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72"/>
  </p:notesMasterIdLst>
  <p:handoutMasterIdLst>
    <p:handoutMasterId r:id="rId73"/>
  </p:handoutMasterIdLst>
  <p:sldIdLst>
    <p:sldId id="544" r:id="rId2"/>
    <p:sldId id="545" r:id="rId3"/>
    <p:sldId id="537" r:id="rId4"/>
    <p:sldId id="482" r:id="rId5"/>
    <p:sldId id="483" r:id="rId6"/>
    <p:sldId id="484" r:id="rId7"/>
    <p:sldId id="542" r:id="rId8"/>
    <p:sldId id="538" r:id="rId9"/>
    <p:sldId id="543" r:id="rId10"/>
    <p:sldId id="485" r:id="rId11"/>
    <p:sldId id="487" r:id="rId12"/>
    <p:sldId id="539" r:id="rId13"/>
    <p:sldId id="488" r:id="rId14"/>
    <p:sldId id="540" r:id="rId15"/>
    <p:sldId id="489" r:id="rId16"/>
    <p:sldId id="490" r:id="rId17"/>
    <p:sldId id="491" r:id="rId18"/>
    <p:sldId id="495" r:id="rId19"/>
    <p:sldId id="496" r:id="rId20"/>
    <p:sldId id="497" r:id="rId21"/>
    <p:sldId id="498" r:id="rId22"/>
    <p:sldId id="499" r:id="rId23"/>
    <p:sldId id="500" r:id="rId24"/>
    <p:sldId id="501" r:id="rId25"/>
    <p:sldId id="502" r:id="rId26"/>
    <p:sldId id="503" r:id="rId27"/>
    <p:sldId id="504" r:id="rId28"/>
    <p:sldId id="505" r:id="rId29"/>
    <p:sldId id="549" r:id="rId30"/>
    <p:sldId id="550" r:id="rId31"/>
    <p:sldId id="551" r:id="rId32"/>
    <p:sldId id="553" r:id="rId33"/>
    <p:sldId id="556" r:id="rId34"/>
    <p:sldId id="507" r:id="rId35"/>
    <p:sldId id="508" r:id="rId36"/>
    <p:sldId id="509" r:id="rId37"/>
    <p:sldId id="510" r:id="rId38"/>
    <p:sldId id="511" r:id="rId39"/>
    <p:sldId id="512" r:id="rId40"/>
    <p:sldId id="513" r:id="rId41"/>
    <p:sldId id="514" r:id="rId42"/>
    <p:sldId id="515" r:id="rId43"/>
    <p:sldId id="516" r:id="rId44"/>
    <p:sldId id="517" r:id="rId45"/>
    <p:sldId id="518" r:id="rId46"/>
    <p:sldId id="519" r:id="rId47"/>
    <p:sldId id="529" r:id="rId48"/>
    <p:sldId id="530" r:id="rId49"/>
    <p:sldId id="541" r:id="rId50"/>
    <p:sldId id="531" r:id="rId51"/>
    <p:sldId id="532" r:id="rId52"/>
    <p:sldId id="533" r:id="rId53"/>
    <p:sldId id="534" r:id="rId54"/>
    <p:sldId id="535" r:id="rId55"/>
    <p:sldId id="536" r:id="rId56"/>
    <p:sldId id="557" r:id="rId57"/>
    <p:sldId id="558" r:id="rId58"/>
    <p:sldId id="559" r:id="rId59"/>
    <p:sldId id="560" r:id="rId60"/>
    <p:sldId id="561" r:id="rId61"/>
    <p:sldId id="562" r:id="rId62"/>
    <p:sldId id="563" r:id="rId63"/>
    <p:sldId id="564" r:id="rId64"/>
    <p:sldId id="565" r:id="rId65"/>
    <p:sldId id="566" r:id="rId66"/>
    <p:sldId id="567" r:id="rId67"/>
    <p:sldId id="568" r:id="rId68"/>
    <p:sldId id="569" r:id="rId69"/>
    <p:sldId id="570" r:id="rId70"/>
    <p:sldId id="571" r:id="rId7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6B00B4"/>
    <a:srgbClr val="8B00EA"/>
    <a:srgbClr val="FF3300"/>
    <a:srgbClr val="CCCC00"/>
    <a:srgbClr val="0066FF"/>
    <a:srgbClr val="CCECFF"/>
    <a:srgbClr val="000000"/>
    <a:srgbClr val="FFFF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632" autoAdjust="0"/>
    <p:restoredTop sz="94636" autoAdjust="0"/>
  </p:normalViewPr>
  <p:slideViewPr>
    <p:cSldViewPr>
      <p:cViewPr>
        <p:scale>
          <a:sx n="100" d="100"/>
          <a:sy n="100" d="100"/>
        </p:scale>
        <p:origin x="-2178" y="-22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txBox="1">
            <a:spLocks noGrp="1"/>
          </p:cNvSpPr>
          <p:nvPr/>
        </p:nvSpPr>
        <p:spPr bwMode="auto">
          <a:xfrm>
            <a:off x="3885903" y="8687405"/>
            <a:ext cx="2972097" cy="456595"/>
          </a:xfrm>
          <a:prstGeom prst="rect">
            <a:avLst/>
          </a:prstGeom>
          <a:noFill/>
          <a:ln w="9525">
            <a:noFill/>
            <a:miter lim="800000"/>
            <a:headEnd/>
            <a:tailEnd/>
          </a:ln>
        </p:spPr>
        <p:txBody>
          <a:bodyPr lIns="91432" tIns="45716" rIns="91432" bIns="45716" anchor="b"/>
          <a:lstStyle/>
          <a:p>
            <a:pPr algn="r" defTabSz="914485" eaLnBrk="1" hangingPunct="1"/>
            <a:fld id="{A47390C8-A45A-46F4-9F2F-379024F44192}" type="slidenum">
              <a:rPr lang="en-US" sz="1200"/>
              <a:pPr algn="r" defTabSz="914485" eaLnBrk="1" hangingPunct="1"/>
              <a:t>4</a:t>
            </a:fld>
            <a:endParaRPr lang="en-US" sz="1200"/>
          </a:p>
        </p:txBody>
      </p:sp>
    </p:spTree>
    <p:extLst>
      <p:ext uri="{BB962C8B-B14F-4D97-AF65-F5344CB8AC3E}">
        <p14:creationId xmlns="" xmlns:p14="http://schemas.microsoft.com/office/powerpoint/2010/main" val="151747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4027115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EF89E8E0-8F26-4F5F-BF5C-CBFABEA4CC1E}" type="slidenum">
              <a:rPr lang="en-US" smtClean="0">
                <a:cs typeface="Arial" charset="0"/>
              </a:rPr>
              <a:pPr/>
              <a:t>10</a:t>
            </a:fld>
            <a:endParaRPr lang="en-US" smtClean="0">
              <a:cs typeface="Arial" charset="0"/>
            </a:endParaRPr>
          </a:p>
        </p:txBody>
      </p:sp>
    </p:spTree>
    <p:extLst>
      <p:ext uri="{BB962C8B-B14F-4D97-AF65-F5344CB8AC3E}">
        <p14:creationId xmlns="" xmlns:p14="http://schemas.microsoft.com/office/powerpoint/2010/main" val="378100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CCE079AA-2C60-43CF-80E8-3D42158FFBFC}" type="slidenum">
              <a:rPr lang="en-US" smtClean="0">
                <a:cs typeface="Arial" charset="0"/>
              </a:rPr>
              <a:pPr/>
              <a:t>11</a:t>
            </a:fld>
            <a:endParaRPr lang="en-US" smtClean="0">
              <a:cs typeface="Arial" charset="0"/>
            </a:endParaRPr>
          </a:p>
        </p:txBody>
      </p:sp>
    </p:spTree>
    <p:extLst>
      <p:ext uri="{BB962C8B-B14F-4D97-AF65-F5344CB8AC3E}">
        <p14:creationId xmlns="" xmlns:p14="http://schemas.microsoft.com/office/powerpoint/2010/main" val="296158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2008974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81430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2912320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783375FC-6A83-48F7-BBE3-8CB90431D406}" type="slidenum">
              <a:rPr lang="en-US" smtClean="0"/>
              <a:pPr/>
              <a:t>18</a:t>
            </a:fld>
            <a:endParaRPr lang="en-US" smtClean="0"/>
          </a:p>
        </p:txBody>
      </p:sp>
    </p:spTree>
    <p:extLst>
      <p:ext uri="{BB962C8B-B14F-4D97-AF65-F5344CB8AC3E}">
        <p14:creationId xmlns="" xmlns:p14="http://schemas.microsoft.com/office/powerpoint/2010/main" val="30960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8535F23-9FFA-4682-9DD4-1C346CCA42F3}" type="slidenum">
              <a:rPr lang="en-US" smtClean="0">
                <a:cs typeface="Arial" charset="0"/>
              </a:rPr>
              <a:pPr/>
              <a:t>19</a:t>
            </a:fld>
            <a:endParaRPr lang="en-US" smtClean="0">
              <a:cs typeface="Arial" charset="0"/>
            </a:endParaRPr>
          </a:p>
        </p:txBody>
      </p:sp>
    </p:spTree>
    <p:extLst>
      <p:ext uri="{BB962C8B-B14F-4D97-AF65-F5344CB8AC3E}">
        <p14:creationId xmlns="" xmlns:p14="http://schemas.microsoft.com/office/powerpoint/2010/main" val="3130634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119806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634203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1135087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 xmlns:p14="http://schemas.microsoft.com/office/powerpoint/2010/main" val="3189541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24</a:t>
            </a:fld>
            <a:endParaRPr lang="en-US" smtClean="0">
              <a:cs typeface="Arial" charset="0"/>
            </a:endParaRPr>
          </a:p>
        </p:txBody>
      </p:sp>
    </p:spTree>
    <p:extLst>
      <p:ext uri="{BB962C8B-B14F-4D97-AF65-F5344CB8AC3E}">
        <p14:creationId xmlns="" xmlns:p14="http://schemas.microsoft.com/office/powerpoint/2010/main" val="1565724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25</a:t>
            </a:fld>
            <a:endParaRPr lang="en-US" smtClean="0">
              <a:cs typeface="Arial" charset="0"/>
            </a:endParaRPr>
          </a:p>
        </p:txBody>
      </p:sp>
    </p:spTree>
    <p:extLst>
      <p:ext uri="{BB962C8B-B14F-4D97-AF65-F5344CB8AC3E}">
        <p14:creationId xmlns="" xmlns:p14="http://schemas.microsoft.com/office/powerpoint/2010/main" val="3084438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26</a:t>
            </a:fld>
            <a:endParaRPr lang="en-US" smtClean="0">
              <a:cs typeface="Arial" charset="0"/>
            </a:endParaRPr>
          </a:p>
        </p:txBody>
      </p:sp>
    </p:spTree>
    <p:extLst>
      <p:ext uri="{BB962C8B-B14F-4D97-AF65-F5344CB8AC3E}">
        <p14:creationId xmlns="" xmlns:p14="http://schemas.microsoft.com/office/powerpoint/2010/main" val="4070581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C667CF7C-6C72-43EA-825F-B0D3938A15FD}" type="slidenum">
              <a:rPr lang="en-US" smtClean="0">
                <a:cs typeface="Arial" charset="0"/>
              </a:rPr>
              <a:pPr/>
              <a:t>27</a:t>
            </a:fld>
            <a:endParaRPr lang="en-US" smtClean="0">
              <a:cs typeface="Arial" charset="0"/>
            </a:endParaRPr>
          </a:p>
        </p:txBody>
      </p:sp>
    </p:spTree>
    <p:extLst>
      <p:ext uri="{BB962C8B-B14F-4D97-AF65-F5344CB8AC3E}">
        <p14:creationId xmlns="" xmlns:p14="http://schemas.microsoft.com/office/powerpoint/2010/main" val="3799937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28</a:t>
            </a:fld>
            <a:endParaRPr lang="en-US" smtClean="0">
              <a:cs typeface="Arial" charset="0"/>
            </a:endParaRPr>
          </a:p>
        </p:txBody>
      </p:sp>
    </p:spTree>
    <p:extLst>
      <p:ext uri="{BB962C8B-B14F-4D97-AF65-F5344CB8AC3E}">
        <p14:creationId xmlns="" xmlns:p14="http://schemas.microsoft.com/office/powerpoint/2010/main" val="4177609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0888" indent="-287338">
              <a:defRPr>
                <a:solidFill>
                  <a:schemeClr val="tx1"/>
                </a:solidFill>
                <a:latin typeface="Times New Roman" panose="02020603050405020304" pitchFamily="18" charset="0"/>
                <a:cs typeface="Arial" panose="020B0604020202020204" pitchFamily="34" charset="0"/>
              </a:defRPr>
            </a:lvl2pPr>
            <a:lvl3pPr marL="1154113" indent="-230188">
              <a:defRPr>
                <a:solidFill>
                  <a:schemeClr val="tx1"/>
                </a:solidFill>
                <a:latin typeface="Times New Roman" panose="02020603050405020304" pitchFamily="18" charset="0"/>
                <a:cs typeface="Arial" panose="020B0604020202020204" pitchFamily="34" charset="0"/>
              </a:defRPr>
            </a:lvl3pPr>
            <a:lvl4pPr marL="1617663" indent="-230188">
              <a:defRPr>
                <a:solidFill>
                  <a:schemeClr val="tx1"/>
                </a:solidFill>
                <a:latin typeface="Times New Roman" panose="02020603050405020304" pitchFamily="18" charset="0"/>
                <a:cs typeface="Arial" panose="020B0604020202020204" pitchFamily="34" charset="0"/>
              </a:defRPr>
            </a:lvl4pPr>
            <a:lvl5pPr marL="2079625" indent="-230188">
              <a:defRPr>
                <a:solidFill>
                  <a:schemeClr val="tx1"/>
                </a:solidFill>
                <a:latin typeface="Times New Roman" panose="02020603050405020304" pitchFamily="18"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3170F0A-FD29-4580-BBEC-A5D79F3D4926}" type="slidenum">
              <a:rPr lang="en-US" altLang="en-US"/>
              <a:pPr/>
              <a:t>29</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3813120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0888" indent="-287338">
              <a:defRPr>
                <a:solidFill>
                  <a:schemeClr val="tx1"/>
                </a:solidFill>
                <a:latin typeface="Times New Roman" panose="02020603050405020304" pitchFamily="18" charset="0"/>
                <a:cs typeface="Arial" panose="020B0604020202020204" pitchFamily="34" charset="0"/>
              </a:defRPr>
            </a:lvl2pPr>
            <a:lvl3pPr marL="1154113" indent="-230188">
              <a:defRPr>
                <a:solidFill>
                  <a:schemeClr val="tx1"/>
                </a:solidFill>
                <a:latin typeface="Times New Roman" panose="02020603050405020304" pitchFamily="18" charset="0"/>
                <a:cs typeface="Arial" panose="020B0604020202020204" pitchFamily="34" charset="0"/>
              </a:defRPr>
            </a:lvl3pPr>
            <a:lvl4pPr marL="1617663" indent="-230188">
              <a:defRPr>
                <a:solidFill>
                  <a:schemeClr val="tx1"/>
                </a:solidFill>
                <a:latin typeface="Times New Roman" panose="02020603050405020304" pitchFamily="18" charset="0"/>
                <a:cs typeface="Arial" panose="020B0604020202020204" pitchFamily="34" charset="0"/>
              </a:defRPr>
            </a:lvl4pPr>
            <a:lvl5pPr marL="2079625" indent="-230188">
              <a:defRPr>
                <a:solidFill>
                  <a:schemeClr val="tx1"/>
                </a:solidFill>
                <a:latin typeface="Times New Roman" panose="02020603050405020304" pitchFamily="18"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7738DBEC-4ECC-412B-AD24-7D04D26BB180}" type="slidenum">
              <a:rPr lang="en-US" altLang="en-US"/>
              <a:pPr/>
              <a:t>30</a:t>
            </a:fld>
            <a:endParaRPr lang="en-US" alt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220852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0888" indent="-287338">
              <a:defRPr>
                <a:solidFill>
                  <a:schemeClr val="tx1"/>
                </a:solidFill>
                <a:latin typeface="Times New Roman" panose="02020603050405020304" pitchFamily="18" charset="0"/>
                <a:cs typeface="Arial" panose="020B0604020202020204" pitchFamily="34" charset="0"/>
              </a:defRPr>
            </a:lvl2pPr>
            <a:lvl3pPr marL="1154113" indent="-230188">
              <a:defRPr>
                <a:solidFill>
                  <a:schemeClr val="tx1"/>
                </a:solidFill>
                <a:latin typeface="Times New Roman" panose="02020603050405020304" pitchFamily="18" charset="0"/>
                <a:cs typeface="Arial" panose="020B0604020202020204" pitchFamily="34" charset="0"/>
              </a:defRPr>
            </a:lvl3pPr>
            <a:lvl4pPr marL="1617663" indent="-230188">
              <a:defRPr>
                <a:solidFill>
                  <a:schemeClr val="tx1"/>
                </a:solidFill>
                <a:latin typeface="Times New Roman" panose="02020603050405020304" pitchFamily="18" charset="0"/>
                <a:cs typeface="Arial" panose="020B0604020202020204" pitchFamily="34" charset="0"/>
              </a:defRPr>
            </a:lvl4pPr>
            <a:lvl5pPr marL="2079625" indent="-230188">
              <a:defRPr>
                <a:solidFill>
                  <a:schemeClr val="tx1"/>
                </a:solidFill>
                <a:latin typeface="Times New Roman" panose="02020603050405020304" pitchFamily="18"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C09A2CE1-9C37-42CA-865F-852EF57604A5}" type="slidenum">
              <a:rPr lang="en-US" altLang="en-US"/>
              <a:pPr/>
              <a:t>31</a:t>
            </a:fld>
            <a:endParaRPr lang="en-US" alt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478926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0888" indent="-287338">
              <a:defRPr>
                <a:solidFill>
                  <a:schemeClr val="tx1"/>
                </a:solidFill>
                <a:latin typeface="Times New Roman" panose="02020603050405020304" pitchFamily="18" charset="0"/>
                <a:cs typeface="Arial" panose="020B0604020202020204" pitchFamily="34" charset="0"/>
              </a:defRPr>
            </a:lvl2pPr>
            <a:lvl3pPr marL="1154113" indent="-230188">
              <a:defRPr>
                <a:solidFill>
                  <a:schemeClr val="tx1"/>
                </a:solidFill>
                <a:latin typeface="Times New Roman" panose="02020603050405020304" pitchFamily="18" charset="0"/>
                <a:cs typeface="Arial" panose="020B0604020202020204" pitchFamily="34" charset="0"/>
              </a:defRPr>
            </a:lvl3pPr>
            <a:lvl4pPr marL="1617663" indent="-230188">
              <a:defRPr>
                <a:solidFill>
                  <a:schemeClr val="tx1"/>
                </a:solidFill>
                <a:latin typeface="Times New Roman" panose="02020603050405020304" pitchFamily="18" charset="0"/>
                <a:cs typeface="Arial" panose="020B0604020202020204" pitchFamily="34" charset="0"/>
              </a:defRPr>
            </a:lvl4pPr>
            <a:lvl5pPr marL="2079625" indent="-230188">
              <a:defRPr>
                <a:solidFill>
                  <a:schemeClr val="tx1"/>
                </a:solidFill>
                <a:latin typeface="Times New Roman" panose="02020603050405020304" pitchFamily="18"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5B868754-2FE3-4CA2-B7DC-3CD9EA22492A}" type="slidenum">
              <a:rPr lang="en-US" altLang="en-US"/>
              <a:pPr/>
              <a:t>32</a:t>
            </a:fld>
            <a:endParaRPr lang="en-US" alt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283169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cs typeface="Arial" panose="020B0604020202020204" pitchFamily="34" charset="0"/>
              </a:defRPr>
            </a:lvl1pPr>
            <a:lvl2pPr marL="750888" indent="-287338">
              <a:defRPr>
                <a:solidFill>
                  <a:schemeClr val="tx1"/>
                </a:solidFill>
                <a:latin typeface="Times New Roman" panose="02020603050405020304" pitchFamily="18" charset="0"/>
                <a:cs typeface="Arial" panose="020B0604020202020204" pitchFamily="34" charset="0"/>
              </a:defRPr>
            </a:lvl2pPr>
            <a:lvl3pPr marL="1154113" indent="-230188">
              <a:defRPr>
                <a:solidFill>
                  <a:schemeClr val="tx1"/>
                </a:solidFill>
                <a:latin typeface="Times New Roman" panose="02020603050405020304" pitchFamily="18" charset="0"/>
                <a:cs typeface="Arial" panose="020B0604020202020204" pitchFamily="34" charset="0"/>
              </a:defRPr>
            </a:lvl3pPr>
            <a:lvl4pPr marL="1617663" indent="-230188">
              <a:defRPr>
                <a:solidFill>
                  <a:schemeClr val="tx1"/>
                </a:solidFill>
                <a:latin typeface="Times New Roman" panose="02020603050405020304" pitchFamily="18" charset="0"/>
                <a:cs typeface="Arial" panose="020B0604020202020204" pitchFamily="34" charset="0"/>
              </a:defRPr>
            </a:lvl4pPr>
            <a:lvl5pPr marL="2079625" indent="-230188">
              <a:defRPr>
                <a:solidFill>
                  <a:schemeClr val="tx1"/>
                </a:solidFill>
                <a:latin typeface="Times New Roman" panose="02020603050405020304" pitchFamily="18" charset="0"/>
                <a:cs typeface="Arial" panose="020B0604020202020204" pitchFamily="34"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fld id="{47CED5C1-C96C-4097-A03F-1DE300E4DE5A}" type="slidenum">
              <a:rPr lang="en-US" altLang="en-US"/>
              <a:pPr/>
              <a:t>33</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 xmlns:p14="http://schemas.microsoft.com/office/powerpoint/2010/main" val="1186576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A2E40FA1-6A1C-46E3-B644-5CAF5AC3ACAF}" type="slidenum">
              <a:rPr lang="en-US" smtClean="0"/>
              <a:pPr/>
              <a:t>35</a:t>
            </a:fld>
            <a:endParaRPr lang="en-US" smtClean="0"/>
          </a:p>
        </p:txBody>
      </p:sp>
    </p:spTree>
    <p:extLst>
      <p:ext uri="{BB962C8B-B14F-4D97-AF65-F5344CB8AC3E}">
        <p14:creationId xmlns="" xmlns:p14="http://schemas.microsoft.com/office/powerpoint/2010/main" val="3054415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93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9741ABD7-DD0E-432F-AB7F-3678CE3F7029}" type="slidenum">
              <a:rPr lang="en-US" smtClean="0"/>
              <a:pPr/>
              <a:t>36</a:t>
            </a:fld>
            <a:endParaRPr lang="en-US" smtClean="0"/>
          </a:p>
        </p:txBody>
      </p:sp>
    </p:spTree>
    <p:extLst>
      <p:ext uri="{BB962C8B-B14F-4D97-AF65-F5344CB8AC3E}">
        <p14:creationId xmlns="" xmlns:p14="http://schemas.microsoft.com/office/powerpoint/2010/main" val="2592151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03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43A78EE7-924D-44F8-A949-2D1355C7A355}" type="slidenum">
              <a:rPr lang="en-US" smtClean="0"/>
              <a:pPr/>
              <a:t>37</a:t>
            </a:fld>
            <a:endParaRPr lang="en-US" smtClean="0"/>
          </a:p>
        </p:txBody>
      </p:sp>
    </p:spTree>
    <p:extLst>
      <p:ext uri="{BB962C8B-B14F-4D97-AF65-F5344CB8AC3E}">
        <p14:creationId xmlns="" xmlns:p14="http://schemas.microsoft.com/office/powerpoint/2010/main" val="1701687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13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380764D-ED4D-4EE1-85D1-1A06F3128A6C}" type="slidenum">
              <a:rPr lang="en-US" smtClean="0"/>
              <a:pPr/>
              <a:t>38</a:t>
            </a:fld>
            <a:endParaRPr lang="en-US" smtClean="0"/>
          </a:p>
        </p:txBody>
      </p:sp>
    </p:spTree>
    <p:extLst>
      <p:ext uri="{BB962C8B-B14F-4D97-AF65-F5344CB8AC3E}">
        <p14:creationId xmlns="" xmlns:p14="http://schemas.microsoft.com/office/powerpoint/2010/main" val="4167288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24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676CEE5-4319-4E70-A0F4-993424D20BCF}" type="slidenum">
              <a:rPr lang="en-US" smtClean="0"/>
              <a:pPr/>
              <a:t>39</a:t>
            </a:fld>
            <a:endParaRPr lang="en-US" smtClean="0"/>
          </a:p>
        </p:txBody>
      </p:sp>
    </p:spTree>
    <p:extLst>
      <p:ext uri="{BB962C8B-B14F-4D97-AF65-F5344CB8AC3E}">
        <p14:creationId xmlns="" xmlns:p14="http://schemas.microsoft.com/office/powerpoint/2010/main" val="938412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34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2F6A48EB-D664-454B-BEFD-871324301C8B}" type="slidenum">
              <a:rPr lang="en-US" smtClean="0"/>
              <a:pPr/>
              <a:t>40</a:t>
            </a:fld>
            <a:endParaRPr lang="en-US" smtClean="0"/>
          </a:p>
        </p:txBody>
      </p:sp>
    </p:spTree>
    <p:extLst>
      <p:ext uri="{BB962C8B-B14F-4D97-AF65-F5344CB8AC3E}">
        <p14:creationId xmlns="" xmlns:p14="http://schemas.microsoft.com/office/powerpoint/2010/main" val="33666750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4452" name="Slide Number Placeholder 3"/>
          <p:cNvSpPr txBox="1">
            <a:spLocks noGrp="1"/>
          </p:cNvSpPr>
          <p:nvPr/>
        </p:nvSpPr>
        <p:spPr bwMode="auto">
          <a:xfrm>
            <a:off x="3885903" y="8687405"/>
            <a:ext cx="2972097"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pPr algn="r" eaLnBrk="1" hangingPunct="1"/>
            <a:fld id="{1A5DCADF-352F-4A68-A2C2-D68B618F47CA}" type="slidenum">
              <a:rPr lang="en-US" sz="1200"/>
              <a:pPr algn="r" eaLnBrk="1" hangingPunct="1"/>
              <a:t>46</a:t>
            </a:fld>
            <a:endParaRPr lang="en-US" sz="1200"/>
          </a:p>
        </p:txBody>
      </p:sp>
    </p:spTree>
    <p:extLst>
      <p:ext uri="{BB962C8B-B14F-4D97-AF65-F5344CB8AC3E}">
        <p14:creationId xmlns="" xmlns:p14="http://schemas.microsoft.com/office/powerpoint/2010/main" val="3661990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75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9C7985A-D9F3-458E-88AC-1607C31B2DDD}" type="slidenum">
              <a:rPr lang="en-US" smtClean="0"/>
              <a:pPr/>
              <a:t>47</a:t>
            </a:fld>
            <a:endParaRPr lang="en-US" smtClean="0"/>
          </a:p>
        </p:txBody>
      </p:sp>
    </p:spTree>
    <p:extLst>
      <p:ext uri="{BB962C8B-B14F-4D97-AF65-F5344CB8AC3E}">
        <p14:creationId xmlns="" xmlns:p14="http://schemas.microsoft.com/office/powerpoint/2010/main" val="8467666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95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F89B90F8-A32E-4829-ACA0-9008C472C568}" type="slidenum">
              <a:rPr lang="en-US" smtClean="0"/>
              <a:pPr/>
              <a:t>48</a:t>
            </a:fld>
            <a:endParaRPr lang="en-US" smtClean="0"/>
          </a:p>
        </p:txBody>
      </p:sp>
    </p:spTree>
    <p:extLst>
      <p:ext uri="{BB962C8B-B14F-4D97-AF65-F5344CB8AC3E}">
        <p14:creationId xmlns="" xmlns:p14="http://schemas.microsoft.com/office/powerpoint/2010/main" val="476385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16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12F437AB-ABC4-4955-A493-8DEBEA900A72}" type="slidenum">
              <a:rPr lang="en-US" smtClean="0"/>
              <a:pPr/>
              <a:t>50</a:t>
            </a:fld>
            <a:endParaRPr lang="en-US" smtClean="0"/>
          </a:p>
        </p:txBody>
      </p:sp>
    </p:spTree>
    <p:extLst>
      <p:ext uri="{BB962C8B-B14F-4D97-AF65-F5344CB8AC3E}">
        <p14:creationId xmlns="" xmlns:p14="http://schemas.microsoft.com/office/powerpoint/2010/main" val="810803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 xmlns:p14="http://schemas.microsoft.com/office/powerpoint/2010/main" val="2856152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46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7A0397F3-0857-4AD5-AE8F-5D2CE8386321}" type="slidenum">
              <a:rPr lang="en-US" smtClean="0"/>
              <a:pPr/>
              <a:t>52</a:t>
            </a:fld>
            <a:endParaRPr lang="en-US" smtClean="0"/>
          </a:p>
        </p:txBody>
      </p:sp>
    </p:spTree>
    <p:extLst>
      <p:ext uri="{BB962C8B-B14F-4D97-AF65-F5344CB8AC3E}">
        <p14:creationId xmlns="" xmlns:p14="http://schemas.microsoft.com/office/powerpoint/2010/main" val="40600572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57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8A43DE80-2957-4C33-A371-4DD9F6619B85}" type="slidenum">
              <a:rPr lang="en-US" smtClean="0"/>
              <a:pPr/>
              <a:t>53</a:t>
            </a:fld>
            <a:endParaRPr lang="en-US" smtClean="0"/>
          </a:p>
        </p:txBody>
      </p:sp>
    </p:spTree>
    <p:extLst>
      <p:ext uri="{BB962C8B-B14F-4D97-AF65-F5344CB8AC3E}">
        <p14:creationId xmlns="" xmlns:p14="http://schemas.microsoft.com/office/powerpoint/2010/main" val="2947873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67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05D69B5-AD8C-4A9C-A577-18D040A886CB}" type="slidenum">
              <a:rPr lang="en-US" smtClean="0"/>
              <a:pPr/>
              <a:t>54</a:t>
            </a:fld>
            <a:endParaRPr lang="en-US" smtClean="0"/>
          </a:p>
        </p:txBody>
      </p:sp>
    </p:spTree>
    <p:extLst>
      <p:ext uri="{BB962C8B-B14F-4D97-AF65-F5344CB8AC3E}">
        <p14:creationId xmlns="" xmlns:p14="http://schemas.microsoft.com/office/powerpoint/2010/main" val="146254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177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6D0DDF71-7C6C-42B3-970D-5620D7517F49}" type="slidenum">
              <a:rPr lang="en-US" smtClean="0"/>
              <a:pPr/>
              <a:t>55</a:t>
            </a:fld>
            <a:endParaRPr lang="en-US" smtClean="0"/>
          </a:p>
        </p:txBody>
      </p:sp>
    </p:spTree>
    <p:extLst>
      <p:ext uri="{BB962C8B-B14F-4D97-AF65-F5344CB8AC3E}">
        <p14:creationId xmlns="" xmlns:p14="http://schemas.microsoft.com/office/powerpoint/2010/main" val="20841316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065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a:defRPr>
                <a:solidFill>
                  <a:schemeClr val="tx1"/>
                </a:solidFill>
                <a:latin typeface="Times New Roman" pitchFamily="18" charset="0"/>
                <a:cs typeface="Arial" charset="0"/>
              </a:defRPr>
            </a:lvl1pPr>
            <a:lvl2pPr marL="702756" indent="-270291" defTabSz="914485">
              <a:defRPr>
                <a:solidFill>
                  <a:schemeClr val="tx1"/>
                </a:solidFill>
                <a:latin typeface="Times New Roman" pitchFamily="18" charset="0"/>
                <a:cs typeface="Arial" charset="0"/>
              </a:defRPr>
            </a:lvl2pPr>
            <a:lvl3pPr marL="1081164" indent="-216233" defTabSz="914485">
              <a:defRPr>
                <a:solidFill>
                  <a:schemeClr val="tx1"/>
                </a:solidFill>
                <a:latin typeface="Times New Roman" pitchFamily="18" charset="0"/>
                <a:cs typeface="Arial" charset="0"/>
              </a:defRPr>
            </a:lvl3pPr>
            <a:lvl4pPr marL="1513629" indent="-216233" defTabSz="914485">
              <a:defRPr>
                <a:solidFill>
                  <a:schemeClr val="tx1"/>
                </a:solidFill>
                <a:latin typeface="Times New Roman" pitchFamily="18" charset="0"/>
                <a:cs typeface="Arial" charset="0"/>
              </a:defRPr>
            </a:lvl4pPr>
            <a:lvl5pPr marL="1946095" indent="-216233" defTabSz="914485">
              <a:defRPr>
                <a:solidFill>
                  <a:schemeClr val="tx1"/>
                </a:solidFill>
                <a:latin typeface="Times New Roman" pitchFamily="18" charset="0"/>
                <a:cs typeface="Arial" charset="0"/>
              </a:defRPr>
            </a:lvl5pPr>
            <a:lvl6pPr marL="2378560" indent="-216233" defTabSz="914485" eaLnBrk="0" fontAlgn="base" hangingPunct="0">
              <a:spcBef>
                <a:spcPct val="0"/>
              </a:spcBef>
              <a:spcAft>
                <a:spcPct val="0"/>
              </a:spcAft>
              <a:defRPr>
                <a:solidFill>
                  <a:schemeClr val="tx1"/>
                </a:solidFill>
                <a:latin typeface="Times New Roman" pitchFamily="18" charset="0"/>
                <a:cs typeface="Arial" charset="0"/>
              </a:defRPr>
            </a:lvl6pPr>
            <a:lvl7pPr marL="2811026" indent="-216233" defTabSz="914485" eaLnBrk="0" fontAlgn="base" hangingPunct="0">
              <a:spcBef>
                <a:spcPct val="0"/>
              </a:spcBef>
              <a:spcAft>
                <a:spcPct val="0"/>
              </a:spcAft>
              <a:defRPr>
                <a:solidFill>
                  <a:schemeClr val="tx1"/>
                </a:solidFill>
                <a:latin typeface="Times New Roman" pitchFamily="18" charset="0"/>
                <a:cs typeface="Arial" charset="0"/>
              </a:defRPr>
            </a:lvl7pPr>
            <a:lvl8pPr marL="3243491" indent="-216233" defTabSz="914485" eaLnBrk="0" fontAlgn="base" hangingPunct="0">
              <a:spcBef>
                <a:spcPct val="0"/>
              </a:spcBef>
              <a:spcAft>
                <a:spcPct val="0"/>
              </a:spcAft>
              <a:defRPr>
                <a:solidFill>
                  <a:schemeClr val="tx1"/>
                </a:solidFill>
                <a:latin typeface="Times New Roman" pitchFamily="18" charset="0"/>
                <a:cs typeface="Arial" charset="0"/>
              </a:defRPr>
            </a:lvl8pPr>
            <a:lvl9pPr marL="3675957" indent="-216233" defTabSz="914485" eaLnBrk="0" fontAlgn="base" hangingPunct="0">
              <a:spcBef>
                <a:spcPct val="0"/>
              </a:spcBef>
              <a:spcAft>
                <a:spcPct val="0"/>
              </a:spcAft>
              <a:defRPr>
                <a:solidFill>
                  <a:schemeClr val="tx1"/>
                </a:solidFill>
                <a:latin typeface="Times New Roman" pitchFamily="18" charset="0"/>
                <a:cs typeface="Arial" charset="0"/>
              </a:defRPr>
            </a:lvl9pPr>
          </a:lstStyle>
          <a:p>
            <a:fld id="{E429DB37-4EAF-4AC6-8406-1EC254231DCD}" type="slidenum">
              <a:rPr lang="en-US" smtClean="0"/>
              <a:pPr/>
              <a:t>62</a:t>
            </a:fld>
            <a:endParaRPr lang="en-US" smtClean="0"/>
          </a:p>
        </p:txBody>
      </p:sp>
    </p:spTree>
    <p:extLst>
      <p:ext uri="{BB962C8B-B14F-4D97-AF65-F5344CB8AC3E}">
        <p14:creationId xmlns="" xmlns:p14="http://schemas.microsoft.com/office/powerpoint/2010/main" val="422761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51367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93940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250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55566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21680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878804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752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56019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78274" y="59164"/>
            <a:ext cx="4674726"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/62:</a:t>
            </a:r>
            <a:r>
              <a:rPr lang="en-US" sz="1200" b="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2.3 – Panel Data Binary Choice Models</a:t>
            </a:r>
            <a:endParaRPr lang="en-US" sz="1200" b="0" dirty="0">
              <a:solidFill>
                <a:srgbClr val="7030A0"/>
              </a:solidFill>
              <a:latin typeface="Arial Black" panose="020B0A04020102020204" pitchFamily="34" charset="0"/>
            </a:endParaRPr>
          </a:p>
        </p:txBody>
      </p:sp>
    </p:spTree>
    <p:extLst>
      <p:ext uri="{BB962C8B-B14F-4D97-AF65-F5344CB8AC3E}">
        <p14:creationId xmlns=""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4.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5.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16.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9.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20.bin"/></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oleObject21.bin"/></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oleObject" Target="../embeddings/oleObject25.bin"/></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25.vml"/></Relationships>
</file>

<file path=ppt/slides/_rels/slide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a:solidFill>
                  <a:srgbClr val="7030A0"/>
                </a:solidFill>
                <a:latin typeface="Tahoma" panose="020B0604030504040204" pitchFamily="34" charset="0"/>
                <a:ea typeface="Tahoma" panose="020B0604030504040204" pitchFamily="34" charset="0"/>
                <a:cs typeface="Tahoma" panose="020B0604030504040204" pitchFamily="34" charset="0"/>
              </a:rPr>
              <a:t>2</a:t>
            </a:r>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.3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Panel Data Models</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for Binary Choice</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 xmlns:p14="http://schemas.microsoft.com/office/powerpoint/2010/main" val="28172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a:r>
              <a:rPr lang="en-US" smtClean="0"/>
              <a:t>Concepts</a:t>
            </a:r>
            <a:endParaRPr lang="en-US" dirty="0"/>
          </a:p>
        </p:txBody>
      </p:sp>
      <p:sp>
        <p:nvSpPr>
          <p:cNvPr id="4" name="Content Placeholder 3"/>
          <p:cNvSpPr>
            <a:spLocks noGrp="1"/>
          </p:cNvSpPr>
          <p:nvPr>
            <p:ph sz="half" idx="2"/>
          </p:nvPr>
        </p:nvSpPr>
        <p:spPr>
          <a:xfrm>
            <a:off x="457200" y="1714500"/>
            <a:ext cx="4040188" cy="4305300"/>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Unbalanced Panel</a:t>
            </a:r>
          </a:p>
          <a:p>
            <a:r>
              <a:rPr lang="en-US" sz="1400" smtClean="0">
                <a:latin typeface="Tahoma" panose="020B0604030504040204" pitchFamily="34" charset="0"/>
                <a:ea typeface="Tahoma" panose="020B0604030504040204" pitchFamily="34" charset="0"/>
                <a:cs typeface="Tahoma" panose="020B0604030504040204" pitchFamily="34" charset="0"/>
              </a:rPr>
              <a:t>Attrition Bias</a:t>
            </a:r>
          </a:p>
          <a:p>
            <a:r>
              <a:rPr lang="en-US" sz="1400" smtClean="0">
                <a:latin typeface="Tahoma" panose="020B0604030504040204" pitchFamily="34" charset="0"/>
                <a:ea typeface="Tahoma" panose="020B0604030504040204" pitchFamily="34" charset="0"/>
                <a:cs typeface="Tahoma" panose="020B0604030504040204" pitchFamily="34" charset="0"/>
              </a:rPr>
              <a:t>Inverse Probability Weight</a:t>
            </a:r>
          </a:p>
          <a:p>
            <a:r>
              <a:rPr lang="en-US" sz="1400" smtClean="0">
                <a:latin typeface="Tahoma" panose="020B0604030504040204" pitchFamily="34" charset="0"/>
                <a:ea typeface="Tahoma" panose="020B0604030504040204" pitchFamily="34" charset="0"/>
                <a:cs typeface="Tahoma" panose="020B0604030504040204" pitchFamily="34" charset="0"/>
              </a:rPr>
              <a:t>Heterogeneity</a:t>
            </a:r>
          </a:p>
          <a:p>
            <a:r>
              <a:rPr lang="en-US" sz="1400" smtClean="0">
                <a:latin typeface="Tahoma" panose="020B0604030504040204" pitchFamily="34" charset="0"/>
                <a:ea typeface="Tahoma" panose="020B0604030504040204" pitchFamily="34" charset="0"/>
                <a:cs typeface="Tahoma" panose="020B0604030504040204" pitchFamily="34" charset="0"/>
              </a:rPr>
              <a:t>Population Averaged Model</a:t>
            </a:r>
          </a:p>
          <a:p>
            <a:r>
              <a:rPr lang="en-US" sz="1400" smtClean="0">
                <a:latin typeface="Tahoma" panose="020B0604030504040204" pitchFamily="34" charset="0"/>
                <a:ea typeface="Tahoma" panose="020B0604030504040204" pitchFamily="34" charset="0"/>
                <a:cs typeface="Tahoma" panose="020B0604030504040204" pitchFamily="34" charset="0"/>
              </a:rPr>
              <a:t>Clustering</a:t>
            </a:r>
          </a:p>
          <a:p>
            <a:r>
              <a:rPr lang="en-US" sz="1400" smtClean="0">
                <a:latin typeface="Tahoma" panose="020B0604030504040204" pitchFamily="34" charset="0"/>
                <a:ea typeface="Tahoma" panose="020B0604030504040204" pitchFamily="34" charset="0"/>
                <a:cs typeface="Tahoma" panose="020B0604030504040204" pitchFamily="34" charset="0"/>
              </a:rPr>
              <a:t>Pooled Model</a:t>
            </a:r>
          </a:p>
          <a:p>
            <a:r>
              <a:rPr lang="en-US" sz="1400" smtClean="0">
                <a:latin typeface="Tahoma" panose="020B0604030504040204" pitchFamily="34" charset="0"/>
                <a:ea typeface="Tahoma" panose="020B0604030504040204" pitchFamily="34" charset="0"/>
                <a:cs typeface="Tahoma" panose="020B0604030504040204" pitchFamily="34" charset="0"/>
              </a:rPr>
              <a:t>Quadrature</a:t>
            </a:r>
          </a:p>
          <a:p>
            <a:r>
              <a:rPr lang="en-US" sz="1400" smtClean="0">
                <a:latin typeface="Tahoma" panose="020B0604030504040204" pitchFamily="34" charset="0"/>
                <a:ea typeface="Tahoma" panose="020B0604030504040204" pitchFamily="34" charset="0"/>
                <a:cs typeface="Tahoma" panose="020B0604030504040204" pitchFamily="34" charset="0"/>
              </a:rPr>
              <a:t>Maximum Simulated Likelihood</a:t>
            </a:r>
          </a:p>
          <a:p>
            <a:r>
              <a:rPr lang="en-US" sz="1400" smtClean="0">
                <a:latin typeface="Tahoma" panose="020B0604030504040204" pitchFamily="34" charset="0"/>
                <a:ea typeface="Tahoma" panose="020B0604030504040204" pitchFamily="34" charset="0"/>
                <a:cs typeface="Tahoma" panose="020B0604030504040204" pitchFamily="34" charset="0"/>
              </a:rPr>
              <a:t>Conditional Estimator</a:t>
            </a:r>
          </a:p>
          <a:p>
            <a:r>
              <a:rPr lang="en-US" sz="1400" smtClean="0">
                <a:latin typeface="Tahoma" panose="020B0604030504040204" pitchFamily="34" charset="0"/>
                <a:ea typeface="Tahoma" panose="020B0604030504040204" pitchFamily="34" charset="0"/>
                <a:cs typeface="Tahoma" panose="020B0604030504040204" pitchFamily="34" charset="0"/>
              </a:rPr>
              <a:t>Incidental Parameters Problem</a:t>
            </a:r>
          </a:p>
          <a:p>
            <a:r>
              <a:rPr lang="en-US" sz="1400" smtClean="0">
                <a:latin typeface="Tahoma" panose="020B0604030504040204" pitchFamily="34" charset="0"/>
                <a:ea typeface="Tahoma" panose="020B0604030504040204" pitchFamily="34" charset="0"/>
                <a:cs typeface="Tahoma" panose="020B0604030504040204" pitchFamily="34" charset="0"/>
              </a:rPr>
              <a:t>Partial Effects</a:t>
            </a:r>
          </a:p>
          <a:p>
            <a:r>
              <a:rPr lang="en-US" sz="1400" smtClean="0">
                <a:latin typeface="Tahoma" panose="020B0604030504040204" pitchFamily="34" charset="0"/>
                <a:ea typeface="Tahoma" panose="020B0604030504040204" pitchFamily="34" charset="0"/>
                <a:cs typeface="Tahoma" panose="020B0604030504040204" pitchFamily="34" charset="0"/>
              </a:rPr>
              <a:t>Bias Correction</a:t>
            </a:r>
          </a:p>
          <a:p>
            <a:r>
              <a:rPr lang="en-US" sz="1400" smtClean="0">
                <a:latin typeface="Tahoma" panose="020B0604030504040204" pitchFamily="34" charset="0"/>
                <a:ea typeface="Tahoma" panose="020B0604030504040204" pitchFamily="34" charset="0"/>
                <a:cs typeface="Tahoma" panose="020B0604030504040204" pitchFamily="34" charset="0"/>
              </a:rPr>
              <a:t>Mundlak Specification</a:t>
            </a:r>
          </a:p>
          <a:p>
            <a:r>
              <a:rPr lang="en-US" sz="1400" smtClean="0">
                <a:latin typeface="Tahoma" panose="020B0604030504040204" pitchFamily="34" charset="0"/>
                <a:ea typeface="Tahoma" panose="020B0604030504040204" pitchFamily="34" charset="0"/>
                <a:cs typeface="Tahoma" panose="020B0604030504040204" pitchFamily="34" charset="0"/>
              </a:rPr>
              <a:t>Variable Addition Test</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5" name="Text Placeholder 4"/>
          <p:cNvSpPr>
            <a:spLocks noGrp="1"/>
          </p:cNvSpPr>
          <p:nvPr>
            <p:ph type="body" sz="quarter" idx="3"/>
          </p:nvPr>
        </p:nvSpPr>
        <p:spPr/>
        <p:txBody>
          <a:bodyPr/>
          <a:lstStyle/>
          <a:p>
            <a:pPr algn="ctr"/>
            <a:r>
              <a:rPr lang="en-US" smtClean="0"/>
              <a:t>Models</a:t>
            </a:r>
            <a:endParaRPr lang="en-US" dirty="0"/>
          </a:p>
        </p:txBody>
      </p:sp>
      <p:sp>
        <p:nvSpPr>
          <p:cNvPr id="6" name="Content Placeholder 5"/>
          <p:cNvSpPr>
            <a:spLocks noGrp="1"/>
          </p:cNvSpPr>
          <p:nvPr>
            <p:ph sz="quarter" idx="4"/>
          </p:nvPr>
        </p:nvSpPr>
        <p:spPr>
          <a:xfrm>
            <a:off x="4645025" y="1716086"/>
            <a:ext cx="4041775" cy="4303713"/>
          </a:xfrm>
        </p:spPr>
        <p:txBody>
          <a:bodyPr/>
          <a:lstStyle/>
          <a:p>
            <a:endParaRPr lang="en-US" sz="1400" smtClean="0">
              <a:latin typeface="Tahoma" panose="020B0604030504040204" pitchFamily="34" charset="0"/>
              <a:ea typeface="Tahoma" panose="020B0604030504040204" pitchFamily="34" charset="0"/>
              <a:cs typeface="Tahoma" panose="020B0604030504040204" pitchFamily="34" charset="0"/>
            </a:endParaRPr>
          </a:p>
          <a:p>
            <a:r>
              <a:rPr lang="en-US" sz="1400" smtClean="0">
                <a:latin typeface="Tahoma" panose="020B0604030504040204" pitchFamily="34" charset="0"/>
                <a:ea typeface="Tahoma" panose="020B0604030504040204" pitchFamily="34" charset="0"/>
                <a:cs typeface="Tahoma" panose="020B0604030504040204" pitchFamily="34" charset="0"/>
              </a:rPr>
              <a:t>Random Effects Progit</a:t>
            </a:r>
          </a:p>
          <a:p>
            <a:r>
              <a:rPr lang="en-US" sz="1400" smtClean="0">
                <a:latin typeface="Tahoma" panose="020B0604030504040204" pitchFamily="34" charset="0"/>
                <a:ea typeface="Tahoma" panose="020B0604030504040204" pitchFamily="34" charset="0"/>
                <a:cs typeface="Tahoma" panose="020B0604030504040204" pitchFamily="34" charset="0"/>
              </a:rPr>
              <a:t>Fixed Effects Probit</a:t>
            </a:r>
          </a:p>
          <a:p>
            <a:r>
              <a:rPr lang="en-US" sz="1400" smtClean="0">
                <a:latin typeface="Tahoma" panose="020B0604030504040204" pitchFamily="34" charset="0"/>
                <a:ea typeface="Tahoma" panose="020B0604030504040204" pitchFamily="34" charset="0"/>
                <a:cs typeface="Tahoma" panose="020B0604030504040204" pitchFamily="34" charset="0"/>
              </a:rPr>
              <a:t>Fixed Effects Logit</a:t>
            </a:r>
          </a:p>
          <a:p>
            <a:r>
              <a:rPr lang="en-US" sz="1400" smtClean="0">
                <a:latin typeface="Tahoma" panose="020B0604030504040204" pitchFamily="34" charset="0"/>
                <a:ea typeface="Tahoma" panose="020B0604030504040204" pitchFamily="34" charset="0"/>
                <a:cs typeface="Tahoma" panose="020B0604030504040204" pitchFamily="34" charset="0"/>
              </a:rPr>
              <a:t>Dynamic Probit</a:t>
            </a:r>
          </a:p>
          <a:p>
            <a:r>
              <a:rPr lang="en-US" sz="1400" smtClean="0">
                <a:latin typeface="Tahoma" panose="020B0604030504040204" pitchFamily="34" charset="0"/>
                <a:ea typeface="Tahoma" panose="020B0604030504040204" pitchFamily="34" charset="0"/>
                <a:cs typeface="Tahoma" panose="020B0604030504040204" pitchFamily="34" charset="0"/>
              </a:rPr>
              <a:t>Mundlak Formulation</a:t>
            </a:r>
          </a:p>
          <a:p>
            <a:r>
              <a:rPr lang="en-US" sz="1400" smtClean="0">
                <a:latin typeface="Tahoma" panose="020B0604030504040204" pitchFamily="34" charset="0"/>
                <a:ea typeface="Tahoma" panose="020B0604030504040204" pitchFamily="34" charset="0"/>
                <a:cs typeface="Tahoma" panose="020B0604030504040204" pitchFamily="34" charset="0"/>
              </a:rPr>
              <a:t>Correlated Random Effects Model</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 xmlns:p14="http://schemas.microsoft.com/office/powerpoint/2010/main" val="2726595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5000" y="457200"/>
            <a:ext cx="5764993" cy="601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14767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533400" y="609600"/>
            <a:ext cx="8229600" cy="1139825"/>
          </a:xfrm>
        </p:spPr>
        <p:txBody>
          <a:bodyPr/>
          <a:lstStyle/>
          <a:p>
            <a:pPr eaLnBrk="1" hangingPunct="1"/>
            <a:r>
              <a:rPr lang="en-US" sz="3600" b="1" dirty="0" smtClean="0">
                <a:solidFill>
                  <a:schemeClr val="tx1"/>
                </a:solidFill>
              </a:rPr>
              <a:t>Application: Health Care Panel Data</a:t>
            </a:r>
          </a:p>
        </p:txBody>
      </p:sp>
      <p:sp>
        <p:nvSpPr>
          <p:cNvPr id="27651" name="Text Box 3"/>
          <p:cNvSpPr txBox="1">
            <a:spLocks noChangeArrowheads="1"/>
          </p:cNvSpPr>
          <p:nvPr/>
        </p:nvSpPr>
        <p:spPr bwMode="auto">
          <a:xfrm>
            <a:off x="457200" y="1828800"/>
            <a:ext cx="8382000" cy="4647426"/>
          </a:xfrm>
          <a:prstGeom prst="rect">
            <a:avLst/>
          </a:prstGeom>
          <a:noFill/>
          <a:ln w="19050">
            <a:noFill/>
            <a:miter lim="800000"/>
            <a:headEnd/>
            <a:tailEnd/>
          </a:ln>
        </p:spPr>
        <p:txBody>
          <a:bodyPr>
            <a:spAutoFit/>
          </a:bodyPr>
          <a:lstStyle/>
          <a:p>
            <a:pPr>
              <a:spcBef>
                <a:spcPct val="50000"/>
              </a:spcBef>
            </a:pPr>
            <a:r>
              <a:rPr lang="en-US" sz="1600" b="1" dirty="0">
                <a:solidFill>
                  <a:srgbClr val="FF3300"/>
                </a:solidFill>
              </a:rPr>
              <a:t>German Health Care Usage </a:t>
            </a:r>
            <a:r>
              <a:rPr lang="en-US" sz="1600" b="1" dirty="0" smtClean="0">
                <a:solidFill>
                  <a:srgbClr val="FF3300"/>
                </a:solidFill>
              </a:rPr>
              <a:t>Data</a:t>
            </a:r>
          </a:p>
          <a:p>
            <a:pPr>
              <a:spcBef>
                <a:spcPct val="50000"/>
              </a:spcBef>
            </a:pPr>
            <a:r>
              <a:rPr lang="en-US" sz="1400" dirty="0" smtClean="0"/>
              <a:t>Data </a:t>
            </a:r>
            <a:r>
              <a:rPr lang="en-US" sz="1400" dirty="0"/>
              <a:t>downloaded from Journal of Applied Econometrics Archive. This is an unbalanced panel with 7,293 individuals. They can be used for regression, count models, binary choice, ordered choice, and bivariate binary choice.  </a:t>
            </a:r>
            <a:r>
              <a:rPr lang="en-US" sz="1400" b="1" dirty="0" smtClean="0">
                <a:solidFill>
                  <a:srgbClr val="FF3300"/>
                </a:solidFill>
              </a:rPr>
              <a:t>There </a:t>
            </a:r>
            <a:r>
              <a:rPr lang="en-US" sz="1400" b="1" dirty="0">
                <a:solidFill>
                  <a:srgbClr val="FF3300"/>
                </a:solidFill>
              </a:rPr>
              <a:t>are altogether 27,326 observations.  The number of observations ranges from 1 to 7.  (Frequencies are: 1=1525, 2=2158, 3=825, 4=926, 5=1051, 6=1000, 7=987).</a:t>
            </a:r>
            <a:r>
              <a:rPr lang="en-US" sz="1400" dirty="0"/>
              <a:t> </a:t>
            </a:r>
            <a:endParaRPr lang="en-US" sz="1400" dirty="0" smtClean="0"/>
          </a:p>
          <a:p>
            <a:pPr>
              <a:spcBef>
                <a:spcPct val="50000"/>
              </a:spcBef>
            </a:pPr>
            <a:r>
              <a:rPr lang="en-US" sz="1400" b="1" dirty="0"/>
              <a:t>Variables in the file are</a:t>
            </a:r>
            <a:r>
              <a:rPr lang="en-US" sz="1400" dirty="0"/>
              <a:t/>
            </a:r>
            <a:br>
              <a:rPr lang="en-US" sz="1400" dirty="0"/>
            </a:br>
            <a:endParaRPr lang="en-US" sz="1400" dirty="0"/>
          </a:p>
          <a:p>
            <a:r>
              <a:rPr lang="en-US" sz="1400" dirty="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a:t>
            </a:r>
            <a:r>
              <a:rPr lang="en-US" sz="1400" b="1" dirty="0"/>
              <a:t>DOCVIS    	=  number of doctor visits in last three months</a:t>
            </a:r>
            <a:br>
              <a:rPr lang="en-US" sz="1400" b="1" dirty="0"/>
            </a:br>
            <a:r>
              <a:rPr lang="en-US" sz="1400" b="1" dirty="0"/>
              <a:t>                   HOSPVIS  	=  number of hospital visits in last calendar year</a:t>
            </a:r>
            <a:r>
              <a:rPr lang="en-US" sz="1400" b="1" dirty="0">
                <a:solidFill>
                  <a:srgbClr val="FF3300"/>
                </a:solidFill>
              </a:rPr>
              <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a:t>
            </a:r>
            <a:r>
              <a:rPr lang="en-US" sz="1400" b="1" dirty="0"/>
              <a:t>HHNINC 	=  household nominal monthly net income in German marks / 10000</a:t>
            </a:r>
            <a:r>
              <a:rPr lang="en-US" sz="1400" dirty="0"/>
              <a:t>.</a:t>
            </a:r>
          </a:p>
          <a:p>
            <a:r>
              <a:rPr lang="en-US" sz="1400" dirty="0"/>
              <a:t>                                             (4 observations with income=0 were dropped)</a:t>
            </a:r>
            <a:br>
              <a:rPr lang="en-US" sz="1400" dirty="0"/>
            </a:br>
            <a:r>
              <a:rPr lang="en-US" sz="1400" dirty="0"/>
              <a:t>                   </a:t>
            </a:r>
            <a:r>
              <a:rPr lang="en-US" sz="1400" b="1" dirty="0"/>
              <a:t>HHKIDS 	=  children under age 16 in the household = 1; otherwise = 0</a:t>
            </a:r>
            <a:br>
              <a:rPr lang="en-US" sz="1400" b="1" dirty="0"/>
            </a:br>
            <a:r>
              <a:rPr lang="en-US" sz="1400" b="1" dirty="0"/>
              <a:t>                   EDUC 	=  years of schooling </a:t>
            </a:r>
          </a:p>
          <a:p>
            <a:r>
              <a:rPr lang="en-US" sz="1400" b="1" dirty="0"/>
              <a:t>                   AGE 	=  age in years</a:t>
            </a:r>
          </a:p>
          <a:p>
            <a:r>
              <a:rPr lang="en-US" sz="1400" b="1" dirty="0"/>
              <a:t>                   MARRIED 	=  marital </a:t>
            </a:r>
            <a:r>
              <a:rPr lang="en-US" sz="1400" b="1" dirty="0" smtClean="0"/>
              <a:t>status</a:t>
            </a:r>
            <a:endParaRPr lang="en-US" sz="1400" b="1" dirty="0"/>
          </a:p>
        </p:txBody>
      </p:sp>
      <p:sp>
        <p:nvSpPr>
          <p:cNvPr id="27652"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27653" name="Line 5"/>
          <p:cNvSpPr>
            <a:spLocks noChangeShapeType="1"/>
          </p:cNvSpPr>
          <p:nvPr/>
        </p:nvSpPr>
        <p:spPr bwMode="auto">
          <a:xfrm>
            <a:off x="609600" y="51816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62000"/>
            <a:ext cx="8229600" cy="1139825"/>
          </a:xfrm>
        </p:spPr>
        <p:txBody>
          <a:bodyPr/>
          <a:lstStyle/>
          <a:p>
            <a:pPr eaLnBrk="1" hangingPunct="1"/>
            <a:r>
              <a:rPr lang="en-US" b="1" smtClean="0"/>
              <a:t>Unbalanced Panels</a:t>
            </a:r>
          </a:p>
        </p:txBody>
      </p:sp>
      <p:pic>
        <p:nvPicPr>
          <p:cNvPr id="28675" name="Picture 4"/>
          <p:cNvPicPr>
            <a:picLocks noChangeAspect="1" noChangeArrowheads="1"/>
          </p:cNvPicPr>
          <p:nvPr/>
        </p:nvPicPr>
        <p:blipFill>
          <a:blip r:embed="rId3" cstate="print"/>
          <a:srcRect/>
          <a:stretch>
            <a:fillRect/>
          </a:stretch>
        </p:blipFill>
        <p:spPr bwMode="auto">
          <a:xfrm>
            <a:off x="366410" y="2286000"/>
            <a:ext cx="3666474" cy="2297668"/>
          </a:xfrm>
          <a:prstGeom prst="rect">
            <a:avLst/>
          </a:prstGeom>
          <a:noFill/>
          <a:ln w="9525">
            <a:noFill/>
            <a:miter lim="800000"/>
            <a:headEnd/>
            <a:tailEnd/>
          </a:ln>
        </p:spPr>
      </p:pic>
      <p:sp>
        <p:nvSpPr>
          <p:cNvPr id="4" name="TextBox 3"/>
          <p:cNvSpPr txBox="1"/>
          <p:nvPr/>
        </p:nvSpPr>
        <p:spPr>
          <a:xfrm>
            <a:off x="1524000" y="4583668"/>
            <a:ext cx="1524000" cy="369332"/>
          </a:xfrm>
          <a:prstGeom prst="rect">
            <a:avLst/>
          </a:prstGeom>
          <a:noFill/>
        </p:spPr>
        <p:txBody>
          <a:bodyPr wrap="square" rtlCol="0">
            <a:spAutoFit/>
          </a:bodyPr>
          <a:lstStyle/>
          <a:p>
            <a:r>
              <a:rPr lang="en-US" b="1" smtClean="0">
                <a:solidFill>
                  <a:srgbClr val="7030A0"/>
                </a:solidFill>
                <a:latin typeface="+mj-lt"/>
              </a:rPr>
              <a:t>Group Sizes</a:t>
            </a:r>
            <a:endParaRPr lang="en-US">
              <a:solidFill>
                <a:srgbClr val="7030A0"/>
              </a:solidFill>
              <a:latin typeface="+mj-lt"/>
            </a:endParaRPr>
          </a:p>
        </p:txBody>
      </p:sp>
      <p:sp>
        <p:nvSpPr>
          <p:cNvPr id="5" name="TextBox 4"/>
          <p:cNvSpPr txBox="1"/>
          <p:nvPr/>
        </p:nvSpPr>
        <p:spPr>
          <a:xfrm>
            <a:off x="4114800" y="2133600"/>
            <a:ext cx="4724400" cy="2893100"/>
          </a:xfrm>
          <a:prstGeom prst="rect">
            <a:avLst/>
          </a:prstGeom>
          <a:noFill/>
        </p:spPr>
        <p:txBody>
          <a:bodyPr wrap="square" rtlCol="0">
            <a:spAutoFit/>
          </a:bodyPr>
          <a:lstStyle/>
          <a:p>
            <a:r>
              <a:rPr lang="en-US" sz="1400" b="1" dirty="0" smtClean="0">
                <a:latin typeface="+mj-lt"/>
              </a:rPr>
              <a:t>Most theoretical results are for balanced panels.</a:t>
            </a:r>
          </a:p>
          <a:p>
            <a:endParaRPr lang="en-US" sz="1400" b="1" dirty="0" smtClean="0">
              <a:latin typeface="+mj-lt"/>
            </a:endParaRPr>
          </a:p>
          <a:p>
            <a:r>
              <a:rPr lang="en-US" sz="1400" b="1" dirty="0" smtClean="0">
                <a:latin typeface="+mj-lt"/>
              </a:rPr>
              <a:t>Most real world panels are unbalanced.</a:t>
            </a:r>
          </a:p>
          <a:p>
            <a:endParaRPr lang="en-US" sz="1400" b="1" dirty="0" smtClean="0">
              <a:latin typeface="+mj-lt"/>
            </a:endParaRPr>
          </a:p>
          <a:p>
            <a:r>
              <a:rPr lang="en-US" sz="1400" b="1" dirty="0" smtClean="0">
                <a:latin typeface="+mj-lt"/>
              </a:rPr>
              <a:t>Often the gaps are caused by attrition.</a:t>
            </a:r>
          </a:p>
          <a:p>
            <a:endParaRPr lang="en-US" sz="1400" b="1" dirty="0" smtClean="0">
              <a:latin typeface="+mj-lt"/>
            </a:endParaRPr>
          </a:p>
          <a:p>
            <a:r>
              <a:rPr lang="en-US" sz="1400" b="1" dirty="0" smtClean="0">
                <a:latin typeface="+mj-lt"/>
              </a:rPr>
              <a:t>The major question is whether the gaps are ‘missing completely at random.’  If not, the observation mechanism is endogenous, and at least some methods will produce questionable results.</a:t>
            </a:r>
          </a:p>
          <a:p>
            <a:endParaRPr lang="en-US" sz="1400" b="1" dirty="0" smtClean="0">
              <a:latin typeface="+mj-lt"/>
            </a:endParaRPr>
          </a:p>
          <a:p>
            <a:r>
              <a:rPr lang="en-US" sz="1400" b="1" dirty="0" smtClean="0">
                <a:latin typeface="+mj-lt"/>
              </a:rPr>
              <a:t>Researchers rarely have any reason to treat the data as </a:t>
            </a:r>
            <a:r>
              <a:rPr lang="en-US" sz="1400" b="1" dirty="0" err="1" smtClean="0">
                <a:latin typeface="+mj-lt"/>
              </a:rPr>
              <a:t>nonrandomly</a:t>
            </a:r>
            <a:r>
              <a:rPr lang="en-US" sz="1400" b="1" dirty="0" smtClean="0">
                <a:latin typeface="+mj-lt"/>
              </a:rPr>
              <a:t> sampled.  (This is good news.)</a:t>
            </a:r>
            <a:endParaRPr lang="en-US" sz="1400" b="1" dirty="0">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530225"/>
          </a:xfrm>
        </p:spPr>
        <p:txBody>
          <a:bodyPr/>
          <a:lstStyle/>
          <a:p>
            <a:r>
              <a:rPr lang="en-US" b="1" dirty="0" smtClean="0"/>
              <a:t>Unbalanced Panels and Attrition ‘Bias’</a:t>
            </a:r>
            <a:endParaRPr lang="en-US" b="1" dirty="0"/>
          </a:p>
        </p:txBody>
      </p:sp>
      <p:sp>
        <p:nvSpPr>
          <p:cNvPr id="3" name="Content Placeholder 2"/>
          <p:cNvSpPr>
            <a:spLocks noGrp="1"/>
          </p:cNvSpPr>
          <p:nvPr>
            <p:ph idx="1"/>
          </p:nvPr>
        </p:nvSpPr>
        <p:spPr>
          <a:xfrm>
            <a:off x="586740" y="2057400"/>
            <a:ext cx="8229600" cy="2286000"/>
          </a:xfrm>
        </p:spPr>
        <p:txBody>
          <a:bodyPr/>
          <a:lstStyle/>
          <a:p>
            <a:r>
              <a:rPr lang="en-US" sz="2000" dirty="0" smtClean="0">
                <a:latin typeface="+mj-lt"/>
              </a:rPr>
              <a:t>Test for ‘attrition bias.’  (</a:t>
            </a:r>
            <a:r>
              <a:rPr lang="en-US" sz="2000" dirty="0" err="1" smtClean="0">
                <a:latin typeface="+mj-lt"/>
              </a:rPr>
              <a:t>Verbeek</a:t>
            </a:r>
            <a:r>
              <a:rPr lang="en-US" sz="2000" dirty="0" smtClean="0">
                <a:latin typeface="+mj-lt"/>
              </a:rPr>
              <a:t> and </a:t>
            </a:r>
            <a:r>
              <a:rPr lang="en-US" sz="2000" dirty="0" err="1" smtClean="0">
                <a:latin typeface="+mj-lt"/>
              </a:rPr>
              <a:t>Nijman</a:t>
            </a:r>
            <a:r>
              <a:rPr lang="en-US" sz="2000" dirty="0" smtClean="0">
                <a:latin typeface="+mj-lt"/>
              </a:rPr>
              <a:t>, Testing for Selectivity Bias in Panel Data Models, </a:t>
            </a:r>
            <a:r>
              <a:rPr lang="en-US" sz="2000" i="1" dirty="0" smtClean="0">
                <a:latin typeface="+mj-lt"/>
              </a:rPr>
              <a:t>International Economic Review</a:t>
            </a:r>
            <a:r>
              <a:rPr lang="en-US" sz="2000" dirty="0" smtClean="0">
                <a:latin typeface="+mj-lt"/>
              </a:rPr>
              <a:t>, 1992, 33, 681-703.</a:t>
            </a:r>
          </a:p>
          <a:p>
            <a:pPr lvl="1"/>
            <a:r>
              <a:rPr lang="en-US" sz="1800" dirty="0" smtClean="0">
                <a:latin typeface="+mj-lt"/>
              </a:rPr>
              <a:t>Variable addition test using covariates of presence in the panel</a:t>
            </a:r>
          </a:p>
          <a:p>
            <a:pPr lvl="1"/>
            <a:r>
              <a:rPr lang="en-US" sz="1800" dirty="0" err="1" smtClean="0">
                <a:latin typeface="+mj-lt"/>
              </a:rPr>
              <a:t>Nonconstructive</a:t>
            </a:r>
            <a:r>
              <a:rPr lang="en-US" sz="1800" dirty="0" smtClean="0">
                <a:latin typeface="+mj-lt"/>
              </a:rPr>
              <a:t> – what to do next?</a:t>
            </a:r>
          </a:p>
          <a:p>
            <a:r>
              <a:rPr lang="en-US" sz="2000" dirty="0" smtClean="0">
                <a:latin typeface="+mj-lt"/>
              </a:rPr>
              <a:t>Do something about attrition bias. (Wooldridge, Inverse Probability Weighted M-Estimators for Sample Stratification and Attrition, </a:t>
            </a:r>
            <a:r>
              <a:rPr lang="en-US" sz="2000" i="1" dirty="0" smtClean="0">
                <a:latin typeface="+mj-lt"/>
              </a:rPr>
              <a:t>Portuguese Economic Journal</a:t>
            </a:r>
            <a:r>
              <a:rPr lang="en-US" sz="2000" dirty="0" smtClean="0">
                <a:latin typeface="+mj-lt"/>
              </a:rPr>
              <a:t>, 2002, 1: 117-139)</a:t>
            </a:r>
          </a:p>
          <a:p>
            <a:pPr lvl="1"/>
            <a:r>
              <a:rPr lang="en-US" sz="1800" dirty="0" smtClean="0">
                <a:latin typeface="+mj-lt"/>
              </a:rPr>
              <a:t>Stringent assumptions about the process</a:t>
            </a:r>
          </a:p>
          <a:p>
            <a:pPr lvl="1"/>
            <a:r>
              <a:rPr lang="en-US" sz="1800" dirty="0" smtClean="0">
                <a:latin typeface="+mj-lt"/>
              </a:rPr>
              <a:t>Model based on probability of being present in each wave of the panel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457200"/>
            <a:ext cx="7761453"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957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46002" y="4372337"/>
            <a:ext cx="7753965" cy="2057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714776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2625"/>
          </a:xfrm>
        </p:spPr>
        <p:txBody>
          <a:bodyPr/>
          <a:lstStyle/>
          <a:p>
            <a:r>
              <a:rPr lang="en-US" b="1" dirty="0" smtClean="0"/>
              <a:t>Inverse Probability Weighting</a:t>
            </a:r>
            <a:endParaRPr lang="en-US" b="1"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677953599"/>
              </p:ext>
            </p:extLst>
          </p:nvPr>
        </p:nvGraphicFramePr>
        <p:xfrm>
          <a:off x="1359694" y="1295400"/>
          <a:ext cx="7042944" cy="5267325"/>
        </p:xfrm>
        <a:graphic>
          <a:graphicData uri="http://schemas.openxmlformats.org/presentationml/2006/ole">
            <p:oleObj spid="_x0000_s106519" name="Equation" r:id="rId3" imgW="4431960" imgH="3314520" progId="Equation.DSMT4">
              <p:embed/>
            </p:oleObj>
          </a:graphicData>
        </a:graphic>
      </p:graphicFrame>
    </p:spTree>
    <p:extLst>
      <p:ext uri="{BB962C8B-B14F-4D97-AF65-F5344CB8AC3E}">
        <p14:creationId xmlns="" xmlns:p14="http://schemas.microsoft.com/office/powerpoint/2010/main" val="2694663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76376" y="380999"/>
            <a:ext cx="5719824" cy="63870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62806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838200"/>
            <a:ext cx="8229600" cy="682625"/>
          </a:xfrm>
        </p:spPr>
        <p:txBody>
          <a:bodyPr/>
          <a:lstStyle/>
          <a:p>
            <a:pPr algn="ctr" eaLnBrk="1" hangingPunct="1"/>
            <a:r>
              <a:rPr lang="en-US" sz="3600" b="1" dirty="0" smtClean="0"/>
              <a:t>Panel Data Binary Choice Models</a:t>
            </a:r>
          </a:p>
        </p:txBody>
      </p:sp>
      <p:sp>
        <p:nvSpPr>
          <p:cNvPr id="38915" name="Rectangle 3"/>
          <p:cNvSpPr>
            <a:spLocks noGrp="1" noChangeArrowheads="1"/>
          </p:cNvSpPr>
          <p:nvPr>
            <p:ph type="body" idx="4294967295"/>
          </p:nvPr>
        </p:nvSpPr>
        <p:spPr>
          <a:xfrm>
            <a:off x="1219200" y="1752600"/>
            <a:ext cx="7696200" cy="4530725"/>
          </a:xfrm>
        </p:spPr>
        <p:txBody>
          <a:bodyPr/>
          <a:lstStyle/>
          <a:p>
            <a:pPr eaLnBrk="1" hangingPunct="1">
              <a:lnSpc>
                <a:spcPct val="90000"/>
              </a:lnSpc>
              <a:spcBef>
                <a:spcPct val="50000"/>
              </a:spcBef>
              <a:buClrTx/>
              <a:buFont typeface="Wingdings" pitchFamily="2" charset="2"/>
              <a:buNone/>
            </a:pPr>
            <a:r>
              <a:rPr lang="en-US" sz="2400" dirty="0" smtClean="0">
                <a:latin typeface="Arial" charset="0"/>
              </a:rPr>
              <a:t>Random Utility Model for Binary Choice</a:t>
            </a:r>
            <a:br>
              <a:rPr lang="en-US" sz="2400" dirty="0" smtClean="0">
                <a:latin typeface="Arial" charset="0"/>
              </a:rPr>
            </a:br>
            <a:r>
              <a:rPr lang="en-US" sz="2400" dirty="0" smtClean="0">
                <a:latin typeface="Arial" charset="0"/>
              </a:rPr>
              <a:t>    </a:t>
            </a:r>
          </a:p>
          <a:p>
            <a:pPr eaLnBrk="1" hangingPunct="1">
              <a:lnSpc>
                <a:spcPct val="90000"/>
              </a:lnSpc>
              <a:spcBef>
                <a:spcPct val="1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Person </a:t>
            </a:r>
            <a:r>
              <a:rPr lang="en-US" sz="2400" dirty="0" err="1" smtClean="0">
                <a:latin typeface="Arial" charset="0"/>
                <a:sym typeface="Symbol" pitchFamily="18" charset="2"/>
              </a:rPr>
              <a:t>i</a:t>
            </a:r>
            <a:r>
              <a:rPr lang="en-US" sz="2400" dirty="0" smtClean="0">
                <a:latin typeface="Arial" charset="0"/>
                <a:sym typeface="Symbol" pitchFamily="18" charset="2"/>
              </a:rPr>
              <a:t> specific effect</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Fixed effects using “dummy” variables</a:t>
            </a:r>
            <a:br>
              <a:rPr lang="en-US" sz="2400" dirty="0" smtClean="0">
                <a:latin typeface="Arial" charset="0"/>
              </a:rPr>
            </a:br>
            <a:endParaRPr lang="en-US" sz="2400" dirty="0" smtClean="0">
              <a:latin typeface="Arial" charset="0"/>
            </a:endParaRPr>
          </a:p>
          <a:p>
            <a:pPr eaLnBrk="1" hangingPunct="1">
              <a:lnSpc>
                <a:spcPct val="90000"/>
              </a:lnSpc>
              <a:spcBef>
                <a:spcPct val="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a:t>
            </a:r>
            <a:r>
              <a:rPr lang="en-US" baseline="-25000" dirty="0" err="1" smtClean="0">
                <a:latin typeface="Arial" charset="0"/>
                <a:sym typeface="Symbol" pitchFamily="18" charset="2"/>
              </a:rPr>
              <a:t>i</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a:t>
            </a:r>
            <a:br>
              <a:rPr lang="en-US" sz="2400" dirty="0" smtClean="0">
                <a:latin typeface="Arial" charset="0"/>
                <a:sym typeface="Symbol" pitchFamily="18" charset="2"/>
              </a:rPr>
            </a:br>
            <a:endParaRPr lang="en-US" sz="2400" dirty="0" smtClean="0">
              <a:latin typeface="Arial" charset="0"/>
            </a:endParaRPr>
          </a:p>
          <a:p>
            <a:pPr eaLnBrk="1" hangingPunct="1">
              <a:lnSpc>
                <a:spcPct val="90000"/>
              </a:lnSpc>
              <a:buFont typeface="Wingdings" pitchFamily="2" charset="2"/>
              <a:buNone/>
            </a:pPr>
            <a:r>
              <a:rPr lang="en-US" sz="2400" dirty="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sz="2400" dirty="0" smtClean="0">
                <a:latin typeface="Arial" charset="0"/>
              </a:rPr>
              <a:t>	 </a:t>
            </a:r>
            <a:r>
              <a:rPr lang="en-US" sz="2400" dirty="0" err="1" smtClean="0">
                <a:latin typeface="Arial" charset="0"/>
              </a:rPr>
              <a:t>U</a:t>
            </a:r>
            <a:r>
              <a:rPr lang="en-US" baseline="-25000" dirty="0" err="1" smtClean="0">
                <a:latin typeface="Arial" charset="0"/>
              </a:rPr>
              <a:t>it</a:t>
            </a:r>
            <a:r>
              <a:rPr lang="en-US" sz="2400" dirty="0" smtClean="0">
                <a:latin typeface="Arial" charset="0"/>
              </a:rPr>
              <a:t> =  </a:t>
            </a:r>
            <a:r>
              <a:rPr lang="en-US" sz="2400" dirty="0" smtClean="0">
                <a:latin typeface="Arial" charset="0"/>
                <a:sym typeface="Symbol" pitchFamily="18" charset="2"/>
              </a:rPr>
              <a:t>   + </a:t>
            </a:r>
            <a:r>
              <a:rPr lang="en-US" sz="2400" b="1" dirty="0" smtClean="0">
                <a:latin typeface="Arial" charset="0"/>
                <a:sym typeface="Symbol" pitchFamily="18" charset="2"/>
              </a:rPr>
              <a:t>’</a:t>
            </a:r>
            <a:r>
              <a:rPr lang="en-US" sz="2400" b="1" dirty="0" err="1" smtClean="0">
                <a:latin typeface="Arial" charset="0"/>
                <a:sym typeface="Symbol" pitchFamily="18" charset="2"/>
              </a:rPr>
              <a:t>x</a:t>
            </a:r>
            <a:r>
              <a:rPr lang="en-US" baseline="-25000" dirty="0" err="1" smtClean="0">
                <a:latin typeface="Arial" charset="0"/>
                <a:sym typeface="Symbol" pitchFamily="18" charset="2"/>
              </a:rPr>
              <a:t>it</a:t>
            </a:r>
            <a:r>
              <a:rPr lang="en-US" sz="2400" dirty="0" smtClean="0">
                <a:latin typeface="Arial" charset="0"/>
                <a:sym typeface="Symbol" pitchFamily="18" charset="2"/>
              </a:rPr>
              <a:t> +  </a:t>
            </a:r>
            <a:r>
              <a:rPr lang="en-US" baseline="-25000" dirty="0" smtClean="0">
                <a:latin typeface="Arial" charset="0"/>
                <a:sym typeface="Symbol" pitchFamily="18" charset="2"/>
              </a:rPr>
              <a:t>it</a:t>
            </a:r>
            <a:r>
              <a:rPr lang="en-US" sz="2400" dirty="0" smtClean="0">
                <a:latin typeface="Arial" charset="0"/>
                <a:sym typeface="Symbol" pitchFamily="18" charset="2"/>
              </a:rPr>
              <a:t> +  </a:t>
            </a:r>
            <a:r>
              <a:rPr lang="en-US" sz="2400" dirty="0" err="1" smtClean="0">
                <a:latin typeface="Arial" charset="0"/>
                <a:sym typeface="Symbol" pitchFamily="18" charset="2"/>
              </a:rPr>
              <a:t>u</a:t>
            </a:r>
            <a:r>
              <a:rPr lang="en-US" baseline="-25000" dirty="0" err="1" smtClean="0">
                <a:latin typeface="Arial" charset="0"/>
                <a:sym typeface="Symbol" pitchFamily="18" charset="2"/>
              </a:rPr>
              <a:t>i</a:t>
            </a:r>
            <a:endParaRPr lang="en-US" sz="2400" dirty="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dirty="0" smtClean="0">
                <a:latin typeface="Arial" charset="0"/>
              </a:rPr>
              <a:t>Same outcome mechanism:  </a:t>
            </a:r>
            <a:r>
              <a:rPr lang="en-US" sz="2400" dirty="0" err="1" smtClean="0">
                <a:latin typeface="Arial" charset="0"/>
              </a:rPr>
              <a:t>Y</a:t>
            </a:r>
            <a:r>
              <a:rPr lang="en-US" baseline="-25000" dirty="0" err="1" smtClean="0">
                <a:latin typeface="Arial" charset="0"/>
              </a:rPr>
              <a:t>it</a:t>
            </a:r>
            <a:r>
              <a:rPr lang="en-US" sz="2400" dirty="0" smtClean="0">
                <a:latin typeface="Arial" charset="0"/>
              </a:rPr>
              <a:t> =  1[</a:t>
            </a:r>
            <a:r>
              <a:rPr lang="en-US" sz="2400" dirty="0" err="1" smtClean="0">
                <a:latin typeface="Arial" charset="0"/>
              </a:rPr>
              <a:t>U</a:t>
            </a:r>
            <a:r>
              <a:rPr lang="en-US" baseline="-25000" dirty="0" err="1" smtClean="0">
                <a:latin typeface="Arial" charset="0"/>
              </a:rPr>
              <a:t>it</a:t>
            </a:r>
            <a:r>
              <a:rPr lang="en-US" sz="2400" dirty="0" smtClean="0">
                <a:latin typeface="Arial" charset="0"/>
              </a:rPr>
              <a:t> &gt; 0]</a:t>
            </a:r>
          </a:p>
          <a:p>
            <a:pPr eaLnBrk="1" hangingPunct="1">
              <a:lnSpc>
                <a:spcPct val="90000"/>
              </a:lnSpc>
              <a:buFont typeface="Wingdings" pitchFamily="2" charset="2"/>
              <a:buNone/>
            </a:pP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609600" y="762000"/>
            <a:ext cx="8229600" cy="1139825"/>
          </a:xfrm>
        </p:spPr>
        <p:txBody>
          <a:bodyPr/>
          <a:lstStyle/>
          <a:p>
            <a:pPr algn="ctr" eaLnBrk="1" hangingPunct="1"/>
            <a:r>
              <a:rPr lang="en-US" sz="3600" b="1" dirty="0" smtClean="0"/>
              <a:t>Ignoring Unobserved Heterogeneity</a:t>
            </a:r>
          </a:p>
        </p:txBody>
      </p:sp>
      <p:graphicFrame>
        <p:nvGraphicFramePr>
          <p:cNvPr id="1026" name="Object 3"/>
          <p:cNvGraphicFramePr>
            <a:graphicFrameLocks noChangeAspect="1"/>
          </p:cNvGraphicFramePr>
          <p:nvPr/>
        </p:nvGraphicFramePr>
        <p:xfrm>
          <a:off x="1447800" y="2209800"/>
          <a:ext cx="6769100" cy="3248836"/>
        </p:xfrm>
        <a:graphic>
          <a:graphicData uri="http://schemas.openxmlformats.org/presentationml/2006/ole">
            <p:oleObj spid="_x0000_s1047" name="Equation" r:id="rId4" imgW="3225800" imgH="1549400" progId="Equation.DSMT4">
              <p:embed/>
            </p:oleObj>
          </a:graphicData>
        </a:graphic>
      </p:graphicFrame>
      <p:sp>
        <p:nvSpPr>
          <p:cNvPr id="4" name="Rectangle 3"/>
          <p:cNvSpPr/>
          <p:nvPr/>
        </p:nvSpPr>
        <p:spPr bwMode="auto">
          <a:xfrm>
            <a:off x="1371600" y="4267200"/>
            <a:ext cx="6629400" cy="12954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752600" y="414758"/>
            <a:ext cx="5130783" cy="6062241"/>
          </a:xfrm>
          <a:prstGeom prst="rect">
            <a:avLst/>
          </a:prstGeom>
        </p:spPr>
      </p:pic>
      <p:sp>
        <p:nvSpPr>
          <p:cNvPr id="3" name="Rectangle 2"/>
          <p:cNvSpPr/>
          <p:nvPr/>
        </p:nvSpPr>
        <p:spPr bwMode="auto">
          <a:xfrm>
            <a:off x="2209800" y="5905982"/>
            <a:ext cx="4800600" cy="3810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314362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title"/>
          </p:nvPr>
        </p:nvSpPr>
        <p:spPr>
          <a:xfrm>
            <a:off x="381000" y="533400"/>
            <a:ext cx="8610600" cy="530225"/>
          </a:xfrm>
        </p:spPr>
        <p:txBody>
          <a:bodyPr/>
          <a:lstStyle/>
          <a:p>
            <a:pPr algn="ctr" eaLnBrk="1" hangingPunct="1"/>
            <a:r>
              <a:rPr lang="en-US" b="1" dirty="0" smtClean="0"/>
              <a:t>Ignoring Heterogeneity in the RE Model</a:t>
            </a:r>
          </a:p>
        </p:txBody>
      </p:sp>
      <p:graphicFrame>
        <p:nvGraphicFramePr>
          <p:cNvPr id="2050" name="Object 3"/>
          <p:cNvGraphicFramePr>
            <a:graphicFrameLocks noGrp="1" noChangeAspect="1"/>
          </p:cNvGraphicFramePr>
          <p:nvPr>
            <p:ph idx="1"/>
            <p:extLst>
              <p:ext uri="{D42A27DB-BD31-4B8C-83A1-F6EECF244321}">
                <p14:modId xmlns="" xmlns:p14="http://schemas.microsoft.com/office/powerpoint/2010/main" val="999075034"/>
              </p:ext>
            </p:extLst>
          </p:nvPr>
        </p:nvGraphicFramePr>
        <p:xfrm>
          <a:off x="609600" y="1371600"/>
          <a:ext cx="4495800" cy="2097268"/>
        </p:xfrm>
        <a:graphic>
          <a:graphicData uri="http://schemas.openxmlformats.org/presentationml/2006/ole">
            <p:oleObj spid="_x0000_s2070" name="Equation" r:id="rId4" imgW="3403600" imgH="1587500" progId="Equation.DSMT4">
              <p:embed/>
            </p:oleObj>
          </a:graphicData>
        </a:graphic>
      </p:graphicFrame>
      <p:pic>
        <p:nvPicPr>
          <p:cNvPr id="4" name="Picture 6"/>
          <p:cNvPicPr>
            <a:picLocks noChangeAspect="1" noChangeArrowheads="1"/>
          </p:cNvPicPr>
          <p:nvPr/>
        </p:nvPicPr>
        <p:blipFill>
          <a:blip r:embed="rId5" cstate="print"/>
          <a:srcRect/>
          <a:stretch>
            <a:fillRect/>
          </a:stretch>
        </p:blipFill>
        <p:spPr bwMode="auto">
          <a:xfrm>
            <a:off x="3200400" y="3449818"/>
            <a:ext cx="5538244" cy="2860555"/>
          </a:xfrm>
          <a:prstGeom prst="rect">
            <a:avLst/>
          </a:prstGeom>
          <a:noFill/>
          <a:ln w="9525">
            <a:noFill/>
            <a:miter lim="800000"/>
            <a:headEnd/>
            <a:tailEnd/>
          </a:ln>
        </p:spPr>
      </p:pic>
      <p:sp>
        <p:nvSpPr>
          <p:cNvPr id="2" name="Oval 1"/>
          <p:cNvSpPr/>
          <p:nvPr/>
        </p:nvSpPr>
        <p:spPr bwMode="auto">
          <a:xfrm>
            <a:off x="6550025" y="4267200"/>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Oval 5"/>
          <p:cNvSpPr/>
          <p:nvPr/>
        </p:nvSpPr>
        <p:spPr bwMode="auto">
          <a:xfrm>
            <a:off x="6629400" y="5680075"/>
            <a:ext cx="152400" cy="152400"/>
          </a:xfrm>
          <a:prstGeom prst="ellipse">
            <a:avLst/>
          </a:prstGeom>
          <a:solidFill>
            <a:schemeClr val="accent1"/>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Oval 6"/>
          <p:cNvSpPr/>
          <p:nvPr/>
        </p:nvSpPr>
        <p:spPr bwMode="auto">
          <a:xfrm>
            <a:off x="6400800" y="5680075"/>
            <a:ext cx="152400" cy="152400"/>
          </a:xfrm>
          <a:prstGeom prst="ellipse">
            <a:avLst/>
          </a:prstGeom>
          <a:solidFill>
            <a:srgbClr val="FF0000"/>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Oval 7"/>
          <p:cNvSpPr/>
          <p:nvPr/>
        </p:nvSpPr>
        <p:spPr bwMode="auto">
          <a:xfrm>
            <a:off x="6403975" y="4000500"/>
            <a:ext cx="152400" cy="152400"/>
          </a:xfrm>
          <a:prstGeom prst="ellipse">
            <a:avLst/>
          </a:prstGeom>
          <a:solidFill>
            <a:srgbClr val="FF0000"/>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3" name="TextBox 2"/>
          <p:cNvSpPr txBox="1"/>
          <p:nvPr/>
        </p:nvSpPr>
        <p:spPr>
          <a:xfrm>
            <a:off x="6324600" y="5816600"/>
            <a:ext cx="1295400" cy="307777"/>
          </a:xfrm>
          <a:prstGeom prst="rect">
            <a:avLst/>
          </a:prstGeom>
          <a:noFill/>
        </p:spPr>
        <p:txBody>
          <a:bodyPr wrap="square" rtlCol="0">
            <a:spAutoFit/>
          </a:bodyPr>
          <a:lstStyle/>
          <a:p>
            <a:r>
              <a:rPr lang="en-US" sz="1400" b="1" dirty="0" smtClean="0">
                <a:solidFill>
                  <a:srgbClr val="FF0000"/>
                </a:solidFill>
                <a:sym typeface="Symbol" panose="05050102010706020507" pitchFamily="18" charset="2"/>
              </a:rPr>
              <a:t></a:t>
            </a:r>
            <a:r>
              <a:rPr lang="en-US" sz="1400" b="1" dirty="0" smtClean="0">
                <a:solidFill>
                  <a:srgbClr val="FF0000"/>
                </a:solidFill>
              </a:rPr>
              <a:t> is too small</a:t>
            </a:r>
            <a:endParaRPr lang="en-US" sz="1400" b="1" dirty="0">
              <a:solidFill>
                <a:srgbClr val="FF0000"/>
              </a:solidFill>
            </a:endParaRPr>
          </a:p>
        </p:txBody>
      </p:sp>
      <p:sp>
        <p:nvSpPr>
          <p:cNvPr id="10" name="TextBox 9"/>
          <p:cNvSpPr txBox="1"/>
          <p:nvPr/>
        </p:nvSpPr>
        <p:spPr>
          <a:xfrm>
            <a:off x="6600825" y="3911600"/>
            <a:ext cx="1981200" cy="307777"/>
          </a:xfrm>
          <a:prstGeom prst="rect">
            <a:avLst/>
          </a:prstGeom>
          <a:solidFill>
            <a:schemeClr val="bg1"/>
          </a:solidFill>
        </p:spPr>
        <p:txBody>
          <a:bodyPr wrap="square" rtlCol="0">
            <a:spAutoFit/>
          </a:bodyPr>
          <a:lstStyle/>
          <a:p>
            <a:r>
              <a:rPr lang="en-US" sz="1400" b="1" dirty="0" smtClean="0">
                <a:solidFill>
                  <a:srgbClr val="FF0000"/>
                </a:solidFill>
                <a:sym typeface="Symbol" panose="05050102010706020507" pitchFamily="18" charset="2"/>
              </a:rPr>
              <a:t>Scale factor</a:t>
            </a:r>
            <a:r>
              <a:rPr lang="en-US" sz="1400" b="1" dirty="0" smtClean="0">
                <a:solidFill>
                  <a:srgbClr val="FF0000"/>
                </a:solidFill>
              </a:rPr>
              <a:t> is too large</a:t>
            </a:r>
            <a:endParaRPr lang="en-US" sz="1400" b="1"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457200" y="762000"/>
            <a:ext cx="5953125" cy="4762500"/>
          </a:xfrm>
          <a:prstGeom prst="rect">
            <a:avLst/>
          </a:prstGeom>
        </p:spPr>
      </p:pic>
      <p:graphicFrame>
        <p:nvGraphicFramePr>
          <p:cNvPr id="5" name="Object 4"/>
          <p:cNvGraphicFramePr>
            <a:graphicFrameLocks noChangeAspect="1"/>
          </p:cNvGraphicFramePr>
          <p:nvPr>
            <p:extLst>
              <p:ext uri="{D42A27DB-BD31-4B8C-83A1-F6EECF244321}">
                <p14:modId xmlns="" xmlns:p14="http://schemas.microsoft.com/office/powerpoint/2010/main" val="321126148"/>
              </p:ext>
            </p:extLst>
          </p:nvPr>
        </p:nvGraphicFramePr>
        <p:xfrm>
          <a:off x="3672680" y="838200"/>
          <a:ext cx="4249737" cy="872673"/>
        </p:xfrm>
        <a:graphic>
          <a:graphicData uri="http://schemas.openxmlformats.org/presentationml/2006/ole">
            <p:oleObj spid="_x0000_s107559" name="Equation" r:id="rId4" imgW="3340080" imgH="685800" progId="Equation.DSMT4">
              <p:embed/>
            </p:oleObj>
          </a:graphicData>
        </a:graphic>
      </p:graphicFrame>
      <p:graphicFrame>
        <p:nvGraphicFramePr>
          <p:cNvPr id="6" name="Object 5"/>
          <p:cNvGraphicFramePr>
            <a:graphicFrameLocks noChangeAspect="1"/>
          </p:cNvGraphicFramePr>
          <p:nvPr>
            <p:extLst>
              <p:ext uri="{D42A27DB-BD31-4B8C-83A1-F6EECF244321}">
                <p14:modId xmlns="" xmlns:p14="http://schemas.microsoft.com/office/powerpoint/2010/main" val="1081007508"/>
              </p:ext>
            </p:extLst>
          </p:nvPr>
        </p:nvGraphicFramePr>
        <p:xfrm>
          <a:off x="3635375" y="3149600"/>
          <a:ext cx="4994275" cy="1117600"/>
        </p:xfrm>
        <a:graphic>
          <a:graphicData uri="http://schemas.openxmlformats.org/presentationml/2006/ole">
            <p:oleObj spid="_x0000_s107560" name="Equation" r:id="rId5" imgW="4368600" imgH="977760" progId="Equation.DSMT4">
              <p:embed/>
            </p:oleObj>
          </a:graphicData>
        </a:graphic>
      </p:graphicFrame>
      <p:sp>
        <p:nvSpPr>
          <p:cNvPr id="7" name="TextBox 6"/>
          <p:cNvSpPr txBox="1"/>
          <p:nvPr/>
        </p:nvSpPr>
        <p:spPr>
          <a:xfrm>
            <a:off x="685800" y="5783818"/>
            <a:ext cx="7543800" cy="369332"/>
          </a:xfrm>
          <a:prstGeom prst="rect">
            <a:avLst/>
          </a:prstGeom>
          <a:noFill/>
        </p:spPr>
        <p:txBody>
          <a:bodyPr wrap="square" rtlCol="0">
            <a:spAutoFit/>
          </a:bodyPr>
          <a:lstStyle/>
          <a:p>
            <a:r>
              <a:rPr lang="en-US" dirty="0" smtClean="0"/>
              <a:t>Population average coefficient is off by 43% but the partial effect is off by 6%</a:t>
            </a:r>
            <a:endParaRPr lang="en-US" dirty="0"/>
          </a:p>
        </p:txBody>
      </p:sp>
      <p:sp>
        <p:nvSpPr>
          <p:cNvPr id="8" name="Rectangle 7"/>
          <p:cNvSpPr/>
          <p:nvPr/>
        </p:nvSpPr>
        <p:spPr bwMode="auto">
          <a:xfrm>
            <a:off x="678180" y="5780127"/>
            <a:ext cx="7399020" cy="3810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3619500" y="2959100"/>
            <a:ext cx="5143500" cy="138430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3635375" y="838200"/>
            <a:ext cx="5143500" cy="924560"/>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1447800" y="51054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1524000" y="2400300"/>
            <a:ext cx="822325" cy="242927"/>
          </a:xfrm>
          <a:prstGeom prst="rect">
            <a:avLst/>
          </a:prstGeom>
          <a:solidFill>
            <a:srgbClr val="6B00B4">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 xmlns:p14="http://schemas.microsoft.com/office/powerpoint/2010/main" val="158588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229600" cy="530225"/>
          </a:xfrm>
        </p:spPr>
        <p:txBody>
          <a:bodyPr/>
          <a:lstStyle/>
          <a:p>
            <a:r>
              <a:rPr lang="en-US" b="1" smtClean="0"/>
              <a:t>Ignoring Heterogeneity (Broadly)</a:t>
            </a:r>
            <a:endParaRPr lang="en-US" b="1"/>
          </a:p>
        </p:txBody>
      </p:sp>
      <p:sp>
        <p:nvSpPr>
          <p:cNvPr id="3" name="Content Placeholder 2"/>
          <p:cNvSpPr>
            <a:spLocks noGrp="1"/>
          </p:cNvSpPr>
          <p:nvPr>
            <p:ph idx="1"/>
          </p:nvPr>
        </p:nvSpPr>
        <p:spPr>
          <a:xfrm>
            <a:off x="533400" y="1981201"/>
            <a:ext cx="8229600" cy="3429000"/>
          </a:xfrm>
        </p:spPr>
        <p:txBody>
          <a:bodyPr/>
          <a:lstStyle/>
          <a:p>
            <a:r>
              <a:rPr lang="en-US" sz="2400" smtClean="0">
                <a:latin typeface="+mj-lt"/>
              </a:rPr>
              <a:t>Presence will generally make parameter estimates look smaller than they would otherwise.</a:t>
            </a:r>
          </a:p>
          <a:p>
            <a:r>
              <a:rPr lang="en-US" sz="2400" smtClean="0">
                <a:latin typeface="+mj-lt"/>
              </a:rPr>
              <a:t>Ignoring heterogeneity will definitely distort standard errors.</a:t>
            </a:r>
          </a:p>
          <a:p>
            <a:r>
              <a:rPr lang="en-US" sz="2400" smtClean="0">
                <a:latin typeface="+mj-lt"/>
              </a:rPr>
              <a:t>Partial effects based on the parametric model may not be affected very much.</a:t>
            </a:r>
          </a:p>
          <a:p>
            <a:r>
              <a:rPr lang="en-US" sz="2400" smtClean="0">
                <a:latin typeface="+mj-lt"/>
              </a:rPr>
              <a:t>Is the pooled estimator ‘robust?’  Less so than in the linear model case.</a:t>
            </a:r>
            <a:endParaRPr lang="en-US" sz="240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457200" y="609600"/>
            <a:ext cx="8229600" cy="1139825"/>
          </a:xfrm>
        </p:spPr>
        <p:txBody>
          <a:bodyPr/>
          <a:lstStyle/>
          <a:p>
            <a:pPr algn="ctr" eaLnBrk="1" hangingPunct="1"/>
            <a:r>
              <a:rPr lang="en-US" b="1" dirty="0" smtClean="0"/>
              <a:t>Pooled vs.  RE Panel Estimator</a:t>
            </a:r>
          </a:p>
        </p:txBody>
      </p:sp>
      <p:sp>
        <p:nvSpPr>
          <p:cNvPr id="39939" name="Text Box 5"/>
          <p:cNvSpPr txBox="1">
            <a:spLocks noChangeArrowheads="1"/>
          </p:cNvSpPr>
          <p:nvPr/>
        </p:nvSpPr>
        <p:spPr bwMode="auto">
          <a:xfrm>
            <a:off x="457200" y="1752600"/>
            <a:ext cx="83820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 </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p:txBody>
      </p:sp>
      <p:sp>
        <p:nvSpPr>
          <p:cNvPr id="39940" name="Rectangle 6"/>
          <p:cNvSpPr>
            <a:spLocks noChangeArrowheads="1"/>
          </p:cNvSpPr>
          <p:nvPr/>
        </p:nvSpPr>
        <p:spPr bwMode="auto">
          <a:xfrm>
            <a:off x="1828800" y="30480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9941" name="Rectangle 7"/>
          <p:cNvSpPr>
            <a:spLocks noChangeArrowheads="1"/>
          </p:cNvSpPr>
          <p:nvPr/>
        </p:nvSpPr>
        <p:spPr bwMode="auto">
          <a:xfrm>
            <a:off x="1828800" y="44958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457200" y="688975"/>
            <a:ext cx="8229600" cy="1139825"/>
          </a:xfrm>
        </p:spPr>
        <p:txBody>
          <a:bodyPr/>
          <a:lstStyle/>
          <a:p>
            <a:pPr algn="ctr" eaLnBrk="1" hangingPunct="1"/>
            <a:r>
              <a:rPr lang="en-US" b="1" smtClean="0"/>
              <a:t>Partial Effects</a:t>
            </a:r>
          </a:p>
        </p:txBody>
      </p:sp>
      <p:sp>
        <p:nvSpPr>
          <p:cNvPr id="40963" name="Text Box 5"/>
          <p:cNvSpPr txBox="1">
            <a:spLocks noChangeArrowheads="1"/>
          </p:cNvSpPr>
          <p:nvPr/>
        </p:nvSpPr>
        <p:spPr bwMode="auto">
          <a:xfrm>
            <a:off x="914400" y="1828800"/>
            <a:ext cx="79248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|Pooled</a:t>
            </a:r>
          </a:p>
          <a:p>
            <a:r>
              <a:rPr lang="en-US" sz="1400" b="1">
                <a:latin typeface="Courier New" pitchFamily="49" charset="0"/>
              </a:rPr>
              <a:t>     AGE|     .00578***       .00027       21.720   .0000       .39801</a:t>
            </a:r>
          </a:p>
          <a:p>
            <a:r>
              <a:rPr lang="en-US" sz="1400" b="1">
                <a:latin typeface="Courier New" pitchFamily="49" charset="0"/>
              </a:rPr>
              <a:t>    EDUC|    -.01053***       .00131       -8.024   .0000      -.18870</a:t>
            </a:r>
          </a:p>
          <a:p>
            <a:r>
              <a:rPr lang="en-US" sz="1400" b="1">
                <a:latin typeface="Courier New" pitchFamily="49" charset="0"/>
              </a:rPr>
              <a:t>  </a:t>
            </a:r>
            <a:r>
              <a:rPr lang="en-US" sz="1400" b="1">
                <a:solidFill>
                  <a:srgbClr val="FF3300"/>
                </a:solidFill>
                <a:latin typeface="Courier New" pitchFamily="49" charset="0"/>
              </a:rPr>
              <a:t>HHNINC|    -.03847**        .01713       -2.246   .0247      -.02144</a:t>
            </a:r>
          </a:p>
          <a:p>
            <a:r>
              <a:rPr lang="en-US" sz="1400" b="1">
                <a:latin typeface="Courier New" pitchFamily="49" charset="0"/>
              </a:rPr>
              <a:t>--------+-------------------------------------------------------------</a:t>
            </a:r>
          </a:p>
          <a:p>
            <a:r>
              <a:rPr lang="en-US" sz="1400" b="1">
                <a:latin typeface="Courier New" pitchFamily="49" charset="0"/>
              </a:rPr>
              <a:t>        |Based on the panel data estimator</a:t>
            </a:r>
          </a:p>
          <a:p>
            <a:r>
              <a:rPr lang="en-US" sz="1400" b="1">
                <a:latin typeface="Courier New" pitchFamily="49" charset="0"/>
              </a:rPr>
              <a:t>     AGE|     .00620***       .00034       18.375   .0000       .42181</a:t>
            </a:r>
          </a:p>
          <a:p>
            <a:r>
              <a:rPr lang="en-US" sz="1400" b="1">
                <a:latin typeface="Courier New" pitchFamily="49" charset="0"/>
              </a:rPr>
              <a:t>    EDUC|    -.00918***       .00174       -5.282   .0000      -.16256</a:t>
            </a:r>
          </a:p>
          <a:p>
            <a:r>
              <a:rPr lang="en-US" sz="1400" b="1">
                <a:latin typeface="Courier New" pitchFamily="49" charset="0"/>
              </a:rPr>
              <a:t>  </a:t>
            </a:r>
            <a:r>
              <a:rPr lang="en-US" sz="1400" b="1">
                <a:solidFill>
                  <a:srgbClr val="FF3300"/>
                </a:solidFill>
                <a:latin typeface="Courier New" pitchFamily="49" charset="0"/>
              </a:rPr>
              <a:t>HHNINC|     .00183          .01829         .100   .9202       .00101</a:t>
            </a:r>
          </a:p>
          <a:p>
            <a:r>
              <a:rPr lang="en-US" sz="1400" b="1">
                <a:latin typeface="Courier New" pitchFamily="49" charset="0"/>
              </a:rPr>
              <a:t>--------+-------------------------------------------------------------</a:t>
            </a:r>
          </a:p>
        </p:txBody>
      </p:sp>
      <p:sp>
        <p:nvSpPr>
          <p:cNvPr id="40964" name="Rectangle 6"/>
          <p:cNvSpPr>
            <a:spLocks noChangeArrowheads="1"/>
          </p:cNvSpPr>
          <p:nvPr/>
        </p:nvSpPr>
        <p:spPr bwMode="auto">
          <a:xfrm>
            <a:off x="2209800" y="3778250"/>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0965" name="Rectangle 7"/>
          <p:cNvSpPr>
            <a:spLocks noChangeArrowheads="1"/>
          </p:cNvSpPr>
          <p:nvPr/>
        </p:nvSpPr>
        <p:spPr bwMode="auto">
          <a:xfrm>
            <a:off x="2209800" y="4840288"/>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idx="4294967295"/>
          </p:nvPr>
        </p:nvSpPr>
        <p:spPr>
          <a:xfrm>
            <a:off x="685800" y="609600"/>
            <a:ext cx="7696200" cy="914400"/>
          </a:xfrm>
        </p:spPr>
        <p:txBody>
          <a:bodyPr/>
          <a:lstStyle/>
          <a:p>
            <a:pPr marL="0" indent="0" eaLnBrk="1" hangingPunct="1"/>
            <a:r>
              <a:rPr lang="en-US" sz="4400" b="1" dirty="0" smtClean="0">
                <a:latin typeface="Arial" charset="0"/>
              </a:rPr>
              <a:t>Random Effects</a:t>
            </a:r>
          </a:p>
        </p:txBody>
      </p:sp>
      <p:graphicFrame>
        <p:nvGraphicFramePr>
          <p:cNvPr id="3" name="Object 3"/>
          <p:cNvGraphicFramePr>
            <a:graphicFrameLocks noChangeAspect="1"/>
          </p:cNvGraphicFramePr>
          <p:nvPr>
            <p:extLst>
              <p:ext uri="{D42A27DB-BD31-4B8C-83A1-F6EECF244321}">
                <p14:modId xmlns="" xmlns:p14="http://schemas.microsoft.com/office/powerpoint/2010/main" val="2773966837"/>
              </p:ext>
            </p:extLst>
          </p:nvPr>
        </p:nvGraphicFramePr>
        <p:xfrm>
          <a:off x="1052513" y="1828800"/>
          <a:ext cx="7408862" cy="4260850"/>
        </p:xfrm>
        <a:graphic>
          <a:graphicData uri="http://schemas.openxmlformats.org/presentationml/2006/ole">
            <p:oleObj spid="_x0000_s108561" name="Equation" r:id="rId4" imgW="3530520" imgH="2031840" progId="Equation.DSMT4">
              <p:embed/>
            </p:oleObj>
          </a:graphicData>
        </a:graphic>
      </p:graphicFrame>
    </p:spTree>
    <p:extLst>
      <p:ext uri="{BB962C8B-B14F-4D97-AF65-F5344CB8AC3E}">
        <p14:creationId xmlns="" xmlns:p14="http://schemas.microsoft.com/office/powerpoint/2010/main" val="3323768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640080" y="767557"/>
            <a:ext cx="8199120" cy="530225"/>
          </a:xfrm>
        </p:spPr>
        <p:txBody>
          <a:bodyPr/>
          <a:lstStyle/>
          <a:p>
            <a:pPr eaLnBrk="1" hangingPunct="1"/>
            <a:r>
              <a:rPr lang="en-US" b="1" dirty="0" smtClean="0"/>
              <a:t>Quadrature – Butler and Moffitt (1982)</a:t>
            </a:r>
          </a:p>
        </p:txBody>
      </p:sp>
      <p:graphicFrame>
        <p:nvGraphicFramePr>
          <p:cNvPr id="8194" name="Object 3"/>
          <p:cNvGraphicFramePr>
            <a:graphicFrameLocks noGrp="1" noChangeAspect="1"/>
          </p:cNvGraphicFramePr>
          <p:nvPr>
            <p:ph idx="4294967295"/>
            <p:extLst>
              <p:ext uri="{D42A27DB-BD31-4B8C-83A1-F6EECF244321}">
                <p14:modId xmlns="" xmlns:p14="http://schemas.microsoft.com/office/powerpoint/2010/main" val="437793186"/>
              </p:ext>
            </p:extLst>
          </p:nvPr>
        </p:nvGraphicFramePr>
        <p:xfrm>
          <a:off x="914400" y="1779588"/>
          <a:ext cx="6705600" cy="4697412"/>
        </p:xfrm>
        <a:graphic>
          <a:graphicData uri="http://schemas.openxmlformats.org/presentationml/2006/ole">
            <p:oleObj spid="_x0000_s4136" name="Equation" r:id="rId4" imgW="4495800" imgH="3149600" progId="Equation.DSMT4">
              <p:embed/>
            </p:oleObj>
          </a:graphicData>
        </a:graphic>
      </p:graphicFrame>
      <p:graphicFrame>
        <p:nvGraphicFramePr>
          <p:cNvPr id="2" name="Object 1"/>
          <p:cNvGraphicFramePr>
            <a:graphicFrameLocks noChangeAspect="1"/>
          </p:cNvGraphicFramePr>
          <p:nvPr>
            <p:extLst>
              <p:ext uri="{D42A27DB-BD31-4B8C-83A1-F6EECF244321}">
                <p14:modId xmlns="" xmlns:p14="http://schemas.microsoft.com/office/powerpoint/2010/main" val="4285849352"/>
              </p:ext>
            </p:extLst>
          </p:nvPr>
        </p:nvGraphicFramePr>
        <p:xfrm>
          <a:off x="5957888" y="2732088"/>
          <a:ext cx="2293937" cy="1458912"/>
        </p:xfrm>
        <a:graphic>
          <a:graphicData uri="http://schemas.openxmlformats.org/presentationml/2006/ole">
            <p:oleObj spid="_x0000_s4137" name="Equation" r:id="rId5" imgW="1117600" imgH="711200" progId="Equation.DSMT4">
              <p:embed/>
            </p:oleObj>
          </a:graphicData>
        </a:graphic>
      </p:graphicFrame>
      <p:sp>
        <p:nvSpPr>
          <p:cNvPr id="3" name="Rectangle 2"/>
          <p:cNvSpPr/>
          <p:nvPr/>
        </p:nvSpPr>
        <p:spPr bwMode="auto">
          <a:xfrm>
            <a:off x="5867400" y="2743200"/>
            <a:ext cx="2667000" cy="1524000"/>
          </a:xfrm>
          <a:prstGeom prst="rect">
            <a:avLst/>
          </a:prstGeom>
          <a:solidFill>
            <a:srgbClr val="6699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noChangeArrowheads="1"/>
          </p:cNvSpPr>
          <p:nvPr>
            <p:ph type="title"/>
          </p:nvPr>
        </p:nvSpPr>
        <p:spPr>
          <a:xfrm>
            <a:off x="609600" y="1600200"/>
            <a:ext cx="8229600" cy="530225"/>
          </a:xfrm>
        </p:spPr>
        <p:txBody>
          <a:bodyPr/>
          <a:lstStyle/>
          <a:p>
            <a:pPr algn="ctr" eaLnBrk="1" hangingPunct="1"/>
            <a:r>
              <a:rPr lang="en-US" b="1" smtClean="0"/>
              <a:t>Quadrature Log Likelihood</a:t>
            </a:r>
          </a:p>
        </p:txBody>
      </p:sp>
      <p:graphicFrame>
        <p:nvGraphicFramePr>
          <p:cNvPr id="9218" name="Object 3"/>
          <p:cNvGraphicFramePr>
            <a:graphicFrameLocks noGrp="1" noChangeAspect="1"/>
          </p:cNvGraphicFramePr>
          <p:nvPr>
            <p:ph idx="1"/>
            <p:extLst>
              <p:ext uri="{D42A27DB-BD31-4B8C-83A1-F6EECF244321}">
                <p14:modId xmlns="" xmlns:p14="http://schemas.microsoft.com/office/powerpoint/2010/main" val="578024204"/>
              </p:ext>
            </p:extLst>
          </p:nvPr>
        </p:nvGraphicFramePr>
        <p:xfrm>
          <a:off x="838200" y="2438400"/>
          <a:ext cx="7858125" cy="2514600"/>
        </p:xfrm>
        <a:graphic>
          <a:graphicData uri="http://schemas.openxmlformats.org/presentationml/2006/ole">
            <p:oleObj spid="_x0000_s5141" name="Equation" r:id="rId4" imgW="4127500" imgH="13208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a:xfrm>
            <a:off x="609600" y="1219200"/>
            <a:ext cx="8229600" cy="530225"/>
          </a:xfrm>
        </p:spPr>
        <p:txBody>
          <a:bodyPr/>
          <a:lstStyle/>
          <a:p>
            <a:pPr algn="ctr" eaLnBrk="1" hangingPunct="1"/>
            <a:r>
              <a:rPr lang="en-US" b="1" dirty="0" smtClean="0"/>
              <a:t>Simulation Based Estimator</a:t>
            </a:r>
          </a:p>
        </p:txBody>
      </p:sp>
      <p:graphicFrame>
        <p:nvGraphicFramePr>
          <p:cNvPr id="10242" name="Object 3"/>
          <p:cNvGraphicFramePr>
            <a:graphicFrameLocks noGrp="1" noChangeAspect="1"/>
          </p:cNvGraphicFramePr>
          <p:nvPr>
            <p:ph idx="1"/>
            <p:extLst>
              <p:ext uri="{D42A27DB-BD31-4B8C-83A1-F6EECF244321}">
                <p14:modId xmlns="" xmlns:p14="http://schemas.microsoft.com/office/powerpoint/2010/main" val="1347747551"/>
              </p:ext>
            </p:extLst>
          </p:nvPr>
        </p:nvGraphicFramePr>
        <p:xfrm>
          <a:off x="838200" y="1968500"/>
          <a:ext cx="7772400" cy="4127500"/>
        </p:xfrm>
        <a:graphic>
          <a:graphicData uri="http://schemas.openxmlformats.org/presentationml/2006/ole">
            <p:oleObj spid="_x0000_s6165" name="Equation" r:id="rId4" imgW="4305300" imgH="22860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990600"/>
            <a:ext cx="8229600" cy="381000"/>
          </a:xfrm>
        </p:spPr>
        <p:txBody>
          <a:bodyPr/>
          <a:lstStyle/>
          <a:p>
            <a:pPr algn="ctr" eaLnBrk="1" hangingPunct="1"/>
            <a:r>
              <a:rPr lang="en-US" b="1" dirty="0" smtClean="0"/>
              <a:t>Random Effects Model: Quadrature</a:t>
            </a:r>
          </a:p>
        </p:txBody>
      </p:sp>
      <p:sp>
        <p:nvSpPr>
          <p:cNvPr id="45059" name="Text Box 5"/>
          <p:cNvSpPr txBox="1">
            <a:spLocks noChangeArrowheads="1"/>
          </p:cNvSpPr>
          <p:nvPr/>
        </p:nvSpPr>
        <p:spPr bwMode="auto">
          <a:xfrm>
            <a:off x="838200" y="1447800"/>
            <a:ext cx="7696200" cy="5047536"/>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Binary Probit Model</a:t>
            </a:r>
          </a:p>
          <a:p>
            <a:r>
              <a:rPr lang="en-US" sz="1400" b="1">
                <a:latin typeface="Courier New" pitchFamily="49" charset="0"/>
              </a:rPr>
              <a:t>Dependent variable               DOCTOR</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smtClean="0">
                <a:latin typeface="Courier New" pitchFamily="49" charset="0"/>
              </a:rPr>
              <a:t>Estimation </a:t>
            </a:r>
            <a:r>
              <a:rPr lang="en-US" sz="1400" b="1">
                <a:latin typeface="Courier New" pitchFamily="49" charset="0"/>
              </a:rPr>
              <a:t>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a:t>
            </a:r>
            <a:r>
              <a:rPr lang="en-US" sz="1400" b="1" smtClean="0">
                <a:latin typeface="Courier New" pitchFamily="49" charset="0"/>
              </a:rPr>
              <a:t>Estimates</a:t>
            </a:r>
            <a:endParaRPr lang="en-US" sz="1400" b="1">
              <a:latin typeface="Courier New" pitchFamily="49" charset="0"/>
            </a:endParaRP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612775"/>
            <a:ext cx="8229600" cy="835025"/>
          </a:xfrm>
        </p:spPr>
        <p:txBody>
          <a:bodyPr/>
          <a:lstStyle/>
          <a:p>
            <a:pPr algn="ctr" eaLnBrk="1" hangingPunct="1"/>
            <a:r>
              <a:rPr lang="en-US" b="1" dirty="0" smtClean="0"/>
              <a:t>Random Parameter Model</a:t>
            </a:r>
          </a:p>
        </p:txBody>
      </p:sp>
      <p:sp>
        <p:nvSpPr>
          <p:cNvPr id="46083" name="Text Box 4"/>
          <p:cNvSpPr txBox="1">
            <a:spLocks noChangeArrowheads="1"/>
          </p:cNvSpPr>
          <p:nvPr/>
        </p:nvSpPr>
        <p:spPr bwMode="auto">
          <a:xfrm>
            <a:off x="457200" y="1696283"/>
            <a:ext cx="8077200" cy="4247317"/>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Simulation </a:t>
            </a:r>
            <a:r>
              <a:rPr lang="en-US" sz="1400" b="1">
                <a:latin typeface="Courier New" pitchFamily="49" charset="0"/>
              </a:rPr>
              <a:t>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762000" y="5892225"/>
            <a:ext cx="7543800" cy="584775"/>
          </a:xfrm>
          <a:prstGeom prst="rect">
            <a:avLst/>
          </a:prstGeom>
          <a:noFill/>
        </p:spPr>
        <p:txBody>
          <a:bodyPr wrap="square" rtlCol="0">
            <a:spAutoFit/>
          </a:bodyPr>
          <a:lstStyle/>
          <a:p>
            <a:r>
              <a:rPr lang="en-US" sz="1600" b="1" smtClean="0">
                <a:latin typeface="+mj-lt"/>
              </a:rPr>
              <a:t>Using quadrature, a = -.11819.  Implied </a:t>
            </a:r>
            <a:r>
              <a:rPr lang="en-US" sz="1600" b="1" smtClean="0">
                <a:latin typeface="+mj-lt"/>
                <a:sym typeface="Symbol"/>
              </a:rPr>
              <a:t></a:t>
            </a:r>
            <a:r>
              <a:rPr lang="en-US" sz="1600" b="1" smtClean="0">
                <a:latin typeface="+mj-lt"/>
              </a:rPr>
              <a:t> from these estimates is</a:t>
            </a:r>
          </a:p>
          <a:p>
            <a:r>
              <a:rPr lang="en-US" sz="1600" b="1" smtClean="0">
                <a:latin typeface="+mj-lt"/>
              </a:rPr>
              <a:t>.90454</a:t>
            </a:r>
            <a:r>
              <a:rPr lang="en-US" sz="1600" b="1" baseline="30000" smtClean="0">
                <a:latin typeface="+mj-lt"/>
              </a:rPr>
              <a:t>2</a:t>
            </a:r>
            <a:r>
              <a:rPr lang="en-US" sz="1600" b="1" smtClean="0">
                <a:latin typeface="+mj-lt"/>
              </a:rPr>
              <a:t>/(1+.90453</a:t>
            </a:r>
            <a:r>
              <a:rPr lang="en-US" sz="1600" b="1" baseline="30000" smtClean="0">
                <a:latin typeface="+mj-lt"/>
              </a:rPr>
              <a:t>2</a:t>
            </a:r>
            <a:r>
              <a:rPr lang="en-US" sz="1600" b="1" smtClean="0">
                <a:latin typeface="+mj-lt"/>
              </a:rPr>
              <a:t>) = .449998 compared to .44990 using quadrature.</a:t>
            </a:r>
            <a:endParaRPr lang="en-US" sz="1600" b="1">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457200" y="1298575"/>
            <a:ext cx="8229600" cy="530225"/>
          </a:xfrm>
        </p:spPr>
        <p:txBody>
          <a:bodyPr/>
          <a:lstStyle/>
          <a:p>
            <a:pPr algn="ctr" eaLnBrk="1" hangingPunct="1"/>
            <a:r>
              <a:rPr lang="en-US" b="1" dirty="0" smtClean="0"/>
              <a:t>A Dynamic Model</a:t>
            </a:r>
          </a:p>
        </p:txBody>
      </p:sp>
      <p:graphicFrame>
        <p:nvGraphicFramePr>
          <p:cNvPr id="20482" name="Object 3"/>
          <p:cNvGraphicFramePr>
            <a:graphicFrameLocks noChangeAspect="1"/>
          </p:cNvGraphicFramePr>
          <p:nvPr/>
        </p:nvGraphicFramePr>
        <p:xfrm>
          <a:off x="1676400" y="1981200"/>
          <a:ext cx="6436505" cy="3962400"/>
        </p:xfrm>
        <a:graphic>
          <a:graphicData uri="http://schemas.openxmlformats.org/presentationml/2006/ole">
            <p:oleObj spid="_x0000_s7189" name="Equation" r:id="rId4" imgW="3403600" imgH="2095500" progId="Equation.DSMT4">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457200" y="1146175"/>
            <a:ext cx="8229600" cy="530225"/>
          </a:xfrm>
        </p:spPr>
        <p:txBody>
          <a:bodyPr/>
          <a:lstStyle/>
          <a:p>
            <a:pPr algn="ctr" eaLnBrk="1" hangingPunct="1"/>
            <a:r>
              <a:rPr lang="en-US" sz="2800" b="1" dirty="0" smtClean="0"/>
              <a:t>Dynamic </a:t>
            </a:r>
            <a:r>
              <a:rPr lang="en-US" sz="2800" b="1" dirty="0" err="1" smtClean="0"/>
              <a:t>Probit</a:t>
            </a:r>
            <a:r>
              <a:rPr lang="en-US" sz="2800" b="1" dirty="0" smtClean="0"/>
              <a:t> Model: A Standard Approach</a:t>
            </a:r>
          </a:p>
        </p:txBody>
      </p:sp>
      <p:graphicFrame>
        <p:nvGraphicFramePr>
          <p:cNvPr id="21506" name="Object 3"/>
          <p:cNvGraphicFramePr>
            <a:graphicFrameLocks noChangeAspect="1"/>
          </p:cNvGraphicFramePr>
          <p:nvPr>
            <p:extLst>
              <p:ext uri="{D42A27DB-BD31-4B8C-83A1-F6EECF244321}">
                <p14:modId xmlns="" xmlns:p14="http://schemas.microsoft.com/office/powerpoint/2010/main" val="3411679263"/>
              </p:ext>
            </p:extLst>
          </p:nvPr>
        </p:nvGraphicFramePr>
        <p:xfrm>
          <a:off x="798513" y="1892300"/>
          <a:ext cx="7654925" cy="4391025"/>
        </p:xfrm>
        <a:graphic>
          <a:graphicData uri="http://schemas.openxmlformats.org/presentationml/2006/ole">
            <p:oleObj spid="_x0000_s8213" name="Equation" r:id="rId4" imgW="4914900" imgH="2819400" progId="Equation.DSMT4">
              <p:embed/>
            </p:oleObj>
          </a:graphicData>
        </a:graphic>
      </p:graphicFrame>
      <p:sp>
        <p:nvSpPr>
          <p:cNvPr id="21508" name="Rectangle 5"/>
          <p:cNvSpPr>
            <a:spLocks noChangeArrowheads="1"/>
          </p:cNvSpPr>
          <p:nvPr/>
        </p:nvSpPr>
        <p:spPr bwMode="auto">
          <a:xfrm>
            <a:off x="1143000" y="5029200"/>
            <a:ext cx="62484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143000" y="2209800"/>
            <a:ext cx="59721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143000" y="4343400"/>
            <a:ext cx="3886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1222375"/>
            <a:ext cx="8229600" cy="530225"/>
          </a:xfrm>
        </p:spPr>
        <p:txBody>
          <a:bodyPr/>
          <a:lstStyle/>
          <a:p>
            <a:pPr algn="ctr" eaLnBrk="1" hangingPunct="1"/>
            <a:r>
              <a:rPr lang="en-US" b="1" dirty="0" smtClean="0"/>
              <a:t>Simplified Dynamic Model</a:t>
            </a:r>
          </a:p>
        </p:txBody>
      </p:sp>
      <p:graphicFrame>
        <p:nvGraphicFramePr>
          <p:cNvPr id="22530" name="Object 3"/>
          <p:cNvGraphicFramePr>
            <a:graphicFrameLocks noGrp="1" noChangeAspect="1"/>
          </p:cNvGraphicFramePr>
          <p:nvPr>
            <p:ph idx="1"/>
          </p:nvPr>
        </p:nvGraphicFramePr>
        <p:xfrm>
          <a:off x="838200" y="1828800"/>
          <a:ext cx="7542213" cy="3814763"/>
        </p:xfrm>
        <a:graphic>
          <a:graphicData uri="http://schemas.openxmlformats.org/presentationml/2006/ole">
            <p:oleObj spid="_x0000_s9237" name="Equation" r:id="rId4" imgW="4394200" imgH="2222500" progId="Equation.DSMT4">
              <p:embed/>
            </p:oleObj>
          </a:graphicData>
        </a:graphic>
      </p:graphicFrame>
      <p:sp>
        <p:nvSpPr>
          <p:cNvPr id="22532" name="Rectangle 6"/>
          <p:cNvSpPr>
            <a:spLocks noChangeArrowheads="1"/>
          </p:cNvSpPr>
          <p:nvPr/>
        </p:nvSpPr>
        <p:spPr bwMode="auto">
          <a:xfrm>
            <a:off x="1143000" y="3886200"/>
            <a:ext cx="68580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908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9574" y="762000"/>
            <a:ext cx="8229600" cy="1139825"/>
          </a:xfrm>
        </p:spPr>
        <p:txBody>
          <a:bodyPr/>
          <a:lstStyle/>
          <a:p>
            <a:pPr eaLnBrk="1" hangingPunct="1"/>
            <a:r>
              <a:rPr lang="en-US" b="1" smtClean="0"/>
              <a:t>A Dynamic Model for Public Insurance</a:t>
            </a:r>
          </a:p>
        </p:txBody>
      </p:sp>
      <p:sp>
        <p:nvSpPr>
          <p:cNvPr id="60420" name="Text Box 5"/>
          <p:cNvSpPr txBox="1">
            <a:spLocks noChangeArrowheads="1"/>
          </p:cNvSpPr>
          <p:nvPr/>
        </p:nvSpPr>
        <p:spPr bwMode="auto">
          <a:xfrm>
            <a:off x="6716521" y="2935287"/>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0422" name="Text Box 7"/>
          <p:cNvSpPr txBox="1">
            <a:spLocks noChangeArrowheads="1"/>
          </p:cNvSpPr>
          <p:nvPr/>
        </p:nvSpPr>
        <p:spPr bwMode="auto">
          <a:xfrm>
            <a:off x="1676400" y="4648200"/>
            <a:ext cx="4343400" cy="303212"/>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Add initial value, lagged value, group means </a:t>
            </a:r>
          </a:p>
        </p:txBody>
      </p:sp>
      <p:pic>
        <p:nvPicPr>
          <p:cNvPr id="517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9574" y="2133600"/>
            <a:ext cx="6306947" cy="2438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457200" y="457200"/>
            <a:ext cx="8229600" cy="682625"/>
          </a:xfrm>
        </p:spPr>
        <p:txBody>
          <a:bodyPr/>
          <a:lstStyle/>
          <a:p>
            <a:pPr algn="ctr" eaLnBrk="1" hangingPunct="1"/>
            <a:r>
              <a:rPr lang="en-US" b="1" dirty="0" smtClean="0"/>
              <a:t>Dynamic Common Effects Model</a:t>
            </a:r>
          </a:p>
        </p:txBody>
      </p:sp>
      <p:pic>
        <p:nvPicPr>
          <p:cNvPr id="518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45633" y="1219200"/>
            <a:ext cx="6940393" cy="5486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bwMode="auto">
          <a:xfrm>
            <a:off x="1066800" y="5638800"/>
            <a:ext cx="6477000" cy="5334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dirty="0" smtClean="0"/>
              <a:t>Application</a:t>
            </a:r>
            <a:br>
              <a:rPr lang="en-US" altLang="en-US" dirty="0" smtClean="0"/>
            </a:br>
            <a:r>
              <a:rPr lang="en-US" altLang="en-US" dirty="0" smtClean="0"/>
              <a:t>Stewart, JAE, 2007</a:t>
            </a:r>
          </a:p>
        </p:txBody>
      </p:sp>
      <p:sp>
        <p:nvSpPr>
          <p:cNvPr id="174083" name="Rectangle 3"/>
          <p:cNvSpPr>
            <a:spLocks noGrp="1" noChangeArrowheads="1"/>
          </p:cNvSpPr>
          <p:nvPr>
            <p:ph type="body" idx="1"/>
          </p:nvPr>
        </p:nvSpPr>
        <p:spPr/>
        <p:txBody>
          <a:bodyPr/>
          <a:lstStyle/>
          <a:p>
            <a:pPr eaLnBrk="1" hangingPunct="1"/>
            <a:r>
              <a:rPr lang="en-US" altLang="en-US" sz="2400" dirty="0" smtClean="0">
                <a:latin typeface="+mj-lt"/>
              </a:rPr>
              <a:t>British Household Panel Survey (1991-1996)</a:t>
            </a:r>
          </a:p>
          <a:p>
            <a:pPr eaLnBrk="1" hangingPunct="1"/>
            <a:r>
              <a:rPr lang="en-US" altLang="en-US" sz="2400" dirty="0" smtClean="0">
                <a:latin typeface="+mj-lt"/>
              </a:rPr>
              <a:t>3060 households retained (balanced) out of 4739 total.</a:t>
            </a:r>
          </a:p>
          <a:p>
            <a:pPr eaLnBrk="1" hangingPunct="1"/>
            <a:r>
              <a:rPr lang="en-US" altLang="en-US" sz="2400" dirty="0" smtClean="0">
                <a:latin typeface="+mj-lt"/>
              </a:rPr>
              <a:t>Unemployment indicator (0.1)</a:t>
            </a:r>
          </a:p>
          <a:p>
            <a:pPr eaLnBrk="1" hangingPunct="1"/>
            <a:r>
              <a:rPr lang="en-US" altLang="en-US" sz="2400" dirty="0" smtClean="0">
                <a:latin typeface="+mj-lt"/>
              </a:rPr>
              <a:t>Data features</a:t>
            </a:r>
          </a:p>
          <a:p>
            <a:pPr lvl="1" eaLnBrk="1" hangingPunct="1"/>
            <a:r>
              <a:rPr lang="en-US" altLang="en-US" dirty="0" smtClean="0">
                <a:latin typeface="+mj-lt"/>
              </a:rPr>
              <a:t>Panel data – unobservable heterogeneity</a:t>
            </a:r>
          </a:p>
          <a:p>
            <a:pPr lvl="1" eaLnBrk="1" hangingPunct="1"/>
            <a:r>
              <a:rPr lang="en-US" altLang="en-US" dirty="0" smtClean="0">
                <a:latin typeface="+mj-lt"/>
              </a:rPr>
              <a:t>State persistence: “Someone unemployed at t-1 is more than 20 times as likely to be unemployed at t as someone employed at t-1.”</a:t>
            </a:r>
          </a:p>
        </p:txBody>
      </p:sp>
    </p:spTree>
    <p:extLst>
      <p:ext uri="{BB962C8B-B14F-4D97-AF65-F5344CB8AC3E}">
        <p14:creationId xmlns="" xmlns:p14="http://schemas.microsoft.com/office/powerpoint/2010/main" val="33797744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r>
              <a:rPr lang="en-US" altLang="en-US" smtClean="0"/>
              <a:t>Application: Direct Approach</a:t>
            </a:r>
          </a:p>
        </p:txBody>
      </p:sp>
      <p:pic>
        <p:nvPicPr>
          <p:cNvPr id="176131"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3900" y="1600200"/>
            <a:ext cx="7696200" cy="4751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902525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4"/>
          <p:cNvSpPr>
            <a:spLocks noGrp="1" noChangeArrowheads="1"/>
          </p:cNvSpPr>
          <p:nvPr>
            <p:ph type="title"/>
          </p:nvPr>
        </p:nvSpPr>
        <p:spPr/>
        <p:txBody>
          <a:bodyPr/>
          <a:lstStyle/>
          <a:p>
            <a:pPr eaLnBrk="1" hangingPunct="1"/>
            <a:r>
              <a:rPr lang="en-US" altLang="en-US" smtClean="0"/>
              <a:t>GHK Simulation/Estimation</a:t>
            </a:r>
          </a:p>
        </p:txBody>
      </p:sp>
      <p:sp>
        <p:nvSpPr>
          <p:cNvPr id="178179" name="Text Box 5"/>
          <p:cNvSpPr txBox="1">
            <a:spLocks noChangeArrowheads="1"/>
          </p:cNvSpPr>
          <p:nvPr/>
        </p:nvSpPr>
        <p:spPr bwMode="auto">
          <a:xfrm>
            <a:off x="533400" y="2057400"/>
            <a:ext cx="8077200" cy="2563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latin typeface="Arial" panose="020B0604020202020204" pitchFamily="34" charset="0"/>
              </a:rPr>
              <a:t>The presence of the autocorrelation and state dependence in the model invalidate the simple maximum likelihood procedures we examined earlier. The appropriate likelihood function is constructed by formulating the probabilities as</a:t>
            </a:r>
          </a:p>
          <a:p>
            <a:endParaRPr lang="en-US" altLang="en-US">
              <a:latin typeface="Arial" panose="020B0604020202020204" pitchFamily="34" charset="0"/>
            </a:endParaRPr>
          </a:p>
          <a:p>
            <a:r>
              <a:rPr lang="en-US" altLang="en-US">
                <a:latin typeface="Arial" panose="020B0604020202020204" pitchFamily="34" charset="0"/>
              </a:rPr>
              <a:t>     Prob( </a:t>
            </a:r>
            <a:r>
              <a:rPr lang="en-US" altLang="en-US" b="1">
                <a:latin typeface="Arial" panose="020B0604020202020204" pitchFamily="34" charset="0"/>
              </a:rPr>
              <a:t>y</a:t>
            </a:r>
            <a:r>
              <a:rPr lang="en-US" altLang="en-US" b="1" baseline="-25000">
                <a:latin typeface="Arial" panose="020B0604020202020204" pitchFamily="34" charset="0"/>
              </a:rPr>
              <a:t>i,0</a:t>
            </a:r>
            <a:r>
              <a:rPr lang="en-US" altLang="en-US" b="1">
                <a:latin typeface="Arial" panose="020B0604020202020204" pitchFamily="34" charset="0"/>
              </a:rPr>
              <a:t>, y</a:t>
            </a:r>
            <a:r>
              <a:rPr lang="en-US" altLang="en-US" b="1" baseline="-25000">
                <a:latin typeface="Arial" panose="020B0604020202020204" pitchFamily="34" charset="0"/>
              </a:rPr>
              <a:t>i,1</a:t>
            </a:r>
            <a:r>
              <a:rPr lang="en-US" altLang="en-US">
                <a:latin typeface="Arial" panose="020B0604020202020204" pitchFamily="34" charset="0"/>
              </a:rPr>
              <a:t>, </a:t>
            </a:r>
            <a:r>
              <a:rPr lang="en-US" altLang="en-US" i="1">
                <a:latin typeface="Arial" panose="020B0604020202020204" pitchFamily="34" charset="0"/>
              </a:rPr>
              <a:t>. . .</a:t>
            </a:r>
            <a:r>
              <a:rPr lang="en-US" altLang="en-US">
                <a:latin typeface="Arial" panose="020B0604020202020204" pitchFamily="34" charset="0"/>
              </a:rPr>
              <a:t>) = Prob(</a:t>
            </a:r>
            <a:r>
              <a:rPr lang="en-US" altLang="en-US" b="1">
                <a:latin typeface="Arial" panose="020B0604020202020204" pitchFamily="34" charset="0"/>
              </a:rPr>
              <a:t>y</a:t>
            </a:r>
            <a:r>
              <a:rPr lang="en-US" altLang="en-US" b="1" baseline="-25000">
                <a:latin typeface="Arial" panose="020B0604020202020204" pitchFamily="34" charset="0"/>
              </a:rPr>
              <a:t>i,0</a:t>
            </a:r>
            <a:r>
              <a:rPr lang="en-US" altLang="en-US">
                <a:latin typeface="Arial" panose="020B0604020202020204" pitchFamily="34" charset="0"/>
              </a:rPr>
              <a:t>) × Prob(</a:t>
            </a:r>
            <a:r>
              <a:rPr lang="en-US" altLang="en-US" b="1">
                <a:latin typeface="Arial" panose="020B0604020202020204" pitchFamily="34" charset="0"/>
              </a:rPr>
              <a:t>y</a:t>
            </a:r>
            <a:r>
              <a:rPr lang="en-US" altLang="en-US" b="1" baseline="-25000">
                <a:latin typeface="Arial" panose="020B0604020202020204" pitchFamily="34" charset="0"/>
              </a:rPr>
              <a:t>i,1</a:t>
            </a:r>
            <a:r>
              <a:rPr lang="en-US" altLang="en-US">
                <a:latin typeface="Arial" panose="020B0604020202020204" pitchFamily="34" charset="0"/>
              </a:rPr>
              <a:t> | </a:t>
            </a:r>
            <a:r>
              <a:rPr lang="en-US" altLang="en-US" b="1">
                <a:latin typeface="Arial" panose="020B0604020202020204" pitchFamily="34" charset="0"/>
              </a:rPr>
              <a:t>y</a:t>
            </a:r>
            <a:r>
              <a:rPr lang="en-US" altLang="en-US" b="1" baseline="-25000">
                <a:latin typeface="Arial" panose="020B0604020202020204" pitchFamily="34" charset="0"/>
              </a:rPr>
              <a:t>i,0</a:t>
            </a:r>
            <a:r>
              <a:rPr lang="en-US" altLang="en-US">
                <a:latin typeface="Arial" panose="020B0604020202020204" pitchFamily="34" charset="0"/>
              </a:rPr>
              <a:t>) ×・ ・ ・×Prob(</a:t>
            </a:r>
            <a:r>
              <a:rPr lang="en-US" altLang="en-US" b="1">
                <a:latin typeface="Arial" panose="020B0604020202020204" pitchFamily="34" charset="0"/>
              </a:rPr>
              <a:t>y</a:t>
            </a:r>
            <a:r>
              <a:rPr lang="en-US" altLang="en-US" b="1" baseline="-25000">
                <a:latin typeface="Arial" panose="020B0604020202020204" pitchFamily="34" charset="0"/>
              </a:rPr>
              <a:t>i,T</a:t>
            </a:r>
            <a:r>
              <a:rPr lang="en-US" altLang="en-US" i="1">
                <a:latin typeface="Arial" panose="020B0604020202020204" pitchFamily="34" charset="0"/>
              </a:rPr>
              <a:t> </a:t>
            </a:r>
            <a:r>
              <a:rPr lang="en-US" altLang="en-US">
                <a:latin typeface="Arial" panose="020B0604020202020204" pitchFamily="34" charset="0"/>
              </a:rPr>
              <a:t>| </a:t>
            </a:r>
            <a:r>
              <a:rPr lang="en-US" altLang="en-US" b="1">
                <a:latin typeface="Arial" panose="020B0604020202020204" pitchFamily="34" charset="0"/>
              </a:rPr>
              <a:t>y</a:t>
            </a:r>
            <a:r>
              <a:rPr lang="en-US" altLang="en-US" b="1" baseline="-25000">
                <a:latin typeface="Arial" panose="020B0604020202020204" pitchFamily="34" charset="0"/>
              </a:rPr>
              <a:t>i,T-1</a:t>
            </a:r>
            <a:r>
              <a:rPr lang="en-US" altLang="en-US">
                <a:latin typeface="Arial" panose="020B0604020202020204" pitchFamily="34" charset="0"/>
              </a:rPr>
              <a:t>) </a:t>
            </a:r>
            <a:r>
              <a:rPr lang="en-US" altLang="en-US" i="1">
                <a:latin typeface="Arial" panose="020B0604020202020204" pitchFamily="34" charset="0"/>
              </a:rPr>
              <a:t>.</a:t>
            </a:r>
          </a:p>
          <a:p>
            <a:endParaRPr lang="en-US" altLang="en-US" i="1">
              <a:latin typeface="Arial" panose="020B0604020202020204" pitchFamily="34" charset="0"/>
            </a:endParaRPr>
          </a:p>
          <a:p>
            <a:r>
              <a:rPr lang="en-US" altLang="en-US">
                <a:latin typeface="Arial" panose="020B0604020202020204" pitchFamily="34" charset="0"/>
              </a:rPr>
              <a:t>This still involves a </a:t>
            </a:r>
            <a:r>
              <a:rPr lang="en-US" altLang="en-US" i="1">
                <a:latin typeface="Arial" panose="020B0604020202020204" pitchFamily="34" charset="0"/>
              </a:rPr>
              <a:t>T </a:t>
            </a:r>
            <a:r>
              <a:rPr lang="en-US" altLang="en-US">
                <a:latin typeface="Arial" panose="020B0604020202020204" pitchFamily="34" charset="0"/>
              </a:rPr>
              <a:t>= 7 order normal integration, which is approximated in the study using a simulator similar to the GHK simulator.</a:t>
            </a:r>
          </a:p>
        </p:txBody>
      </p:sp>
    </p:spTree>
    <p:extLst>
      <p:ext uri="{BB962C8B-B14F-4D97-AF65-F5344CB8AC3E}">
        <p14:creationId xmlns="" xmlns:p14="http://schemas.microsoft.com/office/powerpoint/2010/main" val="232755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r>
              <a:rPr lang="en-US" altLang="en-US" smtClean="0"/>
              <a:t>Problems with Dynamic RE Probit</a:t>
            </a:r>
          </a:p>
        </p:txBody>
      </p:sp>
      <p:sp>
        <p:nvSpPr>
          <p:cNvPr id="182275" name="Rectangle 3"/>
          <p:cNvSpPr>
            <a:spLocks noGrp="1" noChangeArrowheads="1"/>
          </p:cNvSpPr>
          <p:nvPr>
            <p:ph type="body" idx="1"/>
          </p:nvPr>
        </p:nvSpPr>
        <p:spPr>
          <a:xfrm>
            <a:off x="685800" y="2590800"/>
            <a:ext cx="8229600" cy="2244725"/>
          </a:xfrm>
        </p:spPr>
        <p:txBody>
          <a:bodyPr/>
          <a:lstStyle/>
          <a:p>
            <a:pPr eaLnBrk="1" hangingPunct="1"/>
            <a:r>
              <a:rPr lang="en-US" altLang="en-US" sz="2000" dirty="0" smtClean="0">
                <a:latin typeface="+mj-lt"/>
              </a:rPr>
              <a:t>Assumes y</a:t>
            </a:r>
            <a:r>
              <a:rPr lang="en-US" altLang="en-US" sz="2000" baseline="-25000" dirty="0" smtClean="0">
                <a:latin typeface="+mj-lt"/>
              </a:rPr>
              <a:t>i,0</a:t>
            </a:r>
            <a:r>
              <a:rPr lang="en-US" altLang="en-US" sz="2000" dirty="0" smtClean="0">
                <a:latin typeface="+mj-lt"/>
              </a:rPr>
              <a:t> and the effects are uncorrelated</a:t>
            </a:r>
          </a:p>
          <a:p>
            <a:pPr eaLnBrk="1" hangingPunct="1"/>
            <a:r>
              <a:rPr lang="en-US" altLang="en-US" sz="2000" dirty="0" smtClean="0">
                <a:latin typeface="+mj-lt"/>
              </a:rPr>
              <a:t>Assumes the initial conditions are exogenous – OK if the process and the observation begin at the same time, not if different.</a:t>
            </a:r>
          </a:p>
          <a:p>
            <a:pPr eaLnBrk="1" hangingPunct="1"/>
            <a:r>
              <a:rPr lang="en-US" altLang="en-US" sz="2000" dirty="0" smtClean="0">
                <a:latin typeface="+mj-lt"/>
              </a:rPr>
              <a:t>Doesn’t allow time invariant variables in the model.</a:t>
            </a:r>
          </a:p>
          <a:p>
            <a:pPr eaLnBrk="1" hangingPunct="1"/>
            <a:r>
              <a:rPr lang="en-US" altLang="en-US" sz="2000" dirty="0" smtClean="0">
                <a:latin typeface="+mj-lt"/>
              </a:rPr>
              <a:t>The normality assumption in the projection.</a:t>
            </a:r>
          </a:p>
        </p:txBody>
      </p:sp>
    </p:spTree>
    <p:extLst>
      <p:ext uri="{BB962C8B-B14F-4D97-AF65-F5344CB8AC3E}">
        <p14:creationId xmlns="" xmlns:p14="http://schemas.microsoft.com/office/powerpoint/2010/main" val="20097757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r>
              <a:rPr lang="en-US" altLang="en-US" smtClean="0"/>
              <a:t>Distributional Problem</a:t>
            </a:r>
          </a:p>
        </p:txBody>
      </p:sp>
      <p:sp>
        <p:nvSpPr>
          <p:cNvPr id="188419" name="Rectangle 3"/>
          <p:cNvSpPr>
            <a:spLocks noGrp="1" noChangeArrowheads="1"/>
          </p:cNvSpPr>
          <p:nvPr>
            <p:ph type="body" idx="1"/>
          </p:nvPr>
        </p:nvSpPr>
        <p:spPr/>
        <p:txBody>
          <a:bodyPr/>
          <a:lstStyle/>
          <a:p>
            <a:pPr eaLnBrk="1" hangingPunct="1">
              <a:lnSpc>
                <a:spcPct val="90000"/>
              </a:lnSpc>
            </a:pPr>
            <a:r>
              <a:rPr lang="en-US" altLang="en-US" dirty="0" smtClean="0">
                <a:latin typeface="+mj-lt"/>
              </a:rPr>
              <a:t>Normal distributions assumed throughout</a:t>
            </a:r>
          </a:p>
          <a:p>
            <a:pPr lvl="1" eaLnBrk="1" hangingPunct="1">
              <a:lnSpc>
                <a:spcPct val="90000"/>
              </a:lnSpc>
            </a:pPr>
            <a:r>
              <a:rPr lang="en-US" altLang="en-US" sz="2000" dirty="0" smtClean="0">
                <a:latin typeface="+mj-lt"/>
              </a:rPr>
              <a:t>Normal distribution for the unique component, </a:t>
            </a:r>
            <a:r>
              <a:rPr lang="el-GR" altLang="en-US" sz="2000" dirty="0" smtClean="0">
                <a:latin typeface="+mj-lt"/>
                <a:cs typeface="Tahoma" panose="020B0604030504040204" pitchFamily="34" charset="0"/>
              </a:rPr>
              <a:t>ε</a:t>
            </a:r>
            <a:r>
              <a:rPr lang="en-US" altLang="en-US" sz="2000" baseline="-25000" dirty="0" err="1" smtClean="0">
                <a:latin typeface="+mj-lt"/>
                <a:cs typeface="Tahoma" panose="020B0604030504040204" pitchFamily="34" charset="0"/>
              </a:rPr>
              <a:t>i,t</a:t>
            </a:r>
            <a:endParaRPr lang="en-US" altLang="en-US" sz="2000" dirty="0" smtClean="0">
              <a:latin typeface="+mj-lt"/>
              <a:cs typeface="Tahoma" panose="020B0604030504040204" pitchFamily="34" charset="0"/>
            </a:endParaRPr>
          </a:p>
          <a:p>
            <a:pPr lvl="1" eaLnBrk="1" hangingPunct="1">
              <a:lnSpc>
                <a:spcPct val="90000"/>
              </a:lnSpc>
            </a:pPr>
            <a:r>
              <a:rPr lang="en-US" altLang="en-US" sz="2000" dirty="0" smtClean="0">
                <a:latin typeface="+mj-lt"/>
                <a:cs typeface="Tahoma" panose="020B0604030504040204" pitchFamily="34" charset="0"/>
              </a:rPr>
              <a:t>Normal distribution assumed for the heterogeneity, </a:t>
            </a:r>
            <a:r>
              <a:rPr lang="en-US" altLang="en-US" sz="2000" dirty="0" err="1" smtClean="0">
                <a:latin typeface="+mj-lt"/>
                <a:cs typeface="Tahoma" panose="020B0604030504040204" pitchFamily="34" charset="0"/>
              </a:rPr>
              <a:t>u</a:t>
            </a:r>
            <a:r>
              <a:rPr lang="en-US" altLang="en-US" sz="2000" baseline="-25000" dirty="0" err="1" smtClean="0">
                <a:latin typeface="+mj-lt"/>
                <a:cs typeface="Tahoma" panose="020B0604030504040204" pitchFamily="34" charset="0"/>
              </a:rPr>
              <a:t>i</a:t>
            </a:r>
            <a:endParaRPr lang="en-US" altLang="en-US" sz="2000" dirty="0" smtClean="0">
              <a:latin typeface="+mj-lt"/>
              <a:cs typeface="Tahoma" panose="020B0604030504040204" pitchFamily="34" charset="0"/>
            </a:endParaRPr>
          </a:p>
          <a:p>
            <a:pPr lvl="1" eaLnBrk="1" hangingPunct="1">
              <a:lnSpc>
                <a:spcPct val="90000"/>
              </a:lnSpc>
            </a:pPr>
            <a:r>
              <a:rPr lang="en-US" altLang="en-US" sz="2000" dirty="0" smtClean="0">
                <a:latin typeface="+mj-lt"/>
                <a:cs typeface="Tahoma" panose="020B0604030504040204" pitchFamily="34" charset="0"/>
              </a:rPr>
              <a:t>Sensitive to the distribution?</a:t>
            </a:r>
          </a:p>
          <a:p>
            <a:pPr eaLnBrk="1" hangingPunct="1">
              <a:lnSpc>
                <a:spcPct val="90000"/>
              </a:lnSpc>
            </a:pPr>
            <a:r>
              <a:rPr lang="en-US" altLang="en-US" dirty="0" smtClean="0">
                <a:latin typeface="+mj-lt"/>
                <a:cs typeface="Tahoma" panose="020B0604030504040204" pitchFamily="34" charset="0"/>
              </a:rPr>
              <a:t>Alternative: Discrete distribution for </a:t>
            </a:r>
            <a:r>
              <a:rPr lang="en-US" altLang="en-US" dirty="0" err="1" smtClean="0">
                <a:latin typeface="+mj-lt"/>
                <a:cs typeface="Tahoma" panose="020B0604030504040204" pitchFamily="34" charset="0"/>
              </a:rPr>
              <a:t>u</a:t>
            </a:r>
            <a:r>
              <a:rPr lang="en-US" altLang="en-US" baseline="-25000" dirty="0" err="1" smtClean="0">
                <a:latin typeface="+mj-lt"/>
                <a:cs typeface="Tahoma" panose="020B0604030504040204" pitchFamily="34" charset="0"/>
              </a:rPr>
              <a:t>i</a:t>
            </a:r>
            <a:r>
              <a:rPr lang="en-US" altLang="en-US" dirty="0" smtClean="0">
                <a:latin typeface="+mj-lt"/>
                <a:cs typeface="Tahoma" panose="020B0604030504040204" pitchFamily="34" charset="0"/>
              </a:rPr>
              <a:t>.</a:t>
            </a:r>
          </a:p>
          <a:p>
            <a:pPr lvl="1" eaLnBrk="1" hangingPunct="1">
              <a:lnSpc>
                <a:spcPct val="90000"/>
              </a:lnSpc>
            </a:pPr>
            <a:r>
              <a:rPr lang="en-US" altLang="en-US" sz="2000" dirty="0" smtClean="0">
                <a:latin typeface="+mj-lt"/>
                <a:cs typeface="Tahoma" panose="020B0604030504040204" pitchFamily="34" charset="0"/>
              </a:rPr>
              <a:t>Heckman and Singer style, latent class model.</a:t>
            </a:r>
          </a:p>
          <a:p>
            <a:pPr lvl="1" eaLnBrk="1" hangingPunct="1">
              <a:lnSpc>
                <a:spcPct val="90000"/>
              </a:lnSpc>
            </a:pPr>
            <a:r>
              <a:rPr lang="en-US" altLang="en-US" sz="2000" dirty="0" smtClean="0">
                <a:latin typeface="+mj-lt"/>
                <a:cs typeface="Tahoma" panose="020B0604030504040204" pitchFamily="34" charset="0"/>
              </a:rPr>
              <a:t>Conventional estimation methods.</a:t>
            </a:r>
          </a:p>
          <a:p>
            <a:pPr eaLnBrk="1" hangingPunct="1">
              <a:lnSpc>
                <a:spcPct val="90000"/>
              </a:lnSpc>
            </a:pPr>
            <a:r>
              <a:rPr lang="en-US" altLang="en-US" dirty="0" smtClean="0">
                <a:latin typeface="+mj-lt"/>
                <a:cs typeface="Tahoma" panose="020B0604030504040204" pitchFamily="34" charset="0"/>
              </a:rPr>
              <a:t>Why is the model not sensitive to normality for </a:t>
            </a:r>
            <a:r>
              <a:rPr lang="el-GR" altLang="en-US" dirty="0" smtClean="0">
                <a:latin typeface="+mj-lt"/>
                <a:cs typeface="Tahoma" panose="020B0604030504040204" pitchFamily="34" charset="0"/>
              </a:rPr>
              <a:t>ε</a:t>
            </a:r>
            <a:r>
              <a:rPr lang="en-US" altLang="en-US" baseline="-25000" dirty="0" err="1" smtClean="0">
                <a:latin typeface="+mj-lt"/>
                <a:cs typeface="Tahoma" panose="020B0604030504040204" pitchFamily="34" charset="0"/>
              </a:rPr>
              <a:t>i,t</a:t>
            </a:r>
            <a:r>
              <a:rPr lang="en-US" altLang="en-US" dirty="0" smtClean="0">
                <a:latin typeface="+mj-lt"/>
                <a:cs typeface="Tahoma" panose="020B0604030504040204" pitchFamily="34" charset="0"/>
              </a:rPr>
              <a:t> but it is sensitive to normality for </a:t>
            </a:r>
            <a:r>
              <a:rPr lang="en-US" altLang="en-US" dirty="0" err="1" smtClean="0">
                <a:latin typeface="+mj-lt"/>
                <a:cs typeface="Tahoma" panose="020B0604030504040204" pitchFamily="34" charset="0"/>
              </a:rPr>
              <a:t>u</a:t>
            </a:r>
            <a:r>
              <a:rPr lang="en-US" altLang="en-US" baseline="-25000" dirty="0" err="1" smtClean="0">
                <a:latin typeface="+mj-lt"/>
                <a:cs typeface="Tahoma" panose="020B0604030504040204" pitchFamily="34" charset="0"/>
              </a:rPr>
              <a:t>i</a:t>
            </a:r>
            <a:r>
              <a:rPr lang="en-US" altLang="en-US" dirty="0" smtClean="0">
                <a:latin typeface="+mj-lt"/>
                <a:cs typeface="Tahoma" panose="020B0604030504040204" pitchFamily="34" charset="0"/>
              </a:rPr>
              <a:t>? </a:t>
            </a:r>
          </a:p>
        </p:txBody>
      </p:sp>
    </p:spTree>
    <p:extLst>
      <p:ext uri="{BB962C8B-B14F-4D97-AF65-F5344CB8AC3E}">
        <p14:creationId xmlns="" xmlns:p14="http://schemas.microsoft.com/office/powerpoint/2010/main" val="623123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530225"/>
          </a:xfrm>
        </p:spPr>
        <p:txBody>
          <a:bodyPr/>
          <a:lstStyle/>
          <a:p>
            <a:r>
              <a:rPr lang="en-US" dirty="0" smtClean="0"/>
              <a:t>Fixed Effects Modeling</a:t>
            </a:r>
            <a:endParaRPr lang="en-US" dirty="0"/>
          </a:p>
        </p:txBody>
      </p:sp>
      <p:sp>
        <p:nvSpPr>
          <p:cNvPr id="3" name="Content Placeholder 2"/>
          <p:cNvSpPr>
            <a:spLocks noGrp="1"/>
          </p:cNvSpPr>
          <p:nvPr>
            <p:ph idx="1"/>
          </p:nvPr>
        </p:nvSpPr>
        <p:spPr>
          <a:xfrm>
            <a:off x="609600" y="1676400"/>
            <a:ext cx="8229600" cy="3768725"/>
          </a:xfrm>
        </p:spPr>
        <p:txBody>
          <a:bodyPr/>
          <a:lstStyle/>
          <a:p>
            <a:r>
              <a:rPr lang="en-US" sz="2000" dirty="0" smtClean="0">
                <a:latin typeface="+mj-lt"/>
              </a:rPr>
              <a:t>Advantages: </a:t>
            </a:r>
          </a:p>
          <a:p>
            <a:pPr lvl="1"/>
            <a:r>
              <a:rPr lang="en-US" sz="1600" dirty="0" smtClean="0">
                <a:latin typeface="+mj-lt"/>
              </a:rPr>
              <a:t>Allows correlation of covariates and heterogeneity</a:t>
            </a:r>
          </a:p>
          <a:p>
            <a:r>
              <a:rPr lang="en-US" sz="2000" dirty="0" smtClean="0">
                <a:latin typeface="+mj-lt"/>
              </a:rPr>
              <a:t>Disadvantages:</a:t>
            </a:r>
          </a:p>
          <a:p>
            <a:pPr lvl="1"/>
            <a:r>
              <a:rPr lang="en-US" sz="1600" dirty="0" smtClean="0">
                <a:latin typeface="+mj-lt"/>
              </a:rPr>
              <a:t>Complications of computing all those dummy variable coefficients – solved problem (Greene, 2004)</a:t>
            </a:r>
          </a:p>
          <a:p>
            <a:pPr lvl="1"/>
            <a:r>
              <a:rPr lang="en-US" sz="1600" dirty="0" smtClean="0">
                <a:latin typeface="+mj-lt"/>
              </a:rPr>
              <a:t>No time invariant variables – not solvable in the FE context</a:t>
            </a:r>
          </a:p>
          <a:p>
            <a:pPr lvl="1"/>
            <a:r>
              <a:rPr lang="en-US" sz="1600" dirty="0" smtClean="0">
                <a:latin typeface="+mj-lt"/>
              </a:rPr>
              <a:t>Incidental Parameters problem – persistent small T bias, does not go away</a:t>
            </a:r>
          </a:p>
          <a:p>
            <a:r>
              <a:rPr lang="en-US" sz="2000" dirty="0" smtClean="0">
                <a:latin typeface="+mj-lt"/>
              </a:rPr>
              <a:t>Strategies</a:t>
            </a:r>
          </a:p>
          <a:p>
            <a:pPr lvl="1"/>
            <a:r>
              <a:rPr lang="en-US" sz="1600" dirty="0" smtClean="0">
                <a:latin typeface="+mj-lt"/>
              </a:rPr>
              <a:t>Unconditional estimation</a:t>
            </a:r>
          </a:p>
          <a:p>
            <a:pPr lvl="1"/>
            <a:r>
              <a:rPr lang="en-US" sz="1600" dirty="0" smtClean="0">
                <a:latin typeface="+mj-lt"/>
              </a:rPr>
              <a:t>Conditional estimation – </a:t>
            </a:r>
            <a:r>
              <a:rPr lang="en-US" sz="1600" dirty="0" err="1" smtClean="0">
                <a:latin typeface="+mj-lt"/>
              </a:rPr>
              <a:t>Rasch</a:t>
            </a:r>
            <a:r>
              <a:rPr lang="en-US" sz="1600" dirty="0" smtClean="0">
                <a:latin typeface="+mj-lt"/>
              </a:rPr>
              <a:t>/Chamberlain</a:t>
            </a:r>
          </a:p>
          <a:p>
            <a:pPr lvl="1"/>
            <a:r>
              <a:rPr lang="en-US" sz="1600" dirty="0" smtClean="0">
                <a:latin typeface="+mj-lt"/>
              </a:rPr>
              <a:t>Hybrid conditional/unconditional estimation</a:t>
            </a:r>
          </a:p>
          <a:p>
            <a:pPr lvl="1"/>
            <a:r>
              <a:rPr lang="en-US" sz="1600" dirty="0" smtClean="0">
                <a:latin typeface="+mj-lt"/>
              </a:rPr>
              <a:t>Bias </a:t>
            </a:r>
            <a:r>
              <a:rPr lang="en-US" sz="1600" dirty="0" err="1" smtClean="0">
                <a:latin typeface="+mj-lt"/>
              </a:rPr>
              <a:t>corrrections</a:t>
            </a:r>
            <a:endParaRPr lang="en-US" sz="1600" dirty="0" smtClean="0">
              <a:latin typeface="+mj-lt"/>
            </a:endParaRPr>
          </a:p>
          <a:p>
            <a:pPr lvl="1"/>
            <a:r>
              <a:rPr lang="en-US" sz="1600" dirty="0" err="1" smtClean="0">
                <a:latin typeface="+mj-lt"/>
              </a:rPr>
              <a:t>Mundlak</a:t>
            </a:r>
            <a:r>
              <a:rPr lang="en-US" sz="1600" dirty="0" smtClean="0">
                <a:latin typeface="+mj-lt"/>
              </a:rPr>
              <a:t> estimator</a:t>
            </a:r>
            <a:endParaRPr lang="en-US" sz="1600" dirty="0">
              <a:latin typeface="+mj-lt"/>
            </a:endParaRPr>
          </a:p>
        </p:txBody>
      </p:sp>
    </p:spTree>
    <p:extLst>
      <p:ext uri="{BB962C8B-B14F-4D97-AF65-F5344CB8AC3E}">
        <p14:creationId xmlns="" xmlns:p14="http://schemas.microsoft.com/office/powerpoint/2010/main" val="1086905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228600" y="609600"/>
            <a:ext cx="8229600" cy="1139825"/>
          </a:xfrm>
        </p:spPr>
        <p:txBody>
          <a:bodyPr/>
          <a:lstStyle/>
          <a:p>
            <a:pPr algn="ctr" eaLnBrk="1" hangingPunct="1"/>
            <a:r>
              <a:rPr lang="en-US" dirty="0" smtClean="0"/>
              <a:t>Fixed Effects Models</a:t>
            </a:r>
          </a:p>
        </p:txBody>
      </p:sp>
      <p:sp>
        <p:nvSpPr>
          <p:cNvPr id="38915" name="Rectangle 3"/>
          <p:cNvSpPr>
            <a:spLocks noGrp="1" noChangeArrowheads="1"/>
          </p:cNvSpPr>
          <p:nvPr>
            <p:ph type="body" idx="4294967295"/>
          </p:nvPr>
        </p:nvSpPr>
        <p:spPr>
          <a:xfrm>
            <a:off x="609600" y="1793875"/>
            <a:ext cx="8229600" cy="4530725"/>
          </a:xfrm>
        </p:spPr>
        <p:txBody>
          <a:bodyPr/>
          <a:lstStyle/>
          <a:p>
            <a:pPr eaLnBrk="1" hangingPunct="1"/>
            <a:r>
              <a:rPr lang="en-US" sz="2400" dirty="0" smtClean="0">
                <a:latin typeface="Arial" charset="0"/>
              </a:rPr>
              <a:t>Estimate with dummy variable coefficients</a:t>
            </a:r>
          </a:p>
          <a:p>
            <a:pPr eaLnBrk="1" hangingPunct="1">
              <a:buFont typeface="Wingdings" pitchFamily="2" charset="2"/>
              <a:buNone/>
            </a:pPr>
            <a:r>
              <a:rPr lang="en-US" sz="1800" dirty="0" smtClean="0">
                <a:latin typeface="Arial" charset="0"/>
              </a:rPr>
              <a:t> </a:t>
            </a:r>
            <a:r>
              <a:rPr lang="en-US" sz="2400" dirty="0" smtClean="0">
                <a:latin typeface="Arial" charset="0"/>
              </a:rPr>
              <a:t>	</a:t>
            </a:r>
            <a:r>
              <a:rPr lang="en-US" sz="2400" dirty="0" err="1" smtClean="0">
                <a:latin typeface="Arial" charset="0"/>
              </a:rPr>
              <a:t>U</a:t>
            </a:r>
            <a:r>
              <a:rPr lang="en-US" sz="1600" dirty="0" err="1" smtClean="0">
                <a:latin typeface="Arial" charset="0"/>
              </a:rPr>
              <a:t>it</a:t>
            </a:r>
            <a:r>
              <a:rPr lang="en-US" sz="2000" dirty="0" smtClean="0">
                <a:latin typeface="Arial" charset="0"/>
              </a:rPr>
              <a:t>  =  </a:t>
            </a:r>
            <a:r>
              <a:rPr lang="en-US" sz="2400" dirty="0" smtClean="0">
                <a:latin typeface="Arial" charset="0"/>
                <a:sym typeface="Symbol" pitchFamily="18" charset="2"/>
              </a:rPr>
              <a:t></a:t>
            </a:r>
            <a:r>
              <a:rPr lang="en-US" sz="2400" baseline="-25000" dirty="0" err="1" smtClean="0">
                <a:latin typeface="Arial" charset="0"/>
                <a:sym typeface="Symbol" pitchFamily="18" charset="2"/>
              </a:rPr>
              <a:t>i</a:t>
            </a:r>
            <a:r>
              <a:rPr lang="en-US" sz="2000" dirty="0" smtClean="0">
                <a:latin typeface="Arial" charset="0"/>
                <a:sym typeface="Symbol" pitchFamily="18" charset="2"/>
              </a:rPr>
              <a:t>  </a:t>
            </a:r>
            <a:r>
              <a:rPr lang="en-US" sz="2400" dirty="0" smtClean="0">
                <a:latin typeface="Arial" charset="0"/>
                <a:sym typeface="Symbol" pitchFamily="18" charset="2"/>
              </a:rPr>
              <a:t>+</a:t>
            </a:r>
            <a:r>
              <a:rPr lang="en-US" sz="2000" dirty="0" smtClean="0">
                <a:latin typeface="Arial" charset="0"/>
                <a:sym typeface="Symbol" pitchFamily="18" charset="2"/>
              </a:rPr>
              <a:t>  </a:t>
            </a:r>
            <a:r>
              <a:rPr lang="en-US" sz="2400" b="1" dirty="0" smtClean="0">
                <a:latin typeface="Arial" charset="0"/>
                <a:sym typeface="Symbol" pitchFamily="18" charset="2"/>
              </a:rPr>
              <a:t></a:t>
            </a:r>
            <a:r>
              <a:rPr lang="en-US" sz="2400" dirty="0" smtClean="0">
                <a:latin typeface="Arial" charset="0"/>
                <a:sym typeface="Symbol" pitchFamily="18" charset="2"/>
              </a:rPr>
              <a:t>’</a:t>
            </a:r>
            <a:r>
              <a:rPr lang="en-US" sz="2400" b="1" dirty="0" err="1" smtClean="0">
                <a:latin typeface="Arial" charset="0"/>
                <a:sym typeface="Symbol" pitchFamily="18" charset="2"/>
              </a:rPr>
              <a:t>x</a:t>
            </a:r>
            <a:r>
              <a:rPr lang="en-US" sz="1600" dirty="0" err="1" smtClean="0">
                <a:latin typeface="Arial" charset="0"/>
                <a:sym typeface="Symbol" pitchFamily="18" charset="2"/>
              </a:rPr>
              <a:t>it</a:t>
            </a:r>
            <a:r>
              <a:rPr lang="en-US" sz="2000" dirty="0" smtClean="0">
                <a:latin typeface="Arial" charset="0"/>
                <a:sym typeface="Symbol" pitchFamily="18" charset="2"/>
              </a:rPr>
              <a:t>  </a:t>
            </a:r>
            <a:r>
              <a:rPr lang="en-US" sz="1600" dirty="0" smtClean="0">
                <a:latin typeface="Arial" charset="0"/>
                <a:sym typeface="Symbol" pitchFamily="18" charset="2"/>
              </a:rPr>
              <a:t>  </a:t>
            </a:r>
            <a:r>
              <a:rPr lang="en-US" sz="2400" dirty="0" smtClean="0">
                <a:latin typeface="Arial" charset="0"/>
                <a:sym typeface="Symbol" pitchFamily="18" charset="2"/>
              </a:rPr>
              <a:t>+  </a:t>
            </a:r>
            <a:r>
              <a:rPr lang="en-US" sz="1600" baseline="-25000" dirty="0" smtClean="0">
                <a:latin typeface="Arial" charset="0"/>
                <a:sym typeface="Symbol" pitchFamily="18" charset="2"/>
              </a:rPr>
              <a:t>it</a:t>
            </a:r>
            <a:r>
              <a:rPr lang="en-US" sz="1600" dirty="0" smtClean="0">
                <a:latin typeface="Arial" charset="0"/>
                <a:sym typeface="Symbol" pitchFamily="18" charset="2"/>
              </a:rPr>
              <a:t> </a:t>
            </a:r>
            <a:endParaRPr lang="en-US" sz="1800" dirty="0" smtClean="0">
              <a:latin typeface="Arial" charset="0"/>
            </a:endParaRPr>
          </a:p>
          <a:p>
            <a:pPr eaLnBrk="1" hangingPunct="1"/>
            <a:r>
              <a:rPr lang="en-US" sz="2400" dirty="0" smtClean="0">
                <a:latin typeface="Arial" charset="0"/>
              </a:rPr>
              <a:t>Can be done by “brute force” for 10,000s of individuals</a:t>
            </a:r>
          </a:p>
          <a:p>
            <a:pPr eaLnBrk="1" hangingPunct="1"/>
            <a:endParaRPr lang="en-US" sz="1800" dirty="0" smtClean="0">
              <a:latin typeface="Arial" charset="0"/>
            </a:endParaRPr>
          </a:p>
          <a:p>
            <a:pPr eaLnBrk="1" hangingPunct="1"/>
            <a:endParaRPr lang="en-US" sz="1800" dirty="0" smtClean="0">
              <a:latin typeface="Arial" charset="0"/>
            </a:endParaRPr>
          </a:p>
          <a:p>
            <a:pPr eaLnBrk="1" hangingPunct="1"/>
            <a:endParaRPr lang="en-US" sz="1800" dirty="0" smtClean="0">
              <a:latin typeface="Arial" charset="0"/>
            </a:endParaRPr>
          </a:p>
          <a:p>
            <a:pPr eaLnBrk="1" hangingPunct="1"/>
            <a:r>
              <a:rPr lang="en-US" sz="2400" dirty="0" smtClean="0">
                <a:latin typeface="Arial" charset="0"/>
              </a:rPr>
              <a:t>F(.) = appropriate probability for the observed outcome</a:t>
            </a:r>
          </a:p>
          <a:p>
            <a:pPr eaLnBrk="1" hangingPunct="1"/>
            <a:r>
              <a:rPr lang="en-US" sz="2400" dirty="0" smtClean="0">
                <a:latin typeface="Arial" charset="0"/>
              </a:rPr>
              <a:t>Compute </a:t>
            </a:r>
            <a:r>
              <a:rPr lang="en-US" sz="2400" b="1" dirty="0" smtClean="0">
                <a:latin typeface="Arial" charset="0"/>
                <a:sym typeface="Symbol" pitchFamily="18" charset="2"/>
              </a:rPr>
              <a:t></a:t>
            </a:r>
            <a:r>
              <a:rPr lang="en-US" sz="2400" dirty="0" smtClean="0">
                <a:latin typeface="Arial" charset="0"/>
                <a:sym typeface="Symbol" pitchFamily="18" charset="2"/>
              </a:rPr>
              <a:t> and </a:t>
            </a:r>
            <a:r>
              <a:rPr lang="en-US" sz="2400" baseline="-25000" dirty="0" err="1" smtClean="0">
                <a:latin typeface="Arial" charset="0"/>
                <a:sym typeface="Symbol" pitchFamily="18" charset="2"/>
              </a:rPr>
              <a:t>i</a:t>
            </a:r>
            <a:r>
              <a:rPr lang="en-US" sz="2400" dirty="0" smtClean="0">
                <a:latin typeface="Arial" charset="0"/>
                <a:sym typeface="Symbol" pitchFamily="18" charset="2"/>
              </a:rPr>
              <a:t> for </a:t>
            </a:r>
            <a:r>
              <a:rPr lang="en-US" sz="2400" dirty="0" err="1" smtClean="0">
                <a:latin typeface="Arial" charset="0"/>
                <a:sym typeface="Symbol" pitchFamily="18" charset="2"/>
              </a:rPr>
              <a:t>i</a:t>
            </a:r>
            <a:r>
              <a:rPr lang="en-US" sz="2400" dirty="0" smtClean="0">
                <a:latin typeface="Arial" charset="0"/>
                <a:sym typeface="Symbol" pitchFamily="18" charset="2"/>
              </a:rPr>
              <a:t>=1,…,N (may be large)</a:t>
            </a:r>
            <a:endParaRPr lang="en-US" sz="2400" dirty="0" smtClean="0">
              <a:latin typeface="Arial" charset="0"/>
            </a:endParaRPr>
          </a:p>
          <a:p>
            <a:pPr eaLnBrk="1" hangingPunct="1"/>
            <a:r>
              <a:rPr lang="en-US" sz="2400" dirty="0" smtClean="0">
                <a:latin typeface="Arial" charset="0"/>
              </a:rPr>
              <a:t>See FixedEffects.pdf in course materials.</a:t>
            </a:r>
          </a:p>
        </p:txBody>
      </p:sp>
      <p:graphicFrame>
        <p:nvGraphicFramePr>
          <p:cNvPr id="38916" name="Object 4"/>
          <p:cNvGraphicFramePr>
            <a:graphicFrameLocks noChangeAspect="1"/>
          </p:cNvGraphicFramePr>
          <p:nvPr>
            <p:extLst>
              <p:ext uri="{D42A27DB-BD31-4B8C-83A1-F6EECF244321}">
                <p14:modId xmlns="" xmlns:p14="http://schemas.microsoft.com/office/powerpoint/2010/main" val="689605871"/>
              </p:ext>
            </p:extLst>
          </p:nvPr>
        </p:nvGraphicFramePr>
        <p:xfrm>
          <a:off x="1609725" y="3317875"/>
          <a:ext cx="4791075" cy="568325"/>
        </p:xfrm>
        <a:graphic>
          <a:graphicData uri="http://schemas.openxmlformats.org/presentationml/2006/ole">
            <p:oleObj spid="_x0000_s10261" name="Equation" r:id="rId4" imgW="2463800" imgH="292100" progId="Equation.DSMT4">
              <p:embed/>
            </p:oleObj>
          </a:graphicData>
        </a:graphic>
      </p:graphicFrame>
    </p:spTree>
    <p:extLst>
      <p:ext uri="{BB962C8B-B14F-4D97-AF65-F5344CB8AC3E}">
        <p14:creationId xmlns="" xmlns:p14="http://schemas.microsoft.com/office/powerpoint/2010/main" val="41343582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1524000"/>
            <a:ext cx="8229600" cy="530225"/>
          </a:xfrm>
        </p:spPr>
        <p:txBody>
          <a:bodyPr/>
          <a:lstStyle/>
          <a:p>
            <a:pPr algn="ctr" eaLnBrk="1" hangingPunct="1"/>
            <a:r>
              <a:rPr lang="en-US" dirty="0" smtClean="0"/>
              <a:t>Unconditional Estimation</a:t>
            </a:r>
          </a:p>
        </p:txBody>
      </p:sp>
      <p:sp>
        <p:nvSpPr>
          <p:cNvPr id="39939"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r>
              <a:rPr lang="en-US" dirty="0" smtClean="0">
                <a:latin typeface="Arial" charset="0"/>
              </a:rPr>
              <a:t>Maximize the whole log likelihood </a:t>
            </a:r>
          </a:p>
          <a:p>
            <a:pPr eaLnBrk="1" hangingPunct="1"/>
            <a:endParaRPr lang="en-US" dirty="0" smtClean="0">
              <a:latin typeface="Arial" charset="0"/>
            </a:endParaRPr>
          </a:p>
          <a:p>
            <a:pPr eaLnBrk="1" hangingPunct="1"/>
            <a:r>
              <a:rPr lang="en-US" dirty="0" smtClean="0">
                <a:latin typeface="Arial" charset="0"/>
              </a:rPr>
              <a:t>Difficult!  Many (thousands) of parameters.</a:t>
            </a:r>
          </a:p>
          <a:p>
            <a:pPr eaLnBrk="1" hangingPunct="1"/>
            <a:endParaRPr lang="en-US" dirty="0" smtClean="0">
              <a:latin typeface="Arial" charset="0"/>
            </a:endParaRPr>
          </a:p>
          <a:p>
            <a:pPr eaLnBrk="1" hangingPunct="1"/>
            <a:r>
              <a:rPr lang="en-US" dirty="0" smtClean="0">
                <a:latin typeface="Arial" charset="0"/>
              </a:rPr>
              <a:t>Feasible – NLOGIT (2004)  (“Brute force”)</a:t>
            </a:r>
          </a:p>
        </p:txBody>
      </p:sp>
    </p:spTree>
    <p:extLst>
      <p:ext uri="{BB962C8B-B14F-4D97-AF65-F5344CB8AC3E}">
        <p14:creationId xmlns="" xmlns:p14="http://schemas.microsoft.com/office/powerpoint/2010/main" val="25015620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idx="4294967295"/>
          </p:nvPr>
        </p:nvSpPr>
        <p:spPr>
          <a:xfrm>
            <a:off x="381000" y="384175"/>
            <a:ext cx="8229600" cy="1139825"/>
          </a:xfrm>
        </p:spPr>
        <p:txBody>
          <a:bodyPr/>
          <a:lstStyle/>
          <a:p>
            <a:pPr algn="ctr" eaLnBrk="1" hangingPunct="1"/>
            <a:r>
              <a:rPr lang="en-US" dirty="0" smtClean="0"/>
              <a:t>Fixed Effects Health Model</a:t>
            </a:r>
          </a:p>
        </p:txBody>
      </p:sp>
      <p:pic>
        <p:nvPicPr>
          <p:cNvPr id="4096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905000"/>
            <a:ext cx="8329613"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40964"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
        <p:nvSpPr>
          <p:cNvPr id="40965"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solidFill>
                  <a:srgbClr val="FF0000"/>
                </a:solidFill>
              </a:rPr>
              <a:t>Groups in which y</a:t>
            </a:r>
            <a:r>
              <a:rPr lang="en-US" b="1" baseline="-25000">
                <a:solidFill>
                  <a:srgbClr val="FF0000"/>
                </a:solidFill>
              </a:rPr>
              <a:t>it</a:t>
            </a:r>
            <a:r>
              <a:rPr lang="en-US" b="1">
                <a:solidFill>
                  <a:srgbClr val="FF0000"/>
                </a:solidFill>
              </a:rPr>
              <a:t> is always = 0 or always = 1. Cannot compute </a:t>
            </a:r>
            <a:r>
              <a:rPr lang="el-GR" b="1">
                <a:solidFill>
                  <a:srgbClr val="FF0000"/>
                </a:solidFill>
                <a:cs typeface="Times New Roman" pitchFamily="18" charset="0"/>
              </a:rPr>
              <a:t>α</a:t>
            </a:r>
            <a:r>
              <a:rPr lang="en-US" b="1" baseline="-25000">
                <a:solidFill>
                  <a:srgbClr val="FF0000"/>
                </a:solidFill>
                <a:cs typeface="Times New Roman" pitchFamily="18" charset="0"/>
              </a:rPr>
              <a:t>i</a:t>
            </a:r>
            <a:r>
              <a:rPr lang="en-US" b="1">
                <a:solidFill>
                  <a:srgbClr val="FF0000"/>
                </a:solidFill>
                <a:cs typeface="Times New Roman" pitchFamily="18" charset="0"/>
              </a:rPr>
              <a:t>.</a:t>
            </a:r>
            <a:endParaRPr lang="el-GR" b="1">
              <a:solidFill>
                <a:srgbClr val="FF0000"/>
              </a:solidFill>
              <a:cs typeface="Times New Roman" pitchFamily="18" charset="0"/>
            </a:endParaRPr>
          </a:p>
        </p:txBody>
      </p:sp>
    </p:spTree>
    <p:extLst>
      <p:ext uri="{BB962C8B-B14F-4D97-AF65-F5344CB8AC3E}">
        <p14:creationId xmlns="" xmlns:p14="http://schemas.microsoft.com/office/powerpoint/2010/main" val="923459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304800" y="612775"/>
            <a:ext cx="8229600" cy="1139825"/>
          </a:xfrm>
        </p:spPr>
        <p:txBody>
          <a:bodyPr/>
          <a:lstStyle/>
          <a:p>
            <a:pPr algn="ctr" eaLnBrk="1" hangingPunct="1"/>
            <a:r>
              <a:rPr lang="en-US" dirty="0" smtClean="0"/>
              <a:t>Conditional Estimation</a:t>
            </a:r>
          </a:p>
        </p:txBody>
      </p:sp>
      <p:sp>
        <p:nvSpPr>
          <p:cNvPr id="41987" name="Rectangle 3"/>
          <p:cNvSpPr>
            <a:spLocks noGrp="1" noChangeArrowheads="1"/>
          </p:cNvSpPr>
          <p:nvPr>
            <p:ph type="body" idx="4294967295"/>
          </p:nvPr>
        </p:nvSpPr>
        <p:spPr>
          <a:xfrm>
            <a:off x="914400" y="1828800"/>
            <a:ext cx="7772400" cy="4530725"/>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Tree>
    <p:extLst>
      <p:ext uri="{BB962C8B-B14F-4D97-AF65-F5344CB8AC3E}">
        <p14:creationId xmlns="" xmlns:p14="http://schemas.microsoft.com/office/powerpoint/2010/main" val="12443774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304800" y="609600"/>
            <a:ext cx="8686799" cy="708660"/>
          </a:xfrm>
        </p:spPr>
        <p:txBody>
          <a:bodyPr/>
          <a:lstStyle/>
          <a:p>
            <a:pPr algn="ctr" eaLnBrk="1" hangingPunct="1"/>
            <a:r>
              <a:rPr lang="en-US" dirty="0" smtClean="0"/>
              <a:t>Binary Logit Conditional Probabilities</a:t>
            </a:r>
          </a:p>
        </p:txBody>
      </p:sp>
      <p:sp>
        <p:nvSpPr>
          <p:cNvPr id="43011"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3012" name="Object 5"/>
          <p:cNvGraphicFramePr>
            <a:graphicFrameLocks noChangeAspect="1"/>
          </p:cNvGraphicFramePr>
          <p:nvPr/>
        </p:nvGraphicFramePr>
        <p:xfrm>
          <a:off x="838200" y="1565275"/>
          <a:ext cx="7699375" cy="4911725"/>
        </p:xfrm>
        <a:graphic>
          <a:graphicData uri="http://schemas.openxmlformats.org/presentationml/2006/ole">
            <p:oleObj spid="_x0000_s11285" name="Equation" r:id="rId4" imgW="4457700" imgH="2844800" progId="Equation.DSMT4">
              <p:embed/>
            </p:oleObj>
          </a:graphicData>
        </a:graphic>
      </p:graphicFrame>
    </p:spTree>
    <p:extLst>
      <p:ext uri="{BB962C8B-B14F-4D97-AF65-F5344CB8AC3E}">
        <p14:creationId xmlns="" xmlns:p14="http://schemas.microsoft.com/office/powerpoint/2010/main" val="31420247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533400" y="914400"/>
            <a:ext cx="8229600" cy="530225"/>
          </a:xfrm>
        </p:spPr>
        <p:txBody>
          <a:bodyPr/>
          <a:lstStyle/>
          <a:p>
            <a:pPr eaLnBrk="1" hangingPunct="1"/>
            <a:r>
              <a:rPr lang="en-US" b="1" dirty="0" smtClean="0"/>
              <a:t>Example: Two Period Binary </a:t>
            </a:r>
            <a:r>
              <a:rPr lang="en-US" b="1" dirty="0" err="1" smtClean="0"/>
              <a:t>Logit</a:t>
            </a:r>
            <a:endParaRPr lang="en-US" b="1" dirty="0" smtClean="0"/>
          </a:p>
        </p:txBody>
      </p:sp>
      <p:sp>
        <p:nvSpPr>
          <p:cNvPr id="44035" name="Rectangle 3"/>
          <p:cNvSpPr>
            <a:spLocks noGrp="1" noChangeArrowheads="1"/>
          </p:cNvSpPr>
          <p:nvPr>
            <p:ph type="body" idx="4294967295"/>
          </p:nvPr>
        </p:nvSpPr>
        <p:spPr>
          <a:xfrm>
            <a:off x="914400" y="1600200"/>
            <a:ext cx="8229600" cy="4530725"/>
          </a:xfrm>
        </p:spPr>
        <p:txBody>
          <a:bodyPr/>
          <a:lstStyle/>
          <a:p>
            <a:pPr eaLnBrk="1" hangingPunct="1">
              <a:buFont typeface="Wingdings" pitchFamily="2" charset="2"/>
              <a:buNone/>
            </a:pPr>
            <a:r>
              <a:rPr lang="en-US" smtClean="0"/>
              <a:t> </a:t>
            </a:r>
          </a:p>
        </p:txBody>
      </p:sp>
      <p:graphicFrame>
        <p:nvGraphicFramePr>
          <p:cNvPr id="44036" name="Object 4"/>
          <p:cNvGraphicFramePr>
            <a:graphicFrameLocks noChangeAspect="1"/>
          </p:cNvGraphicFramePr>
          <p:nvPr/>
        </p:nvGraphicFramePr>
        <p:xfrm>
          <a:off x="1341438" y="1981200"/>
          <a:ext cx="7116762" cy="4221163"/>
        </p:xfrm>
        <a:graphic>
          <a:graphicData uri="http://schemas.openxmlformats.org/presentationml/2006/ole">
            <p:oleObj spid="_x0000_s12309" name="Equation" r:id="rId4" imgW="5092700" imgH="3022600" progId="Equation.DSMT4">
              <p:embed/>
            </p:oleObj>
          </a:graphicData>
        </a:graphic>
      </p:graphicFrame>
      <p:sp>
        <p:nvSpPr>
          <p:cNvPr id="4403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403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10534535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3"/>
          <p:cNvGraphicFramePr>
            <a:graphicFrameLocks noChangeAspect="1"/>
          </p:cNvGraphicFramePr>
          <p:nvPr>
            <p:extLst>
              <p:ext uri="{D42A27DB-BD31-4B8C-83A1-F6EECF244321}">
                <p14:modId xmlns="" xmlns:p14="http://schemas.microsoft.com/office/powerpoint/2010/main" val="3354309325"/>
              </p:ext>
            </p:extLst>
          </p:nvPr>
        </p:nvGraphicFramePr>
        <p:xfrm>
          <a:off x="838200" y="3276600"/>
          <a:ext cx="7624763" cy="3175000"/>
        </p:xfrm>
        <a:graphic>
          <a:graphicData uri="http://schemas.openxmlformats.org/presentationml/2006/ole">
            <p:oleObj spid="_x0000_s13333" name="Equation" r:id="rId3" imgW="4178160" imgH="1739880" progId="Equation.DSMT4">
              <p:embed/>
            </p:oleObj>
          </a:graphicData>
        </a:graphic>
      </p:graphicFrame>
      <p:pic>
        <p:nvPicPr>
          <p:cNvPr id="21507"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86000" y="1143000"/>
            <a:ext cx="4340225"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5" name="Rectangle 2"/>
          <p:cNvSpPr txBox="1">
            <a:spLocks noChangeArrowheads="1"/>
          </p:cNvSpPr>
          <p:nvPr/>
        </p:nvSpPr>
        <p:spPr bwMode="auto">
          <a:xfrm>
            <a:off x="464457" y="533400"/>
            <a:ext cx="8229600" cy="530225"/>
          </a:xfrm>
          <a:prstGeom prst="rect">
            <a:avLst/>
          </a:prstGeom>
          <a:noFill/>
          <a:ln w="9525">
            <a:noFill/>
            <a:miter lim="800000"/>
            <a:headEnd/>
            <a:tailEnd/>
          </a:ln>
        </p:spPr>
        <p:txBody>
          <a:bodyPr anchor="b"/>
          <a:lstStyle/>
          <a:p>
            <a:pPr algn="ctr" eaLnBrk="1" hangingPunct="1">
              <a:defRPr/>
            </a:pPr>
            <a:r>
              <a:rPr lang="en-US" altLang="en-US" sz="3200" b="1" kern="0" dirty="0">
                <a:solidFill>
                  <a:srgbClr val="7030A0"/>
                </a:solidFill>
                <a:latin typeface="Arial" charset="0"/>
                <a:ea typeface="+mj-ea"/>
                <a:cs typeface="Arial" charset="0"/>
              </a:rPr>
              <a:t>Example: </a:t>
            </a:r>
            <a:r>
              <a:rPr lang="en-US" altLang="en-US" sz="3200" b="1" kern="0" dirty="0" smtClean="0">
                <a:solidFill>
                  <a:srgbClr val="7030A0"/>
                </a:solidFill>
                <a:latin typeface="Arial" charset="0"/>
                <a:ea typeface="+mj-ea"/>
                <a:cs typeface="Arial" charset="0"/>
              </a:rPr>
              <a:t>Seven Period </a:t>
            </a:r>
            <a:r>
              <a:rPr lang="en-US" altLang="en-US" sz="3200" b="1" kern="0" dirty="0">
                <a:solidFill>
                  <a:srgbClr val="7030A0"/>
                </a:solidFill>
                <a:latin typeface="Arial" charset="0"/>
                <a:ea typeface="+mj-ea"/>
                <a:cs typeface="Arial" charset="0"/>
              </a:rPr>
              <a:t>Binary Logit</a:t>
            </a:r>
          </a:p>
        </p:txBody>
      </p:sp>
    </p:spTree>
    <p:extLst>
      <p:ext uri="{BB962C8B-B14F-4D97-AF65-F5344CB8AC3E}">
        <p14:creationId xmlns="" xmlns:p14="http://schemas.microsoft.com/office/powerpoint/2010/main" val="3856908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95400" y="762000"/>
            <a:ext cx="6529388"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65539"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3124200"/>
            <a:ext cx="773747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1031126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extLst>
              <p:ext uri="{D42A27DB-BD31-4B8C-83A1-F6EECF244321}">
                <p14:modId xmlns="" xmlns:p14="http://schemas.microsoft.com/office/powerpoint/2010/main" val="1958800869"/>
              </p:ext>
            </p:extLst>
          </p:nvPr>
        </p:nvGraphicFramePr>
        <p:xfrm>
          <a:off x="1066800" y="838200"/>
          <a:ext cx="7086600" cy="1871663"/>
        </p:xfrm>
        <a:graphic>
          <a:graphicData uri="http://schemas.openxmlformats.org/presentationml/2006/ole">
            <p:oleObj spid="_x0000_s14357" name="Equation" r:id="rId3" imgW="4279900" imgH="1130300" progId="Equation.DSMT4">
              <p:embed/>
            </p:oleObj>
          </a:graphicData>
        </a:graphic>
      </p:graphicFrame>
      <p:pic>
        <p:nvPicPr>
          <p:cNvPr id="2355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3276600"/>
            <a:ext cx="775017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7388951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9418" y="685800"/>
            <a:ext cx="8437563" cy="529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7587" name="TextBox 2"/>
          <p:cNvSpPr txBox="1">
            <a:spLocks noChangeArrowheads="1"/>
          </p:cNvSpPr>
          <p:nvPr/>
        </p:nvSpPr>
        <p:spPr bwMode="auto">
          <a:xfrm>
            <a:off x="533400" y="6324600"/>
            <a:ext cx="82296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sample is 200 individuals each observed 50 times.</a:t>
            </a:r>
          </a:p>
        </p:txBody>
      </p:sp>
    </p:spTree>
    <p:extLst>
      <p:ext uri="{BB962C8B-B14F-4D97-AF65-F5344CB8AC3E}">
        <p14:creationId xmlns="" xmlns:p14="http://schemas.microsoft.com/office/powerpoint/2010/main" val="33560430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1143000"/>
            <a:ext cx="7710488"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68611" name="Oval 2"/>
          <p:cNvSpPr>
            <a:spLocks noChangeArrowheads="1"/>
          </p:cNvSpPr>
          <p:nvPr/>
        </p:nvSpPr>
        <p:spPr bwMode="auto">
          <a:xfrm>
            <a:off x="1524000" y="3886200"/>
            <a:ext cx="2133600" cy="914400"/>
          </a:xfrm>
          <a:prstGeom prst="ellipse">
            <a:avLst/>
          </a:prstGeom>
          <a:solidFill>
            <a:srgbClr val="CCECFF">
              <a:alpha val="38039"/>
            </a:srgbClr>
          </a:solidFill>
          <a:ln w="19050" algn="ctr">
            <a:solidFill>
              <a:schemeClr val="tx1"/>
            </a:solidFill>
            <a:round/>
            <a:headEnd/>
            <a:tailEnd/>
          </a:ln>
        </p:spPr>
        <p:txBody>
          <a:bodyPr wrap="none"/>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endParaRPr lang="en-US" altLang="en-US"/>
          </a:p>
        </p:txBody>
      </p:sp>
      <p:sp>
        <p:nvSpPr>
          <p:cNvPr id="68612" name="TextBox 3"/>
          <p:cNvSpPr txBox="1">
            <a:spLocks noChangeArrowheads="1"/>
          </p:cNvSpPr>
          <p:nvPr/>
        </p:nvSpPr>
        <p:spPr bwMode="auto">
          <a:xfrm>
            <a:off x="838200" y="5715000"/>
            <a:ext cx="75438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r>
              <a:rPr lang="en-US" altLang="en-US"/>
              <a:t>The data are generated from a probit process with b1 = b2 = .5. But, it is fit as a logit model.  The coefficients obey the familiar relationship, 1.6*probit.</a:t>
            </a:r>
          </a:p>
        </p:txBody>
      </p:sp>
      <p:cxnSp>
        <p:nvCxnSpPr>
          <p:cNvPr id="68613" name="Straight Arrow Connector 5"/>
          <p:cNvCxnSpPr>
            <a:cxnSpLocks noChangeShapeType="1"/>
          </p:cNvCxnSpPr>
          <p:nvPr/>
        </p:nvCxnSpPr>
        <p:spPr bwMode="auto">
          <a:xfrm rot="10800000" flipV="1">
            <a:off x="5486401" y="4876799"/>
            <a:ext cx="1447800" cy="457200"/>
          </a:xfrm>
          <a:prstGeom prst="straightConnector1">
            <a:avLst/>
          </a:prstGeom>
          <a:noFill/>
          <a:ln w="19050" algn="ctr">
            <a:solidFill>
              <a:srgbClr val="FF3300"/>
            </a:solidFill>
            <a:round/>
            <a:headEnd/>
            <a:tailEnd type="arrow" w="med" len="med"/>
          </a:ln>
        </p:spPr>
      </p:cxnSp>
    </p:spTree>
    <p:extLst>
      <p:ext uri="{BB962C8B-B14F-4D97-AF65-F5344CB8AC3E}">
        <p14:creationId xmlns="" xmlns:p14="http://schemas.microsoft.com/office/powerpoint/2010/main" val="19743531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609600" y="990600"/>
            <a:ext cx="8229600" cy="530225"/>
          </a:xfrm>
        </p:spPr>
        <p:txBody>
          <a:bodyPr/>
          <a:lstStyle/>
          <a:p>
            <a:pPr algn="ctr" eaLnBrk="1" hangingPunct="1"/>
            <a:r>
              <a:rPr lang="en-US" b="1" dirty="0" smtClean="0"/>
              <a:t>Estimating Partial Effects</a:t>
            </a:r>
          </a:p>
        </p:txBody>
      </p:sp>
      <p:sp>
        <p:nvSpPr>
          <p:cNvPr id="45059" name="Rectangle 3"/>
          <p:cNvSpPr>
            <a:spLocks noGrp="1" noChangeArrowheads="1"/>
          </p:cNvSpPr>
          <p:nvPr>
            <p:ph type="body" idx="4294967295"/>
          </p:nvPr>
        </p:nvSpPr>
        <p:spPr>
          <a:xfrm>
            <a:off x="457200" y="1981200"/>
            <a:ext cx="8686800" cy="4302125"/>
          </a:xfrm>
        </p:spPr>
        <p:txBody>
          <a:bodyPr/>
          <a:lstStyle/>
          <a:p>
            <a:pPr eaLnBrk="1" hangingPunct="1">
              <a:buFont typeface="Wingdings" pitchFamily="2" charset="2"/>
              <a:buNone/>
            </a:pPr>
            <a:r>
              <a:rPr lang="en-US" sz="2400" dirty="0" smtClean="0"/>
              <a:t>   </a:t>
            </a:r>
            <a:r>
              <a:rPr lang="en-US" sz="2400" dirty="0" smtClean="0">
                <a:latin typeface="+mj-lt"/>
              </a:rPr>
              <a:t>“The fixed effects </a:t>
            </a:r>
            <a:r>
              <a:rPr lang="en-US" sz="2400" dirty="0" err="1" smtClean="0">
                <a:latin typeface="+mj-lt"/>
              </a:rPr>
              <a:t>logit</a:t>
            </a:r>
            <a:r>
              <a:rPr lang="en-US" sz="2400" dirty="0" smtClean="0">
                <a:latin typeface="+mj-lt"/>
              </a:rPr>
              <a:t> estimator of </a:t>
            </a:r>
            <a:r>
              <a:rPr lang="en-US" sz="2400" b="1" dirty="0" smtClean="0">
                <a:latin typeface="+mj-lt"/>
                <a:sym typeface="Symbol" pitchFamily="18" charset="2"/>
              </a:rPr>
              <a:t></a:t>
            </a:r>
            <a:r>
              <a:rPr lang="en-US" sz="2400" dirty="0" smtClean="0">
                <a:latin typeface="+mj-lt"/>
              </a:rPr>
              <a:t> immediately gives us the effect of each element of </a:t>
            </a:r>
            <a:r>
              <a:rPr lang="en-US" sz="2400" b="1" dirty="0" smtClean="0">
                <a:latin typeface="+mj-lt"/>
              </a:rPr>
              <a:t>x</a:t>
            </a:r>
            <a:r>
              <a:rPr lang="en-US" sz="2400" b="1" baseline="-25000" dirty="0" smtClean="0">
                <a:latin typeface="+mj-lt"/>
              </a:rPr>
              <a:t>i</a:t>
            </a:r>
            <a:r>
              <a:rPr lang="en-US" sz="2400" dirty="0" smtClean="0">
                <a:latin typeface="+mj-lt"/>
              </a:rPr>
              <a:t> on the </a:t>
            </a:r>
            <a:r>
              <a:rPr lang="en-US" sz="2400" b="1" dirty="0" smtClean="0">
                <a:solidFill>
                  <a:srgbClr val="FF3300"/>
                </a:solidFill>
                <a:latin typeface="+mj-lt"/>
              </a:rPr>
              <a:t>log-odds ratio</a:t>
            </a:r>
            <a:r>
              <a:rPr lang="en-US" sz="2400" dirty="0" smtClean="0">
                <a:latin typeface="+mj-lt"/>
              </a:rPr>
              <a:t>… Unfortunately, we cannot estimate the partial effects… unless we plug in a value for </a:t>
            </a:r>
            <a:r>
              <a:rPr lang="el-GR" sz="2400" dirty="0" smtClean="0">
                <a:latin typeface="+mj-lt"/>
              </a:rPr>
              <a:t>α</a:t>
            </a:r>
            <a:r>
              <a:rPr lang="en-US" sz="2400" baseline="-25000" dirty="0" err="1" smtClean="0">
                <a:latin typeface="+mj-lt"/>
              </a:rPr>
              <a:t>i</a:t>
            </a:r>
            <a:r>
              <a:rPr lang="en-US" sz="2400" dirty="0" smtClean="0">
                <a:latin typeface="+mj-lt"/>
              </a:rPr>
              <a:t>.  Because the distribution of </a:t>
            </a:r>
            <a:r>
              <a:rPr lang="el-GR" sz="2400" dirty="0" smtClean="0">
                <a:latin typeface="+mj-lt"/>
              </a:rPr>
              <a:t>α</a:t>
            </a:r>
            <a:r>
              <a:rPr lang="en-US" sz="2400" baseline="-25000" dirty="0" err="1" smtClean="0">
                <a:latin typeface="+mj-lt"/>
              </a:rPr>
              <a:t>i</a:t>
            </a:r>
            <a:r>
              <a:rPr lang="en-US" sz="2400" dirty="0" smtClean="0">
                <a:latin typeface="+mj-lt"/>
              </a:rPr>
              <a:t> is unrestricted – in particular, E[</a:t>
            </a:r>
            <a:r>
              <a:rPr lang="el-GR" sz="2400" dirty="0" smtClean="0">
                <a:latin typeface="+mj-lt"/>
              </a:rPr>
              <a:t>α</a:t>
            </a:r>
            <a:r>
              <a:rPr lang="en-US" sz="2400" baseline="-25000" dirty="0" err="1" smtClean="0">
                <a:latin typeface="+mj-lt"/>
              </a:rPr>
              <a:t>i</a:t>
            </a:r>
            <a:r>
              <a:rPr lang="en-US" sz="2400" dirty="0" smtClean="0">
                <a:latin typeface="+mj-lt"/>
              </a:rPr>
              <a:t>] is not necessarily zero – </a:t>
            </a:r>
            <a:r>
              <a:rPr lang="en-US" sz="2400" b="1" dirty="0" smtClean="0">
                <a:solidFill>
                  <a:srgbClr val="FF0000"/>
                </a:solidFill>
                <a:latin typeface="+mj-lt"/>
              </a:rPr>
              <a:t>it is hard to know what to plug in for </a:t>
            </a:r>
            <a:r>
              <a:rPr lang="el-GR" sz="2400" b="1" dirty="0" smtClean="0">
                <a:solidFill>
                  <a:srgbClr val="FF0000"/>
                </a:solidFill>
                <a:latin typeface="+mj-lt"/>
              </a:rPr>
              <a:t>α</a:t>
            </a:r>
            <a:r>
              <a:rPr lang="en-US" sz="2400" b="1" baseline="-25000" dirty="0" err="1" smtClean="0">
                <a:solidFill>
                  <a:srgbClr val="FF0000"/>
                </a:solidFill>
                <a:latin typeface="+mj-lt"/>
              </a:rPr>
              <a:t>i</a:t>
            </a:r>
            <a:r>
              <a:rPr lang="en-US" sz="2400" b="1" dirty="0" smtClean="0">
                <a:solidFill>
                  <a:srgbClr val="FF0000"/>
                </a:solidFill>
                <a:latin typeface="+mj-lt"/>
              </a:rPr>
              <a:t>.</a:t>
            </a:r>
            <a:r>
              <a:rPr lang="en-US" sz="2400" dirty="0" smtClean="0">
                <a:latin typeface="+mj-lt"/>
              </a:rPr>
              <a:t>  In addition, we cannot estimate average partial effects, as doing so would require finding E[</a:t>
            </a:r>
            <a:r>
              <a:rPr lang="el-GR" sz="2400" dirty="0" smtClean="0">
                <a:latin typeface="+mj-lt"/>
              </a:rPr>
              <a:t>Λ</a:t>
            </a:r>
            <a:r>
              <a:rPr lang="en-US" sz="2400" dirty="0" smtClean="0">
                <a:latin typeface="+mj-lt"/>
              </a:rPr>
              <a:t>(</a:t>
            </a:r>
            <a:r>
              <a:rPr lang="en-US" sz="2400" b="1" dirty="0" err="1" smtClean="0">
                <a:latin typeface="+mj-lt"/>
              </a:rPr>
              <a:t>x</a:t>
            </a:r>
            <a:r>
              <a:rPr lang="en-US" sz="2400" baseline="-25000" dirty="0" err="1" smtClean="0">
                <a:latin typeface="+mj-lt"/>
              </a:rPr>
              <a:t>it</a:t>
            </a:r>
            <a:r>
              <a:rPr lang="en-US" sz="2400" baseline="-25000" dirty="0" smtClean="0">
                <a:latin typeface="+mj-lt"/>
              </a:rPr>
              <a:t> </a:t>
            </a:r>
            <a:r>
              <a:rPr lang="en-US" sz="2400" b="1" dirty="0" smtClean="0">
                <a:latin typeface="+mj-lt"/>
                <a:sym typeface="Symbol" pitchFamily="18" charset="2"/>
              </a:rPr>
              <a:t>+ </a:t>
            </a:r>
            <a:r>
              <a:rPr lang="el-GR" sz="2400" dirty="0" smtClean="0">
                <a:latin typeface="+mj-lt"/>
              </a:rPr>
              <a:t>α</a:t>
            </a:r>
            <a:r>
              <a:rPr lang="en-US" sz="2400" baseline="-25000" dirty="0" err="1" smtClean="0">
                <a:latin typeface="+mj-lt"/>
              </a:rPr>
              <a:t>i</a:t>
            </a:r>
            <a:r>
              <a:rPr lang="en-US" sz="2400" dirty="0" smtClean="0">
                <a:latin typeface="+mj-lt"/>
              </a:rPr>
              <a:t>)], a task that apparently requires specifying a distribution for </a:t>
            </a:r>
            <a:r>
              <a:rPr lang="el-GR" sz="2400" dirty="0" smtClean="0">
                <a:latin typeface="+mj-lt"/>
              </a:rPr>
              <a:t>α</a:t>
            </a:r>
            <a:r>
              <a:rPr lang="en-US" sz="2400" baseline="-25000" dirty="0" err="1" smtClean="0">
                <a:latin typeface="+mj-lt"/>
              </a:rPr>
              <a:t>i</a:t>
            </a:r>
            <a:r>
              <a:rPr lang="en-US" sz="2400" dirty="0" smtClean="0">
                <a:latin typeface="+mj-lt"/>
              </a:rPr>
              <a:t>.”</a:t>
            </a:r>
          </a:p>
          <a:p>
            <a:pPr eaLnBrk="1" hangingPunct="1">
              <a:buFont typeface="Wingdings" pitchFamily="2" charset="2"/>
              <a:buNone/>
            </a:pPr>
            <a:r>
              <a:rPr lang="en-US" sz="2400" dirty="0" smtClean="0">
                <a:latin typeface="+mj-lt"/>
              </a:rPr>
              <a:t>   (Wooldridge, 2010)</a:t>
            </a:r>
          </a:p>
        </p:txBody>
      </p:sp>
    </p:spTree>
    <p:extLst>
      <p:ext uri="{BB962C8B-B14F-4D97-AF65-F5344CB8AC3E}">
        <p14:creationId xmlns="" xmlns:p14="http://schemas.microsoft.com/office/powerpoint/2010/main" val="41833534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914400" y="1527175"/>
            <a:ext cx="8229600" cy="530225"/>
          </a:xfrm>
        </p:spPr>
        <p:txBody>
          <a:bodyPr/>
          <a:lstStyle/>
          <a:p>
            <a:pPr algn="ctr" eaLnBrk="1" hangingPunct="1"/>
            <a:r>
              <a:rPr lang="en-US" b="1" dirty="0" smtClean="0"/>
              <a:t>Fixed Effects </a:t>
            </a:r>
            <a:r>
              <a:rPr lang="en-US" b="1" dirty="0" err="1" smtClean="0"/>
              <a:t>Logit</a:t>
            </a:r>
            <a:r>
              <a:rPr lang="en-US" b="1" dirty="0" smtClean="0"/>
              <a:t> Health Model: Conditional vs. Unconditional</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4013" y="1987550"/>
            <a:ext cx="85344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48132" name="Rectangle 5"/>
          <p:cNvSpPr>
            <a:spLocks noChangeArrowheads="1"/>
          </p:cNvSpPr>
          <p:nvPr/>
        </p:nvSpPr>
        <p:spPr bwMode="auto">
          <a:xfrm>
            <a:off x="19050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3" name="Rectangle 6"/>
          <p:cNvSpPr>
            <a:spLocks noChangeArrowheads="1"/>
          </p:cNvSpPr>
          <p:nvPr/>
        </p:nvSpPr>
        <p:spPr bwMode="auto">
          <a:xfrm>
            <a:off x="51054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48134" name="Rectangle 7"/>
          <p:cNvSpPr>
            <a:spLocks noChangeArrowheads="1"/>
          </p:cNvSpPr>
          <p:nvPr/>
        </p:nvSpPr>
        <p:spPr bwMode="auto">
          <a:xfrm>
            <a:off x="14478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8135" name="Rectangle 8"/>
          <p:cNvSpPr>
            <a:spLocks noChangeArrowheads="1"/>
          </p:cNvSpPr>
          <p:nvPr/>
        </p:nvSpPr>
        <p:spPr bwMode="auto">
          <a:xfrm>
            <a:off x="47244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8834167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838200" y="1679575"/>
            <a:ext cx="8229600" cy="530225"/>
          </a:xfrm>
        </p:spPr>
        <p:txBody>
          <a:bodyPr/>
          <a:lstStyle/>
          <a:p>
            <a:pPr algn="ctr" eaLnBrk="1" hangingPunct="1"/>
            <a:r>
              <a:rPr lang="en-US" b="1" dirty="0" smtClean="0"/>
              <a:t>Incidental Parameters Problems: Conventional Wisdom</a:t>
            </a:r>
          </a:p>
        </p:txBody>
      </p:sp>
      <p:sp>
        <p:nvSpPr>
          <p:cNvPr id="50179" name="Rectangle 3"/>
          <p:cNvSpPr>
            <a:spLocks noGrp="1" noChangeArrowheads="1"/>
          </p:cNvSpPr>
          <p:nvPr>
            <p:ph type="body" idx="4294967295"/>
          </p:nvPr>
        </p:nvSpPr>
        <p:spPr>
          <a:xfrm>
            <a:off x="685800" y="2362200"/>
            <a:ext cx="8229600" cy="4191000"/>
          </a:xfrm>
        </p:spPr>
        <p:txBody>
          <a:bodyPr/>
          <a:lstStyle/>
          <a:p>
            <a:pPr eaLnBrk="1" hangingPunct="1"/>
            <a:r>
              <a:rPr lang="en-US" u="sng" dirty="0" smtClean="0">
                <a:latin typeface="Arial" charset="0"/>
              </a:rPr>
              <a:t>General</a:t>
            </a:r>
            <a:r>
              <a:rPr lang="en-US" dirty="0" smtClean="0">
                <a:latin typeface="Arial" charset="0"/>
              </a:rPr>
              <a:t>:  The unconditional MLE is biased in samples with fixed </a:t>
            </a:r>
            <a:r>
              <a:rPr lang="en-US" i="1" dirty="0" smtClean="0">
                <a:latin typeface="Arial" charset="0"/>
              </a:rPr>
              <a:t>T</a:t>
            </a:r>
            <a:r>
              <a:rPr lang="en-US" dirty="0" smtClean="0">
                <a:latin typeface="Arial" charset="0"/>
              </a:rPr>
              <a:t> except in special cases such as linear or Poisson regression (even when the FEM is the right model).</a:t>
            </a:r>
          </a:p>
          <a:p>
            <a:pPr lvl="1" eaLnBrk="1" hangingPunct="1">
              <a:buFont typeface="Wingdings" pitchFamily="2" charset="2"/>
              <a:buNone/>
            </a:pPr>
            <a:r>
              <a:rPr lang="en-US" dirty="0" smtClean="0">
                <a:latin typeface="Arial" charset="0"/>
              </a:rPr>
              <a:t>   The conditional estimator (that bypasses </a:t>
            </a:r>
            <a:br>
              <a:rPr lang="en-US" dirty="0" smtClean="0">
                <a:latin typeface="Arial" charset="0"/>
              </a:rPr>
            </a:br>
            <a:r>
              <a:rPr lang="en-US" dirty="0" smtClean="0">
                <a:latin typeface="Arial" charset="0"/>
              </a:rPr>
              <a:t>estimation of </a:t>
            </a:r>
            <a:r>
              <a:rPr lang="el-GR" dirty="0" smtClean="0">
                <a:latin typeface="Arial" charset="0"/>
              </a:rPr>
              <a:t>α</a:t>
            </a:r>
            <a:r>
              <a:rPr lang="en-US" baseline="-25000" dirty="0" err="1" smtClean="0">
                <a:latin typeface="Arial" charset="0"/>
              </a:rPr>
              <a:t>i</a:t>
            </a:r>
            <a:r>
              <a:rPr lang="en-US" dirty="0" smtClean="0">
                <a:latin typeface="Arial" charset="0"/>
              </a:rPr>
              <a:t>) is consistent.</a:t>
            </a:r>
          </a:p>
          <a:p>
            <a:pPr eaLnBrk="1" hangingPunct="1"/>
            <a:r>
              <a:rPr lang="en-US" u="sng" dirty="0" smtClean="0">
                <a:latin typeface="Arial" charset="0"/>
              </a:rPr>
              <a:t>Specific</a:t>
            </a:r>
            <a:r>
              <a:rPr lang="en-US" dirty="0" smtClean="0">
                <a:latin typeface="Arial" charset="0"/>
              </a:rPr>
              <a:t>:  Upward bias (experience with </a:t>
            </a:r>
            <a:r>
              <a:rPr lang="en-US" dirty="0" err="1" smtClean="0">
                <a:latin typeface="Arial" charset="0"/>
              </a:rPr>
              <a:t>probit</a:t>
            </a:r>
            <a:r>
              <a:rPr lang="en-US" dirty="0" smtClean="0">
                <a:latin typeface="Arial" charset="0"/>
              </a:rPr>
              <a:t> and </a:t>
            </a:r>
            <a:r>
              <a:rPr lang="en-US" dirty="0" err="1" smtClean="0">
                <a:latin typeface="Arial" charset="0"/>
              </a:rPr>
              <a:t>logit</a:t>
            </a:r>
            <a:r>
              <a:rPr lang="en-US" dirty="0" smtClean="0">
                <a:latin typeface="Arial" charset="0"/>
              </a:rPr>
              <a:t>) in estimators of </a:t>
            </a:r>
            <a:r>
              <a:rPr lang="en-US" b="1" dirty="0" smtClean="0">
                <a:latin typeface="Arial" charset="0"/>
                <a:sym typeface="Symbol" pitchFamily="18" charset="2"/>
              </a:rPr>
              <a:t></a:t>
            </a:r>
            <a:endParaRPr lang="en-US" b="1" dirty="0" smtClean="0">
              <a:latin typeface="Arial" charset="0"/>
            </a:endParaRPr>
          </a:p>
        </p:txBody>
      </p:sp>
    </p:spTree>
    <p:extLst>
      <p:ext uri="{BB962C8B-B14F-4D97-AF65-F5344CB8AC3E}">
        <p14:creationId xmlns="" xmlns:p14="http://schemas.microsoft.com/office/powerpoint/2010/main" val="17431383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286000" y="426976"/>
            <a:ext cx="5348287" cy="6354823"/>
          </a:xfrm>
          <a:prstGeom prst="rect">
            <a:avLst/>
          </a:prstGeom>
        </p:spPr>
      </p:pic>
    </p:spTree>
    <p:extLst>
      <p:ext uri="{BB962C8B-B14F-4D97-AF65-F5344CB8AC3E}">
        <p14:creationId xmlns="" xmlns:p14="http://schemas.microsoft.com/office/powerpoint/2010/main" val="2871435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609600" y="1066800"/>
            <a:ext cx="8229600" cy="530225"/>
          </a:xfrm>
        </p:spPr>
        <p:txBody>
          <a:bodyPr/>
          <a:lstStyle/>
          <a:p>
            <a:pPr eaLnBrk="1" hangingPunct="1"/>
            <a:r>
              <a:rPr lang="en-US" sz="3200" b="1" dirty="0" smtClean="0"/>
              <a:t>A Monte Carlo Study of the </a:t>
            </a:r>
            <a:br>
              <a:rPr lang="en-US" sz="3200" b="1" dirty="0" smtClean="0"/>
            </a:br>
            <a:r>
              <a:rPr lang="en-US" sz="3200" b="1" dirty="0" smtClean="0"/>
              <a:t>FE Estimator: </a:t>
            </a:r>
            <a:r>
              <a:rPr lang="en-US" sz="3200" b="1" dirty="0" err="1" smtClean="0"/>
              <a:t>Probit</a:t>
            </a:r>
            <a:r>
              <a:rPr lang="en-US" sz="3200" b="1" dirty="0" smtClean="0"/>
              <a:t> vs. </a:t>
            </a:r>
            <a:r>
              <a:rPr lang="en-US" sz="3200" b="1" dirty="0" err="1" smtClean="0"/>
              <a:t>Logit</a:t>
            </a:r>
            <a:endParaRPr lang="en-US" sz="3200" b="1" dirty="0" smtClean="0"/>
          </a:p>
        </p:txBody>
      </p:sp>
      <p:sp>
        <p:nvSpPr>
          <p:cNvPr id="52227" name="Rectangle 3"/>
          <p:cNvSpPr>
            <a:spLocks noGrp="1" noChangeArrowheads="1"/>
          </p:cNvSpPr>
          <p:nvPr>
            <p:ph type="body" idx="4294967295"/>
          </p:nvPr>
        </p:nvSpPr>
        <p:spPr>
          <a:xfrm>
            <a:off x="914400" y="1600200"/>
            <a:ext cx="8229600" cy="4530725"/>
          </a:xfrm>
        </p:spPr>
        <p:txBody>
          <a:bodyPr/>
          <a:lstStyle/>
          <a:p>
            <a:pPr eaLnBrk="1" hangingPunct="1"/>
            <a:endParaRPr lang="en-US" dirty="0" smtClean="0"/>
          </a:p>
          <a:p>
            <a:pPr eaLnBrk="1" hangingPunct="1"/>
            <a:endParaRPr lang="en-US" dirty="0" smtClean="0"/>
          </a:p>
        </p:txBody>
      </p:sp>
      <p:graphicFrame>
        <p:nvGraphicFramePr>
          <p:cNvPr id="52228" name="Object 4"/>
          <p:cNvGraphicFramePr>
            <a:graphicFrameLocks noChangeAspect="1"/>
          </p:cNvGraphicFramePr>
          <p:nvPr>
            <p:extLst>
              <p:ext uri="{D42A27DB-BD31-4B8C-83A1-F6EECF244321}">
                <p14:modId xmlns="" xmlns:p14="http://schemas.microsoft.com/office/powerpoint/2010/main" val="1546258111"/>
              </p:ext>
            </p:extLst>
          </p:nvPr>
        </p:nvGraphicFramePr>
        <p:xfrm>
          <a:off x="265113" y="3038475"/>
          <a:ext cx="8802687" cy="2828925"/>
        </p:xfrm>
        <a:graphic>
          <a:graphicData uri="http://schemas.openxmlformats.org/presentationml/2006/ole">
            <p:oleObj spid="_x0000_s18453" name="Bitmap Image" r:id="rId4" imgW="8802329" imgH="2448267" progId="PBrush">
              <p:embed/>
            </p:oleObj>
          </a:graphicData>
        </a:graphic>
      </p:graphicFrame>
      <p:sp>
        <p:nvSpPr>
          <p:cNvPr id="52229" name="Text Box 5"/>
          <p:cNvSpPr txBox="1">
            <a:spLocks noChangeArrowheads="1"/>
          </p:cNvSpPr>
          <p:nvPr/>
        </p:nvSpPr>
        <p:spPr bwMode="auto">
          <a:xfrm>
            <a:off x="2095500" y="1843087"/>
            <a:ext cx="525780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eaLnBrk="1" hangingPunct="1">
              <a:spcBef>
                <a:spcPct val="50000"/>
              </a:spcBef>
            </a:pPr>
            <a:r>
              <a:rPr lang="en-US" sz="2000" b="1" dirty="0">
                <a:latin typeface="Arial" charset="0"/>
              </a:rPr>
              <a:t>Estimates of Coefficients and Marginal Effects at the Implied Data Means</a:t>
            </a:r>
          </a:p>
        </p:txBody>
      </p:sp>
      <p:sp>
        <p:nvSpPr>
          <p:cNvPr id="52230" name="Text Box 6"/>
          <p:cNvSpPr txBox="1">
            <a:spLocks noChangeArrowheads="1"/>
          </p:cNvSpPr>
          <p:nvPr/>
        </p:nvSpPr>
        <p:spPr bwMode="auto">
          <a:xfrm>
            <a:off x="1066800" y="5892800"/>
            <a:ext cx="7315200" cy="660400"/>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Tree>
    <p:extLst>
      <p:ext uri="{BB962C8B-B14F-4D97-AF65-F5344CB8AC3E}">
        <p14:creationId xmlns="" xmlns:p14="http://schemas.microsoft.com/office/powerpoint/2010/main" val="7627141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1143000"/>
            <a:ext cx="8229600" cy="530225"/>
          </a:xfrm>
        </p:spPr>
        <p:txBody>
          <a:bodyPr/>
          <a:lstStyle/>
          <a:p>
            <a:pPr algn="ctr" eaLnBrk="1" hangingPunct="1"/>
            <a:r>
              <a:rPr lang="en-US" smtClean="0"/>
              <a:t>Bias Correction Estimators</a:t>
            </a:r>
          </a:p>
        </p:txBody>
      </p:sp>
      <p:sp>
        <p:nvSpPr>
          <p:cNvPr id="54275" name="Rectangle 3"/>
          <p:cNvSpPr>
            <a:spLocks noGrp="1" noChangeArrowheads="1"/>
          </p:cNvSpPr>
          <p:nvPr>
            <p:ph idx="1"/>
          </p:nvPr>
        </p:nvSpPr>
        <p:spPr/>
        <p:txBody>
          <a:bodyPr/>
          <a:lstStyle/>
          <a:p>
            <a:pPr eaLnBrk="1" hangingPunct="1">
              <a:lnSpc>
                <a:spcPct val="90000"/>
              </a:lnSpc>
            </a:pPr>
            <a:r>
              <a:rPr lang="en-US" sz="2400" dirty="0" smtClean="0">
                <a:latin typeface="Arial" charset="0"/>
              </a:rPr>
              <a:t>Motivation: Undo the incidental parameters bias in the fixed effects </a:t>
            </a:r>
            <a:r>
              <a:rPr lang="en-US" sz="2400" dirty="0" err="1" smtClean="0">
                <a:latin typeface="Arial" charset="0"/>
              </a:rPr>
              <a:t>probit</a:t>
            </a:r>
            <a:r>
              <a:rPr lang="en-US" sz="2400" dirty="0" smtClean="0">
                <a:latin typeface="Arial" charset="0"/>
              </a:rPr>
              <a:t> model:</a:t>
            </a:r>
          </a:p>
          <a:p>
            <a:pPr lvl="1" eaLnBrk="1" hangingPunct="1">
              <a:lnSpc>
                <a:spcPct val="90000"/>
              </a:lnSpc>
            </a:pPr>
            <a:r>
              <a:rPr lang="en-US" sz="2000" dirty="0" smtClean="0">
                <a:latin typeface="Arial" charset="0"/>
              </a:rPr>
              <a:t>(1) Maximize a penalized log likelihood function, or</a:t>
            </a:r>
          </a:p>
          <a:p>
            <a:pPr lvl="1" eaLnBrk="1" hangingPunct="1">
              <a:lnSpc>
                <a:spcPct val="90000"/>
              </a:lnSpc>
            </a:pPr>
            <a:r>
              <a:rPr lang="en-US" sz="2000" dirty="0" smtClean="0">
                <a:latin typeface="Arial" charset="0"/>
              </a:rPr>
              <a:t>(2) Directly correct the estimator of </a:t>
            </a:r>
            <a:r>
              <a:rPr lang="el-GR" sz="2000" dirty="0" smtClean="0">
                <a:latin typeface="Arial" charset="0"/>
              </a:rPr>
              <a:t>β</a:t>
            </a:r>
            <a:endParaRPr lang="en-US" sz="2000" dirty="0" smtClean="0">
              <a:latin typeface="Arial" charset="0"/>
            </a:endParaRPr>
          </a:p>
          <a:p>
            <a:pPr eaLnBrk="1" hangingPunct="1">
              <a:lnSpc>
                <a:spcPct val="90000"/>
              </a:lnSpc>
            </a:pPr>
            <a:r>
              <a:rPr lang="en-US" sz="2400" dirty="0" smtClean="0">
                <a:latin typeface="Arial" charset="0"/>
              </a:rPr>
              <a:t>Advantages</a:t>
            </a:r>
          </a:p>
          <a:p>
            <a:pPr lvl="1" eaLnBrk="1" hangingPunct="1">
              <a:lnSpc>
                <a:spcPct val="90000"/>
              </a:lnSpc>
            </a:pPr>
            <a:r>
              <a:rPr lang="en-US" sz="2000" dirty="0" smtClean="0">
                <a:latin typeface="Arial" charset="0"/>
              </a:rPr>
              <a:t>For (1) estimates </a:t>
            </a:r>
            <a:r>
              <a:rPr lang="el-GR" sz="2000" dirty="0" smtClean="0">
                <a:latin typeface="Arial" charset="0"/>
              </a:rPr>
              <a:t>α</a:t>
            </a:r>
            <a:r>
              <a:rPr lang="en-US" sz="2000" baseline="-25000" dirty="0" err="1" smtClean="0">
                <a:latin typeface="Arial" charset="0"/>
              </a:rPr>
              <a:t>i</a:t>
            </a:r>
            <a:r>
              <a:rPr lang="en-US" sz="2000" dirty="0" smtClean="0">
                <a:latin typeface="Arial" charset="0"/>
              </a:rPr>
              <a:t> so enables partial effects</a:t>
            </a:r>
          </a:p>
          <a:p>
            <a:pPr lvl="1" eaLnBrk="1" hangingPunct="1">
              <a:lnSpc>
                <a:spcPct val="90000"/>
              </a:lnSpc>
            </a:pPr>
            <a:r>
              <a:rPr lang="en-US" sz="2000" dirty="0" smtClean="0">
                <a:latin typeface="Arial" charset="0"/>
              </a:rPr>
              <a:t>Estimator is consistent under some circumstances</a:t>
            </a:r>
          </a:p>
          <a:p>
            <a:pPr lvl="1" eaLnBrk="1" hangingPunct="1">
              <a:lnSpc>
                <a:spcPct val="90000"/>
              </a:lnSpc>
            </a:pPr>
            <a:r>
              <a:rPr lang="en-US" sz="2000" dirty="0" smtClean="0">
                <a:latin typeface="Arial" charset="0"/>
              </a:rPr>
              <a:t>(Possibly) corrects in dynamic models</a:t>
            </a:r>
          </a:p>
          <a:p>
            <a:pPr eaLnBrk="1" hangingPunct="1">
              <a:lnSpc>
                <a:spcPct val="90000"/>
              </a:lnSpc>
            </a:pPr>
            <a:r>
              <a:rPr lang="en-US" sz="2400" dirty="0" smtClean="0">
                <a:latin typeface="Arial" charset="0"/>
              </a:rPr>
              <a:t>Disadvantage</a:t>
            </a:r>
          </a:p>
          <a:p>
            <a:pPr lvl="1" eaLnBrk="1" hangingPunct="1">
              <a:lnSpc>
                <a:spcPct val="90000"/>
              </a:lnSpc>
            </a:pPr>
            <a:r>
              <a:rPr lang="en-US" sz="2000" dirty="0" smtClean="0">
                <a:latin typeface="Arial" charset="0"/>
              </a:rPr>
              <a:t>No time invariant variables in the model</a:t>
            </a:r>
          </a:p>
          <a:p>
            <a:pPr lvl="1" eaLnBrk="1" hangingPunct="1">
              <a:lnSpc>
                <a:spcPct val="90000"/>
              </a:lnSpc>
            </a:pPr>
            <a:r>
              <a:rPr lang="en-US" sz="2000" dirty="0" smtClean="0">
                <a:latin typeface="Arial" charset="0"/>
              </a:rPr>
              <a:t>Practical implementation</a:t>
            </a:r>
          </a:p>
          <a:p>
            <a:pPr lvl="1" eaLnBrk="1" hangingPunct="1">
              <a:lnSpc>
                <a:spcPct val="90000"/>
              </a:lnSpc>
            </a:pPr>
            <a:r>
              <a:rPr lang="en-US" sz="2000" dirty="0" smtClean="0">
                <a:latin typeface="Arial" charset="0"/>
              </a:rPr>
              <a:t>Extension to other models? (Ordered </a:t>
            </a:r>
            <a:r>
              <a:rPr lang="en-US" sz="2000" dirty="0" err="1" smtClean="0">
                <a:latin typeface="Arial" charset="0"/>
              </a:rPr>
              <a:t>probit</a:t>
            </a:r>
            <a:r>
              <a:rPr lang="en-US" sz="2000" dirty="0" smtClean="0">
                <a:latin typeface="Arial" charset="0"/>
              </a:rPr>
              <a:t> model (maybe) – see JBES 2009)</a:t>
            </a:r>
            <a:endParaRPr lang="el-GR" sz="2000" dirty="0" smtClean="0">
              <a:latin typeface="Arial" charset="0"/>
            </a:endParaRPr>
          </a:p>
        </p:txBody>
      </p:sp>
    </p:spTree>
    <p:extLst>
      <p:ext uri="{BB962C8B-B14F-4D97-AF65-F5344CB8AC3E}">
        <p14:creationId xmlns="" xmlns:p14="http://schemas.microsoft.com/office/powerpoint/2010/main" val="25303144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685800" y="1222375"/>
            <a:ext cx="8229600" cy="530225"/>
          </a:xfrm>
        </p:spPr>
        <p:txBody>
          <a:bodyPr/>
          <a:lstStyle/>
          <a:p>
            <a:pPr eaLnBrk="1" hangingPunct="1"/>
            <a:r>
              <a:rPr lang="en-US" sz="3600" dirty="0" smtClean="0"/>
              <a:t>A </a:t>
            </a:r>
            <a:r>
              <a:rPr lang="en-US" sz="3600" dirty="0" err="1" smtClean="0"/>
              <a:t>Mundlak</a:t>
            </a:r>
            <a:r>
              <a:rPr lang="en-US" sz="3600" dirty="0" smtClean="0"/>
              <a:t> Correction for </a:t>
            </a:r>
            <a:br>
              <a:rPr lang="en-US" sz="3600" dirty="0" smtClean="0"/>
            </a:br>
            <a:r>
              <a:rPr lang="en-US" sz="3600" dirty="0" smtClean="0"/>
              <a:t>the FE Model</a:t>
            </a:r>
          </a:p>
        </p:txBody>
      </p:sp>
      <p:graphicFrame>
        <p:nvGraphicFramePr>
          <p:cNvPr id="55299" name="Object 5"/>
          <p:cNvGraphicFramePr>
            <a:graphicFrameLocks noChangeAspect="1"/>
          </p:cNvGraphicFramePr>
          <p:nvPr/>
        </p:nvGraphicFramePr>
        <p:xfrm>
          <a:off x="1295400" y="2011363"/>
          <a:ext cx="7086600" cy="4241800"/>
        </p:xfrm>
        <a:graphic>
          <a:graphicData uri="http://schemas.openxmlformats.org/presentationml/2006/ole">
            <p:oleObj spid="_x0000_s19477" name="Equation" r:id="rId4" imgW="3606800" imgH="2159000" progId="Equation.DSMT4">
              <p:embed/>
            </p:oleObj>
          </a:graphicData>
        </a:graphic>
      </p:graphicFrame>
      <p:sp>
        <p:nvSpPr>
          <p:cNvPr id="5530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5530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530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 xmlns:p14="http://schemas.microsoft.com/office/powerpoint/2010/main" val="25778134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914400" y="1222375"/>
            <a:ext cx="8229600" cy="530225"/>
          </a:xfrm>
        </p:spPr>
        <p:txBody>
          <a:bodyPr/>
          <a:lstStyle/>
          <a:p>
            <a:pPr algn="ctr" eaLnBrk="1" hangingPunct="1"/>
            <a:r>
              <a:rPr lang="en-US" smtClean="0"/>
              <a:t>Mundlak Correction</a:t>
            </a:r>
          </a:p>
        </p:txBody>
      </p:sp>
      <p:pic>
        <p:nvPicPr>
          <p:cNvPr id="5632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981200"/>
            <a:ext cx="8434388" cy="426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
        <p:nvSpPr>
          <p:cNvPr id="56324"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6325"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lstStyle/>
          <a:p>
            <a:endParaRPr lang="en-US"/>
          </a:p>
        </p:txBody>
      </p:sp>
    </p:spTree>
    <p:extLst>
      <p:ext uri="{BB962C8B-B14F-4D97-AF65-F5344CB8AC3E}">
        <p14:creationId xmlns="" xmlns:p14="http://schemas.microsoft.com/office/powerpoint/2010/main" val="28746280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762000" y="1524000"/>
            <a:ext cx="8229600" cy="530225"/>
          </a:xfrm>
        </p:spPr>
        <p:txBody>
          <a:bodyPr/>
          <a:lstStyle/>
          <a:p>
            <a:pPr eaLnBrk="1" hangingPunct="1"/>
            <a:r>
              <a:rPr lang="en-US" sz="3600" dirty="0" smtClean="0"/>
              <a:t>A Variable Addition Test for FE vs. RE</a:t>
            </a:r>
          </a:p>
        </p:txBody>
      </p:sp>
      <p:sp>
        <p:nvSpPr>
          <p:cNvPr id="57347" name="TextBox 2"/>
          <p:cNvSpPr txBox="1">
            <a:spLocks noChangeArrowheads="1"/>
          </p:cNvSpPr>
          <p:nvPr/>
        </p:nvSpPr>
        <p:spPr bwMode="auto">
          <a:xfrm>
            <a:off x="1676400" y="2286000"/>
            <a:ext cx="5715000" cy="3783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2800" dirty="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dirty="0"/>
          </a:p>
        </p:txBody>
      </p:sp>
    </p:spTree>
    <p:extLst>
      <p:ext uri="{BB962C8B-B14F-4D97-AF65-F5344CB8AC3E}">
        <p14:creationId xmlns="" xmlns:p14="http://schemas.microsoft.com/office/powerpoint/2010/main" val="13526092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914400" y="1222375"/>
            <a:ext cx="8229600" cy="530225"/>
          </a:xfrm>
        </p:spPr>
        <p:txBody>
          <a:bodyPr/>
          <a:lstStyle/>
          <a:p>
            <a:pPr eaLnBrk="1" hangingPunct="1"/>
            <a:r>
              <a:rPr lang="en-US" smtClean="0"/>
              <a:t>Fixed Effects Models Summary</a:t>
            </a:r>
          </a:p>
        </p:txBody>
      </p:sp>
      <p:sp>
        <p:nvSpPr>
          <p:cNvPr id="58371" name="Rectangle 3"/>
          <p:cNvSpPr>
            <a:spLocks noGrp="1" noChangeArrowheads="1"/>
          </p:cNvSpPr>
          <p:nvPr>
            <p:ph type="body" idx="4294967295"/>
          </p:nvPr>
        </p:nvSpPr>
        <p:spPr>
          <a:xfrm>
            <a:off x="762000" y="1828800"/>
            <a:ext cx="7772400" cy="4530725"/>
          </a:xfrm>
        </p:spPr>
        <p:txBody>
          <a:bodyPr/>
          <a:lstStyle/>
          <a:p>
            <a:pPr eaLnBrk="1" hangingPunct="1">
              <a:lnSpc>
                <a:spcPct val="90000"/>
              </a:lnSpc>
            </a:pPr>
            <a:r>
              <a:rPr lang="en-US" sz="2400" dirty="0" smtClean="0">
                <a:latin typeface="Arial" charset="0"/>
              </a:rPr>
              <a:t>Incidental parameters problem if T &lt; 10 (roughly)</a:t>
            </a:r>
          </a:p>
          <a:p>
            <a:pPr eaLnBrk="1" hangingPunct="1">
              <a:lnSpc>
                <a:spcPct val="90000"/>
              </a:lnSpc>
            </a:pPr>
            <a:r>
              <a:rPr lang="en-US" sz="2400" dirty="0" smtClean="0">
                <a:latin typeface="Arial" charset="0"/>
              </a:rPr>
              <a:t>Inconvenience of computation</a:t>
            </a:r>
          </a:p>
          <a:p>
            <a:pPr eaLnBrk="1" hangingPunct="1">
              <a:lnSpc>
                <a:spcPct val="90000"/>
              </a:lnSpc>
            </a:pPr>
            <a:r>
              <a:rPr lang="en-US" sz="2400" dirty="0" smtClean="0">
                <a:latin typeface="Arial" charset="0"/>
              </a:rPr>
              <a:t>Appealing specification</a:t>
            </a:r>
          </a:p>
          <a:p>
            <a:pPr eaLnBrk="1" hangingPunct="1">
              <a:lnSpc>
                <a:spcPct val="90000"/>
              </a:lnSpc>
            </a:pPr>
            <a:r>
              <a:rPr lang="en-US" sz="2400" dirty="0" smtClean="0">
                <a:latin typeface="Arial" charset="0"/>
              </a:rPr>
              <a:t>Alternative </a:t>
            </a:r>
            <a:r>
              <a:rPr lang="en-US" sz="2400" dirty="0" err="1" smtClean="0">
                <a:latin typeface="Arial" charset="0"/>
              </a:rPr>
              <a:t>semiparametric</a:t>
            </a:r>
            <a:r>
              <a:rPr lang="en-US" sz="2400" dirty="0" smtClean="0">
                <a:latin typeface="Arial" charset="0"/>
              </a:rPr>
              <a:t> estimators?</a:t>
            </a:r>
          </a:p>
          <a:p>
            <a:pPr lvl="1" eaLnBrk="1" hangingPunct="1">
              <a:lnSpc>
                <a:spcPct val="90000"/>
              </a:lnSpc>
            </a:pPr>
            <a:r>
              <a:rPr lang="en-US" dirty="0" smtClean="0">
                <a:latin typeface="Arial" charset="0"/>
              </a:rPr>
              <a:t>Theory not well developed for T &gt; 2</a:t>
            </a:r>
          </a:p>
          <a:p>
            <a:pPr lvl="1" eaLnBrk="1" hangingPunct="1">
              <a:lnSpc>
                <a:spcPct val="90000"/>
              </a:lnSpc>
            </a:pPr>
            <a:r>
              <a:rPr lang="en-US" dirty="0" smtClean="0">
                <a:latin typeface="Arial" charset="0"/>
              </a:rPr>
              <a:t>Not informative for anything but slopes (e.g., predictions and marginal effects)</a:t>
            </a:r>
          </a:p>
          <a:p>
            <a:pPr eaLnBrk="1" hangingPunct="1">
              <a:lnSpc>
                <a:spcPct val="90000"/>
              </a:lnSpc>
            </a:pPr>
            <a:r>
              <a:rPr lang="en-US" sz="2400" dirty="0" smtClean="0">
                <a:latin typeface="Arial" charset="0"/>
              </a:rPr>
              <a:t>Ignoring the heterogeneity definitely produces an inconsistent estimator (</a:t>
            </a:r>
            <a:r>
              <a:rPr lang="en-US" sz="2400" i="1" u="sng" dirty="0" smtClean="0">
                <a:latin typeface="Arial" charset="0"/>
              </a:rPr>
              <a:t>even with cluster correction</a:t>
            </a:r>
            <a:r>
              <a:rPr lang="en-US" sz="2400" dirty="0" smtClean="0">
                <a:latin typeface="Arial" charset="0"/>
              </a:rPr>
              <a:t>!)</a:t>
            </a:r>
          </a:p>
          <a:p>
            <a:pPr eaLnBrk="1" hangingPunct="1">
              <a:lnSpc>
                <a:spcPct val="90000"/>
              </a:lnSpc>
            </a:pPr>
            <a:r>
              <a:rPr lang="en-US" sz="2400" dirty="0" smtClean="0">
                <a:latin typeface="Arial" charset="0"/>
              </a:rPr>
              <a:t>A Hobson’s choice</a:t>
            </a:r>
          </a:p>
          <a:p>
            <a:pPr eaLnBrk="1" hangingPunct="1">
              <a:lnSpc>
                <a:spcPct val="90000"/>
              </a:lnSpc>
            </a:pPr>
            <a:r>
              <a:rPr lang="en-US" sz="2400" dirty="0" err="1" smtClean="0">
                <a:latin typeface="Arial" charset="0"/>
              </a:rPr>
              <a:t>Mundlak</a:t>
            </a:r>
            <a:r>
              <a:rPr lang="en-US" sz="2400" dirty="0" smtClean="0">
                <a:latin typeface="Arial" charset="0"/>
              </a:rPr>
              <a:t> correction is a useful common approach.</a:t>
            </a:r>
          </a:p>
        </p:txBody>
      </p:sp>
    </p:spTree>
    <p:extLst>
      <p:ext uri="{BB962C8B-B14F-4D97-AF65-F5344CB8AC3E}">
        <p14:creationId xmlns="" xmlns:p14="http://schemas.microsoft.com/office/powerpoint/2010/main" val="4811043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914400"/>
            <a:ext cx="808355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0482" name="Object 3"/>
          <p:cNvGraphicFramePr>
            <a:graphicFrameLocks noChangeAspect="1"/>
          </p:cNvGraphicFramePr>
          <p:nvPr/>
        </p:nvGraphicFramePr>
        <p:xfrm>
          <a:off x="2168525" y="4038600"/>
          <a:ext cx="5270500" cy="2259013"/>
        </p:xfrm>
        <a:graphic>
          <a:graphicData uri="http://schemas.openxmlformats.org/presentationml/2006/ole">
            <p:oleObj spid="_x0000_s282626" name="Equation" r:id="rId4" imgW="2044700" imgH="876300" progId="Equation.DSMT4">
              <p:embed/>
            </p:oleObj>
          </a:graphicData>
        </a:graphic>
      </p:graphicFrame>
    </p:spTree>
    <p:extLst>
      <p:ext uri="{BB962C8B-B14F-4D97-AF65-F5344CB8AC3E}">
        <p14:creationId xmlns:p14="http://schemas.microsoft.com/office/powerpoint/2010/main" xmlns="" val="29073437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r>
              <a:rPr lang="en-US" altLang="en-US" smtClean="0"/>
              <a:t>A Fractional Response Model</a:t>
            </a:r>
          </a:p>
        </p:txBody>
      </p:sp>
      <p:graphicFrame>
        <p:nvGraphicFramePr>
          <p:cNvPr id="21506" name="Object 1"/>
          <p:cNvGraphicFramePr>
            <a:graphicFrameLocks noChangeAspect="1"/>
          </p:cNvGraphicFramePr>
          <p:nvPr/>
        </p:nvGraphicFramePr>
        <p:xfrm>
          <a:off x="476250" y="1905000"/>
          <a:ext cx="8210550" cy="4314825"/>
        </p:xfrm>
        <a:graphic>
          <a:graphicData uri="http://schemas.openxmlformats.org/presentationml/2006/ole">
            <p:oleObj spid="_x0000_s283650" name="Equation" r:id="rId3" imgW="4737100" imgH="2489200" progId="Equation.DSMT4">
              <p:embed/>
            </p:oleObj>
          </a:graphicData>
        </a:graphic>
      </p:graphicFrame>
    </p:spTree>
    <p:extLst>
      <p:ext uri="{BB962C8B-B14F-4D97-AF65-F5344CB8AC3E}">
        <p14:creationId xmlns:p14="http://schemas.microsoft.com/office/powerpoint/2010/main" xmlns="" val="10624130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r>
              <a:rPr lang="en-US" altLang="en-US" smtClean="0"/>
              <a:t>Estimators</a:t>
            </a:r>
          </a:p>
        </p:txBody>
      </p:sp>
      <p:graphicFrame>
        <p:nvGraphicFramePr>
          <p:cNvPr id="22530" name="Object 2"/>
          <p:cNvGraphicFramePr>
            <a:graphicFrameLocks noChangeAspect="1"/>
          </p:cNvGraphicFramePr>
          <p:nvPr>
            <p:extLst>
              <p:ext uri="{D42A27DB-BD31-4B8C-83A1-F6EECF244321}">
                <p14:modId xmlns:p14="http://schemas.microsoft.com/office/powerpoint/2010/main" xmlns="" val="1212188927"/>
              </p:ext>
            </p:extLst>
          </p:nvPr>
        </p:nvGraphicFramePr>
        <p:xfrm>
          <a:off x="673100" y="1727200"/>
          <a:ext cx="7715250" cy="4470400"/>
        </p:xfrm>
        <a:graphic>
          <a:graphicData uri="http://schemas.openxmlformats.org/presentationml/2006/ole">
            <p:oleObj spid="_x0000_s284674" name="Equation" r:id="rId3" imgW="3860640" imgH="2234880" progId="Equation.DSMT4">
              <p:embed/>
            </p:oleObj>
          </a:graphicData>
        </a:graphic>
      </p:graphicFrame>
    </p:spTree>
    <p:extLst>
      <p:ext uri="{BB962C8B-B14F-4D97-AF65-F5344CB8AC3E}">
        <p14:creationId xmlns:p14="http://schemas.microsoft.com/office/powerpoint/2010/main" xmlns="" val="9527154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r>
              <a:rPr lang="en-US" altLang="en-US" smtClean="0"/>
              <a:t>Estimators</a:t>
            </a:r>
          </a:p>
        </p:txBody>
      </p:sp>
      <p:graphicFrame>
        <p:nvGraphicFramePr>
          <p:cNvPr id="23554" name="Object 2"/>
          <p:cNvGraphicFramePr>
            <a:graphicFrameLocks noChangeAspect="1"/>
          </p:cNvGraphicFramePr>
          <p:nvPr/>
        </p:nvGraphicFramePr>
        <p:xfrm>
          <a:off x="315913" y="1884363"/>
          <a:ext cx="8512175" cy="3927475"/>
        </p:xfrm>
        <a:graphic>
          <a:graphicData uri="http://schemas.openxmlformats.org/presentationml/2006/ole">
            <p:oleObj spid="_x0000_s285698" name="Equation" r:id="rId3" imgW="3911600" imgH="1803400" progId="Equation.DSMT4">
              <p:embed/>
            </p:oleObj>
          </a:graphicData>
        </a:graphic>
      </p:graphicFrame>
    </p:spTree>
    <p:extLst>
      <p:ext uri="{BB962C8B-B14F-4D97-AF65-F5344CB8AC3E}">
        <p14:creationId xmlns:p14="http://schemas.microsoft.com/office/powerpoint/2010/main" xmlns="" val="9069262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3429000"/>
            <a:ext cx="8599488" cy="299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8547"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0200" y="990600"/>
            <a:ext cx="61849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69616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590800"/>
            <a:ext cx="7772400" cy="1362075"/>
          </a:xfrm>
        </p:spPr>
        <p:txBody>
          <a:bodyPr/>
          <a:lstStyle/>
          <a:p>
            <a:pPr algn="ctr"/>
            <a:r>
              <a:rPr lang="en-US" smtClean="0"/>
              <a:t>Appendix</a:t>
            </a:r>
            <a:endParaRPr lang="en-US" sz="32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1222375"/>
            <a:ext cx="8229600" cy="530225"/>
          </a:xfrm>
        </p:spPr>
        <p:txBody>
          <a:bodyPr/>
          <a:lstStyle/>
          <a:p>
            <a:pPr algn="ctr" eaLnBrk="1" hangingPunct="1"/>
            <a:r>
              <a:rPr lang="en-US" b="1" smtClean="0"/>
              <a:t>MLE for Logit </a:t>
            </a:r>
            <a:r>
              <a:rPr lang="en-US" b="1" dirty="0" smtClean="0"/>
              <a:t>Constant Terms</a:t>
            </a:r>
          </a:p>
        </p:txBody>
      </p:sp>
      <p:graphicFrame>
        <p:nvGraphicFramePr>
          <p:cNvPr id="47107" name="Object 3"/>
          <p:cNvGraphicFramePr>
            <a:graphicFrameLocks noChangeAspect="1"/>
          </p:cNvGraphicFramePr>
          <p:nvPr>
            <p:extLst>
              <p:ext uri="{D42A27DB-BD31-4B8C-83A1-F6EECF244321}">
                <p14:modId xmlns="" xmlns:p14="http://schemas.microsoft.com/office/powerpoint/2010/main" val="481333329"/>
              </p:ext>
            </p:extLst>
          </p:nvPr>
        </p:nvGraphicFramePr>
        <p:xfrm>
          <a:off x="1524000" y="1981200"/>
          <a:ext cx="6835775" cy="4140200"/>
        </p:xfrm>
        <a:graphic>
          <a:graphicData uri="http://schemas.openxmlformats.org/presentationml/2006/ole">
            <p:oleObj spid="_x0000_s286722" name="Equation" r:id="rId4" imgW="4089400" imgH="2476500" progId="Equation.DSMT4">
              <p:embed/>
            </p:oleObj>
          </a:graphicData>
        </a:graphic>
      </p:graphicFrame>
    </p:spTree>
    <p:extLst>
      <p:ext uri="{BB962C8B-B14F-4D97-AF65-F5344CB8AC3E}">
        <p14:creationId xmlns="" xmlns:p14="http://schemas.microsoft.com/office/powerpoint/2010/main" val="38427085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8229600" cy="1139825"/>
          </a:xfrm>
        </p:spPr>
        <p:txBody>
          <a:bodyPr/>
          <a:lstStyle/>
          <a:p>
            <a:r>
              <a:rPr lang="en-US" smtClean="0"/>
              <a:t>An Approximate Solution for E[</a:t>
            </a:r>
            <a:r>
              <a:rPr lang="en-US" smtClean="0">
                <a:sym typeface="Symbol"/>
              </a:rPr>
              <a:t></a:t>
            </a:r>
            <a:r>
              <a:rPr lang="en-US" baseline="-25000" smtClean="0">
                <a:sym typeface="Symbol"/>
              </a:rPr>
              <a:t>i</a:t>
            </a:r>
            <a:r>
              <a:rPr lang="en-US" smtClean="0"/>
              <a:t>]</a:t>
            </a:r>
            <a:endParaRPr lang="en-US"/>
          </a:p>
        </p:txBody>
      </p:sp>
      <p:graphicFrame>
        <p:nvGraphicFramePr>
          <p:cNvPr id="3" name="Object 2"/>
          <p:cNvGraphicFramePr>
            <a:graphicFrameLocks noChangeAspect="1"/>
          </p:cNvGraphicFramePr>
          <p:nvPr>
            <p:extLst>
              <p:ext uri="{D42A27DB-BD31-4B8C-83A1-F6EECF244321}">
                <p14:modId xmlns="" xmlns:p14="http://schemas.microsoft.com/office/powerpoint/2010/main" val="2275056795"/>
              </p:ext>
            </p:extLst>
          </p:nvPr>
        </p:nvGraphicFramePr>
        <p:xfrm>
          <a:off x="903288" y="2089150"/>
          <a:ext cx="7337425" cy="3367088"/>
        </p:xfrm>
        <a:graphic>
          <a:graphicData uri="http://schemas.openxmlformats.org/presentationml/2006/ole">
            <p:oleObj spid="_x0000_s287746" name="Equation" r:id="rId3" imgW="4318000" imgH="1981200" progId="Equation.DSMT4">
              <p:embed/>
            </p:oleObj>
          </a:graphicData>
        </a:graphic>
      </p:graphicFrame>
    </p:spTree>
    <p:extLst>
      <p:ext uri="{BB962C8B-B14F-4D97-AF65-F5344CB8AC3E}">
        <p14:creationId xmlns="" xmlns:p14="http://schemas.microsoft.com/office/powerpoint/2010/main" val="15977811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smtClean="0"/>
              <a:t>An Approximate Solution for </a:t>
            </a:r>
            <a:r>
              <a:rPr lang="en-US" smtClean="0">
                <a:sym typeface="Symbol"/>
              </a:rPr>
              <a:t></a:t>
            </a:r>
            <a:r>
              <a:rPr lang="en-US" baseline="-25000" smtClean="0">
                <a:sym typeface="Symbol"/>
              </a:rPr>
              <a:t>i</a:t>
            </a:r>
            <a:endParaRPr lang="en-US"/>
          </a:p>
        </p:txBody>
      </p:sp>
      <p:graphicFrame>
        <p:nvGraphicFramePr>
          <p:cNvPr id="3" name="Object 2"/>
          <p:cNvGraphicFramePr>
            <a:graphicFrameLocks noChangeAspect="1"/>
          </p:cNvGraphicFramePr>
          <p:nvPr>
            <p:extLst>
              <p:ext uri="{D42A27DB-BD31-4B8C-83A1-F6EECF244321}">
                <p14:modId xmlns="" xmlns:p14="http://schemas.microsoft.com/office/powerpoint/2010/main" val="3247297546"/>
              </p:ext>
            </p:extLst>
          </p:nvPr>
        </p:nvGraphicFramePr>
        <p:xfrm>
          <a:off x="762000" y="2057400"/>
          <a:ext cx="7908925" cy="3566196"/>
        </p:xfrm>
        <a:graphic>
          <a:graphicData uri="http://schemas.openxmlformats.org/presentationml/2006/ole">
            <p:oleObj spid="_x0000_s288770" name="Equation" r:id="rId3" imgW="4533900" imgH="2044700" progId="Equation.DSMT4">
              <p:embed/>
            </p:oleObj>
          </a:graphicData>
        </a:graphic>
      </p:graphicFrame>
    </p:spTree>
    <p:extLst>
      <p:ext uri="{BB962C8B-B14F-4D97-AF65-F5344CB8AC3E}">
        <p14:creationId xmlns="" xmlns:p14="http://schemas.microsoft.com/office/powerpoint/2010/main" val="23279289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462" y="49764"/>
            <a:ext cx="7190667" cy="676002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884199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9167" y="685800"/>
            <a:ext cx="8533780" cy="5791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73583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57400" y="914400"/>
            <a:ext cx="5486400" cy="57035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6062460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26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2062" y="3962400"/>
            <a:ext cx="8010938" cy="2438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2326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4164" y="685800"/>
            <a:ext cx="7988152" cy="23526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75116" y="3429000"/>
            <a:ext cx="8540284" cy="369332"/>
          </a:xfrm>
          <a:prstGeom prst="rect">
            <a:avLst/>
          </a:prstGeom>
          <a:noFill/>
        </p:spPr>
        <p:txBody>
          <a:bodyPr wrap="square" rtlCol="0">
            <a:spAutoFit/>
          </a:bodyPr>
          <a:lstStyle/>
          <a:p>
            <a:r>
              <a:rPr lang="en-US" dirty="0" smtClean="0"/>
              <a:t>Systematic overestimation by </a:t>
            </a:r>
            <a:r>
              <a:rPr lang="en-US" dirty="0" err="1" smtClean="0"/>
              <a:t>alphai</a:t>
            </a:r>
            <a:r>
              <a:rPr lang="en-US" dirty="0" smtClean="0"/>
              <a:t>, or random noise?  A second run of the experiment:</a:t>
            </a:r>
            <a:endParaRPr lang="en-US" dirty="0"/>
          </a:p>
        </p:txBody>
      </p:sp>
    </p:spTree>
    <p:extLst>
      <p:ext uri="{BB962C8B-B14F-4D97-AF65-F5344CB8AC3E}">
        <p14:creationId xmlns="" xmlns:p14="http://schemas.microsoft.com/office/powerpoint/2010/main" val="30823012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11762" y="1646853"/>
            <a:ext cx="7521677" cy="3886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1071559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53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4850" y="1219200"/>
            <a:ext cx="7734300" cy="54197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716933875"/>
      </p:ext>
    </p:extLst>
  </p:cSld>
  <p:clrMapOvr>
    <a:masterClrMapping/>
  </p:clrMapOvr>
</p:sld>
</file>

<file path=ppt/theme/theme1.xml><?xml version="1.0" encoding="utf-8"?>
<a:theme xmlns:a="http://schemas.openxmlformats.org/drawingml/2006/main" name="1_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13592</TotalTime>
  <Words>2120</Words>
  <Application>Microsoft Office PowerPoint</Application>
  <PresentationFormat>On-screen Show (4:3)</PresentationFormat>
  <Paragraphs>324</Paragraphs>
  <Slides>70</Slides>
  <Notes>41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70</vt:i4>
      </vt:variant>
    </vt:vector>
  </HeadingPairs>
  <TitlesOfParts>
    <vt:vector size="74" baseType="lpstr">
      <vt:lpstr>1_Level</vt:lpstr>
      <vt:lpstr>Equation</vt:lpstr>
      <vt:lpstr>MathType 6.0 Equation</vt:lpstr>
      <vt:lpstr>Bitmap Image</vt:lpstr>
      <vt:lpstr>Slide 1</vt:lpstr>
      <vt:lpstr>Slide 2</vt:lpstr>
      <vt:lpstr>Slide 3</vt:lpstr>
      <vt:lpstr>Application: Health Care Panel Data</vt:lpstr>
      <vt:lpstr>Unbalanced Panels</vt:lpstr>
      <vt:lpstr>Unbalanced Panels and Attrition ‘Bias’</vt:lpstr>
      <vt:lpstr>Slide 7</vt:lpstr>
      <vt:lpstr>Inverse Probability Weighting</vt:lpstr>
      <vt:lpstr>Slide 9</vt:lpstr>
      <vt:lpstr>Panel Data Binary Choice Models</vt:lpstr>
      <vt:lpstr>Ignoring Unobserved Heterogeneity</vt:lpstr>
      <vt:lpstr>Slide 12</vt:lpstr>
      <vt:lpstr>Ignoring Heterogeneity in the RE Model</vt:lpstr>
      <vt:lpstr>Slide 14</vt:lpstr>
      <vt:lpstr>Ignoring Heterogeneity (Broadly)</vt:lpstr>
      <vt:lpstr>Pooled vs.  RE Panel Estimator</vt:lpstr>
      <vt:lpstr>Partial Effects</vt:lpstr>
      <vt:lpstr>Random Effects</vt:lpstr>
      <vt:lpstr>Quadrature – Butler and Moffitt (1982)</vt:lpstr>
      <vt:lpstr>Quadrature Log Likelihood</vt:lpstr>
      <vt:lpstr>Simulation Based Estimator</vt:lpstr>
      <vt:lpstr>Random Effects Model: Quadrature</vt:lpstr>
      <vt:lpstr>Random Parameter Model</vt:lpstr>
      <vt:lpstr>A Dynamic Model</vt:lpstr>
      <vt:lpstr>Dynamic Probit Model: A Standard Approach</vt:lpstr>
      <vt:lpstr>Simplified Dynamic Model</vt:lpstr>
      <vt:lpstr>A Dynamic Model for Public Insurance</vt:lpstr>
      <vt:lpstr>Dynamic Common Effects Model</vt:lpstr>
      <vt:lpstr>Application Stewart, JAE, 2007</vt:lpstr>
      <vt:lpstr>Application: Direct Approach</vt:lpstr>
      <vt:lpstr>GHK Simulation/Estimation</vt:lpstr>
      <vt:lpstr>Problems with Dynamic RE Probit</vt:lpstr>
      <vt:lpstr>Distributional Problem</vt:lpstr>
      <vt:lpstr>Fixed Effects Modeling</vt:lpstr>
      <vt:lpstr>Fixed Effects Models</vt:lpstr>
      <vt:lpstr>Unconditional Estimation</vt:lpstr>
      <vt:lpstr>Fixed Effects Health Model</vt:lpstr>
      <vt:lpstr>Conditional Estimation</vt:lpstr>
      <vt:lpstr>Binary Logit Conditional Probabilities</vt:lpstr>
      <vt:lpstr>Example: Two Period Binary Logit</vt:lpstr>
      <vt:lpstr>Slide 41</vt:lpstr>
      <vt:lpstr>Slide 42</vt:lpstr>
      <vt:lpstr>Slide 43</vt:lpstr>
      <vt:lpstr>Slide 44</vt:lpstr>
      <vt:lpstr>Slide 45</vt:lpstr>
      <vt:lpstr>Estimating Partial Effects</vt:lpstr>
      <vt:lpstr>Fixed Effects Logit Health Model: Conditional vs. Unconditional</vt:lpstr>
      <vt:lpstr>Incidental Parameters Problems: Conventional Wisdom</vt:lpstr>
      <vt:lpstr>Slide 49</vt:lpstr>
      <vt:lpstr>A Monte Carlo Study of the  FE Estimator: Probit vs. Logit</vt:lpstr>
      <vt:lpstr>Bias Correction Estimators</vt:lpstr>
      <vt:lpstr>A Mundlak Correction for  the FE Model</vt:lpstr>
      <vt:lpstr>Mundlak Correction</vt:lpstr>
      <vt:lpstr>A Variable Addition Test for FE vs. RE</vt:lpstr>
      <vt:lpstr>Fixed Effects Models Summary</vt:lpstr>
      <vt:lpstr>Slide 56</vt:lpstr>
      <vt:lpstr>A Fractional Response Model</vt:lpstr>
      <vt:lpstr>Estimators</vt:lpstr>
      <vt:lpstr>Estimators</vt:lpstr>
      <vt:lpstr>Slide 60</vt:lpstr>
      <vt:lpstr>Appendix</vt:lpstr>
      <vt:lpstr>MLE for Logit Constant Terms</vt:lpstr>
      <vt:lpstr>An Approximate Solution for E[i]</vt:lpstr>
      <vt:lpstr>An Approximate Solution for i</vt:lpstr>
      <vt:lpstr>Slide 65</vt:lpstr>
      <vt:lpstr>Slide 66</vt:lpstr>
      <vt:lpstr>Slide 67</vt:lpstr>
      <vt:lpstr>Slide 68</vt:lpstr>
      <vt:lpstr>Slide 69</vt:lpstr>
      <vt:lpstr>Slide 70</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187</cp:revision>
  <dcterms:created xsi:type="dcterms:W3CDTF">2001-06-17T19:05:03Z</dcterms:created>
  <dcterms:modified xsi:type="dcterms:W3CDTF">2016-11-23T14:03:40Z</dcterms:modified>
</cp:coreProperties>
</file>