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87"/>
  </p:notesMasterIdLst>
  <p:handoutMasterIdLst>
    <p:handoutMasterId r:id="rId88"/>
  </p:handoutMasterIdLst>
  <p:sldIdLst>
    <p:sldId id="536" r:id="rId2"/>
    <p:sldId id="537" r:id="rId3"/>
    <p:sldId id="483" r:id="rId4"/>
    <p:sldId id="534" r:id="rId5"/>
    <p:sldId id="535" r:id="rId6"/>
    <p:sldId id="561" r:id="rId7"/>
    <p:sldId id="562" r:id="rId8"/>
    <p:sldId id="485" r:id="rId9"/>
    <p:sldId id="486" r:id="rId10"/>
    <p:sldId id="487" r:id="rId11"/>
    <p:sldId id="488" r:id="rId12"/>
    <p:sldId id="489" r:id="rId13"/>
    <p:sldId id="490" r:id="rId14"/>
    <p:sldId id="577" r:id="rId15"/>
    <p:sldId id="578" r:id="rId16"/>
    <p:sldId id="579" r:id="rId17"/>
    <p:sldId id="580" r:id="rId18"/>
    <p:sldId id="497" r:id="rId19"/>
    <p:sldId id="491" r:id="rId20"/>
    <p:sldId id="492" r:id="rId21"/>
    <p:sldId id="493" r:id="rId22"/>
    <p:sldId id="494" r:id="rId23"/>
    <p:sldId id="495" r:id="rId24"/>
    <p:sldId id="563" r:id="rId25"/>
    <p:sldId id="498" r:id="rId26"/>
    <p:sldId id="499" r:id="rId27"/>
    <p:sldId id="500" r:id="rId28"/>
    <p:sldId id="501" r:id="rId29"/>
    <p:sldId id="502" r:id="rId30"/>
    <p:sldId id="506" r:id="rId31"/>
    <p:sldId id="507" r:id="rId32"/>
    <p:sldId id="508" r:id="rId33"/>
    <p:sldId id="509" r:id="rId34"/>
    <p:sldId id="510" r:id="rId35"/>
    <p:sldId id="513" r:id="rId36"/>
    <p:sldId id="514" r:id="rId37"/>
    <p:sldId id="515" r:id="rId38"/>
    <p:sldId id="511" r:id="rId39"/>
    <p:sldId id="512" r:id="rId40"/>
    <p:sldId id="516" r:id="rId41"/>
    <p:sldId id="518" r:id="rId42"/>
    <p:sldId id="519" r:id="rId43"/>
    <p:sldId id="520" r:id="rId44"/>
    <p:sldId id="521" r:id="rId45"/>
    <p:sldId id="522" r:id="rId46"/>
    <p:sldId id="523" r:id="rId47"/>
    <p:sldId id="524" r:id="rId48"/>
    <p:sldId id="525" r:id="rId49"/>
    <p:sldId id="526" r:id="rId50"/>
    <p:sldId id="527" r:id="rId51"/>
    <p:sldId id="528" r:id="rId52"/>
    <p:sldId id="530" r:id="rId53"/>
    <p:sldId id="531" r:id="rId54"/>
    <p:sldId id="581" r:id="rId55"/>
    <p:sldId id="575" r:id="rId56"/>
    <p:sldId id="576" r:id="rId57"/>
    <p:sldId id="538" r:id="rId58"/>
    <p:sldId id="532" r:id="rId59"/>
    <p:sldId id="539" r:id="rId60"/>
    <p:sldId id="540" r:id="rId61"/>
    <p:sldId id="541" r:id="rId62"/>
    <p:sldId id="542" r:id="rId63"/>
    <p:sldId id="543" r:id="rId64"/>
    <p:sldId id="544" r:id="rId65"/>
    <p:sldId id="545" r:id="rId66"/>
    <p:sldId id="533" r:id="rId67"/>
    <p:sldId id="548" r:id="rId68"/>
    <p:sldId id="549" r:id="rId69"/>
    <p:sldId id="550" r:id="rId70"/>
    <p:sldId id="551" r:id="rId71"/>
    <p:sldId id="552" r:id="rId72"/>
    <p:sldId id="553" r:id="rId73"/>
    <p:sldId id="554" r:id="rId74"/>
    <p:sldId id="555" r:id="rId75"/>
    <p:sldId id="556" r:id="rId76"/>
    <p:sldId id="564" r:id="rId77"/>
    <p:sldId id="565" r:id="rId78"/>
    <p:sldId id="566" r:id="rId79"/>
    <p:sldId id="567" r:id="rId80"/>
    <p:sldId id="568" r:id="rId81"/>
    <p:sldId id="569" r:id="rId82"/>
    <p:sldId id="570" r:id="rId83"/>
    <p:sldId id="571" r:id="rId84"/>
    <p:sldId id="572" r:id="rId85"/>
    <p:sldId id="573" r:id="rId8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4128">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8B00EA"/>
    <a:srgbClr val="FF3300"/>
    <a:srgbClr val="FF0000"/>
    <a:srgbClr val="CCCC00"/>
    <a:srgbClr val="0066FF"/>
    <a:srgbClr val="CCECFF"/>
    <a:srgbClr val="000000"/>
    <a:srgbClr val="FFFF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632" autoAdjust="0"/>
    <p:restoredTop sz="94636" autoAdjust="0"/>
  </p:normalViewPr>
  <p:slideViewPr>
    <p:cSldViewPr>
      <p:cViewPr varScale="1">
        <p:scale>
          <a:sx n="80" d="100"/>
          <a:sy n="80" d="100"/>
        </p:scale>
        <p:origin x="-1723" y="-8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nharris\Desktop\SAH%20semin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085739282589744E-2"/>
          <c:y val="5.1400554097404488E-2"/>
          <c:w val="0.89073425196850864"/>
          <c:h val="0.8326195683872849"/>
        </c:manualLayout>
      </c:layout>
      <c:barChart>
        <c:barDir val="col"/>
        <c:grouping val="clustered"/>
        <c:varyColors val="0"/>
        <c:ser>
          <c:idx val="0"/>
          <c:order val="0"/>
          <c:tx>
            <c:strRef>
              <c:f>Sheet2!$L$1</c:f>
              <c:strCache>
                <c:ptCount val="1"/>
                <c:pt idx="0">
                  <c:v>Sample</c:v>
                </c:pt>
              </c:strCache>
            </c:strRef>
          </c:tx>
          <c:spPr>
            <a:solidFill>
              <a:srgbClr val="FFFF00"/>
            </a:solidFill>
            <a:ln>
              <a:solidFill>
                <a:srgbClr val="FFFF00"/>
              </a:solidFill>
            </a:ln>
          </c:spPr>
          <c:invertIfNegative val="0"/>
          <c:cat>
            <c:strRef>
              <c:f>Sheet2!$K$2:$K$6</c:f>
              <c:strCache>
                <c:ptCount val="5"/>
                <c:pt idx="0">
                  <c:v>Poor</c:v>
                </c:pt>
                <c:pt idx="1">
                  <c:v>Fair</c:v>
                </c:pt>
                <c:pt idx="2">
                  <c:v>Good</c:v>
                </c:pt>
                <c:pt idx="3">
                  <c:v>Very Good</c:v>
                </c:pt>
                <c:pt idx="4">
                  <c:v>Excellent</c:v>
                </c:pt>
              </c:strCache>
            </c:strRef>
          </c:cat>
          <c:val>
            <c:numRef>
              <c:f>Sheet2!$L$2:$L$6</c:f>
              <c:numCache>
                <c:formatCode>General</c:formatCode>
                <c:ptCount val="5"/>
                <c:pt idx="0">
                  <c:v>2.9860000000000012E-2</c:v>
                </c:pt>
                <c:pt idx="1">
                  <c:v>0.13990000000000041</c:v>
                </c:pt>
                <c:pt idx="2">
                  <c:v>0.36480000000000284</c:v>
                </c:pt>
                <c:pt idx="3">
                  <c:v>0.35950000000000032</c:v>
                </c:pt>
                <c:pt idx="4">
                  <c:v>0.10589999999999998</c:v>
                </c:pt>
              </c:numCache>
            </c:numRef>
          </c:val>
        </c:ser>
        <c:ser>
          <c:idx val="1"/>
          <c:order val="1"/>
          <c:tx>
            <c:strRef>
              <c:f>Sheet2!$M$1</c:f>
              <c:strCache>
                <c:ptCount val="1"/>
                <c:pt idx="0">
                  <c:v>Predicted</c:v>
                </c:pt>
              </c:strCache>
            </c:strRef>
          </c:tx>
          <c:spPr>
            <a:solidFill>
              <a:srgbClr val="0070C0"/>
            </a:solidFill>
          </c:spPr>
          <c:invertIfNegative val="0"/>
          <c:cat>
            <c:strRef>
              <c:f>Sheet2!$K$2:$K$6</c:f>
              <c:strCache>
                <c:ptCount val="5"/>
                <c:pt idx="0">
                  <c:v>Poor</c:v>
                </c:pt>
                <c:pt idx="1">
                  <c:v>Fair</c:v>
                </c:pt>
                <c:pt idx="2">
                  <c:v>Good</c:v>
                </c:pt>
                <c:pt idx="3">
                  <c:v>Very Good</c:v>
                </c:pt>
                <c:pt idx="4">
                  <c:v>Excellent</c:v>
                </c:pt>
              </c:strCache>
            </c:strRef>
          </c:cat>
          <c:val>
            <c:numRef>
              <c:f>Sheet2!$M$2:$M$6</c:f>
              <c:numCache>
                <c:formatCode>General</c:formatCode>
                <c:ptCount val="5"/>
                <c:pt idx="0">
                  <c:v>3.0290000000000095E-2</c:v>
                </c:pt>
                <c:pt idx="1">
                  <c:v>0.13850000000000001</c:v>
                </c:pt>
                <c:pt idx="2">
                  <c:v>0.36480000000000284</c:v>
                </c:pt>
                <c:pt idx="3">
                  <c:v>0.36070000000000002</c:v>
                </c:pt>
                <c:pt idx="4">
                  <c:v>0.10560000000000012</c:v>
                </c:pt>
              </c:numCache>
            </c:numRef>
          </c:val>
        </c:ser>
        <c:ser>
          <c:idx val="2"/>
          <c:order val="2"/>
          <c:tx>
            <c:strRef>
              <c:f>Sheet2!$N$1</c:f>
              <c:strCache>
                <c:ptCount val="1"/>
                <c:pt idx="0">
                  <c:v>Mis-Reporting</c:v>
                </c:pt>
              </c:strCache>
            </c:strRef>
          </c:tx>
          <c:spPr>
            <a:solidFill>
              <a:srgbClr val="FF0000"/>
            </a:solidFill>
          </c:spPr>
          <c:invertIfNegative val="0"/>
          <c:cat>
            <c:strRef>
              <c:f>Sheet2!$K$2:$K$6</c:f>
              <c:strCache>
                <c:ptCount val="5"/>
                <c:pt idx="0">
                  <c:v>Poor</c:v>
                </c:pt>
                <c:pt idx="1">
                  <c:v>Fair</c:v>
                </c:pt>
                <c:pt idx="2">
                  <c:v>Good</c:v>
                </c:pt>
                <c:pt idx="3">
                  <c:v>Very Good</c:v>
                </c:pt>
                <c:pt idx="4">
                  <c:v>Excellent</c:v>
                </c:pt>
              </c:strCache>
            </c:strRef>
          </c:cat>
          <c:val>
            <c:numRef>
              <c:f>Sheet2!$N$2:$N$6</c:f>
              <c:numCache>
                <c:formatCode>General</c:formatCode>
                <c:ptCount val="5"/>
                <c:pt idx="0">
                  <c:v>0</c:v>
                </c:pt>
                <c:pt idx="1">
                  <c:v>0</c:v>
                </c:pt>
                <c:pt idx="2">
                  <c:v>2.1590000000000002E-2</c:v>
                </c:pt>
                <c:pt idx="3">
                  <c:v>7.1140000000000009E-2</c:v>
                </c:pt>
                <c:pt idx="4">
                  <c:v>0</c:v>
                </c:pt>
              </c:numCache>
            </c:numRef>
          </c:val>
        </c:ser>
        <c:dLbls>
          <c:showLegendKey val="0"/>
          <c:showVal val="0"/>
          <c:showCatName val="0"/>
          <c:showSerName val="0"/>
          <c:showPercent val="0"/>
          <c:showBubbleSize val="0"/>
        </c:dLbls>
        <c:gapWidth val="150"/>
        <c:axId val="84500480"/>
        <c:axId val="84502016"/>
      </c:barChart>
      <c:catAx>
        <c:axId val="84500480"/>
        <c:scaling>
          <c:orientation val="minMax"/>
        </c:scaling>
        <c:delete val="0"/>
        <c:axPos val="b"/>
        <c:numFmt formatCode="General" sourceLinked="0"/>
        <c:majorTickMark val="out"/>
        <c:minorTickMark val="none"/>
        <c:tickLblPos val="nextTo"/>
        <c:txPr>
          <a:bodyPr/>
          <a:lstStyle/>
          <a:p>
            <a:pPr>
              <a:defRPr lang="en-AU"/>
            </a:pPr>
            <a:endParaRPr lang="en-US"/>
          </a:p>
        </c:txPr>
        <c:crossAx val="84502016"/>
        <c:crosses val="autoZero"/>
        <c:auto val="1"/>
        <c:lblAlgn val="ctr"/>
        <c:lblOffset val="100"/>
        <c:noMultiLvlLbl val="0"/>
      </c:catAx>
      <c:valAx>
        <c:axId val="84502016"/>
        <c:scaling>
          <c:orientation val="minMax"/>
        </c:scaling>
        <c:delete val="0"/>
        <c:axPos val="l"/>
        <c:majorGridlines/>
        <c:numFmt formatCode="General" sourceLinked="1"/>
        <c:majorTickMark val="out"/>
        <c:minorTickMark val="none"/>
        <c:tickLblPos val="nextTo"/>
        <c:txPr>
          <a:bodyPr/>
          <a:lstStyle/>
          <a:p>
            <a:pPr>
              <a:defRPr lang="en-AU"/>
            </a:pPr>
            <a:endParaRPr lang="en-US"/>
          </a:p>
        </c:txPr>
        <c:crossAx val="84500480"/>
        <c:crosses val="autoZero"/>
        <c:crossBetween val="between"/>
      </c:valAx>
    </c:plotArea>
    <c:legend>
      <c:legendPos val="r"/>
      <c:layout>
        <c:manualLayout>
          <c:xMode val="edge"/>
          <c:yMode val="edge"/>
          <c:x val="0.14493110236220699"/>
          <c:y val="0.13831291921843106"/>
          <c:w val="0.26895778652668417"/>
          <c:h val="0.30207750072907874"/>
        </c:manualLayout>
      </c:layout>
      <c:overlay val="0"/>
      <c:spPr>
        <a:solidFill>
          <a:schemeClr val="bg1"/>
        </a:solidFill>
      </c:spPr>
      <c:txPr>
        <a:bodyPr/>
        <a:lstStyle/>
        <a:p>
          <a:pPr>
            <a:defRPr lang="en-AU"/>
          </a:pPr>
          <a:endParaRPr lang="en-US"/>
        </a:p>
      </c:txPr>
    </c:legend>
    <c:plotVisOnly val="1"/>
    <c:dispBlanksAs val="gap"/>
    <c:showDLblsOverMax val="0"/>
  </c:chart>
  <c:spPr>
    <a:solidFill>
      <a:schemeClr val="accent5"/>
    </a:solidFill>
  </c:spPr>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BA457EA-E4E7-44F8-A671-E9E92BE2C65E}" type="slidenum">
              <a:rPr lang="en-US" smtClean="0"/>
              <a:pPr/>
              <a:t>3</a:t>
            </a:fld>
            <a:endParaRPr lang="en-US" smtClean="0"/>
          </a:p>
        </p:txBody>
      </p:sp>
    </p:spTree>
    <p:extLst>
      <p:ext uri="{BB962C8B-B14F-4D97-AF65-F5344CB8AC3E}">
        <p14:creationId xmlns:p14="http://schemas.microsoft.com/office/powerpoint/2010/main" val="288085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0097" indent="-280807">
              <a:defRPr>
                <a:solidFill>
                  <a:schemeClr val="tx1"/>
                </a:solidFill>
                <a:latin typeface="Arial" charset="0"/>
                <a:cs typeface="Arial" charset="0"/>
              </a:defRPr>
            </a:lvl2pPr>
            <a:lvl3pPr marL="1123226" indent="-224645">
              <a:defRPr>
                <a:solidFill>
                  <a:schemeClr val="tx1"/>
                </a:solidFill>
                <a:latin typeface="Arial" charset="0"/>
                <a:cs typeface="Arial" charset="0"/>
              </a:defRPr>
            </a:lvl3pPr>
            <a:lvl4pPr marL="1572517" indent="-224645">
              <a:defRPr>
                <a:solidFill>
                  <a:schemeClr val="tx1"/>
                </a:solidFill>
                <a:latin typeface="Arial" charset="0"/>
                <a:cs typeface="Arial" charset="0"/>
              </a:defRPr>
            </a:lvl4pPr>
            <a:lvl5pPr marL="2021807" indent="-224645">
              <a:defRPr>
                <a:solidFill>
                  <a:schemeClr val="tx1"/>
                </a:solidFill>
                <a:latin typeface="Arial" charset="0"/>
                <a:cs typeface="Arial" charset="0"/>
              </a:defRPr>
            </a:lvl5pPr>
            <a:lvl6pPr marL="2471097" indent="-224645" eaLnBrk="0" fontAlgn="base" hangingPunct="0">
              <a:spcBef>
                <a:spcPct val="0"/>
              </a:spcBef>
              <a:spcAft>
                <a:spcPct val="0"/>
              </a:spcAft>
              <a:defRPr>
                <a:solidFill>
                  <a:schemeClr val="tx1"/>
                </a:solidFill>
                <a:latin typeface="Arial" charset="0"/>
                <a:cs typeface="Arial" charset="0"/>
              </a:defRPr>
            </a:lvl6pPr>
            <a:lvl7pPr marL="2920388" indent="-224645" eaLnBrk="0" fontAlgn="base" hangingPunct="0">
              <a:spcBef>
                <a:spcPct val="0"/>
              </a:spcBef>
              <a:spcAft>
                <a:spcPct val="0"/>
              </a:spcAft>
              <a:defRPr>
                <a:solidFill>
                  <a:schemeClr val="tx1"/>
                </a:solidFill>
                <a:latin typeface="Arial" charset="0"/>
                <a:cs typeface="Arial" charset="0"/>
              </a:defRPr>
            </a:lvl7pPr>
            <a:lvl8pPr marL="3369678" indent="-224645" eaLnBrk="0" fontAlgn="base" hangingPunct="0">
              <a:spcBef>
                <a:spcPct val="0"/>
              </a:spcBef>
              <a:spcAft>
                <a:spcPct val="0"/>
              </a:spcAft>
              <a:defRPr>
                <a:solidFill>
                  <a:schemeClr val="tx1"/>
                </a:solidFill>
                <a:latin typeface="Arial" charset="0"/>
                <a:cs typeface="Arial" charset="0"/>
              </a:defRPr>
            </a:lvl8pPr>
            <a:lvl9pPr marL="3818969" indent="-224645" eaLnBrk="0" fontAlgn="base" hangingPunct="0">
              <a:spcBef>
                <a:spcPct val="0"/>
              </a:spcBef>
              <a:spcAft>
                <a:spcPct val="0"/>
              </a:spcAft>
              <a:defRPr>
                <a:solidFill>
                  <a:schemeClr val="tx1"/>
                </a:solidFill>
                <a:latin typeface="Arial" charset="0"/>
                <a:cs typeface="Arial" charset="0"/>
              </a:defRPr>
            </a:lvl9pPr>
          </a:lstStyle>
          <a:p>
            <a:fld id="{BDDA7D8F-467F-4EF4-BDD8-C32D00CFC476}" type="slidenum">
              <a:rPr lang="en-US" altLang="en-US"/>
              <a:pPr/>
              <a:t>4</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791223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0EDA54F-A935-49E5-A607-D0AC6F5D7EB9}" type="slidenum">
              <a:rPr lang="en-US" smtClean="0"/>
              <a:pPr/>
              <a:t>8</a:t>
            </a:fld>
            <a:endParaRPr lang="en-US" smtClean="0"/>
          </a:p>
        </p:txBody>
      </p:sp>
    </p:spTree>
    <p:extLst>
      <p:ext uri="{BB962C8B-B14F-4D97-AF65-F5344CB8AC3E}">
        <p14:creationId xmlns:p14="http://schemas.microsoft.com/office/powerpoint/2010/main" val="3408580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7A76325-56D8-49DC-AD51-CD159F179825}" type="slidenum">
              <a:rPr lang="en-US" smtClean="0"/>
              <a:pPr/>
              <a:t>9</a:t>
            </a:fld>
            <a:endParaRPr lang="en-US" smtClean="0"/>
          </a:p>
        </p:txBody>
      </p:sp>
    </p:spTree>
    <p:extLst>
      <p:ext uri="{BB962C8B-B14F-4D97-AF65-F5344CB8AC3E}">
        <p14:creationId xmlns:p14="http://schemas.microsoft.com/office/powerpoint/2010/main" val="280363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B0EBC3D2-718B-4137-9E1E-E8C5712B45B4}" type="slidenum">
              <a:rPr lang="en-US" smtClean="0"/>
              <a:pPr/>
              <a:t>10</a:t>
            </a:fld>
            <a:endParaRPr lang="en-US" smtClean="0"/>
          </a:p>
        </p:txBody>
      </p:sp>
    </p:spTree>
    <p:extLst>
      <p:ext uri="{BB962C8B-B14F-4D97-AF65-F5344CB8AC3E}">
        <p14:creationId xmlns:p14="http://schemas.microsoft.com/office/powerpoint/2010/main" val="1788596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86E37E5-5C21-4DD1-ADA5-5A4C78C797FF}" type="slidenum">
              <a:rPr lang="en-US" smtClean="0"/>
              <a:pPr/>
              <a:t>11</a:t>
            </a:fld>
            <a:endParaRPr lang="en-US" smtClean="0"/>
          </a:p>
        </p:txBody>
      </p:sp>
    </p:spTree>
    <p:extLst>
      <p:ext uri="{BB962C8B-B14F-4D97-AF65-F5344CB8AC3E}">
        <p14:creationId xmlns:p14="http://schemas.microsoft.com/office/powerpoint/2010/main" val="74596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805DA07-AFEF-4330-A7E3-06D25BF02E1B}" type="slidenum">
              <a:rPr lang="en-US" smtClean="0"/>
              <a:pPr/>
              <a:t>12</a:t>
            </a:fld>
            <a:endParaRPr lang="en-US" smtClean="0"/>
          </a:p>
        </p:txBody>
      </p:sp>
    </p:spTree>
    <p:extLst>
      <p:ext uri="{BB962C8B-B14F-4D97-AF65-F5344CB8AC3E}">
        <p14:creationId xmlns:p14="http://schemas.microsoft.com/office/powerpoint/2010/main" val="1431924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4DA0424-F83D-4967-B12D-6778845FA070}" type="slidenum">
              <a:rPr lang="en-US" smtClean="0"/>
              <a:pPr/>
              <a:t>14</a:t>
            </a:fld>
            <a:endParaRPr lang="en-US" smtClean="0"/>
          </a:p>
        </p:txBody>
      </p:sp>
    </p:spTree>
    <p:extLst>
      <p:ext uri="{BB962C8B-B14F-4D97-AF65-F5344CB8AC3E}">
        <p14:creationId xmlns:p14="http://schemas.microsoft.com/office/powerpoint/2010/main" val="2567178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30DE4358-68C2-4715-9D61-707B89D4EDB8}" type="slidenum">
              <a:rPr lang="en-US" smtClean="0"/>
              <a:pPr/>
              <a:t>15</a:t>
            </a:fld>
            <a:endParaRPr lang="en-US" smtClean="0"/>
          </a:p>
        </p:txBody>
      </p:sp>
    </p:spTree>
    <p:extLst>
      <p:ext uri="{BB962C8B-B14F-4D97-AF65-F5344CB8AC3E}">
        <p14:creationId xmlns:p14="http://schemas.microsoft.com/office/powerpoint/2010/main" val="2939946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85B8CEE-A3CA-4C7F-B60F-7EEAFEAB1BAE}" type="slidenum">
              <a:rPr lang="en-US" smtClean="0"/>
              <a:pPr/>
              <a:t>16</a:t>
            </a:fld>
            <a:endParaRPr lang="en-US" smtClean="0"/>
          </a:p>
        </p:txBody>
      </p:sp>
    </p:spTree>
    <p:extLst>
      <p:ext uri="{BB962C8B-B14F-4D97-AF65-F5344CB8AC3E}">
        <p14:creationId xmlns:p14="http://schemas.microsoft.com/office/powerpoint/2010/main" val="1457291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94E21BB-0502-42F5-9246-87CDB988C2BF}" type="slidenum">
              <a:rPr lang="en-US" smtClean="0"/>
              <a:pPr/>
              <a:t>18</a:t>
            </a:fld>
            <a:endParaRPr lang="en-US" smtClean="0"/>
          </a:p>
        </p:txBody>
      </p:sp>
    </p:spTree>
    <p:extLst>
      <p:ext uri="{BB962C8B-B14F-4D97-AF65-F5344CB8AC3E}">
        <p14:creationId xmlns:p14="http://schemas.microsoft.com/office/powerpoint/2010/main" val="1691931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F29BB01-DD71-4487-85E4-5D77D837C578}" type="slidenum">
              <a:rPr lang="en-US" smtClean="0"/>
              <a:pPr/>
              <a:t>19</a:t>
            </a:fld>
            <a:endParaRPr lang="en-US" smtClean="0"/>
          </a:p>
        </p:txBody>
      </p:sp>
    </p:spTree>
    <p:extLst>
      <p:ext uri="{BB962C8B-B14F-4D97-AF65-F5344CB8AC3E}">
        <p14:creationId xmlns:p14="http://schemas.microsoft.com/office/powerpoint/2010/main" val="1086180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4D8F12D-8379-48F8-942C-FCA423AA1005}" type="slidenum">
              <a:rPr lang="en-US" smtClean="0"/>
              <a:pPr/>
              <a:t>20</a:t>
            </a:fld>
            <a:endParaRPr lang="en-US" smtClean="0"/>
          </a:p>
        </p:txBody>
      </p:sp>
    </p:spTree>
    <p:extLst>
      <p:ext uri="{BB962C8B-B14F-4D97-AF65-F5344CB8AC3E}">
        <p14:creationId xmlns:p14="http://schemas.microsoft.com/office/powerpoint/2010/main" val="234636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3A87D31-3A08-4CB2-B9E7-2A93B3CBCC64}" type="slidenum">
              <a:rPr lang="en-US" smtClean="0"/>
              <a:pPr/>
              <a:t>21</a:t>
            </a:fld>
            <a:endParaRPr lang="en-US" smtClean="0"/>
          </a:p>
        </p:txBody>
      </p:sp>
    </p:spTree>
    <p:extLst>
      <p:ext uri="{BB962C8B-B14F-4D97-AF65-F5344CB8AC3E}">
        <p14:creationId xmlns:p14="http://schemas.microsoft.com/office/powerpoint/2010/main" val="313619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E879632-F649-49DE-AF7F-6F00823AD979}" type="slidenum">
              <a:rPr lang="en-US" smtClean="0"/>
              <a:pPr/>
              <a:t>22</a:t>
            </a:fld>
            <a:endParaRPr lang="en-US" smtClean="0"/>
          </a:p>
        </p:txBody>
      </p:sp>
    </p:spTree>
    <p:extLst>
      <p:ext uri="{BB962C8B-B14F-4D97-AF65-F5344CB8AC3E}">
        <p14:creationId xmlns:p14="http://schemas.microsoft.com/office/powerpoint/2010/main" val="1988117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55F9C77-796D-4D12-8CDA-239249E0D4C7}" type="slidenum">
              <a:rPr lang="en-US" smtClean="0"/>
              <a:pPr/>
              <a:t>23</a:t>
            </a:fld>
            <a:endParaRPr lang="en-US" smtClean="0"/>
          </a:p>
        </p:txBody>
      </p:sp>
    </p:spTree>
    <p:extLst>
      <p:ext uri="{BB962C8B-B14F-4D97-AF65-F5344CB8AC3E}">
        <p14:creationId xmlns:p14="http://schemas.microsoft.com/office/powerpoint/2010/main" val="1064573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C18EF23D-0E42-499E-B545-58F147753F7D}" type="slidenum">
              <a:rPr lang="en-US" smtClean="0"/>
              <a:pPr/>
              <a:t>25</a:t>
            </a:fld>
            <a:endParaRPr lang="en-US" smtClean="0"/>
          </a:p>
        </p:txBody>
      </p:sp>
    </p:spTree>
    <p:extLst>
      <p:ext uri="{BB962C8B-B14F-4D97-AF65-F5344CB8AC3E}">
        <p14:creationId xmlns:p14="http://schemas.microsoft.com/office/powerpoint/2010/main" val="4185020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5C92C4D0-C046-4964-AE0F-716FFC103D86}" type="slidenum">
              <a:rPr lang="en-US" smtClean="0"/>
              <a:pPr/>
              <a:t>26</a:t>
            </a:fld>
            <a:endParaRPr lang="en-US" smtClean="0"/>
          </a:p>
        </p:txBody>
      </p:sp>
    </p:spTree>
    <p:extLst>
      <p:ext uri="{BB962C8B-B14F-4D97-AF65-F5344CB8AC3E}">
        <p14:creationId xmlns:p14="http://schemas.microsoft.com/office/powerpoint/2010/main" val="1589854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B7F6469F-E724-4610-BD8C-CA935730C6FA}" type="slidenum">
              <a:rPr lang="en-US" smtClean="0"/>
              <a:pPr/>
              <a:t>27</a:t>
            </a:fld>
            <a:endParaRPr lang="en-US" smtClean="0"/>
          </a:p>
        </p:txBody>
      </p:sp>
    </p:spTree>
    <p:extLst>
      <p:ext uri="{BB962C8B-B14F-4D97-AF65-F5344CB8AC3E}">
        <p14:creationId xmlns:p14="http://schemas.microsoft.com/office/powerpoint/2010/main" val="3747606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4317704-4D68-4F6E-9302-6E486C814F30}" type="slidenum">
              <a:rPr lang="en-US" smtClean="0"/>
              <a:pPr/>
              <a:t>28</a:t>
            </a:fld>
            <a:endParaRPr lang="en-US" smtClean="0"/>
          </a:p>
        </p:txBody>
      </p:sp>
    </p:spTree>
    <p:extLst>
      <p:ext uri="{BB962C8B-B14F-4D97-AF65-F5344CB8AC3E}">
        <p14:creationId xmlns:p14="http://schemas.microsoft.com/office/powerpoint/2010/main" val="2271778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D7F555CE-132A-4D96-8E39-0F2A644CC9A6}" type="slidenum">
              <a:rPr lang="en-US" smtClean="0"/>
              <a:pPr/>
              <a:t>29</a:t>
            </a:fld>
            <a:endParaRPr lang="en-US" smtClean="0"/>
          </a:p>
        </p:txBody>
      </p:sp>
    </p:spTree>
    <p:extLst>
      <p:ext uri="{BB962C8B-B14F-4D97-AF65-F5344CB8AC3E}">
        <p14:creationId xmlns:p14="http://schemas.microsoft.com/office/powerpoint/2010/main" val="615345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219EC1B-EEF8-4F9C-8F49-B885953C7F06}" type="slidenum">
              <a:rPr lang="en-US" smtClean="0"/>
              <a:pPr/>
              <a:t>30</a:t>
            </a:fld>
            <a:endParaRPr lang="en-US" smtClean="0"/>
          </a:p>
        </p:txBody>
      </p:sp>
    </p:spTree>
    <p:extLst>
      <p:ext uri="{BB962C8B-B14F-4D97-AF65-F5344CB8AC3E}">
        <p14:creationId xmlns:p14="http://schemas.microsoft.com/office/powerpoint/2010/main" val="2268559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CA09CC19-8E2A-4F06-8FAF-3E5AEACE0CC2}" type="slidenum">
              <a:rPr lang="en-US" smtClean="0"/>
              <a:pPr/>
              <a:t>31</a:t>
            </a:fld>
            <a:endParaRPr lang="en-US" smtClean="0"/>
          </a:p>
        </p:txBody>
      </p:sp>
    </p:spTree>
    <p:extLst>
      <p:ext uri="{BB962C8B-B14F-4D97-AF65-F5344CB8AC3E}">
        <p14:creationId xmlns:p14="http://schemas.microsoft.com/office/powerpoint/2010/main" val="850714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DA0A88E9-E5B9-482F-8DE5-9309735AD5A7}" type="slidenum">
              <a:rPr lang="en-US" smtClean="0"/>
              <a:pPr/>
              <a:t>32</a:t>
            </a:fld>
            <a:endParaRPr lang="en-US" smtClean="0"/>
          </a:p>
        </p:txBody>
      </p:sp>
    </p:spTree>
    <p:extLst>
      <p:ext uri="{BB962C8B-B14F-4D97-AF65-F5344CB8AC3E}">
        <p14:creationId xmlns:p14="http://schemas.microsoft.com/office/powerpoint/2010/main" val="766266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79E0257-676C-4593-A5A2-71EA8E28C1D1}" type="slidenum">
              <a:rPr lang="en-US" smtClean="0"/>
              <a:pPr/>
              <a:t>33</a:t>
            </a:fld>
            <a:endParaRPr lang="en-US" smtClean="0"/>
          </a:p>
        </p:txBody>
      </p:sp>
    </p:spTree>
    <p:extLst>
      <p:ext uri="{BB962C8B-B14F-4D97-AF65-F5344CB8AC3E}">
        <p14:creationId xmlns:p14="http://schemas.microsoft.com/office/powerpoint/2010/main" val="820436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58BC11DB-BA86-464A-8FF0-CB3B82BA6479}" type="slidenum">
              <a:rPr lang="en-US" smtClean="0"/>
              <a:pPr/>
              <a:t>34</a:t>
            </a:fld>
            <a:endParaRPr lang="en-US" smtClean="0"/>
          </a:p>
        </p:txBody>
      </p:sp>
    </p:spTree>
    <p:extLst>
      <p:ext uri="{BB962C8B-B14F-4D97-AF65-F5344CB8AC3E}">
        <p14:creationId xmlns:p14="http://schemas.microsoft.com/office/powerpoint/2010/main" val="1924976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C9018C5B-49EE-45D3-AE70-063B456B8AA0}" type="slidenum">
              <a:rPr lang="en-US" smtClean="0"/>
              <a:pPr/>
              <a:t>38</a:t>
            </a:fld>
            <a:endParaRPr lang="en-US" smtClean="0"/>
          </a:p>
        </p:txBody>
      </p:sp>
    </p:spTree>
    <p:extLst>
      <p:ext uri="{BB962C8B-B14F-4D97-AF65-F5344CB8AC3E}">
        <p14:creationId xmlns:p14="http://schemas.microsoft.com/office/powerpoint/2010/main" val="4251369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4B7BB81-7717-42EB-89AE-665ACB5D790F}" type="slidenum">
              <a:rPr lang="en-US" smtClean="0"/>
              <a:pPr/>
              <a:t>39</a:t>
            </a:fld>
            <a:endParaRPr lang="en-US" smtClean="0"/>
          </a:p>
        </p:txBody>
      </p:sp>
    </p:spTree>
    <p:extLst>
      <p:ext uri="{BB962C8B-B14F-4D97-AF65-F5344CB8AC3E}">
        <p14:creationId xmlns:p14="http://schemas.microsoft.com/office/powerpoint/2010/main" val="8242401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0CD209C-5BDA-497B-93C5-7B259D6E0974}" type="slidenum">
              <a:rPr lang="en-US" smtClean="0"/>
              <a:pPr/>
              <a:t>40</a:t>
            </a:fld>
            <a:endParaRPr lang="en-US" smtClean="0"/>
          </a:p>
        </p:txBody>
      </p:sp>
    </p:spTree>
    <p:extLst>
      <p:ext uri="{BB962C8B-B14F-4D97-AF65-F5344CB8AC3E}">
        <p14:creationId xmlns:p14="http://schemas.microsoft.com/office/powerpoint/2010/main" val="2310783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3A361D5-31A5-4ADF-B4D6-B2694562E259}" type="slidenum">
              <a:rPr lang="en-US" smtClean="0"/>
              <a:pPr/>
              <a:t>54</a:t>
            </a:fld>
            <a:endParaRPr lang="en-US" smtClean="0"/>
          </a:p>
        </p:txBody>
      </p:sp>
    </p:spTree>
    <p:extLst>
      <p:ext uri="{BB962C8B-B14F-4D97-AF65-F5344CB8AC3E}">
        <p14:creationId xmlns:p14="http://schemas.microsoft.com/office/powerpoint/2010/main" val="3022461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C1B7F5E-C7E7-457F-BAB7-0A699F0D0E1B}" type="slidenum">
              <a:rPr lang="en-US" altLang="en-US"/>
              <a:pPr/>
              <a:t>55</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120338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37E7324-FF35-4ED7-98ED-5C423AEF3385}" type="slidenum">
              <a:rPr lang="en-US" altLang="en-US"/>
              <a:pPr/>
              <a:t>56</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876346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C549554-FBA9-4F9C-9C45-CD7D60096ABA}" type="slidenum">
              <a:rPr lang="en-US" altLang="en-US"/>
              <a:pPr/>
              <a:t>57</a:t>
            </a:fld>
            <a:endParaRPr lang="en-US" altLang="en-US"/>
          </a:p>
        </p:txBody>
      </p:sp>
    </p:spTree>
    <p:extLst>
      <p:ext uri="{BB962C8B-B14F-4D97-AF65-F5344CB8AC3E}">
        <p14:creationId xmlns:p14="http://schemas.microsoft.com/office/powerpoint/2010/main" val="400317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92F817C-FA38-4536-BEA3-DA5625DE9D23}" type="slidenum">
              <a:rPr lang="en-US" smtClean="0"/>
              <a:pPr/>
              <a:t>58</a:t>
            </a:fld>
            <a:endParaRPr lang="en-US" smtClean="0"/>
          </a:p>
        </p:txBody>
      </p:sp>
    </p:spTree>
    <p:extLst>
      <p:ext uri="{BB962C8B-B14F-4D97-AF65-F5344CB8AC3E}">
        <p14:creationId xmlns:p14="http://schemas.microsoft.com/office/powerpoint/2010/main" val="25340732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BC3D1FD-BC3E-40A2-8353-0B300DC3CA12}" type="slidenum">
              <a:rPr lang="en-US" altLang="en-US"/>
              <a:pPr/>
              <a:t>59</a:t>
            </a:fld>
            <a:endParaRPr lang="en-US" altLang="en-US"/>
          </a:p>
        </p:txBody>
      </p:sp>
    </p:spTree>
    <p:extLst>
      <p:ext uri="{BB962C8B-B14F-4D97-AF65-F5344CB8AC3E}">
        <p14:creationId xmlns:p14="http://schemas.microsoft.com/office/powerpoint/2010/main" val="3137934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840694D-1E19-4AE0-A5BE-1A07053F877E}" type="slidenum">
              <a:rPr lang="en-US" altLang="en-US"/>
              <a:pPr/>
              <a:t>60</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951802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740907DA-70CC-4037-A05D-6E3CE367231C}" type="slidenum">
              <a:rPr lang="en-US" altLang="en-US"/>
              <a:pPr/>
              <a:t>61</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55108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29CAFA1-23EF-423A-8AD2-00D5ED62220B}" type="slidenum">
              <a:rPr lang="en-US" altLang="en-US"/>
              <a:pPr/>
              <a:t>62</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14246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2C6A2FD-3A36-4560-8861-13DC969993D8}" type="slidenum">
              <a:rPr lang="en-US" altLang="en-US"/>
              <a:pPr/>
              <a:t>63</a:t>
            </a:fld>
            <a:endParaRPr lang="en-US" altLang="en-US"/>
          </a:p>
        </p:txBody>
      </p:sp>
    </p:spTree>
    <p:extLst>
      <p:ext uri="{BB962C8B-B14F-4D97-AF65-F5344CB8AC3E}">
        <p14:creationId xmlns:p14="http://schemas.microsoft.com/office/powerpoint/2010/main" val="33951363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A11FDD31-4305-44B2-8FB3-EF9E70FE0897}" type="slidenum">
              <a:rPr lang="en-US" altLang="en-US"/>
              <a:pPr/>
              <a:t>64</a:t>
            </a:fld>
            <a:endParaRPr lang="en-US" altLang="en-US"/>
          </a:p>
        </p:txBody>
      </p:sp>
    </p:spTree>
    <p:extLst>
      <p:ext uri="{BB962C8B-B14F-4D97-AF65-F5344CB8AC3E}">
        <p14:creationId xmlns:p14="http://schemas.microsoft.com/office/powerpoint/2010/main" val="3913160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F45A099D-4808-424A-A9B3-C3D6A1CAE994}" type="slidenum">
              <a:rPr lang="en-US" altLang="en-US"/>
              <a:pPr/>
              <a:t>65</a:t>
            </a:fld>
            <a:endParaRPr lang="en-US" altLang="en-US"/>
          </a:p>
        </p:txBody>
      </p:sp>
    </p:spTree>
    <p:extLst>
      <p:ext uri="{BB962C8B-B14F-4D97-AF65-F5344CB8AC3E}">
        <p14:creationId xmlns:p14="http://schemas.microsoft.com/office/powerpoint/2010/main" val="18820458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2D8D72F-CC8D-47CE-B5A9-9FEFB538DE33}" type="slidenum">
              <a:rPr lang="en-US" smtClean="0"/>
              <a:pPr/>
              <a:t>66</a:t>
            </a:fld>
            <a:endParaRPr lang="en-US" smtClean="0"/>
          </a:p>
        </p:txBody>
      </p:sp>
    </p:spTree>
    <p:extLst>
      <p:ext uri="{BB962C8B-B14F-4D97-AF65-F5344CB8AC3E}">
        <p14:creationId xmlns:p14="http://schemas.microsoft.com/office/powerpoint/2010/main" val="42838536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D8583BF-8FBE-481D-9594-D65357E3DA0D}" type="slidenum">
              <a:rPr lang="en-US" altLang="en-US"/>
              <a:pPr/>
              <a:t>67</a:t>
            </a:fld>
            <a:endParaRPr lang="en-US" altLang="en-US"/>
          </a:p>
        </p:txBody>
      </p:sp>
      <p:sp>
        <p:nvSpPr>
          <p:cNvPr id="104451" name="Slide Image Placeholder 1"/>
          <p:cNvSpPr>
            <a:spLocks noGrp="1" noRot="1" noChangeAspect="1" noTextEdit="1"/>
          </p:cNvSpPr>
          <p:nvPr>
            <p:ph type="sldImg"/>
          </p:nvPr>
        </p:nvSpPr>
        <p:spPr>
          <a:ln/>
        </p:spPr>
      </p:sp>
      <p:sp>
        <p:nvSpPr>
          <p:cNvPr id="104452"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0445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9BC4A403-0FC5-4DA3-A543-EF05AFB1CF87}" type="slidenum">
              <a:rPr lang="en-US" altLang="en-US" sz="1200">
                <a:latin typeface="Calibri" panose="020F0502020204030204" pitchFamily="34" charset="0"/>
              </a:rPr>
              <a:pPr algn="r" eaLnBrk="1" hangingPunct="1"/>
              <a:t>67</a:t>
            </a:fld>
            <a:endParaRPr lang="en-US" altLang="en-US" sz="1200">
              <a:latin typeface="Calibri" panose="020F0502020204030204" pitchFamily="34" charset="0"/>
            </a:endParaRPr>
          </a:p>
        </p:txBody>
      </p:sp>
    </p:spTree>
    <p:extLst>
      <p:ext uri="{BB962C8B-B14F-4D97-AF65-F5344CB8AC3E}">
        <p14:creationId xmlns:p14="http://schemas.microsoft.com/office/powerpoint/2010/main" val="13065964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BFBAEF4-AC61-470E-AA20-87FF68BA38F5}" type="slidenum">
              <a:rPr lang="en-US" altLang="en-US"/>
              <a:pPr/>
              <a:t>68</a:t>
            </a:fld>
            <a:endParaRPr lang="en-US" altLang="en-US"/>
          </a:p>
        </p:txBody>
      </p:sp>
      <p:sp>
        <p:nvSpPr>
          <p:cNvPr id="106499" name="Slide Image Placeholder 1"/>
          <p:cNvSpPr>
            <a:spLocks noGrp="1" noRot="1" noChangeAspect="1" noTextEdit="1"/>
          </p:cNvSpPr>
          <p:nvPr>
            <p:ph type="sldImg"/>
          </p:nvPr>
        </p:nvSpPr>
        <p:spPr>
          <a:ln/>
        </p:spPr>
      </p:sp>
      <p:sp>
        <p:nvSpPr>
          <p:cNvPr id="106500"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0650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476C3C1A-1146-4D02-AE34-772557B0AA4E}" type="slidenum">
              <a:rPr lang="en-US" altLang="en-US" sz="1200">
                <a:latin typeface="Calibri" panose="020F0502020204030204" pitchFamily="34" charset="0"/>
              </a:rPr>
              <a:pPr algn="r" eaLnBrk="1" hangingPunct="1"/>
              <a:t>68</a:t>
            </a:fld>
            <a:endParaRPr lang="en-US" altLang="en-US" sz="1200">
              <a:latin typeface="Calibri" panose="020F0502020204030204" pitchFamily="34" charset="0"/>
            </a:endParaRPr>
          </a:p>
        </p:txBody>
      </p:sp>
    </p:spTree>
    <p:extLst>
      <p:ext uri="{BB962C8B-B14F-4D97-AF65-F5344CB8AC3E}">
        <p14:creationId xmlns:p14="http://schemas.microsoft.com/office/powerpoint/2010/main" val="126195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19A5768E-3848-4817-84E9-21D77CBF09DA}" type="slidenum">
              <a:rPr lang="en-US" altLang="en-US"/>
              <a:pPr/>
              <a:t>69</a:t>
            </a:fld>
            <a:endParaRPr lang="en-US" altLang="en-US"/>
          </a:p>
        </p:txBody>
      </p:sp>
      <p:sp>
        <p:nvSpPr>
          <p:cNvPr id="108547" name="Slide Image Placeholder 1"/>
          <p:cNvSpPr>
            <a:spLocks noGrp="1" noRot="1" noChangeAspect="1" noTextEdit="1"/>
          </p:cNvSpPr>
          <p:nvPr>
            <p:ph type="sldImg"/>
          </p:nvPr>
        </p:nvSpPr>
        <p:spPr>
          <a:ln/>
        </p:spPr>
      </p:sp>
      <p:sp>
        <p:nvSpPr>
          <p:cNvPr id="108548"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0854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CA783977-4219-499F-A8FC-20B993F89D40}" type="slidenum">
              <a:rPr lang="en-US" altLang="en-US" sz="1200">
                <a:latin typeface="Calibri" panose="020F0502020204030204" pitchFamily="34" charset="0"/>
              </a:rPr>
              <a:pPr algn="r" eaLnBrk="1" hangingPunct="1"/>
              <a:t>69</a:t>
            </a:fld>
            <a:endParaRPr lang="en-US" altLang="en-US" sz="1200">
              <a:latin typeface="Calibri" panose="020F0502020204030204" pitchFamily="34" charset="0"/>
            </a:endParaRPr>
          </a:p>
        </p:txBody>
      </p:sp>
    </p:spTree>
    <p:extLst>
      <p:ext uri="{BB962C8B-B14F-4D97-AF65-F5344CB8AC3E}">
        <p14:creationId xmlns:p14="http://schemas.microsoft.com/office/powerpoint/2010/main" val="37521892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BE1F7D9B-A3D7-4F32-A453-AEF7BFFFF658}" type="slidenum">
              <a:rPr lang="en-US" altLang="en-US"/>
              <a:pPr/>
              <a:t>70</a:t>
            </a:fld>
            <a:endParaRPr lang="en-US" altLang="en-US"/>
          </a:p>
        </p:txBody>
      </p:sp>
      <p:sp>
        <p:nvSpPr>
          <p:cNvPr id="110595" name="Slide Image Placeholder 1"/>
          <p:cNvSpPr>
            <a:spLocks noGrp="1" noRot="1" noChangeAspect="1" noTextEdit="1"/>
          </p:cNvSpPr>
          <p:nvPr>
            <p:ph type="sldImg"/>
          </p:nvPr>
        </p:nvSpPr>
        <p:spPr>
          <a:ln/>
        </p:spPr>
      </p:sp>
      <p:sp>
        <p:nvSpPr>
          <p:cNvPr id="110596"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1059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3CF927AF-C0AD-49E2-9DAE-F8AD25F05CB2}" type="slidenum">
              <a:rPr lang="en-US" altLang="en-US" sz="1200">
                <a:latin typeface="Calibri" panose="020F0502020204030204" pitchFamily="34" charset="0"/>
              </a:rPr>
              <a:pPr algn="r" eaLnBrk="1" hangingPunct="1"/>
              <a:t>70</a:t>
            </a:fld>
            <a:endParaRPr lang="en-US" altLang="en-US" sz="1200">
              <a:latin typeface="Calibri" panose="020F0502020204030204" pitchFamily="34" charset="0"/>
            </a:endParaRPr>
          </a:p>
        </p:txBody>
      </p:sp>
    </p:spTree>
    <p:extLst>
      <p:ext uri="{BB962C8B-B14F-4D97-AF65-F5344CB8AC3E}">
        <p14:creationId xmlns:p14="http://schemas.microsoft.com/office/powerpoint/2010/main" val="22540716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D71C93B-902B-4657-8C26-333BEB064290}" type="slidenum">
              <a:rPr lang="en-US" altLang="en-US"/>
              <a:pPr/>
              <a:t>71</a:t>
            </a:fld>
            <a:endParaRPr lang="en-US" altLang="en-US"/>
          </a:p>
        </p:txBody>
      </p:sp>
      <p:sp>
        <p:nvSpPr>
          <p:cNvPr id="112643" name="Slide Image Placeholder 1"/>
          <p:cNvSpPr>
            <a:spLocks noGrp="1" noRot="1" noChangeAspect="1" noTextEdit="1"/>
          </p:cNvSpPr>
          <p:nvPr>
            <p:ph type="sldImg"/>
          </p:nvPr>
        </p:nvSpPr>
        <p:spPr>
          <a:ln/>
        </p:spPr>
      </p:sp>
      <p:sp>
        <p:nvSpPr>
          <p:cNvPr id="112644"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1264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B4975B39-F61B-45A9-A975-E132BD5032BD}" type="slidenum">
              <a:rPr lang="en-US" altLang="en-US" sz="1200">
                <a:latin typeface="Calibri" panose="020F0502020204030204" pitchFamily="34" charset="0"/>
              </a:rPr>
              <a:pPr algn="r" eaLnBrk="1" hangingPunct="1"/>
              <a:t>71</a:t>
            </a:fld>
            <a:endParaRPr lang="en-US" altLang="en-US" sz="1200">
              <a:latin typeface="Calibri" panose="020F0502020204030204" pitchFamily="34" charset="0"/>
            </a:endParaRPr>
          </a:p>
        </p:txBody>
      </p:sp>
    </p:spTree>
    <p:extLst>
      <p:ext uri="{BB962C8B-B14F-4D97-AF65-F5344CB8AC3E}">
        <p14:creationId xmlns:p14="http://schemas.microsoft.com/office/powerpoint/2010/main" val="9894993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EEB529E9-7ED9-4F08-BD3B-C81C256C24FE}" type="slidenum">
              <a:rPr lang="en-US" altLang="en-US"/>
              <a:pPr/>
              <a:t>72</a:t>
            </a:fld>
            <a:endParaRPr lang="en-US" altLang="en-US"/>
          </a:p>
        </p:txBody>
      </p:sp>
      <p:sp>
        <p:nvSpPr>
          <p:cNvPr id="114691" name="Slide Image Placeholder 1"/>
          <p:cNvSpPr>
            <a:spLocks noGrp="1" noRot="1" noChangeAspect="1" noTextEdit="1"/>
          </p:cNvSpPr>
          <p:nvPr>
            <p:ph type="sldImg"/>
          </p:nvPr>
        </p:nvSpPr>
        <p:spPr>
          <a:ln/>
        </p:spPr>
      </p:sp>
      <p:sp>
        <p:nvSpPr>
          <p:cNvPr id="114692"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1469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9A255D5F-5275-40D7-AF3C-3FBD1F12F924}" type="slidenum">
              <a:rPr lang="en-US" altLang="en-US" sz="1200">
                <a:latin typeface="Calibri" panose="020F0502020204030204" pitchFamily="34" charset="0"/>
              </a:rPr>
              <a:pPr algn="r" eaLnBrk="1" hangingPunct="1"/>
              <a:t>72</a:t>
            </a:fld>
            <a:endParaRPr lang="en-US" altLang="en-US" sz="1200">
              <a:latin typeface="Calibri" panose="020F0502020204030204" pitchFamily="34" charset="0"/>
            </a:endParaRPr>
          </a:p>
        </p:txBody>
      </p:sp>
    </p:spTree>
    <p:extLst>
      <p:ext uri="{BB962C8B-B14F-4D97-AF65-F5344CB8AC3E}">
        <p14:creationId xmlns:p14="http://schemas.microsoft.com/office/powerpoint/2010/main" val="1135752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1EC2395C-8701-4251-90CA-0AC6E95D14C1}" type="slidenum">
              <a:rPr lang="en-US" altLang="en-US"/>
              <a:pPr/>
              <a:t>73</a:t>
            </a:fld>
            <a:endParaRPr lang="en-US" altLang="en-US"/>
          </a:p>
        </p:txBody>
      </p:sp>
      <p:sp>
        <p:nvSpPr>
          <p:cNvPr id="116739" name="Slide Image Placeholder 1"/>
          <p:cNvSpPr>
            <a:spLocks noGrp="1" noRot="1" noChangeAspect="1" noTextEdit="1"/>
          </p:cNvSpPr>
          <p:nvPr>
            <p:ph type="sldImg"/>
          </p:nvPr>
        </p:nvSpPr>
        <p:spPr>
          <a:ln/>
        </p:spPr>
      </p:sp>
      <p:sp>
        <p:nvSpPr>
          <p:cNvPr id="116740"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1674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C876E647-45D5-4603-AB90-451A7F70F0A5}" type="slidenum">
              <a:rPr lang="en-US" altLang="en-US" sz="1200">
                <a:latin typeface="Calibri" panose="020F0502020204030204" pitchFamily="34" charset="0"/>
              </a:rPr>
              <a:pPr algn="r" eaLnBrk="1" hangingPunct="1"/>
              <a:t>73</a:t>
            </a:fld>
            <a:endParaRPr lang="en-US" altLang="en-US" sz="1200">
              <a:latin typeface="Calibri" panose="020F0502020204030204" pitchFamily="34" charset="0"/>
            </a:endParaRPr>
          </a:p>
        </p:txBody>
      </p:sp>
    </p:spTree>
    <p:extLst>
      <p:ext uri="{BB962C8B-B14F-4D97-AF65-F5344CB8AC3E}">
        <p14:creationId xmlns:p14="http://schemas.microsoft.com/office/powerpoint/2010/main" val="17687229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0EC4097D-A197-4DC1-831E-DE045AA55D90}" type="slidenum">
              <a:rPr lang="en-US" altLang="en-US"/>
              <a:pPr/>
              <a:t>74</a:t>
            </a:fld>
            <a:endParaRPr lang="en-US" altLang="en-US"/>
          </a:p>
        </p:txBody>
      </p:sp>
      <p:sp>
        <p:nvSpPr>
          <p:cNvPr id="118787" name="Slide Image Placeholder 1"/>
          <p:cNvSpPr>
            <a:spLocks noGrp="1" noRot="1" noChangeAspect="1" noTextEdit="1"/>
          </p:cNvSpPr>
          <p:nvPr>
            <p:ph type="sldImg"/>
          </p:nvPr>
        </p:nvSpPr>
        <p:spPr>
          <a:ln/>
        </p:spPr>
      </p:sp>
      <p:sp>
        <p:nvSpPr>
          <p:cNvPr id="118788"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1878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B722D6F5-C32D-43AC-80AD-948A758A44B2}" type="slidenum">
              <a:rPr lang="en-US" altLang="en-US" sz="1200">
                <a:latin typeface="Calibri" panose="020F0502020204030204" pitchFamily="34" charset="0"/>
              </a:rPr>
              <a:pPr algn="r" eaLnBrk="1" hangingPunct="1"/>
              <a:t>74</a:t>
            </a:fld>
            <a:endParaRPr lang="en-US" altLang="en-US" sz="1200">
              <a:latin typeface="Calibri" panose="020F0502020204030204" pitchFamily="34" charset="0"/>
            </a:endParaRPr>
          </a:p>
        </p:txBody>
      </p:sp>
    </p:spTree>
    <p:extLst>
      <p:ext uri="{BB962C8B-B14F-4D97-AF65-F5344CB8AC3E}">
        <p14:creationId xmlns:p14="http://schemas.microsoft.com/office/powerpoint/2010/main" val="144494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D827B339-389F-4609-8912-6F57F6F65417}" type="slidenum">
              <a:rPr lang="en-US" altLang="en-US"/>
              <a:pPr/>
              <a:t>75</a:t>
            </a:fld>
            <a:endParaRPr lang="en-US" altLang="en-US"/>
          </a:p>
        </p:txBody>
      </p:sp>
      <p:sp>
        <p:nvSpPr>
          <p:cNvPr id="120835" name="Slide Image Placeholder 1"/>
          <p:cNvSpPr>
            <a:spLocks noGrp="1" noRot="1" noChangeAspect="1" noTextEdit="1"/>
          </p:cNvSpPr>
          <p:nvPr>
            <p:ph type="sldImg"/>
          </p:nvPr>
        </p:nvSpPr>
        <p:spPr>
          <a:ln/>
        </p:spPr>
      </p:sp>
      <p:sp>
        <p:nvSpPr>
          <p:cNvPr id="120836"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12083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eaLnBrk="1" hangingPunct="1"/>
            <a:fld id="{9CCD74C7-73E8-4C14-898A-8484CDD15CAE}" type="slidenum">
              <a:rPr lang="en-US" altLang="en-US" sz="1200">
                <a:latin typeface="Calibri" panose="020F0502020204030204" pitchFamily="34" charset="0"/>
              </a:rPr>
              <a:pPr algn="r" eaLnBrk="1" hangingPunct="1"/>
              <a:t>75</a:t>
            </a:fld>
            <a:endParaRPr lang="en-US" altLang="en-US" sz="1200">
              <a:latin typeface="Calibri" panose="020F0502020204030204" pitchFamily="34" charset="0"/>
            </a:endParaRPr>
          </a:p>
        </p:txBody>
      </p:sp>
    </p:spTree>
    <p:extLst>
      <p:ext uri="{BB962C8B-B14F-4D97-AF65-F5344CB8AC3E}">
        <p14:creationId xmlns:p14="http://schemas.microsoft.com/office/powerpoint/2010/main" val="957008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37E9C7CE-6DEE-4B1E-98D1-FBEDE825BAF4}" type="datetimeFigureOut">
              <a:rPr lang="en-US"/>
              <a:pPr>
                <a:defRPr/>
              </a:pPr>
              <a:t>11/24/2016</a:t>
            </a:fld>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D33A2572-28E0-4484-A13C-8C6DE228FDA4}" type="slidenum">
              <a:rPr lang="en-US"/>
              <a:pPr>
                <a:defRPr/>
              </a:pPr>
              <a:t>‹#›</a:t>
            </a:fld>
            <a:endParaRPr lang="en-US"/>
          </a:p>
        </p:txBody>
      </p:sp>
    </p:spTree>
    <p:extLst>
      <p:ext uri="{BB962C8B-B14F-4D97-AF65-F5344CB8AC3E}">
        <p14:creationId xmlns:p14="http://schemas.microsoft.com/office/powerpoint/2010/main" val="87974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9601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/53:</a:t>
            </a:r>
            <a:r>
              <a:rPr lang="en-US" sz="1200" b="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3.1 – Models for Ordered Choices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notesSlide" Target="../notesSlides/notesSlide11.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8.wmf"/><Relationship Id="rId5" Type="http://schemas.openxmlformats.org/officeDocument/2006/relationships/oleObject" Target="../embeddings/oleObject3.bin"/><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notesSlide" Target="../notesSlides/notesSlide12.xml"/><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1.wmf"/><Relationship Id="rId5" Type="http://schemas.openxmlformats.org/officeDocument/2006/relationships/oleObject" Target="../embeddings/oleObject5.bin"/><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4.w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2.wmf"/><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33.wmf"/><Relationship Id="rId4" Type="http://schemas.openxmlformats.org/officeDocument/2006/relationships/oleObject" Target="../embeddings/oleObject9.bin"/></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43.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44.wmf"/></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4.wmf"/><Relationship Id="rId4" Type="http://schemas.openxmlformats.org/officeDocument/2006/relationships/oleObject" Target="../embeddings/oleObject12.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55.wmf"/><Relationship Id="rId4" Type="http://schemas.openxmlformats.org/officeDocument/2006/relationships/oleObject" Target="../embeddings/oleObject13.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32.wmf"/><Relationship Id="rId4" Type="http://schemas.openxmlformats.org/officeDocument/2006/relationships/oleObject" Target="../embeddings/oleObject14.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6.wmf"/><Relationship Id="rId4" Type="http://schemas.openxmlformats.org/officeDocument/2006/relationships/oleObject" Target="../embeddings/oleObject15.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57.wmf"/><Relationship Id="rId4" Type="http://schemas.openxmlformats.org/officeDocument/2006/relationships/oleObject" Target="../embeddings/oleObject16.bin"/></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vmlDrawing" Target="../drawings/vmlDrawing15.vml"/><Relationship Id="rId5" Type="http://schemas.openxmlformats.org/officeDocument/2006/relationships/image" Target="../media/image33.wmf"/><Relationship Id="rId4" Type="http://schemas.openxmlformats.org/officeDocument/2006/relationships/oleObject" Target="../embeddings/oleObject17.bin"/></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60.wmf"/><Relationship Id="rId4" Type="http://schemas.openxmlformats.org/officeDocument/2006/relationships/oleObject" Target="../embeddings/oleObject18.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62.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20.bin"/><Relationship Id="rId5" Type="http://schemas.openxmlformats.org/officeDocument/2006/relationships/image" Target="../media/image61.wmf"/><Relationship Id="rId4" Type="http://schemas.openxmlformats.org/officeDocument/2006/relationships/oleObject" Target="../embeddings/oleObject19.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63.wmf"/><Relationship Id="rId4" Type="http://schemas.openxmlformats.org/officeDocument/2006/relationships/oleObject" Target="../embeddings/oleObject21.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65.png"/><Relationship Id="rId4" Type="http://schemas.openxmlformats.org/officeDocument/2006/relationships/image" Target="../media/image66.wmf"/></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70.wmf"/><Relationship Id="rId4" Type="http://schemas.openxmlformats.org/officeDocument/2006/relationships/oleObject" Target="../embeddings/oleObject23.bin"/></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3.1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Models for Ordered</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Choices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457700"/>
          </a:xfrm>
        </p:spPr>
        <p:txBody>
          <a:bodyPr/>
          <a:lstStyle/>
          <a:p>
            <a:endParaRPr lang="en-US" sz="1600" smtClean="0"/>
          </a:p>
          <a:p>
            <a:r>
              <a:rPr lang="en-US" sz="1400" smtClean="0"/>
              <a:t>Ordered Choice</a:t>
            </a:r>
          </a:p>
          <a:p>
            <a:r>
              <a:rPr lang="en-US" sz="1400" smtClean="0"/>
              <a:t>Subjective Well Being</a:t>
            </a:r>
          </a:p>
          <a:p>
            <a:r>
              <a:rPr lang="en-US" sz="1400" smtClean="0"/>
              <a:t>Health Satisfaction</a:t>
            </a:r>
          </a:p>
          <a:p>
            <a:r>
              <a:rPr lang="en-US" sz="1400" smtClean="0"/>
              <a:t>Random Utility</a:t>
            </a:r>
          </a:p>
          <a:p>
            <a:r>
              <a:rPr lang="en-US" sz="1400" smtClean="0"/>
              <a:t>Fit Measures</a:t>
            </a:r>
          </a:p>
          <a:p>
            <a:r>
              <a:rPr lang="en-US" sz="1400" smtClean="0"/>
              <a:t>Normalization</a:t>
            </a:r>
          </a:p>
          <a:p>
            <a:r>
              <a:rPr lang="en-US" sz="1400" smtClean="0"/>
              <a:t>Threshold Values (Cutpoints0</a:t>
            </a:r>
          </a:p>
          <a:p>
            <a:r>
              <a:rPr lang="en-US" sz="1400" smtClean="0"/>
              <a:t>Differential Item Functioning</a:t>
            </a:r>
          </a:p>
          <a:p>
            <a:r>
              <a:rPr lang="en-US" sz="1400" smtClean="0"/>
              <a:t>Anchoring Vignette</a:t>
            </a:r>
          </a:p>
          <a:p>
            <a:r>
              <a:rPr lang="en-US" sz="1400" smtClean="0"/>
              <a:t>Panel Data</a:t>
            </a:r>
          </a:p>
          <a:p>
            <a:r>
              <a:rPr lang="en-US" sz="1400" smtClean="0"/>
              <a:t>Incidental Parameters Problem</a:t>
            </a:r>
          </a:p>
          <a:p>
            <a:r>
              <a:rPr lang="en-US" sz="1400" smtClean="0"/>
              <a:t>Attrition Bias</a:t>
            </a:r>
          </a:p>
          <a:p>
            <a:r>
              <a:rPr lang="en-US" sz="1400" smtClean="0"/>
              <a:t>Inverse Probability Weighting</a:t>
            </a:r>
          </a:p>
          <a:p>
            <a:r>
              <a:rPr lang="en-US" sz="1400" smtClean="0"/>
              <a:t>Transition Matrix</a:t>
            </a:r>
            <a:endParaRPr lang="en-US" sz="1400" dirty="0"/>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456114"/>
          </a:xfrm>
        </p:spPr>
        <p:txBody>
          <a:bodyPr/>
          <a:lstStyle/>
          <a:p>
            <a:endParaRPr lang="en-US" sz="1600" smtClean="0"/>
          </a:p>
          <a:p>
            <a:r>
              <a:rPr lang="en-US" sz="1400" smtClean="0"/>
              <a:t>Ordered Probit and Logit</a:t>
            </a:r>
          </a:p>
          <a:p>
            <a:r>
              <a:rPr lang="en-US" sz="1400" smtClean="0"/>
              <a:t>Generalized Ordered Probit</a:t>
            </a:r>
          </a:p>
          <a:p>
            <a:r>
              <a:rPr lang="en-US" sz="1400" smtClean="0"/>
              <a:t>Hierarchical Ordered Probit</a:t>
            </a:r>
          </a:p>
          <a:p>
            <a:r>
              <a:rPr lang="en-US" sz="1400" smtClean="0"/>
              <a:t>Vignettes</a:t>
            </a:r>
          </a:p>
          <a:p>
            <a:r>
              <a:rPr lang="en-US" sz="1400" smtClean="0"/>
              <a:t>Fixed and Random Effects OPM</a:t>
            </a:r>
          </a:p>
          <a:p>
            <a:r>
              <a:rPr lang="en-US" sz="1400" smtClean="0"/>
              <a:t>Dynamic Ordered Probit</a:t>
            </a:r>
          </a:p>
          <a:p>
            <a:r>
              <a:rPr lang="en-US" sz="1400" smtClean="0"/>
              <a:t>Sample Selection OPM</a:t>
            </a:r>
            <a:endParaRPr lang="en-US" sz="1400" dirty="0"/>
          </a:p>
        </p:txBody>
      </p:sp>
      <p:pic>
        <p:nvPicPr>
          <p:cNvPr id="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3960049"/>
            <a:ext cx="1447800" cy="205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703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685800" y="762000"/>
            <a:ext cx="8229600" cy="1139825"/>
          </a:xfrm>
        </p:spPr>
        <p:txBody>
          <a:bodyPr/>
          <a:lstStyle/>
          <a:p>
            <a:pPr eaLnBrk="1" hangingPunct="1"/>
            <a:r>
              <a:rPr lang="en-US" dirty="0" smtClean="0"/>
              <a:t>Ordered Discrete Outcomes</a:t>
            </a:r>
          </a:p>
        </p:txBody>
      </p:sp>
      <p:sp>
        <p:nvSpPr>
          <p:cNvPr id="7171" name="Rectangle 3"/>
          <p:cNvSpPr>
            <a:spLocks noGrp="1" noChangeArrowheads="1"/>
          </p:cNvSpPr>
          <p:nvPr>
            <p:ph type="body" idx="4294967295"/>
          </p:nvPr>
        </p:nvSpPr>
        <p:spPr>
          <a:xfrm>
            <a:off x="838200" y="2209800"/>
            <a:ext cx="8001000" cy="2590800"/>
          </a:xfrm>
        </p:spPr>
        <p:txBody>
          <a:bodyPr/>
          <a:lstStyle/>
          <a:p>
            <a:pPr eaLnBrk="1" hangingPunct="1">
              <a:lnSpc>
                <a:spcPct val="90000"/>
              </a:lnSpc>
            </a:pPr>
            <a:r>
              <a:rPr lang="en-US" sz="2000" dirty="0" smtClean="0">
                <a:latin typeface="+mj-lt"/>
              </a:rPr>
              <a:t>E.g.: Taste test, credit rating, course grade, preference scale</a:t>
            </a:r>
          </a:p>
          <a:p>
            <a:pPr eaLnBrk="1" hangingPunct="1">
              <a:lnSpc>
                <a:spcPct val="90000"/>
              </a:lnSpc>
            </a:pPr>
            <a:r>
              <a:rPr lang="en-US" sz="2000" dirty="0" smtClean="0">
                <a:latin typeface="+mj-lt"/>
              </a:rPr>
              <a:t>Underlying random preferences: </a:t>
            </a:r>
          </a:p>
          <a:p>
            <a:pPr lvl="1" eaLnBrk="1" hangingPunct="1">
              <a:lnSpc>
                <a:spcPct val="90000"/>
              </a:lnSpc>
            </a:pPr>
            <a:r>
              <a:rPr lang="en-US" sz="1800" dirty="0" smtClean="0">
                <a:latin typeface="+mj-lt"/>
              </a:rPr>
              <a:t>Existence of an underlying continuous preference scale</a:t>
            </a:r>
          </a:p>
          <a:p>
            <a:pPr lvl="1" eaLnBrk="1" hangingPunct="1">
              <a:lnSpc>
                <a:spcPct val="90000"/>
              </a:lnSpc>
            </a:pPr>
            <a:r>
              <a:rPr lang="en-US" sz="1800" dirty="0" smtClean="0">
                <a:latin typeface="+mj-lt"/>
              </a:rPr>
              <a:t>Mapping to observed choices</a:t>
            </a:r>
          </a:p>
          <a:p>
            <a:pPr eaLnBrk="1" hangingPunct="1">
              <a:lnSpc>
                <a:spcPct val="90000"/>
              </a:lnSpc>
            </a:pPr>
            <a:r>
              <a:rPr lang="en-US" sz="2000" dirty="0" smtClean="0">
                <a:latin typeface="+mj-lt"/>
              </a:rPr>
              <a:t>Strength of preferences is reflected in the discrete outcome</a:t>
            </a:r>
          </a:p>
          <a:p>
            <a:pPr eaLnBrk="1" hangingPunct="1">
              <a:lnSpc>
                <a:spcPct val="90000"/>
              </a:lnSpc>
            </a:pPr>
            <a:r>
              <a:rPr lang="en-US" sz="2000" dirty="0" smtClean="0">
                <a:latin typeface="+mj-lt"/>
              </a:rPr>
              <a:t>Censoring and discrete measurement</a:t>
            </a:r>
          </a:p>
          <a:p>
            <a:pPr eaLnBrk="1" hangingPunct="1">
              <a:lnSpc>
                <a:spcPct val="90000"/>
              </a:lnSpc>
            </a:pPr>
            <a:r>
              <a:rPr lang="en-US" sz="2000" dirty="0" smtClean="0">
                <a:latin typeface="+mj-lt"/>
              </a:rPr>
              <a:t>The nature of ordered data</a:t>
            </a:r>
          </a:p>
        </p:txBody>
      </p:sp>
    </p:spTree>
    <p:extLst>
      <p:ext uri="{BB962C8B-B14F-4D97-AF65-F5344CB8AC3E}">
        <p14:creationId xmlns:p14="http://schemas.microsoft.com/office/powerpoint/2010/main" val="3712511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25461" y="401537"/>
            <a:ext cx="8229600" cy="606425"/>
          </a:xfrm>
        </p:spPr>
        <p:txBody>
          <a:bodyPr/>
          <a:lstStyle/>
          <a:p>
            <a:pPr eaLnBrk="1" hangingPunct="1"/>
            <a:r>
              <a:rPr lang="en-US" altLang="en-US" smtClean="0">
                <a:latin typeface="Arial" charset="0"/>
                <a:cs typeface="Arial" charset="0"/>
              </a:rPr>
              <a:t>Ordered Choices at IMDb</a:t>
            </a:r>
          </a:p>
        </p:txBody>
      </p:sp>
      <p:pic>
        <p:nvPicPr>
          <p:cNvPr id="2867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099" y="2286000"/>
            <a:ext cx="397579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6796" y="2667000"/>
            <a:ext cx="468213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599" y="1007962"/>
            <a:ext cx="50133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75713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932664"/>
            <a:ext cx="5695950" cy="5354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862137"/>
            <a:ext cx="2667000" cy="349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3583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8768058"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5885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609600" y="2057400"/>
            <a:ext cx="8131834" cy="3733800"/>
          </a:xfrm>
          <a:prstGeom prst="rect">
            <a:avLst/>
          </a:prstGeom>
          <a:noFill/>
          <a:ln w="9525">
            <a:noFill/>
            <a:miter lim="800000"/>
            <a:headEnd/>
            <a:tailEnd/>
          </a:ln>
          <a:effectLst/>
        </p:spPr>
      </p:pic>
      <p:sp>
        <p:nvSpPr>
          <p:cNvPr id="3" name="TextBox 2"/>
          <p:cNvSpPr txBox="1"/>
          <p:nvPr/>
        </p:nvSpPr>
        <p:spPr>
          <a:xfrm>
            <a:off x="914400" y="914400"/>
            <a:ext cx="7903234" cy="830997"/>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This study analyzes ‘self assessed health’ coded</a:t>
            </a:r>
          </a:p>
          <a:p>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1,2,3,4,5 = very low, low, med, high very high</a:t>
            </a:r>
            <a:endParaRPr lang="en-US" sz="2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04800" y="536575"/>
            <a:ext cx="8229600" cy="606425"/>
          </a:xfrm>
        </p:spPr>
        <p:txBody>
          <a:bodyPr/>
          <a:lstStyle/>
          <a:p>
            <a:pPr eaLnBrk="1" hangingPunct="1"/>
            <a:r>
              <a:rPr lang="en-US" dirty="0" smtClean="0"/>
              <a:t>Health Satisfaction (HSAT)</a:t>
            </a:r>
          </a:p>
        </p:txBody>
      </p:sp>
      <p:sp>
        <p:nvSpPr>
          <p:cNvPr id="10243" name="Text Box 5"/>
          <p:cNvSpPr txBox="1">
            <a:spLocks noChangeArrowheads="1"/>
          </p:cNvSpPr>
          <p:nvPr/>
        </p:nvSpPr>
        <p:spPr bwMode="auto">
          <a:xfrm>
            <a:off x="1219200" y="1371600"/>
            <a:ext cx="693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dirty="0">
                <a:latin typeface="Arial" charset="0"/>
              </a:rPr>
              <a:t>Self administered survey: Health Care </a:t>
            </a:r>
            <a:r>
              <a:rPr lang="en-US" b="1" dirty="0" smtClean="0">
                <a:latin typeface="Arial" charset="0"/>
              </a:rPr>
              <a:t>Satisfaction  </a:t>
            </a:r>
            <a:r>
              <a:rPr lang="en-US" b="1" dirty="0">
                <a:latin typeface="Arial" charset="0"/>
              </a:rPr>
              <a:t>(0 – 10)</a:t>
            </a:r>
          </a:p>
        </p:txBody>
      </p:sp>
      <p:sp>
        <p:nvSpPr>
          <p:cNvPr id="10244" name="Line 6"/>
          <p:cNvSpPr>
            <a:spLocks noChangeShapeType="1"/>
          </p:cNvSpPr>
          <p:nvPr/>
        </p:nvSpPr>
        <p:spPr bwMode="auto">
          <a:xfrm>
            <a:off x="1676400" y="6019800"/>
            <a:ext cx="60960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45" name="Text Box 19"/>
          <p:cNvSpPr txBox="1">
            <a:spLocks noChangeArrowheads="1"/>
          </p:cNvSpPr>
          <p:nvPr/>
        </p:nvSpPr>
        <p:spPr bwMode="auto">
          <a:xfrm>
            <a:off x="1905000" y="6096000"/>
            <a:ext cx="609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dirty="0">
                <a:latin typeface="Arial" charset="0"/>
              </a:rPr>
              <a:t>Continuous Preference Scale</a:t>
            </a:r>
          </a:p>
        </p:txBody>
      </p:sp>
      <p:pic>
        <p:nvPicPr>
          <p:cNvPr id="10246"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828800"/>
            <a:ext cx="56388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290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533400" y="6858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Modeling Ordered Choices</a:t>
            </a:r>
          </a:p>
        </p:txBody>
      </p:sp>
      <p:sp>
        <p:nvSpPr>
          <p:cNvPr id="11267" name="Rectangle 3"/>
          <p:cNvSpPr>
            <a:spLocks noGrp="1" noChangeArrowheads="1"/>
          </p:cNvSpPr>
          <p:nvPr>
            <p:ph type="body" idx="4294967295"/>
          </p:nvPr>
        </p:nvSpPr>
        <p:spPr>
          <a:xfrm>
            <a:off x="1295400" y="2057400"/>
            <a:ext cx="7315200" cy="3352800"/>
          </a:xfrm>
        </p:spPr>
        <p:txBody>
          <a:bodyPr/>
          <a:lstStyle/>
          <a:p>
            <a:pPr eaLnBrk="1" hangingPunct="1"/>
            <a:r>
              <a:rPr lang="en-US" sz="2400" dirty="0" smtClean="0">
                <a:latin typeface="+mj-lt"/>
              </a:rPr>
              <a:t>Random Utility (allowing a panel data setting)</a:t>
            </a:r>
          </a:p>
          <a:p>
            <a:pPr eaLnBrk="1" hangingPunct="1">
              <a:spcBef>
                <a:spcPct val="50000"/>
              </a:spcBef>
              <a:buClrTx/>
              <a:buFont typeface="Wingdings" pitchFamily="2" charset="2"/>
              <a:buNone/>
            </a:pPr>
            <a:r>
              <a:rPr lang="en-US" dirty="0" smtClean="0">
                <a:latin typeface="+mj-lt"/>
              </a:rPr>
              <a:t>		   </a:t>
            </a:r>
            <a:r>
              <a:rPr lang="en-US" dirty="0" err="1" smtClean="0">
                <a:latin typeface="+mj-lt"/>
              </a:rPr>
              <a:t>U</a:t>
            </a:r>
            <a:r>
              <a:rPr lang="en-US" sz="1800" dirty="0" err="1" smtClean="0">
                <a:latin typeface="+mj-lt"/>
              </a:rPr>
              <a:t>it</a:t>
            </a:r>
            <a:r>
              <a:rPr lang="en-US" sz="2400" dirty="0" smtClean="0">
                <a:latin typeface="+mj-lt"/>
              </a:rPr>
              <a:t>    =  </a:t>
            </a:r>
            <a:r>
              <a:rPr lang="en-US" dirty="0" smtClean="0">
                <a:latin typeface="+mj-lt"/>
                <a:sym typeface="Symbol" pitchFamily="18" charset="2"/>
              </a:rPr>
              <a:t></a:t>
            </a:r>
            <a:r>
              <a:rPr lang="en-US" sz="2400" dirty="0" smtClean="0">
                <a:latin typeface="+mj-lt"/>
                <a:sym typeface="Symbol" pitchFamily="18" charset="2"/>
              </a:rPr>
              <a:t>  </a:t>
            </a:r>
            <a:r>
              <a:rPr lang="en-US" dirty="0" smtClean="0">
                <a:latin typeface="+mj-lt"/>
                <a:sym typeface="Symbol" pitchFamily="18" charset="2"/>
              </a:rPr>
              <a:t>+</a:t>
            </a:r>
            <a:r>
              <a:rPr lang="en-US" sz="2400" dirty="0" smtClean="0">
                <a:latin typeface="+mj-lt"/>
                <a:sym typeface="Symbol" pitchFamily="18" charset="2"/>
              </a:rPr>
              <a:t>  </a:t>
            </a:r>
            <a:r>
              <a:rPr lang="en-US" b="1" dirty="0" smtClean="0">
                <a:latin typeface="+mj-lt"/>
                <a:sym typeface="Symbol" pitchFamily="18" charset="2"/>
              </a:rPr>
              <a:t></a:t>
            </a:r>
            <a:r>
              <a:rPr lang="en-US" dirty="0" smtClean="0">
                <a:latin typeface="+mj-lt"/>
                <a:sym typeface="Symbol" pitchFamily="18" charset="2"/>
              </a:rPr>
              <a:t>’</a:t>
            </a:r>
            <a:r>
              <a:rPr lang="en-US" b="1" dirty="0" err="1" smtClean="0">
                <a:latin typeface="+mj-lt"/>
                <a:sym typeface="Symbol" pitchFamily="18" charset="2"/>
              </a:rPr>
              <a:t>x</a:t>
            </a:r>
            <a:r>
              <a:rPr lang="en-US" sz="1800" dirty="0" err="1" smtClean="0">
                <a:latin typeface="+mj-lt"/>
                <a:sym typeface="Symbol" pitchFamily="18" charset="2"/>
              </a:rPr>
              <a:t>it</a:t>
            </a:r>
            <a:r>
              <a:rPr lang="en-US" sz="24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p>
          <a:p>
            <a:pPr eaLnBrk="1" hangingPunct="1">
              <a:spcBef>
                <a:spcPct val="50000"/>
              </a:spcBef>
              <a:buClrTx/>
              <a:buFont typeface="Wingdings" pitchFamily="2" charset="2"/>
              <a:buNone/>
            </a:pPr>
            <a:r>
              <a:rPr lang="en-US" sz="1800" dirty="0" smtClean="0">
                <a:latin typeface="+mj-lt"/>
                <a:sym typeface="Symbol" pitchFamily="18" charset="2"/>
              </a:rPr>
              <a:t>              		 </a:t>
            </a:r>
            <a:r>
              <a:rPr lang="en-US" sz="2000" dirty="0" smtClean="0">
                <a:latin typeface="+mj-lt"/>
                <a:sym typeface="Symbol" pitchFamily="18" charset="2"/>
              </a:rPr>
              <a:t>=</a:t>
            </a:r>
            <a:r>
              <a:rPr lang="en-US" sz="1800" dirty="0" smtClean="0">
                <a:latin typeface="+mj-lt"/>
                <a:sym typeface="Symbol" pitchFamily="18" charset="2"/>
              </a:rPr>
              <a:t>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18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endParaRPr lang="en-US" sz="2000" b="1" dirty="0" smtClean="0">
              <a:latin typeface="+mj-lt"/>
            </a:endParaRPr>
          </a:p>
          <a:p>
            <a:pPr eaLnBrk="1" hangingPunct="1"/>
            <a:r>
              <a:rPr lang="en-US" sz="2400" dirty="0" smtClean="0">
                <a:latin typeface="+mj-lt"/>
              </a:rPr>
              <a:t>Observe outcome j if utility is in region j</a:t>
            </a:r>
          </a:p>
          <a:p>
            <a:pPr eaLnBrk="1" hangingPunct="1"/>
            <a:r>
              <a:rPr lang="en-US" sz="2400" dirty="0" smtClean="0">
                <a:latin typeface="+mj-lt"/>
              </a:rPr>
              <a:t>Probability of outcome = probability of cell</a:t>
            </a:r>
          </a:p>
          <a:p>
            <a:pPr eaLnBrk="1" hangingPunct="1">
              <a:buFont typeface="Wingdings" pitchFamily="2" charset="2"/>
              <a:buNone/>
            </a:pPr>
            <a:r>
              <a:rPr lang="en-US" sz="2400" dirty="0" smtClean="0">
                <a:latin typeface="+mj-lt"/>
              </a:rPr>
              <a:t>    </a:t>
            </a:r>
            <a:r>
              <a:rPr lang="en-US" sz="2400" dirty="0" err="1" smtClean="0">
                <a:latin typeface="+mj-lt"/>
              </a:rPr>
              <a:t>Pr</a:t>
            </a:r>
            <a:r>
              <a:rPr lang="en-US" sz="2400" dirty="0" smtClean="0">
                <a:latin typeface="+mj-lt"/>
              </a:rPr>
              <a:t>[</a:t>
            </a:r>
            <a:r>
              <a:rPr lang="en-US" sz="2400" dirty="0" err="1" smtClean="0">
                <a:latin typeface="+mj-lt"/>
              </a:rPr>
              <a:t>Y</a:t>
            </a:r>
            <a:r>
              <a:rPr lang="en-US" sz="1800" dirty="0" err="1" smtClean="0">
                <a:latin typeface="+mj-lt"/>
              </a:rPr>
              <a:t>it</a:t>
            </a:r>
            <a:r>
              <a:rPr lang="en-US" sz="2400" dirty="0" smtClean="0">
                <a:latin typeface="+mj-lt"/>
              </a:rPr>
              <a:t>=j] = F(</a:t>
            </a:r>
            <a:r>
              <a:rPr lang="en-US" dirty="0" smtClean="0">
                <a:latin typeface="+mj-lt"/>
                <a:sym typeface="Symbol" pitchFamily="18" charset="2"/>
              </a:rPr>
              <a:t></a:t>
            </a:r>
            <a:r>
              <a:rPr lang="en-US" sz="1800" baseline="-25000" dirty="0" smtClean="0">
                <a:latin typeface="+mj-lt"/>
                <a:sym typeface="Symbol" pitchFamily="18" charset="2"/>
              </a:rPr>
              <a:t>j</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 </a:t>
            </a:r>
            <a:r>
              <a:rPr lang="en-US" sz="2400" dirty="0" smtClean="0">
                <a:latin typeface="+mj-lt"/>
              </a:rPr>
              <a:t>F(</a:t>
            </a:r>
            <a:r>
              <a:rPr lang="en-US" dirty="0" smtClean="0">
                <a:latin typeface="+mj-lt"/>
                <a:sym typeface="Symbol" pitchFamily="18" charset="2"/>
              </a:rPr>
              <a:t></a:t>
            </a:r>
            <a:r>
              <a:rPr lang="en-US" sz="1800" baseline="-25000" dirty="0" smtClean="0">
                <a:latin typeface="+mj-lt"/>
                <a:sym typeface="Symbol" pitchFamily="18" charset="2"/>
              </a:rPr>
              <a:t>j-1</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a:t>
            </a:r>
            <a:endParaRPr lang="en-US" sz="2400" dirty="0" smtClean="0">
              <a:latin typeface="+mj-lt"/>
            </a:endParaRPr>
          </a:p>
          <a:p>
            <a:pPr eaLnBrk="1" hangingPunct="1">
              <a:buFont typeface="Wingdings" pitchFamily="2" charset="2"/>
              <a:buNone/>
            </a:pPr>
            <a:endParaRPr lang="en-US" sz="2400" dirty="0" smtClean="0"/>
          </a:p>
        </p:txBody>
      </p:sp>
    </p:spTree>
    <p:extLst>
      <p:ext uri="{BB962C8B-B14F-4D97-AF65-F5344CB8AC3E}">
        <p14:creationId xmlns:p14="http://schemas.microsoft.com/office/powerpoint/2010/main" val="2024153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81000" y="6858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Ordered Probability Model</a:t>
            </a:r>
          </a:p>
        </p:txBody>
      </p:sp>
      <p:graphicFrame>
        <p:nvGraphicFramePr>
          <p:cNvPr id="12291"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2058" name="Equation" r:id="rId4" imgW="3581400" imgH="2133600" progId="Equation.DSMT4">
                  <p:embed/>
                </p:oleObj>
              </mc:Choice>
              <mc:Fallback>
                <p:oleObj name="Equation" r:id="rId4" imgW="3581400" imgH="21336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731643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idx="4294967295"/>
          </p:nvPr>
        </p:nvSpPr>
        <p:spPr>
          <a:xfrm>
            <a:off x="609600" y="533400"/>
            <a:ext cx="8534400" cy="533400"/>
          </a:xfrm>
        </p:spPr>
        <p:txBody>
          <a:bodyPr/>
          <a:lstStyle/>
          <a:p>
            <a:pPr eaLnBrk="1" hangingPunct="1"/>
            <a:r>
              <a:rPr lang="en-US" sz="2800" b="1" dirty="0" smtClean="0">
                <a:latin typeface="Tahoma" panose="020B0604030504040204" pitchFamily="34" charset="0"/>
                <a:ea typeface="Tahoma" panose="020B0604030504040204" pitchFamily="34" charset="0"/>
                <a:cs typeface="Tahoma" panose="020B0604030504040204" pitchFamily="34" charset="0"/>
              </a:rPr>
              <a:t>Combined Outcomes for Health Satisfaction</a:t>
            </a:r>
          </a:p>
        </p:txBody>
      </p:sp>
      <p:pic>
        <p:nvPicPr>
          <p:cNvPr id="1331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066800"/>
            <a:ext cx="6705600" cy="477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371600" y="5943600"/>
            <a:ext cx="6705600" cy="369332"/>
          </a:xfrm>
          <a:prstGeom prst="rect">
            <a:avLst/>
          </a:prstGeom>
          <a:noFill/>
        </p:spPr>
        <p:txBody>
          <a:bodyPr wrap="square" rtlCol="0">
            <a:spAutoFit/>
          </a:bodyPr>
          <a:lstStyle/>
          <a:p>
            <a:r>
              <a:rPr lang="en-US" smtClean="0"/>
              <a:t>               (0,1,2)           (3,4,5)         (6,7,8)           (9)              (10)</a:t>
            </a:r>
            <a:endParaRPr lang="en-US"/>
          </a:p>
        </p:txBody>
      </p:sp>
    </p:spTree>
    <p:extLst>
      <p:ext uri="{BB962C8B-B14F-4D97-AF65-F5344CB8AC3E}">
        <p14:creationId xmlns:p14="http://schemas.microsoft.com/office/powerpoint/2010/main" val="1860168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09600" y="6096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Ordered Probabilities</a:t>
            </a:r>
          </a:p>
        </p:txBody>
      </p:sp>
      <p:graphicFrame>
        <p:nvGraphicFramePr>
          <p:cNvPr id="14339" name="Object 4"/>
          <p:cNvGraphicFramePr>
            <a:graphicFrameLocks noChangeAspect="1"/>
          </p:cNvGraphicFramePr>
          <p:nvPr/>
        </p:nvGraphicFramePr>
        <p:xfrm>
          <a:off x="1524000" y="2286000"/>
          <a:ext cx="6477000" cy="2851150"/>
        </p:xfrm>
        <a:graphic>
          <a:graphicData uri="http://schemas.openxmlformats.org/presentationml/2006/ole">
            <mc:AlternateContent xmlns:mc="http://schemas.openxmlformats.org/markup-compatibility/2006">
              <mc:Choice xmlns:v="urn:schemas-microsoft-com:vml" Requires="v">
                <p:oleObj spid="_x0000_s3082" name="Equation" r:id="rId4" imgW="3403600" imgH="1498600" progId="Equation.DSMT4">
                  <p:embed/>
                </p:oleObj>
              </mc:Choice>
              <mc:Fallback>
                <p:oleObj name="Equation" r:id="rId4" imgW="3403600" imgH="14986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286000"/>
                        <a:ext cx="6477000" cy="285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0"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341"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590672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63914"/>
            <a:ext cx="8524504"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42596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1143000"/>
            <a:ext cx="8229600" cy="530225"/>
          </a:xfrm>
        </p:spPr>
        <p:txBody>
          <a:bodyPr/>
          <a:lstStyle/>
          <a:p>
            <a:pPr eaLnBrk="1" hangingPunct="1"/>
            <a:r>
              <a:rPr lang="en-US" b="1" dirty="0" smtClean="0"/>
              <a:t>Different Normalizations</a:t>
            </a:r>
          </a:p>
        </p:txBody>
      </p:sp>
      <p:sp>
        <p:nvSpPr>
          <p:cNvPr id="31747" name="Rectangle 3"/>
          <p:cNvSpPr>
            <a:spLocks noGrp="1" noChangeArrowheads="1"/>
          </p:cNvSpPr>
          <p:nvPr>
            <p:ph idx="1"/>
          </p:nvPr>
        </p:nvSpPr>
        <p:spPr>
          <a:xfrm>
            <a:off x="609600" y="1905000"/>
            <a:ext cx="8229600" cy="4530725"/>
          </a:xfrm>
        </p:spPr>
        <p:txBody>
          <a:bodyPr/>
          <a:lstStyle/>
          <a:p>
            <a:pPr eaLnBrk="1" hangingPunct="1"/>
            <a:r>
              <a:rPr lang="en-US" dirty="0" smtClean="0">
                <a:latin typeface="+mj-lt"/>
              </a:rPr>
              <a:t>NLOGIT</a:t>
            </a:r>
          </a:p>
          <a:p>
            <a:pPr lvl="1" eaLnBrk="1" hangingPunct="1"/>
            <a:r>
              <a:rPr lang="en-US" dirty="0" smtClean="0">
                <a:latin typeface="+mj-lt"/>
              </a:rPr>
              <a:t>Y = 0,1,…,J,  U* = </a:t>
            </a:r>
            <a:r>
              <a:rPr lang="el-GR" dirty="0" smtClean="0">
                <a:latin typeface="+mj-lt"/>
              </a:rPr>
              <a:t>α</a:t>
            </a:r>
            <a:r>
              <a:rPr lang="en-US" dirty="0" smtClean="0">
                <a:latin typeface="+mj-lt"/>
              </a:rPr>
              <a:t> + </a:t>
            </a:r>
            <a:r>
              <a:rPr lang="el-GR" dirty="0" smtClean="0">
                <a:latin typeface="+mj-lt"/>
              </a:rPr>
              <a:t>β</a:t>
            </a:r>
            <a:r>
              <a:rPr lang="en-US" dirty="0" smtClean="0">
                <a:latin typeface="+mj-lt"/>
              </a:rPr>
              <a:t>’x + </a:t>
            </a:r>
            <a:r>
              <a:rPr lang="el-GR" dirty="0" smtClean="0">
                <a:latin typeface="+mj-lt"/>
              </a:rPr>
              <a:t>ε</a:t>
            </a:r>
          </a:p>
          <a:p>
            <a:pPr lvl="1" eaLnBrk="1" hangingPunct="1"/>
            <a:r>
              <a:rPr lang="en-US" dirty="0" smtClean="0">
                <a:latin typeface="+mj-lt"/>
              </a:rPr>
              <a:t>One overall constant term, </a:t>
            </a:r>
            <a:r>
              <a:rPr lang="el-GR" dirty="0" smtClean="0">
                <a:latin typeface="+mj-lt"/>
              </a:rPr>
              <a:t>α</a:t>
            </a:r>
            <a:endParaRPr lang="en-US" dirty="0" smtClean="0">
              <a:latin typeface="+mj-lt"/>
            </a:endParaRPr>
          </a:p>
          <a:p>
            <a:pPr lvl="1" eaLnBrk="1" hangingPunct="1"/>
            <a:r>
              <a:rPr lang="en-US" dirty="0" smtClean="0">
                <a:latin typeface="+mj-lt"/>
              </a:rPr>
              <a:t>J-1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-1</a:t>
            </a:r>
            <a:r>
              <a:rPr lang="en-US" dirty="0" smtClean="0">
                <a:latin typeface="+mj-lt"/>
              </a:rPr>
              <a:t> = -∞, </a:t>
            </a:r>
            <a:r>
              <a:rPr lang="el-GR" dirty="0" smtClean="0">
                <a:latin typeface="+mj-lt"/>
              </a:rPr>
              <a:t>μ</a:t>
            </a:r>
            <a:r>
              <a:rPr lang="en-US" baseline="-25000" dirty="0" smtClean="0">
                <a:latin typeface="+mj-lt"/>
              </a:rPr>
              <a:t>0</a:t>
            </a:r>
            <a:r>
              <a:rPr lang="en-US" dirty="0" smtClean="0">
                <a:latin typeface="+mj-lt"/>
              </a:rPr>
              <a:t> = 0,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J-1</a:t>
            </a:r>
            <a:r>
              <a:rPr lang="en-US" dirty="0" smtClean="0">
                <a:latin typeface="+mj-lt"/>
              </a:rPr>
              <a:t>, </a:t>
            </a:r>
            <a:r>
              <a:rPr lang="el-GR" dirty="0" smtClean="0">
                <a:latin typeface="+mj-lt"/>
              </a:rPr>
              <a:t>μ</a:t>
            </a:r>
            <a:r>
              <a:rPr lang="en-US" baseline="-25000" dirty="0" smtClean="0">
                <a:latin typeface="+mj-lt"/>
              </a:rPr>
              <a:t>J </a:t>
            </a:r>
            <a:r>
              <a:rPr lang="en-US" dirty="0" smtClean="0">
                <a:latin typeface="+mj-lt"/>
              </a:rPr>
              <a:t>= + ∞ </a:t>
            </a:r>
          </a:p>
          <a:p>
            <a:pPr eaLnBrk="1" hangingPunct="1"/>
            <a:r>
              <a:rPr lang="en-US" dirty="0" err="1" smtClean="0">
                <a:latin typeface="+mj-lt"/>
              </a:rPr>
              <a:t>Stata</a:t>
            </a:r>
            <a:endParaRPr lang="en-US" dirty="0" smtClean="0">
              <a:latin typeface="+mj-lt"/>
            </a:endParaRPr>
          </a:p>
          <a:p>
            <a:pPr lvl="1" eaLnBrk="1" hangingPunct="1"/>
            <a:r>
              <a:rPr lang="en-US" dirty="0" smtClean="0">
                <a:latin typeface="+mj-lt"/>
              </a:rPr>
              <a:t>Y = 1,…,J+1,  U* = </a:t>
            </a:r>
            <a:r>
              <a:rPr lang="el-GR" dirty="0" smtClean="0">
                <a:latin typeface="+mj-lt"/>
              </a:rPr>
              <a:t>β</a:t>
            </a:r>
            <a:r>
              <a:rPr lang="en-US" dirty="0" smtClean="0">
                <a:latin typeface="+mj-lt"/>
              </a:rPr>
              <a:t>’x + </a:t>
            </a:r>
            <a:r>
              <a:rPr lang="el-GR" dirty="0" smtClean="0">
                <a:latin typeface="+mj-lt"/>
              </a:rPr>
              <a:t>ε</a:t>
            </a:r>
            <a:endParaRPr lang="en-US" dirty="0" smtClean="0">
              <a:latin typeface="+mj-lt"/>
            </a:endParaRPr>
          </a:p>
          <a:p>
            <a:pPr lvl="1" eaLnBrk="1" hangingPunct="1"/>
            <a:r>
              <a:rPr lang="en-US" dirty="0" smtClean="0">
                <a:latin typeface="+mj-lt"/>
              </a:rPr>
              <a:t>No overall constant, </a:t>
            </a:r>
            <a:r>
              <a:rPr lang="el-GR" dirty="0" smtClean="0">
                <a:latin typeface="+mj-lt"/>
              </a:rPr>
              <a:t>α</a:t>
            </a:r>
            <a:r>
              <a:rPr lang="en-US" dirty="0" smtClean="0">
                <a:latin typeface="+mj-lt"/>
              </a:rPr>
              <a:t>=0</a:t>
            </a:r>
          </a:p>
          <a:p>
            <a:pPr lvl="1" eaLnBrk="1" hangingPunct="1"/>
            <a:r>
              <a:rPr lang="en-US" dirty="0" smtClean="0">
                <a:latin typeface="+mj-lt"/>
              </a:rPr>
              <a:t>J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0</a:t>
            </a:r>
            <a:r>
              <a:rPr lang="en-US" dirty="0" smtClean="0">
                <a:latin typeface="+mj-lt"/>
              </a:rPr>
              <a:t> = -∞,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a:t>
            </a:r>
            <a:r>
              <a:rPr lang="en-US" dirty="0" smtClean="0">
                <a:latin typeface="+mj-lt"/>
              </a:rPr>
              <a:t>, </a:t>
            </a:r>
            <a:r>
              <a:rPr lang="el-GR" dirty="0" smtClean="0">
                <a:latin typeface="+mj-lt"/>
              </a:rPr>
              <a:t>μ</a:t>
            </a:r>
            <a:r>
              <a:rPr lang="en-US" baseline="-25000" dirty="0" smtClean="0">
                <a:latin typeface="+mj-lt"/>
              </a:rPr>
              <a:t>J+1 </a:t>
            </a:r>
            <a:r>
              <a:rPr lang="en-US" dirty="0" smtClean="0">
                <a:latin typeface="+mj-lt"/>
              </a:rPr>
              <a:t>= + ∞ </a:t>
            </a:r>
          </a:p>
        </p:txBody>
      </p:sp>
    </p:spTree>
    <p:extLst>
      <p:ext uri="{BB962C8B-B14F-4D97-AF65-F5344CB8AC3E}">
        <p14:creationId xmlns:p14="http://schemas.microsoft.com/office/powerpoint/2010/main" val="1232762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3277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4425" y="1209675"/>
            <a:ext cx="6916738"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5"/>
          <p:cNvSpPr>
            <a:spLocks noChangeArrowheads="1"/>
          </p:cNvSpPr>
          <p:nvPr/>
        </p:nvSpPr>
        <p:spPr bwMode="auto">
          <a:xfrm>
            <a:off x="1219200" y="49530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Rectangle 6"/>
          <p:cNvSpPr>
            <a:spLocks noChangeArrowheads="1"/>
          </p:cNvSpPr>
          <p:nvPr/>
        </p:nvSpPr>
        <p:spPr bwMode="auto">
          <a:xfrm>
            <a:off x="1304925" y="228600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4" name="Rectangle 7"/>
          <p:cNvSpPr>
            <a:spLocks noChangeArrowheads="1"/>
          </p:cNvSpPr>
          <p:nvPr/>
        </p:nvSpPr>
        <p:spPr bwMode="auto">
          <a:xfrm>
            <a:off x="6172200" y="29718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graphicFrame>
        <p:nvGraphicFramePr>
          <p:cNvPr id="32775" name="Object 8"/>
          <p:cNvGraphicFramePr>
            <a:graphicFrameLocks noChangeAspect="1"/>
          </p:cNvGraphicFramePr>
          <p:nvPr>
            <p:extLst/>
          </p:nvPr>
        </p:nvGraphicFramePr>
        <p:xfrm>
          <a:off x="6396037" y="3021806"/>
          <a:ext cx="238125" cy="357188"/>
        </p:xfrm>
        <a:graphic>
          <a:graphicData uri="http://schemas.openxmlformats.org/presentationml/2006/ole">
            <mc:AlternateContent xmlns:mc="http://schemas.openxmlformats.org/markup-compatibility/2006">
              <mc:Choice xmlns:v="urn:schemas-microsoft-com:vml" Requires="v">
                <p:oleObj spid="_x0000_s151556" name="Equation" r:id="rId5" imgW="126890" imgH="190335" progId="Equation.DSMT4">
                  <p:embed/>
                </p:oleObj>
              </mc:Choice>
              <mc:Fallback>
                <p:oleObj name="Equation" r:id="rId5" imgW="126890" imgH="190335"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6037" y="3021806"/>
                        <a:ext cx="238125"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7" name="Object 11"/>
          <p:cNvGraphicFramePr>
            <a:graphicFrameLocks noChangeAspect="1"/>
          </p:cNvGraphicFramePr>
          <p:nvPr>
            <p:extLst/>
          </p:nvPr>
        </p:nvGraphicFramePr>
        <p:xfrm>
          <a:off x="4364831" y="6154057"/>
          <a:ext cx="261937" cy="452438"/>
        </p:xfrm>
        <a:graphic>
          <a:graphicData uri="http://schemas.openxmlformats.org/presentationml/2006/ole">
            <mc:AlternateContent xmlns:mc="http://schemas.openxmlformats.org/markup-compatibility/2006">
              <mc:Choice xmlns:v="urn:schemas-microsoft-com:vml" Requires="v">
                <p:oleObj spid="_x0000_s151557" name="Equation" r:id="rId7" imgW="139639" imgH="241195" progId="Equation.DSMT4">
                  <p:embed/>
                </p:oleObj>
              </mc:Choice>
              <mc:Fallback>
                <p:oleObj name="Equation" r:id="rId7" imgW="139639" imgH="241195"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4831" y="6154057"/>
                        <a:ext cx="261937" cy="45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8" name="Rectangle 12"/>
          <p:cNvSpPr>
            <a:spLocks noChangeArrowheads="1"/>
          </p:cNvSpPr>
          <p:nvPr/>
        </p:nvSpPr>
        <p:spPr bwMode="auto">
          <a:xfrm>
            <a:off x="4076700" y="6166757"/>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2779"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cxnSp>
        <p:nvCxnSpPr>
          <p:cNvPr id="3" name="Straight Arrow Connector 2"/>
          <p:cNvCxnSpPr/>
          <p:nvPr/>
        </p:nvCxnSpPr>
        <p:spPr bwMode="auto">
          <a:xfrm flipH="1">
            <a:off x="3429000" y="3200400"/>
            <a:ext cx="2667000" cy="1524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23085281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3379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1447800"/>
            <a:ext cx="78486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6"/>
          <p:cNvSpPr>
            <a:spLocks noChangeArrowheads="1"/>
          </p:cNvSpPr>
          <p:nvPr/>
        </p:nvSpPr>
        <p:spPr bwMode="auto">
          <a:xfrm>
            <a:off x="2286000" y="48006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3797"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graphicFrame>
        <p:nvGraphicFramePr>
          <p:cNvPr id="33799" name="Object 9"/>
          <p:cNvGraphicFramePr>
            <a:graphicFrameLocks noChangeAspect="1"/>
          </p:cNvGraphicFramePr>
          <p:nvPr>
            <p:extLst/>
          </p:nvPr>
        </p:nvGraphicFramePr>
        <p:xfrm>
          <a:off x="7620000" y="1806235"/>
          <a:ext cx="381000" cy="483394"/>
        </p:xfrm>
        <a:graphic>
          <a:graphicData uri="http://schemas.openxmlformats.org/presentationml/2006/ole">
            <mc:AlternateContent xmlns:mc="http://schemas.openxmlformats.org/markup-compatibility/2006">
              <mc:Choice xmlns:v="urn:schemas-microsoft-com:vml" Requires="v">
                <p:oleObj spid="_x0000_s152580" name="Equation" r:id="rId5" imgW="203112" imgH="190417" progId="Equation.DSMT4">
                  <p:embed/>
                </p:oleObj>
              </mc:Choice>
              <mc:Fallback>
                <p:oleObj name="Equation" r:id="rId5" imgW="203112" imgH="190417"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0" y="1806235"/>
                        <a:ext cx="381000" cy="4833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800" name="Object 10"/>
          <p:cNvGraphicFramePr>
            <a:graphicFrameLocks noChangeAspect="1"/>
          </p:cNvGraphicFramePr>
          <p:nvPr/>
        </p:nvGraphicFramePr>
        <p:xfrm>
          <a:off x="4418013" y="5743575"/>
          <a:ext cx="690562" cy="452438"/>
        </p:xfrm>
        <a:graphic>
          <a:graphicData uri="http://schemas.openxmlformats.org/presentationml/2006/ole">
            <mc:AlternateContent xmlns:mc="http://schemas.openxmlformats.org/markup-compatibility/2006">
              <mc:Choice xmlns:v="urn:schemas-microsoft-com:vml" Requires="v">
                <p:oleObj spid="_x0000_s152581" name="Equation" r:id="rId7" imgW="368300" imgH="241300" progId="Equation.DSMT4">
                  <p:embed/>
                </p:oleObj>
              </mc:Choice>
              <mc:Fallback>
                <p:oleObj name="Equation" r:id="rId7" imgW="368300" imgH="2413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8013" y="5743575"/>
                        <a:ext cx="690562" cy="45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1"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2" name="Rectangle 12"/>
          <p:cNvSpPr>
            <a:spLocks noChangeArrowheads="1"/>
          </p:cNvSpPr>
          <p:nvPr/>
        </p:nvSpPr>
        <p:spPr bwMode="auto">
          <a:xfrm>
            <a:off x="7467600" y="1836057"/>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3803" name="Rectangle 13"/>
          <p:cNvSpPr>
            <a:spLocks noChangeArrowheads="1"/>
          </p:cNvSpPr>
          <p:nvPr/>
        </p:nvSpPr>
        <p:spPr bwMode="auto">
          <a:xfrm>
            <a:off x="4343400" y="57150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cxnSp>
        <p:nvCxnSpPr>
          <p:cNvPr id="12" name="Straight Arrow Connector 11"/>
          <p:cNvCxnSpPr/>
          <p:nvPr/>
        </p:nvCxnSpPr>
        <p:spPr bwMode="auto">
          <a:xfrm flipH="1">
            <a:off x="3162300" y="2286000"/>
            <a:ext cx="4229100" cy="23622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13" name="Rectangle 12"/>
          <p:cNvSpPr/>
          <p:nvPr/>
        </p:nvSpPr>
        <p:spPr bwMode="auto">
          <a:xfrm>
            <a:off x="4267200" y="4648200"/>
            <a:ext cx="4114800" cy="7620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892954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382000" cy="5447645"/>
          </a:xfrm>
          <a:prstGeom prst="rect">
            <a:avLst/>
          </a:prstGeom>
          <a:noFill/>
        </p:spPr>
        <p:txBody>
          <a:bodyPr wrap="square" rtlCol="0">
            <a:spAutoFit/>
          </a:bodyPr>
          <a:lstStyle/>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                  Standard            Prob.      95% Confidence</a:t>
            </a:r>
          </a:p>
          <a:p>
            <a:r>
              <a:rPr lang="en-US" sz="1200" b="1" smtClean="0">
                <a:latin typeface="Courier New" pitchFamily="49" charset="0"/>
                <a:cs typeface="Courier New" pitchFamily="49" charset="0"/>
              </a:rPr>
              <a:t> HLTHSAT|  Coefficient       Error       z    |z|&gt;Z*         Interval</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|Index function for probability......................................</a:t>
            </a:r>
          </a:p>
          <a:p>
            <a:r>
              <a:rPr lang="en-US" sz="1200" b="1" smtClean="0">
                <a:latin typeface="Courier New" pitchFamily="49" charset="0"/>
                <a:cs typeface="Courier New" pitchFamily="49" charset="0"/>
              </a:rPr>
              <a:t>Constant|    1.96417***      .11905    16.50  .0000     1.73084   2.19751</a:t>
            </a:r>
          </a:p>
          <a:p>
            <a:r>
              <a:rPr lang="en-US" sz="1200" b="1" smtClean="0">
                <a:latin typeface="Courier New" pitchFamily="49" charset="0"/>
                <a:cs typeface="Courier New" pitchFamily="49" charset="0"/>
              </a:rPr>
              <a:t>  FEMALE|     .01223         .03250      .38  .7066     -.05146    .07593</a:t>
            </a:r>
          </a:p>
          <a:p>
            <a:r>
              <a:rPr lang="en-US" sz="1200" b="1" smtClean="0">
                <a:latin typeface="Courier New" pitchFamily="49" charset="0"/>
                <a:cs typeface="Courier New" pitchFamily="49" charset="0"/>
              </a:rPr>
              <a:t>    EDUC|     .03667***      .00717     5.11  .0000      .02261    .05073</a:t>
            </a:r>
          </a:p>
          <a:p>
            <a:r>
              <a:rPr lang="en-US" sz="1200" b="1" smtClean="0">
                <a:latin typeface="Courier New" pitchFamily="49" charset="0"/>
                <a:cs typeface="Courier New" pitchFamily="49" charset="0"/>
              </a:rPr>
              <a:t>     AGE|    -.01846***      .00154   -11.98  .0000     -.02148   -.01544</a:t>
            </a:r>
          </a:p>
          <a:p>
            <a:r>
              <a:rPr lang="it-IT" sz="1200" b="1" smtClean="0">
                <a:latin typeface="Courier New" pitchFamily="49" charset="0"/>
                <a:cs typeface="Courier New" pitchFamily="49" charset="0"/>
              </a:rPr>
              <a:t>  INCOME|     .24009**       .10103     2.38  .0175      .04208    .43809</a:t>
            </a:r>
          </a:p>
          <a:p>
            <a:r>
              <a:rPr lang="de-DE" sz="1200" b="1" smtClean="0">
                <a:latin typeface="Courier New" pitchFamily="49" charset="0"/>
                <a:cs typeface="Courier New" pitchFamily="49" charset="0"/>
              </a:rPr>
              <a:t>  HHKIDS|     .04975         .03525     1.41  .1582     -.01934    .11884</a:t>
            </a:r>
          </a:p>
          <a:p>
            <a:r>
              <a:rPr lang="en-US" sz="1200" b="1" smtClean="0">
                <a:latin typeface="Courier New" pitchFamily="49" charset="0"/>
                <a:cs typeface="Courier New" pitchFamily="49" charset="0"/>
              </a:rPr>
              <a:t>        |Threshold parameters for index......................................</a:t>
            </a:r>
          </a:p>
          <a:p>
            <a:r>
              <a:rPr lang="en-US" sz="1200" b="1" smtClean="0">
                <a:latin typeface="Courier New" pitchFamily="49" charset="0"/>
                <a:cs typeface="Courier New" pitchFamily="49" charset="0"/>
              </a:rPr>
              <a:t>  Mu(01)|    1.14847***      .02116    54.28  .0000     1.10700   1.18994</a:t>
            </a:r>
          </a:p>
          <a:p>
            <a:r>
              <a:rPr lang="en-US" sz="1200" b="1" smtClean="0">
                <a:latin typeface="Courier New" pitchFamily="49" charset="0"/>
                <a:cs typeface="Courier New" pitchFamily="49" charset="0"/>
              </a:rPr>
              <a:t>  Mu(02)|    2.54775***      .02162   117.86  .0000     2.50539   2.59012</a:t>
            </a:r>
          </a:p>
          <a:p>
            <a:r>
              <a:rPr lang="en-US" sz="1200" b="1" smtClean="0">
                <a:latin typeface="Courier New" pitchFamily="49" charset="0"/>
                <a:cs typeface="Courier New" pitchFamily="49" charset="0"/>
              </a:rPr>
              <a:t>  Mu(03)|    3.05625***      .02646   115.50  .0000     3.00439   3.10811</a:t>
            </a:r>
          </a:p>
          <a:p>
            <a:endParaRPr lang="en-US" sz="1200" b="1" smtClean="0">
              <a:latin typeface="Courier New" pitchFamily="49" charset="0"/>
              <a:cs typeface="Courier New" pitchFamily="49" charset="0"/>
            </a:endParaRPr>
          </a:p>
          <a:p>
            <a:r>
              <a:rPr lang="en-US" sz="1200" b="1" smtClean="0">
                <a:latin typeface="Courier New" pitchFamily="49" charset="0"/>
                <a:cs typeface="Courier New" pitchFamily="49" charset="0"/>
              </a:rPr>
              <a:t>As reported by Stata</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|Index function for probability......................................</a:t>
            </a:r>
          </a:p>
          <a:p>
            <a:r>
              <a:rPr lang="en-US" sz="1200" b="1" smtClean="0">
                <a:latin typeface="Courier New" pitchFamily="49" charset="0"/>
                <a:cs typeface="Courier New" pitchFamily="49" charset="0"/>
              </a:rPr>
              <a:t>  FEMALE|     .01223         .03250      .38  .7066     -.05146    .07593</a:t>
            </a:r>
          </a:p>
          <a:p>
            <a:r>
              <a:rPr lang="en-US" sz="1200" b="1" smtClean="0">
                <a:latin typeface="Courier New" pitchFamily="49" charset="0"/>
                <a:cs typeface="Courier New" pitchFamily="49" charset="0"/>
              </a:rPr>
              <a:t>    EDUC|     .03667***      .00717     5.11  .0000      .02261    .05073</a:t>
            </a:r>
          </a:p>
          <a:p>
            <a:r>
              <a:rPr lang="en-US" sz="1200" b="1" smtClean="0">
                <a:latin typeface="Courier New" pitchFamily="49" charset="0"/>
                <a:cs typeface="Courier New" pitchFamily="49" charset="0"/>
              </a:rPr>
              <a:t>     AGE|    -.01846***      .00154   -11.98  .0000     -.02148   -.01544</a:t>
            </a:r>
          </a:p>
          <a:p>
            <a:r>
              <a:rPr lang="it-IT" sz="1200" b="1" smtClean="0">
                <a:latin typeface="Courier New" pitchFamily="49" charset="0"/>
                <a:cs typeface="Courier New" pitchFamily="49" charset="0"/>
              </a:rPr>
              <a:t>  INCOME|     .24009**       .10103     2.38  .0175      .04208    .43809</a:t>
            </a:r>
          </a:p>
          <a:p>
            <a:r>
              <a:rPr lang="de-DE" sz="1200" b="1" smtClean="0">
                <a:latin typeface="Courier New" pitchFamily="49" charset="0"/>
                <a:cs typeface="Courier New" pitchFamily="49" charset="0"/>
              </a:rPr>
              <a:t>  HHKIDS|     .04975         .03525     1.41  .1582     -.01934    .11884</a:t>
            </a:r>
          </a:p>
          <a:p>
            <a:r>
              <a:rPr lang="en-US" sz="1200" b="1" smtClean="0">
                <a:latin typeface="Courier New" pitchFamily="49" charset="0"/>
                <a:cs typeface="Courier New" pitchFamily="49" charset="0"/>
              </a:rPr>
              <a:t>        |Threshold parameters for index model................................</a:t>
            </a:r>
          </a:p>
          <a:p>
            <a:r>
              <a:rPr lang="en-US" sz="1200" b="1" smtClean="0">
                <a:latin typeface="Courier New" pitchFamily="49" charset="0"/>
                <a:cs typeface="Courier New" pitchFamily="49" charset="0"/>
              </a:rPr>
              <a:t> /Cut(1)|   -1.96417***      .11905   -16.50  .0000    -2.19751  -1.73084</a:t>
            </a:r>
          </a:p>
          <a:p>
            <a:r>
              <a:rPr lang="en-US" sz="1200" b="1" smtClean="0">
                <a:latin typeface="Courier New" pitchFamily="49" charset="0"/>
                <a:cs typeface="Courier New" pitchFamily="49" charset="0"/>
              </a:rPr>
              <a:t> /Cut(2)|    -.81570***      .11956    -6.82  .0000    -1.05004   -.58136</a:t>
            </a:r>
          </a:p>
          <a:p>
            <a:r>
              <a:rPr lang="en-US" sz="1200" b="1" smtClean="0">
                <a:latin typeface="Courier New" pitchFamily="49" charset="0"/>
                <a:cs typeface="Courier New" pitchFamily="49" charset="0"/>
              </a:rPr>
              <a:t> /Cut(3)|     .58358***      .12079     4.83  .0000      .34684    .82033</a:t>
            </a:r>
          </a:p>
          <a:p>
            <a:r>
              <a:rPr lang="en-US" sz="1200" b="1" smtClean="0">
                <a:latin typeface="Courier New" pitchFamily="49" charset="0"/>
                <a:cs typeface="Courier New" pitchFamily="49" charset="0"/>
              </a:rPr>
              <a:t> /Cut(4)|    1.09208***      .12112     9.02  .0000      .85468   1.32947</a:t>
            </a:r>
          </a:p>
        </p:txBody>
      </p:sp>
      <p:sp>
        <p:nvSpPr>
          <p:cNvPr id="3" name="Rectangle 2"/>
          <p:cNvSpPr/>
          <p:nvPr/>
        </p:nvSpPr>
        <p:spPr bwMode="auto">
          <a:xfrm>
            <a:off x="3124200" y="2743200"/>
            <a:ext cx="4343400" cy="6858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3200400" y="5105400"/>
            <a:ext cx="4343400" cy="762000"/>
          </a:xfrm>
          <a:prstGeom prst="rect">
            <a:avLst/>
          </a:prstGeom>
          <a:solidFill>
            <a:srgbClr val="99CC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685800" y="6096000"/>
            <a:ext cx="7010400" cy="369332"/>
          </a:xfrm>
          <a:prstGeom prst="rect">
            <a:avLst/>
          </a:prstGeom>
          <a:noFill/>
          <a:ln w="12700">
            <a:solidFill>
              <a:schemeClr val="tx1"/>
            </a:solidFill>
          </a:ln>
        </p:spPr>
        <p:txBody>
          <a:bodyPr wrap="square" rtlCol="0">
            <a:spAutoFit/>
          </a:bodyPr>
          <a:lstStyle/>
          <a:p>
            <a:r>
              <a:rPr lang="en-US" b="1" smtClean="0">
                <a:latin typeface="Arial" pitchFamily="34" charset="0"/>
                <a:cs typeface="Arial" pitchFamily="34" charset="0"/>
              </a:rPr>
              <a:t>Hypothesis tests about threshold values are not meaningful.</a:t>
            </a:r>
            <a:endParaRPr lang="en-US" b="1">
              <a:latin typeface="Arial" pitchFamily="34" charset="0"/>
              <a:cs typeface="Arial" pitchFamily="34" charset="0"/>
            </a:endParaRPr>
          </a:p>
        </p:txBody>
      </p:sp>
    </p:spTree>
    <p:extLst>
      <p:ext uri="{BB962C8B-B14F-4D97-AF65-F5344CB8AC3E}">
        <p14:creationId xmlns:p14="http://schemas.microsoft.com/office/powerpoint/2010/main" val="837904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229600" cy="530225"/>
          </a:xfrm>
        </p:spPr>
        <p:txBody>
          <a:bodyPr/>
          <a:lstStyle/>
          <a:p>
            <a:pPr eaLnBrk="1" hangingPunct="1"/>
            <a:r>
              <a:rPr lang="en-US" dirty="0" smtClean="0"/>
              <a:t>Analysis of Model Implications</a:t>
            </a:r>
          </a:p>
        </p:txBody>
      </p:sp>
      <p:sp>
        <p:nvSpPr>
          <p:cNvPr id="23555" name="Rectangle 3"/>
          <p:cNvSpPr>
            <a:spLocks noGrp="1" noChangeArrowheads="1"/>
          </p:cNvSpPr>
          <p:nvPr>
            <p:ph idx="1"/>
          </p:nvPr>
        </p:nvSpPr>
        <p:spPr>
          <a:xfrm>
            <a:off x="1371600" y="2362200"/>
            <a:ext cx="6858000" cy="3505200"/>
          </a:xfrm>
        </p:spPr>
        <p:txBody>
          <a:bodyPr/>
          <a:lstStyle/>
          <a:p>
            <a:pPr eaLnBrk="1" hangingPunct="1"/>
            <a:r>
              <a:rPr lang="en-US" dirty="0" smtClean="0">
                <a:latin typeface="+mj-lt"/>
              </a:rPr>
              <a:t>Partial Effects</a:t>
            </a:r>
          </a:p>
          <a:p>
            <a:pPr eaLnBrk="1" hangingPunct="1"/>
            <a:r>
              <a:rPr lang="en-US" dirty="0" smtClean="0">
                <a:latin typeface="+mj-lt"/>
              </a:rPr>
              <a:t>Fit Measures</a:t>
            </a:r>
          </a:p>
          <a:p>
            <a:pPr eaLnBrk="1" hangingPunct="1"/>
            <a:r>
              <a:rPr lang="en-US" dirty="0" smtClean="0">
                <a:latin typeface="+mj-lt"/>
              </a:rPr>
              <a:t>Predicted Probabilities</a:t>
            </a:r>
          </a:p>
          <a:p>
            <a:pPr lvl="1" eaLnBrk="1" hangingPunct="1"/>
            <a:r>
              <a:rPr lang="en-US" dirty="0" smtClean="0">
                <a:latin typeface="+mj-lt"/>
              </a:rPr>
              <a:t>Averaged: They match sample proportions.</a:t>
            </a:r>
          </a:p>
          <a:p>
            <a:pPr lvl="1" eaLnBrk="1" hangingPunct="1"/>
            <a:r>
              <a:rPr lang="en-US" dirty="0" smtClean="0">
                <a:latin typeface="+mj-lt"/>
              </a:rPr>
              <a:t>By observation</a:t>
            </a:r>
          </a:p>
          <a:p>
            <a:pPr lvl="1" eaLnBrk="1" hangingPunct="1"/>
            <a:r>
              <a:rPr lang="en-US" dirty="0" smtClean="0">
                <a:latin typeface="+mj-lt"/>
              </a:rPr>
              <a:t>Segments of the sample</a:t>
            </a:r>
          </a:p>
          <a:p>
            <a:pPr lvl="1" eaLnBrk="1" hangingPunct="1"/>
            <a:r>
              <a:rPr lang="en-US" dirty="0" smtClean="0">
                <a:latin typeface="+mj-lt"/>
              </a:rPr>
              <a:t>Related to particular variables</a:t>
            </a:r>
          </a:p>
        </p:txBody>
      </p:sp>
    </p:spTree>
    <p:extLst>
      <p:ext uri="{BB962C8B-B14F-4D97-AF65-F5344CB8AC3E}">
        <p14:creationId xmlns:p14="http://schemas.microsoft.com/office/powerpoint/2010/main" val="2485322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533400" y="914400"/>
            <a:ext cx="8229600" cy="1139825"/>
          </a:xfrm>
        </p:spPr>
        <p:txBody>
          <a:bodyPr/>
          <a:lstStyle/>
          <a:p>
            <a:pPr eaLnBrk="1" hangingPunct="1"/>
            <a:r>
              <a:rPr lang="en-US" b="1" dirty="0" smtClean="0">
                <a:latin typeface="Tahoma" panose="020B0604030504040204" pitchFamily="34" charset="0"/>
                <a:ea typeface="Tahoma" panose="020B0604030504040204" pitchFamily="34" charset="0"/>
                <a:cs typeface="Tahoma" panose="020B0604030504040204" pitchFamily="34" charset="0"/>
              </a:rPr>
              <a:t>Coefficients</a:t>
            </a:r>
          </a:p>
        </p:txBody>
      </p:sp>
      <p:graphicFrame>
        <p:nvGraphicFramePr>
          <p:cNvPr id="16387" name="Object 4"/>
          <p:cNvGraphicFramePr>
            <a:graphicFrameLocks noChangeAspect="1"/>
          </p:cNvGraphicFramePr>
          <p:nvPr/>
        </p:nvGraphicFramePr>
        <p:xfrm>
          <a:off x="585788" y="2209800"/>
          <a:ext cx="8196262" cy="3108325"/>
        </p:xfrm>
        <a:graphic>
          <a:graphicData uri="http://schemas.openxmlformats.org/presentationml/2006/ole">
            <mc:AlternateContent xmlns:mc="http://schemas.openxmlformats.org/markup-compatibility/2006">
              <mc:Choice xmlns:v="urn:schemas-microsoft-com:vml" Requires="v">
                <p:oleObj spid="_x0000_s4106" name="Equation" r:id="rId4" imgW="4152900" imgH="1574800" progId="Equation.DSMT4">
                  <p:embed/>
                </p:oleObj>
              </mc:Choice>
              <mc:Fallback>
                <p:oleObj name="Equation" r:id="rId4" imgW="4152900" imgH="15748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2209800"/>
                        <a:ext cx="8196262" cy="310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26375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81000" y="685800"/>
            <a:ext cx="8229600" cy="1139825"/>
          </a:xfrm>
        </p:spPr>
        <p:txBody>
          <a:bodyPr/>
          <a:lstStyle/>
          <a:p>
            <a:pPr eaLnBrk="1" hangingPunct="1"/>
            <a:r>
              <a:rPr lang="en-US" sz="2800" dirty="0" smtClean="0"/>
              <a:t>Partial Effects </a:t>
            </a:r>
            <a:r>
              <a:rPr lang="en-US" sz="2800" smtClean="0"/>
              <a:t>in the Ordered </a:t>
            </a:r>
            <a:r>
              <a:rPr lang="en-US" sz="2800" dirty="0" smtClean="0"/>
              <a:t>Choice Model</a:t>
            </a:r>
          </a:p>
        </p:txBody>
      </p:sp>
      <p:sp>
        <p:nvSpPr>
          <p:cNvPr id="17411" name="Text Box 5"/>
          <p:cNvSpPr txBox="1">
            <a:spLocks noChangeArrowheads="1"/>
          </p:cNvSpPr>
          <p:nvPr/>
        </p:nvSpPr>
        <p:spPr bwMode="auto">
          <a:xfrm>
            <a:off x="5943600" y="1981200"/>
            <a:ext cx="2971800"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dirty="0">
                <a:latin typeface="Tahoma" pitchFamily="34" charset="0"/>
              </a:rPr>
              <a:t>Assume the </a:t>
            </a:r>
            <a:r>
              <a:rPr lang="el-GR" dirty="0">
                <a:latin typeface="Tahoma" pitchFamily="34" charset="0"/>
                <a:cs typeface="Tahoma" pitchFamily="34" charset="0"/>
              </a:rPr>
              <a:t>β</a:t>
            </a:r>
            <a:r>
              <a:rPr lang="en-US" baseline="-25000" dirty="0">
                <a:latin typeface="Tahoma" pitchFamily="34" charset="0"/>
                <a:cs typeface="Tahoma" pitchFamily="34" charset="0"/>
              </a:rPr>
              <a:t>k</a:t>
            </a:r>
            <a:r>
              <a:rPr lang="en-US" dirty="0">
                <a:latin typeface="Tahoma" pitchFamily="34" charset="0"/>
                <a:cs typeface="Tahoma" pitchFamily="34" charset="0"/>
              </a:rPr>
              <a:t> is positive.</a:t>
            </a:r>
          </a:p>
          <a:p>
            <a:pPr>
              <a:spcBef>
                <a:spcPct val="50000"/>
              </a:spcBef>
            </a:pPr>
            <a:r>
              <a:rPr lang="en-US" dirty="0">
                <a:latin typeface="Tahoma" pitchFamily="34" charset="0"/>
                <a:cs typeface="Tahoma" pitchFamily="34" charset="0"/>
              </a:rPr>
              <a:t>Assume that </a:t>
            </a:r>
            <a:r>
              <a:rPr lang="en-US" dirty="0" err="1">
                <a:latin typeface="Tahoma" pitchFamily="34" charset="0"/>
                <a:cs typeface="Tahoma" pitchFamily="34" charset="0"/>
              </a:rPr>
              <a:t>x</a:t>
            </a:r>
            <a:r>
              <a:rPr lang="en-US" baseline="-25000" dirty="0" err="1">
                <a:latin typeface="Tahoma" pitchFamily="34" charset="0"/>
                <a:cs typeface="Tahoma" pitchFamily="34" charset="0"/>
              </a:rPr>
              <a:t>k</a:t>
            </a:r>
            <a:r>
              <a:rPr lang="en-US" dirty="0">
                <a:latin typeface="Tahoma" pitchFamily="34" charset="0"/>
                <a:cs typeface="Tahoma" pitchFamily="34" charset="0"/>
              </a:rPr>
              <a:t> increases.</a:t>
            </a:r>
          </a:p>
          <a:p>
            <a:pPr>
              <a:spcBef>
                <a:spcPct val="50000"/>
              </a:spcBef>
            </a:pPr>
            <a:r>
              <a:rPr lang="el-GR" b="1" dirty="0">
                <a:latin typeface="Tahoma" pitchFamily="34" charset="0"/>
              </a:rPr>
              <a:t>β</a:t>
            </a:r>
            <a:r>
              <a:rPr lang="en-US" b="1" dirty="0">
                <a:latin typeface="Tahoma" pitchFamily="34" charset="0"/>
              </a:rPr>
              <a:t>’x </a:t>
            </a:r>
            <a:r>
              <a:rPr lang="en-US" dirty="0">
                <a:latin typeface="Tahoma" pitchFamily="34" charset="0"/>
              </a:rPr>
              <a:t>increases. </a:t>
            </a:r>
            <a:r>
              <a:rPr lang="el-GR" dirty="0">
                <a:latin typeface="Tahoma" pitchFamily="34" charset="0"/>
                <a:cs typeface="Tahoma" pitchFamily="34" charset="0"/>
              </a:rPr>
              <a:t>μ</a:t>
            </a:r>
            <a:r>
              <a:rPr lang="en-US" baseline="-25000" dirty="0">
                <a:latin typeface="Tahoma" pitchFamily="34" charset="0"/>
                <a:cs typeface="Tahoma" pitchFamily="34" charset="0"/>
              </a:rPr>
              <a:t>j</a:t>
            </a:r>
            <a:r>
              <a:rPr lang="en-US" dirty="0">
                <a:latin typeface="Tahoma" pitchFamily="34" charset="0"/>
                <a:cs typeface="Tahoma" pitchFamily="34" charset="0"/>
              </a:rPr>
              <a:t>- </a:t>
            </a:r>
            <a:r>
              <a:rPr lang="el-GR" b="1" dirty="0">
                <a:latin typeface="Tahoma" pitchFamily="34" charset="0"/>
              </a:rPr>
              <a:t>β</a:t>
            </a:r>
            <a:r>
              <a:rPr lang="en-US" b="1" dirty="0">
                <a:latin typeface="Tahoma" pitchFamily="34" charset="0"/>
              </a:rPr>
              <a:t>’x</a:t>
            </a:r>
            <a:r>
              <a:rPr lang="en-US" dirty="0">
                <a:latin typeface="Tahoma" pitchFamily="34" charset="0"/>
                <a:cs typeface="Tahoma" pitchFamily="34" charset="0"/>
              </a:rPr>
              <a:t> shifts to the left for all 5 cells.</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[y=0] decreases</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[y=1] decreases – the mass shifted out is larger than the mass shifted in.</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[y=3] increases – same reason in reverse.</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[y=4] must increase.</a:t>
            </a:r>
          </a:p>
          <a:p>
            <a:pPr>
              <a:spcBef>
                <a:spcPct val="50000"/>
              </a:spcBef>
            </a:pPr>
            <a:endParaRPr lang="el-GR" b="1" dirty="0">
              <a:latin typeface="Tahoma" pitchFamily="34" charset="0"/>
              <a:cs typeface="Tahoma" pitchFamily="34" charset="0"/>
            </a:endParaRPr>
          </a:p>
        </p:txBody>
      </p:sp>
      <p:sp>
        <p:nvSpPr>
          <p:cNvPr id="17412" name="Text Box 10"/>
          <p:cNvSpPr txBox="1">
            <a:spLocks noChangeArrowheads="1"/>
          </p:cNvSpPr>
          <p:nvPr/>
        </p:nvSpPr>
        <p:spPr bwMode="auto">
          <a:xfrm>
            <a:off x="533400" y="5486400"/>
            <a:ext cx="5334000" cy="10826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a:latin typeface="Tahoma" pitchFamily="34" charset="0"/>
              </a:rPr>
              <a:t>When </a:t>
            </a:r>
            <a:r>
              <a:rPr lang="el-GR" sz="1600" b="1">
                <a:latin typeface="Tahoma" pitchFamily="34" charset="0"/>
                <a:cs typeface="Tahoma" pitchFamily="34" charset="0"/>
              </a:rPr>
              <a:t>β</a:t>
            </a:r>
            <a:r>
              <a:rPr lang="en-US" sz="1600" b="1" baseline="-25000">
                <a:latin typeface="Tahoma" pitchFamily="34" charset="0"/>
                <a:cs typeface="Tahoma" pitchFamily="34" charset="0"/>
              </a:rPr>
              <a:t>k</a:t>
            </a:r>
            <a:r>
              <a:rPr lang="en-US" sz="1600" b="1">
                <a:latin typeface="Tahoma" pitchFamily="34" charset="0"/>
                <a:cs typeface="Tahoma" pitchFamily="34" charset="0"/>
              </a:rPr>
              <a:t> &gt; 0, increase in x</a:t>
            </a:r>
            <a:r>
              <a:rPr lang="en-US" sz="1600" b="1" baseline="-25000">
                <a:latin typeface="Tahoma" pitchFamily="34" charset="0"/>
                <a:cs typeface="Tahoma" pitchFamily="34" charset="0"/>
              </a:rPr>
              <a:t>k</a:t>
            </a:r>
            <a:r>
              <a:rPr lang="en-US" sz="1600" b="1">
                <a:latin typeface="Tahoma" pitchFamily="34" charset="0"/>
                <a:cs typeface="Tahoma" pitchFamily="34" charset="0"/>
              </a:rPr>
              <a:t> decreases Prob[y=0] and increases Prob[y=J]. Intermediate cells are ambiguous, but there is only one sign change in the marginal effects from 0 to 1 to … to J</a:t>
            </a:r>
            <a:endParaRPr lang="el-GR" sz="1600" b="1">
              <a:latin typeface="Tahoma" pitchFamily="34" charset="0"/>
              <a:cs typeface="Tahoma" pitchFamily="34" charset="0"/>
            </a:endParaRPr>
          </a:p>
        </p:txBody>
      </p:sp>
      <p:pic>
        <p:nvPicPr>
          <p:cNvPr id="174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057400"/>
            <a:ext cx="5334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Line 12"/>
          <p:cNvSpPr>
            <a:spLocks noChangeShapeType="1"/>
          </p:cNvSpPr>
          <p:nvPr/>
        </p:nvSpPr>
        <p:spPr bwMode="auto">
          <a:xfrm flipV="1">
            <a:off x="1816100" y="4508500"/>
            <a:ext cx="0" cy="1524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5" name="Line 13"/>
          <p:cNvSpPr>
            <a:spLocks noChangeShapeType="1"/>
          </p:cNvSpPr>
          <p:nvPr/>
        </p:nvSpPr>
        <p:spPr bwMode="auto">
          <a:xfrm flipV="1">
            <a:off x="2590800" y="3657600"/>
            <a:ext cx="0" cy="9906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6" name="Line 14"/>
          <p:cNvSpPr>
            <a:spLocks noChangeShapeType="1"/>
          </p:cNvSpPr>
          <p:nvPr/>
        </p:nvSpPr>
        <p:spPr bwMode="auto">
          <a:xfrm flipV="1">
            <a:off x="3581400" y="2743200"/>
            <a:ext cx="0" cy="19050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7" name="Line 15"/>
          <p:cNvSpPr>
            <a:spLocks noChangeShapeType="1"/>
          </p:cNvSpPr>
          <p:nvPr/>
        </p:nvSpPr>
        <p:spPr bwMode="auto">
          <a:xfrm flipV="1">
            <a:off x="4038600" y="3352800"/>
            <a:ext cx="0" cy="12954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3695911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idx="4294967295"/>
          </p:nvPr>
        </p:nvSpPr>
        <p:spPr>
          <a:xfrm>
            <a:off x="304800" y="612775"/>
            <a:ext cx="8229600" cy="1139825"/>
          </a:xfrm>
        </p:spPr>
        <p:txBody>
          <a:bodyPr/>
          <a:lstStyle/>
          <a:p>
            <a:pPr eaLnBrk="1" hangingPunct="1"/>
            <a:r>
              <a:rPr lang="en-US" sz="3200" b="1" dirty="0" smtClean="0"/>
              <a:t>Partial Effects of 8 Years of Education</a:t>
            </a:r>
          </a:p>
        </p:txBody>
      </p:sp>
      <p:pic>
        <p:nvPicPr>
          <p:cNvPr id="1843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970087"/>
            <a:ext cx="7924800" cy="443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5852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04800" y="688975"/>
            <a:ext cx="8229600" cy="606425"/>
          </a:xfrm>
        </p:spPr>
        <p:txBody>
          <a:bodyPr/>
          <a:lstStyle/>
          <a:p>
            <a:pPr eaLnBrk="1" hangingPunct="1"/>
            <a:r>
              <a:rPr lang="en-US" sz="2400" b="1" dirty="0" smtClean="0"/>
              <a:t>An Ordered Probability </a:t>
            </a:r>
            <a:br>
              <a:rPr lang="en-US" sz="2400" b="1" dirty="0" smtClean="0"/>
            </a:br>
            <a:r>
              <a:rPr lang="en-US" sz="2400" b="1" dirty="0" smtClean="0"/>
              <a:t>Model for Health Satisfaction</a:t>
            </a:r>
          </a:p>
        </p:txBody>
      </p:sp>
      <p:pic>
        <p:nvPicPr>
          <p:cNvPr id="41985" name="Picture 1"/>
          <p:cNvPicPr>
            <a:picLocks noChangeAspect="1" noChangeArrowheads="1"/>
          </p:cNvPicPr>
          <p:nvPr/>
        </p:nvPicPr>
        <p:blipFill>
          <a:blip r:embed="rId3" cstate="print"/>
          <a:srcRect/>
          <a:stretch>
            <a:fillRect/>
          </a:stretch>
        </p:blipFill>
        <p:spPr bwMode="auto">
          <a:xfrm>
            <a:off x="1371600" y="1295400"/>
            <a:ext cx="6629400" cy="5337408"/>
          </a:xfrm>
          <a:prstGeom prst="rect">
            <a:avLst/>
          </a:prstGeom>
          <a:noFill/>
          <a:ln w="9525">
            <a:noFill/>
            <a:miter lim="800000"/>
            <a:headEnd/>
            <a:tailEnd/>
          </a:ln>
        </p:spPr>
      </p:pic>
    </p:spTree>
    <p:extLst>
      <p:ext uri="{BB962C8B-B14F-4D97-AF65-F5344CB8AC3E}">
        <p14:creationId xmlns:p14="http://schemas.microsoft.com/office/powerpoint/2010/main" val="1205507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381000" y="460375"/>
            <a:ext cx="8229600" cy="454025"/>
          </a:xfrm>
        </p:spPr>
        <p:txBody>
          <a:bodyPr/>
          <a:lstStyle/>
          <a:p>
            <a:pPr eaLnBrk="1" hangingPunct="1"/>
            <a:r>
              <a:rPr lang="en-US" b="1" dirty="0" smtClean="0"/>
              <a:t>Ordered Probability Partial Effects</a:t>
            </a:r>
          </a:p>
        </p:txBody>
      </p:sp>
      <p:sp>
        <p:nvSpPr>
          <p:cNvPr id="20483" name="Text Box 4"/>
          <p:cNvSpPr txBox="1">
            <a:spLocks noChangeArrowheads="1"/>
          </p:cNvSpPr>
          <p:nvPr/>
        </p:nvSpPr>
        <p:spPr bwMode="auto">
          <a:xfrm>
            <a:off x="914400" y="914400"/>
            <a:ext cx="7543800" cy="567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Marginal effects for ordered probability model</a:t>
            </a:r>
          </a:p>
          <a:p>
            <a:r>
              <a:rPr lang="en-US" sz="1100" b="1" smtClean="0">
                <a:latin typeface="Courier New" pitchFamily="49" charset="0"/>
                <a:cs typeface="Courier New" pitchFamily="49" charset="0"/>
              </a:rPr>
              <a:t>M.E.s for dummy variables are Pr[y|x=1]-Pr[y|x=0]</a:t>
            </a:r>
          </a:p>
          <a:p>
            <a:r>
              <a:rPr lang="en-US" sz="1100" b="1" smtClean="0">
                <a:latin typeface="Courier New" pitchFamily="49" charset="0"/>
                <a:cs typeface="Courier New" pitchFamily="49" charset="0"/>
              </a:rPr>
              <a:t>Names for dummy variables are marked by *.</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     Partial                          Prob.      95% Confidence</a:t>
            </a:r>
          </a:p>
          <a:p>
            <a:r>
              <a:rPr lang="en-US" sz="1100" b="1" smtClean="0">
                <a:latin typeface="Courier New" pitchFamily="49" charset="0"/>
                <a:cs typeface="Courier New" pitchFamily="49" charset="0"/>
              </a:rPr>
              <a:t> HLTHSAT|      Effect    Elasticity      z    |z|&gt;Z*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|--------------[Partial effects on Prob[Y=00] at means]--------------</a:t>
            </a:r>
          </a:p>
          <a:p>
            <a:r>
              <a:rPr lang="en-US" sz="1100" b="1" smtClean="0">
                <a:latin typeface="Courier New" pitchFamily="49" charset="0"/>
                <a:cs typeface="Courier New" pitchFamily="49" charset="0"/>
              </a:rPr>
              <a:t> *FEMALE|    -.00117        -.02600     -.38  .7065     -.00726    .00492</a:t>
            </a:r>
          </a:p>
          <a:p>
            <a:r>
              <a:rPr lang="en-US" sz="1100" b="1" smtClean="0">
                <a:latin typeface="Courier New" pitchFamily="49" charset="0"/>
                <a:cs typeface="Courier New" pitchFamily="49" charset="0"/>
              </a:rPr>
              <a:t>    EDUC|    -.00351***     -.89008    -5.04  .0000     -.00488   -.00215</a:t>
            </a:r>
          </a:p>
          <a:p>
            <a:r>
              <a:rPr lang="en-US" sz="1100" b="1" smtClean="0">
                <a:latin typeface="Courier New" pitchFamily="49" charset="0"/>
                <a:cs typeface="Courier New" pitchFamily="49" charset="0"/>
              </a:rPr>
              <a:t>     AGE|     .00177***     1.70456    11.15  .0000      .00146    .00208</a:t>
            </a:r>
          </a:p>
          <a:p>
            <a:r>
              <a:rPr lang="it-IT" sz="1100" b="1" smtClean="0">
                <a:latin typeface="Courier New" pitchFamily="49" charset="0"/>
                <a:cs typeface="Courier New" pitchFamily="49" charset="0"/>
              </a:rPr>
              <a:t>  INCOME|    -.02298**      -.17806    -2.37  .0178     -.04199   -.00398</a:t>
            </a:r>
          </a:p>
          <a:p>
            <a:r>
              <a:rPr lang="de-DE" sz="1100" b="1" smtClean="0">
                <a:latin typeface="Courier New" pitchFamily="49" charset="0"/>
                <a:cs typeface="Courier New" pitchFamily="49" charset="0"/>
              </a:rPr>
              <a:t> *HHKIDS|    -.00472        -.10470    -1.42  .1545     -.01121    .00177</a:t>
            </a:r>
          </a:p>
          <a:p>
            <a:r>
              <a:rPr lang="en-US" sz="1100" b="1" smtClean="0">
                <a:latin typeface="Courier New" pitchFamily="49" charset="0"/>
                <a:cs typeface="Courier New" pitchFamily="49" charset="0"/>
              </a:rPr>
              <a:t>        |--------------[Partial effects on Prob[Y=01] at means]--------------</a:t>
            </a:r>
          </a:p>
          <a:p>
            <a:r>
              <a:rPr lang="en-US" sz="1100" b="1" smtClean="0">
                <a:latin typeface="Courier New" pitchFamily="49" charset="0"/>
                <a:cs typeface="Courier New" pitchFamily="49" charset="0"/>
              </a:rPr>
              <a:t> ...</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        |--------------[Partial effects on Prob[Y=02] at means]--------------</a:t>
            </a:r>
          </a:p>
          <a:p>
            <a:r>
              <a:rPr lang="en-US" sz="1100" b="1" smtClean="0">
                <a:latin typeface="Courier New" pitchFamily="49" charset="0"/>
                <a:cs typeface="Courier New" pitchFamily="49" charset="0"/>
              </a:rPr>
              <a:t> ...</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        |--------------[Partial effects on Prob[Y=03] at means]--------------</a:t>
            </a:r>
          </a:p>
          <a:p>
            <a:r>
              <a:rPr lang="en-US" sz="1100" b="1" smtClean="0">
                <a:latin typeface="Courier New" pitchFamily="49" charset="0"/>
                <a:cs typeface="Courier New" pitchFamily="49" charset="0"/>
              </a:rPr>
              <a:t> *FEMALE|     .00146         .01323      .38  .7067     -.00614    .00906</a:t>
            </a:r>
          </a:p>
          <a:p>
            <a:r>
              <a:rPr lang="en-US" sz="1100" b="1" smtClean="0">
                <a:latin typeface="Courier New" pitchFamily="49" charset="0"/>
                <a:cs typeface="Courier New" pitchFamily="49" charset="0"/>
              </a:rPr>
              <a:t>    EDUC|     .00437***      .45292     4.82  .0000      .00259    .00615</a:t>
            </a:r>
          </a:p>
          <a:p>
            <a:r>
              <a:rPr lang="en-US" sz="1100" b="1" smtClean="0">
                <a:latin typeface="Courier New" pitchFamily="49" charset="0"/>
                <a:cs typeface="Courier New" pitchFamily="49" charset="0"/>
              </a:rPr>
              <a:t>     AGE|    -.00220***     -.86738    -9.36  .0000     -.00266   -.00174</a:t>
            </a:r>
          </a:p>
          <a:p>
            <a:r>
              <a:rPr lang="it-IT" sz="1100" b="1" smtClean="0">
                <a:latin typeface="Courier New" pitchFamily="49" charset="0"/>
                <a:cs typeface="Courier New" pitchFamily="49" charset="0"/>
              </a:rPr>
              <a:t>  INCOME|     .02863**       .09061     2.35  .0189      .00473    .05254</a:t>
            </a:r>
          </a:p>
          <a:p>
            <a:r>
              <a:rPr lang="de-DE" sz="1100" b="1" smtClean="0">
                <a:latin typeface="Courier New" pitchFamily="49" charset="0"/>
                <a:cs typeface="Courier New" pitchFamily="49" charset="0"/>
              </a:rPr>
              <a:t> *HHKIDS|     .00594         .05386     1.40  .1607     -.00236    .01424</a:t>
            </a:r>
          </a:p>
          <a:p>
            <a:r>
              <a:rPr lang="en-US" sz="1100" b="1" smtClean="0">
                <a:latin typeface="Courier New" pitchFamily="49" charset="0"/>
                <a:cs typeface="Courier New" pitchFamily="49" charset="0"/>
              </a:rPr>
              <a:t>        |--------------[Partial effects on Prob[Y=04] at means]--------------</a:t>
            </a:r>
          </a:p>
          <a:p>
            <a:r>
              <a:rPr lang="en-US" sz="1100" b="1" smtClean="0">
                <a:latin typeface="Courier New" pitchFamily="49" charset="0"/>
                <a:cs typeface="Courier New" pitchFamily="49" charset="0"/>
              </a:rPr>
              <a:t> *FEMALE|     .00192         .02209      .38  .7067     -.00808    .01191</a:t>
            </a:r>
          </a:p>
          <a:p>
            <a:r>
              <a:rPr lang="en-US" sz="1100" b="1" smtClean="0">
                <a:latin typeface="Courier New" pitchFamily="49" charset="0"/>
                <a:cs typeface="Courier New" pitchFamily="49" charset="0"/>
              </a:rPr>
              <a:t>    EDUC|     .00575***      .75573     5.05  .0000      .00352    .00798</a:t>
            </a:r>
          </a:p>
          <a:p>
            <a:r>
              <a:rPr lang="en-US" sz="1100" b="1" smtClean="0">
                <a:latin typeface="Courier New" pitchFamily="49" charset="0"/>
                <a:cs typeface="Courier New" pitchFamily="49" charset="0"/>
              </a:rPr>
              <a:t>     AGE|    -.00289***    -1.44727   -11.11  .0000     -.00341   -.00238</a:t>
            </a:r>
          </a:p>
          <a:p>
            <a:r>
              <a:rPr lang="it-IT" sz="1100" b="1" smtClean="0">
                <a:latin typeface="Courier New" pitchFamily="49" charset="0"/>
                <a:cs typeface="Courier New" pitchFamily="49" charset="0"/>
              </a:rPr>
              <a:t>  INCOME|     .03764**       .15118     2.37  .0178      .00651    .06878</a:t>
            </a:r>
          </a:p>
          <a:p>
            <a:r>
              <a:rPr lang="de-DE" sz="1100" b="1" smtClean="0">
                <a:latin typeface="Courier New" pitchFamily="49" charset="0"/>
                <a:cs typeface="Courier New" pitchFamily="49" charset="0"/>
              </a:rPr>
              <a:t> *HHKIDS|     .00786         .09053     1.40  .1618     -.00315    .01888</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z, prob values and confidence intervals are given for the partial effect</a:t>
            </a:r>
          </a:p>
          <a:p>
            <a:r>
              <a:rPr lang="en-US" sz="1100" b="1" smtClean="0">
                <a:latin typeface="Courier New" pitchFamily="49" charset="0"/>
                <a:cs typeface="Courier New" pitchFamily="49" charset="0"/>
              </a:rPr>
              <a:t>***, **, * ==&gt;  Significance at 1%, 5%, 10% level.</a:t>
            </a:r>
          </a:p>
        </p:txBody>
      </p:sp>
    </p:spTree>
    <p:extLst>
      <p:ext uri="{BB962C8B-B14F-4D97-AF65-F5344CB8AC3E}">
        <p14:creationId xmlns:p14="http://schemas.microsoft.com/office/powerpoint/2010/main" val="2099017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1066800"/>
            <a:ext cx="7543800"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Marginal effects for ordered probability model</a:t>
            </a:r>
          </a:p>
          <a:p>
            <a:r>
              <a:rPr lang="en-US" sz="1100" b="1" smtClean="0">
                <a:latin typeface="Courier New" pitchFamily="49" charset="0"/>
                <a:cs typeface="Courier New" pitchFamily="49" charset="0"/>
              </a:rPr>
              <a:t>M.E.s for dummy variables are Pr[y|x=1]-Pr[y|x=0]</a:t>
            </a:r>
          </a:p>
          <a:p>
            <a:r>
              <a:rPr lang="en-US" sz="1100" b="1" smtClean="0">
                <a:latin typeface="Courier New" pitchFamily="49" charset="0"/>
                <a:cs typeface="Courier New" pitchFamily="49" charset="0"/>
              </a:rPr>
              <a:t>Names for dummy variables are marked by *.</a:t>
            </a:r>
          </a:p>
          <a:p>
            <a:r>
              <a:rPr lang="en-US" sz="1100" b="1" smtClean="0">
                <a:latin typeface="Courier New" pitchFamily="49" charset="0"/>
                <a:cs typeface="Courier New" pitchFamily="49" charset="0"/>
              </a:rPr>
              <a:t>[Partial effects on Prob[Y=j] at means]</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        |     Partial                          Prob.      95% Confidence</a:t>
            </a:r>
          </a:p>
          <a:p>
            <a:r>
              <a:rPr lang="en-US" sz="1100" b="1" smtClean="0">
                <a:latin typeface="Courier New" pitchFamily="49" charset="0"/>
                <a:cs typeface="Courier New" pitchFamily="49" charset="0"/>
              </a:rPr>
              <a:t> HLTHSAT|      Effect    Elasticity      z    |z|&gt;Z*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*FEMALE|    -.00117        -.02600     -.38  .7065     -.00726    .00492</a:t>
            </a:r>
          </a:p>
          <a:p>
            <a:r>
              <a:rPr lang="en-US" sz="1100" b="1" smtClean="0">
                <a:latin typeface="Courier New" pitchFamily="49" charset="0"/>
                <a:cs typeface="Courier New" pitchFamily="49" charset="0"/>
              </a:rPr>
              <a:t>*FEMALE|    -.00304        -.01232     -.38  .7066     -.01890    .01281</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*FEMALE|     .00084         .00164      .38  .7065     -.00352    .00520</a:t>
            </a:r>
            <a:endParaRPr lang="de-DE" sz="1100" b="1" smtClean="0">
              <a:latin typeface="Courier New" pitchFamily="49" charset="0"/>
              <a:cs typeface="Courier New" pitchFamily="49" charset="0"/>
            </a:endParaRPr>
          </a:p>
          <a:p>
            <a:r>
              <a:rPr lang="en-US" sz="1100" b="1" smtClean="0">
                <a:latin typeface="Courier New" pitchFamily="49" charset="0"/>
                <a:cs typeface="Courier New" pitchFamily="49" charset="0"/>
              </a:rPr>
              <a:t>*FEMALE|     .00146         .01323      .38  .7067     -.00614    .00906</a:t>
            </a:r>
          </a:p>
          <a:p>
            <a:r>
              <a:rPr lang="en-US" sz="1100" b="1" smtClean="0">
                <a:latin typeface="Courier New" pitchFamily="49" charset="0"/>
                <a:cs typeface="Courier New" pitchFamily="49" charset="0"/>
              </a:rPr>
              <a:t>*FEMALE|     .00192         .02209      .38  .7067     -.00808    .01191</a:t>
            </a:r>
          </a:p>
          <a:p>
            <a:endParaRPr lang="en-US" sz="1100" b="1" smtClean="0">
              <a:latin typeface="Courier New" pitchFamily="49" charset="0"/>
              <a:cs typeface="Courier New" pitchFamily="49" charset="0"/>
            </a:endParaRP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Partial Effects  Analysis for Ordered Probit           Prob[Y =All]</a:t>
            </a:r>
          </a:p>
          <a:p>
            <a:r>
              <a:rPr lang="en-US" sz="1100" b="1" smtClean="0">
                <a:latin typeface="Courier New" pitchFamily="49" charset="0"/>
                <a:cs typeface="Courier New" pitchFamily="49" charset="0"/>
              </a:rPr>
              <a:t>Effects on function with respect to FEMALE</a:t>
            </a:r>
          </a:p>
          <a:p>
            <a:r>
              <a:rPr lang="en-US" sz="1100" b="1" smtClean="0">
                <a:latin typeface="Courier New" pitchFamily="49" charset="0"/>
                <a:cs typeface="Courier New" pitchFamily="49" charset="0"/>
              </a:rPr>
              <a:t>Results are computed by average over sample observations</a:t>
            </a:r>
          </a:p>
          <a:p>
            <a:r>
              <a:rPr lang="en-US" sz="1100" b="1" smtClean="0">
                <a:latin typeface="Courier New" pitchFamily="49" charset="0"/>
                <a:cs typeface="Courier New" pitchFamily="49" charset="0"/>
              </a:rPr>
              <a:t>Partial effects for binary var FEMALE   computed by first difference</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df/dFEMALE         Partial    Standard</a:t>
            </a:r>
          </a:p>
          <a:p>
            <a:r>
              <a:rPr lang="en-US" sz="1100" b="1" smtClean="0">
                <a:latin typeface="Courier New" pitchFamily="49" charset="0"/>
                <a:cs typeface="Courier New" pitchFamily="49" charset="0"/>
              </a:rPr>
              <a:t>(Delta Method)     Effect      Error     |t|  95% Confidence Interval</a:t>
            </a:r>
          </a:p>
          <a:p>
            <a:r>
              <a:rPr lang="en-US" sz="1100" b="1" smtClean="0">
                <a:latin typeface="Courier New" pitchFamily="49" charset="0"/>
                <a:cs typeface="Courier New" pitchFamily="49" charset="0"/>
              </a:rPr>
              <a:t>---------------------------------------------------------------------</a:t>
            </a:r>
          </a:p>
          <a:p>
            <a:r>
              <a:rPr lang="en-US" sz="1100" b="1" smtClean="0">
                <a:latin typeface="Courier New" pitchFamily="49" charset="0"/>
                <a:cs typeface="Courier New" pitchFamily="49" charset="0"/>
              </a:rPr>
              <a:t>APE Prob(y= 0)     -.00124     .00329     .38     -.00768      .00521</a:t>
            </a:r>
          </a:p>
          <a:p>
            <a:r>
              <a:rPr lang="en-US" sz="1100" b="1" smtClean="0">
                <a:latin typeface="Courier New" pitchFamily="49" charset="0"/>
                <a:cs typeface="Courier New" pitchFamily="49" charset="0"/>
              </a:rPr>
              <a:t>APE Prob(y= 1)     -.00288     .00765     .38     -.01788      .01212</a:t>
            </a:r>
          </a:p>
          <a:p>
            <a:r>
              <a:rPr lang="en-US" sz="1100" b="1" smtClean="0">
                <a:latin typeface="Courier New" pitchFamily="49" charset="0"/>
                <a:cs typeface="Courier New" pitchFamily="49" charset="0"/>
              </a:rPr>
              <a:t>APE Prob(y= 2)      .00077     .00204     .38     -.00323      .00477</a:t>
            </a:r>
          </a:p>
          <a:p>
            <a:r>
              <a:rPr lang="en-US" sz="1100" b="1" smtClean="0">
                <a:latin typeface="Courier New" pitchFamily="49" charset="0"/>
                <a:cs typeface="Courier New" pitchFamily="49" charset="0"/>
              </a:rPr>
              <a:t>APE Prob(y= 3)      .00138     .00367     .38     -.00581      .00857</a:t>
            </a:r>
          </a:p>
          <a:p>
            <a:r>
              <a:rPr lang="en-US" sz="1100" b="1" smtClean="0">
                <a:latin typeface="Courier New" pitchFamily="49" charset="0"/>
                <a:cs typeface="Courier New" pitchFamily="49" charset="0"/>
              </a:rPr>
              <a:t>APE Prob(y= 4)      .00197     .00524     .38     -.00829      .01223</a:t>
            </a:r>
          </a:p>
          <a:p>
            <a:endParaRPr lang="en-US" sz="800" b="1" smtClean="0">
              <a:latin typeface="Courier New" pitchFamily="49" charset="0"/>
              <a:cs typeface="Courier New" pitchFamily="49" charset="0"/>
            </a:endParaRPr>
          </a:p>
        </p:txBody>
      </p:sp>
      <p:sp>
        <p:nvSpPr>
          <p:cNvPr id="3" name="TextBox 2"/>
          <p:cNvSpPr txBox="1"/>
          <p:nvPr/>
        </p:nvSpPr>
        <p:spPr>
          <a:xfrm>
            <a:off x="990600" y="609600"/>
            <a:ext cx="7391400" cy="400110"/>
          </a:xfrm>
          <a:prstGeom prst="rect">
            <a:avLst/>
          </a:prstGeom>
          <a:noFill/>
        </p:spPr>
        <p:txBody>
          <a:bodyPr wrap="square" rtlCol="0">
            <a:spAutoFit/>
          </a:bodyPr>
          <a:lstStyle/>
          <a:p>
            <a:r>
              <a:rPr lang="en-US" sz="2000" b="1" smtClean="0">
                <a:latin typeface="Arial" pitchFamily="34" charset="0"/>
                <a:cs typeface="Arial" pitchFamily="34" charset="0"/>
              </a:rPr>
              <a:t>Partial Effects at Means vs. Average Partial Effects</a:t>
            </a:r>
            <a:endParaRPr lang="en-US" sz="20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533400"/>
            <a:ext cx="8686800" cy="1139825"/>
          </a:xfrm>
        </p:spPr>
        <p:txBody>
          <a:bodyPr/>
          <a:lstStyle/>
          <a:p>
            <a:pPr eaLnBrk="1" hangingPunct="1"/>
            <a:r>
              <a:rPr lang="en-US" sz="2800" dirty="0" smtClean="0"/>
              <a:t>Predictions from the Model Related to Age</a:t>
            </a:r>
          </a:p>
        </p:txBody>
      </p:sp>
      <p:pic>
        <p:nvPicPr>
          <p:cNvPr id="2560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960562"/>
            <a:ext cx="74676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7481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1146175"/>
            <a:ext cx="8229600" cy="530225"/>
          </a:xfrm>
        </p:spPr>
        <p:txBody>
          <a:bodyPr/>
          <a:lstStyle/>
          <a:p>
            <a:pPr eaLnBrk="1" hangingPunct="1"/>
            <a:r>
              <a:rPr lang="en-US" dirty="0" smtClean="0"/>
              <a:t>Fit Measures</a:t>
            </a:r>
          </a:p>
        </p:txBody>
      </p:sp>
      <p:sp>
        <p:nvSpPr>
          <p:cNvPr id="26627" name="Rectangle 3"/>
          <p:cNvSpPr>
            <a:spLocks noGrp="1" noChangeArrowheads="1"/>
          </p:cNvSpPr>
          <p:nvPr>
            <p:ph idx="1"/>
          </p:nvPr>
        </p:nvSpPr>
        <p:spPr>
          <a:xfrm>
            <a:off x="1143000" y="1676400"/>
            <a:ext cx="7543800" cy="4530725"/>
          </a:xfrm>
        </p:spPr>
        <p:txBody>
          <a:bodyPr/>
          <a:lstStyle/>
          <a:p>
            <a:pPr eaLnBrk="1" hangingPunct="1">
              <a:lnSpc>
                <a:spcPct val="90000"/>
              </a:lnSpc>
            </a:pPr>
            <a:r>
              <a:rPr lang="en-US" dirty="0" smtClean="0">
                <a:latin typeface="+mj-lt"/>
              </a:rPr>
              <a:t>There is no single “dependent variable” to explain.</a:t>
            </a:r>
          </a:p>
          <a:p>
            <a:pPr eaLnBrk="1" hangingPunct="1">
              <a:lnSpc>
                <a:spcPct val="90000"/>
              </a:lnSpc>
            </a:pPr>
            <a:r>
              <a:rPr lang="en-US" dirty="0" smtClean="0">
                <a:latin typeface="+mj-lt"/>
              </a:rPr>
              <a:t>There is no sum of squares or other measure of “variation” to explain.</a:t>
            </a:r>
          </a:p>
          <a:p>
            <a:pPr eaLnBrk="1" hangingPunct="1">
              <a:lnSpc>
                <a:spcPct val="90000"/>
              </a:lnSpc>
            </a:pPr>
            <a:r>
              <a:rPr lang="en-US" dirty="0" smtClean="0">
                <a:latin typeface="+mj-lt"/>
              </a:rPr>
              <a:t>Predictions of the model relate to a set of J+1 probabilities, not a single variable.</a:t>
            </a:r>
          </a:p>
          <a:p>
            <a:pPr eaLnBrk="1" hangingPunct="1">
              <a:lnSpc>
                <a:spcPct val="90000"/>
              </a:lnSpc>
            </a:pPr>
            <a:r>
              <a:rPr lang="en-US" dirty="0" smtClean="0">
                <a:latin typeface="+mj-lt"/>
              </a:rPr>
              <a:t>How to explain fit?</a:t>
            </a:r>
          </a:p>
          <a:p>
            <a:pPr lvl="1" eaLnBrk="1" hangingPunct="1">
              <a:lnSpc>
                <a:spcPct val="90000"/>
              </a:lnSpc>
            </a:pPr>
            <a:r>
              <a:rPr lang="en-US" dirty="0" smtClean="0">
                <a:latin typeface="+mj-lt"/>
              </a:rPr>
              <a:t>Based on the underlying regression</a:t>
            </a:r>
          </a:p>
          <a:p>
            <a:pPr lvl="1" eaLnBrk="1" hangingPunct="1">
              <a:lnSpc>
                <a:spcPct val="90000"/>
              </a:lnSpc>
            </a:pPr>
            <a:r>
              <a:rPr lang="en-US" dirty="0" smtClean="0">
                <a:latin typeface="+mj-lt"/>
              </a:rPr>
              <a:t>Based on the likelihood function</a:t>
            </a:r>
          </a:p>
          <a:p>
            <a:pPr lvl="1" eaLnBrk="1" hangingPunct="1">
              <a:lnSpc>
                <a:spcPct val="90000"/>
              </a:lnSpc>
            </a:pPr>
            <a:r>
              <a:rPr lang="en-US" dirty="0" smtClean="0">
                <a:latin typeface="+mj-lt"/>
              </a:rPr>
              <a:t>Based on prediction of the outcome variable</a:t>
            </a:r>
          </a:p>
        </p:txBody>
      </p:sp>
    </p:spTree>
    <p:extLst>
      <p:ext uri="{BB962C8B-B14F-4D97-AF65-F5344CB8AC3E}">
        <p14:creationId xmlns:p14="http://schemas.microsoft.com/office/powerpoint/2010/main" val="3910853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457200" y="841375"/>
            <a:ext cx="8229600" cy="1139825"/>
          </a:xfrm>
        </p:spPr>
        <p:txBody>
          <a:bodyPr/>
          <a:lstStyle/>
          <a:p>
            <a:pPr eaLnBrk="1" hangingPunct="1"/>
            <a:r>
              <a:rPr lang="en-US" dirty="0" smtClean="0"/>
              <a:t>Log Likelihood Based Fit Measures</a:t>
            </a:r>
          </a:p>
        </p:txBody>
      </p:sp>
      <p:pic>
        <p:nvPicPr>
          <p:cNvPr id="2765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209800"/>
            <a:ext cx="80772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9402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2867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1512" y="555826"/>
            <a:ext cx="5297488" cy="592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625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381000" y="536575"/>
            <a:ext cx="8229600" cy="1139825"/>
          </a:xfrm>
        </p:spPr>
        <p:txBody>
          <a:bodyPr/>
          <a:lstStyle/>
          <a:p>
            <a:pPr eaLnBrk="1" hangingPunct="1"/>
            <a:r>
              <a:rPr lang="en-US" dirty="0" smtClean="0"/>
              <a:t>A Somewhat Better Fit</a:t>
            </a:r>
          </a:p>
        </p:txBody>
      </p:sp>
      <p:pic>
        <p:nvPicPr>
          <p:cNvPr id="2969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752600"/>
            <a:ext cx="62499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79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04800" y="990600"/>
            <a:ext cx="8229600" cy="1139825"/>
          </a:xfrm>
        </p:spPr>
        <p:txBody>
          <a:bodyPr/>
          <a:lstStyle/>
          <a:p>
            <a:pPr eaLnBrk="1" hangingPunct="1"/>
            <a:r>
              <a:rPr lang="en-US" sz="3200" dirty="0" smtClean="0"/>
              <a:t>Generalizing the Ordered </a:t>
            </a:r>
            <a:r>
              <a:rPr lang="en-US" sz="3200" dirty="0" err="1" smtClean="0"/>
              <a:t>Probit</a:t>
            </a:r>
            <a:r>
              <a:rPr lang="en-US" sz="3200" dirty="0" smtClean="0"/>
              <a:t> </a:t>
            </a:r>
            <a:br>
              <a:rPr lang="en-US" sz="3200" dirty="0" smtClean="0"/>
            </a:br>
            <a:r>
              <a:rPr lang="en-US" sz="3200" dirty="0" smtClean="0"/>
              <a:t>with Heterogeneous Thresholds</a:t>
            </a:r>
          </a:p>
        </p:txBody>
      </p:sp>
      <p:graphicFrame>
        <p:nvGraphicFramePr>
          <p:cNvPr id="39939" name="Object 8"/>
          <p:cNvGraphicFramePr>
            <a:graphicFrameLocks noChangeAspect="1"/>
          </p:cNvGraphicFramePr>
          <p:nvPr>
            <p:extLst>
              <p:ext uri="{D42A27DB-BD31-4B8C-83A1-F6EECF244321}">
                <p14:modId xmlns:p14="http://schemas.microsoft.com/office/powerpoint/2010/main" val="2166061188"/>
              </p:ext>
            </p:extLst>
          </p:nvPr>
        </p:nvGraphicFramePr>
        <p:xfrm>
          <a:off x="858837" y="2362200"/>
          <a:ext cx="7599363" cy="3646488"/>
        </p:xfrm>
        <a:graphic>
          <a:graphicData uri="http://schemas.openxmlformats.org/presentationml/2006/ole">
            <mc:AlternateContent xmlns:mc="http://schemas.openxmlformats.org/markup-compatibility/2006">
              <mc:Choice xmlns:v="urn:schemas-microsoft-com:vml" Requires="v">
                <p:oleObj spid="_x0000_s8202" name="Equation" r:id="rId4" imgW="4076700" imgH="1955800" progId="Equation.DSMT4">
                  <p:embed/>
                </p:oleObj>
              </mc:Choice>
              <mc:Fallback>
                <p:oleObj name="Equation" r:id="rId4" imgW="4076700" imgH="19558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837" y="2362200"/>
                        <a:ext cx="7599363" cy="364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03966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838200"/>
            <a:ext cx="8229600" cy="1139825"/>
          </a:xfrm>
        </p:spPr>
        <p:txBody>
          <a:bodyPr/>
          <a:lstStyle/>
          <a:p>
            <a:pPr eaLnBrk="1" hangingPunct="1"/>
            <a:r>
              <a:rPr lang="en-US" smtClean="0"/>
              <a:t>Hierarchical Ordered Probit</a:t>
            </a:r>
          </a:p>
        </p:txBody>
      </p:sp>
      <p:graphicFrame>
        <p:nvGraphicFramePr>
          <p:cNvPr id="40963" name="Object 8"/>
          <p:cNvGraphicFramePr>
            <a:graphicFrameLocks noGrp="1" noChangeAspect="1"/>
          </p:cNvGraphicFramePr>
          <p:nvPr>
            <p:ph sz="half" idx="1"/>
            <p:extLst>
              <p:ext uri="{D42A27DB-BD31-4B8C-83A1-F6EECF244321}">
                <p14:modId xmlns:p14="http://schemas.microsoft.com/office/powerpoint/2010/main" val="256946762"/>
              </p:ext>
            </p:extLst>
          </p:nvPr>
        </p:nvGraphicFramePr>
        <p:xfrm>
          <a:off x="1219200" y="2362200"/>
          <a:ext cx="7162800" cy="3249613"/>
        </p:xfrm>
        <a:graphic>
          <a:graphicData uri="http://schemas.openxmlformats.org/presentationml/2006/ole">
            <mc:AlternateContent xmlns:mc="http://schemas.openxmlformats.org/markup-compatibility/2006">
              <mc:Choice xmlns:v="urn:schemas-microsoft-com:vml" Requires="v">
                <p:oleObj spid="_x0000_s9226" name="Equation" r:id="rId4" imgW="3835400" imgH="1739900" progId="Equation.DSMT4">
                  <p:embed/>
                </p:oleObj>
              </mc:Choice>
              <mc:Fallback>
                <p:oleObj name="Equation" r:id="rId4" imgW="3835400" imgH="17399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62200"/>
                        <a:ext cx="7162800" cy="3249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1868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400" y="460375"/>
            <a:ext cx="8229600" cy="1139825"/>
          </a:xfrm>
        </p:spPr>
        <p:txBody>
          <a:bodyPr/>
          <a:lstStyle/>
          <a:p>
            <a:pPr eaLnBrk="1" hangingPunct="1"/>
            <a:r>
              <a:rPr lang="en-US" smtClean="0"/>
              <a:t>Ordered Choice Model</a:t>
            </a:r>
          </a:p>
        </p:txBody>
      </p:sp>
      <p:pic>
        <p:nvPicPr>
          <p:cNvPr id="4198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600200"/>
            <a:ext cx="5819775"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5"/>
          <p:cNvSpPr>
            <a:spLocks noChangeArrowheads="1"/>
          </p:cNvSpPr>
          <p:nvPr/>
        </p:nvSpPr>
        <p:spPr bwMode="auto">
          <a:xfrm>
            <a:off x="2305050" y="5676900"/>
            <a:ext cx="4876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6660385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84175"/>
            <a:ext cx="8229600" cy="758825"/>
          </a:xfrm>
        </p:spPr>
        <p:txBody>
          <a:bodyPr/>
          <a:lstStyle/>
          <a:p>
            <a:pPr eaLnBrk="1" hangingPunct="1"/>
            <a:r>
              <a:rPr lang="en-US" dirty="0" err="1" smtClean="0"/>
              <a:t>HOPit</a:t>
            </a:r>
            <a:r>
              <a:rPr lang="en-US" dirty="0" smtClean="0"/>
              <a:t> Model</a:t>
            </a:r>
          </a:p>
        </p:txBody>
      </p:sp>
      <p:pic>
        <p:nvPicPr>
          <p:cNvPr id="430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013" y="1143000"/>
            <a:ext cx="5792787"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5"/>
          <p:cNvSpPr>
            <a:spLocks noChangeArrowheads="1"/>
          </p:cNvSpPr>
          <p:nvPr/>
        </p:nvSpPr>
        <p:spPr bwMode="auto">
          <a:xfrm>
            <a:off x="2209800" y="5334000"/>
            <a:ext cx="47244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5377162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50081" y="533400"/>
            <a:ext cx="8229600" cy="682625"/>
          </a:xfrm>
        </p:spPr>
        <p:txBody>
          <a:bodyPr/>
          <a:lstStyle/>
          <a:p>
            <a:pPr eaLnBrk="1" hangingPunct="1"/>
            <a:r>
              <a:rPr lang="en-US" b="1" dirty="0" smtClean="0"/>
              <a:t>Differential Item Functioning</a:t>
            </a:r>
          </a:p>
        </p:txBody>
      </p:sp>
      <p:pic>
        <p:nvPicPr>
          <p:cNvPr id="5120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600200"/>
            <a:ext cx="587216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0698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1371600"/>
            <a:ext cx="7854145" cy="47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bwMode="auto">
          <a:xfrm>
            <a:off x="457200" y="5027326"/>
            <a:ext cx="3886200" cy="1295400"/>
          </a:xfrm>
          <a:prstGeom prst="ellipse">
            <a:avLst/>
          </a:prstGeom>
          <a:noFill/>
          <a:ln w="57150" cap="flat" cmpd="sng" algn="ctr">
            <a:solidFill>
              <a:srgbClr val="FF33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926154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525517"/>
            <a:ext cx="5943600" cy="6031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8587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762000"/>
            <a:ext cx="7305978" cy="5650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636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3400" y="688975"/>
            <a:ext cx="8229600" cy="1139825"/>
          </a:xfrm>
        </p:spPr>
        <p:txBody>
          <a:bodyPr/>
          <a:lstStyle/>
          <a:p>
            <a:pPr eaLnBrk="1" hangingPunct="1"/>
            <a:r>
              <a:rPr lang="en-US" dirty="0" smtClean="0"/>
              <a:t>A Vignette Random Effects Model</a:t>
            </a:r>
          </a:p>
        </p:txBody>
      </p:sp>
      <p:pic>
        <p:nvPicPr>
          <p:cNvPr id="5222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828800"/>
            <a:ext cx="79248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671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ChangeArrowheads="1"/>
          </p:cNvSpPr>
          <p:nvPr/>
        </p:nvSpPr>
        <p:spPr bwMode="auto">
          <a:xfrm>
            <a:off x="304800" y="1295400"/>
            <a:ext cx="8534400" cy="3048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5325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538287"/>
            <a:ext cx="6248400"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4002314" y="658812"/>
            <a:ext cx="1828800" cy="6365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r>
              <a:rPr lang="en-US" sz="2800" b="1" kern="0" dirty="0" smtClean="0"/>
              <a:t>Vignettes</a:t>
            </a:r>
          </a:p>
        </p:txBody>
      </p:sp>
    </p:spTree>
    <p:extLst>
      <p:ext uri="{BB962C8B-B14F-4D97-AF65-F5344CB8AC3E}">
        <p14:creationId xmlns:p14="http://schemas.microsoft.com/office/powerpoint/2010/main" val="3740533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609600"/>
            <a:ext cx="8229600" cy="530225"/>
          </a:xfrm>
        </p:spPr>
        <p:txBody>
          <a:bodyPr/>
          <a:lstStyle/>
          <a:p>
            <a:pPr eaLnBrk="1" hangingPunct="1"/>
            <a:r>
              <a:rPr lang="en-US" smtClean="0"/>
              <a:t>Panel Data</a:t>
            </a:r>
          </a:p>
        </p:txBody>
      </p:sp>
      <p:sp>
        <p:nvSpPr>
          <p:cNvPr id="54275" name="Rectangle 3"/>
          <p:cNvSpPr>
            <a:spLocks noGrp="1" noChangeArrowheads="1"/>
          </p:cNvSpPr>
          <p:nvPr>
            <p:ph idx="1"/>
          </p:nvPr>
        </p:nvSpPr>
        <p:spPr>
          <a:xfrm>
            <a:off x="990600" y="1371600"/>
            <a:ext cx="7696200" cy="4530725"/>
          </a:xfrm>
        </p:spPr>
        <p:txBody>
          <a:bodyPr/>
          <a:lstStyle/>
          <a:p>
            <a:pPr eaLnBrk="1" hangingPunct="1"/>
            <a:r>
              <a:rPr lang="en-US" dirty="0" smtClean="0">
                <a:latin typeface="+mj-lt"/>
              </a:rPr>
              <a:t>Fixed Effects</a:t>
            </a:r>
          </a:p>
          <a:p>
            <a:pPr lvl="1" eaLnBrk="1" hangingPunct="1"/>
            <a:r>
              <a:rPr lang="en-US" dirty="0" smtClean="0">
                <a:latin typeface="+mj-lt"/>
              </a:rPr>
              <a:t>The usual incidental parameters problem</a:t>
            </a:r>
          </a:p>
          <a:p>
            <a:pPr lvl="1" eaLnBrk="1" hangingPunct="1"/>
            <a:r>
              <a:rPr lang="en-US" smtClean="0">
                <a:latin typeface="+mj-lt"/>
              </a:rPr>
              <a:t>Partitioning </a:t>
            </a:r>
            <a:r>
              <a:rPr lang="en-US" dirty="0" err="1" smtClean="0">
                <a:latin typeface="+mj-lt"/>
              </a:rPr>
              <a:t>Prob</a:t>
            </a:r>
            <a:r>
              <a:rPr lang="en-US" dirty="0" smtClean="0">
                <a:latin typeface="+mj-lt"/>
              </a:rPr>
              <a:t>(</a:t>
            </a:r>
            <a:r>
              <a:rPr lang="en-US" dirty="0" err="1" smtClean="0">
                <a:latin typeface="+mj-lt"/>
              </a:rPr>
              <a:t>y</a:t>
            </a:r>
            <a:r>
              <a:rPr lang="en-US" baseline="-25000" dirty="0" err="1" smtClean="0">
                <a:latin typeface="+mj-lt"/>
              </a:rPr>
              <a:t>it</a:t>
            </a:r>
            <a:r>
              <a:rPr lang="en-US" dirty="0" smtClean="0">
                <a:latin typeface="+mj-lt"/>
              </a:rPr>
              <a:t> &gt; </a:t>
            </a:r>
            <a:r>
              <a:rPr lang="en-US" dirty="0" err="1" smtClean="0">
                <a:latin typeface="+mj-lt"/>
              </a:rPr>
              <a:t>j|</a:t>
            </a:r>
            <a:r>
              <a:rPr lang="en-US" b="1" dirty="0" err="1" smtClean="0">
                <a:latin typeface="+mj-lt"/>
              </a:rPr>
              <a:t>x</a:t>
            </a:r>
            <a:r>
              <a:rPr lang="en-US" baseline="-25000" dirty="0" err="1" smtClean="0">
                <a:latin typeface="+mj-lt"/>
              </a:rPr>
              <a:t>it</a:t>
            </a:r>
            <a:r>
              <a:rPr lang="en-US" dirty="0" smtClean="0">
                <a:latin typeface="+mj-lt"/>
              </a:rPr>
              <a:t>) produces estimable binomial </a:t>
            </a:r>
            <a:r>
              <a:rPr lang="en-US" dirty="0" err="1" smtClean="0">
                <a:latin typeface="+mj-lt"/>
              </a:rPr>
              <a:t>logit</a:t>
            </a:r>
            <a:r>
              <a:rPr lang="en-US" dirty="0" smtClean="0">
                <a:latin typeface="+mj-lt"/>
              </a:rPr>
              <a:t> models. (Find a way to combine multiple estimates of the same </a:t>
            </a:r>
            <a:r>
              <a:rPr lang="el-GR" b="1" dirty="0" smtClean="0">
                <a:latin typeface="+mj-lt"/>
              </a:rPr>
              <a:t>β</a:t>
            </a:r>
            <a:r>
              <a:rPr lang="en-US" dirty="0" smtClean="0">
                <a:latin typeface="+mj-lt"/>
              </a:rPr>
              <a:t>.</a:t>
            </a:r>
            <a:endParaRPr lang="el-GR" dirty="0" smtClean="0">
              <a:latin typeface="+mj-lt"/>
            </a:endParaRPr>
          </a:p>
          <a:p>
            <a:pPr eaLnBrk="1" hangingPunct="1"/>
            <a:r>
              <a:rPr lang="en-US" dirty="0" smtClean="0">
                <a:latin typeface="+mj-lt"/>
              </a:rPr>
              <a:t>Random Effects</a:t>
            </a:r>
          </a:p>
          <a:p>
            <a:pPr lvl="1" eaLnBrk="1" hangingPunct="1"/>
            <a:r>
              <a:rPr lang="en-US" dirty="0" smtClean="0">
                <a:latin typeface="+mj-lt"/>
              </a:rPr>
              <a:t>Standard application</a:t>
            </a:r>
          </a:p>
          <a:p>
            <a:pPr lvl="1" eaLnBrk="1" hangingPunct="1"/>
            <a:r>
              <a:rPr lang="en-US" dirty="0" smtClean="0">
                <a:latin typeface="+mj-lt"/>
              </a:rPr>
              <a:t>Extension to </a:t>
            </a:r>
            <a:r>
              <a:rPr lang="en-US" smtClean="0">
                <a:latin typeface="+mj-lt"/>
              </a:rPr>
              <a:t>random </a:t>
            </a:r>
            <a:r>
              <a:rPr lang="en-US" smtClean="0">
                <a:latin typeface="+mj-lt"/>
              </a:rPr>
              <a:t>parameters</a:t>
            </a:r>
          </a:p>
          <a:p>
            <a:r>
              <a:rPr lang="en-US" smtClean="0">
                <a:latin typeface="+mj-lt"/>
              </a:rPr>
              <a:t>Dynamics</a:t>
            </a:r>
          </a:p>
          <a:p>
            <a:r>
              <a:rPr lang="en-US" smtClean="0">
                <a:latin typeface="+mj-lt"/>
              </a:rPr>
              <a:t>Attrition</a:t>
            </a:r>
            <a:endParaRPr lang="en-US" dirty="0" smtClean="0">
              <a:latin typeface="+mj-lt"/>
            </a:endParaRPr>
          </a:p>
        </p:txBody>
      </p:sp>
    </p:spTree>
    <p:extLst>
      <p:ext uri="{BB962C8B-B14F-4D97-AF65-F5344CB8AC3E}">
        <p14:creationId xmlns:p14="http://schemas.microsoft.com/office/powerpoint/2010/main" val="3916829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0"/>
            <a:ext cx="8229600" cy="1143000"/>
          </a:xfrm>
        </p:spPr>
        <p:txBody>
          <a:bodyPr/>
          <a:lstStyle/>
          <a:p>
            <a:pPr eaLnBrk="1" hangingPunct="1"/>
            <a:r>
              <a:rPr lang="en-US" sz="2400" b="1" smtClean="0"/>
              <a:t>A Study of Health Status in the Presence of Attrition</a:t>
            </a:r>
          </a:p>
        </p:txBody>
      </p:sp>
      <p:pic>
        <p:nvPicPr>
          <p:cNvPr id="5" name="Picture 2"/>
          <p:cNvPicPr>
            <a:picLocks noChangeAspect="1" noChangeArrowheads="1"/>
          </p:cNvPicPr>
          <p:nvPr/>
        </p:nvPicPr>
        <p:blipFill>
          <a:blip r:embed="rId2" cstate="print"/>
          <a:srcRect/>
          <a:stretch>
            <a:fillRect/>
          </a:stretch>
        </p:blipFill>
        <p:spPr bwMode="auto">
          <a:xfrm>
            <a:off x="1066800" y="2133600"/>
            <a:ext cx="7334860" cy="4186237"/>
          </a:xfrm>
          <a:prstGeom prst="rect">
            <a:avLst/>
          </a:prstGeom>
          <a:noFill/>
          <a:ln w="9525">
            <a:noFill/>
            <a:miter lim="800000"/>
            <a:headEnd/>
            <a:tailEnd/>
          </a:ln>
          <a:effectLst/>
        </p:spPr>
      </p:pic>
    </p:spTree>
    <p:extLst>
      <p:ext uri="{BB962C8B-B14F-4D97-AF65-F5344CB8AC3E}">
        <p14:creationId xmlns:p14="http://schemas.microsoft.com/office/powerpoint/2010/main" val="24949636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extLst>
      <p:ext uri="{BB962C8B-B14F-4D97-AF65-F5344CB8AC3E}">
        <p14:creationId xmlns:p14="http://schemas.microsoft.com/office/powerpoint/2010/main" val="4595762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10250" name="Equation" r:id="rId3" imgW="3898900" imgH="2235200" progId="Equation.DSMT4">
                  <p:embed/>
                </p:oleObj>
              </mc:Choice>
              <mc:Fallback>
                <p:oleObj name="Equation" r:id="rId3" imgW="3898900" imgH="2235200" progId="Equation.DSMT4">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extLst>
      <p:ext uri="{BB962C8B-B14F-4D97-AF65-F5344CB8AC3E}">
        <p14:creationId xmlns:p14="http://schemas.microsoft.com/office/powerpoint/2010/main" val="28689823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43000"/>
          </a:xfrm>
        </p:spPr>
        <p:txBody>
          <a:bodyPr/>
          <a:lstStyle/>
          <a:p>
            <a:pPr eaLnBrk="1" hangingPunct="1"/>
            <a:r>
              <a:rPr lang="en-US" sz="2400" b="1" smtClean="0"/>
              <a:t>Random Effects Dynamic Ordered Probit Model</a:t>
            </a:r>
          </a:p>
        </p:txBody>
      </p:sp>
      <p:graphicFrame>
        <p:nvGraphicFramePr>
          <p:cNvPr id="20482" name="Object 4"/>
          <p:cNvGraphicFramePr>
            <a:graphicFrameLocks noChangeAspect="1"/>
          </p:cNvGraphicFramePr>
          <p:nvPr>
            <p:extLst>
              <p:ext uri="{D42A27DB-BD31-4B8C-83A1-F6EECF244321}">
                <p14:modId xmlns:p14="http://schemas.microsoft.com/office/powerpoint/2010/main" val="4124608811"/>
              </p:ext>
            </p:extLst>
          </p:nvPr>
        </p:nvGraphicFramePr>
        <p:xfrm>
          <a:off x="1295400" y="1828800"/>
          <a:ext cx="6732587" cy="4545013"/>
        </p:xfrm>
        <a:graphic>
          <a:graphicData uri="http://schemas.openxmlformats.org/presentationml/2006/ole">
            <mc:AlternateContent xmlns:mc="http://schemas.openxmlformats.org/markup-compatibility/2006">
              <mc:Choice xmlns:v="urn:schemas-microsoft-com:vml" Requires="v">
                <p:oleObj spid="_x0000_s11274" name="Equation" r:id="rId3" imgW="3593880" imgH="2425680" progId="Equation.DSMT4">
                  <p:embed/>
                </p:oleObj>
              </mc:Choice>
              <mc:Fallback>
                <p:oleObj name="Equation" r:id="rId3" imgW="3593880" imgH="2425680" progId="Equation.DSMT4">
                  <p:embed/>
                  <p:pic>
                    <p:nvPicPr>
                      <p:cNvPr id="0" name="Picture 8"/>
                      <p:cNvPicPr>
                        <a:picLocks noChangeAspect="1" noChangeArrowheads="1"/>
                      </p:cNvPicPr>
                      <p:nvPr/>
                    </p:nvPicPr>
                    <p:blipFill>
                      <a:blip r:embed="rId4"/>
                      <a:srcRect/>
                      <a:stretch>
                        <a:fillRect/>
                      </a:stretch>
                    </p:blipFill>
                    <p:spPr bwMode="auto">
                      <a:xfrm>
                        <a:off x="1295400" y="1828800"/>
                        <a:ext cx="6732587" cy="4545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279849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a:xfrm>
            <a:off x="533400" y="685800"/>
            <a:ext cx="8229600" cy="1139825"/>
          </a:xfrm>
        </p:spPr>
        <p:txBody>
          <a:bodyPr/>
          <a:lstStyle/>
          <a:p>
            <a:pPr eaLnBrk="1" hangingPunct="1"/>
            <a:r>
              <a:rPr lang="en-US" smtClean="0"/>
              <a:t>Data</a:t>
            </a:r>
          </a:p>
        </p:txBody>
      </p:sp>
      <p:pic>
        <p:nvPicPr>
          <p:cNvPr id="53251" name="Picture 5"/>
          <p:cNvPicPr>
            <a:picLocks noChangeAspect="1" noChangeArrowheads="1"/>
          </p:cNvPicPr>
          <p:nvPr/>
        </p:nvPicPr>
        <p:blipFill>
          <a:blip r:embed="rId2" cstate="print"/>
          <a:srcRect/>
          <a:stretch>
            <a:fillRect/>
          </a:stretch>
        </p:blipFill>
        <p:spPr bwMode="auto">
          <a:xfrm>
            <a:off x="304800" y="1981200"/>
            <a:ext cx="8610600" cy="3732213"/>
          </a:xfrm>
          <a:prstGeom prst="rect">
            <a:avLst/>
          </a:prstGeom>
          <a:noFill/>
          <a:ln w="9525">
            <a:noFill/>
            <a:miter lim="800000"/>
            <a:headEnd/>
            <a:tailEnd/>
          </a:ln>
        </p:spPr>
      </p:pic>
    </p:spTree>
    <p:extLst>
      <p:ext uri="{BB962C8B-B14F-4D97-AF65-F5344CB8AC3E}">
        <p14:creationId xmlns:p14="http://schemas.microsoft.com/office/powerpoint/2010/main" val="8129438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81000" y="533400"/>
            <a:ext cx="8229600" cy="758825"/>
          </a:xfrm>
        </p:spPr>
        <p:txBody>
          <a:bodyPr/>
          <a:lstStyle/>
          <a:p>
            <a:pPr eaLnBrk="1" hangingPunct="1"/>
            <a:r>
              <a:rPr lang="en-US" dirty="0" smtClean="0"/>
              <a:t>Variable of Interest</a:t>
            </a:r>
          </a:p>
        </p:txBody>
      </p:sp>
      <p:pic>
        <p:nvPicPr>
          <p:cNvPr id="54275" name="Picture 4"/>
          <p:cNvPicPr>
            <a:picLocks noChangeAspect="1" noChangeArrowheads="1"/>
          </p:cNvPicPr>
          <p:nvPr/>
        </p:nvPicPr>
        <p:blipFill>
          <a:blip r:embed="rId2" cstate="print"/>
          <a:srcRect/>
          <a:stretch>
            <a:fillRect/>
          </a:stretch>
        </p:blipFill>
        <p:spPr bwMode="auto">
          <a:xfrm>
            <a:off x="1524000" y="1447800"/>
            <a:ext cx="6248400" cy="4854575"/>
          </a:xfrm>
          <a:prstGeom prst="rect">
            <a:avLst/>
          </a:prstGeom>
          <a:noFill/>
          <a:ln w="9525">
            <a:noFill/>
            <a:miter lim="800000"/>
            <a:headEnd/>
            <a:tailEnd/>
          </a:ln>
        </p:spPr>
      </p:pic>
    </p:spTree>
    <p:extLst>
      <p:ext uri="{BB962C8B-B14F-4D97-AF65-F5344CB8AC3E}">
        <p14:creationId xmlns:p14="http://schemas.microsoft.com/office/powerpoint/2010/main" val="15041181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81000" y="533400"/>
            <a:ext cx="8229600" cy="835025"/>
          </a:xfrm>
        </p:spPr>
        <p:txBody>
          <a:bodyPr/>
          <a:lstStyle/>
          <a:p>
            <a:pPr eaLnBrk="1" hangingPunct="1"/>
            <a:r>
              <a:rPr lang="en-US" dirty="0" smtClean="0"/>
              <a:t>Dynamics</a:t>
            </a:r>
          </a:p>
        </p:txBody>
      </p:sp>
      <p:pic>
        <p:nvPicPr>
          <p:cNvPr id="55299" name="Picture 4"/>
          <p:cNvPicPr>
            <a:picLocks noChangeAspect="1" noChangeArrowheads="1"/>
          </p:cNvPicPr>
          <p:nvPr/>
        </p:nvPicPr>
        <p:blipFill>
          <a:blip r:embed="rId2" cstate="print"/>
          <a:srcRect/>
          <a:stretch>
            <a:fillRect/>
          </a:stretch>
        </p:blipFill>
        <p:spPr bwMode="auto">
          <a:xfrm>
            <a:off x="609600" y="1447800"/>
            <a:ext cx="7696200" cy="4732338"/>
          </a:xfrm>
          <a:prstGeom prst="rect">
            <a:avLst/>
          </a:prstGeom>
          <a:noFill/>
          <a:ln w="9525">
            <a:noFill/>
            <a:miter lim="800000"/>
            <a:headEnd/>
            <a:tailEnd/>
          </a:ln>
        </p:spPr>
      </p:pic>
    </p:spTree>
    <p:extLst>
      <p:ext uri="{BB962C8B-B14F-4D97-AF65-F5344CB8AC3E}">
        <p14:creationId xmlns:p14="http://schemas.microsoft.com/office/powerpoint/2010/main" val="8928871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81000" y="762001"/>
            <a:ext cx="8229600" cy="762000"/>
          </a:xfrm>
        </p:spPr>
        <p:txBody>
          <a:bodyPr/>
          <a:lstStyle/>
          <a:p>
            <a:pPr eaLnBrk="1" hangingPunct="1"/>
            <a:r>
              <a:rPr lang="en-US" dirty="0" smtClean="0"/>
              <a:t>Attrition</a:t>
            </a:r>
          </a:p>
        </p:txBody>
      </p:sp>
      <p:pic>
        <p:nvPicPr>
          <p:cNvPr id="56323" name="Picture 4"/>
          <p:cNvPicPr>
            <a:picLocks noChangeAspect="1" noChangeArrowheads="1"/>
          </p:cNvPicPr>
          <p:nvPr/>
        </p:nvPicPr>
        <p:blipFill>
          <a:blip r:embed="rId2" cstate="print"/>
          <a:srcRect/>
          <a:stretch>
            <a:fillRect/>
          </a:stretch>
        </p:blipFill>
        <p:spPr bwMode="auto">
          <a:xfrm>
            <a:off x="381000" y="1905000"/>
            <a:ext cx="8382000" cy="3332163"/>
          </a:xfrm>
          <a:prstGeom prst="rect">
            <a:avLst/>
          </a:prstGeom>
          <a:noFill/>
          <a:ln w="9525">
            <a:noFill/>
            <a:miter lim="800000"/>
            <a:headEnd/>
            <a:tailEnd/>
          </a:ln>
        </p:spPr>
      </p:pic>
    </p:spTree>
    <p:extLst>
      <p:ext uri="{BB962C8B-B14F-4D97-AF65-F5344CB8AC3E}">
        <p14:creationId xmlns:p14="http://schemas.microsoft.com/office/powerpoint/2010/main" val="3581285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cstate="print"/>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extLst>
      <p:ext uri="{BB962C8B-B14F-4D97-AF65-F5344CB8AC3E}">
        <p14:creationId xmlns:p14="http://schemas.microsoft.com/office/powerpoint/2010/main" val="9294759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447800"/>
            <a:ext cx="8229600" cy="530225"/>
          </a:xfrm>
        </p:spPr>
        <p:txBody>
          <a:bodyPr/>
          <a:lstStyle/>
          <a:p>
            <a:pPr eaLnBrk="1" hangingPunct="1"/>
            <a:r>
              <a:rPr lang="en-US" smtClean="0"/>
              <a:t>Probability Weighting Estimators</a:t>
            </a:r>
          </a:p>
        </p:txBody>
      </p:sp>
      <p:sp>
        <p:nvSpPr>
          <p:cNvPr id="57347" name="Rectangle 3"/>
          <p:cNvSpPr>
            <a:spLocks noGrp="1" noChangeArrowheads="1"/>
          </p:cNvSpPr>
          <p:nvPr>
            <p:ph type="body" idx="1"/>
          </p:nvPr>
        </p:nvSpPr>
        <p:spPr>
          <a:xfrm>
            <a:off x="381000" y="2362200"/>
            <a:ext cx="8229600" cy="3276600"/>
          </a:xfrm>
        </p:spPr>
        <p:txBody>
          <a:bodyPr/>
          <a:lstStyle/>
          <a:p>
            <a:pPr eaLnBrk="1" hangingPunct="1"/>
            <a:r>
              <a:rPr lang="en-US" sz="2400" smtClean="0">
                <a:latin typeface="Arial" pitchFamily="34" charset="0"/>
                <a:cs typeface="Arial" pitchFamily="34" charset="0"/>
              </a:rPr>
              <a:t>A Patch for Attrition</a:t>
            </a:r>
          </a:p>
          <a:p>
            <a:pPr eaLnBrk="1" hangingPunct="1"/>
            <a:r>
              <a:rPr lang="en-US" sz="2400" smtClean="0">
                <a:latin typeface="Arial" pitchFamily="34" charset="0"/>
                <a:cs typeface="Arial" pitchFamily="34" charset="0"/>
              </a:rPr>
              <a:t>(1) Fit a participation probit equation for each wave.</a:t>
            </a:r>
          </a:p>
          <a:p>
            <a:pPr eaLnBrk="1" hangingPunct="1"/>
            <a:r>
              <a:rPr lang="en-US" sz="2400" smtClean="0">
                <a:latin typeface="Arial" pitchFamily="34" charset="0"/>
                <a:cs typeface="Arial" pitchFamily="34" charset="0"/>
              </a:rPr>
              <a:t>(2) Compute p(i,t) = predictions of participation for each individual in each period.</a:t>
            </a:r>
          </a:p>
          <a:p>
            <a:pPr lvl="1" eaLnBrk="1" hangingPunct="1"/>
            <a:r>
              <a:rPr lang="en-US" smtClean="0">
                <a:latin typeface="Arial" pitchFamily="34" charset="0"/>
                <a:cs typeface="Arial" pitchFamily="34" charset="0"/>
              </a:rPr>
              <a:t>Special assumptions needed to make this work</a:t>
            </a:r>
          </a:p>
          <a:p>
            <a:pPr eaLnBrk="1" hangingPunct="1"/>
            <a:r>
              <a:rPr lang="en-US" sz="2400" smtClean="0">
                <a:latin typeface="Arial" pitchFamily="34" charset="0"/>
                <a:cs typeface="Arial" pitchFamily="34" charset="0"/>
              </a:rPr>
              <a:t>Ignore common effects and fit a weighted pooled log likelihood: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i</a:t>
            </a:r>
            <a:r>
              <a:rPr lang="en-US" sz="2400" smtClean="0">
                <a:latin typeface="Arial" pitchFamily="34" charset="0"/>
                <a:cs typeface="Arial" pitchFamily="34" charset="0"/>
              </a:rPr>
              <a:t>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t</a:t>
            </a:r>
            <a:r>
              <a:rPr lang="en-US" sz="2400" smtClean="0">
                <a:latin typeface="Arial" pitchFamily="34" charset="0"/>
                <a:cs typeface="Arial" pitchFamily="34" charset="0"/>
              </a:rPr>
              <a:t> [d</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/p(i,t)]logLP</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a:t>
            </a:r>
            <a:endParaRPr lang="el-GR" sz="2400" smtClean="0">
              <a:latin typeface="Arial" pitchFamily="34" charset="0"/>
              <a:cs typeface="Arial" pitchFamily="34" charset="0"/>
            </a:endParaRPr>
          </a:p>
        </p:txBody>
      </p:sp>
    </p:spTree>
    <p:extLst>
      <p:ext uri="{BB962C8B-B14F-4D97-AF65-F5344CB8AC3E}">
        <p14:creationId xmlns:p14="http://schemas.microsoft.com/office/powerpoint/2010/main" val="1151999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cstate="print"/>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extLst>
      <p:ext uri="{BB962C8B-B14F-4D97-AF65-F5344CB8AC3E}">
        <p14:creationId xmlns:p14="http://schemas.microsoft.com/office/powerpoint/2010/main" val="31591930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cstate="print"/>
          <a:srcRect/>
          <a:stretch>
            <a:fillRect/>
          </a:stretch>
        </p:blipFill>
        <p:spPr bwMode="auto">
          <a:xfrm>
            <a:off x="762000" y="2133600"/>
            <a:ext cx="7858125" cy="3895725"/>
          </a:xfrm>
          <a:prstGeom prst="rect">
            <a:avLst/>
          </a:prstGeom>
          <a:noFill/>
          <a:ln w="9525">
            <a:noFill/>
            <a:miter lim="800000"/>
            <a:headEnd/>
            <a:tailEnd/>
          </a:ln>
          <a:effectLst/>
        </p:spPr>
      </p:pic>
    </p:spTree>
    <p:extLst>
      <p:ext uri="{BB962C8B-B14F-4D97-AF65-F5344CB8AC3E}">
        <p14:creationId xmlns:p14="http://schemas.microsoft.com/office/powerpoint/2010/main" val="12469323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cstate="print"/>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cstate="print"/>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extLst>
      <p:ext uri="{BB962C8B-B14F-4D97-AF65-F5344CB8AC3E}">
        <p14:creationId xmlns:p14="http://schemas.microsoft.com/office/powerpoint/2010/main" val="38828380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04800" y="762000"/>
            <a:ext cx="8229600" cy="606425"/>
          </a:xfrm>
        </p:spPr>
        <p:txBody>
          <a:bodyPr/>
          <a:lstStyle/>
          <a:p>
            <a:pPr eaLnBrk="1" hangingPunct="1"/>
            <a:r>
              <a:rPr lang="en-US" smtClean="0"/>
              <a:t>The Incidental </a:t>
            </a:r>
            <a:r>
              <a:rPr lang="en-US" smtClean="0"/>
              <a:t>Parameters Problem</a:t>
            </a:r>
          </a:p>
        </p:txBody>
      </p:sp>
      <p:sp>
        <p:nvSpPr>
          <p:cNvPr id="55299" name="Text Box 4"/>
          <p:cNvSpPr txBox="1">
            <a:spLocks noChangeArrowheads="1"/>
          </p:cNvSpPr>
          <p:nvPr/>
        </p:nvSpPr>
        <p:spPr bwMode="auto">
          <a:xfrm>
            <a:off x="1676400" y="1631950"/>
            <a:ext cx="57150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Arial" charset="0"/>
              </a:rPr>
              <a:t>Table 9.1  Monte 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5530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4393" y="2696901"/>
            <a:ext cx="6179014"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1520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Zero Inflated Ordered Probit</a:t>
            </a:r>
          </a:p>
        </p:txBody>
      </p:sp>
      <p:graphicFrame>
        <p:nvGraphicFramePr>
          <p:cNvPr id="99331" name="Object 3"/>
          <p:cNvGraphicFramePr>
            <a:graphicFrameLocks noGrp="1" noChangeAspect="1"/>
          </p:cNvGraphicFramePr>
          <p:nvPr>
            <p:ph idx="1"/>
          </p:nvPr>
        </p:nvGraphicFramePr>
        <p:xfrm>
          <a:off x="1905000" y="1981200"/>
          <a:ext cx="5029200" cy="4060825"/>
        </p:xfrm>
        <a:graphic>
          <a:graphicData uri="http://schemas.openxmlformats.org/presentationml/2006/ole">
            <mc:AlternateContent xmlns:mc="http://schemas.openxmlformats.org/markup-compatibility/2006">
              <mc:Choice xmlns:v="urn:schemas-microsoft-com:vml" Requires="v">
                <p:oleObj spid="_x0000_s149508" name="Equation" r:id="rId4" imgW="4089400" imgH="3302000" progId="Equation.DSMT4">
                  <p:embed/>
                </p:oleObj>
              </mc:Choice>
              <mc:Fallback>
                <p:oleObj name="Equation" r:id="rId4" imgW="4089400" imgH="33020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981200"/>
                        <a:ext cx="5029200" cy="4060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98785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Teenage Smoking</a:t>
            </a:r>
          </a:p>
        </p:txBody>
      </p:sp>
      <p:graphicFrame>
        <p:nvGraphicFramePr>
          <p:cNvPr id="101379" name="Object 4"/>
          <p:cNvGraphicFramePr>
            <a:graphicFrameLocks noChangeAspect="1"/>
          </p:cNvGraphicFramePr>
          <p:nvPr/>
        </p:nvGraphicFramePr>
        <p:xfrm>
          <a:off x="990600" y="1905000"/>
          <a:ext cx="7162800" cy="4324350"/>
        </p:xfrm>
        <a:graphic>
          <a:graphicData uri="http://schemas.openxmlformats.org/presentationml/2006/ole">
            <mc:AlternateContent xmlns:mc="http://schemas.openxmlformats.org/markup-compatibility/2006">
              <mc:Choice xmlns:v="urn:schemas-microsoft-com:vml" Requires="v">
                <p:oleObj spid="_x0000_s150532" name="Equation" r:id="rId4" imgW="4902200" imgH="2959100" progId="Equation.DSMT4">
                  <p:embed/>
                </p:oleObj>
              </mc:Choice>
              <mc:Fallback>
                <p:oleObj name="Equation" r:id="rId4" imgW="4902200" imgH="29591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905000"/>
                        <a:ext cx="7162800" cy="4324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482313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idx="4294967295"/>
          </p:nvPr>
        </p:nvSpPr>
        <p:spPr>
          <a:xfrm>
            <a:off x="914400" y="2362200"/>
            <a:ext cx="7696200" cy="1676400"/>
          </a:xfrm>
        </p:spPr>
        <p:txBody>
          <a:bodyPr/>
          <a:lstStyle/>
          <a:p>
            <a:pPr eaLnBrk="1" hangingPunct="1"/>
            <a:r>
              <a:rPr lang="en-US" altLang="en-US" sz="4400" smtClean="0">
                <a:latin typeface="Arial" panose="020B0604020202020204" pitchFamily="34" charset="0"/>
                <a:cs typeface="Arial" panose="020B0604020202020204" pitchFamily="34" charset="0"/>
              </a:rPr>
              <a:t>Appendix.</a:t>
            </a:r>
            <a:br>
              <a:rPr lang="en-US" altLang="en-US" sz="4400" smtClean="0">
                <a:latin typeface="Arial" panose="020B0604020202020204" pitchFamily="34" charset="0"/>
                <a:cs typeface="Arial" panose="020B0604020202020204" pitchFamily="34" charset="0"/>
              </a:rPr>
            </a:br>
            <a:r>
              <a:rPr lang="en-US" altLang="en-US" sz="4400" smtClean="0">
                <a:latin typeface="Arial" panose="020B0604020202020204" pitchFamily="34" charset="0"/>
                <a:cs typeface="Arial" panose="020B0604020202020204" pitchFamily="34" charset="0"/>
              </a:rPr>
              <a:t>Ordered Choice Model Extensions</a:t>
            </a:r>
          </a:p>
        </p:txBody>
      </p:sp>
    </p:spTree>
    <p:extLst>
      <p:ext uri="{BB962C8B-B14F-4D97-AF65-F5344CB8AC3E}">
        <p14:creationId xmlns:p14="http://schemas.microsoft.com/office/powerpoint/2010/main" val="7092676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1295400"/>
            <a:ext cx="8229600" cy="530225"/>
          </a:xfrm>
        </p:spPr>
        <p:txBody>
          <a:bodyPr/>
          <a:lstStyle/>
          <a:p>
            <a:pPr eaLnBrk="1" hangingPunct="1"/>
            <a:r>
              <a:rPr lang="en-US" dirty="0" smtClean="0"/>
              <a:t>Model Extensions</a:t>
            </a:r>
          </a:p>
        </p:txBody>
      </p:sp>
      <p:sp>
        <p:nvSpPr>
          <p:cNvPr id="58371" name="Rectangle 3"/>
          <p:cNvSpPr>
            <a:spLocks noGrp="1" noChangeArrowheads="1"/>
          </p:cNvSpPr>
          <p:nvPr>
            <p:ph idx="1"/>
          </p:nvPr>
        </p:nvSpPr>
        <p:spPr>
          <a:xfrm>
            <a:off x="2133600" y="2133600"/>
            <a:ext cx="5943600" cy="3276600"/>
          </a:xfrm>
        </p:spPr>
        <p:txBody>
          <a:bodyPr/>
          <a:lstStyle/>
          <a:p>
            <a:pPr eaLnBrk="1" hangingPunct="1"/>
            <a:r>
              <a:rPr lang="en-US" dirty="0" smtClean="0">
                <a:latin typeface="+mj-lt"/>
              </a:rPr>
              <a:t>Multivariate</a:t>
            </a:r>
          </a:p>
          <a:p>
            <a:pPr lvl="1" eaLnBrk="1" hangingPunct="1"/>
            <a:r>
              <a:rPr lang="en-US" dirty="0" smtClean="0">
                <a:latin typeface="+mj-lt"/>
              </a:rPr>
              <a:t>Bivariate</a:t>
            </a:r>
          </a:p>
          <a:p>
            <a:pPr lvl="1" eaLnBrk="1" hangingPunct="1"/>
            <a:r>
              <a:rPr lang="en-US" dirty="0" smtClean="0">
                <a:latin typeface="+mj-lt"/>
              </a:rPr>
              <a:t>Multivariate</a:t>
            </a:r>
          </a:p>
          <a:p>
            <a:pPr eaLnBrk="1" hangingPunct="1"/>
            <a:r>
              <a:rPr lang="en-US" dirty="0" smtClean="0">
                <a:latin typeface="+mj-lt"/>
              </a:rPr>
              <a:t>Inflation and Two Part</a:t>
            </a:r>
          </a:p>
          <a:p>
            <a:pPr lvl="1" eaLnBrk="1" hangingPunct="1"/>
            <a:r>
              <a:rPr lang="en-US" dirty="0" smtClean="0">
                <a:latin typeface="+mj-lt"/>
              </a:rPr>
              <a:t>Zero inflation</a:t>
            </a:r>
          </a:p>
          <a:p>
            <a:pPr lvl="1" eaLnBrk="1" hangingPunct="1"/>
            <a:r>
              <a:rPr lang="en-US" dirty="0" smtClean="0">
                <a:latin typeface="+mj-lt"/>
              </a:rPr>
              <a:t>Sample Selection</a:t>
            </a:r>
          </a:p>
          <a:p>
            <a:pPr lvl="1" eaLnBrk="1" hangingPunct="1"/>
            <a:r>
              <a:rPr lang="en-US" dirty="0" smtClean="0">
                <a:latin typeface="+mj-lt"/>
              </a:rPr>
              <a:t>Endogenous Latent Class</a:t>
            </a:r>
          </a:p>
        </p:txBody>
      </p:sp>
    </p:spTree>
    <p:extLst>
      <p:ext uri="{BB962C8B-B14F-4D97-AF65-F5344CB8AC3E}">
        <p14:creationId xmlns:p14="http://schemas.microsoft.com/office/powerpoint/2010/main" val="435839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685800" y="990600"/>
            <a:ext cx="7543800" cy="1139825"/>
          </a:xfrm>
        </p:spPr>
        <p:txBody>
          <a:bodyPr/>
          <a:lstStyle/>
          <a:p>
            <a:pPr eaLnBrk="1" hangingPunct="1"/>
            <a:r>
              <a:rPr lang="en-US" altLang="en-US" smtClean="0">
                <a:latin typeface="Arial" panose="020B0604020202020204" pitchFamily="34" charset="0"/>
                <a:cs typeface="Arial" panose="020B0604020202020204" pitchFamily="34" charset="0"/>
              </a:rPr>
              <a:t>Generalizing the Ordered Probit </a:t>
            </a:r>
            <a:br>
              <a:rPr lang="en-US" altLang="en-US" smtClean="0">
                <a:latin typeface="Arial" panose="020B0604020202020204" pitchFamily="34" charset="0"/>
                <a:cs typeface="Arial" panose="020B0604020202020204" pitchFamily="34" charset="0"/>
              </a:rPr>
            </a:br>
            <a:r>
              <a:rPr lang="en-US" altLang="en-US" smtClean="0">
                <a:latin typeface="Arial" panose="020B0604020202020204" pitchFamily="34" charset="0"/>
                <a:cs typeface="Arial" panose="020B0604020202020204" pitchFamily="34" charset="0"/>
              </a:rPr>
              <a:t>with Heterogeneous Thresholds</a:t>
            </a:r>
          </a:p>
        </p:txBody>
      </p:sp>
      <p:graphicFrame>
        <p:nvGraphicFramePr>
          <p:cNvPr id="72707" name="Object 8"/>
          <p:cNvGraphicFramePr>
            <a:graphicFrameLocks noChangeAspect="1"/>
          </p:cNvGraphicFramePr>
          <p:nvPr/>
        </p:nvGraphicFramePr>
        <p:xfrm>
          <a:off x="858838" y="2362200"/>
          <a:ext cx="7599362" cy="3646488"/>
        </p:xfrm>
        <a:graphic>
          <a:graphicData uri="http://schemas.openxmlformats.org/presentationml/2006/ole">
            <mc:AlternateContent xmlns:mc="http://schemas.openxmlformats.org/markup-compatibility/2006">
              <mc:Choice xmlns:v="urn:schemas-microsoft-com:vml" Requires="v">
                <p:oleObj spid="_x0000_s12292" name="Equation" r:id="rId4" imgW="4076700" imgH="1955800" progId="Equation.DSMT4">
                  <p:embed/>
                </p:oleObj>
              </mc:Choice>
              <mc:Fallback>
                <p:oleObj name="Equation" r:id="rId4" imgW="4076700" imgH="1955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838" y="2362200"/>
                        <a:ext cx="7599362" cy="364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228194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Generalized Ordered Probit-1</a:t>
            </a:r>
          </a:p>
        </p:txBody>
      </p:sp>
      <p:graphicFrame>
        <p:nvGraphicFramePr>
          <p:cNvPr id="74755" name="Object 3"/>
          <p:cNvGraphicFramePr>
            <a:graphicFrameLocks noGrp="1" noChangeAspect="1"/>
          </p:cNvGraphicFramePr>
          <p:nvPr>
            <p:ph idx="1"/>
          </p:nvPr>
        </p:nvGraphicFramePr>
        <p:xfrm>
          <a:off x="539750" y="1905000"/>
          <a:ext cx="5311775" cy="4497388"/>
        </p:xfrm>
        <a:graphic>
          <a:graphicData uri="http://schemas.openxmlformats.org/presentationml/2006/ole">
            <mc:AlternateContent xmlns:mc="http://schemas.openxmlformats.org/markup-compatibility/2006">
              <mc:Choice xmlns:v="urn:schemas-microsoft-com:vml" Requires="v">
                <p:oleObj spid="_x0000_s13316" name="Equation" r:id="rId4" imgW="4470400" imgH="3784600" progId="Equation.DSMT4">
                  <p:embed/>
                </p:oleObj>
              </mc:Choice>
              <mc:Fallback>
                <p:oleObj name="Equation" r:id="rId4" imgW="4470400" imgH="37846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905000"/>
                        <a:ext cx="5311775" cy="449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756" name="Text Box 4"/>
          <p:cNvSpPr txBox="1">
            <a:spLocks noChangeArrowheads="1"/>
          </p:cNvSpPr>
          <p:nvPr/>
        </p:nvSpPr>
        <p:spPr bwMode="auto">
          <a:xfrm>
            <a:off x="5791200" y="4572000"/>
            <a:ext cx="2895600" cy="20288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b="1">
                <a:latin typeface="Tahoma" panose="020B0604030504040204" pitchFamily="34" charset="0"/>
              </a:rPr>
              <a:t>Y=Grade (rank)</a:t>
            </a:r>
          </a:p>
          <a:p>
            <a:pPr>
              <a:spcBef>
                <a:spcPct val="50000"/>
              </a:spcBef>
            </a:pPr>
            <a:r>
              <a:rPr lang="en-US" altLang="en-US" b="1">
                <a:latin typeface="Tahoma" panose="020B0604030504040204" pitchFamily="34" charset="0"/>
              </a:rPr>
              <a:t>Z=Sex, Race</a:t>
            </a:r>
          </a:p>
          <a:p>
            <a:pPr>
              <a:spcBef>
                <a:spcPct val="50000"/>
              </a:spcBef>
            </a:pPr>
            <a:r>
              <a:rPr lang="en-US" altLang="en-US" b="1">
                <a:latin typeface="Tahoma" panose="020B0604030504040204" pitchFamily="34" charset="0"/>
              </a:rPr>
              <a:t>X=Experience, Education, Training, History, Marital Status, Age</a:t>
            </a:r>
          </a:p>
        </p:txBody>
      </p:sp>
    </p:spTree>
    <p:extLst>
      <p:ext uri="{BB962C8B-B14F-4D97-AF65-F5344CB8AC3E}">
        <p14:creationId xmlns:p14="http://schemas.microsoft.com/office/powerpoint/2010/main" val="1557314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Generalized Ordered Probit-2</a:t>
            </a:r>
          </a:p>
        </p:txBody>
      </p:sp>
      <p:graphicFrame>
        <p:nvGraphicFramePr>
          <p:cNvPr id="76803" name="Object 4"/>
          <p:cNvGraphicFramePr>
            <a:graphicFrameLocks noGrp="1" noChangeAspect="1"/>
          </p:cNvGraphicFramePr>
          <p:nvPr>
            <p:ph idx="1"/>
          </p:nvPr>
        </p:nvGraphicFramePr>
        <p:xfrm>
          <a:off x="1638300" y="1981200"/>
          <a:ext cx="6743700" cy="3141663"/>
        </p:xfrm>
        <a:graphic>
          <a:graphicData uri="http://schemas.openxmlformats.org/presentationml/2006/ole">
            <mc:AlternateContent xmlns:mc="http://schemas.openxmlformats.org/markup-compatibility/2006">
              <mc:Choice xmlns:v="urn:schemas-microsoft-com:vml" Requires="v">
                <p:oleObj spid="_x0000_s14340" name="Equation" r:id="rId4" imgW="4089400" imgH="1905000" progId="Equation.DSMT4">
                  <p:embed/>
                </p:oleObj>
              </mc:Choice>
              <mc:Fallback>
                <p:oleObj name="Equation" r:id="rId4" imgW="4089400" imgH="19050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8300" y="1981200"/>
                        <a:ext cx="6743700" cy="314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378040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mtClean="0">
                <a:latin typeface="Arial" panose="020B0604020202020204" pitchFamily="34" charset="0"/>
                <a:cs typeface="Arial" panose="020B0604020202020204" pitchFamily="34" charset="0"/>
              </a:rPr>
              <a:t>A G.O.P Model</a:t>
            </a:r>
          </a:p>
        </p:txBody>
      </p:sp>
      <p:sp>
        <p:nvSpPr>
          <p:cNvPr id="78851" name="Text Box 4"/>
          <p:cNvSpPr txBox="1">
            <a:spLocks noChangeArrowheads="1"/>
          </p:cNvSpPr>
          <p:nvPr/>
        </p:nvSpPr>
        <p:spPr bwMode="auto">
          <a:xfrm>
            <a:off x="381000" y="1981200"/>
            <a:ext cx="8534400"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a:latin typeface="Courier New" panose="02070309020205020404" pitchFamily="49" charset="0"/>
              </a:rPr>
              <a:t>+---------+--------------+----------------+--------+---------+----------+</a:t>
            </a:r>
          </a:p>
          <a:p>
            <a:r>
              <a:rPr lang="en-US" altLang="en-US" sz="1400" b="1">
                <a:latin typeface="Courier New" panose="02070309020205020404" pitchFamily="49" charset="0"/>
              </a:rPr>
              <a:t>|Variable | Coefficient  | Standard Error |b/St.Er.|P[|Z|&gt;z] | Mean of X|</a:t>
            </a:r>
          </a:p>
          <a:p>
            <a:r>
              <a:rPr lang="en-US" altLang="en-US" sz="1400" b="1">
                <a:latin typeface="Courier New" panose="02070309020205020404" pitchFamily="49" charset="0"/>
              </a:rPr>
              <a:t>+---------+--------------+----------------+--------+---------+----------+</a:t>
            </a:r>
          </a:p>
          <a:p>
            <a:r>
              <a:rPr lang="en-US" altLang="en-US" sz="1400" b="1">
                <a:latin typeface="Courier New" panose="02070309020205020404" pitchFamily="49" charset="0"/>
              </a:rPr>
              <a:t>          Index function for probability</a:t>
            </a:r>
          </a:p>
          <a:p>
            <a:r>
              <a:rPr lang="en-US" altLang="en-US" sz="1400" b="1">
                <a:latin typeface="Courier New" panose="02070309020205020404" pitchFamily="49" charset="0"/>
              </a:rPr>
              <a:t> Constant      1.73737318      .13231824    13.130   .0000</a:t>
            </a:r>
          </a:p>
          <a:p>
            <a:r>
              <a:rPr lang="en-US" altLang="en-US" sz="1400" b="1">
                <a:latin typeface="Courier New" panose="02070309020205020404" pitchFamily="49" charset="0"/>
              </a:rPr>
              <a:t> AGE           -.01458121      .00141601   -10.297   .0000    46.7491906</a:t>
            </a:r>
          </a:p>
          <a:p>
            <a:r>
              <a:rPr lang="en-US" altLang="en-US" sz="1400" b="1">
                <a:latin typeface="Courier New" panose="02070309020205020404" pitchFamily="49" charset="0"/>
              </a:rPr>
              <a:t> LOGINC         .17724352      .03275857     5.411   .0000   -1.23143358</a:t>
            </a:r>
          </a:p>
          <a:p>
            <a:r>
              <a:rPr lang="en-US" altLang="en-US" sz="1400" b="1">
                <a:latin typeface="Courier New" panose="02070309020205020404" pitchFamily="49" charset="0"/>
              </a:rPr>
              <a:t> EDUC           .03897560      .00780436     4.994   .0000    10.9669624</a:t>
            </a:r>
          </a:p>
          <a:p>
            <a:r>
              <a:rPr lang="en-US" altLang="en-US" sz="1400" b="1">
                <a:latin typeface="Courier New" panose="02070309020205020404" pitchFamily="49" charset="0"/>
              </a:rPr>
              <a:t> MARRIED        .09391821      .03761091     2.497   .0125     .75458666</a:t>
            </a:r>
          </a:p>
          <a:p>
            <a:r>
              <a:rPr lang="en-US" altLang="en-US" sz="1400" b="1">
                <a:latin typeface="Courier New" panose="02070309020205020404" pitchFamily="49" charset="0"/>
              </a:rPr>
              <a:t>          Estimates of t(j) in mu(j)=exp[t(j)+d*z]</a:t>
            </a:r>
          </a:p>
          <a:p>
            <a:r>
              <a:rPr lang="en-US" altLang="en-US" sz="1400" b="1">
                <a:latin typeface="Courier New" panose="02070309020205020404" pitchFamily="49" charset="0"/>
              </a:rPr>
              <a:t> Theta(1)     -1.28275309      .06080268   -21.097   .0000</a:t>
            </a:r>
          </a:p>
          <a:p>
            <a:r>
              <a:rPr lang="en-US" altLang="en-US" sz="1400" b="1">
                <a:latin typeface="Courier New" panose="02070309020205020404" pitchFamily="49" charset="0"/>
              </a:rPr>
              <a:t> Theta(2)      -.26918032      .03193086    -8.430   .0000</a:t>
            </a:r>
          </a:p>
          <a:p>
            <a:r>
              <a:rPr lang="en-US" altLang="en-US" sz="1400" b="1">
                <a:latin typeface="Courier New" panose="02070309020205020404" pitchFamily="49" charset="0"/>
              </a:rPr>
              <a:t> Theta(3)       .36377472      .02109406    17.245   .0000</a:t>
            </a:r>
          </a:p>
          <a:p>
            <a:r>
              <a:rPr lang="en-US" altLang="en-US" sz="1400" b="1">
                <a:latin typeface="Courier New" panose="02070309020205020404" pitchFamily="49" charset="0"/>
              </a:rPr>
              <a:t> Theta(4)       .85818206      .01656304    51.813   .0000</a:t>
            </a:r>
          </a:p>
          <a:p>
            <a:r>
              <a:rPr lang="en-US" altLang="en-US" sz="1400" b="1">
                <a:latin typeface="Courier New" panose="02070309020205020404" pitchFamily="49" charset="0"/>
              </a:rPr>
              <a:t>          Threshold covariates mu(j)=exp[t(j)+d*z]</a:t>
            </a:r>
          </a:p>
          <a:p>
            <a:r>
              <a:rPr lang="en-US" altLang="en-US" sz="1400" b="1">
                <a:latin typeface="Courier New" panose="02070309020205020404" pitchFamily="49" charset="0"/>
              </a:rPr>
              <a:t> FEMALE         .00987976      .01802816      .548   .5837</a:t>
            </a:r>
          </a:p>
        </p:txBody>
      </p:sp>
      <p:sp>
        <p:nvSpPr>
          <p:cNvPr id="78852" name="Text Box 5"/>
          <p:cNvSpPr txBox="1">
            <a:spLocks noChangeArrowheads="1"/>
          </p:cNvSpPr>
          <p:nvPr/>
        </p:nvSpPr>
        <p:spPr bwMode="auto">
          <a:xfrm>
            <a:off x="304800" y="5715000"/>
            <a:ext cx="868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sz="2000" b="1">
                <a:latin typeface="Tahoma" panose="020B0604030504040204" pitchFamily="34" charset="0"/>
              </a:rPr>
              <a:t>How do we interpret the result for FEMALE?</a:t>
            </a:r>
          </a:p>
        </p:txBody>
      </p:sp>
    </p:spTree>
    <p:extLst>
      <p:ext uri="{BB962C8B-B14F-4D97-AF65-F5344CB8AC3E}">
        <p14:creationId xmlns:p14="http://schemas.microsoft.com/office/powerpoint/2010/main" val="3413516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838200"/>
            <a:ext cx="8229600" cy="1139825"/>
          </a:xfrm>
        </p:spPr>
        <p:txBody>
          <a:bodyPr/>
          <a:lstStyle/>
          <a:p>
            <a:pPr eaLnBrk="1" hangingPunct="1"/>
            <a:r>
              <a:rPr lang="en-US" altLang="en-US" smtClean="0">
                <a:latin typeface="Arial" panose="020B0604020202020204" pitchFamily="34" charset="0"/>
                <a:cs typeface="Arial" panose="020B0604020202020204" pitchFamily="34" charset="0"/>
              </a:rPr>
              <a:t>Hierarchical Ordered Probit</a:t>
            </a:r>
          </a:p>
        </p:txBody>
      </p:sp>
      <p:graphicFrame>
        <p:nvGraphicFramePr>
          <p:cNvPr id="80899" name="Object 8"/>
          <p:cNvGraphicFramePr>
            <a:graphicFrameLocks noGrp="1" noChangeAspect="1"/>
          </p:cNvGraphicFramePr>
          <p:nvPr>
            <p:ph sz="half" idx="1"/>
          </p:nvPr>
        </p:nvGraphicFramePr>
        <p:xfrm>
          <a:off x="990600" y="2514600"/>
          <a:ext cx="7505700" cy="3405188"/>
        </p:xfrm>
        <a:graphic>
          <a:graphicData uri="http://schemas.openxmlformats.org/presentationml/2006/ole">
            <mc:AlternateContent xmlns:mc="http://schemas.openxmlformats.org/markup-compatibility/2006">
              <mc:Choice xmlns:v="urn:schemas-microsoft-com:vml" Requires="v">
                <p:oleObj spid="_x0000_s15364" name="Equation" r:id="rId4" imgW="3835400" imgH="1739900" progId="Equation.DSMT4">
                  <p:embed/>
                </p:oleObj>
              </mc:Choice>
              <mc:Fallback>
                <p:oleObj name="Equation" r:id="rId4" imgW="3835400" imgH="17399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514600"/>
                        <a:ext cx="7505700" cy="3405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172083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533400" y="460375"/>
            <a:ext cx="8229600" cy="1139825"/>
          </a:xfrm>
        </p:spPr>
        <p:txBody>
          <a:bodyPr/>
          <a:lstStyle/>
          <a:p>
            <a:pPr eaLnBrk="1" hangingPunct="1"/>
            <a:r>
              <a:rPr lang="en-US" altLang="en-US" smtClean="0">
                <a:latin typeface="Arial" panose="020B0604020202020204" pitchFamily="34" charset="0"/>
                <a:cs typeface="Arial" panose="020B0604020202020204" pitchFamily="34" charset="0"/>
              </a:rPr>
              <a:t>Ordered Choice Model</a:t>
            </a:r>
          </a:p>
        </p:txBody>
      </p:sp>
      <p:pic>
        <p:nvPicPr>
          <p:cNvPr id="8294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600200"/>
            <a:ext cx="5819775"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Rectangle 5"/>
          <p:cNvSpPr>
            <a:spLocks noChangeArrowheads="1"/>
          </p:cNvSpPr>
          <p:nvPr/>
        </p:nvSpPr>
        <p:spPr bwMode="auto">
          <a:xfrm>
            <a:off x="2305050" y="5676900"/>
            <a:ext cx="4876800" cy="762000"/>
          </a:xfrm>
          <a:prstGeom prst="rect">
            <a:avLst/>
          </a:prstGeom>
          <a:solidFill>
            <a:srgbClr val="FF0000">
              <a:alpha val="14902"/>
            </a:srgbClr>
          </a:solidFill>
          <a:ln w="19050">
            <a:solidFill>
              <a:schemeClr val="tx1"/>
            </a:solidFill>
            <a:miter lim="800000"/>
            <a:headEnd/>
            <a:tailEnd/>
          </a:ln>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extLst>
      <p:ext uri="{BB962C8B-B14F-4D97-AF65-F5344CB8AC3E}">
        <p14:creationId xmlns:p14="http://schemas.microsoft.com/office/powerpoint/2010/main" val="8529786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384175"/>
            <a:ext cx="8229600" cy="1139825"/>
          </a:xfrm>
        </p:spPr>
        <p:txBody>
          <a:bodyPr/>
          <a:lstStyle/>
          <a:p>
            <a:pPr eaLnBrk="1" hangingPunct="1"/>
            <a:r>
              <a:rPr lang="en-US" altLang="en-US" smtClean="0">
                <a:latin typeface="Arial" panose="020B0604020202020204" pitchFamily="34" charset="0"/>
                <a:cs typeface="Arial" panose="020B0604020202020204" pitchFamily="34" charset="0"/>
              </a:rPr>
              <a:t>HOPit Model</a:t>
            </a:r>
          </a:p>
        </p:txBody>
      </p:sp>
      <p:pic>
        <p:nvPicPr>
          <p:cNvPr id="8499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013" y="1504950"/>
            <a:ext cx="5792787"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Rectangle 5"/>
          <p:cNvSpPr>
            <a:spLocks noChangeArrowheads="1"/>
          </p:cNvSpPr>
          <p:nvPr/>
        </p:nvSpPr>
        <p:spPr bwMode="auto">
          <a:xfrm>
            <a:off x="2209800" y="5676900"/>
            <a:ext cx="4724400" cy="1066800"/>
          </a:xfrm>
          <a:prstGeom prst="rect">
            <a:avLst/>
          </a:prstGeom>
          <a:solidFill>
            <a:srgbClr val="FF0000">
              <a:alpha val="14902"/>
            </a:srgbClr>
          </a:solidFill>
          <a:ln w="19050">
            <a:solidFill>
              <a:schemeClr val="tx1"/>
            </a:solidFill>
            <a:miter lim="800000"/>
            <a:headEnd/>
            <a:tailEnd/>
          </a:ln>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Tree>
    <p:extLst>
      <p:ext uri="{BB962C8B-B14F-4D97-AF65-F5344CB8AC3E}">
        <p14:creationId xmlns:p14="http://schemas.microsoft.com/office/powerpoint/2010/main" val="41372947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84175"/>
            <a:ext cx="8229600" cy="682625"/>
          </a:xfrm>
        </p:spPr>
        <p:txBody>
          <a:bodyPr/>
          <a:lstStyle/>
          <a:p>
            <a:pPr eaLnBrk="1" hangingPunct="1"/>
            <a:r>
              <a:rPr lang="en-US" b="1" dirty="0" smtClean="0"/>
              <a:t>A Sample Selection Model</a:t>
            </a:r>
          </a:p>
        </p:txBody>
      </p:sp>
      <p:pic>
        <p:nvPicPr>
          <p:cNvPr id="5939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187" y="1219200"/>
            <a:ext cx="7288213"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9950" y="1371600"/>
            <a:ext cx="4114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6"/>
          <p:cNvSpPr>
            <a:spLocks noChangeArrowheads="1"/>
          </p:cNvSpPr>
          <p:nvPr/>
        </p:nvSpPr>
        <p:spPr bwMode="auto">
          <a:xfrm>
            <a:off x="4898020" y="1330124"/>
            <a:ext cx="4114800" cy="1219200"/>
          </a:xfrm>
          <a:prstGeom prst="rect">
            <a:avLst/>
          </a:prstGeom>
          <a:solidFill>
            <a:srgbClr val="FF0000">
              <a:alpha val="10196"/>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3574157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ctrTitle" idx="4294967295"/>
          </p:nvPr>
        </p:nvSpPr>
        <p:spPr>
          <a:xfrm>
            <a:off x="762000" y="1600200"/>
            <a:ext cx="7772400" cy="1470025"/>
          </a:xfrm>
        </p:spPr>
        <p:txBody>
          <a:bodyPr anchor="ctr"/>
          <a:lstStyle/>
          <a:p>
            <a:pPr eaLnBrk="1" hangingPunct="1"/>
            <a:r>
              <a:rPr lang="en-US" altLang="en-US" sz="2400" smtClean="0">
                <a:latin typeface="Arial" panose="020B0604020202020204" pitchFamily="34" charset="0"/>
                <a:cs typeface="Arial" panose="020B0604020202020204" pitchFamily="34" charset="0"/>
              </a:rPr>
              <a:t>A Bivariate Latent Class Correlated Generalised Ordered</a:t>
            </a:r>
            <a:br>
              <a:rPr lang="en-US" altLang="en-US" sz="2400" smtClean="0">
                <a:latin typeface="Arial" panose="020B0604020202020204" pitchFamily="34" charset="0"/>
                <a:cs typeface="Arial" panose="020B0604020202020204" pitchFamily="34" charset="0"/>
              </a:rPr>
            </a:br>
            <a:r>
              <a:rPr lang="en-US" altLang="en-US" sz="2400" smtClean="0">
                <a:latin typeface="Arial" panose="020B0604020202020204" pitchFamily="34" charset="0"/>
                <a:cs typeface="Arial" panose="020B0604020202020204" pitchFamily="34" charset="0"/>
              </a:rPr>
              <a:t>Probit Model with an Application to Modelling Observed Obesity Levels</a:t>
            </a:r>
          </a:p>
        </p:txBody>
      </p:sp>
      <p:sp>
        <p:nvSpPr>
          <p:cNvPr id="103427" name="Subtitle 2"/>
          <p:cNvSpPr>
            <a:spLocks noGrp="1"/>
          </p:cNvSpPr>
          <p:nvPr>
            <p:ph type="subTitle" idx="4294967295"/>
          </p:nvPr>
        </p:nvSpPr>
        <p:spPr>
          <a:xfrm>
            <a:off x="1371600" y="3352800"/>
            <a:ext cx="6400800" cy="1665288"/>
          </a:xfrm>
        </p:spPr>
        <p:txBody>
          <a:bodyPr/>
          <a:lstStyle/>
          <a:p>
            <a:pPr marL="0" indent="0" eaLnBrk="1" hangingPunct="1">
              <a:lnSpc>
                <a:spcPct val="80000"/>
              </a:lnSpc>
              <a:buFont typeface="Wingdings" panose="05000000000000000000" pitchFamily="2" charset="2"/>
              <a:buNone/>
            </a:pPr>
            <a:endParaRPr lang="en-US" altLang="en-US" sz="1400" smtClean="0">
              <a:solidFill>
                <a:srgbClr val="898989"/>
              </a:solidFill>
              <a:latin typeface="Arial" panose="020B0604020202020204" pitchFamily="34" charset="0"/>
            </a:endParaRPr>
          </a:p>
          <a:p>
            <a:pPr marL="0" indent="0" eaLnBrk="1" hangingPunct="1">
              <a:lnSpc>
                <a:spcPct val="80000"/>
              </a:lnSpc>
              <a:buFont typeface="Wingdings" panose="05000000000000000000" pitchFamily="2" charset="2"/>
              <a:buNone/>
            </a:pPr>
            <a:r>
              <a:rPr lang="en-US" altLang="en-US" sz="1400" smtClean="0">
                <a:solidFill>
                  <a:srgbClr val="898989"/>
                </a:solidFill>
                <a:latin typeface="Arial" panose="020B0604020202020204" pitchFamily="34" charset="0"/>
              </a:rPr>
              <a:t>William Greene</a:t>
            </a:r>
          </a:p>
          <a:p>
            <a:pPr marL="0" indent="0" eaLnBrk="1" hangingPunct="1">
              <a:lnSpc>
                <a:spcPct val="80000"/>
              </a:lnSpc>
              <a:buFont typeface="Wingdings" panose="05000000000000000000" pitchFamily="2" charset="2"/>
              <a:buNone/>
            </a:pPr>
            <a:r>
              <a:rPr lang="en-US" altLang="en-US" sz="1400" smtClean="0">
                <a:solidFill>
                  <a:srgbClr val="898989"/>
                </a:solidFill>
                <a:latin typeface="Arial" panose="020B0604020202020204" pitchFamily="34" charset="0"/>
              </a:rPr>
              <a:t>Stern School of Business, New York University</a:t>
            </a:r>
          </a:p>
          <a:p>
            <a:pPr marL="0" indent="0" eaLnBrk="1" hangingPunct="1">
              <a:lnSpc>
                <a:spcPct val="80000"/>
              </a:lnSpc>
              <a:buFont typeface="Wingdings" panose="05000000000000000000" pitchFamily="2" charset="2"/>
              <a:buNone/>
            </a:pPr>
            <a:endParaRPr lang="en-US" altLang="en-US" sz="1400" smtClean="0">
              <a:solidFill>
                <a:srgbClr val="898989"/>
              </a:solidFill>
              <a:latin typeface="Arial" panose="020B0604020202020204" pitchFamily="34" charset="0"/>
            </a:endParaRPr>
          </a:p>
          <a:p>
            <a:pPr marL="0" indent="0" eaLnBrk="1" hangingPunct="1">
              <a:lnSpc>
                <a:spcPct val="80000"/>
              </a:lnSpc>
              <a:buFont typeface="Wingdings" panose="05000000000000000000" pitchFamily="2" charset="2"/>
              <a:buNone/>
            </a:pPr>
            <a:r>
              <a:rPr lang="en-US" altLang="en-US" sz="1400" smtClean="0">
                <a:solidFill>
                  <a:srgbClr val="898989"/>
                </a:solidFill>
                <a:latin typeface="Arial" panose="020B0604020202020204" pitchFamily="34" charset="0"/>
              </a:rPr>
              <a:t>With Mark Harris, Bruce Hollingsworth, Pushkar Maitra</a:t>
            </a:r>
          </a:p>
          <a:p>
            <a:pPr marL="0" indent="0" eaLnBrk="1" hangingPunct="1">
              <a:lnSpc>
                <a:spcPct val="80000"/>
              </a:lnSpc>
              <a:buFont typeface="Wingdings" panose="05000000000000000000" pitchFamily="2" charset="2"/>
              <a:buNone/>
            </a:pPr>
            <a:r>
              <a:rPr lang="en-US" altLang="en-US" sz="1400" smtClean="0">
                <a:solidFill>
                  <a:srgbClr val="898989"/>
                </a:solidFill>
                <a:latin typeface="Arial" panose="020B0604020202020204" pitchFamily="34" charset="0"/>
              </a:rPr>
              <a:t> Monash University</a:t>
            </a:r>
          </a:p>
        </p:txBody>
      </p:sp>
      <p:sp>
        <p:nvSpPr>
          <p:cNvPr id="103428" name="Text Box 4"/>
          <p:cNvSpPr txBox="1">
            <a:spLocks noChangeArrowheads="1"/>
          </p:cNvSpPr>
          <p:nvPr/>
        </p:nvSpPr>
        <p:spPr bwMode="auto">
          <a:xfrm>
            <a:off x="1066800" y="5029200"/>
            <a:ext cx="7620000" cy="12001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ltLang="en-US"/>
              <a:t>Stern Economics Working Paper 08-18.</a:t>
            </a:r>
          </a:p>
          <a:p>
            <a:pPr>
              <a:spcBef>
                <a:spcPct val="50000"/>
              </a:spcBef>
            </a:pPr>
            <a:r>
              <a:rPr lang="en-US" altLang="en-US"/>
              <a:t>http://w4.stern.nyu.edu/emplibrary/ObesityLCGOPpaperReSTAT.pdf</a:t>
            </a:r>
          </a:p>
          <a:p>
            <a:pPr>
              <a:spcBef>
                <a:spcPct val="50000"/>
              </a:spcBef>
            </a:pPr>
            <a:r>
              <a:rPr lang="en-US" altLang="en-US"/>
              <a:t>Forthcoming, Economics Letters, 2014</a:t>
            </a:r>
          </a:p>
        </p:txBody>
      </p:sp>
    </p:spTree>
    <p:extLst>
      <p:ext uri="{BB962C8B-B14F-4D97-AF65-F5344CB8AC3E}">
        <p14:creationId xmlns:p14="http://schemas.microsoft.com/office/powerpoint/2010/main" val="287625711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idx="4294967295"/>
          </p:nvPr>
        </p:nvSpPr>
        <p:spPr>
          <a:xfrm>
            <a:off x="0" y="762000"/>
            <a:ext cx="8229600" cy="1143000"/>
          </a:xfrm>
        </p:spPr>
        <p:txBody>
          <a:bodyPr anchor="ctr"/>
          <a:lstStyle/>
          <a:p>
            <a:pPr eaLnBrk="1" hangingPunct="1"/>
            <a:r>
              <a:rPr lang="en-US" altLang="en-US" smtClean="0">
                <a:latin typeface="Arial" panose="020B0604020202020204" pitchFamily="34" charset="0"/>
                <a:cs typeface="Arial" panose="020B0604020202020204" pitchFamily="34" charset="0"/>
              </a:rPr>
              <a:t>Obesity</a:t>
            </a:r>
          </a:p>
        </p:txBody>
      </p:sp>
      <p:sp>
        <p:nvSpPr>
          <p:cNvPr id="105475" name="Content Placeholder 2"/>
          <p:cNvSpPr>
            <a:spLocks noGrp="1"/>
          </p:cNvSpPr>
          <p:nvPr>
            <p:ph idx="4294967295"/>
          </p:nvPr>
        </p:nvSpPr>
        <p:spPr>
          <a:xfrm>
            <a:off x="609600" y="1905000"/>
            <a:ext cx="8229600" cy="4302125"/>
          </a:xfrm>
        </p:spPr>
        <p:txBody>
          <a:bodyPr/>
          <a:lstStyle/>
          <a:p>
            <a:pPr eaLnBrk="1" hangingPunct="1">
              <a:lnSpc>
                <a:spcPct val="80000"/>
              </a:lnSpc>
            </a:pPr>
            <a:r>
              <a:rPr lang="en-US" altLang="en-US" sz="1800" smtClean="0"/>
              <a:t>The International Obesity Taskforce (http://www.iotf.org) calls obesity one of the most important medical and public health problems of our time.</a:t>
            </a:r>
          </a:p>
          <a:p>
            <a:pPr eaLnBrk="1" hangingPunct="1">
              <a:lnSpc>
                <a:spcPct val="80000"/>
              </a:lnSpc>
            </a:pPr>
            <a:r>
              <a:rPr lang="en-US" altLang="en-US" sz="1800" smtClean="0"/>
              <a:t>Defined as a condition of excess body fat; associated with a large number of debilitating and life-threatening disorders</a:t>
            </a:r>
          </a:p>
          <a:p>
            <a:pPr eaLnBrk="1" hangingPunct="1">
              <a:lnSpc>
                <a:spcPct val="80000"/>
              </a:lnSpc>
            </a:pPr>
            <a:r>
              <a:rPr lang="en-US" altLang="en-US" sz="1800" smtClean="0"/>
              <a:t>Health experts argue that given an individual’s height, their weight should lie within a certain range</a:t>
            </a:r>
          </a:p>
          <a:p>
            <a:pPr lvl="1" eaLnBrk="1" hangingPunct="1">
              <a:lnSpc>
                <a:spcPct val="80000"/>
              </a:lnSpc>
            </a:pPr>
            <a:r>
              <a:rPr lang="en-US" altLang="en-US" sz="1600" smtClean="0"/>
              <a:t>Most common measure = Body Mass Index (BMI):</a:t>
            </a:r>
          </a:p>
          <a:p>
            <a:pPr lvl="1" eaLnBrk="1" hangingPunct="1">
              <a:lnSpc>
                <a:spcPct val="80000"/>
              </a:lnSpc>
            </a:pPr>
            <a:r>
              <a:rPr lang="en-US" altLang="en-US" sz="1600" smtClean="0"/>
              <a:t>Weight (Kg)/height(Meters)</a:t>
            </a:r>
            <a:r>
              <a:rPr lang="en-US" altLang="en-US" sz="1600" baseline="30000" smtClean="0"/>
              <a:t>2</a:t>
            </a:r>
            <a:endParaRPr lang="en-US" altLang="en-US" sz="1600" smtClean="0"/>
          </a:p>
          <a:p>
            <a:pPr eaLnBrk="1" hangingPunct="1">
              <a:lnSpc>
                <a:spcPct val="80000"/>
              </a:lnSpc>
            </a:pPr>
            <a:r>
              <a:rPr lang="en-US" altLang="en-US" sz="1800" smtClean="0"/>
              <a:t>WHO guidelines: </a:t>
            </a:r>
          </a:p>
          <a:p>
            <a:pPr lvl="1" eaLnBrk="1" hangingPunct="1">
              <a:lnSpc>
                <a:spcPct val="80000"/>
              </a:lnSpc>
            </a:pPr>
            <a:r>
              <a:rPr lang="en-US" altLang="en-US" sz="1600" smtClean="0"/>
              <a:t>BMI &lt; 18.5 are underweight</a:t>
            </a:r>
          </a:p>
          <a:p>
            <a:pPr lvl="1" eaLnBrk="1" hangingPunct="1">
              <a:lnSpc>
                <a:spcPct val="80000"/>
              </a:lnSpc>
            </a:pPr>
            <a:r>
              <a:rPr lang="en-US" altLang="en-US" sz="1600" smtClean="0"/>
              <a:t>18.5 &lt; BMI </a:t>
            </a:r>
            <a:r>
              <a:rPr lang="en-US" altLang="en-US" sz="1600" u="sng" smtClean="0"/>
              <a:t>&lt;</a:t>
            </a:r>
            <a:r>
              <a:rPr lang="en-US" altLang="en-US" sz="1600" smtClean="0"/>
              <a:t> 25 are normal</a:t>
            </a:r>
          </a:p>
          <a:p>
            <a:pPr lvl="1" eaLnBrk="1" hangingPunct="1">
              <a:lnSpc>
                <a:spcPct val="80000"/>
              </a:lnSpc>
            </a:pPr>
            <a:r>
              <a:rPr lang="en-US" altLang="en-US" sz="1600" smtClean="0"/>
              <a:t>25 &lt; BMI </a:t>
            </a:r>
            <a:r>
              <a:rPr lang="en-US" altLang="en-US" sz="1600" u="sng" smtClean="0"/>
              <a:t>&lt;</a:t>
            </a:r>
            <a:r>
              <a:rPr lang="en-US" altLang="en-US" sz="1600" smtClean="0"/>
              <a:t> 30 are overweight</a:t>
            </a:r>
          </a:p>
          <a:p>
            <a:pPr lvl="1" eaLnBrk="1" hangingPunct="1">
              <a:lnSpc>
                <a:spcPct val="80000"/>
              </a:lnSpc>
            </a:pPr>
            <a:r>
              <a:rPr lang="en-US" altLang="en-US" sz="1600" smtClean="0"/>
              <a:t>BMI &gt; 30 are obese</a:t>
            </a:r>
          </a:p>
          <a:p>
            <a:pPr eaLnBrk="1" hangingPunct="1">
              <a:lnSpc>
                <a:spcPct val="80000"/>
              </a:lnSpc>
            </a:pPr>
            <a:r>
              <a:rPr lang="en-US" altLang="en-US" sz="1800" smtClean="0"/>
              <a:t>Around 300 million people worldwide are obese, a figure likely to rise</a:t>
            </a:r>
          </a:p>
        </p:txBody>
      </p:sp>
    </p:spTree>
    <p:extLst>
      <p:ext uri="{BB962C8B-B14F-4D97-AF65-F5344CB8AC3E}">
        <p14:creationId xmlns:p14="http://schemas.microsoft.com/office/powerpoint/2010/main" val="40418847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idx="4294967295"/>
          </p:nvPr>
        </p:nvSpPr>
        <p:spPr>
          <a:xfrm>
            <a:off x="685800" y="609600"/>
            <a:ext cx="8229600" cy="1143000"/>
          </a:xfrm>
        </p:spPr>
        <p:txBody>
          <a:bodyPr anchor="ctr"/>
          <a:lstStyle/>
          <a:p>
            <a:pPr eaLnBrk="1" hangingPunct="1"/>
            <a:r>
              <a:rPr lang="en-US" altLang="en-US" smtClean="0">
                <a:latin typeface="Arial" panose="020B0604020202020204" pitchFamily="34" charset="0"/>
                <a:cs typeface="Arial" panose="020B0604020202020204" pitchFamily="34" charset="0"/>
              </a:rPr>
              <a:t>Models for BMI</a:t>
            </a:r>
          </a:p>
        </p:txBody>
      </p:sp>
      <p:sp>
        <p:nvSpPr>
          <p:cNvPr id="107523" name="Content Placeholder 2"/>
          <p:cNvSpPr>
            <a:spLocks noGrp="1"/>
          </p:cNvSpPr>
          <p:nvPr>
            <p:ph idx="4294967295"/>
          </p:nvPr>
        </p:nvSpPr>
        <p:spPr>
          <a:xfrm>
            <a:off x="685800" y="1828800"/>
            <a:ext cx="8229600" cy="4302125"/>
          </a:xfrm>
        </p:spPr>
        <p:txBody>
          <a:bodyPr/>
          <a:lstStyle/>
          <a:p>
            <a:pPr eaLnBrk="1" hangingPunct="1">
              <a:lnSpc>
                <a:spcPct val="80000"/>
              </a:lnSpc>
              <a:buFont typeface="Wingdings" panose="05000000000000000000" pitchFamily="2" charset="2"/>
              <a:buNone/>
            </a:pPr>
            <a:r>
              <a:rPr lang="en-US" altLang="en-US" sz="2600" b="1" u="sng" smtClean="0">
                <a:solidFill>
                  <a:srgbClr val="FF0000"/>
                </a:solidFill>
              </a:rPr>
              <a:t>Simple Regression Approach Based on Actual BMI:</a:t>
            </a:r>
          </a:p>
          <a:p>
            <a:pPr eaLnBrk="1" hangingPunct="1">
              <a:lnSpc>
                <a:spcPct val="80000"/>
              </a:lnSpc>
              <a:buFont typeface="Wingdings" panose="05000000000000000000" pitchFamily="2" charset="2"/>
              <a:buNone/>
            </a:pPr>
            <a:r>
              <a:rPr lang="en-US" altLang="en-US" sz="2600" smtClean="0"/>
              <a:t>	</a:t>
            </a:r>
            <a:r>
              <a:rPr lang="en-US" altLang="en-US" sz="2600" i="1" smtClean="0"/>
              <a:t>BMI</a:t>
            </a:r>
            <a:r>
              <a:rPr lang="en-US" altLang="en-US" sz="2600" smtClean="0"/>
              <a:t>*  =  </a:t>
            </a:r>
            <a:r>
              <a:rPr lang="en-US" altLang="en-US" sz="2600" b="1" smtClean="0">
                <a:sym typeface="Symbol" panose="05050102010706020507" pitchFamily="18" charset="2"/>
              </a:rPr>
              <a:t></a:t>
            </a:r>
            <a:r>
              <a:rPr lang="en-US" altLang="en-US" sz="2600" b="1" smtClean="0"/>
              <a:t>′x</a:t>
            </a:r>
            <a:r>
              <a:rPr lang="en-US" altLang="en-US" sz="2600" smtClean="0"/>
              <a:t>  +  </a:t>
            </a:r>
            <a:r>
              <a:rPr lang="en-US" altLang="en-US" sz="2600" smtClean="0">
                <a:sym typeface="Symbol" panose="05050102010706020507" pitchFamily="18" charset="2"/>
              </a:rPr>
              <a:t></a:t>
            </a:r>
            <a:r>
              <a:rPr lang="en-US" altLang="en-US" sz="2600" smtClean="0"/>
              <a:t>,  </a:t>
            </a:r>
            <a:r>
              <a:rPr lang="en-US" altLang="en-US" sz="2600" smtClean="0">
                <a:sym typeface="Symbol" panose="05050102010706020507" pitchFamily="18" charset="2"/>
              </a:rPr>
              <a:t></a:t>
            </a:r>
            <a:r>
              <a:rPr lang="en-US" altLang="en-US" sz="2600" smtClean="0"/>
              <a:t>  ~  N[0,</a:t>
            </a:r>
            <a:r>
              <a:rPr lang="en-US" altLang="en-US" sz="2600" smtClean="0">
                <a:sym typeface="Symbol" panose="05050102010706020507" pitchFamily="18" charset="2"/>
              </a:rPr>
              <a:t></a:t>
            </a:r>
            <a:r>
              <a:rPr lang="en-US" altLang="en-US" sz="2600" baseline="30000" smtClean="0"/>
              <a:t>2</a:t>
            </a:r>
            <a:r>
              <a:rPr lang="en-US" altLang="en-US" sz="2600" smtClean="0"/>
              <a:t>]</a:t>
            </a:r>
          </a:p>
          <a:p>
            <a:pPr eaLnBrk="1" hangingPunct="1">
              <a:lnSpc>
                <a:spcPct val="80000"/>
              </a:lnSpc>
              <a:buFont typeface="Wingdings" panose="05000000000000000000" pitchFamily="2" charset="2"/>
              <a:buNone/>
            </a:pPr>
            <a:r>
              <a:rPr lang="en-US" altLang="en-US" sz="2600" smtClean="0"/>
              <a:t>    No accommodation of heterogeneity</a:t>
            </a:r>
          </a:p>
          <a:p>
            <a:pPr eaLnBrk="1" hangingPunct="1">
              <a:lnSpc>
                <a:spcPct val="80000"/>
              </a:lnSpc>
              <a:buFont typeface="Wingdings" panose="05000000000000000000" pitchFamily="2" charset="2"/>
              <a:buNone/>
            </a:pPr>
            <a:r>
              <a:rPr lang="en-US" altLang="en-US" sz="2600" smtClean="0"/>
              <a:t>    Rigid measurement by the guidelines</a:t>
            </a:r>
          </a:p>
          <a:p>
            <a:pPr eaLnBrk="1" hangingPunct="1">
              <a:lnSpc>
                <a:spcPct val="80000"/>
              </a:lnSpc>
              <a:buFont typeface="Wingdings" panose="05000000000000000000" pitchFamily="2" charset="2"/>
              <a:buNone/>
            </a:pPr>
            <a:r>
              <a:rPr lang="en-US" altLang="en-US" sz="2600" b="1" u="sng" smtClean="0">
                <a:solidFill>
                  <a:srgbClr val="FF0000"/>
                </a:solidFill>
              </a:rPr>
              <a:t>Interval Censored Regression Approach</a:t>
            </a:r>
          </a:p>
          <a:p>
            <a:pPr eaLnBrk="1" hangingPunct="1">
              <a:lnSpc>
                <a:spcPct val="80000"/>
              </a:lnSpc>
              <a:buFont typeface="Wingdings" panose="05000000000000000000" pitchFamily="2" charset="2"/>
              <a:buNone/>
            </a:pPr>
            <a:r>
              <a:rPr lang="en-US" altLang="en-US" sz="2600" smtClean="0"/>
              <a:t>	</a:t>
            </a:r>
            <a:r>
              <a:rPr lang="en-US" altLang="en-US" sz="2600" i="1" smtClean="0"/>
              <a:t>WT</a:t>
            </a:r>
            <a:r>
              <a:rPr lang="en-US" altLang="en-US" sz="2600" smtClean="0"/>
              <a:t>    =  	0  if  </a:t>
            </a:r>
            <a:r>
              <a:rPr lang="en-US" altLang="en-US" sz="2600" i="1" smtClean="0"/>
              <a:t>BMI</a:t>
            </a:r>
            <a:r>
              <a:rPr lang="en-US" altLang="en-US" sz="2600" smtClean="0"/>
              <a:t>*  </a:t>
            </a:r>
            <a:r>
              <a:rPr lang="en-US" altLang="en-US" sz="2600" u="sng" smtClean="0"/>
              <a:t>&lt;</a:t>
            </a:r>
            <a:r>
              <a:rPr lang="en-US" altLang="en-US" sz="2600" smtClean="0"/>
              <a:t>  25		   Normal	 	1  if  25  &lt;  </a:t>
            </a:r>
            <a:r>
              <a:rPr lang="en-US" altLang="en-US" sz="2600" i="1" smtClean="0"/>
              <a:t>BMI</a:t>
            </a:r>
            <a:r>
              <a:rPr lang="en-US" altLang="en-US" sz="2600" smtClean="0"/>
              <a:t>*  </a:t>
            </a:r>
            <a:r>
              <a:rPr lang="en-US" altLang="en-US" sz="2600" u="sng" smtClean="0"/>
              <a:t>&lt;</a:t>
            </a:r>
            <a:r>
              <a:rPr lang="en-US" altLang="en-US" sz="2600" smtClean="0"/>
              <a:t>  30	   Overweight  	2  if  </a:t>
            </a:r>
            <a:r>
              <a:rPr lang="en-US" altLang="en-US" sz="2600" i="1" smtClean="0"/>
              <a:t>BMI</a:t>
            </a:r>
            <a:r>
              <a:rPr lang="en-US" altLang="en-US" sz="2600" smtClean="0"/>
              <a:t>*  &gt; 30		   Obese		3  (Not used)</a:t>
            </a:r>
          </a:p>
          <a:p>
            <a:pPr eaLnBrk="1" hangingPunct="1">
              <a:lnSpc>
                <a:spcPct val="80000"/>
              </a:lnSpc>
              <a:buFont typeface="Wingdings" panose="05000000000000000000" pitchFamily="2" charset="2"/>
              <a:buNone/>
            </a:pPr>
            <a:r>
              <a:rPr lang="en-US" altLang="en-US" sz="2600" smtClean="0"/>
              <a:t>    Inadequate accommodation of heterogeneity</a:t>
            </a:r>
            <a:br>
              <a:rPr lang="en-US" altLang="en-US" sz="2600" smtClean="0"/>
            </a:br>
            <a:r>
              <a:rPr lang="en-US" altLang="en-US" sz="2600" smtClean="0"/>
              <a:t> Inflexible reliance on WHO classification</a:t>
            </a:r>
          </a:p>
        </p:txBody>
      </p:sp>
    </p:spTree>
    <p:extLst>
      <p:ext uri="{BB962C8B-B14F-4D97-AF65-F5344CB8AC3E}">
        <p14:creationId xmlns:p14="http://schemas.microsoft.com/office/powerpoint/2010/main" val="29178096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idx="4294967295"/>
          </p:nvPr>
        </p:nvSpPr>
        <p:spPr>
          <a:xfrm>
            <a:off x="609600" y="838200"/>
            <a:ext cx="8229600" cy="1143000"/>
          </a:xfrm>
        </p:spPr>
        <p:txBody>
          <a:bodyPr anchor="ctr"/>
          <a:lstStyle/>
          <a:p>
            <a:pPr eaLnBrk="1" hangingPunct="1"/>
            <a:r>
              <a:rPr lang="en-US" altLang="en-US" smtClean="0">
                <a:latin typeface="Arial" panose="020B0604020202020204" pitchFamily="34" charset="0"/>
                <a:cs typeface="Arial" panose="020B0604020202020204" pitchFamily="34" charset="0"/>
              </a:rPr>
              <a:t>An Ordered Probit Approach</a:t>
            </a:r>
          </a:p>
        </p:txBody>
      </p:sp>
      <p:sp>
        <p:nvSpPr>
          <p:cNvPr id="109571" name="Content Placeholder 2"/>
          <p:cNvSpPr>
            <a:spLocks noGrp="1"/>
          </p:cNvSpPr>
          <p:nvPr>
            <p:ph idx="4294967295"/>
          </p:nvPr>
        </p:nvSpPr>
        <p:spPr>
          <a:xfrm>
            <a:off x="228600" y="1946275"/>
            <a:ext cx="8686800" cy="4302125"/>
          </a:xfrm>
        </p:spPr>
        <p:txBody>
          <a:bodyPr/>
          <a:lstStyle/>
          <a:p>
            <a:pPr eaLnBrk="1" hangingPunct="1">
              <a:buFont typeface="Wingdings" panose="05000000000000000000" pitchFamily="2" charset="2"/>
              <a:buNone/>
            </a:pPr>
            <a:r>
              <a:rPr lang="en-US" altLang="en-US" b="1" smtClean="0"/>
              <a:t>A Latent Regression</a:t>
            </a:r>
            <a:r>
              <a:rPr lang="en-US" altLang="en-US" smtClean="0"/>
              <a:t> Model for “</a:t>
            </a:r>
            <a:r>
              <a:rPr lang="en-US" altLang="en-US" b="1" smtClean="0">
                <a:solidFill>
                  <a:srgbClr val="FF0000"/>
                </a:solidFill>
              </a:rPr>
              <a:t>True BMI</a:t>
            </a:r>
            <a:r>
              <a:rPr lang="en-US" altLang="en-US" smtClean="0"/>
              <a:t>”</a:t>
            </a:r>
          </a:p>
          <a:p>
            <a:pPr eaLnBrk="1" hangingPunct="1">
              <a:buFont typeface="Wingdings" panose="05000000000000000000" pitchFamily="2" charset="2"/>
              <a:buNone/>
            </a:pPr>
            <a:r>
              <a:rPr lang="en-US" altLang="en-US" i="1" smtClean="0"/>
              <a:t>	BMI</a:t>
            </a:r>
            <a:r>
              <a:rPr lang="en-US" altLang="en-US" smtClean="0"/>
              <a:t>*   =   </a:t>
            </a:r>
            <a:r>
              <a:rPr lang="en-US" altLang="en-US" b="1" smtClean="0">
                <a:sym typeface="Symbol" panose="05050102010706020507" pitchFamily="18" charset="2"/>
              </a:rPr>
              <a:t></a:t>
            </a:r>
            <a:r>
              <a:rPr lang="en-US" altLang="en-US" b="1" smtClean="0"/>
              <a:t>′x</a:t>
            </a:r>
            <a:r>
              <a:rPr lang="en-US" altLang="en-US" smtClean="0"/>
              <a:t>  +  </a:t>
            </a:r>
            <a:r>
              <a:rPr lang="en-US" altLang="en-US" smtClean="0">
                <a:sym typeface="Symbol" panose="05050102010706020507" pitchFamily="18" charset="2"/>
              </a:rPr>
              <a:t></a:t>
            </a:r>
            <a:r>
              <a:rPr lang="en-US" altLang="en-US" smtClean="0"/>
              <a:t>, </a:t>
            </a:r>
            <a:r>
              <a:rPr lang="en-US" altLang="en-US" smtClean="0">
                <a:sym typeface="Symbol" panose="05050102010706020507" pitchFamily="18" charset="2"/>
              </a:rPr>
              <a:t></a:t>
            </a:r>
            <a:r>
              <a:rPr lang="en-US" altLang="en-US" smtClean="0"/>
              <a:t>  ~  N[0,</a:t>
            </a:r>
            <a:r>
              <a:rPr lang="el-GR" altLang="en-US" smtClean="0"/>
              <a:t>σ</a:t>
            </a:r>
            <a:r>
              <a:rPr lang="en-US" altLang="en-US" baseline="30000" smtClean="0"/>
              <a:t>2</a:t>
            </a:r>
            <a:r>
              <a:rPr lang="en-US" altLang="en-US" smtClean="0"/>
              <a:t>],</a:t>
            </a:r>
            <a:r>
              <a:rPr lang="el-GR" altLang="en-US" smtClean="0"/>
              <a:t> σ</a:t>
            </a:r>
            <a:r>
              <a:rPr lang="en-US" altLang="en-US" baseline="30000" smtClean="0"/>
              <a:t>2</a:t>
            </a:r>
            <a:r>
              <a:rPr lang="en-US" altLang="en-US" smtClean="0"/>
              <a:t> = 1</a:t>
            </a:r>
          </a:p>
          <a:p>
            <a:pPr eaLnBrk="1" hangingPunct="1">
              <a:buFont typeface="Wingdings" panose="05000000000000000000" pitchFamily="2" charset="2"/>
              <a:buNone/>
            </a:pPr>
            <a:r>
              <a:rPr lang="en-US" altLang="en-US" smtClean="0"/>
              <a:t>    “</a:t>
            </a:r>
            <a:r>
              <a:rPr lang="en-US" altLang="en-US" b="1" smtClean="0">
                <a:solidFill>
                  <a:srgbClr val="FF0000"/>
                </a:solidFill>
              </a:rPr>
              <a:t>True BMI</a:t>
            </a:r>
            <a:r>
              <a:rPr lang="en-US" altLang="en-US" smtClean="0"/>
              <a:t>” = a proxy for weight is</a:t>
            </a:r>
            <a:br>
              <a:rPr lang="en-US" altLang="en-US" smtClean="0"/>
            </a:br>
            <a:r>
              <a:rPr lang="en-US" altLang="en-US" smtClean="0"/>
              <a:t>                         unobserved</a:t>
            </a:r>
          </a:p>
          <a:p>
            <a:pPr eaLnBrk="1" hangingPunct="1">
              <a:buFont typeface="Wingdings" panose="05000000000000000000" pitchFamily="2" charset="2"/>
              <a:buNone/>
            </a:pPr>
            <a:r>
              <a:rPr lang="en-US" altLang="en-US" b="1" smtClean="0"/>
              <a:t>Observation Mechanism</a:t>
            </a:r>
            <a:r>
              <a:rPr lang="en-US" altLang="en-US" smtClean="0"/>
              <a:t> for </a:t>
            </a:r>
            <a:r>
              <a:rPr lang="en-US" altLang="en-US" b="1" smtClean="0">
                <a:solidFill>
                  <a:srgbClr val="0070C0"/>
                </a:solidFill>
              </a:rPr>
              <a:t>Weight Type</a:t>
            </a:r>
          </a:p>
          <a:p>
            <a:pPr eaLnBrk="1" hangingPunct="1">
              <a:buFont typeface="Wingdings" panose="05000000000000000000" pitchFamily="2" charset="2"/>
              <a:buNone/>
            </a:pPr>
            <a:r>
              <a:rPr lang="en-US" altLang="en-US" smtClean="0"/>
              <a:t>	</a:t>
            </a:r>
            <a:r>
              <a:rPr lang="en-US" altLang="en-US" sz="2400" i="1" smtClean="0"/>
              <a:t>WT</a:t>
            </a:r>
            <a:r>
              <a:rPr lang="en-US" altLang="en-US" sz="2400" smtClean="0"/>
              <a:t>      =   0  if </a:t>
            </a:r>
            <a:r>
              <a:rPr lang="en-US" altLang="en-US" sz="2400" i="1" smtClean="0"/>
              <a:t> BMI</a:t>
            </a:r>
            <a:r>
              <a:rPr lang="en-US" altLang="en-US" sz="2400" smtClean="0"/>
              <a:t>*  </a:t>
            </a:r>
            <a:r>
              <a:rPr lang="en-US" altLang="en-US" sz="2400" u="sng" smtClean="0"/>
              <a:t>&lt;</a:t>
            </a:r>
            <a:r>
              <a:rPr lang="en-US" altLang="en-US" sz="2400" smtClean="0"/>
              <a:t>  0	     </a:t>
            </a:r>
            <a:r>
              <a:rPr lang="en-US" altLang="en-US" sz="2400" b="1" smtClean="0">
                <a:solidFill>
                  <a:srgbClr val="0070C0"/>
                </a:solidFill>
              </a:rPr>
              <a:t>Normal</a:t>
            </a:r>
          </a:p>
          <a:p>
            <a:pPr eaLnBrk="1" hangingPunct="1">
              <a:buFont typeface="Wingdings" panose="05000000000000000000" pitchFamily="2" charset="2"/>
              <a:buNone/>
            </a:pPr>
            <a:r>
              <a:rPr lang="en-US" altLang="en-US" sz="2400" smtClean="0"/>
              <a:t>		  </a:t>
            </a:r>
            <a:r>
              <a:rPr lang="en-US" altLang="en-US" sz="2400" baseline="-25000" smtClean="0"/>
              <a:t> 	    </a:t>
            </a:r>
            <a:r>
              <a:rPr lang="en-US" altLang="en-US" sz="2400" smtClean="0"/>
              <a:t>1  if    0  &lt;  </a:t>
            </a:r>
            <a:r>
              <a:rPr lang="en-US" altLang="en-US" sz="2400" i="1" smtClean="0"/>
              <a:t>BMI</a:t>
            </a:r>
            <a:r>
              <a:rPr lang="en-US" altLang="en-US" sz="2400" smtClean="0"/>
              <a:t>* </a:t>
            </a:r>
            <a:r>
              <a:rPr lang="en-US" altLang="en-US" sz="2400" u="sng" smtClean="0"/>
              <a:t>&lt;</a:t>
            </a:r>
            <a:r>
              <a:rPr lang="en-US" altLang="en-US" sz="2400" smtClean="0"/>
              <a:t>  </a:t>
            </a:r>
            <a:r>
              <a:rPr lang="en-US" altLang="en-US" sz="2400" smtClean="0">
                <a:sym typeface="Symbol" panose="05050102010706020507" pitchFamily="18" charset="2"/>
              </a:rPr>
              <a:t>   </a:t>
            </a:r>
            <a:r>
              <a:rPr lang="en-US" altLang="en-US" sz="2400" b="1" smtClean="0">
                <a:solidFill>
                  <a:srgbClr val="0070C0"/>
                </a:solidFill>
                <a:sym typeface="Symbol" panose="05050102010706020507" pitchFamily="18" charset="2"/>
              </a:rPr>
              <a:t>Overweight</a:t>
            </a:r>
            <a:endParaRPr lang="en-US" altLang="en-US" sz="2400" b="1" smtClean="0">
              <a:solidFill>
                <a:srgbClr val="0070C0"/>
              </a:solidFill>
            </a:endParaRPr>
          </a:p>
          <a:p>
            <a:pPr eaLnBrk="1" hangingPunct="1">
              <a:buFont typeface="Wingdings" panose="05000000000000000000" pitchFamily="2" charset="2"/>
              <a:buNone/>
            </a:pPr>
            <a:r>
              <a:rPr lang="en-US" altLang="en-US" sz="2400" smtClean="0"/>
              <a:t>		 </a:t>
            </a:r>
            <a:r>
              <a:rPr lang="en-US" altLang="en-US" sz="2400" baseline="-25000" smtClean="0"/>
              <a:t> </a:t>
            </a:r>
            <a:r>
              <a:rPr lang="en-US" altLang="en-US" sz="2400" smtClean="0"/>
              <a:t> 	   2  if  </a:t>
            </a:r>
            <a:r>
              <a:rPr lang="en-US" altLang="en-US" sz="2400" i="1" smtClean="0"/>
              <a:t>BMI</a:t>
            </a:r>
            <a:r>
              <a:rPr lang="en-US" altLang="en-US" sz="2400" smtClean="0"/>
              <a:t>*  &gt;  </a:t>
            </a:r>
            <a:r>
              <a:rPr lang="en-US" altLang="en-US" sz="2400" smtClean="0">
                <a:sym typeface="Symbol" panose="05050102010706020507" pitchFamily="18" charset="2"/>
              </a:rPr>
              <a:t>	     </a:t>
            </a:r>
            <a:r>
              <a:rPr lang="en-US" altLang="en-US" sz="2400" b="1" smtClean="0">
                <a:solidFill>
                  <a:srgbClr val="0070C0"/>
                </a:solidFill>
                <a:sym typeface="Symbol" panose="05050102010706020507" pitchFamily="18" charset="2"/>
              </a:rPr>
              <a:t>Obese</a:t>
            </a:r>
            <a:endParaRPr lang="en-US" altLang="en-US" sz="2400" b="1" smtClean="0">
              <a:solidFill>
                <a:srgbClr val="0070C0"/>
              </a:solidFill>
            </a:endParaRPr>
          </a:p>
          <a:p>
            <a:pPr eaLnBrk="1" hangingPunct="1"/>
            <a:endParaRPr lang="en-US" altLang="en-US" smtClean="0"/>
          </a:p>
        </p:txBody>
      </p:sp>
    </p:spTree>
    <p:extLst>
      <p:ext uri="{BB962C8B-B14F-4D97-AF65-F5344CB8AC3E}">
        <p14:creationId xmlns:p14="http://schemas.microsoft.com/office/powerpoint/2010/main" val="41832226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idx="4294967295"/>
          </p:nvPr>
        </p:nvSpPr>
        <p:spPr>
          <a:xfrm>
            <a:off x="1143000" y="533400"/>
            <a:ext cx="7086600" cy="1143000"/>
          </a:xfrm>
        </p:spPr>
        <p:txBody>
          <a:bodyPr anchor="ctr"/>
          <a:lstStyle/>
          <a:p>
            <a:pPr eaLnBrk="1" hangingPunct="1"/>
            <a:r>
              <a:rPr lang="en-US" altLang="en-US" smtClean="0">
                <a:latin typeface="Arial" panose="020B0604020202020204" pitchFamily="34" charset="0"/>
                <a:cs typeface="Arial" panose="020B0604020202020204" pitchFamily="34" charset="0"/>
              </a:rPr>
              <a:t>A Basic Ordered Probit Model</a:t>
            </a:r>
          </a:p>
        </p:txBody>
      </p:sp>
      <p:graphicFrame>
        <p:nvGraphicFramePr>
          <p:cNvPr id="111619" name="Object 2"/>
          <p:cNvGraphicFramePr>
            <a:graphicFrameLocks noChangeAspect="1"/>
          </p:cNvGraphicFramePr>
          <p:nvPr/>
        </p:nvGraphicFramePr>
        <p:xfrm>
          <a:off x="1066800" y="1752600"/>
          <a:ext cx="7086600" cy="4589463"/>
        </p:xfrm>
        <a:graphic>
          <a:graphicData uri="http://schemas.openxmlformats.org/presentationml/2006/ole">
            <mc:AlternateContent xmlns:mc="http://schemas.openxmlformats.org/markup-compatibility/2006">
              <mc:Choice xmlns:v="urn:schemas-microsoft-com:vml" Requires="v">
                <p:oleObj spid="_x0000_s18436" name="Equation" r:id="rId4" imgW="3568700" imgH="2311400" progId="Equation.DSMT4">
                  <p:embed/>
                </p:oleObj>
              </mc:Choice>
              <mc:Fallback>
                <p:oleObj name="Equation" r:id="rId4" imgW="3568700" imgH="23114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752600"/>
                        <a:ext cx="7086600" cy="4589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631039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idx="4294967295"/>
          </p:nvPr>
        </p:nvSpPr>
        <p:spPr>
          <a:xfrm>
            <a:off x="609600" y="838200"/>
            <a:ext cx="8229600" cy="1143000"/>
          </a:xfrm>
        </p:spPr>
        <p:txBody>
          <a:bodyPr anchor="ctr"/>
          <a:lstStyle/>
          <a:p>
            <a:pPr eaLnBrk="1" hangingPunct="1"/>
            <a:r>
              <a:rPr lang="en-US" altLang="en-US" smtClean="0">
                <a:latin typeface="Arial" panose="020B0604020202020204" pitchFamily="34" charset="0"/>
                <a:cs typeface="Arial" panose="020B0604020202020204" pitchFamily="34" charset="0"/>
              </a:rPr>
              <a:t>Latent Class Modeling</a:t>
            </a:r>
          </a:p>
        </p:txBody>
      </p:sp>
      <p:sp>
        <p:nvSpPr>
          <p:cNvPr id="113667" name="Content Placeholder 2"/>
          <p:cNvSpPr>
            <a:spLocks noGrp="1"/>
          </p:cNvSpPr>
          <p:nvPr>
            <p:ph idx="4294967295"/>
          </p:nvPr>
        </p:nvSpPr>
        <p:spPr>
          <a:xfrm>
            <a:off x="533400" y="2057400"/>
            <a:ext cx="8229600" cy="3276600"/>
          </a:xfrm>
        </p:spPr>
        <p:txBody>
          <a:bodyPr/>
          <a:lstStyle/>
          <a:p>
            <a:pPr eaLnBrk="1" hangingPunct="1">
              <a:lnSpc>
                <a:spcPct val="80000"/>
              </a:lnSpc>
            </a:pPr>
            <a:r>
              <a:rPr lang="en-US" altLang="en-US" sz="2000" smtClean="0"/>
              <a:t>Irrespective of observed weight category, individuals can be thought of being in one of several ‘types’ or ‘classes. e.g. an obese individual may be so due to genetic reasons or due to lifestyle factors</a:t>
            </a:r>
          </a:p>
          <a:p>
            <a:pPr eaLnBrk="1" hangingPunct="1">
              <a:lnSpc>
                <a:spcPct val="80000"/>
              </a:lnSpc>
            </a:pPr>
            <a:r>
              <a:rPr lang="en-US" altLang="en-US" sz="2000" smtClean="0"/>
              <a:t>These distinct sets of individuals likely to have differing reactions to various policy tools and/or characteristics</a:t>
            </a:r>
          </a:p>
          <a:p>
            <a:pPr eaLnBrk="1" hangingPunct="1">
              <a:lnSpc>
                <a:spcPct val="80000"/>
              </a:lnSpc>
            </a:pPr>
            <a:r>
              <a:rPr lang="en-US" altLang="en-US" sz="2000" smtClean="0"/>
              <a:t>The observer does not know from the data which class an individual is in.</a:t>
            </a:r>
          </a:p>
          <a:p>
            <a:pPr eaLnBrk="1" hangingPunct="1">
              <a:lnSpc>
                <a:spcPct val="80000"/>
              </a:lnSpc>
            </a:pPr>
            <a:r>
              <a:rPr lang="en-US" altLang="en-US" sz="2000" smtClean="0"/>
              <a:t>Suggests use of a latent class approach </a:t>
            </a:r>
          </a:p>
          <a:p>
            <a:pPr lvl="1" eaLnBrk="1" hangingPunct="1">
              <a:lnSpc>
                <a:spcPct val="80000"/>
              </a:lnSpc>
            </a:pPr>
            <a:r>
              <a:rPr lang="en-US" altLang="en-US" sz="2000" smtClean="0"/>
              <a:t>Growing use in explaining health outcomes (Deb and Trivedi, 2002, and Bago  d’Uva, 2005)</a:t>
            </a:r>
          </a:p>
        </p:txBody>
      </p:sp>
    </p:spTree>
    <p:extLst>
      <p:ext uri="{BB962C8B-B14F-4D97-AF65-F5344CB8AC3E}">
        <p14:creationId xmlns:p14="http://schemas.microsoft.com/office/powerpoint/2010/main" val="7216268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a:xfrm>
            <a:off x="1143000" y="533400"/>
            <a:ext cx="7086600" cy="1143000"/>
          </a:xfrm>
        </p:spPr>
        <p:txBody>
          <a:bodyPr anchor="ctr"/>
          <a:lstStyle/>
          <a:p>
            <a:pPr eaLnBrk="1" hangingPunct="1"/>
            <a:r>
              <a:rPr lang="en-US" altLang="en-US" smtClean="0">
                <a:latin typeface="Arial" panose="020B0604020202020204" pitchFamily="34" charset="0"/>
                <a:cs typeface="Arial" panose="020B0604020202020204" pitchFamily="34" charset="0"/>
              </a:rPr>
              <a:t>A Latent Class Model</a:t>
            </a:r>
          </a:p>
        </p:txBody>
      </p:sp>
      <p:sp>
        <p:nvSpPr>
          <p:cNvPr id="115715" name="Content Placeholder 2"/>
          <p:cNvSpPr>
            <a:spLocks noGrp="1"/>
          </p:cNvSpPr>
          <p:nvPr>
            <p:ph idx="4294967295"/>
          </p:nvPr>
        </p:nvSpPr>
        <p:spPr>
          <a:xfrm>
            <a:off x="304800" y="1828800"/>
            <a:ext cx="8534400" cy="4302125"/>
          </a:xfrm>
        </p:spPr>
        <p:txBody>
          <a:bodyPr/>
          <a:lstStyle/>
          <a:p>
            <a:pPr eaLnBrk="1" hangingPunct="1">
              <a:buFont typeface="Wingdings" panose="05000000000000000000" pitchFamily="2" charset="2"/>
              <a:buNone/>
            </a:pPr>
            <a:r>
              <a:rPr lang="en-US" altLang="en-US" smtClean="0"/>
              <a:t>   </a:t>
            </a:r>
            <a:r>
              <a:rPr lang="en-US" altLang="en-US" sz="2400" smtClean="0"/>
              <a:t>For modeling purposes, class membership is distributed with a discrete distribution, </a:t>
            </a:r>
          </a:p>
          <a:p>
            <a:pPr eaLnBrk="1" hangingPunct="1">
              <a:buFont typeface="Wingdings" panose="05000000000000000000" pitchFamily="2" charset="2"/>
              <a:buNone/>
            </a:pPr>
            <a:r>
              <a:rPr lang="en-US" altLang="en-US" sz="2400" smtClean="0"/>
              <a:t> </a:t>
            </a:r>
          </a:p>
          <a:p>
            <a:pPr eaLnBrk="1" hangingPunct="1">
              <a:buFont typeface="Wingdings" panose="05000000000000000000" pitchFamily="2" charset="2"/>
              <a:buNone/>
            </a:pPr>
            <a:r>
              <a:rPr lang="en-US" altLang="en-US" sz="2400" smtClean="0"/>
              <a:t>	Prob(individual </a:t>
            </a:r>
            <a:r>
              <a:rPr lang="en-US" altLang="en-US" sz="2400" i="1" smtClean="0"/>
              <a:t>i</a:t>
            </a:r>
            <a:r>
              <a:rPr lang="en-US" altLang="en-US" sz="2400" smtClean="0"/>
              <a:t> is a member of class = </a:t>
            </a:r>
            <a:r>
              <a:rPr lang="en-US" altLang="en-US" sz="2400" i="1" smtClean="0"/>
              <a:t>c</a:t>
            </a:r>
            <a:r>
              <a:rPr lang="en-US" altLang="en-US" sz="2400" smtClean="0"/>
              <a:t>)</a:t>
            </a:r>
            <a:br>
              <a:rPr lang="en-US" altLang="en-US" sz="2400" smtClean="0"/>
            </a:br>
            <a:r>
              <a:rPr lang="en-US" altLang="en-US" sz="2400" smtClean="0"/>
              <a:t>              = </a:t>
            </a:r>
            <a:r>
              <a:rPr lang="en-US" altLang="en-US" sz="2400" smtClean="0">
                <a:sym typeface="Symbol" panose="05050102010706020507" pitchFamily="18" charset="2"/>
              </a:rPr>
              <a:t></a:t>
            </a:r>
            <a:r>
              <a:rPr lang="en-US" altLang="en-US" sz="2400" i="1" baseline="-25000" smtClean="0"/>
              <a:t>ic</a:t>
            </a:r>
            <a:r>
              <a:rPr lang="en-US" altLang="en-US" sz="2400" smtClean="0"/>
              <a:t>  =  </a:t>
            </a:r>
            <a:r>
              <a:rPr lang="en-US" altLang="en-US" sz="2400" smtClean="0">
                <a:sym typeface="Symbol" panose="05050102010706020507" pitchFamily="18" charset="2"/>
              </a:rPr>
              <a:t></a:t>
            </a:r>
            <a:r>
              <a:rPr lang="en-US" altLang="en-US" sz="2400" i="1" baseline="-25000" smtClean="0">
                <a:sym typeface="Symbol" panose="05050102010706020507" pitchFamily="18" charset="2"/>
              </a:rPr>
              <a:t>c</a:t>
            </a:r>
            <a:endParaRPr lang="en-US" altLang="en-US" sz="2400" smtClean="0"/>
          </a:p>
          <a:p>
            <a:pPr eaLnBrk="1" hangingPunct="1">
              <a:buFont typeface="Wingdings" panose="05000000000000000000" pitchFamily="2" charset="2"/>
              <a:buNone/>
            </a:pPr>
            <a:r>
              <a:rPr lang="en-US" altLang="en-US" sz="2400" smtClean="0"/>
              <a:t> 	Prob(WT</a:t>
            </a:r>
            <a:r>
              <a:rPr lang="en-US" altLang="en-US" sz="2400" i="1" baseline="-25000" smtClean="0"/>
              <a:t>i</a:t>
            </a:r>
            <a:r>
              <a:rPr lang="en-US" altLang="en-US" sz="2400" i="1" smtClean="0"/>
              <a:t> </a:t>
            </a:r>
            <a:r>
              <a:rPr lang="en-US" altLang="en-US" sz="2400" smtClean="0"/>
              <a:t>= </a:t>
            </a:r>
            <a:r>
              <a:rPr lang="en-US" altLang="en-US" sz="2400" i="1" smtClean="0"/>
              <a:t>j </a:t>
            </a:r>
            <a:r>
              <a:rPr lang="en-US" altLang="en-US" sz="2400" smtClean="0"/>
              <a:t>| </a:t>
            </a:r>
            <a:r>
              <a:rPr lang="en-US" altLang="en-US" sz="2400" b="1" smtClean="0"/>
              <a:t>x</a:t>
            </a:r>
            <a:r>
              <a:rPr lang="en-US" altLang="en-US" sz="2400" i="1" baseline="-25000" smtClean="0"/>
              <a:t>i</a:t>
            </a:r>
            <a:r>
              <a:rPr lang="en-US" altLang="en-US" sz="2400" smtClean="0"/>
              <a:t>)  </a:t>
            </a:r>
            <a:br>
              <a:rPr lang="en-US" altLang="en-US" sz="2400" smtClean="0"/>
            </a:br>
            <a:r>
              <a:rPr lang="en-US" altLang="en-US" sz="2400" smtClean="0"/>
              <a:t>=  Σ</a:t>
            </a:r>
            <a:r>
              <a:rPr lang="en-US" altLang="en-US" sz="2400" i="1" baseline="-25000" smtClean="0"/>
              <a:t>c</a:t>
            </a:r>
            <a:r>
              <a:rPr lang="en-US" altLang="en-US" sz="2400" smtClean="0"/>
              <a:t> Prob(WT</a:t>
            </a:r>
            <a:r>
              <a:rPr lang="en-US" altLang="en-US" sz="2400" i="1" baseline="-25000" smtClean="0"/>
              <a:t>i</a:t>
            </a:r>
            <a:r>
              <a:rPr lang="en-US" altLang="en-US" sz="2400" smtClean="0"/>
              <a:t> = </a:t>
            </a:r>
            <a:r>
              <a:rPr lang="en-US" altLang="en-US" sz="2400" i="1" smtClean="0"/>
              <a:t>j </a:t>
            </a:r>
            <a:r>
              <a:rPr lang="en-US" altLang="en-US" sz="2400" smtClean="0"/>
              <a:t>| </a:t>
            </a:r>
            <a:r>
              <a:rPr lang="en-US" altLang="en-US" sz="2400" b="1" smtClean="0"/>
              <a:t>x</a:t>
            </a:r>
            <a:r>
              <a:rPr lang="en-US" altLang="en-US" sz="2400" i="1" baseline="-25000" smtClean="0"/>
              <a:t>i</a:t>
            </a:r>
            <a:r>
              <a:rPr lang="en-US" altLang="en-US" sz="2400" smtClean="0"/>
              <a:t>,class = </a:t>
            </a:r>
            <a:r>
              <a:rPr lang="en-US" altLang="en-US" sz="2400" i="1" smtClean="0"/>
              <a:t>c</a:t>
            </a:r>
            <a:r>
              <a:rPr lang="en-US" altLang="en-US" sz="2400" smtClean="0"/>
              <a:t>)Prob(class = </a:t>
            </a:r>
            <a:r>
              <a:rPr lang="en-US" altLang="en-US" sz="2400" i="1" smtClean="0"/>
              <a:t>c</a:t>
            </a:r>
            <a:r>
              <a:rPr lang="en-US" altLang="en-US" sz="2400" smtClean="0"/>
              <a:t>).</a:t>
            </a:r>
          </a:p>
        </p:txBody>
      </p:sp>
    </p:spTree>
    <p:extLst>
      <p:ext uri="{BB962C8B-B14F-4D97-AF65-F5344CB8AC3E}">
        <p14:creationId xmlns:p14="http://schemas.microsoft.com/office/powerpoint/2010/main" val="2924992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idx="4294967295"/>
          </p:nvPr>
        </p:nvSpPr>
        <p:spPr>
          <a:xfrm>
            <a:off x="533400" y="1219200"/>
            <a:ext cx="8229600" cy="1143000"/>
          </a:xfrm>
        </p:spPr>
        <p:txBody>
          <a:bodyPr anchor="ctr"/>
          <a:lstStyle/>
          <a:p>
            <a:pPr eaLnBrk="1" hangingPunct="1"/>
            <a:r>
              <a:rPr lang="en-US" altLang="en-US" sz="2800" smtClean="0">
                <a:latin typeface="Arial" panose="020B0604020202020204" pitchFamily="34" charset="0"/>
                <a:cs typeface="Arial" panose="020B0604020202020204" pitchFamily="34" charset="0"/>
              </a:rPr>
              <a:t>Probabilities in the Latent Class Model</a:t>
            </a:r>
          </a:p>
        </p:txBody>
      </p:sp>
      <p:sp>
        <p:nvSpPr>
          <p:cNvPr id="11776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latin typeface="Calibri" panose="020F0502020204030204" pitchFamily="34" charset="0"/>
            </a:endParaRPr>
          </a:p>
        </p:txBody>
      </p:sp>
      <p:graphicFrame>
        <p:nvGraphicFramePr>
          <p:cNvPr id="117764" name="Object 1"/>
          <p:cNvGraphicFramePr>
            <a:graphicFrameLocks noChangeAspect="1"/>
          </p:cNvGraphicFramePr>
          <p:nvPr/>
        </p:nvGraphicFramePr>
        <p:xfrm>
          <a:off x="762000" y="2667000"/>
          <a:ext cx="6818313" cy="896938"/>
        </p:xfrm>
        <a:graphic>
          <a:graphicData uri="http://schemas.openxmlformats.org/presentationml/2006/ole">
            <mc:AlternateContent xmlns:mc="http://schemas.openxmlformats.org/markup-compatibility/2006">
              <mc:Choice xmlns:v="urn:schemas-microsoft-com:vml" Requires="v">
                <p:oleObj spid="_x0000_s19462" name="Equation" r:id="rId4" imgW="3530600" imgH="469900" progId="Equation.DSMT4">
                  <p:embed/>
                </p:oleObj>
              </mc:Choice>
              <mc:Fallback>
                <p:oleObj name="Equation" r:id="rId4" imgW="3530600" imgH="4699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667000"/>
                        <a:ext cx="6818313" cy="896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776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latin typeface="Calibri" panose="020F0502020204030204" pitchFamily="34" charset="0"/>
            </a:endParaRPr>
          </a:p>
        </p:txBody>
      </p:sp>
      <p:graphicFrame>
        <p:nvGraphicFramePr>
          <p:cNvPr id="117766" name="Object 3"/>
          <p:cNvGraphicFramePr>
            <a:graphicFrameLocks noChangeAspect="1"/>
          </p:cNvGraphicFramePr>
          <p:nvPr/>
        </p:nvGraphicFramePr>
        <p:xfrm>
          <a:off x="762000" y="4038600"/>
          <a:ext cx="7508875" cy="838200"/>
        </p:xfrm>
        <a:graphic>
          <a:graphicData uri="http://schemas.openxmlformats.org/presentationml/2006/ole">
            <mc:AlternateContent xmlns:mc="http://schemas.openxmlformats.org/markup-compatibility/2006">
              <mc:Choice xmlns:v="urn:schemas-microsoft-com:vml" Requires="v">
                <p:oleObj spid="_x0000_s19463" name="Equation" r:id="rId6" imgW="3670300" imgH="406400" progId="Equation.DSMT4">
                  <p:embed/>
                </p:oleObj>
              </mc:Choice>
              <mc:Fallback>
                <p:oleObj name="Equation" r:id="rId6" imgW="3670300" imgH="4064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038600"/>
                        <a:ext cx="750887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897113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idx="4294967295"/>
          </p:nvPr>
        </p:nvSpPr>
        <p:spPr>
          <a:xfrm>
            <a:off x="457200" y="685800"/>
            <a:ext cx="8229600" cy="1143000"/>
          </a:xfrm>
        </p:spPr>
        <p:txBody>
          <a:bodyPr anchor="ctr"/>
          <a:lstStyle/>
          <a:p>
            <a:pPr eaLnBrk="1" hangingPunct="1"/>
            <a:r>
              <a:rPr lang="en-US" altLang="en-US" smtClean="0">
                <a:latin typeface="Arial" panose="020B0604020202020204" pitchFamily="34" charset="0"/>
                <a:cs typeface="Arial" panose="020B0604020202020204" pitchFamily="34" charset="0"/>
              </a:rPr>
              <a:t>Class Assignment</a:t>
            </a:r>
          </a:p>
        </p:txBody>
      </p:sp>
      <p:sp>
        <p:nvSpPr>
          <p:cNvPr id="11981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latin typeface="Calibri" panose="020F0502020204030204" pitchFamily="34" charset="0"/>
            </a:endParaRPr>
          </a:p>
        </p:txBody>
      </p:sp>
      <p:graphicFrame>
        <p:nvGraphicFramePr>
          <p:cNvPr id="119812" name="Object 1"/>
          <p:cNvGraphicFramePr>
            <a:graphicFrameLocks noChangeAspect="1"/>
          </p:cNvGraphicFramePr>
          <p:nvPr/>
        </p:nvGraphicFramePr>
        <p:xfrm>
          <a:off x="1711325" y="2590800"/>
          <a:ext cx="4897438" cy="3119438"/>
        </p:xfrm>
        <a:graphic>
          <a:graphicData uri="http://schemas.openxmlformats.org/presentationml/2006/ole">
            <mc:AlternateContent xmlns:mc="http://schemas.openxmlformats.org/markup-compatibility/2006">
              <mc:Choice xmlns:v="urn:schemas-microsoft-com:vml" Requires="v">
                <p:oleObj spid="_x0000_s20484" name="Equation" r:id="rId4" imgW="2298700" imgH="1473200" progId="Equation.DSMT4">
                  <p:embed/>
                </p:oleObj>
              </mc:Choice>
              <mc:Fallback>
                <p:oleObj name="Equation" r:id="rId4" imgW="2298700" imgH="1473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1325" y="2590800"/>
                        <a:ext cx="4897438" cy="3119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9813" name="TextBox 4"/>
          <p:cNvSpPr txBox="1">
            <a:spLocks noChangeArrowheads="1"/>
          </p:cNvSpPr>
          <p:nvPr/>
        </p:nvSpPr>
        <p:spPr bwMode="auto">
          <a:xfrm>
            <a:off x="685800" y="1905000"/>
            <a:ext cx="739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a:latin typeface="Calibri" panose="020F0502020204030204" pitchFamily="34" charset="0"/>
              </a:rPr>
              <a:t>Class membership may relate to demographics such as age and sex.</a:t>
            </a:r>
          </a:p>
        </p:txBody>
      </p:sp>
    </p:spTree>
    <p:extLst>
      <p:ext uri="{BB962C8B-B14F-4D97-AF65-F5344CB8AC3E}">
        <p14:creationId xmlns:p14="http://schemas.microsoft.com/office/powerpoint/2010/main" val="6046142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981200"/>
            <a:ext cx="7772400" cy="2462213"/>
          </a:xfrm>
          <a:prstGeom prst="rect">
            <a:avLst/>
          </a:prstGeom>
          <a:noFill/>
        </p:spPr>
        <p:txBody>
          <a:bodyPr wrap="square" rtlCol="0">
            <a:spAutoFit/>
          </a:bodyPr>
          <a:lstStyle/>
          <a:p>
            <a:pPr algn="ctr"/>
            <a:r>
              <a:rPr lang="en-US" sz="2800" b="1" smtClean="0">
                <a:latin typeface="Arial" pitchFamily="34" charset="0"/>
                <a:cs typeface="Arial" pitchFamily="34" charset="0"/>
              </a:rPr>
              <a:t>Inflated Responses in Self-Assessed Health</a:t>
            </a:r>
          </a:p>
          <a:p>
            <a:pPr algn="ctr"/>
            <a:endParaRPr lang="en-US" b="1" smtClean="0">
              <a:latin typeface="Arial" pitchFamily="34" charset="0"/>
              <a:cs typeface="Arial" pitchFamily="34" charset="0"/>
            </a:endParaRPr>
          </a:p>
          <a:p>
            <a:pPr algn="ctr"/>
            <a:r>
              <a:rPr lang="en-US" b="1" smtClean="0">
                <a:latin typeface="Arial" pitchFamily="34" charset="0"/>
                <a:cs typeface="Arial" pitchFamily="34" charset="0"/>
              </a:rPr>
              <a:t>Mark Harris</a:t>
            </a:r>
          </a:p>
          <a:p>
            <a:pPr algn="ctr"/>
            <a:r>
              <a:rPr lang="en-US" b="1" smtClean="0">
                <a:latin typeface="Arial" pitchFamily="34" charset="0"/>
                <a:cs typeface="Arial" pitchFamily="34" charset="0"/>
              </a:rPr>
              <a:t>Department of Economics, Curtin University</a:t>
            </a:r>
          </a:p>
          <a:p>
            <a:pPr algn="ctr"/>
            <a:r>
              <a:rPr lang="en-US" b="1" smtClean="0">
                <a:latin typeface="Arial" pitchFamily="34" charset="0"/>
                <a:cs typeface="Arial" pitchFamily="34" charset="0"/>
              </a:rPr>
              <a:t>Bruce Hollingsworth</a:t>
            </a:r>
          </a:p>
          <a:p>
            <a:pPr algn="ctr"/>
            <a:r>
              <a:rPr lang="en-US" b="1" smtClean="0">
                <a:latin typeface="Arial" pitchFamily="34" charset="0"/>
                <a:cs typeface="Arial" pitchFamily="34" charset="0"/>
              </a:rPr>
              <a:t>Department of Economics, Lancaster University</a:t>
            </a:r>
          </a:p>
          <a:p>
            <a:pPr algn="ctr"/>
            <a:r>
              <a:rPr lang="en-US" b="1" smtClean="0">
                <a:latin typeface="Arial" pitchFamily="34" charset="0"/>
                <a:cs typeface="Arial" pitchFamily="34" charset="0"/>
              </a:rPr>
              <a:t>William Greene</a:t>
            </a:r>
          </a:p>
          <a:p>
            <a:pPr algn="ctr"/>
            <a:r>
              <a:rPr lang="en-US" b="1" smtClean="0">
                <a:latin typeface="Arial" pitchFamily="34" charset="0"/>
                <a:cs typeface="Arial" pitchFamily="34" charset="0"/>
              </a:rPr>
              <a:t>Stern School of Business, New York University</a:t>
            </a:r>
            <a:endParaRPr lang="en-US" b="1">
              <a:latin typeface="Arial" pitchFamily="34" charset="0"/>
              <a:cs typeface="Arial" pitchFamily="34" charset="0"/>
            </a:endParaRPr>
          </a:p>
        </p:txBody>
      </p:sp>
      <p:sp>
        <p:nvSpPr>
          <p:cNvPr id="3" name="Rectangle 2"/>
          <p:cNvSpPr/>
          <p:nvPr/>
        </p:nvSpPr>
        <p:spPr>
          <a:xfrm>
            <a:off x="723900" y="1905000"/>
            <a:ext cx="7810500" cy="609600"/>
          </a:xfrm>
          <a:prstGeom prst="rect">
            <a:avLst/>
          </a:prstGeom>
          <a:solidFill>
            <a:srgbClr val="7030A0">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511887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SAH vs. Objective Health Measures</a:t>
            </a:r>
            <a:endParaRPr lang="en-US"/>
          </a:p>
        </p:txBody>
      </p:sp>
      <p:sp>
        <p:nvSpPr>
          <p:cNvPr id="3" name="Content Placeholder 2"/>
          <p:cNvSpPr>
            <a:spLocks noGrp="1"/>
          </p:cNvSpPr>
          <p:nvPr>
            <p:ph idx="1"/>
          </p:nvPr>
        </p:nvSpPr>
        <p:spPr>
          <a:xfrm>
            <a:off x="381000" y="1752600"/>
            <a:ext cx="8153400" cy="3505200"/>
          </a:xfrm>
        </p:spPr>
        <p:txBody>
          <a:bodyPr>
            <a:normAutofit lnSpcReduction="10000"/>
          </a:bodyPr>
          <a:lstStyle/>
          <a:p>
            <a:pPr>
              <a:buNone/>
            </a:pPr>
            <a:r>
              <a:rPr lang="en-AU" sz="1600" smtClean="0"/>
              <a:t>Favorable SAH categories seem artificially high.</a:t>
            </a:r>
          </a:p>
          <a:p>
            <a:pPr>
              <a:buNone/>
            </a:pPr>
            <a:endParaRPr lang="en-AU" sz="1600" smtClean="0"/>
          </a:p>
          <a:p>
            <a:pPr marL="0" indent="0">
              <a:buNone/>
            </a:pPr>
            <a:r>
              <a:rPr lang="en-GB" sz="1600" smtClean="0">
                <a:sym typeface="Symbol"/>
              </a:rPr>
              <a:t>  </a:t>
            </a:r>
            <a:r>
              <a:rPr lang="en-GB" sz="1600" smtClean="0"/>
              <a:t>60% of Australians are either overweight or obese (Dunstan </a:t>
            </a:r>
            <a:r>
              <a:rPr lang="en-GB" sz="1600" i="1" smtClean="0"/>
              <a:t>et. al</a:t>
            </a:r>
            <a:r>
              <a:rPr lang="en-GB" sz="1600" smtClean="0"/>
              <a:t>, 2001)</a:t>
            </a:r>
          </a:p>
          <a:p>
            <a:pPr marL="0" indent="0">
              <a:buNone/>
            </a:pPr>
            <a:r>
              <a:rPr lang="en-GB" sz="1600">
                <a:sym typeface="Symbol"/>
              </a:rPr>
              <a:t> </a:t>
            </a:r>
            <a:r>
              <a:rPr lang="en-GB" sz="1600" smtClean="0">
                <a:sym typeface="Symbol"/>
              </a:rPr>
              <a:t> </a:t>
            </a:r>
            <a:r>
              <a:rPr lang="en-US" sz="1600" smtClean="0"/>
              <a:t>1 in 4 Australians has either diabetes or a condition of impaired glucose metabolism</a:t>
            </a:r>
          </a:p>
          <a:p>
            <a:pPr marL="0" indent="0">
              <a:buNone/>
            </a:pPr>
            <a:r>
              <a:rPr lang="en-GB" sz="1600">
                <a:sym typeface="Symbol"/>
              </a:rPr>
              <a:t> </a:t>
            </a:r>
            <a:r>
              <a:rPr lang="en-GB" sz="1600" smtClean="0">
                <a:sym typeface="Symbol"/>
              </a:rPr>
              <a:t> </a:t>
            </a:r>
            <a:r>
              <a:rPr lang="en-US" sz="1600" smtClean="0"/>
              <a:t>Over 50% of the population has elevated cholesterol</a:t>
            </a:r>
          </a:p>
          <a:p>
            <a:pPr marL="0" indent="0">
              <a:buNone/>
            </a:pPr>
            <a:r>
              <a:rPr lang="en-GB" sz="1600">
                <a:sym typeface="Symbol"/>
              </a:rPr>
              <a:t> </a:t>
            </a:r>
            <a:r>
              <a:rPr lang="en-GB" sz="1600" smtClean="0">
                <a:sym typeface="Symbol"/>
              </a:rPr>
              <a:t> </a:t>
            </a:r>
            <a:r>
              <a:rPr lang="en-US" sz="1600" smtClean="0"/>
              <a:t>Over 50% has at least 1 of the “deadly quartet” of health conditions</a:t>
            </a:r>
            <a:br>
              <a:rPr lang="en-US" sz="1600" smtClean="0"/>
            </a:br>
            <a:r>
              <a:rPr lang="en-US" sz="1600" smtClean="0"/>
              <a:t>   (diabetes, obesity, high blood pressure, high cholestrol)</a:t>
            </a:r>
          </a:p>
          <a:p>
            <a:pPr marL="0" indent="0">
              <a:buNone/>
            </a:pPr>
            <a:r>
              <a:rPr lang="en-GB" sz="1600">
                <a:sym typeface="Symbol"/>
              </a:rPr>
              <a:t> </a:t>
            </a:r>
            <a:r>
              <a:rPr lang="en-GB" sz="1600" smtClean="0">
                <a:sym typeface="Symbol"/>
              </a:rPr>
              <a:t> </a:t>
            </a:r>
            <a:r>
              <a:rPr lang="en-GB" sz="1600" smtClean="0"/>
              <a:t>Nearly </a:t>
            </a:r>
            <a:r>
              <a:rPr lang="en-GB" sz="1600"/>
              <a:t>4 out of 5 Australians have 1 or more long term health </a:t>
            </a:r>
            <a:r>
              <a:rPr lang="en-GB" sz="1600" smtClean="0"/>
              <a:t>conditions</a:t>
            </a:r>
            <a:br>
              <a:rPr lang="en-GB" sz="1600" smtClean="0"/>
            </a:br>
            <a:r>
              <a:rPr lang="en-GB" sz="1600" smtClean="0"/>
              <a:t>   </a:t>
            </a:r>
            <a:r>
              <a:rPr lang="en-GB" sz="1600"/>
              <a:t>(National Health Survey, Australian Bureau of Statistics 2006)</a:t>
            </a:r>
            <a:endParaRPr lang="en-US" sz="1600"/>
          </a:p>
          <a:p>
            <a:pPr marL="0" indent="0">
              <a:buNone/>
            </a:pPr>
            <a:r>
              <a:rPr lang="en-GB" sz="1600">
                <a:sym typeface="Symbol"/>
              </a:rPr>
              <a:t> </a:t>
            </a:r>
            <a:r>
              <a:rPr lang="en-GB" sz="1600" smtClean="0">
                <a:sym typeface="Symbol"/>
              </a:rPr>
              <a:t> </a:t>
            </a:r>
            <a:r>
              <a:rPr lang="en-US" sz="1600" smtClean="0"/>
              <a:t>Australia </a:t>
            </a:r>
            <a:r>
              <a:rPr lang="en-US" sz="1600"/>
              <a:t>ranked #1 in terms of obesity </a:t>
            </a:r>
            <a:r>
              <a:rPr lang="en-US" sz="1600" smtClean="0"/>
              <a:t>rates</a:t>
            </a:r>
          </a:p>
          <a:p>
            <a:pPr marL="0" indent="0">
              <a:buNone/>
            </a:pPr>
            <a:endParaRPr lang="en-US" sz="1600" smtClean="0"/>
          </a:p>
          <a:p>
            <a:pPr marL="0" indent="0">
              <a:buNone/>
            </a:pPr>
            <a:r>
              <a:rPr lang="en-US" sz="1600" smtClean="0"/>
              <a:t>Similar results appear to appear for other countries</a:t>
            </a:r>
            <a:endParaRPr lang="en-US" sz="1600"/>
          </a:p>
        </p:txBody>
      </p:sp>
    </p:spTree>
    <p:extLst>
      <p:ext uri="{BB962C8B-B14F-4D97-AF65-F5344CB8AC3E}">
        <p14:creationId xmlns:p14="http://schemas.microsoft.com/office/powerpoint/2010/main" val="425658589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609600"/>
            <a:ext cx="8229600" cy="1143000"/>
          </a:xfrm>
        </p:spPr>
        <p:txBody>
          <a:bodyPr/>
          <a:lstStyle/>
          <a:p>
            <a:r>
              <a:rPr lang="en-US" b="1" smtClean="0">
                <a:solidFill>
                  <a:srgbClr val="0070C0"/>
                </a:solidFill>
              </a:rPr>
              <a:t>A Two Class Latent Class Model</a:t>
            </a:r>
          </a:p>
        </p:txBody>
      </p:sp>
      <p:pic>
        <p:nvPicPr>
          <p:cNvPr id="39939" name="Picture 2"/>
          <p:cNvPicPr>
            <a:picLocks noChangeAspect="1" noChangeArrowheads="1"/>
          </p:cNvPicPr>
          <p:nvPr/>
        </p:nvPicPr>
        <p:blipFill>
          <a:blip r:embed="rId2" cstate="print"/>
          <a:srcRect/>
          <a:stretch>
            <a:fillRect/>
          </a:stretch>
        </p:blipFill>
        <p:spPr bwMode="auto">
          <a:xfrm>
            <a:off x="688925" y="2667000"/>
            <a:ext cx="3519537" cy="2667000"/>
          </a:xfrm>
          <a:prstGeom prst="rect">
            <a:avLst/>
          </a:prstGeom>
          <a:noFill/>
          <a:ln w="9525">
            <a:noFill/>
            <a:miter lim="800000"/>
            <a:headEnd/>
            <a:tailEnd/>
          </a:ln>
        </p:spPr>
      </p:pic>
      <p:pic>
        <p:nvPicPr>
          <p:cNvPr id="39940" name="Picture 3"/>
          <p:cNvPicPr>
            <a:picLocks noChangeAspect="1" noChangeArrowheads="1"/>
          </p:cNvPicPr>
          <p:nvPr/>
        </p:nvPicPr>
        <p:blipFill>
          <a:blip r:embed="rId3" cstate="print"/>
          <a:srcRect/>
          <a:stretch>
            <a:fillRect/>
          </a:stretch>
        </p:blipFill>
        <p:spPr bwMode="auto">
          <a:xfrm>
            <a:off x="4267200" y="2667000"/>
            <a:ext cx="4168265" cy="2641600"/>
          </a:xfrm>
          <a:prstGeom prst="rect">
            <a:avLst/>
          </a:prstGeom>
          <a:noFill/>
          <a:ln w="9525">
            <a:noFill/>
            <a:miter lim="800000"/>
            <a:headEnd/>
            <a:tailEnd/>
          </a:ln>
        </p:spPr>
      </p:pic>
      <p:cxnSp>
        <p:nvCxnSpPr>
          <p:cNvPr id="39941" name="Straight Connector 6"/>
          <p:cNvCxnSpPr>
            <a:cxnSpLocks noChangeShapeType="1"/>
          </p:cNvCxnSpPr>
          <p:nvPr/>
        </p:nvCxnSpPr>
        <p:spPr bwMode="auto">
          <a:xfrm flipV="1">
            <a:off x="6452076" y="3226038"/>
            <a:ext cx="838200" cy="1295400"/>
          </a:xfrm>
          <a:prstGeom prst="line">
            <a:avLst/>
          </a:prstGeom>
          <a:noFill/>
          <a:ln w="9525" algn="ctr">
            <a:solidFill>
              <a:srgbClr val="FFFF00"/>
            </a:solidFill>
            <a:round/>
            <a:headEnd/>
            <a:tailEnd/>
          </a:ln>
        </p:spPr>
      </p:cxnSp>
      <p:cxnSp>
        <p:nvCxnSpPr>
          <p:cNvPr id="39942" name="Straight Connector 8"/>
          <p:cNvCxnSpPr>
            <a:cxnSpLocks noChangeShapeType="1"/>
          </p:cNvCxnSpPr>
          <p:nvPr/>
        </p:nvCxnSpPr>
        <p:spPr bwMode="auto">
          <a:xfrm flipV="1">
            <a:off x="6477000" y="3818546"/>
            <a:ext cx="838200" cy="685800"/>
          </a:xfrm>
          <a:prstGeom prst="line">
            <a:avLst/>
          </a:prstGeom>
          <a:noFill/>
          <a:ln w="9525" algn="ctr">
            <a:solidFill>
              <a:srgbClr val="FFFF00"/>
            </a:solidFill>
            <a:round/>
            <a:headEnd/>
            <a:tailEnd/>
          </a:ln>
        </p:spPr>
      </p:cxnSp>
      <p:sp>
        <p:nvSpPr>
          <p:cNvPr id="39943" name="TextBox 9"/>
          <p:cNvSpPr txBox="1">
            <a:spLocks noChangeArrowheads="1"/>
          </p:cNvSpPr>
          <p:nvPr/>
        </p:nvSpPr>
        <p:spPr bwMode="auto">
          <a:xfrm>
            <a:off x="1447800" y="2209800"/>
            <a:ext cx="1905000" cy="461665"/>
          </a:xfrm>
          <a:prstGeom prst="rect">
            <a:avLst/>
          </a:prstGeom>
          <a:noFill/>
          <a:ln w="9525">
            <a:noFill/>
            <a:miter lim="800000"/>
            <a:headEnd/>
            <a:tailEnd/>
          </a:ln>
        </p:spPr>
        <p:txBody>
          <a:bodyPr>
            <a:spAutoFit/>
          </a:bodyPr>
          <a:lstStyle/>
          <a:p>
            <a:r>
              <a:rPr lang="en-US" sz="2400"/>
              <a:t>True Reporter</a:t>
            </a:r>
          </a:p>
        </p:txBody>
      </p:sp>
      <p:sp>
        <p:nvSpPr>
          <p:cNvPr id="39944" name="TextBox 10"/>
          <p:cNvSpPr txBox="1">
            <a:spLocks noChangeArrowheads="1"/>
          </p:cNvSpPr>
          <p:nvPr/>
        </p:nvSpPr>
        <p:spPr bwMode="auto">
          <a:xfrm>
            <a:off x="5334000" y="2209800"/>
            <a:ext cx="1981200" cy="461665"/>
          </a:xfrm>
          <a:prstGeom prst="rect">
            <a:avLst/>
          </a:prstGeom>
          <a:noFill/>
          <a:ln w="9525">
            <a:noFill/>
            <a:miter lim="800000"/>
            <a:headEnd/>
            <a:tailEnd/>
          </a:ln>
        </p:spPr>
        <p:txBody>
          <a:bodyPr wrap="square">
            <a:spAutoFit/>
          </a:bodyPr>
          <a:lstStyle/>
          <a:p>
            <a:r>
              <a:rPr lang="en-US" sz="2400" smtClean="0"/>
              <a:t>Misreporter</a:t>
            </a:r>
            <a:endParaRPr lang="en-US" sz="2400"/>
          </a:p>
        </p:txBody>
      </p:sp>
    </p:spTree>
    <p:extLst>
      <p:ext uri="{BB962C8B-B14F-4D97-AF65-F5344CB8AC3E}">
        <p14:creationId xmlns:p14="http://schemas.microsoft.com/office/powerpoint/2010/main" val="2070264949"/>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458200" cy="1600200"/>
          </a:xfrm>
        </p:spPr>
        <p:txBody>
          <a:bodyPr>
            <a:normAutofit fontScale="92500"/>
          </a:bodyPr>
          <a:lstStyle/>
          <a:p>
            <a:r>
              <a:rPr lang="en-US" smtClean="0"/>
              <a:t>Mis-reporters choose either good or very good</a:t>
            </a:r>
          </a:p>
          <a:p>
            <a:r>
              <a:rPr lang="en-US" smtClean="0"/>
              <a:t>The response is determined by a probit model</a:t>
            </a:r>
          </a:p>
        </p:txBody>
      </p:sp>
      <p:graphicFrame>
        <p:nvGraphicFramePr>
          <p:cNvPr id="6" name="Object 5"/>
          <p:cNvGraphicFramePr>
            <a:graphicFrameLocks noChangeAspect="1"/>
          </p:cNvGraphicFramePr>
          <p:nvPr>
            <p:extLst>
              <p:ext uri="{D42A27DB-BD31-4B8C-83A1-F6EECF244321}">
                <p14:modId xmlns:p14="http://schemas.microsoft.com/office/powerpoint/2010/main" val="421942979"/>
              </p:ext>
            </p:extLst>
          </p:nvPr>
        </p:nvGraphicFramePr>
        <p:xfrm>
          <a:off x="2663439" y="2514600"/>
          <a:ext cx="3810000" cy="914400"/>
        </p:xfrm>
        <a:graphic>
          <a:graphicData uri="http://schemas.openxmlformats.org/presentationml/2006/ole">
            <mc:AlternateContent xmlns:mc="http://schemas.openxmlformats.org/markup-compatibility/2006">
              <mc:Choice xmlns:v="urn:schemas-microsoft-com:vml" Requires="v">
                <p:oleObj spid="_x0000_s147460" name="Equation" r:id="rId3" imgW="952087" imgH="228501" progId="Equation.DSMT4">
                  <p:embed/>
                </p:oleObj>
              </mc:Choice>
              <mc:Fallback>
                <p:oleObj name="Equation" r:id="rId3" imgW="952087" imgH="228501"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439" y="2514600"/>
                        <a:ext cx="38100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3"/>
          <p:cNvPicPr>
            <a:picLocks noChangeAspect="1" noChangeArrowheads="1"/>
          </p:cNvPicPr>
          <p:nvPr/>
        </p:nvPicPr>
        <p:blipFill>
          <a:blip r:embed="rId5" cstate="print"/>
          <a:srcRect/>
          <a:stretch>
            <a:fillRect/>
          </a:stretch>
        </p:blipFill>
        <p:spPr bwMode="auto">
          <a:xfrm>
            <a:off x="2667000" y="3733800"/>
            <a:ext cx="4168265" cy="2641600"/>
          </a:xfrm>
          <a:prstGeom prst="rect">
            <a:avLst/>
          </a:prstGeom>
          <a:noFill/>
          <a:ln w="9525">
            <a:noFill/>
            <a:miter lim="800000"/>
            <a:headEnd/>
            <a:tailEnd/>
          </a:ln>
        </p:spPr>
      </p:pic>
      <p:cxnSp>
        <p:nvCxnSpPr>
          <p:cNvPr id="8" name="Straight Connector 6"/>
          <p:cNvCxnSpPr>
            <a:cxnSpLocks noChangeShapeType="1"/>
          </p:cNvCxnSpPr>
          <p:nvPr/>
        </p:nvCxnSpPr>
        <p:spPr bwMode="auto">
          <a:xfrm flipV="1">
            <a:off x="4851876" y="4301384"/>
            <a:ext cx="838200" cy="1295400"/>
          </a:xfrm>
          <a:prstGeom prst="line">
            <a:avLst/>
          </a:prstGeom>
          <a:noFill/>
          <a:ln w="9525" algn="ctr">
            <a:solidFill>
              <a:srgbClr val="FFFF00"/>
            </a:solidFill>
            <a:round/>
            <a:headEnd/>
            <a:tailEnd/>
          </a:ln>
        </p:spPr>
      </p:cxnSp>
      <p:cxnSp>
        <p:nvCxnSpPr>
          <p:cNvPr id="9" name="Straight Connector 8"/>
          <p:cNvCxnSpPr>
            <a:cxnSpLocks noChangeShapeType="1"/>
          </p:cNvCxnSpPr>
          <p:nvPr/>
        </p:nvCxnSpPr>
        <p:spPr bwMode="auto">
          <a:xfrm flipV="1">
            <a:off x="4871104" y="4910984"/>
            <a:ext cx="838200" cy="685800"/>
          </a:xfrm>
          <a:prstGeom prst="line">
            <a:avLst/>
          </a:prstGeom>
          <a:noFill/>
          <a:ln w="9525" algn="ctr">
            <a:solidFill>
              <a:srgbClr val="FFFF00"/>
            </a:solidFill>
            <a:round/>
            <a:headEnd/>
            <a:tailEnd/>
          </a:ln>
        </p:spPr>
      </p:cxnSp>
      <p:sp>
        <p:nvSpPr>
          <p:cNvPr id="10" name="TextBox 9"/>
          <p:cNvSpPr txBox="1"/>
          <p:nvPr/>
        </p:nvSpPr>
        <p:spPr>
          <a:xfrm>
            <a:off x="6979145" y="3924181"/>
            <a:ext cx="640855" cy="800219"/>
          </a:xfrm>
          <a:prstGeom prst="rect">
            <a:avLst/>
          </a:prstGeom>
          <a:noFill/>
        </p:spPr>
        <p:txBody>
          <a:bodyPr wrap="square" rtlCol="0">
            <a:spAutoFit/>
          </a:bodyPr>
          <a:lstStyle/>
          <a:p>
            <a:r>
              <a:rPr lang="en-US" smtClean="0"/>
              <a:t>Y=3</a:t>
            </a:r>
          </a:p>
          <a:p>
            <a:endParaRPr lang="en-US" sz="1000"/>
          </a:p>
          <a:p>
            <a:r>
              <a:rPr lang="en-US" smtClean="0"/>
              <a:t>Y=2</a:t>
            </a:r>
          </a:p>
        </p:txBody>
      </p:sp>
    </p:spTree>
    <p:extLst>
      <p:ext uri="{BB962C8B-B14F-4D97-AF65-F5344CB8AC3E}">
        <p14:creationId xmlns:p14="http://schemas.microsoft.com/office/powerpoint/2010/main" val="255425885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cstate="print"/>
          <a:srcRect/>
          <a:stretch>
            <a:fillRect/>
          </a:stretch>
        </p:blipFill>
        <p:spPr bwMode="auto">
          <a:xfrm>
            <a:off x="1498847" y="914400"/>
            <a:ext cx="6572250" cy="2892105"/>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3124200" y="4038600"/>
            <a:ext cx="3016745" cy="2286000"/>
          </a:xfrm>
          <a:prstGeom prst="rect">
            <a:avLst/>
          </a:prstGeom>
          <a:noFill/>
          <a:ln w="9525">
            <a:noFill/>
            <a:miter lim="800000"/>
            <a:headEnd/>
            <a:tailEnd/>
          </a:ln>
        </p:spPr>
      </p:pic>
      <p:sp>
        <p:nvSpPr>
          <p:cNvPr id="5" name="TextBox 4"/>
          <p:cNvSpPr txBox="1"/>
          <p:nvPr/>
        </p:nvSpPr>
        <p:spPr>
          <a:xfrm>
            <a:off x="6217145" y="4167187"/>
            <a:ext cx="640855" cy="2092881"/>
          </a:xfrm>
          <a:prstGeom prst="rect">
            <a:avLst/>
          </a:prstGeom>
          <a:noFill/>
        </p:spPr>
        <p:txBody>
          <a:bodyPr wrap="square" rtlCol="0">
            <a:spAutoFit/>
          </a:bodyPr>
          <a:lstStyle/>
          <a:p>
            <a:r>
              <a:rPr lang="en-US" smtClean="0"/>
              <a:t>Y=4</a:t>
            </a:r>
          </a:p>
          <a:p>
            <a:endParaRPr lang="en-US" sz="1000"/>
          </a:p>
          <a:p>
            <a:r>
              <a:rPr lang="en-US" smtClean="0"/>
              <a:t>Y=3</a:t>
            </a:r>
          </a:p>
          <a:p>
            <a:endParaRPr lang="en-US" sz="1000"/>
          </a:p>
          <a:p>
            <a:r>
              <a:rPr lang="en-US" smtClean="0"/>
              <a:t>Y=2</a:t>
            </a:r>
          </a:p>
          <a:p>
            <a:endParaRPr lang="en-US" sz="1000"/>
          </a:p>
          <a:p>
            <a:r>
              <a:rPr lang="en-US" smtClean="0"/>
              <a:t>Y=1</a:t>
            </a:r>
          </a:p>
          <a:p>
            <a:endParaRPr lang="en-US" sz="1000"/>
          </a:p>
          <a:p>
            <a:r>
              <a:rPr lang="en-US" smtClean="0"/>
              <a:t>Y=0</a:t>
            </a:r>
            <a:endParaRPr lang="en-US"/>
          </a:p>
        </p:txBody>
      </p:sp>
    </p:spTree>
    <p:extLst>
      <p:ext uri="{BB962C8B-B14F-4D97-AF65-F5344CB8AC3E}">
        <p14:creationId xmlns:p14="http://schemas.microsoft.com/office/powerpoint/2010/main" val="418199640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Content Placeholder 2"/>
          <p:cNvSpPr>
            <a:spLocks noGrp="1"/>
          </p:cNvSpPr>
          <p:nvPr>
            <p:ph idx="1"/>
          </p:nvPr>
        </p:nvSpPr>
        <p:spPr>
          <a:xfrm>
            <a:off x="381000" y="1500188"/>
            <a:ext cx="7607300" cy="4213225"/>
          </a:xfrm>
        </p:spPr>
        <p:txBody>
          <a:bodyPr/>
          <a:lstStyle/>
          <a:p>
            <a:pPr marL="612775" indent="-514350" eaLnBrk="1" hangingPunct="1">
              <a:buNone/>
            </a:pPr>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a:p>
            <a:pPr marL="612775" indent="-514350" eaLnBrk="1" hangingPunct="1"/>
            <a:endParaRPr lang="en-GB" sz="2400" smtClean="0"/>
          </a:p>
        </p:txBody>
      </p:sp>
      <p:pic>
        <p:nvPicPr>
          <p:cNvPr id="91138" name="Picture 2"/>
          <p:cNvPicPr>
            <a:picLocks noChangeAspect="1" noChangeArrowheads="1"/>
          </p:cNvPicPr>
          <p:nvPr/>
        </p:nvPicPr>
        <p:blipFill>
          <a:blip r:embed="rId2" cstate="print"/>
          <a:srcRect/>
          <a:stretch>
            <a:fillRect/>
          </a:stretch>
        </p:blipFill>
        <p:spPr bwMode="auto">
          <a:xfrm>
            <a:off x="571500" y="1704975"/>
            <a:ext cx="8343900" cy="4467225"/>
          </a:xfrm>
          <a:prstGeom prst="rect">
            <a:avLst/>
          </a:prstGeom>
          <a:noFill/>
          <a:ln w="9525">
            <a:noFill/>
            <a:miter lim="800000"/>
            <a:headEnd/>
            <a:tailEnd/>
          </a:ln>
          <a:effectLst/>
        </p:spPr>
      </p:pic>
      <p:sp>
        <p:nvSpPr>
          <p:cNvPr id="2" name="TextBox 1"/>
          <p:cNvSpPr txBox="1"/>
          <p:nvPr/>
        </p:nvSpPr>
        <p:spPr>
          <a:xfrm>
            <a:off x="1752600" y="978187"/>
            <a:ext cx="6172200" cy="584775"/>
          </a:xfrm>
          <a:prstGeom prst="rect">
            <a:avLst/>
          </a:prstGeom>
          <a:noFill/>
        </p:spPr>
        <p:txBody>
          <a:bodyPr wrap="square" rtlCol="0">
            <a:spAutoFit/>
          </a:bodyPr>
          <a:lstStyle/>
          <a:p>
            <a:r>
              <a:rPr lang="en-US" sz="3200" b="1" smtClean="0"/>
              <a:t>Observed Mixture of Two Classes</a:t>
            </a:r>
            <a:endParaRPr lang="en-US" sz="3200" b="1"/>
          </a:p>
        </p:txBody>
      </p:sp>
    </p:spTree>
    <p:extLst>
      <p:ext uri="{BB962C8B-B14F-4D97-AF65-F5344CB8AC3E}">
        <p14:creationId xmlns:p14="http://schemas.microsoft.com/office/powerpoint/2010/main" val="3739779795"/>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a:stretch>
            <a:fillRect/>
          </a:stretch>
        </p:blipFill>
        <p:spPr bwMode="auto">
          <a:xfrm>
            <a:off x="614363" y="1314450"/>
            <a:ext cx="7915275" cy="4629150"/>
          </a:xfrm>
          <a:prstGeom prst="rect">
            <a:avLst/>
          </a:prstGeom>
          <a:noFill/>
          <a:ln w="9525">
            <a:noFill/>
            <a:miter lim="800000"/>
            <a:headEnd/>
            <a:tailEnd/>
          </a:ln>
          <a:effectLst/>
        </p:spPr>
      </p:pic>
      <p:sp>
        <p:nvSpPr>
          <p:cNvPr id="2" name="TextBox 1"/>
          <p:cNvSpPr txBox="1"/>
          <p:nvPr/>
        </p:nvSpPr>
        <p:spPr>
          <a:xfrm>
            <a:off x="2209800" y="6019800"/>
            <a:ext cx="4495800" cy="461665"/>
          </a:xfrm>
          <a:prstGeom prst="rect">
            <a:avLst/>
          </a:prstGeom>
          <a:noFill/>
        </p:spPr>
        <p:txBody>
          <a:bodyPr wrap="square" rtlCol="0">
            <a:spAutoFit/>
          </a:bodyPr>
          <a:lstStyle/>
          <a:p>
            <a:r>
              <a:rPr lang="en-US" sz="2400" smtClean="0"/>
              <a:t>Pr(true,y) = Pr(true) * Pr(y | true)</a:t>
            </a:r>
            <a:endParaRPr lang="en-US" sz="2400"/>
          </a:p>
        </p:txBody>
      </p:sp>
    </p:spTree>
    <p:extLst>
      <p:ext uri="{BB962C8B-B14F-4D97-AF65-F5344CB8AC3E}">
        <p14:creationId xmlns:p14="http://schemas.microsoft.com/office/powerpoint/2010/main" val="2156794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438150" y="838200"/>
            <a:ext cx="8401050" cy="4019550"/>
          </a:xfrm>
          <a:prstGeom prst="rect">
            <a:avLst/>
          </a:prstGeom>
          <a:noFill/>
          <a:ln w="9525">
            <a:noFill/>
            <a:miter lim="800000"/>
            <a:headEnd/>
            <a:tailEnd/>
          </a:ln>
          <a:effectLst/>
        </p:spPr>
      </p:pic>
      <p:graphicFrame>
        <p:nvGraphicFramePr>
          <p:cNvPr id="2" name="Object 1"/>
          <p:cNvGraphicFramePr>
            <a:graphicFrameLocks noChangeAspect="1"/>
          </p:cNvGraphicFramePr>
          <p:nvPr>
            <p:extLst>
              <p:ext uri="{D42A27DB-BD31-4B8C-83A1-F6EECF244321}">
                <p14:modId xmlns:p14="http://schemas.microsoft.com/office/powerpoint/2010/main" val="776407897"/>
              </p:ext>
            </p:extLst>
          </p:nvPr>
        </p:nvGraphicFramePr>
        <p:xfrm>
          <a:off x="800100" y="5334000"/>
          <a:ext cx="7429500" cy="381000"/>
        </p:xfrm>
        <a:graphic>
          <a:graphicData uri="http://schemas.openxmlformats.org/presentationml/2006/ole">
            <mc:AlternateContent xmlns:mc="http://schemas.openxmlformats.org/markup-compatibility/2006">
              <mc:Choice xmlns:v="urn:schemas-microsoft-com:vml" Requires="v">
                <p:oleObj spid="_x0000_s148484" name="Equation" r:id="rId4" imgW="3962400" imgH="203200" progId="Equation.DSMT4">
                  <p:embed/>
                </p:oleObj>
              </mc:Choice>
              <mc:Fallback>
                <p:oleObj name="Equation" r:id="rId4" imgW="3962400" imgH="203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 y="5334000"/>
                        <a:ext cx="74295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 name="Straight Arrow Connector 3"/>
          <p:cNvCxnSpPr/>
          <p:nvPr/>
        </p:nvCxnSpPr>
        <p:spPr>
          <a:xfrm flipV="1">
            <a:off x="22098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581400" y="46482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029200" y="4114800"/>
            <a:ext cx="1676400" cy="1219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162800" y="4038600"/>
            <a:ext cx="762000" cy="1295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498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cstate="print"/>
          <a:srcRect/>
          <a:stretch>
            <a:fillRect/>
          </a:stretch>
        </p:blipFill>
        <p:spPr bwMode="auto">
          <a:xfrm>
            <a:off x="685800" y="1295400"/>
            <a:ext cx="8210550" cy="4510280"/>
          </a:xfrm>
          <a:prstGeom prst="rect">
            <a:avLst/>
          </a:prstGeom>
          <a:noFill/>
          <a:ln w="9525">
            <a:noFill/>
            <a:miter lim="800000"/>
            <a:headEnd/>
            <a:tailEnd/>
          </a:ln>
          <a:effectLst/>
        </p:spPr>
      </p:pic>
    </p:spTree>
    <p:extLst>
      <p:ext uri="{BB962C8B-B14F-4D97-AF65-F5344CB8AC3E}">
        <p14:creationId xmlns:p14="http://schemas.microsoft.com/office/powerpoint/2010/main" val="7271250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General Result</a:t>
            </a:r>
            <a:endParaRPr lang="en-US"/>
          </a:p>
        </p:txBody>
      </p:sp>
      <p:graphicFrame>
        <p:nvGraphicFramePr>
          <p:cNvPr id="4" name="Chart 3"/>
          <p:cNvGraphicFramePr>
            <a:graphicFrameLocks/>
          </p:cNvGraphicFramePr>
          <p:nvPr/>
        </p:nvGraphicFramePr>
        <p:xfrm>
          <a:off x="990600" y="2057400"/>
          <a:ext cx="7325816" cy="3747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9632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13040</TotalTime>
  <Words>2678</Words>
  <Application>Microsoft Office PowerPoint</Application>
  <PresentationFormat>On-screen Show (4:3)</PresentationFormat>
  <Paragraphs>439</Paragraphs>
  <Slides>85</Slides>
  <Notes>53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85</vt:i4>
      </vt:variant>
    </vt:vector>
  </HeadingPairs>
  <TitlesOfParts>
    <vt:vector size="88" baseType="lpstr">
      <vt:lpstr>1_Level</vt:lpstr>
      <vt:lpstr>Equation</vt:lpstr>
      <vt:lpstr>MathType 6.0 Equation</vt:lpstr>
      <vt:lpstr>PowerPoint Presentation</vt:lpstr>
      <vt:lpstr>PowerPoint Presentation</vt:lpstr>
      <vt:lpstr>Ordered Discrete Outcomes</vt:lpstr>
      <vt:lpstr>Ordered Choices at IMDb</vt:lpstr>
      <vt:lpstr>PowerPoint Presentation</vt:lpstr>
      <vt:lpstr>PowerPoint Presentation</vt:lpstr>
      <vt:lpstr>PowerPoint Presentation</vt:lpstr>
      <vt:lpstr>Health Satisfaction (HSAT)</vt:lpstr>
      <vt:lpstr>Modeling Ordered Choices</vt:lpstr>
      <vt:lpstr>Ordered Probability Model</vt:lpstr>
      <vt:lpstr>Combined Outcomes for Health Satisfaction</vt:lpstr>
      <vt:lpstr>Ordered Probabilities</vt:lpstr>
      <vt:lpstr>PowerPoint Presentation</vt:lpstr>
      <vt:lpstr>Different Normalizations</vt:lpstr>
      <vt:lpstr>PowerPoint Presentation</vt:lpstr>
      <vt:lpstr>PowerPoint Presentation</vt:lpstr>
      <vt:lpstr>PowerPoint Presentation</vt:lpstr>
      <vt:lpstr>Analysis of Model Implications</vt:lpstr>
      <vt:lpstr>Coefficients</vt:lpstr>
      <vt:lpstr>Partial Effects in the Ordered Choice Model</vt:lpstr>
      <vt:lpstr>Partial Effects of 8 Years of Education</vt:lpstr>
      <vt:lpstr>An Ordered Probability  Model for Health Satisfaction</vt:lpstr>
      <vt:lpstr>Ordered Probability Partial Effects</vt:lpstr>
      <vt:lpstr>PowerPoint Presentation</vt:lpstr>
      <vt:lpstr>Predictions from the Model Related to Age</vt:lpstr>
      <vt:lpstr>Fit Measures</vt:lpstr>
      <vt:lpstr>Log Likelihood Based Fit Measures</vt:lpstr>
      <vt:lpstr>PowerPoint Presentation</vt:lpstr>
      <vt:lpstr>A Somewhat Better Fit</vt:lpstr>
      <vt:lpstr>Generalizing the Ordered Probit  with Heterogeneous Thresholds</vt:lpstr>
      <vt:lpstr>Hierarchical Ordered Probit</vt:lpstr>
      <vt:lpstr>Ordered Choice Model</vt:lpstr>
      <vt:lpstr>HOPit Model</vt:lpstr>
      <vt:lpstr>Differential Item Functioning</vt:lpstr>
      <vt:lpstr>PowerPoint Presentation</vt:lpstr>
      <vt:lpstr>PowerPoint Presentation</vt:lpstr>
      <vt:lpstr>PowerPoint Presentation</vt:lpstr>
      <vt:lpstr>A Vignette Random Effects Model</vt:lpstr>
      <vt:lpstr>PowerPoint Presentation</vt:lpstr>
      <vt:lpstr>Panel Data</vt:lpstr>
      <vt:lpstr>A Study of Health Status in the Presence of Attrition</vt:lpstr>
      <vt:lpstr>Model for Self Assessed Health</vt:lpstr>
      <vt:lpstr>Dynamic Ordered Probit Model</vt:lpstr>
      <vt:lpstr>Random Effects Dynamic Ordered Probit Model</vt:lpstr>
      <vt:lpstr>Data</vt:lpstr>
      <vt:lpstr>Variable of Interest</vt:lpstr>
      <vt:lpstr>Dynamics</vt:lpstr>
      <vt:lpstr>Attrition</vt:lpstr>
      <vt:lpstr>Testing for Attrition Bias</vt:lpstr>
      <vt:lpstr>Probability Weighting Estimators</vt:lpstr>
      <vt:lpstr>Attrition Model with IP Weights</vt:lpstr>
      <vt:lpstr>Estimated Partial Effects by Model</vt:lpstr>
      <vt:lpstr>Partial Effect for a Category</vt:lpstr>
      <vt:lpstr>The Incidental Parameters Problem</vt:lpstr>
      <vt:lpstr>Zero Inflated Ordered Probit</vt:lpstr>
      <vt:lpstr>Teenage Smoking</vt:lpstr>
      <vt:lpstr>Appendix. Ordered Choice Model Extensions</vt:lpstr>
      <vt:lpstr>Model Extensions</vt:lpstr>
      <vt:lpstr>Generalizing the Ordered Probit  with Heterogeneous Thresholds</vt:lpstr>
      <vt:lpstr>Generalized Ordered Probit-1</vt:lpstr>
      <vt:lpstr>Generalized Ordered Probit-2</vt:lpstr>
      <vt:lpstr>A G.O.P Model</vt:lpstr>
      <vt:lpstr>Hierarchical Ordered Probit</vt:lpstr>
      <vt:lpstr>Ordered Choice Model</vt:lpstr>
      <vt:lpstr>HOPit Model</vt:lpstr>
      <vt:lpstr>A Sample Selection Model</vt:lpstr>
      <vt:lpstr>A Bivariate Latent Class Correlated Generalised Ordered Probit Model with an Application to Modelling Observed Obesity Levels</vt:lpstr>
      <vt:lpstr>Obesity</vt:lpstr>
      <vt:lpstr>Models for BMI</vt:lpstr>
      <vt:lpstr>An Ordered Probit Approach</vt:lpstr>
      <vt:lpstr>A Basic Ordered Probit Model</vt:lpstr>
      <vt:lpstr>Latent Class Modeling</vt:lpstr>
      <vt:lpstr>A Latent Class Model</vt:lpstr>
      <vt:lpstr>Probabilities in the Latent Class Model</vt:lpstr>
      <vt:lpstr>Class Assignment</vt:lpstr>
      <vt:lpstr>PowerPoint Presentation</vt:lpstr>
      <vt:lpstr>SAH vs. Objective Health Measures</vt:lpstr>
      <vt:lpstr>A Two Class Latent Class Model</vt:lpstr>
      <vt:lpstr>PowerPoint Presentation</vt:lpstr>
      <vt:lpstr>PowerPoint Presentation</vt:lpstr>
      <vt:lpstr>PowerPoint Presentation</vt:lpstr>
      <vt:lpstr>PowerPoint Presentation</vt:lpstr>
      <vt:lpstr>PowerPoint Presentation</vt:lpstr>
      <vt:lpstr>PowerPoint Presentation</vt:lpstr>
      <vt:lpstr>General Result</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166</cp:revision>
  <dcterms:created xsi:type="dcterms:W3CDTF">2001-06-17T19:05:03Z</dcterms:created>
  <dcterms:modified xsi:type="dcterms:W3CDTF">2016-11-24T13:19:19Z</dcterms:modified>
</cp:coreProperties>
</file>