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56"/>
  </p:notesMasterIdLst>
  <p:handoutMasterIdLst>
    <p:handoutMasterId r:id="rId57"/>
  </p:handoutMasterIdLst>
  <p:sldIdLst>
    <p:sldId id="537" r:id="rId2"/>
    <p:sldId id="538" r:id="rId3"/>
    <p:sldId id="485" r:id="rId4"/>
    <p:sldId id="486" r:id="rId5"/>
    <p:sldId id="487" r:id="rId6"/>
    <p:sldId id="488" r:id="rId7"/>
    <p:sldId id="489" r:id="rId8"/>
    <p:sldId id="490" r:id="rId9"/>
    <p:sldId id="491" r:id="rId10"/>
    <p:sldId id="492" r:id="rId11"/>
    <p:sldId id="493" r:id="rId12"/>
    <p:sldId id="494" r:id="rId13"/>
    <p:sldId id="495" r:id="rId14"/>
    <p:sldId id="496" r:id="rId15"/>
    <p:sldId id="498" r:id="rId16"/>
    <p:sldId id="499" r:id="rId17"/>
    <p:sldId id="500" r:id="rId18"/>
    <p:sldId id="501" r:id="rId19"/>
    <p:sldId id="502" r:id="rId20"/>
    <p:sldId id="503" r:id="rId21"/>
    <p:sldId id="504" r:id="rId22"/>
    <p:sldId id="541" r:id="rId23"/>
    <p:sldId id="542" r:id="rId24"/>
    <p:sldId id="543" r:id="rId25"/>
    <p:sldId id="544" r:id="rId26"/>
    <p:sldId id="505" r:id="rId27"/>
    <p:sldId id="508" r:id="rId28"/>
    <p:sldId id="509" r:id="rId29"/>
    <p:sldId id="511" r:id="rId30"/>
    <p:sldId id="512" r:id="rId31"/>
    <p:sldId id="513" r:id="rId32"/>
    <p:sldId id="514" r:id="rId33"/>
    <p:sldId id="515" r:id="rId34"/>
    <p:sldId id="516" r:id="rId35"/>
    <p:sldId id="517" r:id="rId36"/>
    <p:sldId id="518" r:id="rId37"/>
    <p:sldId id="519" r:id="rId38"/>
    <p:sldId id="539" r:id="rId39"/>
    <p:sldId id="521" r:id="rId40"/>
    <p:sldId id="522" r:id="rId41"/>
    <p:sldId id="523" r:id="rId42"/>
    <p:sldId id="524" r:id="rId43"/>
    <p:sldId id="525" r:id="rId44"/>
    <p:sldId id="526" r:id="rId45"/>
    <p:sldId id="527" r:id="rId46"/>
    <p:sldId id="528" r:id="rId47"/>
    <p:sldId id="529" r:id="rId48"/>
    <p:sldId id="530" r:id="rId49"/>
    <p:sldId id="531" r:id="rId50"/>
    <p:sldId id="532" r:id="rId51"/>
    <p:sldId id="533" r:id="rId52"/>
    <p:sldId id="534" r:id="rId53"/>
    <p:sldId id="535" r:id="rId54"/>
    <p:sldId id="536" r:id="rId5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8B00EA"/>
    <a:srgbClr val="FF3300"/>
    <a:srgbClr val="FF0000"/>
    <a:srgbClr val="CCCC00"/>
    <a:srgbClr val="0066FF"/>
    <a:srgbClr val="CCECFF"/>
    <a:srgbClr val="000000"/>
    <a:srgbClr val="FFFF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32" autoAdjust="0"/>
    <p:restoredTop sz="94636" autoAdjust="0"/>
  </p:normalViewPr>
  <p:slideViewPr>
    <p:cSldViewPr>
      <p:cViewPr varScale="1">
        <p:scale>
          <a:sx n="80" d="100"/>
          <a:sy n="80" d="100"/>
        </p:scale>
        <p:origin x="-1723" y="-82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83313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83313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174CC5-E926-47D8-A3F2-81470E845EB0}" type="slidenum">
              <a:rPr lang="en-US" smtClean="0">
                <a:cs typeface="Arial" charset="0"/>
              </a:rPr>
              <a:pPr/>
              <a:t>3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8242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23041FCB-91F8-419F-B1E2-55E0FD2E3195}" type="slidenum">
              <a:rPr lang="en-US" smtClean="0"/>
              <a:pPr/>
              <a:t>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55789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5D18CFB1-71D7-446C-B680-BEFF23BC08A8}" type="slidenum">
              <a:rPr lang="en-US" smtClean="0"/>
              <a:pPr/>
              <a:t>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7311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3D34DF0D-8C0F-42A5-9078-5C57BBEEF9E1}" type="slidenum">
              <a:rPr lang="en-US" smtClean="0"/>
              <a:pPr/>
              <a:t>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717054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0CB6F812-8832-4468-9013-F1BABCCCEE92}" type="slidenum">
              <a:rPr lang="en-US" smtClean="0"/>
              <a:pPr/>
              <a:t>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59078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EB07E4DC-00DD-4516-9E4A-D8CD6DDA1E4E}" type="slidenum">
              <a:rPr lang="en-US" smtClean="0"/>
              <a:pPr/>
              <a:t>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994039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0EA736E6-3931-4CED-A5F5-6F7BBFE09B10}" type="slidenum">
              <a:rPr lang="en-US" smtClean="0"/>
              <a:pPr/>
              <a:t>10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2869632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7C75FB03-BD61-4A60-B448-5A38A3567EAC}" type="slidenum">
              <a:rPr lang="en-US" smtClean="0"/>
              <a:pPr/>
              <a:t>11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990741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4E969729-4DD6-4A0D-A40E-C6539A7526B5}" type="slidenum">
              <a:rPr lang="en-US" smtClean="0"/>
              <a:pPr/>
              <a:t>12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254338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987BC48D-7431-4CBD-8DE2-3DB16643A20D}" type="slidenum">
              <a:rPr lang="en-US" smtClean="0"/>
              <a:pPr/>
              <a:t>13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102159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E43E7801-AFE3-410D-8D50-4F80BB728556}" type="slidenum">
              <a:rPr lang="en-US" smtClean="0"/>
              <a:pPr/>
              <a:t>14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934167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4F5D0F43-4970-45F2-9E69-7A03825B4B1D}" type="slidenum">
              <a:rPr lang="en-US" smtClean="0"/>
              <a:pPr/>
              <a:t>16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208053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195D4095-5282-4E1F-B093-1E1E76BE28E4}" type="slidenum">
              <a:rPr lang="en-US" smtClean="0"/>
              <a:pPr/>
              <a:t>17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082124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6AA993FC-EDB9-4329-97CF-E160CE7B6B4D}" type="slidenum">
              <a:rPr lang="en-US" smtClean="0"/>
              <a:pPr/>
              <a:t>19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59922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9A671D0F-C708-4142-AC4C-A98468B38BFE}" type="slidenum">
              <a:rPr lang="en-US" smtClean="0"/>
              <a:pPr/>
              <a:t>20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922242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7837CF73-A78B-4676-955A-04DA7A92D30D}" type="slidenum">
              <a:rPr lang="en-US" smtClean="0"/>
              <a:pPr/>
              <a:t>21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012841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C0C6C530-9B54-4D8A-A0CC-73E6600AB98A}" type="slidenum">
              <a:rPr lang="en-US" smtClean="0"/>
              <a:pPr/>
              <a:t>22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491004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828B65DB-0FB4-4A09-9130-A7A29342FDFD}" type="slidenum">
              <a:rPr lang="en-US" smtClean="0"/>
              <a:pPr/>
              <a:t>26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912063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8372" name="Slide Number Placeholder 3"/>
          <p:cNvSpPr txBox="1">
            <a:spLocks noGrp="1"/>
          </p:cNvSpPr>
          <p:nvPr/>
        </p:nvSpPr>
        <p:spPr bwMode="auto">
          <a:xfrm>
            <a:off x="3885904" y="8687406"/>
            <a:ext cx="2972097" cy="456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b"/>
          <a:lstStyle/>
          <a:p>
            <a:pPr algn="r" defTabSz="914403" eaLnBrk="1" hangingPunct="1"/>
            <a:fld id="{117832B9-F343-4786-9B90-9A2263DB83C3}" type="slidenum">
              <a:rPr lang="en-US" sz="1200"/>
              <a:pPr algn="r" defTabSz="914403" eaLnBrk="1" hangingPunct="1"/>
              <a:t>29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9885586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8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30660" indent="-281024" defTabSz="9148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24093" indent="-224819" defTabSz="9148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73732" indent="-224819" defTabSz="9148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23370" indent="-224819" defTabSz="9148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473006" indent="-224819" defTabSz="9148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22645" indent="-224819" defTabSz="9148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372281" indent="-224819" defTabSz="9148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21919" indent="-224819" defTabSz="9148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6AF969D2-3C9F-4C1C-98A3-0FC22D6E253D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332720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82D8BD3D-94DF-43B6-832E-55D9F8AAFF1F}" type="slidenum">
              <a:rPr lang="en-US" smtClean="0"/>
              <a:pPr/>
              <a:t>32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940060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0B9DD19F-EF3F-424E-A14F-FC29135482BC}" type="slidenum">
              <a:rPr lang="en-US" smtClean="0"/>
              <a:pPr/>
              <a:t>34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058043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37AF5F-2A4D-4329-BD82-114263C30B4F}" type="slidenum">
              <a:rPr lang="en-US" smtClean="0">
                <a:cs typeface="Arial" charset="0"/>
              </a:rPr>
              <a:pPr/>
              <a:t>35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731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F6BE3A-18C5-4828-9C7B-69F5B66EAE83}" type="slidenum">
              <a:rPr lang="en-US" smtClean="0">
                <a:cs typeface="Arial" charset="0"/>
              </a:rPr>
              <a:pPr/>
              <a:t>36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43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D1D712F2-3091-482A-8213-154548FD4A87}" type="slidenum">
              <a:rPr lang="en-US" smtClean="0"/>
              <a:pPr/>
              <a:t>46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5740061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8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30660" indent="-281024" defTabSz="9148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24093" indent="-224819" defTabSz="9148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73732" indent="-224819" defTabSz="9148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23370" indent="-224819" defTabSz="9148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473006" indent="-224819" defTabSz="9148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22645" indent="-224819" defTabSz="9148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372281" indent="-224819" defTabSz="9148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21919" indent="-224819" defTabSz="9148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6B84BC03-471D-4974-B92D-F92EFDDE5FF4}" type="slidenum">
              <a:rPr lang="en-US" smtClean="0"/>
              <a:pPr/>
              <a:t>49</a:t>
            </a:fld>
            <a:endParaRPr lang="en-US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911152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8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30660" indent="-281024" defTabSz="9148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24093" indent="-224819" defTabSz="9148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73732" indent="-224819" defTabSz="9148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23370" indent="-224819" defTabSz="9148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473006" indent="-224819" defTabSz="9148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22645" indent="-224819" defTabSz="9148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372281" indent="-224819" defTabSz="9148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21919" indent="-224819" defTabSz="9148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0EE95883-5C91-4DF6-94B5-11A2E09038FF}" type="slidenum">
              <a:rPr lang="en-US" smtClean="0"/>
              <a:pPr/>
              <a:t>52</a:t>
            </a:fld>
            <a:endParaRPr lang="en-US" smtClean="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22159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27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7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024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10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76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40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5065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566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680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804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284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4040188" cy="639762"/>
          </a:xfrm>
          <a:ln w="28575">
            <a:solidFill>
              <a:srgbClr val="6B00B4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3951288"/>
          </a:xfrm>
          <a:ln>
            <a:solidFill>
              <a:srgbClr val="6B00B4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66800"/>
            <a:ext cx="4041775" cy="639762"/>
          </a:xfrm>
          <a:ln w="28575">
            <a:solidFill>
              <a:srgbClr val="7030A0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7"/>
            <a:ext cx="4041775" cy="3951288"/>
          </a:xfrm>
          <a:ln>
            <a:solidFill>
              <a:srgbClr val="7030A0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714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7620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61257" y="22859"/>
            <a:ext cx="46747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fld id="{9ED99AAF-CB70-44A8-9A44-756D634A7A9A}" type="slidenum"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pPr algn="l"/>
              <a:t>‹#›</a:t>
            </a:fld>
            <a:r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t>/</a:t>
            </a:r>
            <a:r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t>54: </a:t>
            </a:r>
            <a:r>
              <a:rPr lang="en-US" sz="1200" b="0" i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Topic 3.2 – Models for Count Data</a:t>
            </a:r>
            <a:endParaRPr lang="en-US" sz="1200" b="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8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9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.png"/><Relationship Id="rId5" Type="http://schemas.openxmlformats.org/officeDocument/2006/relationships/image" Target="../media/image11.wmf"/><Relationship Id="rId4" Type="http://schemas.openxmlformats.org/officeDocument/2006/relationships/oleObject" Target="../embeddings/oleObject4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5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6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9.wmf"/><Relationship Id="rId4" Type="http://schemas.openxmlformats.org/officeDocument/2006/relationships/oleObject" Target="../embeddings/oleObject7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31.wmf"/><Relationship Id="rId4" Type="http://schemas.openxmlformats.org/officeDocument/2006/relationships/oleObject" Target="../embeddings/oleObject8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760" y="45263"/>
            <a:ext cx="636091" cy="8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57783" y="37814"/>
            <a:ext cx="781489" cy="888706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" name="Content Placeholder 5" descr="EA7cover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2389" y="45026"/>
            <a:ext cx="714371" cy="891654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140" y="45026"/>
            <a:ext cx="617460" cy="89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 bwMode="auto">
          <a:xfrm>
            <a:off x="1089960" y="2209800"/>
            <a:ext cx="7467600" cy="1219200"/>
          </a:xfrm>
          <a:prstGeom prst="roundRect">
            <a:avLst/>
          </a:prstGeom>
          <a:solidFill>
            <a:srgbClr val="7030A0">
              <a:alpha val="4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25146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Microeconometric Modeling</a:t>
            </a:r>
            <a:endParaRPr lang="en-US" sz="3600" b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78229" y="4191000"/>
            <a:ext cx="3278425" cy="120032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William Greene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Stern School of Business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University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 NY  USA</a:t>
            </a:r>
            <a:endParaRPr lang="en-US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6382389" y="24706"/>
            <a:ext cx="0" cy="91197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6382389" y="936680"/>
            <a:ext cx="275688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228600" y="325120"/>
            <a:ext cx="615378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4648201" y="4412159"/>
            <a:ext cx="3909359" cy="461665"/>
          </a:xfrm>
          <a:prstGeom prst="rect">
            <a:avLst/>
          </a:prstGeom>
          <a:noFill/>
          <a:ln w="38100">
            <a:solidFill>
              <a:srgbClr val="6B00B4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3.2   </a:t>
            </a: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Models for Count Data</a:t>
            </a:r>
            <a:endParaRPr lang="en-US" sz="20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2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mtClean="0"/>
              <a:t>Concepts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4305300"/>
          </a:xfrm>
        </p:spPr>
        <p:txBody>
          <a:bodyPr/>
          <a:lstStyle/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Count Data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Loglinear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Partial Effects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Overdispersion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Frailty/Heterogeneity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Nonlinear Least Squares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Maximum Likelihood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Vuong Statistic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Zero Inflation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Part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Adverse Selection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Moral Hazard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Participation Equation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Normal Mixture</a:t>
            </a:r>
            <a:endParaRPr 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smtClean="0"/>
              <a:t>Models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6"/>
            <a:ext cx="4041775" cy="4303713"/>
          </a:xfrm>
        </p:spPr>
        <p:txBody>
          <a:bodyPr/>
          <a:lstStyle/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Poisson Regression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Negative Binomial Regression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Normal-Poisson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NegBin2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NegBinP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ZIP and ZINB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Hurdle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Fixed Effects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Random Effects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Bivariate Random Effects Model</a:t>
            </a:r>
            <a:endParaRPr 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66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4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799" y="1828800"/>
            <a:ext cx="8130831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836147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606425"/>
          </a:xfrm>
        </p:spPr>
        <p:txBody>
          <a:bodyPr/>
          <a:lstStyle/>
          <a:p>
            <a:pPr eaLnBrk="1" hangingPunct="1"/>
            <a:r>
              <a:rPr lang="en-US" b="1" dirty="0" smtClean="0"/>
              <a:t>Doctor Visits</a:t>
            </a:r>
          </a:p>
        </p:txBody>
      </p:sp>
      <p:pic>
        <p:nvPicPr>
          <p:cNvPr id="717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52600"/>
            <a:ext cx="7772400" cy="449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025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533400"/>
            <a:ext cx="8229600" cy="758825"/>
          </a:xfrm>
        </p:spPr>
        <p:txBody>
          <a:bodyPr/>
          <a:lstStyle/>
          <a:p>
            <a:pPr eaLnBrk="1" hangingPunct="1"/>
            <a:r>
              <a:rPr lang="en-US" b="1" dirty="0" smtClean="0"/>
              <a:t>Basic Modeling for Counts of Events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1676400"/>
            <a:ext cx="7010400" cy="4530725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+mj-lt"/>
              </a:rPr>
              <a:t>E.g., Visits to recreation site, number of purchases, number of doctor visits, number of patents</a:t>
            </a:r>
          </a:p>
          <a:p>
            <a:pPr eaLnBrk="1" hangingPunct="1"/>
            <a:r>
              <a:rPr lang="en-US" dirty="0" smtClean="0">
                <a:latin typeface="+mj-lt"/>
              </a:rPr>
              <a:t>Regression approach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Quantitative outcome measured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Discrete variable, model probabilities</a:t>
            </a:r>
          </a:p>
          <a:p>
            <a:pPr eaLnBrk="1" hangingPunct="1"/>
            <a:r>
              <a:rPr lang="en-US" dirty="0" smtClean="0">
                <a:latin typeface="+mj-lt"/>
              </a:rPr>
              <a:t>Poisson probabilities – “</a:t>
            </a:r>
            <a:r>
              <a:rPr lang="en-US" dirty="0" err="1" smtClean="0">
                <a:latin typeface="+mj-lt"/>
              </a:rPr>
              <a:t>loglinear</a:t>
            </a:r>
            <a:r>
              <a:rPr lang="en-US" dirty="0" smtClean="0">
                <a:latin typeface="+mj-lt"/>
              </a:rPr>
              <a:t> model”</a:t>
            </a:r>
          </a:p>
        </p:txBody>
      </p:sp>
      <p:graphicFrame>
        <p:nvGraphicFramePr>
          <p:cNvPr id="819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5960144"/>
              </p:ext>
            </p:extLst>
          </p:nvPr>
        </p:nvGraphicFramePr>
        <p:xfrm>
          <a:off x="2536031" y="4953000"/>
          <a:ext cx="3919538" cy="1512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Equation" r:id="rId4" imgW="1778000" imgH="685800" progId="Equation.DSMT4">
                  <p:embed/>
                </p:oleObj>
              </mc:Choice>
              <mc:Fallback>
                <p:oleObj name="Equation" r:id="rId4" imgW="1778000" imgH="685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6031" y="4953000"/>
                        <a:ext cx="3919538" cy="1512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755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A Poisson Model for Doctor Visits</a:t>
            </a:r>
          </a:p>
        </p:txBody>
      </p:sp>
      <p:sp>
        <p:nvSpPr>
          <p:cNvPr id="9219" name="Text Box 4"/>
          <p:cNvSpPr txBox="1">
            <a:spLocks noChangeArrowheads="1"/>
          </p:cNvSpPr>
          <p:nvPr/>
        </p:nvSpPr>
        <p:spPr bwMode="auto">
          <a:xfrm>
            <a:off x="1295400" y="1600200"/>
            <a:ext cx="7239000" cy="502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 dirty="0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Poisson Regression</a:t>
            </a:r>
          </a:p>
          <a:p>
            <a:r>
              <a:rPr lang="en-US" sz="1200" b="1" dirty="0">
                <a:latin typeface="Courier New" pitchFamily="49" charset="0"/>
              </a:rPr>
              <a:t>Dependent variable               DOCVIS</a:t>
            </a:r>
          </a:p>
          <a:p>
            <a:r>
              <a:rPr lang="en-US" sz="1200" b="1" dirty="0">
                <a:latin typeface="Courier New" pitchFamily="49" charset="0"/>
              </a:rPr>
              <a:t>Log likelihood function   -103727.29625</a:t>
            </a:r>
          </a:p>
          <a:p>
            <a:r>
              <a:rPr lang="en-US" sz="1200" b="1" dirty="0">
                <a:latin typeface="Courier New" pitchFamily="49" charset="0"/>
              </a:rPr>
              <a:t>Restricted log likelihood -108662.13583</a:t>
            </a:r>
          </a:p>
          <a:p>
            <a:r>
              <a:rPr lang="en-US" sz="1200" b="1" dirty="0">
                <a:latin typeface="Courier New" pitchFamily="49" charset="0"/>
              </a:rPr>
              <a:t>Chi squared [   6 </a:t>
            </a:r>
            <a:r>
              <a:rPr lang="en-US" sz="1200" b="1" dirty="0" err="1">
                <a:latin typeface="Courier New" pitchFamily="49" charset="0"/>
              </a:rPr>
              <a:t>d.f.</a:t>
            </a:r>
            <a:r>
              <a:rPr lang="en-US" sz="1200" b="1" dirty="0">
                <a:latin typeface="Courier New" pitchFamily="49" charset="0"/>
              </a:rPr>
              <a:t>]      9869.67916</a:t>
            </a:r>
          </a:p>
          <a:p>
            <a:r>
              <a:rPr lang="en-US" sz="1200" b="1" dirty="0">
                <a:latin typeface="Courier New" pitchFamily="49" charset="0"/>
              </a:rPr>
              <a:t>Significance level               .00000</a:t>
            </a:r>
          </a:p>
          <a:p>
            <a:r>
              <a:rPr lang="en-US" sz="1200" b="1" dirty="0">
                <a:latin typeface="Courier New" pitchFamily="49" charset="0"/>
              </a:rPr>
              <a:t>McFadden Pseudo R-squared      .0454145</a:t>
            </a:r>
          </a:p>
          <a:p>
            <a:r>
              <a:rPr lang="en-US" sz="1200" b="1" dirty="0">
                <a:latin typeface="Courier New" pitchFamily="49" charset="0"/>
              </a:rPr>
              <a:t>Estimation based on N =  27326, K =   7</a:t>
            </a:r>
          </a:p>
          <a:p>
            <a:r>
              <a:rPr lang="en-US" sz="1200" b="1" dirty="0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 dirty="0">
                <a:latin typeface="Courier New" pitchFamily="49" charset="0"/>
              </a:rPr>
              <a:t>              Normalized   </a:t>
            </a:r>
            <a:r>
              <a:rPr lang="en-US" sz="1200" b="1" dirty="0" err="1">
                <a:latin typeface="Courier New" pitchFamily="49" charset="0"/>
              </a:rPr>
              <a:t>Unnormalized</a:t>
            </a:r>
            <a:endParaRPr lang="en-US" sz="1200" b="1" dirty="0">
              <a:latin typeface="Courier New" pitchFamily="49" charset="0"/>
            </a:endParaRPr>
          </a:p>
          <a:p>
            <a:r>
              <a:rPr lang="en-US" sz="1200" b="1" dirty="0">
                <a:latin typeface="Courier New" pitchFamily="49" charset="0"/>
              </a:rPr>
              <a:t>AIC              7.59235   207468.59251</a:t>
            </a:r>
          </a:p>
          <a:p>
            <a:r>
              <a:rPr lang="en-US" sz="1200" b="1" dirty="0">
                <a:latin typeface="Courier New" pitchFamily="49" charset="0"/>
              </a:rPr>
              <a:t>Chi- squared =255127.59573  </a:t>
            </a:r>
            <a:r>
              <a:rPr lang="en-US" sz="1200" b="1" dirty="0" err="1">
                <a:latin typeface="Courier New" pitchFamily="49" charset="0"/>
              </a:rPr>
              <a:t>RsqP</a:t>
            </a:r>
            <a:r>
              <a:rPr lang="en-US" sz="1200" b="1" dirty="0">
                <a:latin typeface="Courier New" pitchFamily="49" charset="0"/>
              </a:rPr>
              <a:t>= .0818</a:t>
            </a:r>
          </a:p>
          <a:p>
            <a:r>
              <a:rPr lang="en-US" sz="1200" b="1" dirty="0">
                <a:latin typeface="Courier New" pitchFamily="49" charset="0"/>
              </a:rPr>
              <a:t>G  - squared =154416.01169  </a:t>
            </a:r>
            <a:r>
              <a:rPr lang="en-US" sz="1200" b="1" dirty="0" err="1">
                <a:latin typeface="Courier New" pitchFamily="49" charset="0"/>
              </a:rPr>
              <a:t>RsqD</a:t>
            </a:r>
            <a:r>
              <a:rPr lang="en-US" sz="1200" b="1" dirty="0">
                <a:latin typeface="Courier New" pitchFamily="49" charset="0"/>
              </a:rPr>
              <a:t>= .0601</a:t>
            </a:r>
          </a:p>
          <a:p>
            <a:r>
              <a:rPr lang="en-US" sz="1200" b="1" dirty="0" err="1">
                <a:latin typeface="Courier New" pitchFamily="49" charset="0"/>
              </a:rPr>
              <a:t>Overdispersion</a:t>
            </a:r>
            <a:r>
              <a:rPr lang="en-US" sz="1200" b="1" dirty="0">
                <a:latin typeface="Courier New" pitchFamily="49" charset="0"/>
              </a:rPr>
              <a:t> tests: g=mu(</a:t>
            </a:r>
            <a:r>
              <a:rPr lang="en-US" sz="1200" b="1" dirty="0" err="1">
                <a:latin typeface="Courier New" pitchFamily="49" charset="0"/>
              </a:rPr>
              <a:t>i</a:t>
            </a:r>
            <a:r>
              <a:rPr lang="en-US" sz="1200" b="1" dirty="0">
                <a:latin typeface="Courier New" pitchFamily="49" charset="0"/>
              </a:rPr>
              <a:t>)  : 20.974</a:t>
            </a:r>
          </a:p>
          <a:p>
            <a:r>
              <a:rPr lang="en-US" sz="1200" b="1" dirty="0" err="1">
                <a:latin typeface="Courier New" pitchFamily="49" charset="0"/>
              </a:rPr>
              <a:t>Overdispersion</a:t>
            </a:r>
            <a:r>
              <a:rPr lang="en-US" sz="1200" b="1" dirty="0">
                <a:latin typeface="Courier New" pitchFamily="49" charset="0"/>
              </a:rPr>
              <a:t> tests: g=mu(</a:t>
            </a:r>
            <a:r>
              <a:rPr lang="en-US" sz="1200" b="1" dirty="0" err="1">
                <a:latin typeface="Courier New" pitchFamily="49" charset="0"/>
              </a:rPr>
              <a:t>i</a:t>
            </a:r>
            <a:r>
              <a:rPr lang="en-US" sz="1200" b="1" dirty="0">
                <a:latin typeface="Courier New" pitchFamily="49" charset="0"/>
              </a:rPr>
              <a:t>)^2: 20.943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Variable| Coefficient    Standard Error  b/</a:t>
            </a:r>
            <a:r>
              <a:rPr lang="en-US" sz="1200" b="1" dirty="0" err="1">
                <a:latin typeface="Courier New" pitchFamily="49" charset="0"/>
              </a:rPr>
              <a:t>St.Er</a:t>
            </a:r>
            <a:r>
              <a:rPr lang="en-US" sz="1200" b="1" dirty="0">
                <a:latin typeface="Courier New" pitchFamily="49" charset="0"/>
              </a:rPr>
              <a:t>. P[|Z|&gt;z]   Mean of X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Constant|     .77267***       .02814       27.463   .0000</a:t>
            </a:r>
          </a:p>
          <a:p>
            <a:r>
              <a:rPr lang="en-US" sz="1200" b="1" dirty="0">
                <a:latin typeface="Courier New" pitchFamily="49" charset="0"/>
              </a:rPr>
              <a:t>     AGE|     .01763***       .00035       50.894   .0000      43.5257</a:t>
            </a:r>
          </a:p>
          <a:p>
            <a:r>
              <a:rPr lang="en-US" sz="1200" b="1" dirty="0">
                <a:latin typeface="Courier New" pitchFamily="49" charset="0"/>
              </a:rPr>
              <a:t>    EDUC|    -.02981***       .00175      -17.075   .0000      11.3206</a:t>
            </a:r>
          </a:p>
          <a:p>
            <a:r>
              <a:rPr lang="en-US" sz="1200" b="1" dirty="0">
                <a:latin typeface="Courier New" pitchFamily="49" charset="0"/>
              </a:rPr>
              <a:t>  FEMALE|     .29287***       .00702       41.731   .0000       .47877</a:t>
            </a:r>
          </a:p>
          <a:p>
            <a:r>
              <a:rPr lang="en-US" sz="1200" b="1" dirty="0">
                <a:latin typeface="Courier New" pitchFamily="49" charset="0"/>
              </a:rPr>
              <a:t> MARRIED|     .00964          .00874        1.103   .2702       .75862</a:t>
            </a:r>
          </a:p>
          <a:p>
            <a:r>
              <a:rPr lang="en-US" sz="1200" b="1" dirty="0">
                <a:latin typeface="Courier New" pitchFamily="49" charset="0"/>
              </a:rPr>
              <a:t>  HHNINC|    -.52229***       .02259      -23.121   .0000       .35208</a:t>
            </a:r>
          </a:p>
          <a:p>
            <a:r>
              <a:rPr lang="en-US" sz="1200" b="1" dirty="0">
                <a:latin typeface="Courier New" pitchFamily="49" charset="0"/>
              </a:rPr>
              <a:t>  HHKIDS|    -.16032***       .00840      -19.081   .0000       .40273</a:t>
            </a:r>
          </a:p>
          <a:p>
            <a:r>
              <a:rPr lang="en-US" sz="1200" dirty="0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9220" name="Rectangle 5"/>
          <p:cNvSpPr>
            <a:spLocks noChangeArrowheads="1"/>
          </p:cNvSpPr>
          <p:nvPr/>
        </p:nvSpPr>
        <p:spPr bwMode="auto">
          <a:xfrm>
            <a:off x="1371600" y="4191000"/>
            <a:ext cx="37338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530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Partial Effects</a:t>
            </a:r>
          </a:p>
        </p:txBody>
      </p:sp>
      <p:sp>
        <p:nvSpPr>
          <p:cNvPr id="10243" name="Text Box 4"/>
          <p:cNvSpPr txBox="1">
            <a:spLocks noChangeArrowheads="1"/>
          </p:cNvSpPr>
          <p:nvPr/>
        </p:nvSpPr>
        <p:spPr bwMode="auto">
          <a:xfrm>
            <a:off x="457200" y="1744663"/>
            <a:ext cx="8382000" cy="370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4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Partial derivatives of expected val. with</a:t>
            </a:r>
          </a:p>
          <a:p>
            <a:r>
              <a:rPr lang="en-US" sz="1400" b="1">
                <a:latin typeface="Courier New" pitchFamily="49" charset="0"/>
              </a:rPr>
              <a:t>respect to the vector of characteristics.</a:t>
            </a:r>
          </a:p>
          <a:p>
            <a:r>
              <a:rPr lang="en-US" sz="1400" b="1">
                <a:solidFill>
                  <a:srgbClr val="FF3300"/>
                </a:solidFill>
                <a:latin typeface="Courier New" pitchFamily="49" charset="0"/>
              </a:rPr>
              <a:t>Effects are averaged over individuals.</a:t>
            </a:r>
          </a:p>
          <a:p>
            <a:r>
              <a:rPr lang="en-US" sz="1400" b="1">
                <a:latin typeface="Courier New" pitchFamily="49" charset="0"/>
              </a:rPr>
              <a:t>Observations used for means are All Obs.</a:t>
            </a:r>
          </a:p>
          <a:p>
            <a:r>
              <a:rPr lang="en-US" sz="1400" b="1">
                <a:latin typeface="Courier New" pitchFamily="49" charset="0"/>
              </a:rPr>
              <a:t>Conditional Mean at Sample Point   3.1835</a:t>
            </a:r>
          </a:p>
          <a:p>
            <a:r>
              <a:rPr lang="en-US" sz="1400" b="1">
                <a:latin typeface="Courier New" pitchFamily="49" charset="0"/>
              </a:rPr>
              <a:t>Scale Factor for Marginal Effects  3.1835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AGE|     .05613***       .00131       42.991   .0000      43.5257</a:t>
            </a:r>
          </a:p>
          <a:p>
            <a:r>
              <a:rPr lang="en-US" sz="1400" b="1">
                <a:latin typeface="Courier New" pitchFamily="49" charset="0"/>
              </a:rPr>
              <a:t>    EDUC|    -.09490***       .00596      -15.923   .0000      11.3206</a:t>
            </a:r>
          </a:p>
          <a:p>
            <a:r>
              <a:rPr lang="en-US" sz="1400" b="1">
                <a:latin typeface="Courier New" pitchFamily="49" charset="0"/>
              </a:rPr>
              <a:t>  FEMALE|     .93237***       .02555       36.491   .0000       .47877</a:t>
            </a:r>
          </a:p>
          <a:p>
            <a:r>
              <a:rPr lang="en-US" sz="1400" b="1">
                <a:latin typeface="Courier New" pitchFamily="49" charset="0"/>
              </a:rPr>
              <a:t> MARRIED|     .03069          .02945        1.042   .2973       .75862</a:t>
            </a:r>
          </a:p>
          <a:p>
            <a:r>
              <a:rPr lang="en-US" sz="1400" b="1">
                <a:latin typeface="Courier New" pitchFamily="49" charset="0"/>
              </a:rPr>
              <a:t>  HHNINC|   -1.66271***       .07803      -21.308   .0000       .35208</a:t>
            </a:r>
          </a:p>
          <a:p>
            <a:r>
              <a:rPr lang="en-US" sz="1400" b="1">
                <a:latin typeface="Courier New" pitchFamily="49" charset="0"/>
              </a:rPr>
              <a:t>  HHKIDS|    -.51037***       .02879      -17.730   .0000       .40273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graphicFrame>
        <p:nvGraphicFramePr>
          <p:cNvPr id="10244" name="Object 5"/>
          <p:cNvGraphicFramePr>
            <a:graphicFrameLocks noChangeAspect="1"/>
          </p:cNvGraphicFramePr>
          <p:nvPr/>
        </p:nvGraphicFramePr>
        <p:xfrm>
          <a:off x="5486400" y="2133600"/>
          <a:ext cx="2133600" cy="93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Equation" r:id="rId4" imgW="926698" imgH="406224" progId="Equation.DSMT4">
                  <p:embed/>
                </p:oleObj>
              </mc:Choice>
              <mc:Fallback>
                <p:oleObj name="Equation" r:id="rId4" imgW="926698" imgH="40622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2133600"/>
                        <a:ext cx="2133600" cy="935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Rectangle 6"/>
          <p:cNvSpPr>
            <a:spLocks noChangeArrowheads="1"/>
          </p:cNvSpPr>
          <p:nvPr/>
        </p:nvSpPr>
        <p:spPr bwMode="auto">
          <a:xfrm>
            <a:off x="5410200" y="2057400"/>
            <a:ext cx="2362200" cy="1066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6" name="Rectangle 7"/>
          <p:cNvSpPr>
            <a:spLocks noChangeArrowheads="1"/>
          </p:cNvSpPr>
          <p:nvPr/>
        </p:nvSpPr>
        <p:spPr bwMode="auto">
          <a:xfrm>
            <a:off x="457200" y="2838450"/>
            <a:ext cx="4572000" cy="457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527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Poisson Model Specification Issues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828800"/>
            <a:ext cx="7848600" cy="4191000"/>
          </a:xfrm>
        </p:spPr>
        <p:txBody>
          <a:bodyPr/>
          <a:lstStyle/>
          <a:p>
            <a:pPr eaLnBrk="1" hangingPunct="1"/>
            <a:r>
              <a:rPr lang="en-US" dirty="0" err="1" smtClean="0">
                <a:latin typeface="+mj-lt"/>
              </a:rPr>
              <a:t>Equi</a:t>
            </a:r>
            <a:r>
              <a:rPr lang="en-US" dirty="0" smtClean="0">
                <a:latin typeface="+mj-lt"/>
              </a:rPr>
              <a:t>-Dispersion: </a:t>
            </a:r>
            <a:r>
              <a:rPr lang="en-US" dirty="0" err="1" smtClean="0">
                <a:latin typeface="+mj-lt"/>
              </a:rPr>
              <a:t>Var</a:t>
            </a:r>
            <a:r>
              <a:rPr lang="en-US" dirty="0" smtClean="0">
                <a:latin typeface="+mj-lt"/>
              </a:rPr>
              <a:t>[</a:t>
            </a:r>
            <a:r>
              <a:rPr lang="en-US" dirty="0" err="1" smtClean="0">
                <a:latin typeface="+mj-lt"/>
              </a:rPr>
              <a:t>y</a:t>
            </a:r>
            <a:r>
              <a:rPr lang="en-US" baseline="-25000" dirty="0" err="1" smtClean="0">
                <a:latin typeface="+mj-lt"/>
              </a:rPr>
              <a:t>i</a:t>
            </a:r>
            <a:r>
              <a:rPr lang="en-US" dirty="0" err="1" smtClean="0">
                <a:latin typeface="+mj-lt"/>
              </a:rPr>
              <a:t>|</a:t>
            </a:r>
            <a:r>
              <a:rPr lang="en-US" b="1" dirty="0" err="1" smtClean="0">
                <a:latin typeface="+mj-lt"/>
              </a:rPr>
              <a:t>x</a:t>
            </a:r>
            <a:r>
              <a:rPr lang="en-US" baseline="-25000" dirty="0" err="1" smtClean="0">
                <a:latin typeface="+mj-lt"/>
              </a:rPr>
              <a:t>i</a:t>
            </a:r>
            <a:r>
              <a:rPr lang="en-US" dirty="0" smtClean="0">
                <a:latin typeface="+mj-lt"/>
              </a:rPr>
              <a:t>] = E[</a:t>
            </a:r>
            <a:r>
              <a:rPr lang="en-US" dirty="0" err="1" smtClean="0">
                <a:latin typeface="+mj-lt"/>
              </a:rPr>
              <a:t>y</a:t>
            </a:r>
            <a:r>
              <a:rPr lang="en-US" baseline="-25000" dirty="0" err="1" smtClean="0">
                <a:latin typeface="+mj-lt"/>
              </a:rPr>
              <a:t>i</a:t>
            </a:r>
            <a:r>
              <a:rPr lang="en-US" dirty="0" err="1" smtClean="0">
                <a:latin typeface="+mj-lt"/>
              </a:rPr>
              <a:t>|</a:t>
            </a:r>
            <a:r>
              <a:rPr lang="en-US" b="1" dirty="0" err="1" smtClean="0">
                <a:latin typeface="+mj-lt"/>
              </a:rPr>
              <a:t>x</a:t>
            </a:r>
            <a:r>
              <a:rPr lang="en-US" baseline="-25000" dirty="0" err="1" smtClean="0">
                <a:latin typeface="+mj-lt"/>
              </a:rPr>
              <a:t>i</a:t>
            </a:r>
            <a:r>
              <a:rPr lang="en-US" dirty="0" smtClean="0">
                <a:latin typeface="+mj-lt"/>
              </a:rPr>
              <a:t>].</a:t>
            </a:r>
          </a:p>
          <a:p>
            <a:pPr eaLnBrk="1" hangingPunct="1"/>
            <a:r>
              <a:rPr lang="en-US" dirty="0" err="1" smtClean="0">
                <a:latin typeface="+mj-lt"/>
              </a:rPr>
              <a:t>Overdispersion</a:t>
            </a:r>
            <a:r>
              <a:rPr lang="en-US" dirty="0" smtClean="0">
                <a:latin typeface="+mj-lt"/>
              </a:rPr>
              <a:t>: If </a:t>
            </a:r>
            <a:r>
              <a:rPr lang="en-US" dirty="0" smtClean="0">
                <a:latin typeface="+mj-lt"/>
                <a:sym typeface="Symbol" pitchFamily="18" charset="2"/>
              </a:rPr>
              <a:t></a:t>
            </a:r>
            <a:r>
              <a:rPr lang="en-US" baseline="-25000" dirty="0" err="1" smtClean="0">
                <a:latin typeface="+mj-lt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sym typeface="Symbol" pitchFamily="18" charset="2"/>
              </a:rPr>
              <a:t> = </a:t>
            </a:r>
            <a:r>
              <a:rPr lang="en-US" dirty="0" err="1" smtClean="0">
                <a:latin typeface="+mj-lt"/>
                <a:sym typeface="Symbol" pitchFamily="18" charset="2"/>
              </a:rPr>
              <a:t>exp</a:t>
            </a:r>
            <a:r>
              <a:rPr lang="en-US" dirty="0" smtClean="0">
                <a:latin typeface="+mj-lt"/>
                <a:sym typeface="Symbol" pitchFamily="18" charset="2"/>
              </a:rPr>
              <a:t>[</a:t>
            </a:r>
            <a:r>
              <a:rPr lang="en-US" b="1" dirty="0" smtClean="0">
                <a:latin typeface="+mj-lt"/>
                <a:sym typeface="Symbol" pitchFamily="18" charset="2"/>
              </a:rPr>
              <a:t></a:t>
            </a:r>
            <a:r>
              <a:rPr lang="en-US" dirty="0" smtClean="0">
                <a:latin typeface="+mj-lt"/>
                <a:sym typeface="Symbol" pitchFamily="18" charset="2"/>
              </a:rPr>
              <a:t>’</a:t>
            </a:r>
            <a:r>
              <a:rPr lang="en-US" b="1" dirty="0" smtClean="0">
                <a:latin typeface="+mj-lt"/>
                <a:sym typeface="Symbol" pitchFamily="18" charset="2"/>
              </a:rPr>
              <a:t>x</a:t>
            </a:r>
            <a:r>
              <a:rPr lang="en-US" baseline="-25000" dirty="0" smtClean="0">
                <a:latin typeface="+mj-lt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sym typeface="Symbol" pitchFamily="18" charset="2"/>
              </a:rPr>
              <a:t> + </a:t>
            </a:r>
            <a:r>
              <a:rPr lang="el-GR" dirty="0" smtClean="0">
                <a:latin typeface="+mj-lt"/>
                <a:cs typeface="Times New Roman" pitchFamily="18" charset="0"/>
                <a:sym typeface="Symbol" pitchFamily="18" charset="2"/>
              </a:rPr>
              <a:t>ε</a:t>
            </a:r>
            <a:r>
              <a:rPr lang="en-US" baseline="-25000" dirty="0" err="1" smtClean="0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],</a:t>
            </a:r>
          </a:p>
          <a:p>
            <a:pPr lvl="1" eaLnBrk="1" hangingPunct="1"/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E[</a:t>
            </a:r>
            <a:r>
              <a:rPr lang="en-US" dirty="0" err="1" smtClean="0">
                <a:latin typeface="+mj-lt"/>
                <a:cs typeface="Times New Roman" pitchFamily="18" charset="0"/>
                <a:sym typeface="Symbol" pitchFamily="18" charset="2"/>
              </a:rPr>
              <a:t>y</a:t>
            </a:r>
            <a:r>
              <a:rPr lang="en-US" baseline="-25000" dirty="0" err="1" smtClean="0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r>
              <a:rPr lang="en-US" dirty="0" err="1" smtClean="0">
                <a:latin typeface="+mj-lt"/>
                <a:cs typeface="Times New Roman" pitchFamily="18" charset="0"/>
                <a:sym typeface="Symbol" pitchFamily="18" charset="2"/>
              </a:rPr>
              <a:t>|</a:t>
            </a:r>
            <a:r>
              <a:rPr lang="en-US" b="1" dirty="0" err="1" smtClean="0">
                <a:latin typeface="+mj-lt"/>
                <a:sym typeface="Symbol" pitchFamily="18" charset="2"/>
              </a:rPr>
              <a:t>x</a:t>
            </a:r>
            <a:r>
              <a:rPr lang="en-US" baseline="-25000" dirty="0" err="1" smtClean="0">
                <a:latin typeface="+mj-lt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sym typeface="Symbol" pitchFamily="18" charset="2"/>
              </a:rPr>
              <a:t>]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 = </a:t>
            </a:r>
            <a:r>
              <a:rPr lang="el-GR" dirty="0" smtClean="0">
                <a:latin typeface="+mj-lt"/>
                <a:cs typeface="Times New Roman" pitchFamily="18" charset="0"/>
                <a:sym typeface="Symbol" pitchFamily="18" charset="2"/>
              </a:rPr>
              <a:t>γ</a:t>
            </a:r>
            <a:r>
              <a:rPr lang="en-US" dirty="0" err="1" smtClean="0">
                <a:latin typeface="+mj-lt"/>
                <a:cs typeface="Times New Roman" pitchFamily="18" charset="0"/>
                <a:sym typeface="Symbol" pitchFamily="18" charset="2"/>
              </a:rPr>
              <a:t>exp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[</a:t>
            </a:r>
            <a:r>
              <a:rPr lang="en-US" b="1" dirty="0" smtClean="0">
                <a:latin typeface="+mj-lt"/>
                <a:sym typeface="Symbol" pitchFamily="18" charset="2"/>
              </a:rPr>
              <a:t></a:t>
            </a:r>
            <a:r>
              <a:rPr lang="en-US" dirty="0" smtClean="0">
                <a:latin typeface="+mj-lt"/>
                <a:sym typeface="Symbol" pitchFamily="18" charset="2"/>
              </a:rPr>
              <a:t>’</a:t>
            </a:r>
            <a:r>
              <a:rPr lang="en-US" b="1" dirty="0" smtClean="0">
                <a:latin typeface="+mj-lt"/>
                <a:sym typeface="Symbol" pitchFamily="18" charset="2"/>
              </a:rPr>
              <a:t>x</a:t>
            </a:r>
            <a:r>
              <a:rPr lang="en-US" baseline="-25000" dirty="0" smtClean="0">
                <a:latin typeface="+mj-lt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]</a:t>
            </a:r>
          </a:p>
          <a:p>
            <a:pPr lvl="1" eaLnBrk="1" hangingPunct="1"/>
            <a:r>
              <a:rPr lang="en-US" dirty="0" err="1" smtClean="0">
                <a:latin typeface="+mj-lt"/>
                <a:cs typeface="Times New Roman" pitchFamily="18" charset="0"/>
                <a:sym typeface="Symbol" pitchFamily="18" charset="2"/>
              </a:rPr>
              <a:t>Var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[</a:t>
            </a:r>
            <a:r>
              <a:rPr lang="en-US" dirty="0" err="1" smtClean="0">
                <a:latin typeface="+mj-lt"/>
                <a:cs typeface="Times New Roman" pitchFamily="18" charset="0"/>
                <a:sym typeface="Symbol" pitchFamily="18" charset="2"/>
              </a:rPr>
              <a:t>y</a:t>
            </a:r>
            <a:r>
              <a:rPr lang="en-US" baseline="-25000" dirty="0" err="1" smtClean="0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] &gt; E[</a:t>
            </a:r>
            <a:r>
              <a:rPr lang="en-US" dirty="0" err="1" smtClean="0">
                <a:latin typeface="+mj-lt"/>
                <a:cs typeface="Times New Roman" pitchFamily="18" charset="0"/>
                <a:sym typeface="Symbol" pitchFamily="18" charset="2"/>
              </a:rPr>
              <a:t>y</a:t>
            </a:r>
            <a:r>
              <a:rPr lang="en-US" baseline="-25000" dirty="0" err="1" smtClean="0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] (</a:t>
            </a:r>
            <a:r>
              <a:rPr lang="en-US" dirty="0" err="1" smtClean="0">
                <a:latin typeface="+mj-lt"/>
                <a:cs typeface="Times New Roman" pitchFamily="18" charset="0"/>
                <a:sym typeface="Symbol" pitchFamily="18" charset="2"/>
              </a:rPr>
              <a:t>overdispersed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)</a:t>
            </a:r>
          </a:p>
          <a:p>
            <a:pPr lvl="1" eaLnBrk="1" hangingPunct="1"/>
            <a:r>
              <a:rPr lang="el-GR" dirty="0" smtClean="0">
                <a:latin typeface="+mj-lt"/>
                <a:cs typeface="Times New Roman" pitchFamily="18" charset="0"/>
                <a:sym typeface="Symbol" pitchFamily="18" charset="2"/>
              </a:rPr>
              <a:t>ε</a:t>
            </a:r>
            <a:r>
              <a:rPr lang="en-US" baseline="-25000" dirty="0" err="1" smtClean="0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 ~ log-Gamma  </a:t>
            </a:r>
            <a:r>
              <a:rPr lang="en-US" dirty="0" smtClean="0">
                <a:latin typeface="+mj-lt"/>
                <a:cs typeface="Times New Roman" pitchFamily="18" charset="0"/>
                <a:sym typeface="Wingdings" pitchFamily="2" charset="2"/>
              </a:rPr>
              <a:t> Negative binomial model</a:t>
            </a:r>
          </a:p>
          <a:p>
            <a:pPr lvl="1" eaLnBrk="1" hangingPunct="1"/>
            <a:r>
              <a:rPr lang="el-GR" dirty="0" smtClean="0">
                <a:latin typeface="+mj-lt"/>
                <a:cs typeface="Times New Roman" pitchFamily="18" charset="0"/>
                <a:sym typeface="Symbol" pitchFamily="18" charset="2"/>
              </a:rPr>
              <a:t>ε</a:t>
            </a:r>
            <a:r>
              <a:rPr lang="en-US" baseline="-25000" dirty="0" err="1" smtClean="0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cs typeface="Times New Roman" pitchFamily="18" charset="0"/>
                <a:sym typeface="Wingdings" pitchFamily="2" charset="2"/>
              </a:rPr>
              <a:t> ~ Normal[0,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</a:t>
            </a:r>
            <a:r>
              <a:rPr lang="en-US" baseline="30000" dirty="0" smtClean="0">
                <a:latin typeface="+mj-lt"/>
                <a:cs typeface="Times New Roman" pitchFamily="18" charset="0"/>
                <a:sym typeface="Symbol" pitchFamily="18" charset="2"/>
              </a:rPr>
              <a:t>2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] </a:t>
            </a:r>
            <a:r>
              <a:rPr lang="en-US" dirty="0" smtClean="0">
                <a:latin typeface="+mj-lt"/>
                <a:cs typeface="Times New Roman" pitchFamily="18" charset="0"/>
                <a:sym typeface="Wingdings" pitchFamily="2" charset="2"/>
              </a:rPr>
              <a:t> Normal-mixture model</a:t>
            </a:r>
          </a:p>
          <a:p>
            <a:pPr lvl="1" eaLnBrk="1" hangingPunct="1"/>
            <a:r>
              <a:rPr lang="el-GR" dirty="0" smtClean="0">
                <a:latin typeface="+mj-lt"/>
                <a:cs typeface="Times New Roman" pitchFamily="18" charset="0"/>
                <a:sym typeface="Symbol" pitchFamily="18" charset="2"/>
              </a:rPr>
              <a:t>ε</a:t>
            </a:r>
            <a:r>
              <a:rPr lang="en-US" baseline="-25000" dirty="0" err="1" smtClean="0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 is viewed as unobserved heterogeneity (“frailty”). </a:t>
            </a:r>
          </a:p>
          <a:p>
            <a:pPr lvl="2" eaLnBrk="1" hangingPunct="1"/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Normal model may be more natural.  </a:t>
            </a:r>
          </a:p>
          <a:p>
            <a:pPr lvl="2" eaLnBrk="1" hangingPunct="1"/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Estimation is a bit more complicated.</a:t>
            </a:r>
          </a:p>
        </p:txBody>
      </p:sp>
    </p:spTree>
    <p:extLst>
      <p:ext uri="{BB962C8B-B14F-4D97-AF65-F5344CB8AC3E}">
        <p14:creationId xmlns:p14="http://schemas.microsoft.com/office/powerpoint/2010/main" val="262047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3474" name="Object 2"/>
          <p:cNvGraphicFramePr>
            <a:graphicFrameLocks noChangeAspect="1"/>
          </p:cNvGraphicFramePr>
          <p:nvPr/>
        </p:nvGraphicFramePr>
        <p:xfrm>
          <a:off x="1091606" y="1371600"/>
          <a:ext cx="7137994" cy="472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Equation" r:id="rId3" imgW="3898800" imgH="2577960" progId="Equation.DSMT4">
                  <p:embed/>
                </p:oleObj>
              </mc:Choice>
              <mc:Fallback>
                <p:oleObj name="Equation" r:id="rId3" imgW="3898800" imgH="257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1606" y="1371600"/>
                        <a:ext cx="7137994" cy="472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1066800" y="4648200"/>
            <a:ext cx="7391400" cy="1447800"/>
          </a:xfrm>
          <a:prstGeom prst="rect">
            <a:avLst/>
          </a:prstGeom>
          <a:solidFill>
            <a:srgbClr val="CCCC00">
              <a:alpha val="1490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9544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3551"/>
            <a:ext cx="8229600" cy="918049"/>
          </a:xfrm>
        </p:spPr>
        <p:txBody>
          <a:bodyPr/>
          <a:lstStyle/>
          <a:p>
            <a:pPr eaLnBrk="1" hangingPunct="1"/>
            <a:r>
              <a:rPr lang="en-US" dirty="0" smtClean="0"/>
              <a:t>Poisson Model for Doctor Visits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295400" y="1600200"/>
            <a:ext cx="7239000" cy="502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 dirty="0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Poisson Regression</a:t>
            </a:r>
          </a:p>
          <a:p>
            <a:r>
              <a:rPr lang="en-US" sz="1200" b="1" dirty="0">
                <a:latin typeface="Courier New" pitchFamily="49" charset="0"/>
              </a:rPr>
              <a:t>Dependent variable               DOCVIS</a:t>
            </a:r>
          </a:p>
          <a:p>
            <a:r>
              <a:rPr lang="en-US" sz="1200" b="1" dirty="0">
                <a:latin typeface="Courier New" pitchFamily="49" charset="0"/>
              </a:rPr>
              <a:t>Log likelihood function   -103727.29625</a:t>
            </a:r>
          </a:p>
          <a:p>
            <a:r>
              <a:rPr lang="en-US" sz="1200" b="1" dirty="0">
                <a:latin typeface="Courier New" pitchFamily="49" charset="0"/>
              </a:rPr>
              <a:t>Restricted log likelihood -108662.13583</a:t>
            </a:r>
          </a:p>
          <a:p>
            <a:r>
              <a:rPr lang="en-US" sz="1200" b="1" dirty="0">
                <a:latin typeface="Courier New" pitchFamily="49" charset="0"/>
              </a:rPr>
              <a:t>Chi squared [   6 </a:t>
            </a:r>
            <a:r>
              <a:rPr lang="en-US" sz="1200" b="1" dirty="0" err="1">
                <a:latin typeface="Courier New" pitchFamily="49" charset="0"/>
              </a:rPr>
              <a:t>d.f.</a:t>
            </a:r>
            <a:r>
              <a:rPr lang="en-US" sz="1200" b="1" dirty="0">
                <a:latin typeface="Courier New" pitchFamily="49" charset="0"/>
              </a:rPr>
              <a:t>]      9869.67916</a:t>
            </a:r>
          </a:p>
          <a:p>
            <a:r>
              <a:rPr lang="en-US" sz="1200" b="1" dirty="0">
                <a:latin typeface="Courier New" pitchFamily="49" charset="0"/>
              </a:rPr>
              <a:t>Significance level               .00000</a:t>
            </a:r>
          </a:p>
          <a:p>
            <a:r>
              <a:rPr lang="en-US" sz="1200" b="1" dirty="0">
                <a:latin typeface="Courier New" pitchFamily="49" charset="0"/>
              </a:rPr>
              <a:t>McFadden Pseudo R-squared      .0454145</a:t>
            </a:r>
          </a:p>
          <a:p>
            <a:r>
              <a:rPr lang="en-US" sz="1200" b="1" dirty="0">
                <a:latin typeface="Courier New" pitchFamily="49" charset="0"/>
              </a:rPr>
              <a:t>Estimation based on N =  27326, K =   7</a:t>
            </a:r>
          </a:p>
          <a:p>
            <a:r>
              <a:rPr lang="en-US" sz="1200" b="1" dirty="0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 dirty="0">
                <a:latin typeface="Courier New" pitchFamily="49" charset="0"/>
              </a:rPr>
              <a:t>              Normalized   </a:t>
            </a:r>
            <a:r>
              <a:rPr lang="en-US" sz="1200" b="1" dirty="0" err="1">
                <a:latin typeface="Courier New" pitchFamily="49" charset="0"/>
              </a:rPr>
              <a:t>Unnormalized</a:t>
            </a:r>
            <a:endParaRPr lang="en-US" sz="1200" b="1" dirty="0">
              <a:latin typeface="Courier New" pitchFamily="49" charset="0"/>
            </a:endParaRPr>
          </a:p>
          <a:p>
            <a:r>
              <a:rPr lang="en-US" sz="1200" b="1" dirty="0">
                <a:latin typeface="Courier New" pitchFamily="49" charset="0"/>
              </a:rPr>
              <a:t>AIC              7.59235   207468.59251</a:t>
            </a:r>
          </a:p>
          <a:p>
            <a:r>
              <a:rPr lang="en-US" sz="1200" b="1" dirty="0">
                <a:latin typeface="Courier New" pitchFamily="49" charset="0"/>
              </a:rPr>
              <a:t>Chi- squared =255127.59573  </a:t>
            </a:r>
            <a:r>
              <a:rPr lang="en-US" sz="1200" b="1" dirty="0" err="1">
                <a:latin typeface="Courier New" pitchFamily="49" charset="0"/>
              </a:rPr>
              <a:t>RsqP</a:t>
            </a:r>
            <a:r>
              <a:rPr lang="en-US" sz="1200" b="1" dirty="0">
                <a:latin typeface="Courier New" pitchFamily="49" charset="0"/>
              </a:rPr>
              <a:t>= .0818</a:t>
            </a:r>
          </a:p>
          <a:p>
            <a:r>
              <a:rPr lang="en-US" sz="1200" b="1" dirty="0">
                <a:latin typeface="Courier New" pitchFamily="49" charset="0"/>
              </a:rPr>
              <a:t>G  - squared =154416.01169  </a:t>
            </a:r>
            <a:r>
              <a:rPr lang="en-US" sz="1200" b="1" dirty="0" err="1">
                <a:latin typeface="Courier New" pitchFamily="49" charset="0"/>
              </a:rPr>
              <a:t>RsqD</a:t>
            </a:r>
            <a:r>
              <a:rPr lang="en-US" sz="1200" b="1" dirty="0">
                <a:latin typeface="Courier New" pitchFamily="49" charset="0"/>
              </a:rPr>
              <a:t>= .0601</a:t>
            </a:r>
          </a:p>
          <a:p>
            <a:r>
              <a:rPr lang="en-US" sz="1200" b="1" dirty="0" err="1">
                <a:latin typeface="Courier New" pitchFamily="49" charset="0"/>
              </a:rPr>
              <a:t>Overdispersion</a:t>
            </a:r>
            <a:r>
              <a:rPr lang="en-US" sz="1200" b="1" dirty="0">
                <a:latin typeface="Courier New" pitchFamily="49" charset="0"/>
              </a:rPr>
              <a:t> tests: g=mu(</a:t>
            </a:r>
            <a:r>
              <a:rPr lang="en-US" sz="1200" b="1" dirty="0" err="1">
                <a:latin typeface="Courier New" pitchFamily="49" charset="0"/>
              </a:rPr>
              <a:t>i</a:t>
            </a:r>
            <a:r>
              <a:rPr lang="en-US" sz="1200" b="1" dirty="0">
                <a:latin typeface="Courier New" pitchFamily="49" charset="0"/>
              </a:rPr>
              <a:t>)  : 20.974</a:t>
            </a:r>
          </a:p>
          <a:p>
            <a:r>
              <a:rPr lang="en-US" sz="1200" b="1" dirty="0" err="1">
                <a:latin typeface="Courier New" pitchFamily="49" charset="0"/>
              </a:rPr>
              <a:t>Overdispersion</a:t>
            </a:r>
            <a:r>
              <a:rPr lang="en-US" sz="1200" b="1" dirty="0">
                <a:latin typeface="Courier New" pitchFamily="49" charset="0"/>
              </a:rPr>
              <a:t> tests: g=mu(</a:t>
            </a:r>
            <a:r>
              <a:rPr lang="en-US" sz="1200" b="1" dirty="0" err="1">
                <a:latin typeface="Courier New" pitchFamily="49" charset="0"/>
              </a:rPr>
              <a:t>i</a:t>
            </a:r>
            <a:r>
              <a:rPr lang="en-US" sz="1200" b="1" dirty="0">
                <a:latin typeface="Courier New" pitchFamily="49" charset="0"/>
              </a:rPr>
              <a:t>)^2: 20.943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Variable| Coefficient    Standard Error  b/</a:t>
            </a:r>
            <a:r>
              <a:rPr lang="en-US" sz="1200" b="1" dirty="0" err="1">
                <a:latin typeface="Courier New" pitchFamily="49" charset="0"/>
              </a:rPr>
              <a:t>St.Er</a:t>
            </a:r>
            <a:r>
              <a:rPr lang="en-US" sz="1200" b="1" dirty="0">
                <a:latin typeface="Courier New" pitchFamily="49" charset="0"/>
              </a:rPr>
              <a:t>. P[|Z|&gt;z]   Mean of X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Constant|     .77267***       .02814       27.463   .0000</a:t>
            </a:r>
          </a:p>
          <a:p>
            <a:r>
              <a:rPr lang="en-US" sz="1200" b="1" dirty="0">
                <a:latin typeface="Courier New" pitchFamily="49" charset="0"/>
              </a:rPr>
              <a:t>     AGE|     .01763***       .00035       50.894   .0000      43.5257</a:t>
            </a:r>
          </a:p>
          <a:p>
            <a:r>
              <a:rPr lang="en-US" sz="1200" b="1" dirty="0">
                <a:latin typeface="Courier New" pitchFamily="49" charset="0"/>
              </a:rPr>
              <a:t>    EDUC|    -.02981***       .00175      -17.075   .0000      11.3206</a:t>
            </a:r>
          </a:p>
          <a:p>
            <a:r>
              <a:rPr lang="en-US" sz="1200" b="1" dirty="0">
                <a:latin typeface="Courier New" pitchFamily="49" charset="0"/>
              </a:rPr>
              <a:t>  FEMALE|     .29287***       .00702       41.731   .0000       .47877</a:t>
            </a:r>
          </a:p>
          <a:p>
            <a:r>
              <a:rPr lang="en-US" sz="1200" b="1" dirty="0">
                <a:latin typeface="Courier New" pitchFamily="49" charset="0"/>
              </a:rPr>
              <a:t> MARRIED|     .00964          .00874        1.103   .2702       .75862</a:t>
            </a:r>
          </a:p>
          <a:p>
            <a:r>
              <a:rPr lang="en-US" sz="1200" b="1" dirty="0">
                <a:latin typeface="Courier New" pitchFamily="49" charset="0"/>
              </a:rPr>
              <a:t>  HHNINC|    -.52229***       .02259      -23.121   .0000       .35208</a:t>
            </a:r>
          </a:p>
          <a:p>
            <a:r>
              <a:rPr lang="en-US" sz="1200" b="1" dirty="0">
                <a:latin typeface="Courier New" pitchFamily="49" charset="0"/>
              </a:rPr>
              <a:t>  HHKIDS|    -.16032***       .00840      -19.081   .0000       .40273</a:t>
            </a:r>
          </a:p>
          <a:p>
            <a:r>
              <a:rPr lang="en-US" sz="1200" dirty="0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  <p:extLst>
      <p:ext uri="{BB962C8B-B14F-4D97-AF65-F5344CB8AC3E}">
        <p14:creationId xmlns:p14="http://schemas.microsoft.com/office/powerpoint/2010/main" val="140470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/>
          <p:cNvSpPr>
            <a:spLocks noChangeArrowheads="1"/>
          </p:cNvSpPr>
          <p:nvPr/>
        </p:nvSpPr>
        <p:spPr bwMode="auto">
          <a:xfrm>
            <a:off x="381000" y="1371600"/>
            <a:ext cx="8229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6" name="Text Box 6"/>
          <p:cNvSpPr txBox="1">
            <a:spLocks noChangeArrowheads="1"/>
          </p:cNvSpPr>
          <p:nvPr/>
        </p:nvSpPr>
        <p:spPr bwMode="auto">
          <a:xfrm>
            <a:off x="685800" y="990600"/>
            <a:ext cx="8077200" cy="538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Standard – Negative Inverse of Second Derivatives</a:t>
            </a:r>
          </a:p>
          <a:p>
            <a:r>
              <a:rPr lang="en-US" sz="1200" b="1">
                <a:latin typeface="Courier New" pitchFamily="49" charset="0"/>
              </a:rPr>
              <a:t>Constant|     .77267***       .02814       27.463   .0000</a:t>
            </a:r>
          </a:p>
          <a:p>
            <a:r>
              <a:rPr lang="en-US" sz="1200" b="1">
                <a:latin typeface="Courier New" pitchFamily="49" charset="0"/>
              </a:rPr>
              <a:t>     AGE|     .01763***       .00035       50.894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-.02981***       .00175      -17.075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 .29287***       .00702       41.731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 .00964          .00874        1.103   .2702       .75862</a:t>
            </a:r>
          </a:p>
          <a:p>
            <a:r>
              <a:rPr lang="en-US" sz="1200" b="1">
                <a:latin typeface="Courier New" pitchFamily="49" charset="0"/>
              </a:rPr>
              <a:t>  HHNINC|    -.52229***       .02259      -23.121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-.16032***       .00840      -19.081   .0000       .40273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Robust – Sandwich</a:t>
            </a:r>
            <a:endParaRPr lang="en-US" sz="1200" b="1">
              <a:latin typeface="Courier New" pitchFamily="49" charset="0"/>
            </a:endParaRPr>
          </a:p>
          <a:p>
            <a:r>
              <a:rPr lang="en-US" sz="1200" b="1">
                <a:latin typeface="Courier New" pitchFamily="49" charset="0"/>
              </a:rPr>
              <a:t>Constant|     .77267***       .08529        9.059   .0000</a:t>
            </a:r>
          </a:p>
          <a:p>
            <a:r>
              <a:rPr lang="en-US" sz="1200" b="1">
                <a:latin typeface="Courier New" pitchFamily="49" charset="0"/>
              </a:rPr>
              <a:t>     AGE|     .01763***       .00105       16.773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-.02981***       .00487       -6.123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 .29287***       .02250       13.015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 .00964          .02906         .332   .7401       .75862</a:t>
            </a:r>
          </a:p>
          <a:p>
            <a:r>
              <a:rPr lang="en-US" sz="1200" b="1">
                <a:latin typeface="Courier New" pitchFamily="49" charset="0"/>
              </a:rPr>
              <a:t>  HHNINC|    -.52229***       .06674       -7.825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-.16032***       .02657       -6.034   .0000       .40273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Cluster Correction</a:t>
            </a:r>
          </a:p>
          <a:p>
            <a:r>
              <a:rPr lang="en-US" sz="1200" b="1">
                <a:latin typeface="Courier New" pitchFamily="49" charset="0"/>
              </a:rPr>
              <a:t>Constant|     .77267***       .11628        6.645   .0000</a:t>
            </a:r>
          </a:p>
          <a:p>
            <a:r>
              <a:rPr lang="en-US" sz="1200" b="1">
                <a:latin typeface="Courier New" pitchFamily="49" charset="0"/>
              </a:rPr>
              <a:t>     AGE|     .01763***       .00142       12.440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-.02981***       .00685       -4.355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 .29287***       .03213        9.116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 .00964          .03851         .250   .8023       .75862</a:t>
            </a:r>
          </a:p>
          <a:p>
            <a:r>
              <a:rPr lang="en-US" sz="1200" b="1">
                <a:latin typeface="Courier New" pitchFamily="49" charset="0"/>
              </a:rPr>
              <a:t>  HHNINC|    -.52229***       .08295       -6.297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-.16032***       .03455       -4.640   .0000       .40273</a:t>
            </a:r>
          </a:p>
        </p:txBody>
      </p:sp>
      <p:sp>
        <p:nvSpPr>
          <p:cNvPr id="13317" name="Rectangle 7"/>
          <p:cNvSpPr>
            <a:spLocks noChangeArrowheads="1"/>
          </p:cNvSpPr>
          <p:nvPr/>
        </p:nvSpPr>
        <p:spPr bwMode="auto">
          <a:xfrm>
            <a:off x="3505200" y="1752600"/>
            <a:ext cx="7620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8" name="Rectangle 8"/>
          <p:cNvSpPr>
            <a:spLocks noChangeArrowheads="1"/>
          </p:cNvSpPr>
          <p:nvPr/>
        </p:nvSpPr>
        <p:spPr bwMode="auto">
          <a:xfrm>
            <a:off x="3505200" y="3400425"/>
            <a:ext cx="7620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9" name="Rectangle 9"/>
          <p:cNvSpPr>
            <a:spLocks noChangeArrowheads="1"/>
          </p:cNvSpPr>
          <p:nvPr/>
        </p:nvSpPr>
        <p:spPr bwMode="auto">
          <a:xfrm>
            <a:off x="3505200" y="5029200"/>
            <a:ext cx="7620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157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762000"/>
            <a:ext cx="8229600" cy="682625"/>
          </a:xfrm>
        </p:spPr>
        <p:txBody>
          <a:bodyPr/>
          <a:lstStyle/>
          <a:p>
            <a:pPr eaLnBrk="1" hangingPunct="1"/>
            <a:r>
              <a:rPr lang="en-US" b="1" dirty="0" smtClean="0"/>
              <a:t>Negative Binomial Specification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19200" y="1793875"/>
            <a:ext cx="73914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err="1" smtClean="0">
                <a:latin typeface="+mj-lt"/>
              </a:rPr>
              <a:t>Prob</a:t>
            </a:r>
            <a:r>
              <a:rPr lang="en-US" sz="2400" dirty="0" smtClean="0">
                <a:latin typeface="+mj-lt"/>
              </a:rPr>
              <a:t>(Y</a:t>
            </a:r>
            <a:r>
              <a:rPr lang="en-US" sz="2400" baseline="-25000" dirty="0" smtClean="0">
                <a:latin typeface="+mj-lt"/>
              </a:rPr>
              <a:t>i</a:t>
            </a:r>
            <a:r>
              <a:rPr lang="en-US" sz="2400" dirty="0" smtClean="0">
                <a:latin typeface="+mj-lt"/>
              </a:rPr>
              <a:t>=</a:t>
            </a:r>
            <a:r>
              <a:rPr lang="en-US" sz="2400" dirty="0" err="1" smtClean="0">
                <a:latin typeface="+mj-lt"/>
              </a:rPr>
              <a:t>j|</a:t>
            </a:r>
            <a:r>
              <a:rPr lang="en-US" sz="2400" b="1" dirty="0" err="1" smtClean="0">
                <a:latin typeface="+mj-lt"/>
              </a:rPr>
              <a:t>x</a:t>
            </a:r>
            <a:r>
              <a:rPr lang="en-US" sz="2400" baseline="-25000" dirty="0" err="1" smtClean="0">
                <a:latin typeface="+mj-lt"/>
              </a:rPr>
              <a:t>i</a:t>
            </a:r>
            <a:r>
              <a:rPr lang="en-US" sz="2400" dirty="0" smtClean="0">
                <a:latin typeface="+mj-lt"/>
              </a:rPr>
              <a:t>) has greater mass to the right and left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     of the mean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+mj-lt"/>
              </a:rPr>
              <a:t>Conditional mean function is the same as the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     Poisson: E[</a:t>
            </a:r>
            <a:r>
              <a:rPr lang="en-US" sz="2400" dirty="0" err="1" smtClean="0">
                <a:latin typeface="+mj-lt"/>
              </a:rPr>
              <a:t>y</a:t>
            </a:r>
            <a:r>
              <a:rPr lang="en-US" sz="2400" baseline="-25000" dirty="0" err="1" smtClean="0">
                <a:latin typeface="+mj-lt"/>
              </a:rPr>
              <a:t>i</a:t>
            </a:r>
            <a:r>
              <a:rPr lang="en-US" sz="2400" dirty="0" err="1" smtClean="0">
                <a:latin typeface="+mj-lt"/>
              </a:rPr>
              <a:t>|</a:t>
            </a:r>
            <a:r>
              <a:rPr lang="en-US" sz="2400" b="1" dirty="0" err="1" smtClean="0">
                <a:latin typeface="+mj-lt"/>
              </a:rPr>
              <a:t>x</a:t>
            </a:r>
            <a:r>
              <a:rPr lang="en-US" sz="2400" baseline="-25000" dirty="0" err="1" smtClean="0">
                <a:latin typeface="+mj-lt"/>
              </a:rPr>
              <a:t>i</a:t>
            </a:r>
            <a:r>
              <a:rPr lang="en-US" sz="2400" dirty="0" smtClean="0">
                <a:latin typeface="+mj-lt"/>
              </a:rPr>
              <a:t>] = </a:t>
            </a:r>
            <a:r>
              <a:rPr lang="el-GR" sz="2400" dirty="0" smtClean="0">
                <a:latin typeface="+mj-lt"/>
                <a:cs typeface="Times New Roman" pitchFamily="18" charset="0"/>
              </a:rPr>
              <a:t>λ</a:t>
            </a:r>
            <a:r>
              <a:rPr lang="en-US" sz="2400" baseline="-25000" dirty="0" err="1" smtClean="0">
                <a:latin typeface="+mj-lt"/>
                <a:cs typeface="Times New Roman" pitchFamily="18" charset="0"/>
              </a:rPr>
              <a:t>i</a:t>
            </a:r>
            <a:r>
              <a:rPr lang="en-US" sz="2400" dirty="0" smtClean="0">
                <a:latin typeface="+mj-lt"/>
                <a:cs typeface="Times New Roman" pitchFamily="18" charset="0"/>
              </a:rPr>
              <a:t>=</a:t>
            </a:r>
            <a:r>
              <a:rPr lang="en-US" sz="2400" dirty="0" err="1" smtClean="0">
                <a:latin typeface="+mj-lt"/>
                <a:cs typeface="Times New Roman" pitchFamily="18" charset="0"/>
              </a:rPr>
              <a:t>Exp</a:t>
            </a:r>
            <a:r>
              <a:rPr lang="en-US" sz="2400" dirty="0" smtClean="0">
                <a:latin typeface="+mj-lt"/>
                <a:cs typeface="Times New Roman" pitchFamily="18" charset="0"/>
              </a:rPr>
              <a:t>(</a:t>
            </a:r>
            <a:r>
              <a:rPr lang="en-US" sz="2400" b="1" dirty="0" smtClean="0">
                <a:latin typeface="+mj-lt"/>
                <a:sym typeface="Symbol" pitchFamily="18" charset="2"/>
              </a:rPr>
              <a:t></a:t>
            </a:r>
            <a:r>
              <a:rPr lang="en-US" sz="2400" dirty="0" smtClean="0">
                <a:latin typeface="+mj-lt"/>
                <a:sym typeface="Symbol" pitchFamily="18" charset="2"/>
              </a:rPr>
              <a:t>’</a:t>
            </a:r>
            <a:r>
              <a:rPr lang="en-US" sz="2400" b="1" dirty="0" smtClean="0">
                <a:latin typeface="+mj-lt"/>
                <a:sym typeface="Symbol" pitchFamily="18" charset="2"/>
              </a:rPr>
              <a:t>x</a:t>
            </a:r>
            <a:r>
              <a:rPr lang="en-US" sz="2400" baseline="-25000" dirty="0" smtClean="0">
                <a:latin typeface="+mj-lt"/>
                <a:sym typeface="Symbol" pitchFamily="18" charset="2"/>
              </a:rPr>
              <a:t>i</a:t>
            </a:r>
            <a:r>
              <a:rPr lang="en-US" sz="2400" dirty="0" smtClean="0">
                <a:latin typeface="+mj-lt"/>
                <a:cs typeface="Times New Roman" pitchFamily="18" charset="0"/>
              </a:rPr>
              <a:t>), so marginal</a:t>
            </a:r>
            <a:br>
              <a:rPr lang="en-US" sz="2400" dirty="0" smtClean="0">
                <a:latin typeface="+mj-lt"/>
                <a:cs typeface="Times New Roman" pitchFamily="18" charset="0"/>
              </a:rPr>
            </a:br>
            <a:r>
              <a:rPr lang="en-US" sz="2400" dirty="0" smtClean="0">
                <a:latin typeface="+mj-lt"/>
                <a:cs typeface="Times New Roman" pitchFamily="18" charset="0"/>
              </a:rPr>
              <a:t>     effects have the same form.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+mj-lt"/>
                <a:cs typeface="Times New Roman" pitchFamily="18" charset="0"/>
              </a:rPr>
              <a:t>Variance is </a:t>
            </a:r>
            <a:r>
              <a:rPr lang="en-US" sz="2400" dirty="0" err="1" smtClean="0">
                <a:latin typeface="+mj-lt"/>
                <a:cs typeface="Times New Roman" pitchFamily="18" charset="0"/>
              </a:rPr>
              <a:t>Var</a:t>
            </a:r>
            <a:r>
              <a:rPr lang="en-US" sz="2400" dirty="0" smtClean="0">
                <a:latin typeface="+mj-lt"/>
                <a:cs typeface="Times New Roman" pitchFamily="18" charset="0"/>
              </a:rPr>
              <a:t>[</a:t>
            </a:r>
            <a:r>
              <a:rPr lang="en-US" sz="2400" dirty="0" err="1" smtClean="0">
                <a:latin typeface="+mj-lt"/>
              </a:rPr>
              <a:t>y</a:t>
            </a:r>
            <a:r>
              <a:rPr lang="en-US" sz="2400" baseline="-25000" dirty="0" err="1" smtClean="0">
                <a:latin typeface="+mj-lt"/>
              </a:rPr>
              <a:t>i</a:t>
            </a:r>
            <a:r>
              <a:rPr lang="en-US" sz="2400" dirty="0" err="1" smtClean="0">
                <a:latin typeface="+mj-lt"/>
              </a:rPr>
              <a:t>|</a:t>
            </a:r>
            <a:r>
              <a:rPr lang="en-US" sz="2400" b="1" dirty="0" err="1" smtClean="0">
                <a:latin typeface="+mj-lt"/>
              </a:rPr>
              <a:t>x</a:t>
            </a:r>
            <a:r>
              <a:rPr lang="en-US" sz="2400" baseline="-25000" dirty="0" err="1" smtClean="0">
                <a:latin typeface="+mj-lt"/>
              </a:rPr>
              <a:t>i</a:t>
            </a:r>
            <a:r>
              <a:rPr lang="en-US" sz="2400" dirty="0" smtClean="0">
                <a:latin typeface="+mj-lt"/>
              </a:rPr>
              <a:t>] = </a:t>
            </a:r>
            <a:r>
              <a:rPr lang="el-GR" sz="2400" dirty="0" smtClean="0">
                <a:latin typeface="+mj-lt"/>
                <a:cs typeface="Times New Roman" pitchFamily="18" charset="0"/>
              </a:rPr>
              <a:t>λ</a:t>
            </a:r>
            <a:r>
              <a:rPr lang="en-US" sz="2400" baseline="-25000" dirty="0" err="1" smtClean="0">
                <a:latin typeface="+mj-lt"/>
                <a:cs typeface="Times New Roman" pitchFamily="18" charset="0"/>
              </a:rPr>
              <a:t>i</a:t>
            </a:r>
            <a:r>
              <a:rPr lang="en-US" sz="2400" dirty="0" smtClean="0">
                <a:latin typeface="+mj-lt"/>
                <a:cs typeface="Times New Roman" pitchFamily="18" charset="0"/>
              </a:rPr>
              <a:t>(1 + </a:t>
            </a:r>
            <a:r>
              <a:rPr lang="el-GR" sz="2400" dirty="0" smtClean="0">
                <a:latin typeface="+mj-lt"/>
                <a:cs typeface="Times New Roman" pitchFamily="18" charset="0"/>
              </a:rPr>
              <a:t>α λ</a:t>
            </a:r>
            <a:r>
              <a:rPr lang="en-US" sz="2400" baseline="-25000" dirty="0" err="1" smtClean="0">
                <a:latin typeface="+mj-lt"/>
                <a:cs typeface="Times New Roman" pitchFamily="18" charset="0"/>
              </a:rPr>
              <a:t>i</a:t>
            </a:r>
            <a:r>
              <a:rPr lang="en-US" sz="2400" dirty="0" smtClean="0">
                <a:latin typeface="+mj-lt"/>
                <a:cs typeface="Times New Roman" pitchFamily="18" charset="0"/>
              </a:rPr>
              <a:t>), </a:t>
            </a:r>
            <a:r>
              <a:rPr lang="el-GR" sz="2400" dirty="0" smtClean="0">
                <a:latin typeface="+mj-lt"/>
                <a:cs typeface="Times New Roman" pitchFamily="18" charset="0"/>
              </a:rPr>
              <a:t>α</a:t>
            </a:r>
            <a:r>
              <a:rPr lang="en-US" sz="2400" dirty="0" smtClean="0">
                <a:latin typeface="+mj-lt"/>
                <a:cs typeface="Times New Roman" pitchFamily="18" charset="0"/>
              </a:rPr>
              <a:t> is the</a:t>
            </a:r>
            <a:br>
              <a:rPr lang="en-US" sz="2400" dirty="0" smtClean="0">
                <a:latin typeface="+mj-lt"/>
                <a:cs typeface="Times New Roman" pitchFamily="18" charset="0"/>
              </a:rPr>
            </a:br>
            <a:r>
              <a:rPr lang="en-US" sz="2400" dirty="0" smtClean="0">
                <a:latin typeface="+mj-lt"/>
                <a:cs typeface="Times New Roman" pitchFamily="18" charset="0"/>
              </a:rPr>
              <a:t>     </a:t>
            </a:r>
            <a:r>
              <a:rPr lang="en-US" sz="2400" dirty="0" err="1" smtClean="0">
                <a:latin typeface="+mj-lt"/>
                <a:cs typeface="Times New Roman" pitchFamily="18" charset="0"/>
              </a:rPr>
              <a:t>overdispersion</a:t>
            </a:r>
            <a:r>
              <a:rPr lang="en-US" sz="2400" dirty="0" smtClean="0">
                <a:latin typeface="+mj-lt"/>
                <a:cs typeface="Times New Roman" pitchFamily="18" charset="0"/>
              </a:rPr>
              <a:t> parameter; </a:t>
            </a:r>
            <a:r>
              <a:rPr lang="el-GR" sz="2400" dirty="0" smtClean="0">
                <a:latin typeface="+mj-lt"/>
                <a:cs typeface="Times New Roman" pitchFamily="18" charset="0"/>
              </a:rPr>
              <a:t>α</a:t>
            </a:r>
            <a:r>
              <a:rPr lang="en-US" sz="2400" dirty="0" smtClean="0">
                <a:latin typeface="+mj-lt"/>
                <a:cs typeface="Times New Roman" pitchFamily="18" charset="0"/>
              </a:rPr>
              <a:t> = 0 reverts </a:t>
            </a:r>
            <a:br>
              <a:rPr lang="en-US" sz="2400" dirty="0" smtClean="0">
                <a:latin typeface="+mj-lt"/>
                <a:cs typeface="Times New Roman" pitchFamily="18" charset="0"/>
              </a:rPr>
            </a:br>
            <a:r>
              <a:rPr lang="en-US" sz="2400" dirty="0" smtClean="0">
                <a:latin typeface="+mj-lt"/>
                <a:cs typeface="Times New Roman" pitchFamily="18" charset="0"/>
              </a:rPr>
              <a:t>     to the Poisson.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+mj-lt"/>
                <a:cs typeface="Times New Roman" pitchFamily="18" charset="0"/>
              </a:rPr>
              <a:t>Poisson is consistent when </a:t>
            </a:r>
            <a:r>
              <a:rPr lang="en-US" sz="2400" dirty="0" err="1" smtClean="0">
                <a:latin typeface="+mj-lt"/>
                <a:cs typeface="Times New Roman" pitchFamily="18" charset="0"/>
              </a:rPr>
              <a:t>NegBin</a:t>
            </a:r>
            <a:r>
              <a:rPr lang="en-US" sz="2400" dirty="0" smtClean="0">
                <a:latin typeface="+mj-lt"/>
                <a:cs typeface="Times New Roman" pitchFamily="18" charset="0"/>
              </a:rPr>
              <a:t> is appropriate.</a:t>
            </a:r>
            <a:br>
              <a:rPr lang="en-US" sz="2400" dirty="0" smtClean="0">
                <a:latin typeface="+mj-lt"/>
                <a:cs typeface="Times New Roman" pitchFamily="18" charset="0"/>
              </a:rPr>
            </a:br>
            <a:r>
              <a:rPr lang="en-US" sz="2400" dirty="0" smtClean="0">
                <a:latin typeface="+mj-lt"/>
                <a:cs typeface="Times New Roman" pitchFamily="18" charset="0"/>
              </a:rPr>
              <a:t>    Therefore, this is a case for the ROBUST</a:t>
            </a:r>
            <a:br>
              <a:rPr lang="en-US" sz="2400" dirty="0" smtClean="0">
                <a:latin typeface="+mj-lt"/>
                <a:cs typeface="Times New Roman" pitchFamily="18" charset="0"/>
              </a:rPr>
            </a:br>
            <a:r>
              <a:rPr lang="en-US" sz="2400" dirty="0" smtClean="0">
                <a:latin typeface="+mj-lt"/>
                <a:cs typeface="Times New Roman" pitchFamily="18" charset="0"/>
              </a:rPr>
              <a:t>    covariance matrix estimator.  (Neglected</a:t>
            </a:r>
            <a:br>
              <a:rPr lang="en-US" sz="2400" dirty="0" smtClean="0">
                <a:latin typeface="+mj-lt"/>
                <a:cs typeface="Times New Roman" pitchFamily="18" charset="0"/>
              </a:rPr>
            </a:br>
            <a:r>
              <a:rPr lang="en-US" sz="2400" dirty="0" smtClean="0">
                <a:latin typeface="+mj-lt"/>
                <a:cs typeface="Times New Roman" pitchFamily="18" charset="0"/>
              </a:rPr>
              <a:t>    heterogeneity that is uncorrelated with </a:t>
            </a:r>
            <a:r>
              <a:rPr lang="en-US" sz="2400" b="1" dirty="0" smtClean="0">
                <a:latin typeface="+mj-lt"/>
                <a:cs typeface="Times New Roman" pitchFamily="18" charset="0"/>
              </a:rPr>
              <a:t>x</a:t>
            </a:r>
            <a:r>
              <a:rPr lang="en-US" sz="2400" baseline="-25000" dirty="0" smtClean="0">
                <a:latin typeface="+mj-lt"/>
                <a:cs typeface="Times New Roman" pitchFamily="18" charset="0"/>
              </a:rPr>
              <a:t>i</a:t>
            </a:r>
            <a:r>
              <a:rPr lang="en-US" sz="2400" dirty="0" smtClean="0">
                <a:latin typeface="+mj-lt"/>
                <a:cs typeface="Times New Roman" pitchFamily="18" charset="0"/>
              </a:rPr>
              <a:t>.)</a:t>
            </a:r>
            <a:endParaRPr lang="el-GR" sz="2400" dirty="0" smtClean="0">
              <a:latin typeface="+mj-lt"/>
              <a:cs typeface="Times New Roman" pitchFamily="18" charset="0"/>
            </a:endParaRPr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1143000" y="4648200"/>
            <a:ext cx="7467600" cy="1524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90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60375"/>
            <a:ext cx="8229600" cy="682625"/>
          </a:xfrm>
        </p:spPr>
        <p:txBody>
          <a:bodyPr/>
          <a:lstStyle/>
          <a:p>
            <a:pPr eaLnBrk="1" hangingPunct="1"/>
            <a:r>
              <a:rPr lang="en-US" b="1" dirty="0" err="1" smtClean="0"/>
              <a:t>NegBin</a:t>
            </a:r>
            <a:r>
              <a:rPr lang="en-US" b="1" dirty="0" smtClean="0"/>
              <a:t> Model for Doctor Visits</a:t>
            </a:r>
          </a:p>
        </p:txBody>
      </p:sp>
      <p:sp>
        <p:nvSpPr>
          <p:cNvPr id="15363" name="Text Box 4"/>
          <p:cNvSpPr txBox="1">
            <a:spLocks noChangeArrowheads="1"/>
          </p:cNvSpPr>
          <p:nvPr/>
        </p:nvSpPr>
        <p:spPr bwMode="auto">
          <a:xfrm>
            <a:off x="1524000" y="1600200"/>
            <a:ext cx="7010400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 dirty="0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Negative Binomial Regression</a:t>
            </a:r>
          </a:p>
          <a:p>
            <a:r>
              <a:rPr lang="en-US" sz="1200" b="1" dirty="0">
                <a:latin typeface="Courier New" pitchFamily="49" charset="0"/>
              </a:rPr>
              <a:t>Dependent variable               DOCVIS</a:t>
            </a:r>
          </a:p>
          <a:p>
            <a:r>
              <a:rPr lang="en-US" sz="1200" b="1" dirty="0">
                <a:latin typeface="Courier New" pitchFamily="49" charset="0"/>
              </a:rPr>
              <a:t>Log likelihood function    -60134.50735  </a:t>
            </a:r>
            <a:r>
              <a:rPr lang="en-US" sz="1200" b="1" dirty="0" err="1">
                <a:latin typeface="Courier New" pitchFamily="49" charset="0"/>
              </a:rPr>
              <a:t>NegBin</a:t>
            </a:r>
            <a:r>
              <a:rPr lang="en-US" sz="1200" b="1" dirty="0">
                <a:latin typeface="Courier New" pitchFamily="49" charset="0"/>
              </a:rPr>
              <a:t>  </a:t>
            </a:r>
            <a:r>
              <a:rPr lang="en-US" sz="1200" b="1" dirty="0" err="1">
                <a:latin typeface="Courier New" pitchFamily="49" charset="0"/>
              </a:rPr>
              <a:t>LogL</a:t>
            </a:r>
            <a:endParaRPr lang="en-US" sz="1200" b="1" dirty="0">
              <a:latin typeface="Courier New" pitchFamily="49" charset="0"/>
            </a:endParaRPr>
          </a:p>
          <a:p>
            <a:r>
              <a:rPr lang="en-US" sz="1200" b="1" dirty="0">
                <a:latin typeface="Courier New" pitchFamily="49" charset="0"/>
              </a:rPr>
              <a:t>Restricted log likelihood -103727.29625  Poisson </a:t>
            </a:r>
            <a:r>
              <a:rPr lang="en-US" sz="1200" b="1" dirty="0" err="1">
                <a:latin typeface="Courier New" pitchFamily="49" charset="0"/>
              </a:rPr>
              <a:t>LogL</a:t>
            </a:r>
            <a:endParaRPr lang="en-US" sz="1200" b="1" dirty="0">
              <a:latin typeface="Courier New" pitchFamily="49" charset="0"/>
            </a:endParaRPr>
          </a:p>
          <a:p>
            <a:r>
              <a:rPr lang="en-US" sz="1200" b="1" dirty="0">
                <a:latin typeface="Courier New" pitchFamily="49" charset="0"/>
              </a:rPr>
              <a:t>Chi squared [   1 </a:t>
            </a:r>
            <a:r>
              <a:rPr lang="en-US" sz="1200" b="1" dirty="0" err="1">
                <a:latin typeface="Courier New" pitchFamily="49" charset="0"/>
              </a:rPr>
              <a:t>d.f.</a:t>
            </a:r>
            <a:r>
              <a:rPr lang="en-US" sz="1200" b="1" dirty="0">
                <a:latin typeface="Courier New" pitchFamily="49" charset="0"/>
              </a:rPr>
              <a:t>]     87185.57782  Reject Poisson model</a:t>
            </a:r>
          </a:p>
          <a:p>
            <a:r>
              <a:rPr lang="en-US" sz="1200" b="1" dirty="0">
                <a:latin typeface="Courier New" pitchFamily="49" charset="0"/>
              </a:rPr>
              <a:t>Significance level               .00000</a:t>
            </a:r>
          </a:p>
          <a:p>
            <a:r>
              <a:rPr lang="en-US" sz="1200" b="1" dirty="0">
                <a:latin typeface="Courier New" pitchFamily="49" charset="0"/>
              </a:rPr>
              <a:t>McFadden Pseudo R-squared      .4202634</a:t>
            </a:r>
          </a:p>
          <a:p>
            <a:r>
              <a:rPr lang="en-US" sz="1200" b="1" dirty="0">
                <a:latin typeface="Courier New" pitchFamily="49" charset="0"/>
              </a:rPr>
              <a:t>Estimation based on N =  27326, K =   8</a:t>
            </a:r>
          </a:p>
          <a:p>
            <a:r>
              <a:rPr lang="en-US" sz="1200" b="1" dirty="0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 dirty="0">
                <a:latin typeface="Courier New" pitchFamily="49" charset="0"/>
              </a:rPr>
              <a:t>              Normalized   </a:t>
            </a:r>
            <a:r>
              <a:rPr lang="en-US" sz="1200" b="1" dirty="0" err="1">
                <a:latin typeface="Courier New" pitchFamily="49" charset="0"/>
              </a:rPr>
              <a:t>Unnormalized</a:t>
            </a:r>
            <a:endParaRPr lang="en-US" sz="1200" b="1" dirty="0">
              <a:latin typeface="Courier New" pitchFamily="49" charset="0"/>
            </a:endParaRPr>
          </a:p>
          <a:p>
            <a:r>
              <a:rPr lang="en-US" sz="1200" b="1" dirty="0">
                <a:latin typeface="Courier New" pitchFamily="49" charset="0"/>
              </a:rPr>
              <a:t>AIC              4.40185   120285.01469</a:t>
            </a:r>
          </a:p>
          <a:p>
            <a:r>
              <a:rPr lang="en-US" sz="1200" b="1" dirty="0" err="1">
                <a:latin typeface="Courier New" pitchFamily="49" charset="0"/>
              </a:rPr>
              <a:t>NegBin</a:t>
            </a:r>
            <a:r>
              <a:rPr lang="en-US" sz="1200" b="1" dirty="0">
                <a:latin typeface="Courier New" pitchFamily="49" charset="0"/>
              </a:rPr>
              <a:t> form 2; Psi(</a:t>
            </a:r>
            <a:r>
              <a:rPr lang="en-US" sz="1200" b="1" dirty="0" err="1">
                <a:latin typeface="Courier New" pitchFamily="49" charset="0"/>
              </a:rPr>
              <a:t>i</a:t>
            </a:r>
            <a:r>
              <a:rPr lang="en-US" sz="1200" b="1" dirty="0">
                <a:latin typeface="Courier New" pitchFamily="49" charset="0"/>
              </a:rPr>
              <a:t>) = theta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Variable| Coefficient    Standard Error  b/</a:t>
            </a:r>
            <a:r>
              <a:rPr lang="en-US" sz="1200" b="1" dirty="0" err="1">
                <a:latin typeface="Courier New" pitchFamily="49" charset="0"/>
              </a:rPr>
              <a:t>St.Er</a:t>
            </a:r>
            <a:r>
              <a:rPr lang="en-US" sz="1200" b="1" dirty="0">
                <a:latin typeface="Courier New" pitchFamily="49" charset="0"/>
              </a:rPr>
              <a:t>. P[|Z|&gt;z]   Mean of X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Constant|     .80825***       .05955       13.572   .0000</a:t>
            </a:r>
          </a:p>
          <a:p>
            <a:r>
              <a:rPr lang="en-US" sz="1200" b="1" dirty="0">
                <a:latin typeface="Courier New" pitchFamily="49" charset="0"/>
              </a:rPr>
              <a:t>     AGE|     .01806***       .00079       22.780   .0000      43.5257</a:t>
            </a:r>
          </a:p>
          <a:p>
            <a:r>
              <a:rPr lang="en-US" sz="1200" b="1" dirty="0">
                <a:latin typeface="Courier New" pitchFamily="49" charset="0"/>
              </a:rPr>
              <a:t>    EDUC|    -.03717***       .00386       -9.622   .0000      11.3206</a:t>
            </a:r>
          </a:p>
          <a:p>
            <a:r>
              <a:rPr lang="en-US" sz="1200" b="1" dirty="0">
                <a:latin typeface="Courier New" pitchFamily="49" charset="0"/>
              </a:rPr>
              <a:t>  FEMALE|     .32596***       .01586       20.556   .0000       .47877</a:t>
            </a:r>
          </a:p>
          <a:p>
            <a:r>
              <a:rPr lang="en-US" sz="1200" b="1" dirty="0">
                <a:latin typeface="Courier New" pitchFamily="49" charset="0"/>
              </a:rPr>
              <a:t> MARRIED|    -.00605          .01880        -.322   .7477       .75862</a:t>
            </a:r>
          </a:p>
          <a:p>
            <a:r>
              <a:rPr lang="en-US" sz="1200" b="1" dirty="0">
                <a:latin typeface="Courier New" pitchFamily="49" charset="0"/>
              </a:rPr>
              <a:t>  HHNINC|    -.46768***       .04663      -10.029   .0000       .35208</a:t>
            </a:r>
          </a:p>
          <a:p>
            <a:r>
              <a:rPr lang="en-US" sz="1200" b="1" dirty="0">
                <a:latin typeface="Courier New" pitchFamily="49" charset="0"/>
              </a:rPr>
              <a:t>  HHKIDS|    -.15274***       .01729       -8.832   .0000       .40273</a:t>
            </a:r>
          </a:p>
          <a:p>
            <a:r>
              <a:rPr lang="en-US" sz="1200" b="1" dirty="0">
                <a:latin typeface="Courier New" pitchFamily="49" charset="0"/>
              </a:rPr>
              <a:t>        |Dispersion parameter for count data model</a:t>
            </a:r>
          </a:p>
          <a:p>
            <a:r>
              <a:rPr lang="en-US" sz="1200" b="1" dirty="0">
                <a:latin typeface="Courier New" pitchFamily="49" charset="0"/>
              </a:rPr>
              <a:t>   Alpha|    1.89679***       .01981       95.747   .0000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1752600" y="5867400"/>
            <a:ext cx="51816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36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457201"/>
            <a:ext cx="8229600" cy="762000"/>
          </a:xfrm>
        </p:spPr>
        <p:txBody>
          <a:bodyPr/>
          <a:lstStyle/>
          <a:p>
            <a:pPr eaLnBrk="1" hangingPunct="1"/>
            <a:r>
              <a:rPr lang="en-US" smtClean="0"/>
              <a:t>Partial Effects</a:t>
            </a:r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954024" y="1600200"/>
            <a:ext cx="7848600" cy="461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400" b="1" dirty="0" smtClean="0">
                <a:latin typeface="Courier New" pitchFamily="49" charset="0"/>
              </a:rPr>
              <a:t>+---------------------------------------------------------------------</a:t>
            </a:r>
            <a:endParaRPr lang="en-US" sz="1400" b="1" dirty="0">
              <a:latin typeface="Courier New" pitchFamily="49" charset="0"/>
            </a:endParaRPr>
          </a:p>
          <a:p>
            <a:r>
              <a:rPr lang="en-US" sz="1400" b="1" dirty="0">
                <a:latin typeface="Courier New" pitchFamily="49" charset="0"/>
              </a:rPr>
              <a:t>Scale Factor for </a:t>
            </a:r>
            <a:r>
              <a:rPr lang="en-US" sz="1400" b="1" dirty="0" smtClean="0">
                <a:latin typeface="Courier New" pitchFamily="49" charset="0"/>
              </a:rPr>
              <a:t>Partial </a:t>
            </a:r>
            <a:r>
              <a:rPr lang="en-US" sz="1400" b="1" dirty="0">
                <a:latin typeface="Courier New" pitchFamily="49" charset="0"/>
              </a:rPr>
              <a:t>Effects  3.1835   POISSON</a:t>
            </a:r>
          </a:p>
          <a:p>
            <a:r>
              <a:rPr lang="en-US" sz="14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 dirty="0">
                <a:latin typeface="Courier New" pitchFamily="49" charset="0"/>
              </a:rPr>
              <a:t>Variable| Coefficient    Standard Error  b/</a:t>
            </a:r>
            <a:r>
              <a:rPr lang="en-US" sz="1400" b="1" dirty="0" err="1">
                <a:latin typeface="Courier New" pitchFamily="49" charset="0"/>
              </a:rPr>
              <a:t>St.Er</a:t>
            </a:r>
            <a:r>
              <a:rPr lang="en-US" sz="1400" b="1" dirty="0">
                <a:latin typeface="Courier New" pitchFamily="49" charset="0"/>
              </a:rPr>
              <a:t>. P[|Z|&gt;z]   Mean of X</a:t>
            </a:r>
          </a:p>
          <a:p>
            <a:r>
              <a:rPr lang="en-US" sz="14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 dirty="0">
                <a:latin typeface="Courier New" pitchFamily="49" charset="0"/>
              </a:rPr>
              <a:t>     AGE|     .05613***       .00131       42.991   .0000      43.5257</a:t>
            </a:r>
          </a:p>
          <a:p>
            <a:r>
              <a:rPr lang="en-US" sz="1400" b="1" dirty="0">
                <a:latin typeface="Courier New" pitchFamily="49" charset="0"/>
              </a:rPr>
              <a:t>    EDUC|    -.09490***       .00596      -15.923   .0000      11.3206</a:t>
            </a:r>
          </a:p>
          <a:p>
            <a:r>
              <a:rPr lang="en-US" sz="1400" b="1" dirty="0">
                <a:latin typeface="Courier New" pitchFamily="49" charset="0"/>
              </a:rPr>
              <a:t>  FEMALE|     .93237***       .02555       36.491   .0000       .47877</a:t>
            </a:r>
          </a:p>
          <a:p>
            <a:r>
              <a:rPr lang="en-US" sz="1400" b="1" dirty="0">
                <a:latin typeface="Courier New" pitchFamily="49" charset="0"/>
              </a:rPr>
              <a:t> MARRIED|     .03069          .02945        1.042   .2973       .75862</a:t>
            </a:r>
          </a:p>
          <a:p>
            <a:r>
              <a:rPr lang="en-US" sz="1400" b="1" dirty="0">
                <a:latin typeface="Courier New" pitchFamily="49" charset="0"/>
              </a:rPr>
              <a:t>  HHNINC|   -1.66271***       .07803      -21.308   .0000       .35208</a:t>
            </a:r>
          </a:p>
          <a:p>
            <a:r>
              <a:rPr lang="en-US" sz="1400" b="1" dirty="0">
                <a:latin typeface="Courier New" pitchFamily="49" charset="0"/>
              </a:rPr>
              <a:t>  HHKIDS|    -.51037***       .02879      -17.730   .0000       .40273</a:t>
            </a:r>
          </a:p>
          <a:p>
            <a:r>
              <a:rPr lang="en-US" sz="14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 dirty="0">
                <a:latin typeface="Courier New" pitchFamily="49" charset="0"/>
              </a:rPr>
              <a:t>Scale Factor for </a:t>
            </a:r>
            <a:r>
              <a:rPr lang="en-US" sz="1400" b="1" dirty="0" smtClean="0">
                <a:latin typeface="Courier New" pitchFamily="49" charset="0"/>
              </a:rPr>
              <a:t>Partial </a:t>
            </a:r>
            <a:r>
              <a:rPr lang="en-US" sz="1400" b="1" dirty="0">
                <a:latin typeface="Courier New" pitchFamily="49" charset="0"/>
              </a:rPr>
              <a:t>Effects  3.1924  NEGATIVE BINOMIAL</a:t>
            </a:r>
          </a:p>
          <a:p>
            <a:r>
              <a:rPr lang="en-US" sz="14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 dirty="0">
                <a:latin typeface="Courier New" pitchFamily="49" charset="0"/>
              </a:rPr>
              <a:t>     AGE|     .05767***       .00317       18.202   .0000      43.5257</a:t>
            </a:r>
          </a:p>
          <a:p>
            <a:r>
              <a:rPr lang="en-US" sz="1400" b="1" dirty="0">
                <a:latin typeface="Courier New" pitchFamily="49" charset="0"/>
              </a:rPr>
              <a:t>    EDUC|    -.11867***       .01348       -8.804   .0000      11.3206</a:t>
            </a:r>
          </a:p>
          <a:p>
            <a:r>
              <a:rPr lang="en-US" sz="1400" b="1" dirty="0">
                <a:latin typeface="Courier New" pitchFamily="49" charset="0"/>
              </a:rPr>
              <a:t>  FEMALE|    1.04058***       .06212       16.751   .0000       .47877</a:t>
            </a:r>
          </a:p>
          <a:p>
            <a:r>
              <a:rPr lang="en-US" sz="1400" b="1" dirty="0">
                <a:latin typeface="Courier New" pitchFamily="49" charset="0"/>
              </a:rPr>
              <a:t> MARRIED|    -.01931          .06382        -.302   .7623       .75862</a:t>
            </a:r>
          </a:p>
          <a:p>
            <a:r>
              <a:rPr lang="en-US" sz="1400" b="1" dirty="0">
                <a:latin typeface="Courier New" pitchFamily="49" charset="0"/>
              </a:rPr>
              <a:t>  HHNINC|   -1.49301***       .16272       -9.176   .0000       .35208</a:t>
            </a:r>
          </a:p>
          <a:p>
            <a:r>
              <a:rPr lang="en-US" sz="1400" b="1" dirty="0">
                <a:latin typeface="Courier New" pitchFamily="49" charset="0"/>
              </a:rPr>
              <a:t>  HHKIDS|    -.48759***       .06022       -8.097   .0000       .40273</a:t>
            </a:r>
          </a:p>
          <a:p>
            <a:r>
              <a:rPr lang="en-US" sz="1400" b="1" dirty="0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  <p:extLst>
      <p:ext uri="{BB962C8B-B14F-4D97-AF65-F5344CB8AC3E}">
        <p14:creationId xmlns:p14="http://schemas.microsoft.com/office/powerpoint/2010/main" val="241116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295400"/>
            <a:ext cx="7093527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" name="Straight Arrow Connector 3"/>
          <p:cNvCxnSpPr/>
          <p:nvPr/>
        </p:nvCxnSpPr>
        <p:spPr bwMode="auto">
          <a:xfrm rot="10800000">
            <a:off x="3887634" y="2787764"/>
            <a:ext cx="3886200" cy="158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70048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606425"/>
          </a:xfrm>
        </p:spPr>
        <p:txBody>
          <a:bodyPr/>
          <a:lstStyle/>
          <a:p>
            <a:pPr eaLnBrk="1" hangingPunct="1"/>
            <a:r>
              <a:rPr lang="en-US" b="1" dirty="0" smtClean="0"/>
              <a:t>Four Model Formulations</a:t>
            </a:r>
          </a:p>
        </p:txBody>
      </p:sp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0" y="30051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685800" y="1676400"/>
          <a:ext cx="2971800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Equation" r:id="rId4" imgW="2184400" imgH="1066800" progId="Equation.DSMT4">
                  <p:embed/>
                </p:oleObj>
              </mc:Choice>
              <mc:Fallback>
                <p:oleObj name="Equation" r:id="rId4" imgW="2184400" imgH="1066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76400"/>
                        <a:ext cx="2971800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413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429000"/>
            <a:ext cx="3200400" cy="311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600200"/>
            <a:ext cx="3048000" cy="234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962400"/>
            <a:ext cx="3733800" cy="257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6" name="Rectangle 9"/>
          <p:cNvSpPr>
            <a:spLocks noChangeArrowheads="1"/>
          </p:cNvSpPr>
          <p:nvPr/>
        </p:nvSpPr>
        <p:spPr bwMode="auto">
          <a:xfrm>
            <a:off x="533400" y="1600200"/>
            <a:ext cx="3276600" cy="16764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7" name="Rectangle 10"/>
          <p:cNvSpPr>
            <a:spLocks noChangeArrowheads="1"/>
          </p:cNvSpPr>
          <p:nvPr/>
        </p:nvSpPr>
        <p:spPr bwMode="auto">
          <a:xfrm>
            <a:off x="533400" y="3429000"/>
            <a:ext cx="3276600" cy="30480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8" name="Rectangle 11"/>
          <p:cNvSpPr>
            <a:spLocks noChangeArrowheads="1"/>
          </p:cNvSpPr>
          <p:nvPr/>
        </p:nvSpPr>
        <p:spPr bwMode="auto">
          <a:xfrm>
            <a:off x="5410200" y="1600200"/>
            <a:ext cx="3276600" cy="22860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9" name="Rectangle 12"/>
          <p:cNvSpPr>
            <a:spLocks noChangeArrowheads="1"/>
          </p:cNvSpPr>
          <p:nvPr/>
        </p:nvSpPr>
        <p:spPr bwMode="auto">
          <a:xfrm>
            <a:off x="4876800" y="3962400"/>
            <a:ext cx="3886200" cy="25908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20" name="Text Box 13"/>
          <p:cNvSpPr txBox="1">
            <a:spLocks noChangeArrowheads="1"/>
          </p:cNvSpPr>
          <p:nvPr/>
        </p:nvSpPr>
        <p:spPr bwMode="auto">
          <a:xfrm>
            <a:off x="3962400" y="2895600"/>
            <a:ext cx="1295400" cy="379413"/>
          </a:xfrm>
          <a:prstGeom prst="rect">
            <a:avLst/>
          </a:prstGeom>
          <a:solidFill>
            <a:srgbClr val="FF0000">
              <a:alpha val="1098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E[y</a:t>
            </a:r>
            <a:r>
              <a:rPr lang="en-US" baseline="-25000">
                <a:cs typeface="Times New Roman" pitchFamily="18" charset="0"/>
              </a:rPr>
              <a:t>i</a:t>
            </a:r>
            <a:r>
              <a:rPr lang="en-US">
                <a:cs typeface="Times New Roman" pitchFamily="18" charset="0"/>
              </a:rPr>
              <a:t> |</a:t>
            </a:r>
            <a:r>
              <a:rPr lang="en-US" b="1">
                <a:cs typeface="Times New Roman" pitchFamily="18" charset="0"/>
              </a:rPr>
              <a:t>x</a:t>
            </a:r>
            <a:r>
              <a:rPr lang="en-US" baseline="-25000">
                <a:cs typeface="Times New Roman" pitchFamily="18" charset="0"/>
              </a:rPr>
              <a:t>i</a:t>
            </a:r>
            <a:r>
              <a:rPr lang="en-US">
                <a:cs typeface="Times New Roman" pitchFamily="18" charset="0"/>
              </a:rPr>
              <a:t> ]=</a:t>
            </a:r>
            <a:r>
              <a:rPr lang="el-GR">
                <a:cs typeface="Times New Roman" pitchFamily="18" charset="0"/>
              </a:rPr>
              <a:t>λ</a:t>
            </a:r>
            <a:r>
              <a:rPr lang="en-US" baseline="-25000">
                <a:cs typeface="Times New Roman" pitchFamily="18" charset="0"/>
              </a:rPr>
              <a:t>i</a:t>
            </a:r>
            <a:endParaRPr lang="el-GR">
              <a:cs typeface="Times New Roman" pitchFamily="18" charset="0"/>
            </a:endParaRPr>
          </a:p>
        </p:txBody>
      </p:sp>
      <p:sp>
        <p:nvSpPr>
          <p:cNvPr id="17421" name="Line 14"/>
          <p:cNvSpPr>
            <a:spLocks noChangeShapeType="1"/>
          </p:cNvSpPr>
          <p:nvPr/>
        </p:nvSpPr>
        <p:spPr bwMode="auto">
          <a:xfrm flipH="1">
            <a:off x="2743200" y="2971800"/>
            <a:ext cx="1219200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422" name="Line 15"/>
          <p:cNvSpPr>
            <a:spLocks noChangeShapeType="1"/>
          </p:cNvSpPr>
          <p:nvPr/>
        </p:nvSpPr>
        <p:spPr bwMode="auto">
          <a:xfrm flipH="1">
            <a:off x="1447800" y="3124200"/>
            <a:ext cx="2514600" cy="24384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423" name="Line 16"/>
          <p:cNvSpPr>
            <a:spLocks noChangeShapeType="1"/>
          </p:cNvSpPr>
          <p:nvPr/>
        </p:nvSpPr>
        <p:spPr bwMode="auto">
          <a:xfrm>
            <a:off x="5257800" y="3048000"/>
            <a:ext cx="381000" cy="6096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424" name="Line 17"/>
          <p:cNvSpPr>
            <a:spLocks noChangeShapeType="1"/>
          </p:cNvSpPr>
          <p:nvPr/>
        </p:nvSpPr>
        <p:spPr bwMode="auto">
          <a:xfrm>
            <a:off x="5257800" y="3200400"/>
            <a:ext cx="0" cy="25146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877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60375"/>
            <a:ext cx="8229600" cy="606425"/>
          </a:xfrm>
        </p:spPr>
        <p:txBody>
          <a:bodyPr/>
          <a:lstStyle/>
          <a:p>
            <a:pPr eaLnBrk="1" hangingPunct="1"/>
            <a:r>
              <a:rPr lang="en-US" b="1" dirty="0" err="1" smtClean="0"/>
              <a:t>NegBin</a:t>
            </a:r>
            <a:r>
              <a:rPr lang="en-US" b="1" dirty="0" smtClean="0"/>
              <a:t>-P Model</a:t>
            </a:r>
          </a:p>
        </p:txBody>
      </p:sp>
      <p:sp>
        <p:nvSpPr>
          <p:cNvPr id="19459" name="Text Box 5"/>
          <p:cNvSpPr txBox="1">
            <a:spLocks noChangeArrowheads="1"/>
          </p:cNvSpPr>
          <p:nvPr/>
        </p:nvSpPr>
        <p:spPr bwMode="auto">
          <a:xfrm>
            <a:off x="457200" y="1600200"/>
            <a:ext cx="8077200" cy="392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Negative Binomial (P)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DOCVIS</a:t>
            </a:r>
          </a:p>
          <a:p>
            <a:r>
              <a:rPr lang="en-US" sz="1200" b="1">
                <a:latin typeface="Courier New" pitchFamily="49" charset="0"/>
              </a:rPr>
              <a:t>Log likelihood function    -59992.32903</a:t>
            </a:r>
          </a:p>
          <a:p>
            <a:r>
              <a:rPr lang="en-US" sz="1200" b="1">
                <a:latin typeface="Courier New" pitchFamily="49" charset="0"/>
              </a:rPr>
              <a:t>Restricted log likelihood -103727.29625</a:t>
            </a:r>
          </a:p>
          <a:p>
            <a:r>
              <a:rPr lang="en-US" sz="1200" b="1">
                <a:latin typeface="Courier New" pitchFamily="49" charset="0"/>
              </a:rPr>
              <a:t>Chi squared [   1 d.f.]     87469.93445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Constant|     .60840***       .06452        9.429 </a:t>
            </a:r>
          </a:p>
          <a:p>
            <a:r>
              <a:rPr lang="en-US" sz="1200" b="1">
                <a:latin typeface="Courier New" pitchFamily="49" charset="0"/>
              </a:rPr>
              <a:t>     AGE|     .01710***       .00082       20.782 </a:t>
            </a:r>
          </a:p>
          <a:p>
            <a:r>
              <a:rPr lang="en-US" sz="1200" b="1">
                <a:latin typeface="Courier New" pitchFamily="49" charset="0"/>
              </a:rPr>
              <a:t>    EDUC|    -.02313***       .00414       -5.581 </a:t>
            </a:r>
          </a:p>
          <a:p>
            <a:r>
              <a:rPr lang="en-US" sz="1200" b="1">
                <a:latin typeface="Courier New" pitchFamily="49" charset="0"/>
              </a:rPr>
              <a:t>  FEMALE|     .36386***       .01640       22.187 </a:t>
            </a:r>
          </a:p>
          <a:p>
            <a:r>
              <a:rPr lang="en-US" sz="1200" b="1">
                <a:latin typeface="Courier New" pitchFamily="49" charset="0"/>
              </a:rPr>
              <a:t> MARRIED|     .03670*         .02030        1.808 </a:t>
            </a:r>
          </a:p>
          <a:p>
            <a:r>
              <a:rPr lang="en-US" sz="1200" b="1">
                <a:latin typeface="Courier New" pitchFamily="49" charset="0"/>
              </a:rPr>
              <a:t>  HHNINC|    -.35093***       .05146       -6.819 </a:t>
            </a:r>
          </a:p>
          <a:p>
            <a:r>
              <a:rPr lang="en-US" sz="1200" b="1">
                <a:latin typeface="Courier New" pitchFamily="49" charset="0"/>
              </a:rPr>
              <a:t>  HHKIDS|    -.16902***       .01911       -8.843 </a:t>
            </a:r>
          </a:p>
          <a:p>
            <a:r>
              <a:rPr lang="en-US" sz="1200" b="1">
                <a:latin typeface="Courier New" pitchFamily="49" charset="0"/>
              </a:rPr>
              <a:t>        |Dispersion parameter for count data model</a:t>
            </a:r>
          </a:p>
          <a:p>
            <a:r>
              <a:rPr lang="en-US" sz="1200" b="1">
                <a:latin typeface="Courier New" pitchFamily="49" charset="0"/>
              </a:rPr>
              <a:t>   Alpha|    3.85713***       .14581       26.453 </a:t>
            </a:r>
          </a:p>
          <a:p>
            <a:r>
              <a:rPr lang="en-US" sz="1200" b="1">
                <a:latin typeface="Courier New" pitchFamily="49" charset="0"/>
              </a:rPr>
              <a:t>        |Negative Binomial. General form, NegBin P</a:t>
            </a:r>
          </a:p>
          <a:p>
            <a:r>
              <a:rPr lang="en-US" sz="1200" b="1">
                <a:latin typeface="Courier New" pitchFamily="49" charset="0"/>
              </a:rPr>
              <a:t>       P|    1.38693***       .03142       44.140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pic>
        <p:nvPicPr>
          <p:cNvPr id="1946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425" y="3257550"/>
            <a:ext cx="1114425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3267075"/>
            <a:ext cx="10096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3305175"/>
            <a:ext cx="108585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3" name="Text Box 9"/>
          <p:cNvSpPr txBox="1">
            <a:spLocks noChangeArrowheads="1"/>
          </p:cNvSpPr>
          <p:nvPr/>
        </p:nvSpPr>
        <p:spPr bwMode="auto">
          <a:xfrm>
            <a:off x="5334000" y="2847975"/>
            <a:ext cx="3276600" cy="2873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  NB-2       NB-1       Poisson</a:t>
            </a:r>
          </a:p>
        </p:txBody>
      </p:sp>
      <p:sp>
        <p:nvSpPr>
          <p:cNvPr id="19464" name="Rectangle 10"/>
          <p:cNvSpPr>
            <a:spLocks noChangeArrowheads="1"/>
          </p:cNvSpPr>
          <p:nvPr/>
        </p:nvSpPr>
        <p:spPr bwMode="auto">
          <a:xfrm>
            <a:off x="1724025" y="3276600"/>
            <a:ext cx="9906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5" name="Rectangle 11"/>
          <p:cNvSpPr>
            <a:spLocks noChangeArrowheads="1"/>
          </p:cNvSpPr>
          <p:nvPr/>
        </p:nvSpPr>
        <p:spPr bwMode="auto">
          <a:xfrm>
            <a:off x="5334000" y="3276600"/>
            <a:ext cx="32766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18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533400"/>
            <a:ext cx="6642906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1305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762000"/>
            <a:ext cx="8229600" cy="1139825"/>
          </a:xfrm>
        </p:spPr>
        <p:txBody>
          <a:bodyPr/>
          <a:lstStyle/>
          <a:p>
            <a:pPr eaLnBrk="1" hangingPunct="1"/>
            <a:r>
              <a:rPr lang="en-US" dirty="0" smtClean="0"/>
              <a:t>Zero Inflation – ZIP Models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95400" y="2057400"/>
            <a:ext cx="6781800" cy="3733800"/>
          </a:xfrm>
        </p:spPr>
        <p:txBody>
          <a:bodyPr/>
          <a:lstStyle/>
          <a:p>
            <a:pPr eaLnBrk="1" hangingPunct="1"/>
            <a:r>
              <a:rPr lang="en-US" sz="2400" dirty="0" smtClean="0">
                <a:latin typeface="+mj-lt"/>
              </a:rPr>
              <a:t>Two regimes: (Recreation site visits)</a:t>
            </a:r>
          </a:p>
          <a:p>
            <a:pPr lvl="1" eaLnBrk="1" hangingPunct="1"/>
            <a:r>
              <a:rPr lang="en-US" sz="2000" dirty="0" smtClean="0">
                <a:latin typeface="+mj-lt"/>
              </a:rPr>
              <a:t>Zero (with probability 1). (Never visit site)</a:t>
            </a:r>
          </a:p>
          <a:p>
            <a:pPr lvl="1" eaLnBrk="1" hangingPunct="1"/>
            <a:r>
              <a:rPr lang="en-US" sz="2000" dirty="0" smtClean="0">
                <a:latin typeface="+mj-lt"/>
              </a:rPr>
              <a:t>Poisson with </a:t>
            </a:r>
            <a:r>
              <a:rPr lang="en-US" sz="2000" dirty="0" err="1" smtClean="0">
                <a:latin typeface="+mj-lt"/>
              </a:rPr>
              <a:t>Pr</a:t>
            </a:r>
            <a:r>
              <a:rPr lang="en-US" sz="2000" dirty="0" smtClean="0">
                <a:latin typeface="+mj-lt"/>
              </a:rPr>
              <a:t>(0) = </a:t>
            </a:r>
            <a:r>
              <a:rPr lang="en-US" sz="2000" dirty="0" err="1" smtClean="0">
                <a:latin typeface="+mj-lt"/>
              </a:rPr>
              <a:t>exp</a:t>
            </a:r>
            <a:r>
              <a:rPr lang="en-US" sz="2000" dirty="0" smtClean="0">
                <a:latin typeface="+mj-lt"/>
              </a:rPr>
              <a:t>[- </a:t>
            </a:r>
            <a:r>
              <a:rPr lang="en-US" sz="2000" dirty="0" smtClean="0">
                <a:latin typeface="+mj-lt"/>
                <a:sym typeface="Symbol" pitchFamily="18" charset="2"/>
              </a:rPr>
              <a:t>’x</a:t>
            </a:r>
            <a:r>
              <a:rPr lang="en-US" sz="2000" baseline="-25000" dirty="0" smtClean="0">
                <a:latin typeface="+mj-lt"/>
                <a:sym typeface="Symbol" pitchFamily="18" charset="2"/>
              </a:rPr>
              <a:t>i</a:t>
            </a:r>
            <a:r>
              <a:rPr lang="en-US" sz="2000" dirty="0" smtClean="0">
                <a:latin typeface="+mj-lt"/>
              </a:rPr>
              <a:t>]. (Number of visits, including zero visits this season.)</a:t>
            </a:r>
          </a:p>
          <a:p>
            <a:pPr eaLnBrk="1" hangingPunct="1"/>
            <a:r>
              <a:rPr lang="en-US" sz="2400" dirty="0" smtClean="0">
                <a:latin typeface="+mj-lt"/>
              </a:rPr>
              <a:t>Unconditional:</a:t>
            </a:r>
          </a:p>
          <a:p>
            <a:pPr lvl="1" eaLnBrk="1" hangingPunct="1"/>
            <a:r>
              <a:rPr lang="en-US" sz="2000" dirty="0" err="1" smtClean="0">
                <a:latin typeface="+mj-lt"/>
              </a:rPr>
              <a:t>Pr</a:t>
            </a:r>
            <a:r>
              <a:rPr lang="en-US" sz="2000" dirty="0" smtClean="0">
                <a:latin typeface="+mj-lt"/>
              </a:rPr>
              <a:t>[0] = P(regime 0) + P(regime 1)*</a:t>
            </a:r>
            <a:r>
              <a:rPr lang="en-US" sz="2000" dirty="0" err="1" smtClean="0">
                <a:latin typeface="+mj-lt"/>
              </a:rPr>
              <a:t>Pr</a:t>
            </a:r>
            <a:r>
              <a:rPr lang="en-US" sz="2000" dirty="0" smtClean="0">
                <a:latin typeface="+mj-lt"/>
              </a:rPr>
              <a:t>[0|regime 1]</a:t>
            </a:r>
          </a:p>
          <a:p>
            <a:pPr lvl="1" eaLnBrk="1" hangingPunct="1"/>
            <a:r>
              <a:rPr lang="en-US" sz="2000" dirty="0" err="1" smtClean="0">
                <a:latin typeface="+mj-lt"/>
              </a:rPr>
              <a:t>Pr</a:t>
            </a:r>
            <a:r>
              <a:rPr lang="en-US" sz="2000" dirty="0" smtClean="0">
                <a:latin typeface="+mj-lt"/>
              </a:rPr>
              <a:t>[j | j &gt;0] = P(regime 1)*</a:t>
            </a:r>
            <a:r>
              <a:rPr lang="en-US" sz="2000" dirty="0" err="1" smtClean="0">
                <a:latin typeface="+mj-lt"/>
              </a:rPr>
              <a:t>Pr</a:t>
            </a:r>
            <a:r>
              <a:rPr lang="en-US" sz="2000" dirty="0" smtClean="0">
                <a:latin typeface="+mj-lt"/>
              </a:rPr>
              <a:t>[</a:t>
            </a:r>
            <a:r>
              <a:rPr lang="en-US" sz="2000" dirty="0" err="1" smtClean="0">
                <a:latin typeface="+mj-lt"/>
              </a:rPr>
              <a:t>j|regime</a:t>
            </a:r>
            <a:r>
              <a:rPr lang="en-US" sz="2000" dirty="0" smtClean="0">
                <a:latin typeface="+mj-lt"/>
              </a:rPr>
              <a:t> 1]</a:t>
            </a:r>
          </a:p>
          <a:p>
            <a:pPr eaLnBrk="1" hangingPunct="1"/>
            <a:r>
              <a:rPr lang="en-US" sz="2400" dirty="0" smtClean="0">
                <a:latin typeface="+mj-lt"/>
              </a:rPr>
              <a:t>“Two inflation” – Number of children</a:t>
            </a:r>
          </a:p>
          <a:p>
            <a:pPr eaLnBrk="1" hangingPunct="1"/>
            <a:r>
              <a:rPr lang="en-US" sz="2400" dirty="0" smtClean="0">
                <a:latin typeface="+mj-lt"/>
              </a:rPr>
              <a:t>These are “latent class models”</a:t>
            </a:r>
          </a:p>
        </p:txBody>
      </p:sp>
    </p:spTree>
    <p:extLst>
      <p:ext uri="{BB962C8B-B14F-4D97-AF65-F5344CB8AC3E}">
        <p14:creationId xmlns:p14="http://schemas.microsoft.com/office/powerpoint/2010/main" val="503579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Zero Inflation Models</a:t>
            </a:r>
          </a:p>
        </p:txBody>
      </p:sp>
      <p:graphicFrame>
        <p:nvGraphicFramePr>
          <p:cNvPr id="2253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0168304"/>
              </p:ext>
            </p:extLst>
          </p:nvPr>
        </p:nvGraphicFramePr>
        <p:xfrm>
          <a:off x="1676400" y="2790825"/>
          <a:ext cx="5029200" cy="213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Equation" r:id="rId4" imgW="2489040" imgH="1054080" progId="Equation.DSMT4">
                  <p:embed/>
                </p:oleObj>
              </mc:Choice>
              <mc:Fallback>
                <p:oleObj name="Equation" r:id="rId4" imgW="2489040" imgH="10540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790825"/>
                        <a:ext cx="5029200" cy="2130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2" name="Rectangle 6"/>
          <p:cNvSpPr>
            <a:spLocks noChangeArrowheads="1"/>
          </p:cNvSpPr>
          <p:nvPr/>
        </p:nvSpPr>
        <p:spPr bwMode="auto">
          <a:xfrm>
            <a:off x="1447800" y="2630714"/>
            <a:ext cx="5486400" cy="990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4" name="Rectangle 8"/>
          <p:cNvSpPr>
            <a:spLocks noChangeArrowheads="1"/>
          </p:cNvSpPr>
          <p:nvPr/>
        </p:nvSpPr>
        <p:spPr bwMode="auto">
          <a:xfrm>
            <a:off x="3886200" y="4495800"/>
            <a:ext cx="990600" cy="3810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244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146175"/>
            <a:ext cx="8229600" cy="530225"/>
          </a:xfrm>
        </p:spPr>
        <p:txBody>
          <a:bodyPr/>
          <a:lstStyle/>
          <a:p>
            <a:pPr eaLnBrk="1" hangingPunct="1"/>
            <a:r>
              <a:rPr lang="en-US" b="1" dirty="0" smtClean="0"/>
              <a:t>Notes on Zero Inflation Models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8229600" cy="4530725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+mj-lt"/>
              </a:rPr>
              <a:t>Poisson is not nested </a:t>
            </a:r>
            <a:r>
              <a:rPr lang="en-US" smtClean="0">
                <a:latin typeface="+mj-lt"/>
              </a:rPr>
              <a:t>in ZIP. </a:t>
            </a:r>
            <a:r>
              <a:rPr lang="el-GR" smtClean="0">
                <a:latin typeface="+mj-lt"/>
              </a:rPr>
              <a:t>γ</a:t>
            </a:r>
            <a:r>
              <a:rPr lang="en-US" smtClean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= 0 in ZIP does not produce Poisson; it produces ZIP with P(regime 0) = ½.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Standard tests are not appropriate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Use </a:t>
            </a:r>
            <a:r>
              <a:rPr lang="en-US" dirty="0" err="1" smtClean="0">
                <a:latin typeface="+mj-lt"/>
              </a:rPr>
              <a:t>Vuong</a:t>
            </a:r>
            <a:r>
              <a:rPr lang="en-US" dirty="0" smtClean="0">
                <a:latin typeface="+mj-lt"/>
              </a:rPr>
              <a:t> statistic.  ZIP model almost always wins.</a:t>
            </a:r>
          </a:p>
          <a:p>
            <a:pPr eaLnBrk="1" hangingPunct="1"/>
            <a:r>
              <a:rPr lang="en-US" dirty="0" smtClean="0">
                <a:latin typeface="+mj-lt"/>
              </a:rPr>
              <a:t>Zero Inflation models extend to NB </a:t>
            </a:r>
            <a:r>
              <a:rPr lang="en-US" smtClean="0">
                <a:latin typeface="+mj-lt"/>
              </a:rPr>
              <a:t>models –ZINB is a standard model</a:t>
            </a:r>
            <a:endParaRPr lang="en-US" dirty="0" smtClean="0">
              <a:latin typeface="+mj-lt"/>
            </a:endParaRPr>
          </a:p>
          <a:p>
            <a:pPr lvl="1" eaLnBrk="1" hangingPunct="1"/>
            <a:r>
              <a:rPr lang="en-US" dirty="0" smtClean="0">
                <a:latin typeface="+mj-lt"/>
              </a:rPr>
              <a:t>Creates two sources of </a:t>
            </a:r>
            <a:r>
              <a:rPr lang="en-US" dirty="0" err="1" smtClean="0">
                <a:latin typeface="+mj-lt"/>
              </a:rPr>
              <a:t>overdispersion</a:t>
            </a:r>
            <a:endParaRPr lang="en-US" dirty="0" smtClean="0">
              <a:latin typeface="+mj-lt"/>
            </a:endParaRPr>
          </a:p>
          <a:p>
            <a:pPr lvl="1" eaLnBrk="1" hangingPunct="1"/>
            <a:r>
              <a:rPr lang="en-US" dirty="0" smtClean="0">
                <a:latin typeface="+mj-lt"/>
              </a:rPr>
              <a:t>Generally difficult to estimate</a:t>
            </a:r>
            <a:endParaRPr lang="el-GR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5078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sz="2800" b="1" smtClean="0"/>
              <a:t>A Zip Model for Major </a:t>
            </a:r>
            <a:r>
              <a:rPr lang="en-US" sz="2800" b="1" dirty="0" smtClean="0"/>
              <a:t>Derogatory Reports</a:t>
            </a:r>
          </a:p>
        </p:txBody>
      </p:sp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533400" y="1944688"/>
            <a:ext cx="2895600" cy="3519487"/>
          </a:xfrm>
          <a:prstGeom prst="rect">
            <a:avLst/>
          </a:prstGeom>
          <a:noFill/>
          <a:ln w="127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>
                <a:latin typeface="Tahoma" pitchFamily="34" charset="0"/>
              </a:rPr>
              <a:t>AmEx Credit Card  Holders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dirty="0">
                <a:latin typeface="Tahoma" pitchFamily="34" charset="0"/>
              </a:rPr>
              <a:t>N </a:t>
            </a:r>
            <a:r>
              <a:rPr lang="en-US" sz="2000">
                <a:latin typeface="Tahoma" pitchFamily="34" charset="0"/>
              </a:rPr>
              <a:t>= </a:t>
            </a:r>
            <a:r>
              <a:rPr lang="en-US" sz="2000" smtClean="0">
                <a:latin typeface="Tahoma" pitchFamily="34" charset="0"/>
              </a:rPr>
              <a:t>13,444</a:t>
            </a:r>
            <a:endParaRPr lang="en-US" sz="2000" dirty="0">
              <a:latin typeface="Tahoma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sz="2000" dirty="0">
                <a:latin typeface="Tahoma" pitchFamily="34" charset="0"/>
              </a:rPr>
              <a:t>Number of major derogatory reports in 1 year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dirty="0">
                <a:latin typeface="Tahoma" pitchFamily="34" charset="0"/>
              </a:rPr>
              <a:t>Issues: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dirty="0">
                <a:latin typeface="Tahoma" pitchFamily="34" charset="0"/>
              </a:rPr>
              <a:t>  </a:t>
            </a:r>
            <a:r>
              <a:rPr lang="en-US" sz="1600" dirty="0">
                <a:latin typeface="Tahoma" pitchFamily="34" charset="0"/>
              </a:rPr>
              <a:t>Nonrandom selection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 dirty="0">
                <a:latin typeface="Tahoma" pitchFamily="34" charset="0"/>
              </a:rPr>
              <a:t>   Excess zeros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944687"/>
            <a:ext cx="5562600" cy="3272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654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28" y="533400"/>
            <a:ext cx="829750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529628" y="1219200"/>
            <a:ext cx="7395172" cy="762000"/>
          </a:xfrm>
          <a:prstGeom prst="rect">
            <a:avLst/>
          </a:prstGeom>
          <a:solidFill>
            <a:srgbClr val="FF0000">
              <a:alpha val="1607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533400" y="1981200"/>
            <a:ext cx="7395172" cy="1171575"/>
          </a:xfrm>
          <a:prstGeom prst="rect">
            <a:avLst/>
          </a:prstGeom>
          <a:solidFill>
            <a:srgbClr val="00B0F0">
              <a:alpha val="1607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73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64" y="1600200"/>
            <a:ext cx="8420482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5456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09700"/>
            <a:ext cx="8314505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1031270"/>
              </p:ext>
            </p:extLst>
          </p:nvPr>
        </p:nvGraphicFramePr>
        <p:xfrm>
          <a:off x="533399" y="3733800"/>
          <a:ext cx="8140699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3" name="Equation" r:id="rId4" imgW="4012920" imgH="901440" progId="Equation.DSMT4">
                  <p:embed/>
                </p:oleObj>
              </mc:Choice>
              <mc:Fallback>
                <p:oleObj name="Equation" r:id="rId4" imgW="4012920" imgH="9014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399" y="3733800"/>
                        <a:ext cx="8140699" cy="182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62647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390999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ZIP </a:t>
            </a:r>
            <a:r>
              <a:rPr lang="en-US" b="1" smtClean="0"/>
              <a:t>Model for Doctor Visits</a:t>
            </a:r>
            <a:endParaRPr lang="en-US" b="1" dirty="0" smtClean="0"/>
          </a:p>
        </p:txBody>
      </p:sp>
      <p:sp>
        <p:nvSpPr>
          <p:cNvPr id="25603" name="Text Box 4"/>
          <p:cNvSpPr txBox="1">
            <a:spLocks noChangeArrowheads="1"/>
          </p:cNvSpPr>
          <p:nvPr/>
        </p:nvSpPr>
        <p:spPr bwMode="auto">
          <a:xfrm>
            <a:off x="1447800" y="1524000"/>
            <a:ext cx="6858000" cy="520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 dirty="0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Zero Altered Poisson      Regression Model</a:t>
            </a:r>
          </a:p>
          <a:p>
            <a:r>
              <a:rPr lang="en-US" sz="1200" b="1" dirty="0">
                <a:latin typeface="Courier New" pitchFamily="49" charset="0"/>
              </a:rPr>
              <a:t>Logistic distribution used for splitting model.</a:t>
            </a:r>
          </a:p>
          <a:p>
            <a:r>
              <a:rPr lang="en-US" sz="1200" b="1" dirty="0">
                <a:latin typeface="Courier New" pitchFamily="49" charset="0"/>
              </a:rPr>
              <a:t>ZAP term in probability is F[tau x Z(</a:t>
            </a:r>
            <a:r>
              <a:rPr lang="en-US" sz="1200" b="1" dirty="0" err="1">
                <a:latin typeface="Courier New" pitchFamily="49" charset="0"/>
              </a:rPr>
              <a:t>i</a:t>
            </a:r>
            <a:r>
              <a:rPr lang="en-US" sz="1200" b="1" dirty="0">
                <a:latin typeface="Courier New" pitchFamily="49" charset="0"/>
              </a:rPr>
              <a:t>)     ]</a:t>
            </a:r>
          </a:p>
          <a:p>
            <a:r>
              <a:rPr lang="en-US" sz="1200" b="1" dirty="0">
                <a:latin typeface="Courier New" pitchFamily="49" charset="0"/>
              </a:rPr>
              <a:t>Comparison of estimated models</a:t>
            </a:r>
          </a:p>
          <a:p>
            <a:r>
              <a:rPr lang="en-US" sz="1200" b="1" dirty="0">
                <a:latin typeface="Courier New" pitchFamily="49" charset="0"/>
              </a:rPr>
              <a:t>            </a:t>
            </a:r>
            <a:r>
              <a:rPr lang="en-US" sz="1200" b="1" dirty="0" err="1">
                <a:latin typeface="Courier New" pitchFamily="49" charset="0"/>
              </a:rPr>
              <a:t>Pr</a:t>
            </a:r>
            <a:r>
              <a:rPr lang="en-US" sz="1200" b="1" dirty="0">
                <a:latin typeface="Courier New" pitchFamily="49" charset="0"/>
              </a:rPr>
              <a:t>[0|means]       Number of zeros        Log-likelihood</a:t>
            </a:r>
          </a:p>
          <a:p>
            <a:r>
              <a:rPr lang="en-US" sz="1200" b="1" dirty="0">
                <a:latin typeface="Courier New" pitchFamily="49" charset="0"/>
              </a:rPr>
              <a:t>Poisson          .04933   Act.= 10135 </a:t>
            </a:r>
            <a:r>
              <a:rPr lang="en-US" sz="1200" b="1" dirty="0" err="1">
                <a:latin typeface="Courier New" pitchFamily="49" charset="0"/>
              </a:rPr>
              <a:t>Prd</a:t>
            </a:r>
            <a:r>
              <a:rPr lang="en-US" sz="1200" b="1" dirty="0">
                <a:latin typeface="Courier New" pitchFamily="49" charset="0"/>
              </a:rPr>
              <a:t>.=  1347.9   -103727.29625</a:t>
            </a:r>
          </a:p>
          <a:p>
            <a:r>
              <a:rPr lang="en-US" sz="1200" b="1" dirty="0" err="1">
                <a:latin typeface="Courier New" pitchFamily="49" charset="0"/>
              </a:rPr>
              <a:t>Z.I.Poisson</a:t>
            </a:r>
            <a:r>
              <a:rPr lang="en-US" sz="1200" b="1" dirty="0">
                <a:latin typeface="Courier New" pitchFamily="49" charset="0"/>
              </a:rPr>
              <a:t>      .36565   Act.= 10135 </a:t>
            </a:r>
            <a:r>
              <a:rPr lang="en-US" sz="1200" b="1" dirty="0" err="1">
                <a:latin typeface="Courier New" pitchFamily="49" charset="0"/>
              </a:rPr>
              <a:t>Prd</a:t>
            </a:r>
            <a:r>
              <a:rPr lang="en-US" sz="1200" b="1" dirty="0">
                <a:latin typeface="Courier New" pitchFamily="49" charset="0"/>
              </a:rPr>
              <a:t>.=  9991.8    -83843.36088</a:t>
            </a:r>
          </a:p>
          <a:p>
            <a:r>
              <a:rPr lang="en-US" sz="1200" b="1" dirty="0" err="1">
                <a:latin typeface="Courier New" pitchFamily="49" charset="0"/>
              </a:rPr>
              <a:t>Vuong</a:t>
            </a:r>
            <a:r>
              <a:rPr lang="en-US" sz="1200" b="1" dirty="0">
                <a:latin typeface="Courier New" pitchFamily="49" charset="0"/>
              </a:rPr>
              <a:t> statistic for testing ZIP vs. unaltered model is     44.6739</a:t>
            </a:r>
          </a:p>
          <a:p>
            <a:r>
              <a:rPr lang="en-US" sz="1200" b="1" dirty="0">
                <a:latin typeface="Courier New" pitchFamily="49" charset="0"/>
              </a:rPr>
              <a:t>Distributed as standard normal. A value greater than</a:t>
            </a:r>
          </a:p>
          <a:p>
            <a:r>
              <a:rPr lang="en-US" sz="1200" b="1" dirty="0">
                <a:latin typeface="Courier New" pitchFamily="49" charset="0"/>
              </a:rPr>
              <a:t>+1.96 favors the zero altered </a:t>
            </a:r>
            <a:r>
              <a:rPr lang="en-US" sz="1200" b="1" dirty="0" err="1">
                <a:latin typeface="Courier New" pitchFamily="49" charset="0"/>
              </a:rPr>
              <a:t>Z.I.Poisson</a:t>
            </a:r>
            <a:r>
              <a:rPr lang="en-US" sz="1200" b="1" dirty="0">
                <a:latin typeface="Courier New" pitchFamily="49" charset="0"/>
              </a:rPr>
              <a:t> model.</a:t>
            </a:r>
          </a:p>
          <a:p>
            <a:r>
              <a:rPr lang="en-US" sz="1200" b="1" dirty="0">
                <a:latin typeface="Courier New" pitchFamily="49" charset="0"/>
              </a:rPr>
              <a:t>A value less than -1.96 rejects the ZIP model.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Variable| Coefficient    Standard Error  b/</a:t>
            </a:r>
            <a:r>
              <a:rPr lang="en-US" sz="1200" b="1" dirty="0" err="1">
                <a:latin typeface="Courier New" pitchFamily="49" charset="0"/>
              </a:rPr>
              <a:t>St.Er</a:t>
            </a:r>
            <a:r>
              <a:rPr lang="en-US" sz="1200" b="1" dirty="0">
                <a:latin typeface="Courier New" pitchFamily="49" charset="0"/>
              </a:rPr>
              <a:t>. P[|Z|&gt;z]   Mean of X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        |Poisson/NB/Gamma regression model</a:t>
            </a:r>
          </a:p>
          <a:p>
            <a:r>
              <a:rPr lang="en-US" sz="1200" b="1" dirty="0">
                <a:latin typeface="Courier New" pitchFamily="49" charset="0"/>
              </a:rPr>
              <a:t>Constant|    1.47301***       .01123      131.119   .0000</a:t>
            </a:r>
          </a:p>
          <a:p>
            <a:r>
              <a:rPr lang="en-US" sz="1200" b="1" dirty="0">
                <a:latin typeface="Courier New" pitchFamily="49" charset="0"/>
              </a:rPr>
              <a:t>     AGE|     .01100***       .00013       83.038   .0000      43.5257</a:t>
            </a:r>
          </a:p>
          <a:p>
            <a:r>
              <a:rPr lang="en-US" sz="1200" b="1" dirty="0">
                <a:latin typeface="Courier New" pitchFamily="49" charset="0"/>
              </a:rPr>
              <a:t>    EDUC|    -.02164***       .00075      -28.864   .0000      11.3206</a:t>
            </a:r>
          </a:p>
          <a:p>
            <a:r>
              <a:rPr lang="en-US" sz="1200" b="1" dirty="0">
                <a:latin typeface="Courier New" pitchFamily="49" charset="0"/>
              </a:rPr>
              <a:t>  FEMALE|     .10943***       .00256       42.728   .0000       .47877</a:t>
            </a:r>
          </a:p>
          <a:p>
            <a:r>
              <a:rPr lang="en-US" sz="1200" b="1" dirty="0">
                <a:latin typeface="Courier New" pitchFamily="49" charset="0"/>
              </a:rPr>
              <a:t> MARRIED|    -.02774***       .00318       -8.723   .0000       .75862</a:t>
            </a:r>
          </a:p>
          <a:p>
            <a:r>
              <a:rPr lang="en-US" sz="1200" b="1" dirty="0">
                <a:latin typeface="Courier New" pitchFamily="49" charset="0"/>
              </a:rPr>
              <a:t>  HHNINC|    -.42240***       .00902      -46.838   .0000       .35208</a:t>
            </a:r>
          </a:p>
          <a:p>
            <a:r>
              <a:rPr lang="en-US" sz="1200" b="1" dirty="0">
                <a:latin typeface="Courier New" pitchFamily="49" charset="0"/>
              </a:rPr>
              <a:t>  HHKIDS|    -.08182***       .00323      -25.370   .0000       .40273</a:t>
            </a:r>
          </a:p>
          <a:p>
            <a:r>
              <a:rPr lang="en-US" sz="1200" b="1" dirty="0">
                <a:latin typeface="Courier New" pitchFamily="49" charset="0"/>
              </a:rPr>
              <a:t>        |Zero inflation model</a:t>
            </a:r>
          </a:p>
          <a:p>
            <a:r>
              <a:rPr lang="en-US" sz="1200" b="1" dirty="0">
                <a:latin typeface="Courier New" pitchFamily="49" charset="0"/>
              </a:rPr>
              <a:t>Constant|    -.75828***       .06803      -11.146   .0000</a:t>
            </a:r>
          </a:p>
          <a:p>
            <a:r>
              <a:rPr lang="en-US" sz="1200" b="1" dirty="0">
                <a:latin typeface="Courier New" pitchFamily="49" charset="0"/>
              </a:rPr>
              <a:t>  FEMALE|    -.59011***       .02652      -22.250   .0000       .47877</a:t>
            </a:r>
          </a:p>
          <a:p>
            <a:r>
              <a:rPr lang="en-US" sz="1200" b="1" dirty="0">
                <a:latin typeface="Courier New" pitchFamily="49" charset="0"/>
              </a:rPr>
              <a:t>    EDUC|     .04114***       .00561        7.336   .0000      11.3206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1447800" y="2286000"/>
            <a:ext cx="6324600" cy="914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921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676400"/>
            <a:ext cx="5781675" cy="4904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533400" y="990600"/>
            <a:ext cx="7772400" cy="6064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An Unidentified ZINB Model</a:t>
            </a: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1787104" y="5486400"/>
            <a:ext cx="5562600" cy="3810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00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7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71575" y="1309688"/>
            <a:ext cx="7213931" cy="554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552450" y="457200"/>
            <a:ext cx="7772400" cy="6064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Remove FEMALE from ZIP Equation</a:t>
            </a:r>
            <a:endParaRPr kumimoji="0" lang="en-US" sz="3200" b="1" i="0" u="none" strike="noStrike" kern="0" cap="none" spc="0" normalizeH="0" baseline="0" noProof="0" smtClean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77755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685800"/>
            <a:ext cx="8229600" cy="407988"/>
          </a:xfrm>
        </p:spPr>
        <p:txBody>
          <a:bodyPr/>
          <a:lstStyle/>
          <a:p>
            <a:pPr eaLnBrk="1" hangingPunct="1"/>
            <a:r>
              <a:rPr lang="en-US" sz="3200" b="1" smtClean="0"/>
              <a:t>Partial Effects for Different Models</a:t>
            </a:r>
          </a:p>
        </p:txBody>
      </p:sp>
      <p:pic>
        <p:nvPicPr>
          <p:cNvPr id="2478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1143000"/>
            <a:ext cx="6153150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781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00175" y="4333875"/>
            <a:ext cx="6096000" cy="204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8541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229600" cy="685800"/>
          </a:xfrm>
        </p:spPr>
        <p:txBody>
          <a:bodyPr/>
          <a:lstStyle/>
          <a:p>
            <a:pPr eaLnBrk="1" hangingPunct="1"/>
            <a:r>
              <a:rPr lang="en-US" sz="28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Vuong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Statistic for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Nonnested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Models</a:t>
            </a:r>
          </a:p>
        </p:txBody>
      </p:sp>
      <p:graphicFrame>
        <p:nvGraphicFramePr>
          <p:cNvPr id="4301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3793546"/>
              </p:ext>
            </p:extLst>
          </p:nvPr>
        </p:nvGraphicFramePr>
        <p:xfrm>
          <a:off x="1828800" y="1752600"/>
          <a:ext cx="6288110" cy="4650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0" name="Equation" r:id="rId4" imgW="4292600" imgH="3175000" progId="Equation.DSMT4">
                  <p:embed/>
                </p:oleObj>
              </mc:Choice>
              <mc:Fallback>
                <p:oleObj name="Equation" r:id="rId4" imgW="4292600" imgH="3175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752600"/>
                        <a:ext cx="6288110" cy="465058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7423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799" y="2286000"/>
            <a:ext cx="8787579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7218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7620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A Hurdle Model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133600"/>
            <a:ext cx="8229600" cy="35814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+mj-lt"/>
              </a:rPr>
              <a:t>Two part model: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Model 1:  Probability model for more than zero occurrences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Model 2:  Model for number of occurrences given that the number is greater than zero.</a:t>
            </a:r>
          </a:p>
          <a:p>
            <a:pPr eaLnBrk="1" hangingPunct="1"/>
            <a:r>
              <a:rPr lang="en-US" dirty="0" smtClean="0">
                <a:latin typeface="+mj-lt"/>
              </a:rPr>
              <a:t>Applications common in health economics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Usage of health care facilities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Use of drugs, alcohol, etc.</a:t>
            </a:r>
          </a:p>
        </p:txBody>
      </p:sp>
    </p:spTree>
    <p:extLst>
      <p:ext uri="{BB962C8B-B14F-4D97-AF65-F5344CB8AC3E}">
        <p14:creationId xmlns:p14="http://schemas.microsoft.com/office/powerpoint/2010/main" val="356483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427582"/>
            <a:ext cx="8600800" cy="4973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 bwMode="auto">
          <a:xfrm>
            <a:off x="1253704" y="4284452"/>
            <a:ext cx="7467600" cy="1447800"/>
          </a:xfrm>
          <a:prstGeom prst="rect">
            <a:avLst/>
          </a:prstGeom>
          <a:solidFill>
            <a:srgbClr val="CCECFF">
              <a:alpha val="60784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295400" y="1981200"/>
            <a:ext cx="194096" cy="3733800"/>
          </a:xfrm>
          <a:prstGeom prst="rect">
            <a:avLst/>
          </a:prstGeom>
          <a:solidFill>
            <a:srgbClr val="FF0000">
              <a:alpha val="4392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31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460375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Hurdle Model</a:t>
            </a:r>
          </a:p>
        </p:txBody>
      </p:sp>
      <p:graphicFrame>
        <p:nvGraphicFramePr>
          <p:cNvPr id="2867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4302703"/>
              </p:ext>
            </p:extLst>
          </p:nvPr>
        </p:nvGraphicFramePr>
        <p:xfrm>
          <a:off x="688975" y="1752600"/>
          <a:ext cx="7989888" cy="4503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5" name="Equation" r:id="rId4" imgW="4775040" imgH="2692080" progId="Equation.DSMT4">
                  <p:embed/>
                </p:oleObj>
              </mc:Choice>
              <mc:Fallback>
                <p:oleObj name="Equation" r:id="rId4" imgW="4775040" imgH="26920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975" y="1752600"/>
                        <a:ext cx="7989888" cy="4503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342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Hurdle Model for Doctor Visits</a:t>
            </a:r>
          </a:p>
        </p:txBody>
      </p:sp>
      <p:pic>
        <p:nvPicPr>
          <p:cNvPr id="24883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799" y="1676400"/>
            <a:ext cx="6617787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3127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5842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Partial Effects</a:t>
            </a:r>
          </a:p>
        </p:txBody>
      </p:sp>
      <p:pic>
        <p:nvPicPr>
          <p:cNvPr id="24985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1752600"/>
            <a:ext cx="7760368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29345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3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447800"/>
            <a:ext cx="85377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80055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92037" y="1021475"/>
            <a:ext cx="5029200" cy="2199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276600"/>
            <a:ext cx="8756074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 bwMode="auto">
          <a:xfrm>
            <a:off x="685800" y="3962400"/>
            <a:ext cx="6019800" cy="1295400"/>
          </a:xfrm>
          <a:prstGeom prst="rect">
            <a:avLst/>
          </a:prstGeom>
          <a:solidFill>
            <a:srgbClr val="00B050">
              <a:alpha val="12157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943600" y="5257800"/>
            <a:ext cx="2938730" cy="228600"/>
          </a:xfrm>
          <a:prstGeom prst="rect">
            <a:avLst/>
          </a:prstGeom>
          <a:solidFill>
            <a:srgbClr val="00B050">
              <a:alpha val="12157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28600" y="5410200"/>
            <a:ext cx="8305800" cy="228600"/>
          </a:xfrm>
          <a:prstGeom prst="rect">
            <a:avLst/>
          </a:prstGeom>
          <a:solidFill>
            <a:srgbClr val="00B050">
              <a:alpha val="12157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381000"/>
            <a:ext cx="807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Negative Binomial Model with Hurdle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67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4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1828800"/>
            <a:ext cx="446722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24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3657600"/>
            <a:ext cx="5838825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63922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1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600200"/>
            <a:ext cx="8581179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5029200"/>
            <a:ext cx="8229600" cy="762000"/>
          </a:xfrm>
        </p:spPr>
        <p:txBody>
          <a:bodyPr/>
          <a:lstStyle/>
          <a:p>
            <a:r>
              <a:rPr lang="en-US" sz="2400" b="1" smtClean="0">
                <a:latin typeface="Arial" pitchFamily="34" charset="0"/>
                <a:cs typeface="Arial" pitchFamily="34" charset="0"/>
              </a:rPr>
              <a:t>Application of Several of the Models </a:t>
            </a:r>
            <a:br>
              <a:rPr lang="en-US" sz="2400" b="1" smtClean="0">
                <a:latin typeface="Arial" pitchFamily="34" charset="0"/>
                <a:cs typeface="Arial" pitchFamily="34" charset="0"/>
              </a:rPr>
            </a:br>
            <a:r>
              <a:rPr lang="en-US" sz="2400" b="1" smtClean="0">
                <a:latin typeface="Arial" pitchFamily="34" charset="0"/>
                <a:cs typeface="Arial" pitchFamily="34" charset="0"/>
              </a:rPr>
              <a:t>Discussed in this Section</a:t>
            </a:r>
            <a:endParaRPr lang="en-US" sz="2400" b="1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7313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905000"/>
            <a:ext cx="8193024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886200"/>
            <a:ext cx="8302187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11743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1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135966"/>
            <a:ext cx="6096000" cy="5645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6429375" y="2895600"/>
            <a:ext cx="2590800" cy="16004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smtClean="0">
                <a:latin typeface="Arial" pitchFamily="34" charset="0"/>
                <a:cs typeface="Arial" pitchFamily="34" charset="0"/>
              </a:rPr>
              <a:t>Winkelmann finds that there is no correlation between the decisions…  A significant correlation is expected … [T]he correlation comes from the way the relation between the decisions is modeled.</a:t>
            </a:r>
            <a:endParaRPr lang="en-US" sz="140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381000" y="5410200"/>
            <a:ext cx="2895600" cy="990600"/>
          </a:xfrm>
          <a:prstGeom prst="ellipse">
            <a:avLst/>
          </a:prstGeom>
          <a:solidFill>
            <a:srgbClr val="FF0000">
              <a:alpha val="1098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 flipV="1">
            <a:off x="3124200" y="4267200"/>
            <a:ext cx="3352800" cy="1447800"/>
          </a:xfrm>
          <a:prstGeom prst="straightConnector1">
            <a:avLst/>
          </a:prstGeom>
          <a:solidFill>
            <a:schemeClr val="accent1"/>
          </a:solidFill>
          <a:ln w="31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6400800" y="1434405"/>
            <a:ext cx="2667000" cy="1384995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smtClean="0">
                <a:latin typeface="Arial" pitchFamily="34" charset="0"/>
                <a:cs typeface="Arial" pitchFamily="34" charset="0"/>
              </a:rPr>
              <a:t>See also:</a:t>
            </a:r>
          </a:p>
          <a:p>
            <a:r>
              <a:rPr lang="en-US" sz="1400" smtClean="0">
                <a:latin typeface="Arial" pitchFamily="34" charset="0"/>
                <a:cs typeface="Arial" pitchFamily="34" charset="0"/>
              </a:rPr>
              <a:t>van Ophem H. 2000. Modeling selectivity in count data models. </a:t>
            </a:r>
            <a:r>
              <a:rPr lang="en-US" sz="1400" i="1" smtClean="0">
                <a:latin typeface="Arial" pitchFamily="34" charset="0"/>
                <a:cs typeface="Arial" pitchFamily="34" charset="0"/>
              </a:rPr>
              <a:t>Journal of Business and Economic Statistics</a:t>
            </a:r>
          </a:p>
          <a:p>
            <a:r>
              <a:rPr lang="en-US" sz="1400" smtClean="0">
                <a:latin typeface="Arial" pitchFamily="34" charset="0"/>
                <a:cs typeface="Arial" pitchFamily="34" charset="0"/>
              </a:rPr>
              <a:t>18: 503–511.</a:t>
            </a:r>
            <a:endParaRPr lang="en-US" sz="140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634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1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" y="1571625"/>
            <a:ext cx="6134100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515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4191000"/>
            <a:ext cx="6134100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6553200" y="2020669"/>
            <a:ext cx="2362200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Probit Participation Equation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4419600"/>
            <a:ext cx="2362200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Poisson-Normal Intensity Equation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44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17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219200"/>
            <a:ext cx="5638800" cy="2210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618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0" y="3657600"/>
            <a:ext cx="6162675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400800" y="1905000"/>
            <a:ext cx="2362200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Bivariate-Normal Heterogeneity in Participation and Intensity Equations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3962400"/>
            <a:ext cx="2362200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Gaussian Copula for Participation and Intensity Equations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733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6591" y="990600"/>
            <a:ext cx="5908009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2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6974" y="3962400"/>
            <a:ext cx="654195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Oval 3"/>
          <p:cNvSpPr/>
          <p:nvPr/>
        </p:nvSpPr>
        <p:spPr bwMode="auto">
          <a:xfrm>
            <a:off x="4191000" y="2667000"/>
            <a:ext cx="990600" cy="914400"/>
          </a:xfrm>
          <a:prstGeom prst="ellipse">
            <a:avLst/>
          </a:prstGeom>
          <a:solidFill>
            <a:srgbClr val="FF0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6341852" y="5850148"/>
            <a:ext cx="990600" cy="914400"/>
          </a:xfrm>
          <a:prstGeom prst="ellipse">
            <a:avLst/>
          </a:prstGeom>
          <a:solidFill>
            <a:srgbClr val="FF0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53200" y="2209800"/>
            <a:ext cx="2362200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Correlation between Heterogeneity Terms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4724400"/>
            <a:ext cx="1371600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Correlation between Counts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 flipV="1">
            <a:off x="5181600" y="2667000"/>
            <a:ext cx="1371600" cy="3810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 rot="10800000">
            <a:off x="1828800" y="5410200"/>
            <a:ext cx="4495800" cy="8382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0440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85800"/>
            <a:ext cx="8229600" cy="530225"/>
          </a:xfrm>
        </p:spPr>
        <p:txBody>
          <a:bodyPr/>
          <a:lstStyle/>
          <a:p>
            <a:pPr eaLnBrk="1" hangingPunct="1"/>
            <a:r>
              <a:rPr lang="en-US" dirty="0" smtClean="0"/>
              <a:t>Panel Data Models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     </a:t>
            </a:r>
            <a:r>
              <a:rPr lang="en-US" sz="2400" dirty="0" smtClean="0">
                <a:latin typeface="+mj-lt"/>
              </a:rPr>
              <a:t>Heterogeneity; </a:t>
            </a:r>
            <a:r>
              <a:rPr lang="el-GR" sz="2400" dirty="0" smtClean="0">
                <a:latin typeface="+mj-lt"/>
              </a:rPr>
              <a:t>λ</a:t>
            </a:r>
            <a:r>
              <a:rPr lang="en-US" sz="2400" baseline="-25000" dirty="0" smtClean="0">
                <a:latin typeface="+mj-lt"/>
              </a:rPr>
              <a:t>it</a:t>
            </a:r>
            <a:r>
              <a:rPr lang="en-US" sz="2400" dirty="0" smtClean="0">
                <a:latin typeface="+mj-lt"/>
              </a:rPr>
              <a:t>  = </a:t>
            </a:r>
            <a:r>
              <a:rPr lang="en-US" sz="2400" dirty="0" err="1" smtClean="0">
                <a:latin typeface="+mj-lt"/>
              </a:rPr>
              <a:t>exp</a:t>
            </a:r>
            <a:r>
              <a:rPr lang="en-US" sz="2400" dirty="0" smtClean="0">
                <a:latin typeface="+mj-lt"/>
              </a:rPr>
              <a:t>(</a:t>
            </a:r>
            <a:r>
              <a:rPr lang="el-GR" sz="2400" b="1" dirty="0" smtClean="0">
                <a:latin typeface="+mj-lt"/>
              </a:rPr>
              <a:t>β</a:t>
            </a:r>
            <a:r>
              <a:rPr lang="en-US" sz="2400" dirty="0" smtClean="0">
                <a:latin typeface="+mj-lt"/>
              </a:rPr>
              <a:t>’</a:t>
            </a:r>
            <a:r>
              <a:rPr lang="en-US" sz="2400" b="1" dirty="0" err="1" smtClean="0">
                <a:latin typeface="+mj-lt"/>
              </a:rPr>
              <a:t>x</a:t>
            </a:r>
            <a:r>
              <a:rPr lang="en-US" sz="2400" baseline="-25000" dirty="0" err="1" smtClean="0">
                <a:latin typeface="+mj-lt"/>
              </a:rPr>
              <a:t>it</a:t>
            </a:r>
            <a:r>
              <a:rPr lang="en-US" sz="2400" dirty="0" smtClean="0">
                <a:latin typeface="+mj-lt"/>
              </a:rPr>
              <a:t> + c</a:t>
            </a:r>
            <a:r>
              <a:rPr lang="en-US" sz="2400" baseline="-25000" dirty="0" smtClean="0">
                <a:latin typeface="+mj-lt"/>
              </a:rPr>
              <a:t>i</a:t>
            </a:r>
            <a:r>
              <a:rPr lang="en-US" sz="2400" dirty="0" smtClean="0">
                <a:latin typeface="+mj-lt"/>
              </a:rPr>
              <a:t>)</a:t>
            </a:r>
            <a:endParaRPr lang="el-GR" sz="2400" dirty="0" smtClean="0">
              <a:latin typeface="+mj-lt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</a:rPr>
              <a:t>Fixed Effects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 smtClean="0">
                <a:latin typeface="+mj-lt"/>
              </a:rPr>
              <a:t>Poisson: Standard, no incidental parameters issue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 smtClean="0">
                <a:latin typeface="+mj-lt"/>
              </a:rPr>
              <a:t>Negative Binomial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600" dirty="0" err="1" smtClean="0">
                <a:latin typeface="+mj-lt"/>
              </a:rPr>
              <a:t>Hausman</a:t>
            </a:r>
            <a:r>
              <a:rPr lang="en-US" sz="1600" dirty="0" smtClean="0">
                <a:latin typeface="+mj-lt"/>
              </a:rPr>
              <a:t>, Hall, </a:t>
            </a:r>
            <a:r>
              <a:rPr lang="en-US" sz="1600" dirty="0" err="1" smtClean="0">
                <a:latin typeface="+mj-lt"/>
              </a:rPr>
              <a:t>Griliches</a:t>
            </a:r>
            <a:r>
              <a:rPr lang="en-US" sz="1600" dirty="0" smtClean="0">
                <a:latin typeface="+mj-lt"/>
              </a:rPr>
              <a:t> (1984) put FE in variance, not the mean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600" dirty="0" smtClean="0">
                <a:latin typeface="+mj-lt"/>
              </a:rPr>
              <a:t>Use “brute force” to get a conventional FE model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</a:rPr>
              <a:t>Random Effects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 smtClean="0">
                <a:latin typeface="+mj-lt"/>
              </a:rPr>
              <a:t>Poisson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600" dirty="0" smtClean="0">
                <a:latin typeface="+mj-lt"/>
              </a:rPr>
              <a:t>Log-gamma heterogeneity becomes an NB model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600" dirty="0" smtClean="0">
                <a:latin typeface="+mj-lt"/>
              </a:rPr>
              <a:t>Contemporary treatments are using normal heterogeneity with simulation or quadrature based estimators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 smtClean="0">
                <a:latin typeface="+mj-lt"/>
              </a:rPr>
              <a:t>NB with random effects is equivalent to two “effects” one time varying one time invariant. The model is probably </a:t>
            </a:r>
            <a:r>
              <a:rPr lang="en-US" sz="1800" dirty="0" err="1" smtClean="0">
                <a:latin typeface="+mj-lt"/>
              </a:rPr>
              <a:t>overspecified</a:t>
            </a:r>
            <a:endParaRPr lang="en-US" sz="18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>
                <a:latin typeface="+mj-lt"/>
              </a:rPr>
              <a:t>    Random Parameters: Mixed models, latent class models, </a:t>
            </a:r>
            <a:r>
              <a:rPr lang="en-US" sz="2400" dirty="0" err="1" smtClean="0">
                <a:latin typeface="+mj-lt"/>
              </a:rPr>
              <a:t>hiererchical</a:t>
            </a:r>
            <a:r>
              <a:rPr lang="en-US" sz="2400" dirty="0" smtClean="0">
                <a:latin typeface="+mj-lt"/>
              </a:rPr>
              <a:t> – all extended to Poisson and NB</a:t>
            </a:r>
          </a:p>
        </p:txBody>
      </p:sp>
    </p:spTree>
    <p:extLst>
      <p:ext uri="{BB962C8B-B14F-4D97-AF65-F5344CB8AC3E}">
        <p14:creationId xmlns:p14="http://schemas.microsoft.com/office/powerpoint/2010/main" val="388989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5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81275" y="2113494"/>
            <a:ext cx="6486525" cy="4635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011661"/>
            <a:ext cx="2492031" cy="107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395270" y="6137696"/>
            <a:ext cx="6520130" cy="567904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687349" y="1143000"/>
            <a:ext cx="6096000" cy="6096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pPr eaLnBrk="1" hangingPunct="1"/>
            <a:r>
              <a:rPr lang="en-US" sz="2800" kern="0" smtClean="0"/>
              <a:t>Poisson (log)Normal Mixture</a:t>
            </a:r>
          </a:p>
        </p:txBody>
      </p:sp>
    </p:spTree>
    <p:extLst>
      <p:ext uri="{BB962C8B-B14F-4D97-AF65-F5344CB8AC3E}">
        <p14:creationId xmlns:p14="http://schemas.microsoft.com/office/powerpoint/2010/main" val="302472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6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685800"/>
            <a:ext cx="6439658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96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62874" y="4724400"/>
            <a:ext cx="6353299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9747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A Peculiarity of the FENB Model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362200"/>
            <a:ext cx="7924800" cy="33528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‘True’ FE model has </a:t>
            </a:r>
            <a:r>
              <a:rPr lang="el-GR" smtClean="0">
                <a:latin typeface="Arial" pitchFamily="34" charset="0"/>
                <a:cs typeface="Arial" pitchFamily="34" charset="0"/>
              </a:rPr>
              <a:t>λ</a:t>
            </a:r>
            <a:r>
              <a:rPr lang="en-US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mtClean="0">
                <a:latin typeface="Arial" pitchFamily="34" charset="0"/>
                <a:cs typeface="Arial" pitchFamily="34" charset="0"/>
              </a:rPr>
              <a:t>=exp(</a:t>
            </a:r>
            <a:r>
              <a:rPr lang="el-GR" smtClean="0">
                <a:latin typeface="Arial" pitchFamily="34" charset="0"/>
                <a:cs typeface="Arial" pitchFamily="34" charset="0"/>
              </a:rPr>
              <a:t>α</a:t>
            </a:r>
            <a:r>
              <a:rPr lang="en-US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mtClean="0">
                <a:latin typeface="Arial" pitchFamily="34" charset="0"/>
                <a:cs typeface="Arial" pitchFamily="34" charset="0"/>
              </a:rPr>
              <a:t>+x</a:t>
            </a:r>
            <a:r>
              <a:rPr lang="en-US" baseline="-25000" smtClean="0">
                <a:latin typeface="Arial" pitchFamily="34" charset="0"/>
                <a:cs typeface="Arial" pitchFamily="34" charset="0"/>
              </a:rPr>
              <a:t>it</a:t>
            </a:r>
            <a:r>
              <a:rPr lang="en-US" smtClean="0">
                <a:latin typeface="Arial" pitchFamily="34" charset="0"/>
                <a:cs typeface="Arial" pitchFamily="34" charset="0"/>
              </a:rPr>
              <a:t>’</a:t>
            </a:r>
            <a:r>
              <a:rPr lang="el-GR" smtClean="0">
                <a:latin typeface="Arial" pitchFamily="34" charset="0"/>
                <a:cs typeface="Arial" pitchFamily="34" charset="0"/>
              </a:rPr>
              <a:t>β</a:t>
            </a:r>
            <a:r>
              <a:rPr lang="en-US" smtClean="0">
                <a:latin typeface="Arial" pitchFamily="34" charset="0"/>
                <a:cs typeface="Arial" pitchFamily="34" charset="0"/>
              </a:rPr>
              <a:t>).  Cannot be fit if there are time invariant variables.</a:t>
            </a:r>
          </a:p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Hausman, Hall and Griliches (Econometrica, 1984) has </a:t>
            </a:r>
            <a:r>
              <a:rPr lang="el-GR" smtClean="0">
                <a:latin typeface="Arial" pitchFamily="34" charset="0"/>
                <a:cs typeface="Arial" pitchFamily="34" charset="0"/>
              </a:rPr>
              <a:t>α</a:t>
            </a:r>
            <a:r>
              <a:rPr lang="en-US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mtClean="0">
                <a:latin typeface="Arial" pitchFamily="34" charset="0"/>
                <a:cs typeface="Arial" pitchFamily="34" charset="0"/>
              </a:rPr>
              <a:t> appearing in </a:t>
            </a:r>
            <a:r>
              <a:rPr lang="el-GR" smtClean="0">
                <a:latin typeface="Arial" pitchFamily="34" charset="0"/>
                <a:cs typeface="Arial" pitchFamily="34" charset="0"/>
              </a:rPr>
              <a:t>θ</a:t>
            </a:r>
            <a:r>
              <a:rPr lang="en-US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Produces different results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Implies that the FEM can contain time invariant variables. </a:t>
            </a:r>
            <a:endParaRPr lang="el-GR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64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8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685800"/>
            <a:ext cx="61150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08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0" y="3733800"/>
            <a:ext cx="5324475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8570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399" y="1524000"/>
            <a:ext cx="7447221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6000" y="4895165"/>
            <a:ext cx="4800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See:  	Allison and Waterman (2002),</a:t>
            </a:r>
          </a:p>
          <a:p>
            <a:r>
              <a:rPr lang="en-US" smtClean="0"/>
              <a:t>	Guimaraes (2007) </a:t>
            </a:r>
            <a:br>
              <a:rPr lang="en-US" smtClean="0"/>
            </a:br>
            <a:r>
              <a:rPr lang="en-US" smtClean="0"/>
              <a:t>           	Greene, Econometric Analysis (2012)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08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90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685800"/>
            <a:ext cx="6105525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190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59857" y="3178401"/>
            <a:ext cx="6105525" cy="307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3353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95600" y="1143000"/>
            <a:ext cx="6019800" cy="533400"/>
          </a:xfrm>
        </p:spPr>
        <p:txBody>
          <a:bodyPr/>
          <a:lstStyle/>
          <a:p>
            <a:pPr algn="l"/>
            <a:r>
              <a:rPr lang="en-US" smtClean="0"/>
              <a:t>Bivariate Random Effects</a:t>
            </a:r>
            <a:endParaRPr lang="en-US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169" y="1059286"/>
            <a:ext cx="2492031" cy="107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395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2133601"/>
            <a:ext cx="7124700" cy="1580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395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3348" y="3581400"/>
            <a:ext cx="7373817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 bwMode="auto">
          <a:xfrm>
            <a:off x="1447800" y="4343400"/>
            <a:ext cx="6705600" cy="381000"/>
          </a:xfrm>
          <a:prstGeom prst="rect">
            <a:avLst/>
          </a:prstGeom>
          <a:solidFill>
            <a:srgbClr val="CCCC0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77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9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11912" y="1066800"/>
            <a:ext cx="5575919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49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5078374"/>
            <a:ext cx="6019800" cy="1703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Rectangle 1"/>
          <p:cNvSpPr/>
          <p:nvPr/>
        </p:nvSpPr>
        <p:spPr bwMode="auto">
          <a:xfrm>
            <a:off x="1562100" y="6353175"/>
            <a:ext cx="5863831" cy="228600"/>
          </a:xfrm>
          <a:prstGeom prst="rect">
            <a:avLst/>
          </a:prstGeom>
          <a:solidFill>
            <a:srgbClr val="FF330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192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13023</TotalTime>
  <Words>2432</Words>
  <Application>Microsoft Office PowerPoint</Application>
  <PresentationFormat>On-screen Show (4:3)</PresentationFormat>
  <Paragraphs>363</Paragraphs>
  <Slides>54</Slides>
  <Notes>29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54</vt:i4>
      </vt:variant>
    </vt:vector>
  </HeadingPairs>
  <TitlesOfParts>
    <vt:vector size="57" baseType="lpstr">
      <vt:lpstr>1_Level</vt:lpstr>
      <vt:lpstr>Equation</vt:lpstr>
      <vt:lpstr>MathType 6.0 Equation</vt:lpstr>
      <vt:lpstr>PowerPoint Presentation</vt:lpstr>
      <vt:lpstr>PowerPoint Presentation</vt:lpstr>
      <vt:lpstr>PowerPoint Presentation</vt:lpstr>
      <vt:lpstr>Doctor Visits</vt:lpstr>
      <vt:lpstr>Basic Modeling for Counts of Events</vt:lpstr>
      <vt:lpstr>A Poisson Model for Doctor Visits</vt:lpstr>
      <vt:lpstr>Partial Effects</vt:lpstr>
      <vt:lpstr>Poisson Model Specification Issues</vt:lpstr>
      <vt:lpstr>PowerPoint Presentation</vt:lpstr>
      <vt:lpstr>Poisson Model for Doctor Visits</vt:lpstr>
      <vt:lpstr>PowerPoint Presentation</vt:lpstr>
      <vt:lpstr>Negative Binomial Specification</vt:lpstr>
      <vt:lpstr>NegBin Model for Doctor Visits</vt:lpstr>
      <vt:lpstr>Partial Effects</vt:lpstr>
      <vt:lpstr>PowerPoint Presentation</vt:lpstr>
      <vt:lpstr>Four Model Formulations</vt:lpstr>
      <vt:lpstr>NegBin-P Model</vt:lpstr>
      <vt:lpstr>PowerPoint Presentation</vt:lpstr>
      <vt:lpstr>Zero Inflation – ZIP Models</vt:lpstr>
      <vt:lpstr>Zero Inflation Models</vt:lpstr>
      <vt:lpstr>Notes on Zero Inflation Models</vt:lpstr>
      <vt:lpstr>A Zip Model for Major Derogatory Reports</vt:lpstr>
      <vt:lpstr>PowerPoint Presentation</vt:lpstr>
      <vt:lpstr>PowerPoint Presentation</vt:lpstr>
      <vt:lpstr>PowerPoint Presentation</vt:lpstr>
      <vt:lpstr>ZIP Model for Doctor Visits</vt:lpstr>
      <vt:lpstr>PowerPoint Presentation</vt:lpstr>
      <vt:lpstr>PowerPoint Presentation</vt:lpstr>
      <vt:lpstr>Partial Effects for Different Models</vt:lpstr>
      <vt:lpstr>The Vuong Statistic for Nonnested Models</vt:lpstr>
      <vt:lpstr>PowerPoint Presentation</vt:lpstr>
      <vt:lpstr>A Hurdle Model</vt:lpstr>
      <vt:lpstr>PowerPoint Presentation</vt:lpstr>
      <vt:lpstr>Hurdle Model</vt:lpstr>
      <vt:lpstr>Hurdle Model for Doctor Visits</vt:lpstr>
      <vt:lpstr>Partial Effects</vt:lpstr>
      <vt:lpstr>PowerPoint Presentation</vt:lpstr>
      <vt:lpstr>PowerPoint Presentation</vt:lpstr>
      <vt:lpstr>PowerPoint Presentation</vt:lpstr>
      <vt:lpstr>Application of Several of the Models  Discussed in this Section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Panel Data Models</vt:lpstr>
      <vt:lpstr>PowerPoint Presentation</vt:lpstr>
      <vt:lpstr>PowerPoint Presentation</vt:lpstr>
      <vt:lpstr>A Peculiarity of the FENB Model</vt:lpstr>
      <vt:lpstr>PowerPoint Presentation</vt:lpstr>
      <vt:lpstr>PowerPoint Presentation</vt:lpstr>
      <vt:lpstr>PowerPoint Presentation</vt:lpstr>
      <vt:lpstr>Bivariate Random Effects</vt:lpstr>
      <vt:lpstr>PowerPoint Presentation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Sherrie</cp:lastModifiedBy>
  <cp:revision>169</cp:revision>
  <dcterms:created xsi:type="dcterms:W3CDTF">2001-06-17T19:05:03Z</dcterms:created>
  <dcterms:modified xsi:type="dcterms:W3CDTF">2016-11-24T14:23:25Z</dcterms:modified>
</cp:coreProperties>
</file>