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96"/>
  </p:notesMasterIdLst>
  <p:handoutMasterIdLst>
    <p:handoutMasterId r:id="rId97"/>
  </p:handoutMasterIdLst>
  <p:sldIdLst>
    <p:sldId id="606" r:id="rId2"/>
    <p:sldId id="607" r:id="rId3"/>
    <p:sldId id="483" r:id="rId4"/>
    <p:sldId id="484" r:id="rId5"/>
    <p:sldId id="485" r:id="rId6"/>
    <p:sldId id="486" r:id="rId7"/>
    <p:sldId id="487" r:id="rId8"/>
    <p:sldId id="488" r:id="rId9"/>
    <p:sldId id="490" r:id="rId10"/>
    <p:sldId id="491" r:id="rId11"/>
    <p:sldId id="489" r:id="rId12"/>
    <p:sldId id="492" r:id="rId13"/>
    <p:sldId id="493" r:id="rId14"/>
    <p:sldId id="494" r:id="rId15"/>
    <p:sldId id="495" r:id="rId16"/>
    <p:sldId id="496" r:id="rId17"/>
    <p:sldId id="497" r:id="rId18"/>
    <p:sldId id="498" r:id="rId19"/>
    <p:sldId id="645" r:id="rId20"/>
    <p:sldId id="501" r:id="rId21"/>
    <p:sldId id="502" r:id="rId22"/>
    <p:sldId id="646" r:id="rId23"/>
    <p:sldId id="499" r:id="rId24"/>
    <p:sldId id="663" r:id="rId25"/>
    <p:sldId id="508" r:id="rId26"/>
    <p:sldId id="509" r:id="rId27"/>
    <p:sldId id="510" r:id="rId28"/>
    <p:sldId id="511" r:id="rId29"/>
    <p:sldId id="512" r:id="rId30"/>
    <p:sldId id="513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609" r:id="rId39"/>
    <p:sldId id="610" r:id="rId40"/>
    <p:sldId id="611" r:id="rId41"/>
    <p:sldId id="612" r:id="rId42"/>
    <p:sldId id="628" r:id="rId43"/>
    <p:sldId id="578" r:id="rId44"/>
    <p:sldId id="579" r:id="rId45"/>
    <p:sldId id="580" r:id="rId46"/>
    <p:sldId id="581" r:id="rId47"/>
    <p:sldId id="582" r:id="rId48"/>
    <p:sldId id="583" r:id="rId49"/>
    <p:sldId id="629" r:id="rId50"/>
    <p:sldId id="630" r:id="rId51"/>
    <p:sldId id="631" r:id="rId52"/>
    <p:sldId id="632" r:id="rId53"/>
    <p:sldId id="633" r:id="rId54"/>
    <p:sldId id="643" r:id="rId55"/>
    <p:sldId id="644" r:id="rId56"/>
    <p:sldId id="649" r:id="rId57"/>
    <p:sldId id="648" r:id="rId58"/>
    <p:sldId id="650" r:id="rId59"/>
    <p:sldId id="651" r:id="rId60"/>
    <p:sldId id="549" r:id="rId61"/>
    <p:sldId id="550" r:id="rId62"/>
    <p:sldId id="551" r:id="rId63"/>
    <p:sldId id="552" r:id="rId64"/>
    <p:sldId id="553" r:id="rId65"/>
    <p:sldId id="554" r:id="rId66"/>
    <p:sldId id="555" r:id="rId67"/>
    <p:sldId id="556" r:id="rId68"/>
    <p:sldId id="557" r:id="rId69"/>
    <p:sldId id="558" r:id="rId70"/>
    <p:sldId id="559" r:id="rId71"/>
    <p:sldId id="560" r:id="rId72"/>
    <p:sldId id="561" r:id="rId73"/>
    <p:sldId id="566" r:id="rId74"/>
    <p:sldId id="614" r:id="rId75"/>
    <p:sldId id="615" r:id="rId76"/>
    <p:sldId id="616" r:id="rId77"/>
    <p:sldId id="617" r:id="rId78"/>
    <p:sldId id="618" r:id="rId79"/>
    <p:sldId id="619" r:id="rId80"/>
    <p:sldId id="620" r:id="rId81"/>
    <p:sldId id="621" r:id="rId82"/>
    <p:sldId id="622" r:id="rId83"/>
    <p:sldId id="623" r:id="rId84"/>
    <p:sldId id="624" r:id="rId85"/>
    <p:sldId id="625" r:id="rId86"/>
    <p:sldId id="634" r:id="rId87"/>
    <p:sldId id="635" r:id="rId88"/>
    <p:sldId id="636" r:id="rId89"/>
    <p:sldId id="637" r:id="rId90"/>
    <p:sldId id="638" r:id="rId91"/>
    <p:sldId id="639" r:id="rId92"/>
    <p:sldId id="640" r:id="rId93"/>
    <p:sldId id="641" r:id="rId94"/>
    <p:sldId id="642" r:id="rId9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723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521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2023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491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2691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64657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094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591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1097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0000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7335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2844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65860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2640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37411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8173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9870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3945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7789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4816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2614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7299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1314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9842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259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828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09094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627057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92132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57573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351545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7933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276684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361306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198527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8626B9-0D69-43BB-BBB5-52CA5EB5F07C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20166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8626B9-0D69-43BB-BBB5-52CA5EB5F07C}" type="slidenum">
              <a:rPr lang="en-US" smtClean="0"/>
              <a:pPr/>
              <a:t>60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20166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883" indent="-28572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898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05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1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9E6CFB4-E74D-4C76-9EF8-6C3BD975B7BC}" type="slidenum">
              <a:rPr lang="en-US" altLang="en-US"/>
              <a:pPr/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97704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883" indent="-285724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898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05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17" indent="-22858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A33DF0A-7889-4A7F-AB00-695CF1050E6B}" type="slidenum">
              <a:rPr lang="en-US" altLang="en-US"/>
              <a:pPr/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97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5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0463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/94: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3.3 – Discrete Choice;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The Multinomial Logit Model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4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5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6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7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18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0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1.w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21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1.png"/><Relationship Id="rId4" Type="http://schemas.openxmlformats.org/officeDocument/2006/relationships/image" Target="../media/image60.w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65.png"/><Relationship Id="rId4" Type="http://schemas.openxmlformats.org/officeDocument/2006/relationships/image" Target="../media/image64.wm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8.w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9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70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71.w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61705" y="41910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Discrete Choice; The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Multinomial Logit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Attributes and Characteristics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Stated and Revealed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Unlabeled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IID and IIA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Consumer Surplus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Based Sampling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Alternative Specific Constants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Effects and Elasticities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WTP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Hausman – McFadden Test for IIA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Regret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Minimum Distance Estimator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Scaled MNL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Utility Functions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Fixed Effects Multinomial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Best/Worst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Exploded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Heteroscedastic Extreme Value (HEV)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Generalized Mixed Logit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657600"/>
            <a:ext cx="1756397" cy="24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03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762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Consumers Maximize Utility </a:t>
            </a:r>
          </a:p>
          <a:p>
            <a:pPr eaLnBrk="1" hangingPunct="1"/>
            <a:r>
              <a:rPr lang="en-US" sz="2400" smtClean="0">
                <a:latin typeface="+mj-lt"/>
              </a:rPr>
              <a:t>Fundamental Choice Problem:  Maximize U(x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,…) subject to prices and budget constraints</a:t>
            </a:r>
          </a:p>
          <a:p>
            <a:pPr eaLnBrk="1" hangingPunct="1"/>
            <a:r>
              <a:rPr lang="en-US" sz="2400" smtClean="0">
                <a:latin typeface="+mj-lt"/>
              </a:rPr>
              <a:t>A Crucial Result for the Classical Problem:</a:t>
            </a:r>
          </a:p>
          <a:p>
            <a:pPr lvl="1" eaLnBrk="1" hangingPunct="1"/>
            <a:r>
              <a:rPr lang="en-US" sz="2000" b="1" smtClean="0">
                <a:solidFill>
                  <a:srgbClr val="FF0000"/>
                </a:solidFill>
                <a:latin typeface="+mj-lt"/>
              </a:rPr>
              <a:t>Indirect Utility Function: V = V(p,I)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Demand System of Continuous Choices</a:t>
            </a:r>
          </a:p>
          <a:p>
            <a:pPr eaLnBrk="1" hangingPunct="1"/>
            <a:endParaRPr lang="en-US" sz="2400" smtClean="0">
              <a:latin typeface="+mj-lt"/>
            </a:endParaRPr>
          </a:p>
          <a:p>
            <a:pPr eaLnBrk="1" hangingPunct="1"/>
            <a:endParaRPr lang="en-US" sz="2400" smtClean="0">
              <a:latin typeface="+mj-lt"/>
            </a:endParaRPr>
          </a:p>
          <a:p>
            <a:pPr lvl="1"/>
            <a:r>
              <a:rPr lang="en-US" sz="2000" smtClean="0">
                <a:latin typeface="+mj-lt"/>
              </a:rPr>
              <a:t>Observed data usually consist of choices, prices, income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The Integrability Problem</a:t>
            </a:r>
            <a:r>
              <a:rPr lang="en-US" sz="2400" smtClean="0">
                <a:latin typeface="+mj-lt"/>
              </a:rPr>
              <a:t>: Utility is not revealed by demands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443451"/>
              </p:ext>
            </p:extLst>
          </p:nvPr>
        </p:nvGraphicFramePr>
        <p:xfrm>
          <a:off x="2667000" y="4211638"/>
          <a:ext cx="20415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4" imgW="952087" imgH="380835" progId="Equation.DSMT4">
                  <p:embed/>
                </p:oleObj>
              </mc:Choice>
              <mc:Fallback>
                <p:oleObj name="Equation" r:id="rId4" imgW="952087" imgH="380835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211638"/>
                        <a:ext cx="2041525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12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4582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Implications for Discrete Choice Models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209800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Translation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Consumers often act to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However, revealed choices do not reveal utility, only rankings which are scale invariant.</a:t>
            </a:r>
          </a:p>
        </p:txBody>
      </p:sp>
    </p:spTree>
    <p:extLst>
      <p:ext uri="{BB962C8B-B14F-4D97-AF65-F5344CB8AC3E}">
        <p14:creationId xmlns:p14="http://schemas.microsoft.com/office/powerpoint/2010/main" val="310902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dirty="0" smtClean="0"/>
              <a:t>Multinomial Choice </a:t>
            </a:r>
            <a:br>
              <a:rPr lang="en-US" b="1" dirty="0" smtClean="0"/>
            </a:br>
            <a:r>
              <a:rPr lang="en-US" b="1" dirty="0" smtClean="0"/>
              <a:t>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812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	       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400" smtClean="0">
                <a:latin typeface="+mj-lt"/>
                <a:sym typeface="Symbol" pitchFamily="18" charset="2"/>
              </a:rPr>
              <a:t>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smtClean="0">
                <a:latin typeface="+mj-lt"/>
                <a:sym typeface="Symbol" pitchFamily="18" charset="2"/>
              </a:rPr>
              <a:t>+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latin typeface="+mj-lt"/>
                <a:sym typeface="Symbol" pitchFamily="18" charset="2"/>
              </a:rPr>
              <a:t>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b="1" smtClean="0">
                <a:latin typeface="+mj-lt"/>
                <a:sym typeface="Symbol" pitchFamily="18" charset="2"/>
              </a:rPr>
              <a:t>z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6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 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       </a:t>
            </a:r>
            <a:r>
              <a:rPr lang="en-US" sz="1800" smtClean="0">
                <a:latin typeface="+mj-lt"/>
              </a:rPr>
              <a:t>N individuals studied, J(i,t) alternatives in the choice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set, T(i) [usually 1] choice situations examined.</a:t>
            </a:r>
            <a:endParaRPr lang="en-US" sz="240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Individual i will Choose alternative j in choice setting t if and only if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</a:t>
            </a:r>
            <a:r>
              <a:rPr lang="en-US" sz="2000" u="sng" smtClean="0">
                <a:latin typeface="+mj-lt"/>
              </a:rPr>
              <a:t>&gt;</a:t>
            </a:r>
            <a:r>
              <a:rPr lang="en-US" sz="200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itk</a:t>
            </a:r>
            <a:r>
              <a:rPr lang="en-US" sz="2000" smtClean="0">
                <a:latin typeface="+mj-lt"/>
              </a:rPr>
              <a:t> for all k </a:t>
            </a:r>
            <a:r>
              <a:rPr lang="en-US" sz="2000" smtClean="0">
                <a:latin typeface="+mj-lt"/>
                <a:sym typeface="Symbol" pitchFamily="18" charset="2"/>
              </a:rPr>
              <a:t> j.</a:t>
            </a: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utility maximization: Transitive, Complete, Monotonic</a:t>
            </a:r>
          </a:p>
        </p:txBody>
      </p:sp>
    </p:spTree>
    <p:extLst>
      <p:ext uri="{BB962C8B-B14F-4D97-AF65-F5344CB8AC3E}">
        <p14:creationId xmlns:p14="http://schemas.microsoft.com/office/powerpoint/2010/main" val="236893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3622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The linearity assumption 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000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+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  <a:sym typeface="Symbol" pitchFamily="18" charset="2"/>
              </a:rPr>
              <a:t>  +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r>
              <a:rPr lang="en-US" sz="2000" smtClean="0">
                <a:latin typeface="+mj-lt"/>
                <a:sym typeface="Symbol" pitchFamily="18" charset="2"/>
              </a:rPr>
              <a:t/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To be relaxed later:	      </a:t>
            </a:r>
            <a:r>
              <a:rPr lang="en-US" sz="2000" smtClean="0">
                <a:latin typeface="+mj-lt"/>
              </a:rPr>
              <a:t>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V(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</a:t>
            </a:r>
            <a:r>
              <a:rPr lang="en-US" sz="2000" baseline="-25000" smtClean="0">
                <a:latin typeface="+mj-lt"/>
              </a:rPr>
              <a:t>it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)</a:t>
            </a:r>
            <a:r>
              <a:rPr lang="en-US" sz="2000" smtClean="0">
                <a:latin typeface="+mj-lt"/>
              </a:rPr>
              <a:t> + </a:t>
            </a:r>
            <a:r>
              <a:rPr lang="en-US" sz="2000" smtClean="0">
                <a:latin typeface="+mj-lt"/>
                <a:sym typeface="Symbol" pitchFamily="18" charset="2"/>
              </a:rPr>
              <a:t>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The choice set: </a:t>
            </a:r>
          </a:p>
          <a:p>
            <a:pPr lvl="1"/>
            <a:r>
              <a:rPr lang="en-US" sz="1800" smtClean="0">
                <a:latin typeface="+mj-lt"/>
              </a:rPr>
              <a:t>Individual (i) and situation (t) specific</a:t>
            </a:r>
          </a:p>
          <a:p>
            <a:pPr lvl="1"/>
            <a:r>
              <a:rPr lang="en-US" sz="1800" smtClean="0">
                <a:latin typeface="+mj-lt"/>
              </a:rPr>
              <a:t>Unordered alternatives j = 1,…,J(i,t) </a:t>
            </a:r>
          </a:p>
          <a:p>
            <a:pPr eaLnBrk="1" hangingPunct="1"/>
            <a:r>
              <a:rPr lang="en-US" sz="2000" smtClean="0">
                <a:latin typeface="+mj-lt"/>
              </a:rPr>
              <a:t>Deterministic 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>
                <a:latin typeface="+mj-lt"/>
              </a:rPr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>
              <a:latin typeface="+mj-lt"/>
            </a:endParaRPr>
          </a:p>
          <a:p>
            <a:r>
              <a:rPr lang="en-US" sz="2000" smtClean="0">
                <a:latin typeface="+mj-lt"/>
              </a:rPr>
              <a:t>Attributes of choices, 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</a:rPr>
              <a:t> and characteristics of the chooser, 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</a:rPr>
              <a:t>.</a:t>
            </a:r>
          </a:p>
          <a:p>
            <a:pPr lvl="1"/>
            <a:r>
              <a:rPr lang="en-US" sz="1800" smtClean="0">
                <a:latin typeface="+mj-lt"/>
              </a:rPr>
              <a:t>Alternative specific constants </a:t>
            </a:r>
            <a:r>
              <a:rPr lang="en-US" sz="1800" smtClean="0">
                <a:latin typeface="+mj-lt"/>
                <a:sym typeface="Symbol" pitchFamily="18" charset="2"/>
              </a:rPr>
              <a:t>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1800" smtClean="0">
                <a:latin typeface="+mj-lt"/>
                <a:sym typeface="Symbol" pitchFamily="18" charset="2"/>
              </a:rPr>
              <a:t> 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Preference weights, </a:t>
            </a:r>
            <a:r>
              <a:rPr lang="en-US" sz="1800" b="1" smtClean="0">
                <a:latin typeface="+mj-lt"/>
                <a:sym typeface="Symbol" pitchFamily="18" charset="2"/>
              </a:rPr>
              <a:t>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 </a:t>
            </a:r>
            <a:r>
              <a:rPr lang="en-US" sz="1800" smtClean="0">
                <a:latin typeface="+mj-lt"/>
                <a:sym typeface="Symbol" pitchFamily="18" charset="2"/>
              </a:rPr>
              <a:t>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Individual components, </a:t>
            </a:r>
            <a:r>
              <a:rPr lang="en-US" sz="1800" b="1" smtClean="0">
                <a:latin typeface="+mj-lt"/>
                <a:sym typeface="Symbol" pitchFamily="18" charset="2"/>
              </a:rPr>
              <a:t></a:t>
            </a:r>
            <a:r>
              <a:rPr lang="en-US" sz="1800" baseline="-25000" smtClean="0">
                <a:latin typeface="+mj-lt"/>
                <a:sym typeface="Symbol" pitchFamily="18" charset="2"/>
              </a:rPr>
              <a:t>j  </a:t>
            </a:r>
            <a:r>
              <a:rPr lang="en-US" sz="1800" smtClean="0">
                <a:latin typeface="+mj-lt"/>
                <a:sym typeface="Symbol" pitchFamily="18" charset="2"/>
              </a:rPr>
              <a:t>typically vary by choice, not by person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Scaling parameters, </a:t>
            </a:r>
            <a:r>
              <a:rPr lang="el-GR" sz="1800" smtClean="0">
                <a:latin typeface="+mj-lt"/>
              </a:rPr>
              <a:t>σ</a:t>
            </a:r>
            <a:r>
              <a:rPr lang="en-US" sz="1800" baseline="-25000" smtClean="0">
                <a:latin typeface="+mj-lt"/>
              </a:rPr>
              <a:t>ij</a:t>
            </a:r>
            <a:r>
              <a:rPr lang="en-US" sz="1800" smtClean="0">
                <a:latin typeface="+mj-lt"/>
              </a:rPr>
              <a:t> = Var[</a:t>
            </a:r>
            <a:r>
              <a:rPr lang="el-GR" sz="1800" smtClean="0">
                <a:latin typeface="+mj-lt"/>
              </a:rPr>
              <a:t>ε</a:t>
            </a:r>
            <a:r>
              <a:rPr lang="en-US" sz="1800" baseline="-25000" smtClean="0">
                <a:latin typeface="+mj-lt"/>
              </a:rPr>
              <a:t>ijt</a:t>
            </a:r>
            <a:r>
              <a:rPr lang="en-US" sz="1800" smtClean="0">
                <a:latin typeface="+mj-lt"/>
              </a:rPr>
              <a:t>], subject to much modeling</a:t>
            </a:r>
          </a:p>
        </p:txBody>
      </p:sp>
    </p:spTree>
    <p:extLst>
      <p:ext uri="{BB962C8B-B14F-4D97-AF65-F5344CB8AC3E}">
        <p14:creationId xmlns:p14="http://schemas.microsoft.com/office/powerpoint/2010/main" val="283324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70945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13569" y="10668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Unordered Choices of 210 Travelers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Revealed Choice from 4 Alternatives</a:t>
            </a:r>
            <a:endParaRPr kumimoji="0" lang="en-US" sz="3600" b="1" i="0" u="none" strike="noStrike" kern="0" cap="none" spc="0" normalizeH="0" baseline="0" noProof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6796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0"/>
            <a:ext cx="81248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Data on Multinomial Discrete Choices</a:t>
            </a:r>
          </a:p>
        </p:txBody>
      </p:sp>
    </p:spTree>
    <p:extLst>
      <p:ext uri="{BB962C8B-B14F-4D97-AF65-F5344CB8AC3E}">
        <p14:creationId xmlns:p14="http://schemas.microsoft.com/office/powerpoint/2010/main" val="117180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05000" y="533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1 observation = 8 stated choice tasks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6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981200"/>
            <a:ext cx="655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mtClean="0">
                <a:latin typeface="Arial" pitchFamily="34" charset="0"/>
                <a:cs typeface="Arial" pitchFamily="34" charset="0"/>
              </a:rPr>
              <a:t>an unlabeled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choice experiment: 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Compare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Choice = (Air, Train, Bus, Car)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Choice = (Brand 1, Brand 2, Brand 3, None)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Brand 1 is only Brand 1 because it is first in the list.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it mean to substitute Brand 1 for Brand 2?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the own elasticity for Brand 1 mean?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dirty="0" smtClean="0"/>
              <a:t>Unlabeled Choices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831272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8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58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447800" y="533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14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Independent extreme value (Gumbel):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Same parameters</a:t>
            </a:r>
            <a:r>
              <a:rPr lang="en-US" sz="1800" smtClean="0">
                <a:latin typeface="+mj-lt"/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latin typeface="+mj-lt"/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456059"/>
              </p:ext>
            </p:extLst>
          </p:nvPr>
        </p:nvGraphicFramePr>
        <p:xfrm>
          <a:off x="2243138" y="4248150"/>
          <a:ext cx="47339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4" imgW="3543120" imgH="787320" progId="Equation.DSMT4">
                  <p:embed/>
                </p:oleObj>
              </mc:Choice>
              <mc:Fallback>
                <p:oleObj name="Equation" r:id="rId4" imgW="3543120" imgH="78732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138" y="4248150"/>
                        <a:ext cx="473392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1336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5175"/>
            <a:ext cx="8229600" cy="1139825"/>
          </a:xfrm>
        </p:spPr>
        <p:txBody>
          <a:bodyPr/>
          <a:lstStyle/>
          <a:p>
            <a:r>
              <a:rPr lang="en-US" b="1" smtClean="0"/>
              <a:t>   Multinomial Choice Models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045257"/>
              </p:ext>
            </p:extLst>
          </p:nvPr>
        </p:nvGraphicFramePr>
        <p:xfrm>
          <a:off x="1928813" y="2047875"/>
          <a:ext cx="5888037" cy="421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3" imgW="3492360" imgH="2501640" progId="Equation.DSMT4">
                  <p:embed/>
                </p:oleObj>
              </mc:Choice>
              <mc:Fallback>
                <p:oleObj name="Equation" r:id="rId3" imgW="3492360" imgH="250164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2047875"/>
                        <a:ext cx="5888037" cy="421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905000" y="19812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905000" y="32766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905000" y="45720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905000" y="58674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62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812562"/>
              </p:ext>
            </p:extLst>
          </p:nvPr>
        </p:nvGraphicFramePr>
        <p:xfrm>
          <a:off x="1862138" y="4114800"/>
          <a:ext cx="4732337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4" imgW="3543120" imgH="1320480" progId="Equation.DSMT4">
                  <p:embed/>
                </p:oleObj>
              </mc:Choice>
              <mc:Fallback>
                <p:oleObj name="Equation" r:id="rId4" imgW="3543120" imgH="132048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138" y="4114800"/>
                        <a:ext cx="4732337" cy="199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676400" y="39624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68388"/>
            <a:ext cx="8229600" cy="608012"/>
          </a:xfrm>
        </p:spPr>
        <p:txBody>
          <a:bodyPr/>
          <a:lstStyle/>
          <a:p>
            <a:pPr eaLnBrk="1" hangingPunct="1"/>
            <a:r>
              <a:rPr lang="en-US" sz="2800" b="1" smtClean="0"/>
              <a:t>Using the Model to Measure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612450"/>
              </p:ext>
            </p:extLst>
          </p:nvPr>
        </p:nvGraphicFramePr>
        <p:xfrm>
          <a:off x="790575" y="1828800"/>
          <a:ext cx="6904038" cy="395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Equation" r:id="rId4" imgW="3009600" imgH="1726920" progId="Equation.DSMT4">
                  <p:embed/>
                </p:oleObj>
              </mc:Choice>
              <mc:Fallback>
                <p:oleObj name="Equation" r:id="rId4" imgW="3009600" imgH="172692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1828800"/>
                        <a:ext cx="6904038" cy="395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295400" y="35814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295400" y="17526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4588"/>
            <a:ext cx="8229600" cy="608012"/>
          </a:xfrm>
        </p:spPr>
        <p:txBody>
          <a:bodyPr/>
          <a:lstStyle/>
          <a:p>
            <a:pPr eaLnBrk="1" hangingPunct="1"/>
            <a:r>
              <a:rPr lang="en-US" sz="2800" b="1" smtClean="0"/>
              <a:t>Measuring the Change in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379597"/>
              </p:ext>
            </p:extLst>
          </p:nvPr>
        </p:nvGraphicFramePr>
        <p:xfrm>
          <a:off x="1165225" y="1828800"/>
          <a:ext cx="71596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4" imgW="3911400" imgH="2222280" progId="Equation.DSMT4">
                  <p:embed/>
                </p:oleObj>
              </mc:Choice>
              <mc:Fallback>
                <p:oleObj name="Equation" r:id="rId4" imgW="3911400" imgH="222228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1828800"/>
                        <a:ext cx="7159625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143000" y="4495800"/>
            <a:ext cx="56388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7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4" imgW="4038600" imgH="2667000" progId="Equation.DSMT4">
                  <p:embed/>
                </p:oleObj>
              </mc:Choice>
              <mc:Fallback>
                <p:oleObj name="Equation" r:id="rId4" imgW="4038600" imgH="2667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36725"/>
                        <a:ext cx="6719888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3000"/>
            <a:ext cx="70104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752600"/>
            <a:ext cx="8077200" cy="39624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+mj-lt"/>
              </a:rPr>
              <a:t>Types of Data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Individual choice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Market shares – consumer markets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Frequencies – vote counts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Ranks – contests, preference rankings</a:t>
            </a:r>
          </a:p>
          <a:p>
            <a:pPr eaLnBrk="1" hangingPunct="1"/>
            <a:r>
              <a:rPr lang="en-US" sz="2000" dirty="0" smtClean="0">
                <a:latin typeface="+mj-lt"/>
              </a:rPr>
              <a:t>Attributes and Characteristics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Attributes are features of the choices such as price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Characteristics are features of the chooser such as age, gender and income.</a:t>
            </a:r>
          </a:p>
          <a:p>
            <a:pPr eaLnBrk="1" hangingPunct="1"/>
            <a:r>
              <a:rPr lang="en-US" sz="2000" dirty="0" smtClean="0">
                <a:latin typeface="+mj-lt"/>
              </a:rPr>
              <a:t>Choice Settings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Cross section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Repeated measurement (panel data)</a:t>
            </a:r>
          </a:p>
          <a:p>
            <a:pPr lvl="2" eaLnBrk="1" hangingPunct="1"/>
            <a:r>
              <a:rPr lang="en-US" sz="1400" dirty="0" smtClean="0">
                <a:latin typeface="+mj-lt"/>
              </a:rPr>
              <a:t>Stated choice experiments</a:t>
            </a:r>
          </a:p>
          <a:p>
            <a:pPr lvl="2" eaLnBrk="1" hangingPunct="1"/>
            <a:r>
              <a:rPr lang="en-US" sz="1400" dirty="0" smtClean="0">
                <a:latin typeface="+mj-lt"/>
              </a:rPr>
              <a:t>Repeated observations – THE scanner data on consumer choices</a:t>
            </a:r>
          </a:p>
        </p:txBody>
      </p:sp>
    </p:spTree>
    <p:extLst>
      <p:ext uri="{BB962C8B-B14F-4D97-AF65-F5344CB8AC3E}">
        <p14:creationId xmlns:p14="http://schemas.microsoft.com/office/powerpoint/2010/main" val="6388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Maximum Likelihood Estimation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404611"/>
              </p:ext>
            </p:extLst>
          </p:nvPr>
        </p:nvGraphicFramePr>
        <p:xfrm>
          <a:off x="382588" y="1676400"/>
          <a:ext cx="8566150" cy="438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2" name="Equation" r:id="rId3" imgW="4533840" imgH="2323800" progId="Equation.DSMT4">
                  <p:embed/>
                </p:oleObj>
              </mc:Choice>
              <mc:Fallback>
                <p:oleObj name="Equation" r:id="rId3" imgW="4533840" imgH="232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588" y="1676400"/>
                        <a:ext cx="8566150" cy="4389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4084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378565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914400" y="1104900"/>
            <a:ext cx="7162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 dirty="0">
                <a:solidFill>
                  <a:srgbClr val="7030A0"/>
                </a:solidFill>
                <a:latin typeface="Arial" charset="0"/>
              </a:rPr>
              <a:t>Estimated </a:t>
            </a:r>
            <a:r>
              <a:rPr lang="en-US" sz="3200" b="1">
                <a:solidFill>
                  <a:srgbClr val="7030A0"/>
                </a:solidFill>
                <a:latin typeface="Arial" charset="0"/>
              </a:rPr>
              <a:t>MNL </a:t>
            </a:r>
            <a:r>
              <a:rPr lang="en-US" sz="3200" b="1" smtClean="0">
                <a:solidFill>
                  <a:srgbClr val="7030A0"/>
                </a:solidFill>
                <a:latin typeface="Arial" charset="0"/>
              </a:rPr>
              <a:t>Model:</a:t>
            </a:r>
          </a:p>
          <a:p>
            <a:pPr algn="ctr" eaLnBrk="1" hangingPunct="1"/>
            <a:r>
              <a:rPr lang="en-US" sz="3200" b="1" smtClean="0">
                <a:solidFill>
                  <a:srgbClr val="7030A0"/>
                </a:solidFill>
                <a:latin typeface="Arial" charset="0"/>
              </a:rPr>
              <a:t>What do the coefficients mean?</a:t>
            </a:r>
            <a:endParaRPr lang="en-US" sz="3200" b="1" dirty="0">
              <a:solidFill>
                <a:srgbClr val="7030A0"/>
              </a:solidFill>
              <a:latin typeface="Arial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8300"/>
            <a:ext cx="8003641" cy="444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52600" y="4985802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52500"/>
            <a:ext cx="6477000" cy="359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48200"/>
            <a:ext cx="6343650" cy="159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457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Robust Standard Errors:   Robust to what?</a:t>
            </a:r>
            <a:endParaRPr lang="en-US" sz="24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212091"/>
              </p:ext>
            </p:extLst>
          </p:nvPr>
        </p:nvGraphicFramePr>
        <p:xfrm>
          <a:off x="4191000" y="1219200"/>
          <a:ext cx="3465512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Equation" r:id="rId5" imgW="2158920" imgH="1091880" progId="Equation.DSMT4">
                  <p:embed/>
                </p:oleObj>
              </mc:Choice>
              <mc:Fallback>
                <p:oleObj name="Equation" r:id="rId5" imgW="2158920" imgH="1091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1219200"/>
                        <a:ext cx="3465512" cy="175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568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762001"/>
            <a:ext cx="6781800" cy="609600"/>
          </a:xfrm>
        </p:spPr>
        <p:txBody>
          <a:bodyPr/>
          <a:lstStyle/>
          <a:p>
            <a:pPr eaLnBrk="1" hangingPunct="1"/>
            <a:r>
              <a:rPr lang="en-US" b="1" smtClean="0"/>
              <a:t>Choice Based Sampling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44637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Over/Underrepresenting alternatives in the data set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May cause biases in parameter estimates.  (Possibly constants only)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Certainly causes biases in estimated variances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Weighted log likelihood, weight = </a:t>
            </a:r>
            <a:r>
              <a:rPr lang="en-US" smtClean="0">
                <a:latin typeface="+mj-lt"/>
                <a:sym typeface="Symbol" pitchFamily="18" charset="2"/>
              </a:rPr>
              <a:t></a:t>
            </a:r>
            <a:r>
              <a:rPr lang="en-US" sz="1200" smtClean="0">
                <a:latin typeface="+mj-lt"/>
                <a:sym typeface="Symbol" pitchFamily="18" charset="2"/>
              </a:rPr>
              <a:t>j</a:t>
            </a:r>
            <a:r>
              <a:rPr lang="en-US" sz="1800" smtClean="0">
                <a:latin typeface="+mj-lt"/>
                <a:sym typeface="Symbol" pitchFamily="18" charset="2"/>
              </a:rPr>
              <a:t> / F</a:t>
            </a:r>
            <a:r>
              <a:rPr lang="en-US" sz="12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1800" smtClean="0">
                <a:latin typeface="+mj-lt"/>
                <a:sym typeface="Symbol" pitchFamily="18" charset="2"/>
              </a:rPr>
              <a:t>for all i.</a:t>
            </a:r>
            <a:endParaRPr lang="en-US" sz="12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Fixup of covariance matrix – uses “sandwich” estimator. Using weighted Hessian and weighted BHHH in the center of the sandwich</a:t>
            </a:r>
          </a:p>
        </p:txBody>
      </p:sp>
      <p:graphicFrame>
        <p:nvGraphicFramePr>
          <p:cNvPr id="52122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238670"/>
              </p:ext>
            </p:extLst>
          </p:nvPr>
        </p:nvGraphicFramePr>
        <p:xfrm>
          <a:off x="1752600" y="2133600"/>
          <a:ext cx="5334000" cy="1189038"/>
        </p:xfrm>
        <a:graphic>
          <a:graphicData uri="http://schemas.openxmlformats.org/drawingml/2006/table">
            <a:tbl>
              <a:tblPr/>
              <a:tblGrid>
                <a:gridCol w="1447800"/>
                <a:gridCol w="914400"/>
                <a:gridCol w="990600"/>
                <a:gridCol w="1066800"/>
                <a:gridCol w="9144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 </a:t>
                      </a: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Sample F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6" name="Rectangle 31"/>
          <p:cNvSpPr>
            <a:spLocks noChangeArrowheads="1"/>
          </p:cNvSpPr>
          <p:nvPr/>
        </p:nvSpPr>
        <p:spPr bwMode="auto">
          <a:xfrm>
            <a:off x="1752600" y="2085975"/>
            <a:ext cx="5334000" cy="1219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640104"/>
              </p:ext>
            </p:extLst>
          </p:nvPr>
        </p:nvGraphicFramePr>
        <p:xfrm>
          <a:off x="685800" y="5410200"/>
          <a:ext cx="781770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Equation" r:id="rId4" imgW="3708360" imgH="469800" progId="Equation.DSMT4">
                  <p:embed/>
                </p:oleObj>
              </mc:Choice>
              <mc:Fallback>
                <p:oleObj name="Equation" r:id="rId4" imgW="37083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5410200"/>
                        <a:ext cx="7817708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682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5648325" cy="417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9262" y="794266"/>
            <a:ext cx="55626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Effect of Choice Based Sampling Adjustment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397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52276" y="1905000"/>
          <a:ext cx="7810724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4" imgW="4229100" imgH="1816100" progId="Equation.DSMT4">
                  <p:embed/>
                </p:oleObj>
              </mc:Choice>
              <mc:Fallback>
                <p:oleObj name="Equation" r:id="rId4" imgW="4229100" imgH="18161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276" y="1905000"/>
                        <a:ext cx="7810724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3745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96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7275262"/>
              </p:ext>
            </p:extLst>
          </p:nvPr>
        </p:nvGraphicFramePr>
        <p:xfrm>
          <a:off x="2193337" y="2369848"/>
          <a:ext cx="4588463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Equation" r:id="rId4" imgW="2806700" imgH="2159000" progId="Equation.DSMT4">
                  <p:embed/>
                </p:oleObj>
              </mc:Choice>
              <mc:Fallback>
                <p:oleObj name="Equation" r:id="rId4" imgW="2806700" imgH="2159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337" y="2369848"/>
                        <a:ext cx="4588463" cy="352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4278868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4278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2221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2754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65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Equation" r:id="rId4" imgW="4368800" imgH="2133600" progId="Equation.DSMT4">
                  <p:embed/>
                </p:oleObj>
              </mc:Choice>
              <mc:Fallback>
                <p:oleObj name="Equation" r:id="rId4" imgW="4368800" imgH="2133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7800921" cy="3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7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  <p:extLst>
      <p:ext uri="{BB962C8B-B14F-4D97-AF65-F5344CB8AC3E}">
        <p14:creationId xmlns:p14="http://schemas.microsoft.com/office/powerpoint/2010/main" val="22797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6096000" cy="419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1219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Use Krinsky and Robb to compute standard errors for elasticities</a:t>
            </a: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2148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55775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438400"/>
            <a:ext cx="7315200" cy="3200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</a:t>
            </a:r>
            <a:r>
              <a:rPr lang="en-US" sz="2000" b="1" smtClean="0">
                <a:latin typeface="+mj-lt"/>
              </a:rPr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Scenario: GC(car)=[*]1.25$  Car_GC rises by 25%</a:t>
            </a:r>
          </a:p>
        </p:txBody>
      </p:sp>
    </p:spTree>
    <p:extLst>
      <p:ext uri="{BB962C8B-B14F-4D97-AF65-F5344CB8AC3E}">
        <p14:creationId xmlns:p14="http://schemas.microsoft.com/office/powerpoint/2010/main" val="26560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838200"/>
            <a:ext cx="6096000" cy="608012"/>
          </a:xfrm>
        </p:spPr>
        <p:txBody>
          <a:bodyPr/>
          <a:lstStyle/>
          <a:p>
            <a:pPr eaLnBrk="1" hangingPunct="1"/>
            <a:r>
              <a:rPr lang="en-US" b="1" dirty="0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GC_CAR 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371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5400"/>
            <a:ext cx="7772400" cy="608012"/>
          </a:xfrm>
        </p:spPr>
        <p:txBody>
          <a:bodyPr/>
          <a:lstStyle/>
          <a:p>
            <a:pPr eaLnBrk="1" hangingPunct="1"/>
            <a:r>
              <a:rPr lang="en-US" b="1" smtClean="0"/>
              <a:t>More Complicated Model Simulation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914400" y="2025650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3108325"/>
            <a:ext cx="5638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</a:t>
            </a:r>
            <a:r>
              <a:rPr lang="en-US" sz="2000" b="1" smtClean="0">
                <a:latin typeface="Tahoma" pitchFamily="34" charset="0"/>
              </a:rPr>
              <a:t>GC,TTME,INVT</a:t>
            </a:r>
            <a:endParaRPr lang="en-US" sz="2000" b="1"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09600" y="1295400"/>
            <a:ext cx="7315200" cy="498598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Log likelihood function      -194.99742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Estimation based on N =    210, K =   6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Inf.Cr.AIC  =    402.0 AIC/N =    1.914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Log likelihood R-sqrd R2Adj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Constants only   -283.7588  .3128 .3062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Note: R-sqrd = 1 - logL/Logl(constants)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Chi-squared[ 3]          =    177.52270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--------+--------------------------------------------------------------------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     |                  Standard            Prob.      95% Confidence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 MODE|  Coefficient       Error       z    |z|&gt;Z*         Interval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--------+--------------------------------------------------------------------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   GC|    -.00286         .00610     -.47  .6390     -.01481    .00909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 TTME|    -.09746***      .01035    -9.41  .0000     -.11775   -.07717</a:t>
            </a:r>
          </a:p>
          <a:p>
            <a:r>
              <a:rPr lang="sv-SE" sz="1200" b="1">
                <a:latin typeface="Courier New" panose="02070309020205020404" pitchFamily="49" charset="0"/>
                <a:cs typeface="Courier New" panose="02070309020205020404" pitchFamily="49" charset="0"/>
              </a:rPr>
              <a:t>    INVT|    -.00349***      .00115    -3.04  .0024     -.00574   -.00124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A_AIR|    4.05405***      .83662     4.85  .0000     2.41430   5.69380</a:t>
            </a:r>
          </a:p>
          <a:p>
            <a:r>
              <a:rPr lang="pt-BR" sz="1200" b="1">
                <a:latin typeface="Courier New" panose="02070309020205020404" pitchFamily="49" charset="0"/>
                <a:cs typeface="Courier New" panose="02070309020205020404" pitchFamily="49" charset="0"/>
              </a:rPr>
              <a:t> A_TRAIN|    3.64460***      .44276     8.23  .0000     2.77680   4.51240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   A_BUS|    3.19579***      .45194     7.07  .0000     2.31000   4.08158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--------+--------------------------------------------------------------------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7200" y="622300"/>
            <a:ext cx="8077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7030A0"/>
                </a:solidFill>
                <a:latin typeface="Arial" charset="0"/>
              </a:rPr>
              <a:t>Model Estimation Step</a:t>
            </a:r>
          </a:p>
        </p:txBody>
      </p:sp>
    </p:spTree>
    <p:extLst>
      <p:ext uri="{BB962C8B-B14F-4D97-AF65-F5344CB8AC3E}">
        <p14:creationId xmlns:p14="http://schemas.microsoft.com/office/powerpoint/2010/main" val="299561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1066800" y="800100"/>
            <a:ext cx="70104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 Discrete Choice (One Level) Model       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 Model Simulation Using Previous Estimates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|number of observations in the simulated sample.   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|Column totals may be affected by rounding error.    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|The model used was simulated with    210 observations.|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GC         CAR                              Scale base by value      .900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The simulator </a:t>
            </a:r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located    </a:t>
            </a:r>
            <a:r>
              <a:rPr lang="en-US" sz="12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210 </a:t>
            </a:r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observations for this scenario.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+----------+--------------+--------------+------------------+</a:t>
            </a:r>
          </a:p>
          <a:p>
            <a:r>
              <a:rPr lang="it-IT" sz="1200" b="1">
                <a:latin typeface="Courier New" panose="02070309020205020404" pitchFamily="49" charset="0"/>
                <a:cs typeface="Courier New" panose="02070309020205020404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|TRAIN     | 38.986    82 | 38.646    81 |  -.340%       -1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|BUS       | 18.669    39 | 18.501    39 |  -.168%        0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|CAR       | 42.345    89 | 42.853    90 |   .508%        1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anose="02070309020205020404" pitchFamily="49" charset="0"/>
                <a:cs typeface="Courier New" panose="02070309020205020404" pitchFamily="49" charset="0"/>
              </a:rPr>
              <a:t>+----------+--------------+--------------+------------------+</a:t>
            </a:r>
            <a:endParaRPr lang="en-US" sz="1200" b="1">
              <a:latin typeface="Courier New" pitchFamily="49" charset="0"/>
              <a:cs typeface="Courier New" panose="02070309020205020404" pitchFamily="49" charset="0"/>
            </a:endParaRP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219200" y="5562600"/>
            <a:ext cx="54864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562600" y="1066800"/>
            <a:ext cx="3352800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Simulation Step</a:t>
            </a:r>
          </a:p>
        </p:txBody>
      </p:sp>
    </p:spTree>
    <p:extLst>
      <p:ext uri="{BB962C8B-B14F-4D97-AF65-F5344CB8AC3E}">
        <p14:creationId xmlns:p14="http://schemas.microsoft.com/office/powerpoint/2010/main" val="120637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62200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</a:t>
            </a:r>
            <a:r>
              <a:rPr lang="en-US" sz="2400" smtClean="0">
                <a:latin typeface="+mj-lt"/>
              </a:rPr>
              <a:t>U(alt) = a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+ b</a:t>
            </a:r>
            <a:r>
              <a:rPr lang="en-US" sz="2400" baseline="-25000" smtClean="0">
                <a:latin typeface="+mj-lt"/>
              </a:rPr>
              <a:t>INCOME</a:t>
            </a:r>
            <a:r>
              <a:rPr lang="en-US" sz="2400" smtClean="0">
                <a:latin typeface="+mj-lt"/>
              </a:rPr>
              <a:t>*INCOME + b</a:t>
            </a:r>
            <a:r>
              <a:rPr lang="en-US" sz="2400" baseline="-25000" smtClean="0">
                <a:latin typeface="+mj-lt"/>
              </a:rPr>
              <a:t>Attribute</a:t>
            </a:r>
            <a:r>
              <a:rPr lang="en-US" sz="2400" smtClean="0">
                <a:latin typeface="+mj-lt"/>
              </a:rPr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When MU(Income) is not available, an approximation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=  </a:t>
            </a:r>
            <a:r>
              <a:rPr lang="el-GR" sz="2400" smtClean="0">
                <a:latin typeface="+mj-lt"/>
              </a:rPr>
              <a:t>α</a:t>
            </a:r>
            <a:r>
              <a:rPr lang="en-US" sz="2400" baseline="-25000" smtClean="0">
                <a:latin typeface="+mj-lt"/>
              </a:rPr>
              <a:t>alt</a:t>
            </a:r>
            <a:r>
              <a:rPr lang="en-US" sz="2400" smtClean="0">
                <a:latin typeface="+mj-lt"/>
              </a:rPr>
              <a:t>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Cost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INVT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TTME</a:t>
            </a:r>
            <a:r>
              <a:rPr lang="en-US" sz="2400" smtClean="0">
                <a:latin typeface="+mj-lt"/>
              </a:rPr>
              <a:t> TTME +    </a:t>
            </a:r>
            <a:r>
              <a:rPr lang="el-GR" sz="2400" smtClean="0">
                <a:latin typeface="+mj-lt"/>
              </a:rPr>
              <a:t>ε</a:t>
            </a:r>
            <a:r>
              <a:rPr lang="en-US" sz="2400" baseline="-25000" smtClean="0">
                <a:latin typeface="+mj-lt"/>
              </a:rPr>
              <a:t>alt 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in vehicle time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terminal time  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TIME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9530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Very different estimates suggests this might not be a very good model.</a:t>
            </a:r>
            <a:endParaRPr lang="en-US" sz="16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48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4" imgW="4495800" imgH="3022600" progId="Equation.DSMT4">
                  <p:embed/>
                </p:oleObj>
              </mc:Choice>
              <mc:Fallback>
                <p:oleObj name="Equation" r:id="rId4" imgW="4495800" imgH="3022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464300" cy="434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3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828800"/>
            <a:ext cx="7848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No model:         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Constants only: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(1/N)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6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 d</a:t>
            </a:r>
            <a:r>
              <a:rPr lang="en-US" sz="16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(58,63,30,59)/210=.286,.300,.143,.281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Measure improvement in log likelihood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Pseudo R-squared = 1 – LogL/LogL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00200" y="2260599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00200" y="26670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28775" y="35814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74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6096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Fit the Model with Only ASCs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5257800" y="4495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4419600"/>
            <a:ext cx="2438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1367310"/>
              </p:ext>
            </p:extLst>
          </p:nvPr>
        </p:nvGraphicFramePr>
        <p:xfrm>
          <a:off x="5486400" y="2590800"/>
          <a:ext cx="326527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Equation" r:id="rId4" imgW="1917360" imgH="939600" progId="Equation.DSMT4">
                  <p:embed/>
                </p:oleObj>
              </mc:Choice>
              <mc:Fallback>
                <p:oleObj name="Equation" r:id="rId4" imgW="191736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590800"/>
                        <a:ext cx="3265273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486400" y="2514600"/>
            <a:ext cx="3276600" cy="1676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08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Equation" r:id="rId4" imgW="2692400" imgH="863600" progId="Equation.DSMT4">
                  <p:embed/>
                </p:oleObj>
              </mc:Choice>
              <mc:Fallback>
                <p:oleObj name="Equation" r:id="rId4" imgW="2692400" imgH="863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199" y="2514600"/>
                        <a:ext cx="3563471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2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N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  = actual number of choosers of “j.”</a:t>
            </a:r>
          </a:p>
          <a:p>
            <a:pPr eaLnBrk="1" hangingPunct="1"/>
            <a:r>
              <a:rPr lang="en-US" sz="2400" smtClean="0">
                <a:latin typeface="+mj-lt"/>
              </a:rPr>
              <a:t>Nfit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= </a:t>
            </a:r>
            <a:r>
              <a:rPr lang="en-US" sz="2400" smtClean="0">
                <a:latin typeface="+mj-lt"/>
                <a:sym typeface="Symbol" pitchFamily="18" charset="2"/>
              </a:rPr>
              <a:t>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Cross tabulate: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Predicted vs. Actual, cell prediction is the cell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         Nfit</a:t>
            </a:r>
            <a:r>
              <a:rPr lang="en-US" sz="1800" smtClean="0">
                <a:latin typeface="+mj-lt"/>
                <a:sym typeface="Symbol" pitchFamily="18" charset="2"/>
              </a:rPr>
              <a:t>j </a:t>
            </a:r>
            <a:r>
              <a:rPr lang="en-US" sz="2400" smtClean="0">
                <a:latin typeface="+mj-lt"/>
                <a:sym typeface="Symbol" pitchFamily="18" charset="2"/>
              </a:rPr>
              <a:t>=  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d</a:t>
            </a:r>
            <a:r>
              <a:rPr lang="en-US" sz="18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 Predicted P(i,j)</a:t>
            </a: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667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3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457200" y="2362200"/>
            <a:ext cx="8382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6012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199"/>
            <a:ext cx="6048374" cy="245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51" y="2950896"/>
            <a:ext cx="6356671" cy="345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020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253413" cy="380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27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733550"/>
            <a:ext cx="66675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27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48" y="1066800"/>
            <a:ext cx="42195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81268"/>
            <a:ext cx="42481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271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33043"/>
            <a:ext cx="432435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897" y="1533043"/>
            <a:ext cx="42672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57200" y="2286000"/>
            <a:ext cx="4114800" cy="3810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57200" y="4724400"/>
            <a:ext cx="4114800" cy="4572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724400" y="2667000"/>
            <a:ext cx="4114800" cy="49481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902732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a (choice invariant) characteristics only choice model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0271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143000"/>
            <a:ext cx="84010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1475" y="773668"/>
            <a:ext cx="840105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These are derivatives of the probabilities. Note that the rows all sum to zero as </a:t>
            </a:r>
            <a:r>
              <a:rPr lang="el-GR" smtClean="0">
                <a:solidFill>
                  <a:srgbClr val="FF0000"/>
                </a:solidFill>
              </a:rPr>
              <a:t>Σ</a:t>
            </a:r>
            <a:r>
              <a:rPr lang="en-US" baseline="-25000" smtClean="0">
                <a:solidFill>
                  <a:srgbClr val="FF0000"/>
                </a:solidFill>
              </a:rPr>
              <a:t>j</a:t>
            </a:r>
            <a:r>
              <a:rPr lang="en-US" smtClean="0">
                <a:solidFill>
                  <a:srgbClr val="FF0000"/>
                </a:solidFill>
              </a:rPr>
              <a:t> P</a:t>
            </a:r>
            <a:r>
              <a:rPr lang="en-US" baseline="-25000" smtClean="0">
                <a:solidFill>
                  <a:srgbClr val="FF0000"/>
                </a:solidFill>
              </a:rPr>
              <a:t>j</a:t>
            </a:r>
            <a:r>
              <a:rPr lang="en-US" smtClean="0">
                <a:solidFill>
                  <a:srgbClr val="FF0000"/>
                </a:solidFill>
              </a:rPr>
              <a:t> = 1. 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27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990600"/>
            <a:ext cx="62484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	    U</a:t>
            </a:r>
            <a:r>
              <a:rPr lang="en-US" sz="1800" baseline="-25000" smtClean="0">
                <a:latin typeface="+mj-lt"/>
              </a:rPr>
              <a:t>itj</a:t>
            </a:r>
            <a:r>
              <a:rPr lang="en-US" sz="2400" smtClean="0">
                <a:latin typeface="+mj-lt"/>
              </a:rPr>
              <a:t>  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smtClean="0">
                <a:latin typeface="+mj-lt"/>
                <a:sym typeface="Symbol" pitchFamily="18" charset="2"/>
              </a:rPr>
              <a:t>+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4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</a:t>
            </a:r>
            <a:r>
              <a:rPr lang="en-US" sz="2400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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8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Equal cross elasticities is a substantive restriction</a:t>
            </a:r>
          </a:p>
          <a:p>
            <a:pPr>
              <a:buNone/>
            </a:pPr>
            <a:r>
              <a:rPr lang="en-US" sz="2000" smtClean="0">
                <a:latin typeface="+mj-lt"/>
              </a:rPr>
              <a:t>          Behavioral implication of IID is independence from irrelevant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alternatives.  If an alternative is removed, probability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spread equally across the remaining alternatives. This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Equation" r:id="rId4" imgW="4051300" imgH="1219200" progId="Equation.DSMT4">
                  <p:embed/>
                </p:oleObj>
              </mc:Choice>
              <mc:Fallback>
                <p:oleObj name="Equation" r:id="rId4" imgW="4051300" imgH="1219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828800"/>
                        <a:ext cx="60769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4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29114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8385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43600" y="1279525"/>
            <a:ext cx="311912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kern="0" smtClean="0"/>
              <a:t>Behavioral Implication of IIA</a:t>
            </a:r>
          </a:p>
        </p:txBody>
      </p:sp>
    </p:spTree>
    <p:extLst>
      <p:ext uri="{BB962C8B-B14F-4D97-AF65-F5344CB8AC3E}">
        <p14:creationId xmlns:p14="http://schemas.microsoft.com/office/powerpoint/2010/main" val="421721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Estimate full model with “irrelevant alternatives”</a:t>
            </a:r>
          </a:p>
          <a:p>
            <a:pPr eaLnBrk="1" hangingPunct="1"/>
            <a:r>
              <a:rPr lang="en-US" sz="2000" smtClean="0">
                <a:latin typeface="+mj-lt"/>
              </a:rPr>
              <a:t>Estimate the short model eliminating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Eliminate individuals who chose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Drop attributes that are constant in the surviving choice set.</a:t>
            </a:r>
          </a:p>
          <a:p>
            <a:pPr eaLnBrk="1" hangingPunct="1"/>
            <a:r>
              <a:rPr lang="en-US" sz="2000" smtClean="0">
                <a:latin typeface="+mj-lt"/>
              </a:rPr>
              <a:t>Do the coefficients change? Under the IIA assumption, they should not. 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Use a Hausman test: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Chi-squared, d.f.  Number of parameters estimated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None/>
            </a:pPr>
            <a:endParaRPr lang="en-US" sz="200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4" imgW="2654300" imgH="279400" progId="Equation.DSMT4">
                  <p:embed/>
                </p:oleObj>
              </mc:Choice>
              <mc:Fallback>
                <p:oleObj name="Equation" r:id="rId4" imgW="26543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226050"/>
                        <a:ext cx="463867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7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IIA is rejected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79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41375"/>
            <a:ext cx="8229600" cy="377825"/>
          </a:xfrm>
        </p:spPr>
        <p:txBody>
          <a:bodyPr/>
          <a:lstStyle/>
          <a:p>
            <a:r>
              <a:rPr lang="en-US" sz="2400" b="1" dirty="0" smtClean="0"/>
              <a:t>Alternative to Utility Maximization (!)</a:t>
            </a:r>
            <a:br>
              <a:rPr lang="en-US" sz="2400" b="1" dirty="0" smtClean="0"/>
            </a:br>
            <a:r>
              <a:rPr lang="en-US" sz="2400" b="1" dirty="0" smtClean="0"/>
              <a:t>Minimizing Random Regret</a:t>
            </a:r>
            <a:endParaRPr lang="en-US" sz="2400" b="1" dirty="0"/>
          </a:p>
        </p:txBody>
      </p:sp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335314"/>
            <a:ext cx="7267660" cy="536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075687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20541"/>
            <a:ext cx="8229600" cy="522459"/>
          </a:xfrm>
        </p:spPr>
        <p:txBody>
          <a:bodyPr/>
          <a:lstStyle/>
          <a:p>
            <a:r>
              <a:rPr lang="en-US" dirty="0" smtClean="0"/>
              <a:t>RUM vs. Random Regret</a:t>
            </a:r>
            <a:endParaRPr lang="en-US" dirty="0"/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0"/>
            <a:ext cx="3733800" cy="47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524000"/>
            <a:ext cx="3505200" cy="494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407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971800"/>
            <a:ext cx="7010400" cy="13716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+mj-lt"/>
              </a:rPr>
              <a:t>A Stated Choice Experiment</a:t>
            </a:r>
            <a:endParaRPr lang="en-US" sz="4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160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05000" y="533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1 observation = 8 stated choice tasks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4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70" y="774025"/>
            <a:ext cx="836738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 flipH="1">
            <a:off x="4991100" y="3250525"/>
            <a:ext cx="685800" cy="304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715000" y="1524000"/>
            <a:ext cx="2667000" cy="2031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400 sets of 8 repetitions by the same person.  How do we tie these observations together to account for the common underlying preferences?</a:t>
            </a:r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428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90600"/>
            <a:ext cx="5871830" cy="368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4680274"/>
            <a:ext cx="5871830" cy="195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90675" y="381000"/>
            <a:ext cx="686752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“Clustering” the standard errors does not address the problem. The estimates do not account for the connections within the groups.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473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971800"/>
            <a:ext cx="7010400" cy="13716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+mj-lt"/>
              </a:rPr>
              <a:t>Rank Data and Best/Worst</a:t>
            </a:r>
          </a:p>
        </p:txBody>
      </p:sp>
    </p:spTree>
    <p:extLst>
      <p:ext uri="{BB962C8B-B14F-4D97-AF65-F5344CB8AC3E}">
        <p14:creationId xmlns:p14="http://schemas.microsoft.com/office/powerpoint/2010/main" val="271806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800"/>
            <a:ext cx="73691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8422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229600" cy="530225"/>
          </a:xfrm>
        </p:spPr>
        <p:txBody>
          <a:bodyPr/>
          <a:lstStyle/>
          <a:p>
            <a:r>
              <a:rPr lang="en-US" altLang="en-US" smtClean="0"/>
              <a:t>Rank Data and Exploded Logit</a:t>
            </a:r>
            <a:br>
              <a:rPr lang="en-US" altLang="en-US" smtClean="0"/>
            </a:br>
            <a:r>
              <a:rPr lang="en-US" altLang="en-US" smtClean="0"/>
              <a:t>Ranks = 1,3,5,2,4</a:t>
            </a:r>
          </a:p>
        </p:txBody>
      </p:sp>
      <p:pic>
        <p:nvPicPr>
          <p:cNvPr id="931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574516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TextBox 4"/>
          <p:cNvSpPr txBox="1">
            <a:spLocks noChangeArrowheads="1"/>
          </p:cNvSpPr>
          <p:nvPr/>
        </p:nvSpPr>
        <p:spPr bwMode="auto">
          <a:xfrm>
            <a:off x="6172200" y="2743200"/>
            <a:ext cx="2362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>
                <a:latin typeface="Arial" panose="020B0604020202020204" pitchFamily="34" charset="0"/>
              </a:rPr>
              <a:t>Alt 1 is the best overall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3 is the best among</a:t>
            </a:r>
            <a:br>
              <a:rPr lang="en-US" altLang="en-US" sz="1400" b="1">
                <a:latin typeface="Arial" panose="020B0604020202020204" pitchFamily="34" charset="0"/>
              </a:rPr>
            </a:br>
            <a:r>
              <a:rPr lang="en-US" altLang="en-US" sz="1400" b="1">
                <a:latin typeface="Arial" panose="020B0604020202020204" pitchFamily="34" charset="0"/>
              </a:rPr>
              <a:t>remaining alts 2,3,4,5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5 is the best among </a:t>
            </a:r>
            <a:br>
              <a:rPr lang="en-US" altLang="en-US" sz="1400" b="1">
                <a:latin typeface="Arial" panose="020B0604020202020204" pitchFamily="34" charset="0"/>
              </a:rPr>
            </a:br>
            <a:r>
              <a:rPr lang="en-US" altLang="en-US" sz="1400" b="1">
                <a:latin typeface="Arial" panose="020B0604020202020204" pitchFamily="34" charset="0"/>
              </a:rPr>
              <a:t>remaining alts 2,4,5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2 is the best among remaining alts 2,4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4 is the worst.</a:t>
            </a:r>
          </a:p>
        </p:txBody>
      </p:sp>
    </p:spTree>
    <p:extLst>
      <p:ext uri="{BB962C8B-B14F-4D97-AF65-F5344CB8AC3E}">
        <p14:creationId xmlns:p14="http://schemas.microsoft.com/office/powerpoint/2010/main" val="378032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 idx="4294967295"/>
          </p:nvPr>
        </p:nvSpPr>
        <p:spPr>
          <a:xfrm>
            <a:off x="0" y="1905000"/>
            <a:ext cx="6477000" cy="530225"/>
          </a:xfrm>
        </p:spPr>
        <p:txBody>
          <a:bodyPr/>
          <a:lstStyle/>
          <a:p>
            <a:r>
              <a:rPr lang="en-US" altLang="en-US" smtClean="0"/>
              <a:t>Exploded Logit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685800" y="2819400"/>
          <a:ext cx="8080375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Equation" r:id="rId3" imgW="4178300" imgH="1536700" progId="Equation.DSMT4">
                  <p:embed/>
                </p:oleObj>
              </mc:Choice>
              <mc:Fallback>
                <p:oleObj name="Equation" r:id="rId3" imgW="4178300" imgH="15367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19400"/>
                        <a:ext cx="8080375" cy="297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14112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 idx="4294967295"/>
          </p:nvPr>
        </p:nvSpPr>
        <p:spPr>
          <a:xfrm>
            <a:off x="0" y="1371600"/>
            <a:ext cx="8229600" cy="530225"/>
          </a:xfrm>
        </p:spPr>
        <p:txBody>
          <a:bodyPr/>
          <a:lstStyle/>
          <a:p>
            <a:r>
              <a:rPr lang="en-US" altLang="en-US" smtClean="0"/>
              <a:t>Exploded Logit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685800" y="1981200"/>
          <a:ext cx="8080375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Equation" r:id="rId3" imgW="4178300" imgH="1930400" progId="Equation.DSMT4">
                  <p:embed/>
                </p:oleObj>
              </mc:Choice>
              <mc:Fallback>
                <p:oleObj name="Equation" r:id="rId3" imgW="4178300" imgH="19304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8080375" cy="3735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22793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r>
              <a:rPr lang="en-US" altLang="en-US" smtClean="0"/>
              <a:t>Best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93875"/>
            <a:ext cx="8610600" cy="4530725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Individual simultaneously ranks best and worst alternatives.</a:t>
            </a:r>
          </a:p>
          <a:p>
            <a:pPr>
              <a:defRPr/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(alt j) = best = </a:t>
            </a:r>
            <a:r>
              <a:rPr lang="en-US" sz="2400" dirty="0" err="1" smtClean="0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[U(j)] / 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</a:t>
            </a:r>
            <a:r>
              <a:rPr lang="en-US" sz="2400" baseline="-25000" dirty="0" err="1" smtClean="0">
                <a:latin typeface="+mj-lt"/>
                <a:sym typeface="Symbol" panose="05050102010706020507" pitchFamily="18" charset="2"/>
              </a:rPr>
              <a:t>m</a:t>
            </a:r>
            <a:r>
              <a:rPr lang="en-US" sz="2400" dirty="0" err="1" smtClean="0">
                <a:latin typeface="+mj-lt"/>
                <a:sym typeface="Symbol" panose="05050102010706020507" pitchFamily="18" charset="2"/>
              </a:rPr>
              <a:t>exp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[U(m)]</a:t>
            </a:r>
          </a:p>
          <a:p>
            <a:pPr>
              <a:defRPr/>
            </a:pPr>
            <a:r>
              <a:rPr lang="en-US" sz="2400" dirty="0" err="1" smtClean="0">
                <a:latin typeface="+mj-lt"/>
                <a:sym typeface="Symbol" panose="05050102010706020507" pitchFamily="18" charset="2"/>
              </a:rPr>
              <a:t>Prob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(alt k) = worst = </a:t>
            </a:r>
            <a:r>
              <a:rPr lang="en-US" sz="2400" dirty="0" err="1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[-U(k)] </a:t>
            </a:r>
            <a:r>
              <a:rPr lang="en-US" sz="2400" dirty="0">
                <a:latin typeface="+mj-lt"/>
              </a:rPr>
              <a:t>/ </a:t>
            </a:r>
            <a:r>
              <a:rPr lang="en-US" sz="2400" dirty="0">
                <a:latin typeface="+mj-lt"/>
                <a:sym typeface="Symbol" panose="05050102010706020507" pitchFamily="18" charset="2"/>
              </a:rPr>
              <a:t></a:t>
            </a:r>
            <a:r>
              <a:rPr lang="en-US" sz="2400" baseline="-25000" dirty="0" err="1">
                <a:latin typeface="+mj-lt"/>
                <a:sym typeface="Symbol" panose="05050102010706020507" pitchFamily="18" charset="2"/>
              </a:rPr>
              <a:t>m</a:t>
            </a:r>
            <a:r>
              <a:rPr lang="en-US" sz="2400" dirty="0" err="1">
                <a:latin typeface="+mj-lt"/>
                <a:sym typeface="Symbol" panose="05050102010706020507" pitchFamily="18" charset="2"/>
              </a:rPr>
              <a:t>exp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[-U(m)]</a:t>
            </a:r>
            <a:endParaRPr lang="en-US" sz="2400" dirty="0">
              <a:latin typeface="+mj-lt"/>
              <a:sym typeface="Symbol" panose="05050102010706020507" pitchFamily="18" charset="2"/>
            </a:endParaRPr>
          </a:p>
        </p:txBody>
      </p:sp>
      <p:pic>
        <p:nvPicPr>
          <p:cNvPr id="942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429000"/>
            <a:ext cx="8391525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566738" y="5054600"/>
            <a:ext cx="8255000" cy="25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4214" name="Rectangle 5"/>
          <p:cNvSpPr>
            <a:spLocks noChangeArrowheads="1"/>
          </p:cNvSpPr>
          <p:nvPr/>
        </p:nvSpPr>
        <p:spPr bwMode="auto">
          <a:xfrm>
            <a:off x="584200" y="5562600"/>
            <a:ext cx="8255000" cy="25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94215" name="Straight Connector 7"/>
          <p:cNvCxnSpPr>
            <a:cxnSpLocks noChangeShapeType="1"/>
          </p:cNvCxnSpPr>
          <p:nvPr/>
        </p:nvCxnSpPr>
        <p:spPr bwMode="auto">
          <a:xfrm>
            <a:off x="584200" y="4800600"/>
            <a:ext cx="8237538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765089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01992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905000" y="1828800"/>
            <a:ext cx="4572000" cy="228600"/>
          </a:xfrm>
          <a:prstGeom prst="rect">
            <a:avLst/>
          </a:prstGeom>
          <a:solidFill>
            <a:srgbClr val="99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793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>
                <a:solidFill>
                  <a:srgbClr val="7030A0"/>
                </a:solidFill>
                <a:latin typeface="Arial" panose="020B0604020202020204" pitchFamily="34" charset="0"/>
              </a:rPr>
              <a:t>Choices</a:t>
            </a:r>
          </a:p>
        </p:txBody>
      </p:sp>
    </p:spTree>
    <p:extLst>
      <p:ext uri="{BB962C8B-B14F-4D97-AF65-F5344CB8AC3E}">
        <p14:creationId xmlns:p14="http://schemas.microsoft.com/office/powerpoint/2010/main" val="22032606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>
                <a:latin typeface="Arial" panose="020B0604020202020204" pitchFamily="34" charset="0"/>
              </a:rPr>
              <a:t>Best</a:t>
            </a:r>
          </a:p>
        </p:txBody>
      </p:sp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576263" y="3462338"/>
            <a:ext cx="8110537" cy="1066800"/>
          </a:xfrm>
          <a:prstGeom prst="rect">
            <a:avLst/>
          </a:prstGeom>
          <a:solidFill>
            <a:srgbClr val="92D05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7285" name="Rectangle 6"/>
          <p:cNvSpPr>
            <a:spLocks noChangeArrowheads="1"/>
          </p:cNvSpPr>
          <p:nvPr/>
        </p:nvSpPr>
        <p:spPr bwMode="auto">
          <a:xfrm>
            <a:off x="576263" y="5519738"/>
            <a:ext cx="8110537" cy="1066800"/>
          </a:xfrm>
          <a:prstGeom prst="rect">
            <a:avLst/>
          </a:prstGeom>
          <a:solidFill>
            <a:srgbClr val="92D05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3194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Rectangle 2"/>
          <p:cNvSpPr>
            <a:spLocks noChangeArrowheads="1"/>
          </p:cNvSpPr>
          <p:nvPr/>
        </p:nvSpPr>
        <p:spPr bwMode="auto">
          <a:xfrm>
            <a:off x="576263" y="2455863"/>
            <a:ext cx="8110537" cy="1066800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8308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>
                <a:latin typeface="Arial" panose="020B0604020202020204" pitchFamily="34" charset="0"/>
              </a:rPr>
              <a:t>Worst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576263" y="4495800"/>
            <a:ext cx="8110537" cy="1066800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9098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371600"/>
            <a:ext cx="6281737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1354138" y="1371600"/>
            <a:ext cx="4953000" cy="228600"/>
          </a:xfrm>
          <a:prstGeom prst="rect">
            <a:avLst/>
          </a:prstGeom>
          <a:solidFill>
            <a:srgbClr val="99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0464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837723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5" name="TextBox 2"/>
          <p:cNvSpPr txBox="1">
            <a:spLocks noChangeArrowheads="1"/>
          </p:cNvSpPr>
          <p:nvPr/>
        </p:nvSpPr>
        <p:spPr bwMode="auto">
          <a:xfrm>
            <a:off x="457200" y="1371600"/>
            <a:ext cx="838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>
                <a:latin typeface="Arial" panose="020B0604020202020204" pitchFamily="34" charset="0"/>
              </a:rPr>
              <a:t>Uses the result that if U(i,j) is the lowest utility, -U(i,j) is the highest.</a:t>
            </a:r>
          </a:p>
        </p:txBody>
      </p:sp>
    </p:spTree>
    <p:extLst>
      <p:ext uri="{BB962C8B-B14F-4D97-AF65-F5344CB8AC3E}">
        <p14:creationId xmlns:p14="http://schemas.microsoft.com/office/powerpoint/2010/main" val="3630533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8344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TextBox 3"/>
          <p:cNvSpPr txBox="1">
            <a:spLocks noChangeArrowheads="1"/>
          </p:cNvSpPr>
          <p:nvPr/>
        </p:nvSpPr>
        <p:spPr bwMode="auto">
          <a:xfrm>
            <a:off x="457200" y="5334000"/>
            <a:ext cx="838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>
                <a:latin typeface="Arial" panose="020B0604020202020204" pitchFamily="34" charset="0"/>
              </a:rPr>
              <a:t>Uses the result that if U(i,j) is the lowest utility, -U(i,j) is the highest.</a:t>
            </a:r>
          </a:p>
        </p:txBody>
      </p:sp>
    </p:spTree>
    <p:extLst>
      <p:ext uri="{BB962C8B-B14F-4D97-AF65-F5344CB8AC3E}">
        <p14:creationId xmlns:p14="http://schemas.microsoft.com/office/powerpoint/2010/main" val="41700301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429375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2593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676400"/>
            <a:ext cx="7010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+mj-lt"/>
              </a:rPr>
              <a:t>Fixed Effects Multinomial Logit:</a:t>
            </a:r>
          </a:p>
          <a:p>
            <a:pPr eaLnBrk="1" hangingPunct="1">
              <a:defRPr/>
            </a:pPr>
            <a:endParaRPr lang="en-US" sz="4000" smtClean="0">
              <a:latin typeface="+mj-lt"/>
            </a:endParaRPr>
          </a:p>
          <a:p>
            <a:pPr eaLnBrk="1" hangingPunct="1">
              <a:defRPr/>
            </a:pPr>
            <a:r>
              <a:rPr lang="en-US" sz="4000" smtClean="0">
                <a:latin typeface="+mj-lt"/>
              </a:rPr>
              <a:t>Application of Minimum Distance Estimation</a:t>
            </a:r>
            <a:endParaRPr lang="en-US" sz="4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5930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Binary Logit Conditional Probabiities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</a:t>
            </a:r>
          </a:p>
        </p:txBody>
      </p:sp>
      <p:graphicFrame>
        <p:nvGraphicFramePr>
          <p:cNvPr id="92164" name="Object 2"/>
          <p:cNvGraphicFramePr>
            <a:graphicFrameLocks noChangeAspect="1"/>
          </p:cNvGraphicFramePr>
          <p:nvPr/>
        </p:nvGraphicFramePr>
        <p:xfrm>
          <a:off x="1295400" y="1857375"/>
          <a:ext cx="7242175" cy="461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Equation" r:id="rId4" imgW="4457700" imgH="2844800" progId="Equation.DSMT4">
                  <p:embed/>
                </p:oleObj>
              </mc:Choice>
              <mc:Fallback>
                <p:oleObj name="Equation" r:id="rId4" imgW="4457700" imgH="284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57375"/>
                        <a:ext cx="7242175" cy="461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13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3"/>
          <p:cNvGraphicFramePr>
            <a:graphicFrameLocks noChangeAspect="1"/>
          </p:cNvGraphicFramePr>
          <p:nvPr>
            <p:extLst/>
          </p:nvPr>
        </p:nvGraphicFramePr>
        <p:xfrm>
          <a:off x="838200" y="3454400"/>
          <a:ext cx="76247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Equation" r:id="rId3" imgW="4178300" imgH="1739900" progId="Equation.DSMT4">
                  <p:embed/>
                </p:oleObj>
              </mc:Choice>
              <mc:Fallback>
                <p:oleObj name="Equation" r:id="rId3" imgW="4178300" imgH="173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54400"/>
                        <a:ext cx="7624763" cy="317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318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43402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937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altLang="en-US" sz="3200" b="1" kern="0">
                <a:latin typeface="Arial" charset="0"/>
                <a:ea typeface="+mj-ea"/>
              </a:rPr>
              <a:t>Example: </a:t>
            </a:r>
            <a:r>
              <a:rPr lang="en-US" altLang="en-US" sz="3200" b="1" kern="0" smtClean="0">
                <a:latin typeface="Arial" charset="0"/>
                <a:ea typeface="+mj-ea"/>
              </a:rPr>
              <a:t>Seven Period </a:t>
            </a:r>
            <a:r>
              <a:rPr lang="en-US" altLang="en-US" sz="3200" b="1" kern="0">
                <a:latin typeface="Arial" charset="0"/>
                <a:ea typeface="+mj-ea"/>
              </a:rPr>
              <a:t>Binary Logit</a:t>
            </a:r>
          </a:p>
        </p:txBody>
      </p:sp>
    </p:spTree>
    <p:extLst>
      <p:ext uri="{BB962C8B-B14F-4D97-AF65-F5344CB8AC3E}">
        <p14:creationId xmlns:p14="http://schemas.microsoft.com/office/powerpoint/2010/main" val="39806471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23" y="533400"/>
            <a:ext cx="65293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7737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5910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4" name="Object 2"/>
          <p:cNvGraphicFramePr>
            <a:graphicFrameLocks noChangeAspect="1"/>
          </p:cNvGraphicFramePr>
          <p:nvPr>
            <p:extLst/>
          </p:nvPr>
        </p:nvGraphicFramePr>
        <p:xfrm>
          <a:off x="1066800" y="1176337"/>
          <a:ext cx="7086600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Equation" r:id="rId3" imgW="4279900" imgH="1130300" progId="Equation.DSMT4">
                  <p:embed/>
                </p:oleObj>
              </mc:Choice>
              <mc:Fallback>
                <p:oleObj name="Equation" r:id="rId3" imgW="4279900" imgH="1130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76337"/>
                        <a:ext cx="7086600" cy="187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7750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91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18" y="1091570"/>
            <a:ext cx="7980363" cy="500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2"/>
          <p:cNvSpPr txBox="1">
            <a:spLocks noChangeArrowheads="1"/>
          </p:cNvSpPr>
          <p:nvPr/>
        </p:nvSpPr>
        <p:spPr bwMode="auto">
          <a:xfrm>
            <a:off x="533400" y="6096000"/>
            <a:ext cx="822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sample is 200 individuals each observed 50 times.</a:t>
            </a:r>
          </a:p>
        </p:txBody>
      </p:sp>
    </p:spTree>
    <p:extLst>
      <p:ext uri="{BB962C8B-B14F-4D97-AF65-F5344CB8AC3E}">
        <p14:creationId xmlns:p14="http://schemas.microsoft.com/office/powerpoint/2010/main" val="275040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7104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Oval 2"/>
          <p:cNvSpPr>
            <a:spLocks noChangeArrowheads="1"/>
          </p:cNvSpPr>
          <p:nvPr/>
        </p:nvSpPr>
        <p:spPr bwMode="auto">
          <a:xfrm>
            <a:off x="1524000" y="3962400"/>
            <a:ext cx="2133600" cy="914400"/>
          </a:xfrm>
          <a:prstGeom prst="ellipse">
            <a:avLst/>
          </a:prstGeom>
          <a:solidFill>
            <a:srgbClr val="CCECFF">
              <a:alpha val="3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97284" name="TextBox 3"/>
          <p:cNvSpPr txBox="1">
            <a:spLocks noChangeArrowheads="1"/>
          </p:cNvSpPr>
          <p:nvPr/>
        </p:nvSpPr>
        <p:spPr bwMode="auto">
          <a:xfrm>
            <a:off x="838200" y="5715000"/>
            <a:ext cx="754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data are generated from a probit process with b1 = b2 = .5. But, it is fit as a logit model.  The coefficients obey the familiar relationship, 1.6*probit.</a:t>
            </a:r>
          </a:p>
        </p:txBody>
      </p:sp>
      <p:cxnSp>
        <p:nvCxnSpPr>
          <p:cNvPr id="97285" name="Straight Arrow Connector 5"/>
          <p:cNvCxnSpPr>
            <a:cxnSpLocks noChangeShapeType="1"/>
          </p:cNvCxnSpPr>
          <p:nvPr/>
        </p:nvCxnSpPr>
        <p:spPr bwMode="auto">
          <a:xfrm rot="10800000" flipV="1">
            <a:off x="5867400" y="4648200"/>
            <a:ext cx="1447800" cy="457200"/>
          </a:xfrm>
          <a:prstGeom prst="straightConnector1">
            <a:avLst/>
          </a:prstGeom>
          <a:noFill/>
          <a:ln w="19050" algn="ctr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400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>
            <p:extLst/>
          </p:nvPr>
        </p:nvGraphicFramePr>
        <p:xfrm>
          <a:off x="914400" y="1477962"/>
          <a:ext cx="7299325" cy="51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Equation" r:id="rId3" imgW="5143500" imgH="3632200" progId="Equation.DSMT4">
                  <p:embed/>
                </p:oleObj>
              </mc:Choice>
              <mc:Fallback>
                <p:oleObj name="Equation" r:id="rId3" imgW="5143500" imgH="3632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77962"/>
                        <a:ext cx="7299325" cy="5151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07" name="TextBox 2"/>
          <p:cNvSpPr txBox="1">
            <a:spLocks noChangeArrowheads="1"/>
          </p:cNvSpPr>
          <p:nvPr/>
        </p:nvSpPr>
        <p:spPr bwMode="auto">
          <a:xfrm>
            <a:off x="838200" y="1001712"/>
            <a:ext cx="769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Multinomial Logit Model:  J+1  choices including a base choice.</a:t>
            </a:r>
          </a:p>
        </p:txBody>
      </p:sp>
    </p:spTree>
    <p:extLst>
      <p:ext uri="{BB962C8B-B14F-4D97-AF65-F5344CB8AC3E}">
        <p14:creationId xmlns:p14="http://schemas.microsoft.com/office/powerpoint/2010/main" val="13305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Estimation Strategy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Conditional ML of the full MNL model.  Impressively complicated.</a:t>
            </a:r>
          </a:p>
          <a:p>
            <a:r>
              <a:rPr lang="en-US" altLang="en-US" smtClean="0"/>
              <a:t>A Minimum Distance (MDE) Strategy</a:t>
            </a:r>
          </a:p>
          <a:p>
            <a:pPr lvl="1"/>
            <a:r>
              <a:rPr lang="en-US" altLang="en-US" smtClean="0"/>
              <a:t>Each alternative treated as a binary choice vs. the base provides an estimator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b="1" smtClean="0"/>
          </a:p>
          <a:p>
            <a:pPr lvl="2"/>
            <a:r>
              <a:rPr lang="en-US" altLang="en-US" smtClean="0"/>
              <a:t>Select subsample that chose either option j or the base</a:t>
            </a:r>
          </a:p>
          <a:p>
            <a:pPr lvl="2"/>
            <a:r>
              <a:rPr lang="en-US" altLang="en-US" smtClean="0"/>
              <a:t>Estimate </a:t>
            </a:r>
            <a:r>
              <a:rPr lang="en-US" altLang="en-US" b="1" smtClean="0">
                <a:sym typeface="Symbol" pitchFamily="18" charset="2"/>
              </a:rPr>
              <a:t> </a:t>
            </a:r>
            <a:r>
              <a:rPr lang="en-US" altLang="en-US" smtClean="0"/>
              <a:t>using this binary choice setting</a:t>
            </a:r>
          </a:p>
          <a:p>
            <a:pPr lvl="2"/>
            <a:r>
              <a:rPr lang="en-US" altLang="en-US" smtClean="0"/>
              <a:t>This provides J different estimators of the same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pPr lvl="1"/>
            <a:r>
              <a:rPr lang="en-US" altLang="en-US" smtClean="0"/>
              <a:t>Optimally combine the different estimators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91373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3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Minimum Distance Estimation</a:t>
            </a:r>
          </a:p>
        </p:txBody>
      </p:sp>
      <p:graphicFrame>
        <p:nvGraphicFramePr>
          <p:cNvPr id="100355" name="Object 2"/>
          <p:cNvGraphicFramePr>
            <a:graphicFrameLocks noChangeAspect="1"/>
          </p:cNvGraphicFramePr>
          <p:nvPr>
            <p:extLst/>
          </p:nvPr>
        </p:nvGraphicFramePr>
        <p:xfrm>
          <a:off x="685800" y="1981200"/>
          <a:ext cx="8003079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Equation" r:id="rId3" imgW="4826000" imgH="2159000" progId="Equation.DSMT4">
                  <p:embed/>
                </p:oleObj>
              </mc:Choice>
              <mc:Fallback>
                <p:oleObj name="Equation" r:id="rId3" imgW="4826000" imgH="2159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8003079" cy="358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073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MDE Estimation</a:t>
            </a:r>
          </a:p>
        </p:txBody>
      </p:sp>
      <p:graphicFrame>
        <p:nvGraphicFramePr>
          <p:cNvPr id="101379" name="Object 2"/>
          <p:cNvGraphicFramePr>
            <a:graphicFrameLocks noChangeAspect="1"/>
          </p:cNvGraphicFramePr>
          <p:nvPr/>
        </p:nvGraphicFramePr>
        <p:xfrm>
          <a:off x="781050" y="2028825"/>
          <a:ext cx="7191375" cy="367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Equation" r:id="rId3" imgW="4851400" imgH="2476500" progId="Equation.DSMT4">
                  <p:embed/>
                </p:oleObj>
              </mc:Choice>
              <mc:Fallback>
                <p:oleObj name="Equation" r:id="rId3" imgW="4851400" imgH="2476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2028825"/>
                        <a:ext cx="7191375" cy="367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09088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MDE Estimation</a:t>
            </a:r>
          </a:p>
        </p:txBody>
      </p:sp>
      <p:graphicFrame>
        <p:nvGraphicFramePr>
          <p:cNvPr id="102403" name="Object 2"/>
          <p:cNvGraphicFramePr>
            <a:graphicFrameLocks noChangeAspect="1"/>
          </p:cNvGraphicFramePr>
          <p:nvPr/>
        </p:nvGraphicFramePr>
        <p:xfrm>
          <a:off x="1055688" y="2066925"/>
          <a:ext cx="6645275" cy="359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Equation" r:id="rId3" imgW="4483100" imgH="2425700" progId="Equation.DSMT4">
                  <p:embed/>
                </p:oleObj>
              </mc:Choice>
              <mc:Fallback>
                <p:oleObj name="Equation" r:id="rId3" imgW="4483100" imgH="2425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8" y="2066925"/>
                        <a:ext cx="6645275" cy="3595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09099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8035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1781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762000"/>
            <a:ext cx="773271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0195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3420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Oval 2"/>
          <p:cNvSpPr>
            <a:spLocks noChangeArrowheads="1"/>
          </p:cNvSpPr>
          <p:nvPr/>
        </p:nvSpPr>
        <p:spPr bwMode="auto">
          <a:xfrm>
            <a:off x="5334000" y="55626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97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86923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751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7787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Oval 2"/>
          <p:cNvSpPr>
            <a:spLocks noChangeArrowheads="1"/>
          </p:cNvSpPr>
          <p:nvPr/>
        </p:nvSpPr>
        <p:spPr bwMode="auto">
          <a:xfrm>
            <a:off x="4191000" y="54102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0017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5343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7086600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Oval 3"/>
          <p:cNvSpPr>
            <a:spLocks noChangeArrowheads="1"/>
          </p:cNvSpPr>
          <p:nvPr/>
        </p:nvSpPr>
        <p:spPr bwMode="auto">
          <a:xfrm>
            <a:off x="3276600" y="22098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88554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725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6714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597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Oval 2"/>
          <p:cNvSpPr>
            <a:spLocks noChangeArrowheads="1"/>
          </p:cNvSpPr>
          <p:nvPr/>
        </p:nvSpPr>
        <p:spPr bwMode="auto">
          <a:xfrm>
            <a:off x="4343400" y="54864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2580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Why a 500 fold increase in speed?</a:t>
            </a: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895600"/>
          </a:xfrm>
        </p:spPr>
        <p:txBody>
          <a:bodyPr/>
          <a:lstStyle/>
          <a:p>
            <a:r>
              <a:rPr lang="en-US" altLang="en-US" smtClean="0"/>
              <a:t>MDE is much faster</a:t>
            </a:r>
          </a:p>
          <a:p>
            <a:r>
              <a:rPr lang="en-US" altLang="en-US" smtClean="0"/>
              <a:t>Not using Krailo and Pike, or not using efficiently</a:t>
            </a:r>
          </a:p>
          <a:p>
            <a:r>
              <a:rPr lang="en-US" altLang="en-US" smtClean="0"/>
              <a:t>Numerical derivatives for an extremely messy function (increase the number of function evaluations by at least 5 times)</a:t>
            </a:r>
          </a:p>
        </p:txBody>
      </p:sp>
    </p:spTree>
    <p:extLst>
      <p:ext uri="{BB962C8B-B14F-4D97-AF65-F5344CB8AC3E}">
        <p14:creationId xmlns:p14="http://schemas.microsoft.com/office/powerpoint/2010/main" val="2018851604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13208</TotalTime>
  <Words>3777</Words>
  <Application>Microsoft Office PowerPoint</Application>
  <PresentationFormat>On-screen Show (4:3)</PresentationFormat>
  <Paragraphs>682</Paragraphs>
  <Slides>94</Slides>
  <Notes>40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6" baseType="lpstr">
      <vt:lpstr>1_Level</vt:lpstr>
      <vt:lpstr>Equation</vt:lpstr>
      <vt:lpstr>PowerPoint Presentation</vt:lpstr>
      <vt:lpstr>PowerPoint Presentation</vt:lpstr>
      <vt:lpstr>A Microeconomics Platform</vt:lpstr>
      <vt:lpstr>Implications for Discrete Choice Models</vt:lpstr>
      <vt:lpstr>Multinomial Choice  Among J Alternatives</vt:lpstr>
      <vt:lpstr>Features of Utility Functions</vt:lpstr>
      <vt:lpstr>PowerPoint Presentation</vt:lpstr>
      <vt:lpstr>PowerPoint Presentation</vt:lpstr>
      <vt:lpstr>PowerPoint Presentation</vt:lpstr>
      <vt:lpstr>Unlabeled Choices</vt:lpstr>
      <vt:lpstr>PowerPoint Presentation</vt:lpstr>
      <vt:lpstr>The Multinomial Logit (MNL) Model</vt:lpstr>
      <vt:lpstr>   Multinomial Choice Models</vt:lpstr>
      <vt:lpstr>Specifying the Probabilities</vt:lpstr>
      <vt:lpstr>Using the Model to Measure Consumer Surplus</vt:lpstr>
      <vt:lpstr>Measuring the Change in Consumer Surplus</vt:lpstr>
      <vt:lpstr>Willingness to Pay</vt:lpstr>
      <vt:lpstr>Observed Data</vt:lpstr>
      <vt:lpstr>Maximum Likelihood Estimation</vt:lpstr>
      <vt:lpstr>An Estimated MNL Model</vt:lpstr>
      <vt:lpstr>PowerPoint Presentation</vt:lpstr>
      <vt:lpstr>PowerPoint Presentation</vt:lpstr>
      <vt:lpstr>Choice Based Sampling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Analyzing the Behavior of Market  Shares to Examine Discrete Effects</vt:lpstr>
      <vt:lpstr>Model Simulation</vt:lpstr>
      <vt:lpstr>More Complicated Model Simulation</vt:lpstr>
      <vt:lpstr>PowerPoint Presentation</vt:lpstr>
      <vt:lpstr>PowerPoint Presentation</vt:lpstr>
      <vt:lpstr>Willingness to Pay</vt:lpstr>
      <vt:lpstr>WTP from CLOGIT Model</vt:lpstr>
      <vt:lpstr>Estimation in WTP Space</vt:lpstr>
      <vt:lpstr>Model Fit Based on Log Likelihood</vt:lpstr>
      <vt:lpstr>Fit the Model with Only ASCs</vt:lpstr>
      <vt:lpstr>Estimated MNL Model</vt:lpstr>
      <vt:lpstr>Model Fit Based on Predictions</vt:lpstr>
      <vt:lpstr>Fit Measures Based on Crosstabulation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I.I.D Assumption</vt:lpstr>
      <vt:lpstr>IIA Implication of IID</vt:lpstr>
      <vt:lpstr>PowerPoint Presentation</vt:lpstr>
      <vt:lpstr>A Hausman and McFadden Test for IIA</vt:lpstr>
      <vt:lpstr>IIA Test for Choice AIR</vt:lpstr>
      <vt:lpstr>Alternative to Utility Maximization (!) Minimizing Random Regret</vt:lpstr>
      <vt:lpstr>RUM vs. Random Regret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Rank Data and Exploded Logit Ranks = 1,3,5,2,4</vt:lpstr>
      <vt:lpstr>Exploded Logit</vt:lpstr>
      <vt:lpstr>Exploded Logit</vt:lpstr>
      <vt:lpstr>Best Worst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Binary Logit Conditional Probabiities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Estimation Strategy</vt:lpstr>
      <vt:lpstr>Minimum Distance Estimation</vt:lpstr>
      <vt:lpstr>MDE Estimation</vt:lpstr>
      <vt:lpstr>MDE Estimation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a 500 fold increase in speed?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189</cp:revision>
  <dcterms:created xsi:type="dcterms:W3CDTF">2001-06-17T19:05:03Z</dcterms:created>
  <dcterms:modified xsi:type="dcterms:W3CDTF">2016-11-24T19:04:23Z</dcterms:modified>
</cp:coreProperties>
</file>