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6"/>
  </p:notesMasterIdLst>
  <p:handoutMasterIdLst>
    <p:handoutMasterId r:id="rId57"/>
  </p:handoutMasterIdLst>
  <p:sldIdLst>
    <p:sldId id="511" r:id="rId2"/>
    <p:sldId id="512" r:id="rId3"/>
    <p:sldId id="483" r:id="rId4"/>
    <p:sldId id="484" r:id="rId5"/>
    <p:sldId id="485" r:id="rId6"/>
    <p:sldId id="486" r:id="rId7"/>
    <p:sldId id="487" r:id="rId8"/>
    <p:sldId id="488" r:id="rId9"/>
    <p:sldId id="489" r:id="rId10"/>
    <p:sldId id="490" r:id="rId11"/>
    <p:sldId id="491" r:id="rId12"/>
    <p:sldId id="492" r:id="rId13"/>
    <p:sldId id="493" r:id="rId14"/>
    <p:sldId id="494" r:id="rId15"/>
    <p:sldId id="495" r:id="rId16"/>
    <p:sldId id="496" r:id="rId17"/>
    <p:sldId id="499" r:id="rId18"/>
    <p:sldId id="500" r:id="rId19"/>
    <p:sldId id="501" r:id="rId20"/>
    <p:sldId id="502" r:id="rId21"/>
    <p:sldId id="503" r:id="rId22"/>
    <p:sldId id="504" r:id="rId23"/>
    <p:sldId id="505" r:id="rId24"/>
    <p:sldId id="506" r:id="rId25"/>
    <p:sldId id="507" r:id="rId26"/>
    <p:sldId id="508" r:id="rId27"/>
    <p:sldId id="509" r:id="rId28"/>
    <p:sldId id="510" r:id="rId29"/>
    <p:sldId id="513" r:id="rId30"/>
    <p:sldId id="514" r:id="rId31"/>
    <p:sldId id="515" r:id="rId32"/>
    <p:sldId id="516" r:id="rId33"/>
    <p:sldId id="517" r:id="rId34"/>
    <p:sldId id="518" r:id="rId35"/>
    <p:sldId id="519" r:id="rId36"/>
    <p:sldId id="520" r:id="rId37"/>
    <p:sldId id="521" r:id="rId38"/>
    <p:sldId id="522" r:id="rId39"/>
    <p:sldId id="523" r:id="rId40"/>
    <p:sldId id="524" r:id="rId41"/>
    <p:sldId id="525" r:id="rId42"/>
    <p:sldId id="526" r:id="rId43"/>
    <p:sldId id="527" r:id="rId44"/>
    <p:sldId id="528" r:id="rId45"/>
    <p:sldId id="529" r:id="rId46"/>
    <p:sldId id="530" r:id="rId47"/>
    <p:sldId id="531" r:id="rId48"/>
    <p:sldId id="532" r:id="rId49"/>
    <p:sldId id="533" r:id="rId50"/>
    <p:sldId id="534" r:id="rId51"/>
    <p:sldId id="535" r:id="rId52"/>
    <p:sldId id="536" r:id="rId53"/>
    <p:sldId id="537" r:id="rId54"/>
    <p:sldId id="538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723" y="-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7D2AFB-705E-40B8-BD05-985ECE4E39AF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5734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6A86DD-FD42-4A31-BC41-06749AF33DA0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0338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276E2-C52C-4116-8D37-C87F103EE26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56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91770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F323E-8CAF-4FE2-A66D-13831FE4315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91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1F318-D2FC-42D4-BF10-ADF8CA49624B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21298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D836C1-39E2-4BD7-A075-16AA772EDE99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67410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34A921-EDAF-4668-911A-843476B72B6D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39751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51D6B3-7277-465F-96D1-6F45D5081DF8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34641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6C87FD-75F1-42B2-81F0-79A5FA3B45EB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21902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AEFFAE-74AD-4E8E-A1F2-5B719062B139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5162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39980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D45B04-4019-4339-8EF0-062890130378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62431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447AE1-A745-4A7A-8B2C-393877BE0777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9405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0A8F0F-B89C-40B6-9DDA-BEE163543C1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694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56E69E-5668-4F6D-910C-21E8E5BCA7D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25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46BF0-F384-45C3-A458-3568D03EE45D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90396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6F6DEA-9DB3-44D5-B979-ABF476E6E3B1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669687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74F08B-8B78-4C77-80D9-2EFA4BB45689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97787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4730C1-5A55-4CC2-A3B0-5AC7F92D63D9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3299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7C0ABB-4A2A-4289-8C10-4D4BBDAA1E65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5856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461151-2F19-4E38-BDED-F835D974B5A8}" type="slidenum">
              <a:rPr lang="en-US" smtClean="0">
                <a:cs typeface="Arial" charset="0"/>
              </a:rPr>
              <a:pPr/>
              <a:t>32</a:t>
            </a:fld>
            <a:endParaRPr lang="en-US" smtClean="0"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36315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963C8E-1075-4095-AC0D-1D40ED91D6CB}" type="slidenum">
              <a:rPr lang="en-US" smtClean="0">
                <a:cs typeface="Arial" charset="0"/>
              </a:rPr>
              <a:pPr/>
              <a:t>33</a:t>
            </a:fld>
            <a:endParaRPr lang="en-US" smtClean="0">
              <a:cs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64305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D6DD8-E877-4C8C-AEEC-8F7E7717AFC8}" type="slidenum">
              <a:rPr lang="en-US" smtClean="0">
                <a:cs typeface="Arial" charset="0"/>
              </a:rPr>
              <a:pPr/>
              <a:t>34</a:t>
            </a:fld>
            <a:endParaRPr lang="en-US" smtClean="0">
              <a:cs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743173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614FC8-F481-4D70-ABE4-DCE5F661D42E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196064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BEF983-DC66-408A-8A1C-A3A2D6C79A56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398646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D953DE-835B-4F7F-9E67-90889FAD75BE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013509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9C7070-7F1E-49CB-A616-4B14FE7067CF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81231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58DC8E-A7CE-42D2-8B01-CA901418E4B8}" type="slidenum">
              <a:rPr lang="en-US" smtClean="0">
                <a:cs typeface="Arial" charset="0"/>
              </a:rPr>
              <a:pPr/>
              <a:t>39</a:t>
            </a:fld>
            <a:endParaRPr lang="en-US" smtClean="0"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468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B6C344-E470-4EDB-B067-293B5A1EBC49}" type="slidenum">
              <a:rPr lang="en-US" smtClean="0">
                <a:cs typeface="Arial" charset="0"/>
              </a:rPr>
              <a:pPr/>
              <a:t>40</a:t>
            </a:fld>
            <a:endParaRPr lang="en-US" smtClean="0">
              <a:cs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970077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0095E5-EC66-4693-9C6C-56586E58D0B4}" type="slidenum">
              <a:rPr lang="en-US" smtClean="0">
                <a:cs typeface="Arial" charset="0"/>
              </a:rPr>
              <a:pPr/>
              <a:t>41</a:t>
            </a:fld>
            <a:endParaRPr lang="en-US" smtClean="0"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22580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4B325D-8E0A-45E0-B46C-B9D9F6E912BF}" type="slidenum">
              <a:rPr lang="en-US" smtClean="0"/>
              <a:pPr>
                <a:defRPr/>
              </a:pPr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4515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97BA62-C477-40C2-97AF-D45FA7D980BF}" type="slidenum">
              <a:rPr lang="en-US" smtClean="0">
                <a:cs typeface="Arial" charset="0"/>
              </a:rPr>
              <a:pPr/>
              <a:t>44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2660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885903" y="8685894"/>
            <a:ext cx="2970609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11" tIns="46006" rIns="92011" bIns="46006" anchor="b"/>
          <a:lstStyle/>
          <a:p>
            <a:pPr algn="r" defTabSz="918989"/>
            <a:fld id="{9B28508E-0B8A-4FF4-9DD3-C89A1FCE0B22}" type="slidenum">
              <a:rPr lang="en-US" sz="1200">
                <a:latin typeface="Calibri" pitchFamily="34" charset="0"/>
              </a:rPr>
              <a:pPr algn="r" defTabSz="918989"/>
              <a:t>45</a:t>
            </a:fld>
            <a:endParaRPr lang="en-US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3137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17841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47933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37943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94383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784313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2433357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667694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91722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6514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47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0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1225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/54: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4.1 – Nested Logit and Multinomial </a:t>
            </a:r>
            <a:r>
              <a:rPr lang="en-US" sz="1200" b="0" i="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Probit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9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0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1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2672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 and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Multinomial Probit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457700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Correlation</a:t>
            </a:r>
          </a:p>
          <a:p>
            <a:r>
              <a:rPr lang="en-US" sz="1400" smtClean="0"/>
              <a:t>Random Utility</a:t>
            </a:r>
          </a:p>
          <a:p>
            <a:r>
              <a:rPr lang="en-US" sz="1400" smtClean="0"/>
              <a:t>RU1 and RU2</a:t>
            </a:r>
          </a:p>
          <a:p>
            <a:r>
              <a:rPr lang="en-US" sz="1400" smtClean="0"/>
              <a:t>Tree</a:t>
            </a:r>
          </a:p>
          <a:p>
            <a:r>
              <a:rPr lang="en-US" sz="1400" smtClean="0"/>
              <a:t>2 Step vs. FIML</a:t>
            </a:r>
          </a:p>
          <a:p>
            <a:r>
              <a:rPr lang="en-US" sz="1400" smtClean="0"/>
              <a:t>Decomposition of Elasticity</a:t>
            </a:r>
          </a:p>
          <a:p>
            <a:r>
              <a:rPr lang="en-US" sz="1400" smtClean="0"/>
              <a:t>Degenerate Branch</a:t>
            </a:r>
          </a:p>
          <a:p>
            <a:r>
              <a:rPr lang="en-US" sz="1400" smtClean="0"/>
              <a:t>Scaling</a:t>
            </a:r>
          </a:p>
          <a:p>
            <a:r>
              <a:rPr lang="en-US" sz="1400" smtClean="0"/>
              <a:t>Normalization</a:t>
            </a:r>
          </a:p>
          <a:p>
            <a:r>
              <a:rPr lang="en-US" sz="1400" smtClean="0"/>
              <a:t>Stata/MPROBIT</a:t>
            </a:r>
            <a:endParaRPr lang="en-U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456114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Multinomial Logit</a:t>
            </a:r>
          </a:p>
          <a:p>
            <a:r>
              <a:rPr lang="en-US" sz="1400" smtClean="0"/>
              <a:t>Nested Logit</a:t>
            </a:r>
          </a:p>
          <a:p>
            <a:r>
              <a:rPr lang="en-US" sz="1400" smtClean="0"/>
              <a:t>Best/Worst Nested Logit</a:t>
            </a:r>
          </a:p>
          <a:p>
            <a:r>
              <a:rPr lang="en-US" sz="1400" smtClean="0"/>
              <a:t>Error Components Logit</a:t>
            </a:r>
          </a:p>
          <a:p>
            <a:r>
              <a:rPr lang="en-US" sz="1400" smtClean="0"/>
              <a:t>Multinomial Probit</a:t>
            </a:r>
            <a:endParaRPr lang="en-US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657600"/>
            <a:ext cx="1756397" cy="24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6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r>
              <a:rPr lang="en-US" b="1" smtClean="0"/>
              <a:t>Extended Formulation of the MNL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752600"/>
            <a:ext cx="7848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   </a:t>
            </a:r>
            <a:r>
              <a:rPr lang="en-US" sz="2400" smtClean="0">
                <a:latin typeface="+mj-lt"/>
              </a:rPr>
              <a:t>Sets of similar alternatives</a:t>
            </a:r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Compound Utility: U(Alt)=U(Alt|Branch)+U(branch)</a:t>
            </a: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Behavioral implications – Correlations within branches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1981200" y="3505200"/>
            <a:ext cx="990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971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Travel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098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Private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0960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Public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600200" y="40068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Air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35052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Car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Train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Bus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858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LIMB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33400" y="3200400"/>
            <a:ext cx="9906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BRANCH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685800" y="40703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TWIG</a:t>
            </a:r>
          </a:p>
        </p:txBody>
      </p:sp>
      <p:sp>
        <p:nvSpPr>
          <p:cNvPr id="10260" name="Rectangle 19"/>
          <p:cNvSpPr>
            <a:spLocks noChangeArrowheads="1"/>
          </p:cNvSpPr>
          <p:nvPr/>
        </p:nvSpPr>
        <p:spPr bwMode="auto">
          <a:xfrm>
            <a:off x="17526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7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792162"/>
          </a:xfrm>
        </p:spPr>
        <p:txBody>
          <a:bodyPr/>
          <a:lstStyle/>
          <a:p>
            <a:r>
              <a:rPr lang="en-US" smtClean="0"/>
              <a:t>Correlation Structure for a Two Level Model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8229600" cy="3200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Within a branch</a:t>
            </a:r>
          </a:p>
          <a:p>
            <a:pPr lvl="1"/>
            <a:r>
              <a:rPr lang="en-US" sz="2000" smtClean="0">
                <a:latin typeface="+mj-lt"/>
              </a:rPr>
              <a:t>Identical variances (IIA (MNL) applies)</a:t>
            </a:r>
          </a:p>
          <a:p>
            <a:pPr lvl="1"/>
            <a:r>
              <a:rPr lang="en-US" sz="2000" smtClean="0">
                <a:latin typeface="+mj-lt"/>
              </a:rPr>
              <a:t>Covariance (all same) = variance at higher level</a:t>
            </a:r>
          </a:p>
          <a:p>
            <a:r>
              <a:rPr lang="en-US" sz="2400" smtClean="0">
                <a:latin typeface="+mj-lt"/>
              </a:rPr>
              <a:t>Branches have different variances (scale factors)</a:t>
            </a:r>
          </a:p>
          <a:p>
            <a:r>
              <a:rPr lang="en-US" sz="2400" smtClean="0">
                <a:latin typeface="+mj-lt"/>
              </a:rPr>
              <a:t>Nested logit probabilities: Generalized Extreme Value</a:t>
            </a:r>
          </a:p>
          <a:p>
            <a:endParaRPr lang="en-US" sz="2400" smtClean="0">
              <a:latin typeface="+mj-lt"/>
            </a:endParaRP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Prob[Alt,Branch]  =  Prob(branch) * Prob(Alt|Branch)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066800" y="4267200"/>
            <a:ext cx="7315200" cy="685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2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609600"/>
          </a:xfrm>
        </p:spPr>
        <p:txBody>
          <a:bodyPr/>
          <a:lstStyle/>
          <a:p>
            <a:r>
              <a:rPr lang="en-US" b="1" dirty="0" smtClean="0"/>
              <a:t>Probabilities for a Nested Logit Model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754568"/>
              </p:ext>
            </p:extLst>
          </p:nvPr>
        </p:nvGraphicFramePr>
        <p:xfrm>
          <a:off x="990600" y="1858962"/>
          <a:ext cx="7546975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4" imgW="4165600" imgH="2590800" progId="Equation.DSMT4">
                  <p:embed/>
                </p:oleObj>
              </mc:Choice>
              <mc:Fallback>
                <p:oleObj name="Equation" r:id="rId4" imgW="4165600" imgH="2590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58962"/>
                        <a:ext cx="7546975" cy="469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5334000" y="3581400"/>
            <a:ext cx="3200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4572000" y="5105400"/>
            <a:ext cx="40386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7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614363"/>
          </a:xfrm>
        </p:spPr>
        <p:txBody>
          <a:bodyPr/>
          <a:lstStyle/>
          <a:p>
            <a:r>
              <a:rPr lang="en-US" b="1" dirty="0" smtClean="0"/>
              <a:t>Model Form RU1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695752"/>
              </p:ext>
            </p:extLst>
          </p:nvPr>
        </p:nvGraphicFramePr>
        <p:xfrm>
          <a:off x="1330325" y="1927225"/>
          <a:ext cx="6102350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4" imgW="3352680" imgH="2831760" progId="Equation.DSMT4">
                  <p:embed/>
                </p:oleObj>
              </mc:Choice>
              <mc:Fallback>
                <p:oleObj name="Equation" r:id="rId4" imgW="3352680" imgH="283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1927225"/>
                        <a:ext cx="6102350" cy="448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981200" y="2314575"/>
            <a:ext cx="5562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981200" y="3810000"/>
            <a:ext cx="5562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981200" y="5105400"/>
            <a:ext cx="5562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4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762000"/>
          </a:xfrm>
        </p:spPr>
        <p:txBody>
          <a:bodyPr/>
          <a:lstStyle/>
          <a:p>
            <a:r>
              <a:rPr lang="en-US" b="1" dirty="0" smtClean="0"/>
              <a:t>Moving Scaling Down to the Twig Level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521386"/>
              </p:ext>
            </p:extLst>
          </p:nvPr>
        </p:nvGraphicFramePr>
        <p:xfrm>
          <a:off x="1241425" y="1709738"/>
          <a:ext cx="6897688" cy="485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4" imgW="3987720" imgH="2806560" progId="Equation.DSMT4">
                  <p:embed/>
                </p:oleObj>
              </mc:Choice>
              <mc:Fallback>
                <p:oleObj name="Equation" r:id="rId4" imgW="3987720" imgH="2806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1709738"/>
                        <a:ext cx="6897688" cy="485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86200" y="2133600"/>
            <a:ext cx="2819400" cy="1752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3487738" y="55626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791075" y="41910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1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Level Trees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95400" y="4953000"/>
            <a:ext cx="64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Tahoma" pitchFamily="34" charset="0"/>
              </a:rPr>
              <a:t>E.g., </a:t>
            </a:r>
            <a:r>
              <a:rPr lang="en-US" sz="2400" smtClean="0">
                <a:latin typeface="Tahoma" pitchFamily="34" charset="0"/>
              </a:rPr>
              <a:t> Location </a:t>
            </a:r>
            <a:r>
              <a:rPr lang="en-US" sz="2400">
                <a:latin typeface="Tahoma" pitchFamily="34" charset="0"/>
              </a:rPr>
              <a:t>(Neighborhood)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Type (Rent, Buy, House, Apt)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(# Bedrooms)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905000"/>
            <a:ext cx="7072313" cy="261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1676400"/>
            <a:ext cx="7315200" cy="3048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4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530225"/>
          </a:xfrm>
        </p:spPr>
        <p:txBody>
          <a:bodyPr/>
          <a:lstStyle/>
          <a:p>
            <a:r>
              <a:rPr lang="en-US" dirty="0" smtClean="0"/>
              <a:t>Estimation Strategy for </a:t>
            </a:r>
            <a:br>
              <a:rPr lang="en-US" dirty="0" smtClean="0"/>
            </a:br>
            <a:r>
              <a:rPr lang="en-US" dirty="0" smtClean="0"/>
              <a:t>Nested Logit Models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1"/>
            <a:ext cx="8229600" cy="3048000"/>
          </a:xfrm>
        </p:spPr>
        <p:txBody>
          <a:bodyPr/>
          <a:lstStyle/>
          <a:p>
            <a:r>
              <a:rPr lang="en-US" sz="2400" b="1" dirty="0" smtClean="0">
                <a:latin typeface="+mj-lt"/>
              </a:rPr>
              <a:t>Two step estimation (ca. 1980s)</a:t>
            </a:r>
          </a:p>
          <a:p>
            <a:pPr lvl="1"/>
            <a:r>
              <a:rPr lang="en-US" sz="2000" dirty="0" smtClean="0">
                <a:latin typeface="+mj-lt"/>
              </a:rPr>
              <a:t>For each branch, just fit MNL</a:t>
            </a:r>
          </a:p>
          <a:p>
            <a:pPr lvl="2"/>
            <a:r>
              <a:rPr lang="en-US" sz="1800" dirty="0" smtClean="0">
                <a:latin typeface="+mj-lt"/>
              </a:rPr>
              <a:t>Loses efficiency – replicates coefficients</a:t>
            </a:r>
          </a:p>
          <a:p>
            <a:pPr lvl="1"/>
            <a:r>
              <a:rPr lang="en-US" sz="2000" dirty="0" smtClean="0">
                <a:latin typeface="+mj-lt"/>
              </a:rPr>
              <a:t>For branch level, fit separate model, just including </a:t>
            </a:r>
            <a:r>
              <a:rPr lang="en-US" sz="2000" b="1" dirty="0" smtClean="0">
                <a:latin typeface="+mj-lt"/>
              </a:rPr>
              <a:t>y</a:t>
            </a:r>
            <a:r>
              <a:rPr lang="en-US" sz="2000" dirty="0" smtClean="0">
                <a:latin typeface="+mj-lt"/>
              </a:rPr>
              <a:t> and the inclusive values in the branch level utility function</a:t>
            </a:r>
          </a:p>
          <a:p>
            <a:pPr lvl="2"/>
            <a:r>
              <a:rPr lang="en-US" sz="1800" dirty="0" smtClean="0">
                <a:latin typeface="+mj-lt"/>
              </a:rPr>
              <a:t>Again loses efficiency</a:t>
            </a:r>
          </a:p>
          <a:p>
            <a:pPr marL="914400" lvl="2" indent="0">
              <a:buNone/>
            </a:pPr>
            <a:endParaRPr lang="en-US" sz="1800" dirty="0" smtClean="0">
              <a:latin typeface="+mj-lt"/>
            </a:endParaRPr>
          </a:p>
          <a:p>
            <a:r>
              <a:rPr lang="en-US" sz="2400" b="1" dirty="0" smtClean="0">
                <a:latin typeface="+mj-lt"/>
              </a:rPr>
              <a:t>Full information ML (current) 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Fit the entire model at once, imposing all restrictions</a:t>
            </a:r>
          </a:p>
        </p:txBody>
      </p:sp>
    </p:spTree>
    <p:extLst>
      <p:ext uri="{BB962C8B-B14F-4D97-AF65-F5344CB8AC3E}">
        <p14:creationId xmlns:p14="http://schemas.microsoft.com/office/powerpoint/2010/main" val="15531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0" y="2362200"/>
            <a:ext cx="3886200" cy="457200"/>
          </a:xfrm>
        </p:spPr>
        <p:txBody>
          <a:bodyPr/>
          <a:lstStyle/>
          <a:p>
            <a:r>
              <a:rPr lang="en-US" b="1" smtClean="0"/>
              <a:t>MNL Baseline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67818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-172.94366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 210, K =  10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Constants only   -283.7588  .3905 .3787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Chi-squared[ 7]          =    221.63022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Prob [ chi squared &gt; value ] =   .00000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.07578***       .01833        4.134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-.10289***       .01109       -9.280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-.01399***       .00267       -5.240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-.08044***       .01995       -4.032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4.37035***      1.05734        4.133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.00428          .01306         .327   .7434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5.91407***       .68993        8.572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-.05907***       .01471       -4.016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4.46269***       .72333        6.170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-.02295          .01592       -1.442   .1493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279815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1981200"/>
            <a:ext cx="3200400" cy="533400"/>
          </a:xfrm>
        </p:spPr>
        <p:txBody>
          <a:bodyPr/>
          <a:lstStyle/>
          <a:p>
            <a:r>
              <a:rPr lang="en-US" sz="2800" b="1" smtClean="0"/>
              <a:t>FIML Parameter Estimates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6858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-166.64835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Random Utility Form 1:IVparms = LMDAb|l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.06579***       .01878        3.504   .0005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-.07738***       .01217       -6.358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-.01335***       .00270       -4.948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-.07046***       .02052       -3.433   .0006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2.49364**       1.01084        2.467   .0136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.00357          .01057         .337   .7358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3.49867***       .80634        4.339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-.03581***       .01379       -2.597   .0094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2.30142***       .81284        2.831   .0046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-.01128          .01459        -.773   .4395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nb-NO" sz="1400" b="1">
                <a:latin typeface="Courier New" pitchFamily="49" charset="0"/>
                <a:cs typeface="Courier New" pitchFamily="49" charset="0"/>
              </a:rPr>
              <a:t> PRIVATE|    2.16095***       .47193        4.579   .0000</a:t>
            </a:r>
          </a:p>
          <a:p>
            <a:r>
              <a:rPr lang="fr-FR" sz="1400" b="1">
                <a:latin typeface="Courier New" pitchFamily="49" charset="0"/>
                <a:cs typeface="Courier New" pitchFamily="49" charset="0"/>
              </a:rPr>
              <a:t>  PUBLIC|    1.56295***       .34500        4.530   .0000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371600" y="6019800"/>
            <a:ext cx="54102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r>
              <a:rPr lang="en-US" b="1" smtClean="0"/>
              <a:t>Elasticities Decompose Additively</a:t>
            </a:r>
            <a:endParaRPr lang="en-US" b="1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849185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657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990600" y="685800"/>
            <a:ext cx="7391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Elasticity             averaged over observations.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AIR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                 Decomposition of Effect if Nest    Total Effect|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                 Trunk   Limb   Branch   Choice     Mean 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St.Dev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*     Choice=AIR        .000   .000  -2.456  -3.091     -5.547  3.525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Choice=CAR        .000   .000  -2.456   2.916       .460  3.178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 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 3.846    .000      3.846  4.865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 3.846    .000      3.846  4.865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CAR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Choice=AIR        .000   .000   -.757    .650      -.107   .589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*     Choice=CAR        .000   .000   -.757   -.830     -1.587  1.292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 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  .647    .000       .647   .605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  .647    .000       .647   .605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TRAIN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Choice=AIR        .000   .000   1.340    .000      1.340  1.475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Choice=CAR        .000   .000   1.340    .000      1.340  1.475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*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-1.986  -1.490     -3.475  2.539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-1.986   2.128       .142  1.321 |</a:t>
            </a:r>
          </a:p>
          <a:p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  <a:endParaRPr lang="en-US" sz="12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| 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* indicates direct Elasticity effect of the attribute.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</p:txBody>
      </p:sp>
    </p:spTree>
    <p:extLst>
      <p:ext uri="{BB962C8B-B14F-4D97-AF65-F5344CB8AC3E}">
        <p14:creationId xmlns:p14="http://schemas.microsoft.com/office/powerpoint/2010/main" val="147640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14400"/>
            <a:ext cx="8229600" cy="530225"/>
          </a:xfrm>
        </p:spPr>
        <p:txBody>
          <a:bodyPr/>
          <a:lstStyle/>
          <a:p>
            <a:r>
              <a:rPr lang="en-US" b="1" smtClean="0"/>
              <a:t>Testing vs. the MNL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6705600" cy="4530725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Log likelihood for the NL model</a:t>
            </a:r>
          </a:p>
          <a:p>
            <a:r>
              <a:rPr lang="en-US" sz="2400" smtClean="0">
                <a:latin typeface="+mj-lt"/>
              </a:rPr>
              <a:t>Constrain IV parameters to equal 1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   ; IVSET(list of branches)=[1]</a:t>
            </a:r>
          </a:p>
          <a:p>
            <a:r>
              <a:rPr lang="en-US" sz="2400" smtClean="0">
                <a:latin typeface="+mj-lt"/>
              </a:rPr>
              <a:t>Use likelihood ratio test</a:t>
            </a:r>
          </a:p>
          <a:p>
            <a:r>
              <a:rPr lang="en-US" sz="2400" smtClean="0">
                <a:latin typeface="+mj-lt"/>
              </a:rPr>
              <a:t>For the example:</a:t>
            </a:r>
          </a:p>
          <a:p>
            <a:pPr lvl="1"/>
            <a:r>
              <a:rPr lang="en-US" sz="1800" smtClean="0">
                <a:latin typeface="+mj-lt"/>
              </a:rPr>
              <a:t>LogL  (NL)   = -166.68435</a:t>
            </a:r>
          </a:p>
          <a:p>
            <a:pPr lvl="1"/>
            <a:r>
              <a:rPr lang="en-US" sz="1800" smtClean="0">
                <a:latin typeface="+mj-lt"/>
              </a:rPr>
              <a:t>LogL (MNL) = -172.94366</a:t>
            </a:r>
          </a:p>
          <a:p>
            <a:pPr lvl="1"/>
            <a:r>
              <a:rPr lang="en-US" sz="1800" smtClean="0">
                <a:latin typeface="+mj-lt"/>
              </a:rPr>
              <a:t>Chi-squared with 2 d.f. = 2(-166.68435-(-172.94366)) 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                     = 12.51862</a:t>
            </a:r>
          </a:p>
          <a:p>
            <a:pPr lvl="1"/>
            <a:r>
              <a:rPr lang="en-US" sz="1800" smtClean="0">
                <a:latin typeface="+mj-lt"/>
              </a:rPr>
              <a:t>The critical value is 5.99 (95%)</a:t>
            </a:r>
          </a:p>
          <a:p>
            <a:pPr lvl="1"/>
            <a:r>
              <a:rPr lang="en-US" sz="1800" smtClean="0">
                <a:latin typeface="+mj-lt"/>
              </a:rPr>
              <a:t>The MNL (and a fortiori, IIA) is rejected</a:t>
            </a:r>
          </a:p>
        </p:txBody>
      </p:sp>
    </p:spTree>
    <p:extLst>
      <p:ext uri="{BB962C8B-B14F-4D97-AF65-F5344CB8AC3E}">
        <p14:creationId xmlns:p14="http://schemas.microsoft.com/office/powerpoint/2010/main" val="262249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r>
              <a:rPr lang="en-US" b="1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209800" y="3200400"/>
            <a:ext cx="990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Ground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685800" y="3200400"/>
            <a:ext cx="10668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9144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8382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</p:spTree>
    <p:extLst>
      <p:ext uri="{BB962C8B-B14F-4D97-AF65-F5344CB8AC3E}">
        <p14:creationId xmlns:p14="http://schemas.microsoft.com/office/powerpoint/2010/main" val="390650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14400"/>
            <a:ext cx="8001000" cy="609600"/>
          </a:xfrm>
        </p:spPr>
        <p:txBody>
          <a:bodyPr/>
          <a:lstStyle/>
          <a:p>
            <a:r>
              <a:rPr lang="en-US" b="1" dirty="0" smtClean="0"/>
              <a:t>NL Model with a Degenerate Branch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6781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 -148.63860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GC|     .44230***       .11318        3.908   .0001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TTME|    -.10199***       .01598       -6.382   .0000</a:t>
            </a:r>
          </a:p>
          <a:p>
            <a:r>
              <a:rPr lang="sv-SE" sz="1400" b="1" dirty="0">
                <a:latin typeface="Courier New" pitchFamily="49" charset="0"/>
                <a:cs typeface="Courier New" pitchFamily="49" charset="0"/>
              </a:rPr>
              <a:t>    INVT|    -.07469***       .01666       -4.483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  INVC|    -.44283***       .11437       -3.872   .0001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A_AIR|    3.97654***      1.13637        3.499   .0005</a:t>
            </a:r>
          </a:p>
          <a:p>
            <a:r>
              <a:rPr lang="de-DE" sz="1400" b="1" dirty="0">
                <a:latin typeface="Courier New" pitchFamily="49" charset="0"/>
                <a:cs typeface="Courier New" pitchFamily="49" charset="0"/>
              </a:rPr>
              <a:t>AIR_HIN1|     .02163          .01326        1.631   .1028</a:t>
            </a:r>
          </a:p>
          <a:p>
            <a:r>
              <a:rPr lang="pt-BR" sz="1400" b="1" dirty="0">
                <a:latin typeface="Courier New" pitchFamily="49" charset="0"/>
                <a:cs typeface="Courier New" pitchFamily="49" charset="0"/>
              </a:rPr>
              <a:t> A_TRAIN|    6.50129***      1.01147        6.428   .0000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TRA_HIN2|    -.06427***       .01768       -3.635   .0003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A_BUS|    4.52963***       .99877        4.535   .0000</a:t>
            </a:r>
          </a:p>
          <a:p>
            <a:r>
              <a:rPr lang="de-DE" sz="1400" b="1" dirty="0">
                <a:latin typeface="Courier New" pitchFamily="49" charset="0"/>
                <a:cs typeface="Courier New" pitchFamily="49" charset="0"/>
              </a:rPr>
              <a:t>BUS_HIN3|    -.01596          .02000        -.798   .4248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|IV parameters, lambda(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b|l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),gamma(l)</a:t>
            </a:r>
          </a:p>
          <a:p>
            <a:r>
              <a:rPr lang="sv-SE" sz="1400" b="1" dirty="0">
                <a:latin typeface="Courier New" pitchFamily="49" charset="0"/>
                <a:cs typeface="Courier New" pitchFamily="49" charset="0"/>
              </a:rPr>
              <a:t>     FLY|     .86489***       .18345        4.715   .0000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GROUND|     .24364***       .05338        4.564   .0000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49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375400" y="1283583"/>
            <a:ext cx="2590800" cy="703263"/>
          </a:xfrm>
        </p:spPr>
        <p:txBody>
          <a:bodyPr/>
          <a:lstStyle/>
          <a:p>
            <a:r>
              <a:rPr lang="en-US" b="1" smtClean="0"/>
              <a:t>Simulation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77724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NLOGIT  	; lhs=mode;rhs=gc,ttme,invt,invc ; </a:t>
            </a:r>
            <a:r>
              <a:rPr lang="en-US" sz="1400" b="1" smtClean="0">
                <a:latin typeface="Arial" charset="0"/>
              </a:rPr>
              <a:t>rh2=one,hinc; </a:t>
            </a:r>
            <a:r>
              <a:rPr lang="en-US" sz="1400" b="1">
                <a:latin typeface="Arial" charset="0"/>
              </a:rPr>
              <a:t>choices=air,train,bus,car</a:t>
            </a:r>
            <a:r>
              <a:rPr lang="en-US" sz="1400">
                <a:latin typeface="Arial" charset="0"/>
              </a:rPr>
              <a:t>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          ; tree=Travel[Private(Air,Car),Public(Train,Bus</a:t>
            </a:r>
            <a:r>
              <a:rPr lang="en-US" sz="1400" b="1" smtClean="0">
                <a:latin typeface="Arial" charset="0"/>
              </a:rPr>
              <a:t>)] ; ru1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	; simulation = * </a:t>
            </a:r>
            <a:r>
              <a:rPr lang="en-US" sz="1400" b="1" smtClean="0">
                <a:latin typeface="Arial" charset="0"/>
              </a:rPr>
              <a:t>; </a:t>
            </a:r>
            <a:r>
              <a:rPr lang="en-US" sz="1400" b="1">
                <a:latin typeface="Arial" charset="0"/>
              </a:rPr>
              <a:t>scenario:gc(car)=[*]1.5</a:t>
            </a:r>
            <a:r>
              <a:rPr lang="en-US" sz="1200" b="1">
                <a:solidFill>
                  <a:schemeClr val="folHlink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533400" y="2120473"/>
            <a:ext cx="8534400" cy="450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|</a:t>
            </a:r>
            <a:r>
              <a:rPr lang="en-US" sz="1400" b="1">
                <a:latin typeface="Courier New" pitchFamily="49" charset="0"/>
              </a:rPr>
              <a:t>Simulations of Probability Model           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|Model: FIML: Nested Multinomial Logit Model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|Number of individuals is the probability times the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|number of observations in the simulated sample.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|Column totals may be affected by rounding error.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|The model used was simulated with    210 observations.|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Specification </a:t>
            </a:r>
            <a:r>
              <a:rPr lang="en-US" sz="1400" b="1">
                <a:latin typeface="Courier New" pitchFamily="49" charset="0"/>
              </a:rPr>
              <a:t>of scenario 1 is: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Attribute  Alternatives affected            Change type             Value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---------  -------------------------------  ------------------- 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GC         CAR                              Scale base by value     1.500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Simulated Probabilities (shares) for this scenario: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|Choice    |     Base     |   Scenario   | Scenario - Base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          |%Share Number |%Share Number |ChgShare ChgNumber|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|AIR       | 26.515    56 |  8.854    19 |-17.661%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|CAR       | 29.200    61 |  6.836    14 |-22.364%      -47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|</a:t>
            </a:r>
            <a:r>
              <a:rPr lang="en-US" sz="1400" b="1">
                <a:latin typeface="Courier New" pitchFamily="49" charset="0"/>
              </a:rPr>
              <a:t>TRAIN     | 29.782    63 | 12.487    26 |-17.296%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|BUS       | 14.504    30 | 71.824   151 | 57.320%      121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|</a:t>
            </a:r>
            <a:r>
              <a:rPr lang="en-US" sz="1400" b="1">
                <a:latin typeface="Courier New" pitchFamily="49" charset="0"/>
              </a:rPr>
              <a:t>Total     |100.000   210 |100.000   210 |   .000%        0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+----------+--------------+--------------+------------------+</a:t>
            </a:r>
            <a:endParaRPr lang="en-US" sz="1400" b="1">
              <a:latin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371600" y="1600200"/>
            <a:ext cx="3505200" cy="228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9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05000"/>
            <a:ext cx="883406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53340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>
                <a:latin typeface="+mj-lt"/>
              </a:rPr>
              <a:t>Uses the result that if U(i,j) is the lowest utility, -U(i,j) is the highest.</a:t>
            </a:r>
            <a:endParaRPr lang="en-US" sz="2000" b="1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r>
              <a:rPr lang="en-US" smtClean="0"/>
              <a:t>Nested Logit Approach for Best/Worst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3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837754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38300" y="9144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 Approach</a:t>
            </a:r>
            <a:endParaRPr lang="en-US" sz="32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09600" y="2209800"/>
            <a:ext cx="8153400" cy="19812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09600" y="4217895"/>
            <a:ext cx="8153400" cy="1981200"/>
          </a:xfrm>
          <a:prstGeom prst="rect">
            <a:avLst/>
          </a:prstGeom>
          <a:solidFill>
            <a:srgbClr val="6699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76600" y="2209800"/>
            <a:ext cx="304800" cy="990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76600" y="4231340"/>
            <a:ext cx="304800" cy="990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276600" y="3218330"/>
            <a:ext cx="304800" cy="990600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276600" y="5226425"/>
            <a:ext cx="304800" cy="990600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5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0"/>
            <a:ext cx="872571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86229" y="838200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 Approach </a:t>
            </a:r>
            <a:b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 Scaling for Worst </a:t>
            </a:r>
            <a:endParaRPr lang="en-US" sz="32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25908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 choices are two blocks of 4.</a:t>
            </a:r>
          </a:p>
          <a:p>
            <a:r>
              <a:rPr lang="en-US" smtClean="0"/>
              <a:t>Best in one brance, worst in the second branch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7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682625"/>
          </a:xfrm>
        </p:spPr>
        <p:txBody>
          <a:bodyPr/>
          <a:lstStyle/>
          <a:p>
            <a:r>
              <a:rPr lang="en-US" b="1" dirty="0" smtClean="0"/>
              <a:t>An Error Components Model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248458"/>
              </p:ext>
            </p:extLst>
          </p:nvPr>
        </p:nvGraphicFramePr>
        <p:xfrm>
          <a:off x="1430337" y="1828800"/>
          <a:ext cx="6875463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4" imgW="3974760" imgH="2616120" progId="Equation.DSMT4">
                  <p:embed/>
                </p:oleObj>
              </mc:Choice>
              <mc:Fallback>
                <p:oleObj name="Equation" r:id="rId4" imgW="3974760" imgH="2616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337" y="1828800"/>
                        <a:ext cx="6875463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705600" y="2212975"/>
            <a:ext cx="6096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6705600" y="3048000"/>
            <a:ext cx="6096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3164840" y="4343400"/>
            <a:ext cx="18288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5227320" y="5181600"/>
            <a:ext cx="18288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095240" y="1981200"/>
            <a:ext cx="4038600" cy="1139825"/>
          </a:xfrm>
        </p:spPr>
        <p:txBody>
          <a:bodyPr/>
          <a:lstStyle/>
          <a:p>
            <a:r>
              <a:rPr lang="en-US" b="1" smtClean="0"/>
              <a:t>Error Components </a:t>
            </a:r>
            <a:br>
              <a:rPr lang="en-US" b="1" smtClean="0"/>
            </a:br>
            <a:r>
              <a:rPr lang="en-US" b="1" smtClean="0"/>
              <a:t>Logit Model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304800" y="1143000"/>
            <a:ext cx="71628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-182.27368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Replications for simulated probs. =  25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ECM model with panel has      70 groups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Fixed number of obsrvs./group=       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.07293***       .01978        3.687   .0002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-.10597***       .01116       -9.499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-.01402***       .00293       -4.787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-.08825***       .02206       -4.000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5.31987***       .90145        5.901   .0000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4.46048***       .59820        7.457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3.86918***       .67674        5.717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SigmaE01|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27336         3.25167    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084   .9330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SigmaE02|    1.21988          .94292        1.294   .1958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4800" y="6075680"/>
            <a:ext cx="6400800" cy="228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4640" y="6304280"/>
            <a:ext cx="6410960" cy="24892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Probit Model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56485012"/>
              </p:ext>
            </p:extLst>
          </p:nvPr>
        </p:nvGraphicFramePr>
        <p:xfrm>
          <a:off x="1285875" y="2362200"/>
          <a:ext cx="666908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4" imgW="3136680" imgH="1612800" progId="Equation.DSMT4">
                  <p:embed/>
                </p:oleObj>
              </mc:Choice>
              <mc:Fallback>
                <p:oleObj name="Equation" r:id="rId4" imgW="3136680" imgH="16128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362200"/>
                        <a:ext cx="6669088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5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r>
              <a:rPr lang="en-US" b="1" dirty="0" smtClean="0"/>
              <a:t>Multinomial </a:t>
            </a:r>
            <a:r>
              <a:rPr lang="en-US" b="1" dirty="0" err="1" smtClean="0"/>
              <a:t>Probit</a:t>
            </a:r>
            <a:r>
              <a:rPr lang="en-US" b="1" dirty="0" smtClean="0"/>
              <a:t> Probabilities</a:t>
            </a:r>
            <a:endParaRPr lang="en-US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811132"/>
              </p:ext>
            </p:extLst>
          </p:nvPr>
        </p:nvGraphicFramePr>
        <p:xfrm>
          <a:off x="609600" y="2155825"/>
          <a:ext cx="7842250" cy="392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3" imgW="5130720" imgH="2565360" progId="Equation.DSMT4">
                  <p:embed/>
                </p:oleObj>
              </mc:Choice>
              <mc:Fallback>
                <p:oleObj name="Equation" r:id="rId3" imgW="5130720" imgH="2565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155825"/>
                        <a:ext cx="7842250" cy="3921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55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13965"/>
            <a:ext cx="402072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1439" y="1905000"/>
            <a:ext cx="428016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496722" y="609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 problem of just reporting coefficients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6031468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Stata: AIR = “base alternative”                       Normalizes on CAR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1000" y="1219200"/>
            <a:ext cx="8305800" cy="3810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3400" y="1149489"/>
            <a:ext cx="8305800" cy="5632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Multinomial Probit Model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MODE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</a:t>
            </a:r>
            <a:r>
              <a:rPr lang="en-US" sz="1200" b="1" smtClean="0">
                <a:latin typeface="Courier New" pitchFamily="49" charset="0"/>
              </a:rPr>
              <a:t>||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| Log likelihood function       -184.7619     | Not comparable to MNL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.10822534       .04339733     2.494   .0126</a:t>
            </a:r>
          </a:p>
          <a:p>
            <a:r>
              <a:rPr lang="en-US" sz="1200" b="1">
                <a:latin typeface="Courier New" pitchFamily="49" charset="0"/>
              </a:rPr>
              <a:t> TTME    |    -.08973122       .03381432    -2.654   .0080</a:t>
            </a:r>
          </a:p>
          <a:p>
            <a:r>
              <a:rPr lang="en-US" sz="1200" b="1">
                <a:latin typeface="Courier New" pitchFamily="49" charset="0"/>
              </a:rPr>
              <a:t> INVC    |    -.13787970       .05010551    -2.752   .0059</a:t>
            </a:r>
          </a:p>
          <a:p>
            <a:r>
              <a:rPr lang="en-US" sz="1200" b="1">
                <a:latin typeface="Courier New" pitchFamily="49" charset="0"/>
              </a:rPr>
              <a:t> INVT    |    -.02113622       .00727190    -2.907   .0037</a:t>
            </a:r>
          </a:p>
          <a:p>
            <a:r>
              <a:rPr lang="en-US" sz="1200" b="1">
                <a:latin typeface="Courier New" pitchFamily="49" charset="0"/>
              </a:rPr>
              <a:t> AASC    |    3.24244623      1.57715164     2.056   .0398</a:t>
            </a:r>
          </a:p>
          <a:p>
            <a:r>
              <a:rPr lang="en-US" sz="1200" b="1">
                <a:latin typeface="Courier New" pitchFamily="49" charset="0"/>
              </a:rPr>
              <a:t> TASC    |    4.55063845      1.46158257     3.114   .0018</a:t>
            </a:r>
          </a:p>
          <a:p>
            <a:r>
              <a:rPr lang="en-US" sz="1200" b="1">
                <a:latin typeface="Courier New" pitchFamily="49" charset="0"/>
              </a:rPr>
              <a:t> BASC    |    4.02415398      1.28282031     3.137   .0017</a:t>
            </a:r>
          </a:p>
          <a:p>
            <a:r>
              <a:rPr lang="en-US" sz="1200" b="1">
                <a:latin typeface="Courier New" pitchFamily="49" charset="0"/>
              </a:rPr>
              <a:t>---------+Std.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s[AIR]  |    3.60695794      1.42963795     2.523   .0116</a:t>
            </a:r>
          </a:p>
          <a:p>
            <a:r>
              <a:rPr lang="en-US" sz="1200" b="1">
                <a:latin typeface="Courier New" pitchFamily="49" charset="0"/>
              </a:rPr>
              <a:t> s[TRAIN]|    1.59318892       .81711159     1.950   .0512</a:t>
            </a:r>
          </a:p>
          <a:p>
            <a:r>
              <a:rPr lang="en-US" sz="1200" b="1">
                <a:latin typeface="Courier New" pitchFamily="49" charset="0"/>
              </a:rPr>
              <a:t> s[BUS]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s[CAR]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 rAIR,TRA|     .30491746       .49357120      .618   .5367</a:t>
            </a:r>
          </a:p>
          <a:p>
            <a:r>
              <a:rPr lang="en-US" sz="1200" b="1">
                <a:latin typeface="Courier New" pitchFamily="49" charset="0"/>
              </a:rPr>
              <a:t> rAIR,BUS|     .40383018       .63548534      .635   .5251</a:t>
            </a:r>
          </a:p>
          <a:p>
            <a:r>
              <a:rPr lang="en-US" sz="1200" b="1">
                <a:latin typeface="Courier New" pitchFamily="49" charset="0"/>
              </a:rPr>
              <a:t> rTRA,BUS|     .36973127       .42310789      .874   .3822</a:t>
            </a:r>
          </a:p>
          <a:p>
            <a:r>
              <a:rPr lang="en-US" sz="1200" b="1">
                <a:latin typeface="Courier New" pitchFamily="49" charset="0"/>
              </a:rPr>
              <a:t> rAIR,CAR|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rTRA,CAR|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rBUS,CAR|       .000000    ......(Fixed Parameter).......</a:t>
            </a: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6248400" y="4419600"/>
          <a:ext cx="24003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4" imgW="1600200" imgH="1371600" progId="Equation.DSMT4">
                  <p:embed/>
                </p:oleObj>
              </mc:Choice>
              <mc:Fallback>
                <p:oleObj name="Equation" r:id="rId4" imgW="160020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419600"/>
                        <a:ext cx="24003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6172200" y="4343400"/>
            <a:ext cx="2590800" cy="2209800"/>
          </a:xfrm>
          <a:prstGeom prst="rect">
            <a:avLst/>
          </a:prstGeom>
          <a:solidFill>
            <a:srgbClr val="FF33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0" y="1344613"/>
            <a:ext cx="3810000" cy="484187"/>
          </a:xfrm>
        </p:spPr>
        <p:txBody>
          <a:bodyPr/>
          <a:lstStyle/>
          <a:p>
            <a:pPr algn="l" eaLnBrk="1" hangingPunct="1"/>
            <a:r>
              <a:rPr lang="en-US" sz="2400" b="1" smtClean="0"/>
              <a:t>Multinomial Probit Model</a:t>
            </a:r>
          </a:p>
        </p:txBody>
      </p:sp>
    </p:spTree>
    <p:extLst>
      <p:ext uri="{BB962C8B-B14F-4D97-AF65-F5344CB8AC3E}">
        <p14:creationId xmlns:p14="http://schemas.microsoft.com/office/powerpoint/2010/main" val="103157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Probit Elasticities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181600" cy="48625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000">
                <a:latin typeface="Courier New" pitchFamily="49" charset="0"/>
              </a:rPr>
              <a:t>| </a:t>
            </a:r>
            <a:r>
              <a:rPr lang="en-US" sz="1200">
                <a:latin typeface="Courier New" pitchFamily="49" charset="0"/>
              </a:rPr>
              <a:t>Elasticity             averaged over observations.|</a:t>
            </a:r>
          </a:p>
          <a:p>
            <a:r>
              <a:rPr lang="en-US" sz="1200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>
                <a:latin typeface="Courier New" pitchFamily="49" charset="0"/>
              </a:rPr>
              <a:t>| *     Choice=AIR              -4.2785    1.7182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1.9910    1.6765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2.6722    1.8376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1.4169    1.3250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.8827     .8711   |</a:t>
            </a:r>
          </a:p>
          <a:p>
            <a:r>
              <a:rPr lang="en-US" sz="1200">
                <a:latin typeface="Courier New" pitchFamily="49" charset="0"/>
              </a:rPr>
              <a:t>| *     Choice=TRAIN            -6.3979    5.8973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3.6442    2.6279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1.9185    1.5209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.3879     .6303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1.2804    2.1632   |</a:t>
            </a:r>
          </a:p>
          <a:p>
            <a:r>
              <a:rPr lang="en-US" sz="1200">
                <a:latin typeface="Courier New" pitchFamily="49" charset="0"/>
              </a:rPr>
              <a:t>| *     Choice=BUS              -7.4014    4.5056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1.5053    2.5220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.2593     .2529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 .8457     .8093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1.7532    1.3878   |</a:t>
            </a:r>
          </a:p>
          <a:p>
            <a:r>
              <a:rPr lang="en-US" sz="1200">
                <a:latin typeface="Courier New" pitchFamily="49" charset="0"/>
              </a:rPr>
              <a:t>| *     Choice=CAR              -2.6657    3.0418   |</a:t>
            </a:r>
          </a:p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248400" y="2590800"/>
            <a:ext cx="9144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52800" y="26670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  <p:extLst>
      <p:ext uri="{BB962C8B-B14F-4D97-AF65-F5344CB8AC3E}">
        <p14:creationId xmlns:p14="http://schemas.microsoft.com/office/powerpoint/2010/main" val="193680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1981200"/>
            <a:ext cx="8229600" cy="530225"/>
          </a:xfrm>
        </p:spPr>
        <p:txBody>
          <a:bodyPr/>
          <a:lstStyle/>
          <a:p>
            <a:r>
              <a:rPr lang="en-US" smtClean="0"/>
              <a:t>Not the Multinomial Probit Model</a:t>
            </a:r>
            <a:br>
              <a:rPr lang="en-US" smtClean="0"/>
            </a:br>
            <a:r>
              <a:rPr lang="en-US" smtClean="0"/>
              <a:t>MPROBIT</a:t>
            </a:r>
            <a:endParaRPr lang="en-US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667000"/>
            <a:ext cx="75628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3400" y="46482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+mj-lt"/>
              </a:rPr>
              <a:t>This is identical to the multinomial logit – a trivial difference of scaling that disappears from the partial effects.  </a:t>
            </a:r>
            <a:br>
              <a:rPr lang="en-US" sz="2000" b="1" smtClean="0">
                <a:latin typeface="+mj-lt"/>
              </a:rPr>
            </a:br>
            <a:r>
              <a:rPr lang="en-US" sz="2000" b="1" smtClean="0">
                <a:latin typeface="+mj-lt"/>
              </a:rPr>
              <a:t>(Use ASMProbit for a true multinomial probit model.)</a:t>
            </a:r>
            <a:endParaRPr lang="en-US" sz="20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799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Scaling in Choice Models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Model with Choice Heteroscedasticity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095375" y="1905000"/>
          <a:ext cx="7027863" cy="389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4" imgW="4076700" imgH="2260600" progId="Equation.DSMT4">
                  <p:embed/>
                </p:oleObj>
              </mc:Choice>
              <mc:Fallback>
                <p:oleObj name="Equation" r:id="rId4" imgW="4076700" imgH="22606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1905000"/>
                        <a:ext cx="7027863" cy="3897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4191000" y="1905000"/>
            <a:ext cx="8382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rgbClr val="000000">
                <a:alpha val="1607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733800" y="3581400"/>
            <a:ext cx="4038600" cy="10668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rgbClr val="000000">
                <a:alpha val="1607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4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686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Heteroscedastic Extreme Value Model (1)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38200" y="1828800"/>
            <a:ext cx="78486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| Start values obtained using MNL model       |</a:t>
            </a:r>
          </a:p>
          <a:p>
            <a:r>
              <a:rPr lang="en-US" sz="1400" b="1" dirty="0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400" b="1" dirty="0">
                <a:latin typeface="Courier New" pitchFamily="49" charset="0"/>
              </a:rPr>
              <a:t>| Log likelihood function       -184.5067     |</a:t>
            </a:r>
          </a:p>
          <a:p>
            <a:r>
              <a:rPr lang="en-US" sz="1400" b="1" dirty="0">
                <a:latin typeface="Courier New" pitchFamily="49" charset="0"/>
              </a:rPr>
              <a:t>| Dependent variable               Choice     |</a:t>
            </a:r>
          </a:p>
          <a:p>
            <a:r>
              <a:rPr lang="en-US" sz="1400" b="1" dirty="0">
                <a:latin typeface="Courier New" pitchFamily="49" charset="0"/>
              </a:rPr>
              <a:t>| Response data are given as </a:t>
            </a:r>
            <a:r>
              <a:rPr lang="en-US" sz="1400" b="1" dirty="0" err="1">
                <a:latin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</a:rPr>
              <a:t> choice.     |</a:t>
            </a:r>
          </a:p>
          <a:p>
            <a:r>
              <a:rPr lang="en-US" sz="1400" b="1" dirty="0">
                <a:latin typeface="Courier New" pitchFamily="49" charset="0"/>
              </a:rPr>
              <a:t>| Number of obs.=   210, skipped   0 bad obs. |</a:t>
            </a:r>
          </a:p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 dirty="0">
                <a:latin typeface="Courier New" pitchFamily="49" charset="0"/>
              </a:rPr>
              <a:t>|Variable| Coefficient  | Standard Error |b/St.</a:t>
            </a:r>
            <a:r>
              <a:rPr lang="en-US" sz="1400" b="1" dirty="0" err="1">
                <a:latin typeface="Courier New" pitchFamily="49" charset="0"/>
              </a:rPr>
              <a:t>Er</a:t>
            </a:r>
            <a:r>
              <a:rPr lang="en-US" sz="1400" b="1" dirty="0">
                <a:latin typeface="Courier New" pitchFamily="49" charset="0"/>
              </a:rPr>
              <a:t>.|P[|Z|&gt;z]|</a:t>
            </a:r>
          </a:p>
          <a:p>
            <a:r>
              <a:rPr lang="en-US" sz="1400" b="1" dirty="0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 dirty="0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400" b="1" dirty="0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400" b="1" dirty="0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400" b="1" dirty="0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400" b="1" dirty="0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400" b="1" dirty="0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400" b="1" dirty="0">
                <a:latin typeface="Courier New" pitchFamily="49" charset="0"/>
              </a:rPr>
              <a:t> BASC    |    3.76323447       .50625946     7.433   .0000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5257800" y="2209800"/>
            <a:ext cx="1295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4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381000"/>
          </a:xfrm>
        </p:spPr>
        <p:txBody>
          <a:bodyPr/>
          <a:lstStyle/>
          <a:p>
            <a:pPr eaLnBrk="1" hangingPunct="1"/>
            <a:r>
              <a:rPr lang="en-US" dirty="0" smtClean="0"/>
              <a:t>Heteroscedastic Extreme Value Model (2)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85800" y="1524000"/>
            <a:ext cx="7848600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endParaRPr lang="en-US" sz="1000" dirty="0">
              <a:solidFill>
                <a:schemeClr val="folHlink"/>
              </a:solidFill>
              <a:latin typeface="Arial" charset="0"/>
            </a:endParaRPr>
          </a:p>
          <a:p>
            <a:r>
              <a:rPr lang="en-US" sz="12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Heteroskedastic Extreme Value Model         |</a:t>
            </a:r>
          </a:p>
          <a:p>
            <a:r>
              <a:rPr lang="en-US" sz="1200" b="1" dirty="0">
                <a:latin typeface="Courier New" pitchFamily="49" charset="0"/>
              </a:rPr>
              <a:t>| Log likelihood function       -182.4440     </a:t>
            </a:r>
            <a:r>
              <a:rPr lang="en-US" sz="1200" b="1" dirty="0" smtClean="0">
                <a:latin typeface="Courier New" pitchFamily="49" charset="0"/>
              </a:rPr>
              <a:t>|  (MNL </a:t>
            </a:r>
            <a:r>
              <a:rPr lang="en-US" sz="1200" b="1" dirty="0" err="1" smtClean="0">
                <a:latin typeface="Courier New" pitchFamily="49" charset="0"/>
              </a:rPr>
              <a:t>logL</a:t>
            </a:r>
            <a:r>
              <a:rPr lang="en-US" sz="1200" b="1" dirty="0" smtClean="0">
                <a:latin typeface="Courier New" pitchFamily="49" charset="0"/>
              </a:rPr>
              <a:t> was -184.5067)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| Number of parameters                 10     |</a:t>
            </a:r>
          </a:p>
          <a:p>
            <a:r>
              <a:rPr lang="en-US" sz="1200" b="1" dirty="0">
                <a:latin typeface="Courier New" pitchFamily="49" charset="0"/>
              </a:rPr>
              <a:t>| Restricted log likelihood     -291.1218     |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 dirty="0">
                <a:latin typeface="Courier New" pitchFamily="49" charset="0"/>
              </a:rPr>
              <a:t>|Variable| Coefficient  | Standard Error |b/St.</a:t>
            </a:r>
            <a:r>
              <a:rPr lang="en-US" sz="1200" b="1" dirty="0" err="1">
                <a:latin typeface="Courier New" pitchFamily="49" charset="0"/>
              </a:rPr>
              <a:t>Er</a:t>
            </a:r>
            <a:r>
              <a:rPr lang="en-US" sz="1200" b="1" dirty="0">
                <a:latin typeface="Courier New" pitchFamily="49" charset="0"/>
              </a:rPr>
              <a:t>.|P[|Z|&gt;z]|</a:t>
            </a:r>
          </a:p>
          <a:p>
            <a:r>
              <a:rPr lang="en-US" sz="1200" b="1" dirty="0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 dirty="0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 dirty="0">
                <a:latin typeface="Courier New" pitchFamily="49" charset="0"/>
              </a:rPr>
              <a:t> GC      |     .11903513       .06402510     1.859   .0630</a:t>
            </a:r>
          </a:p>
          <a:p>
            <a:r>
              <a:rPr lang="en-US" sz="1200" b="1" dirty="0">
                <a:latin typeface="Courier New" pitchFamily="49" charset="0"/>
              </a:rPr>
              <a:t> TTME    |    -.11525581       .05721397    -2.014   .0440</a:t>
            </a:r>
          </a:p>
          <a:p>
            <a:r>
              <a:rPr lang="en-US" sz="1200" b="1" dirty="0">
                <a:latin typeface="Courier New" pitchFamily="49" charset="0"/>
              </a:rPr>
              <a:t> INVC    |    -.15515877       .07928045    -1.957   .0503</a:t>
            </a:r>
          </a:p>
          <a:p>
            <a:r>
              <a:rPr lang="en-US" sz="1200" b="1" dirty="0">
                <a:latin typeface="Courier New" pitchFamily="49" charset="0"/>
              </a:rPr>
              <a:t> INVT    |    -.02276939       .01122762    -2.028   .0426</a:t>
            </a:r>
          </a:p>
          <a:p>
            <a:r>
              <a:rPr lang="en-US" sz="1200" b="1" dirty="0">
                <a:latin typeface="Courier New" pitchFamily="49" charset="0"/>
              </a:rPr>
              <a:t> AASC    |    4.69411460      2.48091789     1.892   .0585</a:t>
            </a:r>
          </a:p>
          <a:p>
            <a:r>
              <a:rPr lang="en-US" sz="1200" b="1" dirty="0">
                <a:latin typeface="Courier New" pitchFamily="49" charset="0"/>
              </a:rPr>
              <a:t> TASC    |    5.15629868      2.05743764     2.506   .0122</a:t>
            </a:r>
          </a:p>
          <a:p>
            <a:r>
              <a:rPr lang="en-US" sz="1200" b="1" dirty="0">
                <a:latin typeface="Courier New" pitchFamily="49" charset="0"/>
              </a:rPr>
              <a:t> BASC    |    5.03046595      1.98259353     2.537   .0112</a:t>
            </a:r>
          </a:p>
          <a:p>
            <a:r>
              <a:rPr lang="en-US" sz="1200" b="1" dirty="0">
                <a:latin typeface="Courier New" pitchFamily="49" charset="0"/>
              </a:rPr>
              <a:t>---------+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Scale Parameters of Extreme Value </a:t>
            </a:r>
            <a:r>
              <a:rPr lang="en-US" sz="1200" b="1" dirty="0" err="1">
                <a:solidFill>
                  <a:srgbClr val="FF3300"/>
                </a:solidFill>
                <a:latin typeface="Courier New" pitchFamily="49" charset="0"/>
              </a:rPr>
              <a:t>Distns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 Minus 1.0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s_AIR</a:t>
            </a:r>
            <a:r>
              <a:rPr lang="en-US" sz="1200" b="1" dirty="0">
                <a:latin typeface="Courier New" pitchFamily="49" charset="0"/>
              </a:rPr>
              <a:t>   |    -.57864278       .21991837    -2.631   .0085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s_TRAIN</a:t>
            </a:r>
            <a:r>
              <a:rPr lang="en-US" sz="1200" b="1" dirty="0">
                <a:latin typeface="Courier New" pitchFamily="49" charset="0"/>
              </a:rPr>
              <a:t> |    -.45878559       .34971034    -1.312   .1896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s_BUS</a:t>
            </a:r>
            <a:r>
              <a:rPr lang="en-US" sz="1200" b="1" dirty="0">
                <a:latin typeface="Courier New" pitchFamily="49" charset="0"/>
              </a:rPr>
              <a:t>   |     .26094835       .94582863      .276   .7826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s_CAR</a:t>
            </a:r>
            <a:r>
              <a:rPr lang="en-US" sz="1200" b="1" dirty="0">
                <a:latin typeface="Courier New" pitchFamily="49" charset="0"/>
              </a:rPr>
              <a:t>   |       .000000    ......(Fixed Parameter).......</a:t>
            </a:r>
          </a:p>
          <a:p>
            <a:r>
              <a:rPr lang="en-US" sz="1200" b="1" dirty="0">
                <a:latin typeface="Courier New" pitchFamily="49" charset="0"/>
              </a:rPr>
              <a:t>---------+</a:t>
            </a:r>
            <a:r>
              <a:rPr lang="en-US" sz="1200" b="1" dirty="0" err="1">
                <a:solidFill>
                  <a:srgbClr val="FF3300"/>
                </a:solidFill>
                <a:latin typeface="Courier New" pitchFamily="49" charset="0"/>
              </a:rPr>
              <a:t>Std.Dev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=pi/(theta*</a:t>
            </a:r>
            <a:r>
              <a:rPr lang="en-US" sz="1200" b="1" dirty="0" err="1">
                <a:solidFill>
                  <a:srgbClr val="FF3300"/>
                </a:solidFill>
                <a:latin typeface="Courier New" pitchFamily="49" charset="0"/>
              </a:rPr>
              <a:t>sqr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(6)) for H.E.V. distribution.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s_AIR</a:t>
            </a:r>
            <a:r>
              <a:rPr lang="en-US" sz="1200" b="1" dirty="0">
                <a:latin typeface="Courier New" pitchFamily="49" charset="0"/>
              </a:rPr>
              <a:t>   |    3.04385384      1.58867426     1.916   .0554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s_TRAIN</a:t>
            </a:r>
            <a:r>
              <a:rPr lang="en-US" sz="1200" b="1" dirty="0">
                <a:latin typeface="Courier New" pitchFamily="49" charset="0"/>
              </a:rPr>
              <a:t> |    2.36976283      1.53124258     1.548   .1217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s_BUS</a:t>
            </a:r>
            <a:r>
              <a:rPr lang="en-US" sz="1200" b="1" dirty="0">
                <a:latin typeface="Courier New" pitchFamily="49" charset="0"/>
              </a:rPr>
              <a:t>   |    1.01713111       .76294300     1.333   .1825</a:t>
            </a:r>
          </a:p>
          <a:p>
            <a:r>
              <a:rPr lang="en-US" sz="1200" b="1" dirty="0">
                <a:latin typeface="Courier New" pitchFamily="49" charset="0"/>
              </a:rPr>
              <a:t> </a:t>
            </a:r>
            <a:r>
              <a:rPr lang="en-US" sz="1200" b="1" dirty="0" err="1">
                <a:latin typeface="Courier New" pitchFamily="49" charset="0"/>
              </a:rPr>
              <a:t>s_CAR</a:t>
            </a:r>
            <a:r>
              <a:rPr lang="en-US" sz="1200" b="1" dirty="0">
                <a:latin typeface="Courier New" pitchFamily="49" charset="0"/>
              </a:rPr>
              <a:t>   |    1.28254980    ......(Fixed Parameter).......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6400800" y="4953000"/>
            <a:ext cx="2514600" cy="355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Normalized for estimation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6400800" y="5867400"/>
            <a:ext cx="2438400" cy="355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Structural parameters</a:t>
            </a:r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352803"/>
            <a:ext cx="130527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Left-Right Arrow 6"/>
          <p:cNvSpPr/>
          <p:nvPr/>
        </p:nvSpPr>
        <p:spPr bwMode="auto">
          <a:xfrm flipV="1">
            <a:off x="3200400" y="3962400"/>
            <a:ext cx="3352800" cy="228600"/>
          </a:xfrm>
          <a:prstGeom prst="leftRightArrow">
            <a:avLst/>
          </a:prstGeom>
          <a:solidFill>
            <a:srgbClr val="7030A0">
              <a:alpha val="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905000" y="3429000"/>
            <a:ext cx="1219200" cy="12954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629400" y="3352800"/>
            <a:ext cx="1219200" cy="13716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6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701675"/>
          </a:xfrm>
        </p:spPr>
        <p:txBody>
          <a:bodyPr/>
          <a:lstStyle/>
          <a:p>
            <a:pPr eaLnBrk="1" hangingPunct="1"/>
            <a:r>
              <a:rPr lang="en-US" b="1" smtClean="0"/>
              <a:t>HEV Model - Elasticities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1565275"/>
            <a:ext cx="510540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-4.2604    1.6745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1.5828    1.9918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3.2158    4.4589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2.6644    4.0479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.7306     .5171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-3.6725    4.2167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2.4322    2.9464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1.6659    1.3707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.3698     .5522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.5949    1.5410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-6.5309    5.0374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2.1039    8.8085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.3401     .3078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.4681     .4794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1.4723    1.6322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-3.5584    9.3057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528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62484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Variance Heterogeneity in MNL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105400" y="1752600"/>
            <a:ext cx="236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2800"/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89025" y="2133600"/>
          <a:ext cx="762952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2133600"/>
                        <a:ext cx="762952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447800" y="3048000"/>
            <a:ext cx="5562600" cy="1752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rgbClr val="000000">
                <a:alpha val="1607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59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438400"/>
            <a:ext cx="6934200" cy="36576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Sex, Age (&lt;25, 25-39, 40+)</a:t>
            </a:r>
          </a:p>
          <a:p>
            <a:pPr eaLnBrk="1" hangingPunct="1"/>
            <a:r>
              <a:rPr lang="en-US" smtClean="0">
                <a:solidFill>
                  <a:srgbClr val="969696"/>
                </a:solidFill>
              </a:rPr>
              <a:t>U</a:t>
            </a:r>
            <a:r>
              <a:rPr lang="en-US" sz="2000" smtClean="0">
                <a:solidFill>
                  <a:srgbClr val="969696"/>
                </a:solidFill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val="250851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Logit Baseline Values</a:t>
            </a:r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914400" y="1981200"/>
            <a:ext cx="7772400" cy="3540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Discrete choice (multinomial logit) model   |</a:t>
            </a:r>
          </a:p>
          <a:p>
            <a:r>
              <a:rPr lang="en-US" sz="1600" b="1">
                <a:latin typeface="Courier New" pitchFamily="49" charset="0"/>
              </a:rPr>
              <a:t>| Number of observations             3200     |</a:t>
            </a:r>
          </a:p>
          <a:p>
            <a:r>
              <a:rPr lang="en-US" sz="1600" b="1">
                <a:latin typeface="Courier New" pitchFamily="49" charset="0"/>
              </a:rPr>
              <a:t>| Log likelihood function       -4158.503     |</a:t>
            </a:r>
          </a:p>
          <a:p>
            <a:r>
              <a:rPr lang="en-US" sz="1600" b="1">
                <a:latin typeface="Courier New" pitchFamily="49" charset="0"/>
              </a:rPr>
              <a:t>| Number of obs.=  3200, skipped   0 bad obs.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6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6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600" b="1">
                <a:latin typeface="Courier New" pitchFamily="49" charset="0"/>
              </a:rPr>
              <a:t> FASH    |    1.47890473       .06776814    21.823   .0000</a:t>
            </a:r>
          </a:p>
          <a:p>
            <a:r>
              <a:rPr lang="en-US" sz="1600" b="1">
                <a:latin typeface="Courier New" pitchFamily="49" charset="0"/>
              </a:rPr>
              <a:t> QUAL    |    1.01372755       .06444532    15.730   .0000</a:t>
            </a:r>
          </a:p>
          <a:p>
            <a:r>
              <a:rPr lang="en-US" sz="1600" b="1">
                <a:latin typeface="Courier New" pitchFamily="49" charset="0"/>
              </a:rPr>
              <a:t> PRICE   |   -11.8023376       .80406103   -14.678   .0000</a:t>
            </a:r>
          </a:p>
          <a:p>
            <a:r>
              <a:rPr lang="en-US" sz="1600" b="1">
                <a:latin typeface="Courier New" pitchFamily="49" charset="0"/>
              </a:rPr>
              <a:t> ASC4    |     .03679254       .07176387      .513   .6082</a:t>
            </a:r>
          </a:p>
          <a:p>
            <a:endParaRPr lang="en-US" sz="160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32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Logit Elasticities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95400" y="1524000"/>
            <a:ext cx="6858000" cy="52625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600" b="1">
                <a:latin typeface="Courier New" pitchFamily="49" charset="0"/>
              </a:rPr>
              <a:t>| Attribute is PRICE    in choice BRAND1            |</a:t>
            </a:r>
          </a:p>
          <a:p>
            <a:r>
              <a:rPr lang="en-US" sz="16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6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6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600" b="1">
                <a:latin typeface="Courier New" pitchFamily="49" charset="0"/>
              </a:rPr>
              <a:t>| *     Choice=BRAND1            -.8895     .3647   |</a:t>
            </a:r>
          </a:p>
          <a:p>
            <a:r>
              <a:rPr lang="en-US" sz="1600" b="1">
                <a:latin typeface="Courier New" pitchFamily="49" charset="0"/>
              </a:rPr>
              <a:t>|       Choice=BRAND2             .2907     .2631   |</a:t>
            </a:r>
          </a:p>
          <a:p>
            <a:r>
              <a:rPr lang="en-US" sz="1600" b="1">
                <a:latin typeface="Courier New" pitchFamily="49" charset="0"/>
              </a:rPr>
              <a:t>|       Choice=BRAND3             .2907     .2631   |</a:t>
            </a:r>
          </a:p>
          <a:p>
            <a:r>
              <a:rPr lang="en-US" sz="1600" b="1">
                <a:latin typeface="Courier New" pitchFamily="49" charset="0"/>
              </a:rPr>
              <a:t>|       Choice=NONE               .2907     .2631   |</a:t>
            </a:r>
          </a:p>
          <a:p>
            <a:r>
              <a:rPr lang="en-US" sz="1600" b="1">
                <a:latin typeface="Courier New" pitchFamily="49" charset="0"/>
              </a:rPr>
              <a:t>| Attribute is PRICE    in choice BRAND2            |</a:t>
            </a:r>
          </a:p>
          <a:p>
            <a:r>
              <a:rPr lang="en-US" sz="1600" b="1">
                <a:latin typeface="Courier New" pitchFamily="49" charset="0"/>
              </a:rPr>
              <a:t>|       Choice=BRAND1             .3127     .1371   |</a:t>
            </a:r>
          </a:p>
          <a:p>
            <a:r>
              <a:rPr lang="en-US" sz="1600" b="1">
                <a:latin typeface="Courier New" pitchFamily="49" charset="0"/>
              </a:rPr>
              <a:t>| *     Choice=BRAND2           -1.2216     .3135   |</a:t>
            </a:r>
          </a:p>
          <a:p>
            <a:r>
              <a:rPr lang="en-US" sz="1600" b="1">
                <a:latin typeface="Courier New" pitchFamily="49" charset="0"/>
              </a:rPr>
              <a:t>|       Choice=BRAND3             .3127     .1371   |</a:t>
            </a:r>
          </a:p>
          <a:p>
            <a:r>
              <a:rPr lang="en-US" sz="1600" b="1">
                <a:latin typeface="Courier New" pitchFamily="49" charset="0"/>
              </a:rPr>
              <a:t>|       Choice=NONE               .3127     .1371   |</a:t>
            </a:r>
          </a:p>
          <a:p>
            <a:r>
              <a:rPr lang="en-US" sz="1600" b="1">
                <a:latin typeface="Courier New" pitchFamily="49" charset="0"/>
              </a:rPr>
              <a:t>| Attribute is PRICE    in choice BRAND3            |</a:t>
            </a:r>
          </a:p>
          <a:p>
            <a:r>
              <a:rPr lang="en-US" sz="1600" b="1">
                <a:latin typeface="Courier New" pitchFamily="49" charset="0"/>
              </a:rPr>
              <a:t>|       Choice=BRAND1             .3664     .2233   |</a:t>
            </a:r>
          </a:p>
          <a:p>
            <a:r>
              <a:rPr lang="en-US" sz="1600" b="1">
                <a:latin typeface="Courier New" pitchFamily="49" charset="0"/>
              </a:rPr>
              <a:t>|       Choice=BRAND2             .3664     .2233   |</a:t>
            </a:r>
          </a:p>
          <a:p>
            <a:r>
              <a:rPr lang="en-US" sz="1600" b="1">
                <a:latin typeface="Courier New" pitchFamily="49" charset="0"/>
              </a:rPr>
              <a:t>| *     Choice=BRAND3            -.7548     .3363   |</a:t>
            </a:r>
          </a:p>
          <a:p>
            <a:r>
              <a:rPr lang="en-US" sz="1600" b="1">
                <a:latin typeface="Courier New" pitchFamily="49" charset="0"/>
              </a:rPr>
              <a:t>|       Choice=NONE               .3664     .2233  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  <p:extLst>
      <p:ext uri="{BB962C8B-B14F-4D97-AF65-F5344CB8AC3E}">
        <p14:creationId xmlns:p14="http://schemas.microsoft.com/office/powerpoint/2010/main" val="25945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HEV Model without Heterogeneity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5867400" cy="4708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Heteroskedastic Extreme Value Model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CHOICE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3200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-4151.611     |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FASH    |    1.57473345       .31427031     5.011   .0000</a:t>
            </a:r>
          </a:p>
          <a:p>
            <a:r>
              <a:rPr lang="en-US" sz="1200" b="1">
                <a:latin typeface="Courier New" pitchFamily="49" charset="0"/>
              </a:rPr>
              <a:t> QUAL    |    1.09208463       .22895113     4.770   .0000</a:t>
            </a:r>
          </a:p>
          <a:p>
            <a:r>
              <a:rPr lang="en-US" sz="1200" b="1">
                <a:latin typeface="Courier New" pitchFamily="49" charset="0"/>
              </a:rPr>
              <a:t> PRICE   |   -13.3740754      2.61275111    -5.119   .0000</a:t>
            </a:r>
          </a:p>
          <a:p>
            <a:r>
              <a:rPr lang="en-US" sz="1200" b="1">
                <a:latin typeface="Courier New" pitchFamily="49" charset="0"/>
              </a:rPr>
              <a:t> ASC4    |    -.01128916       .22484607     -.050   .9600</a:t>
            </a:r>
          </a:p>
          <a:p>
            <a:r>
              <a:rPr lang="en-US" sz="1200" b="1">
                <a:latin typeface="Courier New" pitchFamily="49" charset="0"/>
              </a:rPr>
              <a:t>---------+Scale Parameters of Extreme Value Distns Minus 1.0</a:t>
            </a:r>
          </a:p>
          <a:p>
            <a:r>
              <a:rPr lang="en-US" sz="1200" b="1">
                <a:latin typeface="Courier New" pitchFamily="49" charset="0"/>
              </a:rPr>
              <a:t> s_BRAND1|     .03779175       .22077461      .171   .8641</a:t>
            </a:r>
          </a:p>
          <a:p>
            <a:r>
              <a:rPr lang="en-US" sz="1200" b="1">
                <a:latin typeface="Courier New" pitchFamily="49" charset="0"/>
              </a:rPr>
              <a:t> s_BRAND2|    -.12843300       .17939207     -.716   .4740</a:t>
            </a:r>
          </a:p>
          <a:p>
            <a:r>
              <a:rPr lang="en-US" sz="1200" b="1">
                <a:latin typeface="Courier New" pitchFamily="49" charset="0"/>
              </a:rPr>
              <a:t> s_BRAND3|     .01149458       .22724947      .051   .9597</a:t>
            </a:r>
          </a:p>
          <a:p>
            <a:r>
              <a:rPr lang="en-US" sz="1200" b="1">
                <a:latin typeface="Courier New" pitchFamily="49" charset="0"/>
              </a:rPr>
              <a:t> s_NONE  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---------+Std.Dev=pi/(theta*sqr(6)) for H.E.V. distribution.</a:t>
            </a:r>
          </a:p>
          <a:p>
            <a:r>
              <a:rPr lang="en-US" sz="1200" b="1">
                <a:latin typeface="Courier New" pitchFamily="49" charset="0"/>
              </a:rPr>
              <a:t> s_BRAND1|    1.23584505       .26290748     4.701   .0000</a:t>
            </a:r>
          </a:p>
          <a:p>
            <a:r>
              <a:rPr lang="en-US" sz="1200" b="1">
                <a:latin typeface="Courier New" pitchFamily="49" charset="0"/>
              </a:rPr>
              <a:t> s_BRAND2|    1.47154471       .30288372     4.858   .0000</a:t>
            </a:r>
          </a:p>
          <a:p>
            <a:r>
              <a:rPr lang="en-US" sz="1200" b="1">
                <a:latin typeface="Courier New" pitchFamily="49" charset="0"/>
              </a:rPr>
              <a:t> s_BRAND3|    1.26797496       .28487215     4.451   .0000</a:t>
            </a:r>
          </a:p>
          <a:p>
            <a:r>
              <a:rPr lang="en-US" sz="1200" b="1">
                <a:latin typeface="Courier New" pitchFamily="49" charset="0"/>
              </a:rPr>
              <a:t> s_NONE  |    1.28254980    ......(Fixed Parameter).......</a:t>
            </a:r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6410325" y="3657600"/>
            <a:ext cx="2057400" cy="23083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Tahoma" pitchFamily="34" charset="0"/>
              </a:rPr>
              <a:t>Essentially no differences in variances across </a:t>
            </a:r>
            <a:r>
              <a:rPr lang="en-US" sz="1600" b="1" smtClean="0">
                <a:solidFill>
                  <a:srgbClr val="FF0000"/>
                </a:solidFill>
                <a:latin typeface="Tahoma" pitchFamily="34" charset="0"/>
              </a:rPr>
              <a:t>choices</a:t>
            </a:r>
          </a:p>
          <a:p>
            <a:pPr>
              <a:spcBef>
                <a:spcPct val="50000"/>
              </a:spcBef>
            </a:pPr>
            <a:endParaRPr lang="en-US" sz="1600" b="1">
              <a:solidFill>
                <a:srgbClr val="FF0000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smtClean="0">
                <a:solidFill>
                  <a:srgbClr val="FF0000"/>
                </a:solidFill>
                <a:latin typeface="Tahoma" pitchFamily="34" charset="0"/>
              </a:rPr>
              <a:t>Makes sense.  Choice labels are meaningless</a:t>
            </a:r>
            <a:endParaRPr lang="en-US" sz="1600" b="1">
              <a:solidFill>
                <a:srgbClr val="FF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32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Homogeneous HEV Elasticities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57200" y="2133600"/>
            <a:ext cx="5105400" cy="430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Choice=BRAND1           -1.0585     .4526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.2801     .2573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.3270     .3004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.3232     .2969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.3576     .1481   |</a:t>
            </a:r>
          </a:p>
          <a:p>
            <a:r>
              <a:rPr lang="en-US" sz="1200" b="1">
                <a:latin typeface="Courier New" pitchFamily="49" charset="0"/>
              </a:rPr>
              <a:t>| *     Choice=BRAND2           -1.2122     .3142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.3466     .1426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.3429     .1411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.4332     .2532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.3610     .2116   |</a:t>
            </a:r>
          </a:p>
          <a:p>
            <a:r>
              <a:rPr lang="en-US" sz="1200" b="1">
                <a:latin typeface="Courier New" pitchFamily="49" charset="0"/>
              </a:rPr>
              <a:t>| *     Choice=BRAND3            -.8648     .4015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.4156     .2436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5562600" y="2133600"/>
            <a:ext cx="3048000" cy="3416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</a:rPr>
              <a:t>| PRICE    in choice BRAND1|</a:t>
            </a:r>
          </a:p>
          <a:p>
            <a:r>
              <a:rPr lang="en-US" sz="1200" b="1">
                <a:latin typeface="Courier New" pitchFamily="49" charset="0"/>
              </a:rPr>
              <a:t>|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-.8895     .3647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BRAND2|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*    -1.2216     .3135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BRAND3|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*     -.7548     .3363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3429000" y="2514600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6248400" y="2514600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5638800" y="17526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  <p:extLst>
      <p:ext uri="{BB962C8B-B14F-4D97-AF65-F5344CB8AC3E}">
        <p14:creationId xmlns:p14="http://schemas.microsoft.com/office/powerpoint/2010/main" val="340397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Heteroscedasticity Across Individuals</a:t>
            </a:r>
          </a:p>
        </p:txBody>
      </p:sp>
      <p:sp>
        <p:nvSpPr>
          <p:cNvPr id="20483" name="Text Box 12"/>
          <p:cNvSpPr txBox="1">
            <a:spLocks noChangeArrowheads="1"/>
          </p:cNvSpPr>
          <p:nvPr/>
        </p:nvSpPr>
        <p:spPr bwMode="auto">
          <a:xfrm>
            <a:off x="457200" y="1828800"/>
            <a:ext cx="8305800" cy="4616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Heteroskedastic Extreme Value Model         |  Homog-HEV        MNL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-4129.518[10] | -4151.611[7]  -4158.503[4]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|Variable| Coefficient  | Standard Error |b/St.Er.|P[|Z|&gt;z]|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---------+Attributes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FASH    |    1.01640726       .20261573     5.016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QUAL    |     .55668491       .11604080     4.797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   |   -7.44758292      1.52664112    -4.878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ASC4    |     .18300524       .09678571     1.891   .0586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---------+Scale Parameters of Extreme Value Distributions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s_BRAND1|     .81114924       .10099174     8.032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s_BRAND2|     .72713522       .08931110     8.142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s_BRAND3|     .80084114       .10316939     7.762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s_NONE  |    1.00000000    ......(Fixed Parameter).......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---------+Heterogeneity in Scales of Ext.Value Distns.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MALE    |     .21512161       .09359521     2.298   .0215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AGE25   |     .79346679       .13687581     5.797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AGE39   |     .38284617       .16129109     2.374   .0176</a:t>
            </a:r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533400" y="5486400"/>
            <a:ext cx="63246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7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Variance Heterogeneity Elasticities</a:t>
            </a:r>
          </a:p>
        </p:txBody>
      </p:sp>
      <p:sp>
        <p:nvSpPr>
          <p:cNvPr id="21507" name="Text Box 7"/>
          <p:cNvSpPr txBox="1">
            <a:spLocks noChangeArrowheads="1"/>
          </p:cNvSpPr>
          <p:nvPr/>
        </p:nvSpPr>
        <p:spPr bwMode="auto">
          <a:xfrm>
            <a:off x="457200" y="2286000"/>
            <a:ext cx="5181600" cy="3724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Choice=BRAND1            -.8978     .5162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.2269     .2595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.2507     .2884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.3116     .3587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.2853     .1776   |</a:t>
            </a:r>
          </a:p>
          <a:p>
            <a:r>
              <a:rPr lang="en-US" sz="1200" b="1">
                <a:latin typeface="Courier New" pitchFamily="49" charset="0"/>
              </a:rPr>
              <a:t>| *     Choice=BRAND2           -1.0757     .5030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.2779     .1669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.3404     .2045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.3328     .2477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.2974     .2227   |</a:t>
            </a:r>
          </a:p>
          <a:p>
            <a:r>
              <a:rPr lang="en-US" sz="1200" b="1">
                <a:latin typeface="Courier New" pitchFamily="49" charset="0"/>
              </a:rPr>
              <a:t>| *     Choice=BRAND3            -.7458     .4468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.4056     .3025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endParaRPr lang="en-US" sz="1000">
              <a:latin typeface="Courier New" pitchFamily="49" charset="0"/>
            </a:endParaRPr>
          </a:p>
          <a:p>
            <a:endParaRPr lang="en-US" sz="1000">
              <a:latin typeface="Courier New" pitchFamily="49" charset="0"/>
            </a:endParaRPr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5562600" y="2298700"/>
            <a:ext cx="3048000" cy="3416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</a:rPr>
              <a:t>| PRICE    in choice BRAND1|</a:t>
            </a:r>
          </a:p>
          <a:p>
            <a:r>
              <a:rPr lang="en-US" sz="1200" b="1">
                <a:latin typeface="Courier New" pitchFamily="49" charset="0"/>
              </a:rPr>
              <a:t>|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-.8895     .3647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BRAND2|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*    -1.2216     .3135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BRAND3|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*     -.7548     .3363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638800" y="1906588"/>
            <a:ext cx="259080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3429000" y="2667000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11" name="Rectangle 9"/>
          <p:cNvSpPr>
            <a:spLocks noChangeArrowheads="1"/>
          </p:cNvSpPr>
          <p:nvPr/>
        </p:nvSpPr>
        <p:spPr bwMode="auto">
          <a:xfrm>
            <a:off x="6248400" y="2686050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r>
              <a:rPr lang="en-US" sz="2800" b="1" smtClean="0"/>
              <a:t>Using Degenerate Branches to Reveal Scaling</a:t>
            </a:r>
            <a:endParaRPr lang="en-US" sz="2800" b="1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83724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7451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9975"/>
            <a:ext cx="8229600" cy="606425"/>
          </a:xfrm>
        </p:spPr>
        <p:txBody>
          <a:bodyPr/>
          <a:lstStyle/>
          <a:p>
            <a:r>
              <a:rPr lang="en-US" b="1" smtClean="0"/>
              <a:t>Scaling in Transport Modes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7200" y="1518821"/>
            <a:ext cx="8077200" cy="52629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-182.42834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Nested Logit form:IVparms=Taub|l,r,Sl|r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&amp; Fr.No normalizations imposed a priori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.09622**        .03875        2.483   .0130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-.08331***       .02697       -3.089   .0020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-.01888***       .00684       -2.760   .0058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-.10904***       .03677       -2.966   .0030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4.50827***      1.33062        3.388   .0007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3.35580***       .90490        3.708   .0002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3.11885**       1.33138        2.343   .0192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       |IV parameters, tau(b|l,r),sigma(l|r),phi(r)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 FLY|    1.65512**        .79212        2.089   .0367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RAIL|     .92758***       .11822        7.846   .0000</a:t>
            </a:r>
          </a:p>
          <a:p>
            <a:r>
              <a:rPr lang="fi-FI" sz="1400" b="1">
                <a:latin typeface="Courier New" pitchFamily="49" charset="0"/>
                <a:cs typeface="Courier New" pitchFamily="49" charset="0"/>
              </a:rPr>
              <a:t>LOCLMASS|    1.00787***       .15131        6.661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DRIVE|    1.00000        ......(Fixed Parameter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)......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172200" y="1752600"/>
            <a:ext cx="2590800" cy="1446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NLOGIT ; Lhs=mode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Rhs=gc,ttme,invt,invc,one 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Choices=air,train,bus,car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Tree=Fly(Air),</a:t>
            </a:r>
            <a:br>
              <a:rPr lang="en-US" sz="1100" b="1">
                <a:latin typeface="Courier New" pitchFamily="49" charset="0"/>
                <a:cs typeface="Courier New" pitchFamily="49" charset="0"/>
              </a:rPr>
            </a:br>
            <a:r>
              <a:rPr lang="en-US" sz="1100" b="1">
                <a:latin typeface="Courier New" pitchFamily="49" charset="0"/>
                <a:cs typeface="Courier New" pitchFamily="49" charset="0"/>
              </a:rPr>
              <a:t>       Rail(train),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LoclMass(bus),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Drive(Car)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ivset:(drive)=[1]$</a:t>
            </a:r>
            <a:endParaRPr lang="en-US" sz="11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6172200" y="1752600"/>
            <a:ext cx="2590800" cy="1447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0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57200" y="533401"/>
            <a:ext cx="8229600" cy="838200"/>
          </a:xfrm>
        </p:spPr>
        <p:txBody>
          <a:bodyPr/>
          <a:lstStyle/>
          <a:p>
            <a:pPr eaLnBrk="1" hangingPunct="1"/>
            <a:r>
              <a:rPr lang="en-US" b="1" dirty="0" smtClean="0"/>
              <a:t>Nonlinear Utility Functions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066800" y="1752600"/>
          <a:ext cx="724376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4" imgW="4292600" imgH="2438400" progId="Equation.DSMT4">
                  <p:embed/>
                </p:oleObj>
              </mc:Choice>
              <mc:Fallback>
                <p:oleObj name="Equation" r:id="rId4" imgW="4292600" imgH="243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7243763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524000" y="2133600"/>
            <a:ext cx="2667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524000" y="29718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524000" y="50292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3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ctrTitle" idx="4294967295"/>
          </p:nvPr>
        </p:nvSpPr>
        <p:spPr>
          <a:xfrm>
            <a:off x="533400" y="1600200"/>
            <a:ext cx="7772400" cy="1470025"/>
          </a:xfrm>
        </p:spPr>
        <p:txBody>
          <a:bodyPr/>
          <a:lstStyle/>
          <a:p>
            <a:r>
              <a:rPr lang="en-AU" sz="2800" b="1" smtClean="0"/>
              <a:t>Assessing Prospect Theoretic Functional Forms and Risk in a Nonlinear Logit Framework: Valuing Reliability Embedded Travel Time Savings</a:t>
            </a:r>
            <a:endParaRPr lang="en-US" sz="2800" b="1" smtClean="0"/>
          </a:p>
        </p:txBody>
      </p:sp>
      <p:sp>
        <p:nvSpPr>
          <p:cNvPr id="44035" name="Subtitle 2"/>
          <p:cNvSpPr>
            <a:spLocks noGrp="1"/>
          </p:cNvSpPr>
          <p:nvPr>
            <p:ph type="subTitle" idx="4294967295"/>
          </p:nvPr>
        </p:nvSpPr>
        <p:spPr>
          <a:xfrm>
            <a:off x="1447800" y="3276600"/>
            <a:ext cx="6400800" cy="23622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David Hensher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The University of Sydney, ITLS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William Greene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Stern School of Business, New York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US" sz="1600" smtClean="0"/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8</a:t>
            </a:r>
            <a:r>
              <a:rPr lang="en-US" sz="1600" baseline="30000" smtClean="0"/>
              <a:t>th</a:t>
            </a:r>
            <a:r>
              <a:rPr lang="en-US" sz="1600" smtClean="0"/>
              <a:t> Annual Advances in Econometrics Conference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Louisiana State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Baton Rouge, LA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November 6-8, 2009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60198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Hensher, D., Greene, W., “Embedding Risk Attitude and Decisions Weights in Non-linear Logit to Accommodate Time Variability in the Value of Expected Travel Time Savings,” </a:t>
            </a:r>
            <a:r>
              <a:rPr lang="en-US" sz="1200" i="1" smtClean="0">
                <a:latin typeface="+mj-lt"/>
              </a:rPr>
              <a:t>Transportation Research Part B</a:t>
            </a:r>
            <a:endParaRPr lang="en-US" sz="1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913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762000" y="1374775"/>
            <a:ext cx="8229600" cy="530225"/>
          </a:xfrm>
        </p:spPr>
        <p:txBody>
          <a:bodyPr/>
          <a:lstStyle/>
          <a:p>
            <a:r>
              <a:rPr lang="en-US" b="1" smtClean="0"/>
              <a:t>Prospect Theory</a:t>
            </a:r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>
          <a:xfrm>
            <a:off x="990600" y="2209800"/>
            <a:ext cx="78486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Marginal value function for an attribute (outcome)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subjective value of attribute</a:t>
            </a: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Decision weight 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impact of a probability on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utility of a prospect</a:t>
            </a: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Value function 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,p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value of a prospect that delivers outcome 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 with probability p</a:t>
            </a:r>
            <a:r>
              <a:rPr lang="en-US" sz="2000" baseline="-25000" smtClean="0">
                <a:latin typeface="+mj-lt"/>
              </a:rPr>
              <a:t>m</a:t>
            </a: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We explore functional forms for 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with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implications for decisions</a:t>
            </a:r>
          </a:p>
        </p:txBody>
      </p:sp>
    </p:spTree>
    <p:extLst>
      <p:ext uri="{BB962C8B-B14F-4D97-AF65-F5344CB8AC3E}">
        <p14:creationId xmlns:p14="http://schemas.microsoft.com/office/powerpoint/2010/main" val="254392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685800" y="731837"/>
            <a:ext cx="8229600" cy="487363"/>
          </a:xfrm>
        </p:spPr>
        <p:txBody>
          <a:bodyPr/>
          <a:lstStyle/>
          <a:p>
            <a:pPr eaLnBrk="1" hangingPunct="1"/>
            <a:r>
              <a:rPr lang="en-US" sz="2000" b="1" smtClean="0"/>
              <a:t>An Application of Valuing Reliability (due to Ken Small)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7724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6764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54102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6781800" y="3810000"/>
            <a:ext cx="5334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6781800" y="4343400"/>
            <a:ext cx="5334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391400" y="3738563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7391400" y="42814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</p:spTree>
    <p:extLst>
      <p:ext uri="{BB962C8B-B14F-4D97-AF65-F5344CB8AC3E}">
        <p14:creationId xmlns:p14="http://schemas.microsoft.com/office/powerpoint/2010/main" val="165996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Stated Choice Survey</a:t>
            </a: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1295400" y="1600200"/>
            <a:ext cx="7772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400" b="1" smtClean="0">
                <a:latin typeface="+mj-lt"/>
              </a:rPr>
              <a:t>Trip Attributes in Stated Choice Design</a:t>
            </a:r>
            <a:endParaRPr lang="en-US" sz="240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Routes A and 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Free flow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Slowed down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Stop/start/crawling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Minutes arriving earlier than expected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Minutes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earlier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at the time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Running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Toll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latin typeface="+mj-lt"/>
              </a:rPr>
              <a:t>Individual Characteristics:  Age, Income, Gender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7400" y="1981200"/>
            <a:ext cx="5029200" cy="381000"/>
          </a:xfrm>
          <a:prstGeom prst="rect">
            <a:avLst/>
          </a:prstGeom>
          <a:solidFill>
            <a:schemeClr val="accent1">
              <a:alpha val="24001"/>
            </a:scheme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57400" y="2362200"/>
            <a:ext cx="5029200" cy="990600"/>
          </a:xfrm>
          <a:prstGeom prst="rect">
            <a:avLst/>
          </a:prstGeom>
          <a:solidFill>
            <a:srgbClr val="FFC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57400" y="3352800"/>
            <a:ext cx="5029200" cy="685800"/>
          </a:xfrm>
          <a:prstGeom prst="rect">
            <a:avLst/>
          </a:prstGeom>
          <a:solidFill>
            <a:srgbClr val="FF0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57400" y="4038600"/>
            <a:ext cx="5029200" cy="990600"/>
          </a:xfrm>
          <a:prstGeom prst="rect">
            <a:avLst/>
          </a:prstGeom>
          <a:solidFill>
            <a:srgbClr val="92D05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57400" y="5029200"/>
            <a:ext cx="5029200" cy="685800"/>
          </a:xfrm>
          <a:prstGeom prst="rect">
            <a:avLst/>
          </a:prstGeom>
          <a:solidFill>
            <a:srgbClr val="7030A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35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8229600" cy="1143000"/>
          </a:xfrm>
        </p:spPr>
        <p:txBody>
          <a:bodyPr/>
          <a:lstStyle/>
          <a:p>
            <a:r>
              <a:rPr lang="en-US" b="1" smtClean="0"/>
              <a:t>Value and Weighting Functions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295400" y="2590800"/>
          <a:ext cx="6985000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4" imgW="3403600" imgH="1473200" progId="Equation.DSMT4">
                  <p:embed/>
                </p:oleObj>
              </mc:Choice>
              <mc:Fallback>
                <p:oleObj name="Equation" r:id="rId4" imgW="3403600" imgH="147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90800"/>
                        <a:ext cx="6985000" cy="302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19200" y="4191000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5139268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25998" y="4191000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800600" y="5139265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8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xfrm>
            <a:off x="533400" y="1450975"/>
            <a:ext cx="8229600" cy="530225"/>
          </a:xfrm>
        </p:spPr>
        <p:txBody>
          <a:bodyPr/>
          <a:lstStyle/>
          <a:p>
            <a:r>
              <a:rPr lang="en-US" smtClean="0"/>
              <a:t>Choice Model</a:t>
            </a:r>
          </a:p>
        </p:txBody>
      </p:sp>
      <p:sp>
        <p:nvSpPr>
          <p:cNvPr id="46083" name="Rectangle 3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3505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  </a:t>
            </a:r>
            <a:r>
              <a:rPr lang="en-US" sz="2000" smtClean="0">
                <a:latin typeface="+mj-lt"/>
              </a:rPr>
              <a:t>U(j)  = 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ref</a:t>
            </a:r>
            <a:r>
              <a:rPr lang="en-US" sz="2000" smtClean="0">
                <a:latin typeface="+mj-lt"/>
              </a:rPr>
              <a:t>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cost</a:t>
            </a:r>
            <a:r>
              <a:rPr lang="en-US" sz="2000" smtClean="0">
                <a:latin typeface="+mj-lt"/>
              </a:rPr>
              <a:t>Cost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Age</a:t>
            </a:r>
            <a:r>
              <a:rPr lang="en-US" sz="2000" smtClean="0">
                <a:latin typeface="+mj-lt"/>
              </a:rPr>
              <a:t>Age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Toll</a:t>
            </a:r>
            <a:r>
              <a:rPr lang="en-US" sz="2000" smtClean="0">
                <a:latin typeface="+mj-lt"/>
              </a:rPr>
              <a:t>TollASC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 	w(p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 	w(p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 v(t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        w(p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  +  </a:t>
            </a:r>
            <a:r>
              <a:rPr lang="el-GR" sz="2000" smtClean="0">
                <a:latin typeface="+mj-lt"/>
              </a:rPr>
              <a:t>ε</a:t>
            </a:r>
            <a:r>
              <a:rPr lang="en-US" sz="2000" baseline="-25000" smtClean="0">
                <a:latin typeface="+mj-lt"/>
              </a:rPr>
              <a:t>j</a:t>
            </a:r>
          </a:p>
          <a:p>
            <a:pPr>
              <a:lnSpc>
                <a:spcPct val="80000"/>
              </a:lnSpc>
            </a:pPr>
            <a:endParaRPr lang="el-GR" sz="2000" smtClean="0">
              <a:latin typeface="+mj-lt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Constraint: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 =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 =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early</a:t>
            </a:r>
          </a:p>
          <a:p>
            <a:pPr>
              <a:lnSpc>
                <a:spcPct val="8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smtClean="0">
                <a:latin typeface="+mj-lt"/>
              </a:rPr>
              <a:t>   U(j)  = 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ref</a:t>
            </a:r>
            <a:r>
              <a:rPr lang="en-US" sz="2000" smtClean="0">
                <a:latin typeface="+mj-lt"/>
              </a:rPr>
              <a:t>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cost</a:t>
            </a:r>
            <a:r>
              <a:rPr lang="en-US" sz="2000" smtClean="0">
                <a:latin typeface="+mj-lt"/>
              </a:rPr>
              <a:t>Cost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Age</a:t>
            </a:r>
            <a:r>
              <a:rPr lang="en-US" sz="2000" smtClean="0">
                <a:latin typeface="+mj-lt"/>
              </a:rPr>
              <a:t>Age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Toll</a:t>
            </a:r>
            <a:r>
              <a:rPr lang="en-US" sz="2000" smtClean="0">
                <a:latin typeface="+mj-lt"/>
              </a:rPr>
              <a:t>TollASC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smtClean="0">
                <a:latin typeface="+mj-lt"/>
              </a:rPr>
              <a:t>[w(p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 + w(p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 + w(p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)]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   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+  </a:t>
            </a:r>
            <a:r>
              <a:rPr lang="el-GR" sz="2000" smtClean="0">
                <a:latin typeface="+mj-lt"/>
              </a:rPr>
              <a:t>ε</a:t>
            </a:r>
            <a:r>
              <a:rPr lang="en-US" sz="2000" baseline="-25000" smtClean="0">
                <a:latin typeface="+mj-lt"/>
              </a:rPr>
              <a:t>j</a:t>
            </a:r>
            <a:endParaRPr lang="el-GR" sz="2000" smtClean="0">
              <a:latin typeface="+mj-lt"/>
            </a:endParaRPr>
          </a:p>
          <a:p>
            <a:pPr>
              <a:lnSpc>
                <a:spcPct val="80000"/>
              </a:lnSpc>
            </a:pPr>
            <a:endParaRPr lang="en-US" sz="200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292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>
          <a:xfrm>
            <a:off x="1524000" y="2209800"/>
            <a:ext cx="7010400" cy="35814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2008 study undertaken in Australia </a:t>
            </a:r>
          </a:p>
          <a:p>
            <a:pPr lvl="1" eaLnBrk="1" hangingPunct="1"/>
            <a:r>
              <a:rPr lang="en-US" smtClean="0">
                <a:latin typeface="+mj-lt"/>
              </a:rPr>
              <a:t>toll vs. free roads</a:t>
            </a:r>
          </a:p>
          <a:p>
            <a:pPr lvl="1" eaLnBrk="1" hangingPunct="1"/>
            <a:r>
              <a:rPr lang="en-US" smtClean="0">
                <a:latin typeface="+mj-lt"/>
              </a:rPr>
              <a:t>stated choice (</a:t>
            </a:r>
            <a:r>
              <a:rPr lang="en-US" i="1" smtClean="0">
                <a:latin typeface="+mj-lt"/>
              </a:rPr>
              <a:t>SC</a:t>
            </a:r>
            <a:r>
              <a:rPr lang="en-US" smtClean="0">
                <a:latin typeface="+mj-lt"/>
              </a:rPr>
              <a:t>) experiment involving two </a:t>
            </a:r>
            <a:r>
              <a:rPr lang="en-US" i="1" smtClean="0">
                <a:latin typeface="+mj-lt"/>
              </a:rPr>
              <a:t>SC</a:t>
            </a:r>
            <a:r>
              <a:rPr lang="en-US" smtClean="0">
                <a:latin typeface="+mj-lt"/>
              </a:rPr>
              <a:t> alternatives (i.e., route A and route B) pivoted around the knowledge base of travellers (i.e., the current trip). </a:t>
            </a:r>
          </a:p>
          <a:p>
            <a:pPr eaLnBrk="1" hangingPunct="1"/>
            <a:r>
              <a:rPr lang="en-US" smtClean="0">
                <a:latin typeface="+mj-lt"/>
              </a:rPr>
              <a:t>280 Individuals</a:t>
            </a:r>
          </a:p>
          <a:p>
            <a:pPr eaLnBrk="1" hangingPunct="1"/>
            <a:r>
              <a:rPr lang="en-US" smtClean="0">
                <a:latin typeface="+mj-lt"/>
              </a:rPr>
              <a:t>32 Choice Situations (2 blocks of 16)</a:t>
            </a:r>
          </a:p>
        </p:txBody>
      </p:sp>
    </p:spTree>
    <p:extLst>
      <p:ext uri="{BB962C8B-B14F-4D97-AF65-F5344CB8AC3E}">
        <p14:creationId xmlns:p14="http://schemas.microsoft.com/office/powerpoint/2010/main" val="3073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/>
          </p:cNvSpPr>
          <p:nvPr>
            <p:ph type="title"/>
          </p:nvPr>
        </p:nvSpPr>
        <p:spPr>
          <a:xfrm>
            <a:off x="228600" y="685800"/>
            <a:ext cx="8229600" cy="1139825"/>
          </a:xfrm>
        </p:spPr>
        <p:txBody>
          <a:bodyPr/>
          <a:lstStyle/>
          <a:p>
            <a:r>
              <a:rPr lang="en-US" b="1" smtClean="0"/>
              <a:t>Data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52600"/>
            <a:ext cx="84582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291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8" y="1390650"/>
            <a:ext cx="8418512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3733800" y="1905000"/>
            <a:ext cx="1828800" cy="4267200"/>
          </a:xfrm>
          <a:prstGeom prst="rect">
            <a:avLst/>
          </a:prstGeom>
          <a:solidFill>
            <a:srgbClr val="0066FF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6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05000"/>
            <a:ext cx="7608888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09600" y="1219200"/>
            <a:ext cx="800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+mj-lt"/>
              </a:rPr>
              <a:t>Reliability Embedded Value of Travel Time Savings in Au$/hr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3581400" y="2286000"/>
            <a:ext cx="0" cy="297180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581400" y="361473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7030A0"/>
                </a:solidFill>
              </a:rPr>
              <a:t>$4.50</a:t>
            </a:r>
          </a:p>
        </p:txBody>
      </p:sp>
    </p:spTree>
    <p:extLst>
      <p:ext uri="{BB962C8B-B14F-4D97-AF65-F5344CB8AC3E}">
        <p14:creationId xmlns:p14="http://schemas.microsoft.com/office/powerpoint/2010/main" val="101929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13476</TotalTime>
  <Words>4480</Words>
  <Application>Microsoft Office PowerPoint</Application>
  <PresentationFormat>On-screen Show (4:3)</PresentationFormat>
  <Paragraphs>748</Paragraphs>
  <Slides>54</Slides>
  <Notes>45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1_Level</vt:lpstr>
      <vt:lpstr>Equation</vt:lpstr>
      <vt:lpstr>MathType 6.0 Equation</vt:lpstr>
      <vt:lpstr>PowerPoint Presentation</vt:lpstr>
      <vt:lpstr>PowerPoint Presentation</vt:lpstr>
      <vt:lpstr>Extended Formulation of the MNL</vt:lpstr>
      <vt:lpstr>Correlation Structure for a Two Level Model</vt:lpstr>
      <vt:lpstr>Probabilities for a Nested Logit Model</vt:lpstr>
      <vt:lpstr>Model Form RU1</vt:lpstr>
      <vt:lpstr>Moving Scaling Down to the Twig Level</vt:lpstr>
      <vt:lpstr>Higher Level Trees</vt:lpstr>
      <vt:lpstr>Estimation Strategy for  Nested Logit Models</vt:lpstr>
      <vt:lpstr>MNL Baseline</vt:lpstr>
      <vt:lpstr>FIML Parameter Estimates</vt:lpstr>
      <vt:lpstr>Elasticities Decompose Additively</vt:lpstr>
      <vt:lpstr>PowerPoint Presentation</vt:lpstr>
      <vt:lpstr>Testing vs. the MNL</vt:lpstr>
      <vt:lpstr>Degenerate Branches</vt:lpstr>
      <vt:lpstr>NL Model with a Degenerate Branch</vt:lpstr>
      <vt:lpstr>Simulation</vt:lpstr>
      <vt:lpstr>Nested Logit Approach for Best/Worst</vt:lpstr>
      <vt:lpstr>PowerPoint Presentation</vt:lpstr>
      <vt:lpstr>PowerPoint Presentation</vt:lpstr>
      <vt:lpstr>An Error Components Model</vt:lpstr>
      <vt:lpstr>Error Components  Logit Model</vt:lpstr>
      <vt:lpstr>The Multinomial Probit Model</vt:lpstr>
      <vt:lpstr>Multinomial Probit Probabilities</vt:lpstr>
      <vt:lpstr>PowerPoint Presentation</vt:lpstr>
      <vt:lpstr>Multinomial Probit Model</vt:lpstr>
      <vt:lpstr>Multinomial Probit Elasticities</vt:lpstr>
      <vt:lpstr>Not the Multinomial Probit Model MPROBIT</vt:lpstr>
      <vt:lpstr>Scaling in Choice Models</vt:lpstr>
      <vt:lpstr>A Model with Choice Heteroscedasticity</vt:lpstr>
      <vt:lpstr>Heteroscedastic Extreme Value Model (1)</vt:lpstr>
      <vt:lpstr>Heteroscedastic Extreme Value Model (2)</vt:lpstr>
      <vt:lpstr>HEV Model - Elasticities</vt:lpstr>
      <vt:lpstr>Variance Heterogeneity in MNL</vt:lpstr>
      <vt:lpstr>Application: Shoe Brand Choice</vt:lpstr>
      <vt:lpstr>Multinomial Logit Baseline Values</vt:lpstr>
      <vt:lpstr>Multinomial Logit Elasticities</vt:lpstr>
      <vt:lpstr>HEV Model without Heterogeneity</vt:lpstr>
      <vt:lpstr>Homogeneous HEV Elasticities</vt:lpstr>
      <vt:lpstr>Heteroscedasticity Across Individuals</vt:lpstr>
      <vt:lpstr>Variance Heterogeneity Elasticities</vt:lpstr>
      <vt:lpstr>Using Degenerate Branches to Reveal Scaling</vt:lpstr>
      <vt:lpstr>Scaling in Transport Modes</vt:lpstr>
      <vt:lpstr>Nonlinear Utility Functions</vt:lpstr>
      <vt:lpstr>Assessing Prospect Theoretic Functional Forms and Risk in a Nonlinear Logit Framework: Valuing Reliability Embedded Travel Time Savings</vt:lpstr>
      <vt:lpstr>Prospect Theory</vt:lpstr>
      <vt:lpstr>An Application of Valuing Reliability (due to Ken Small)</vt:lpstr>
      <vt:lpstr>Stated Choice Survey</vt:lpstr>
      <vt:lpstr>Value and Weighting Functions</vt:lpstr>
      <vt:lpstr>Choice Model</vt:lpstr>
      <vt:lpstr>Application</vt:lpstr>
      <vt:lpstr>Data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166</cp:revision>
  <dcterms:created xsi:type="dcterms:W3CDTF">2001-06-17T19:05:03Z</dcterms:created>
  <dcterms:modified xsi:type="dcterms:W3CDTF">2016-11-25T00:59:59Z</dcterms:modified>
</cp:coreProperties>
</file>