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07"/>
  </p:notesMasterIdLst>
  <p:handoutMasterIdLst>
    <p:handoutMasterId r:id="rId108"/>
  </p:handoutMasterIdLst>
  <p:sldIdLst>
    <p:sldId id="589" r:id="rId2"/>
    <p:sldId id="592" r:id="rId3"/>
    <p:sldId id="484" r:id="rId4"/>
    <p:sldId id="483" r:id="rId5"/>
    <p:sldId id="593" r:id="rId6"/>
    <p:sldId id="594" r:id="rId7"/>
    <p:sldId id="485" r:id="rId8"/>
    <p:sldId id="486" r:id="rId9"/>
    <p:sldId id="487" r:id="rId10"/>
    <p:sldId id="488" r:id="rId11"/>
    <p:sldId id="489" r:id="rId12"/>
    <p:sldId id="490" r:id="rId13"/>
    <p:sldId id="491" r:id="rId14"/>
    <p:sldId id="492" r:id="rId15"/>
    <p:sldId id="493" r:id="rId16"/>
    <p:sldId id="494" r:id="rId17"/>
    <p:sldId id="495" r:id="rId18"/>
    <p:sldId id="496" r:id="rId19"/>
    <p:sldId id="497" r:id="rId20"/>
    <p:sldId id="498" r:id="rId21"/>
    <p:sldId id="499" r:id="rId22"/>
    <p:sldId id="500" r:id="rId23"/>
    <p:sldId id="501" r:id="rId24"/>
    <p:sldId id="502" r:id="rId25"/>
    <p:sldId id="503" r:id="rId26"/>
    <p:sldId id="504" r:id="rId27"/>
    <p:sldId id="505" r:id="rId28"/>
    <p:sldId id="506" r:id="rId29"/>
    <p:sldId id="509" r:id="rId30"/>
    <p:sldId id="510" r:id="rId31"/>
    <p:sldId id="511" r:id="rId32"/>
    <p:sldId id="606" r:id="rId33"/>
    <p:sldId id="513" r:id="rId34"/>
    <p:sldId id="514" r:id="rId35"/>
    <p:sldId id="515" r:id="rId36"/>
    <p:sldId id="516" r:id="rId37"/>
    <p:sldId id="517" r:id="rId38"/>
    <p:sldId id="518" r:id="rId39"/>
    <p:sldId id="519" r:id="rId40"/>
    <p:sldId id="520" r:id="rId41"/>
    <p:sldId id="521" r:id="rId42"/>
    <p:sldId id="522" r:id="rId43"/>
    <p:sldId id="605" r:id="rId44"/>
    <p:sldId id="525" r:id="rId45"/>
    <p:sldId id="526" r:id="rId46"/>
    <p:sldId id="527" r:id="rId47"/>
    <p:sldId id="528" r:id="rId48"/>
    <p:sldId id="529" r:id="rId49"/>
    <p:sldId id="530" r:id="rId50"/>
    <p:sldId id="543" r:id="rId51"/>
    <p:sldId id="544" r:id="rId52"/>
    <p:sldId id="545" r:id="rId53"/>
    <p:sldId id="546" r:id="rId54"/>
    <p:sldId id="547" r:id="rId55"/>
    <p:sldId id="548" r:id="rId56"/>
    <p:sldId id="549" r:id="rId57"/>
    <p:sldId id="550" r:id="rId58"/>
    <p:sldId id="551" r:id="rId59"/>
    <p:sldId id="552" r:id="rId60"/>
    <p:sldId id="553" r:id="rId61"/>
    <p:sldId id="554" r:id="rId62"/>
    <p:sldId id="555" r:id="rId63"/>
    <p:sldId id="556" r:id="rId64"/>
    <p:sldId id="557" r:id="rId65"/>
    <p:sldId id="558" r:id="rId66"/>
    <p:sldId id="559" r:id="rId67"/>
    <p:sldId id="560" r:id="rId68"/>
    <p:sldId id="561" r:id="rId69"/>
    <p:sldId id="562" r:id="rId70"/>
    <p:sldId id="563" r:id="rId71"/>
    <p:sldId id="564" r:id="rId72"/>
    <p:sldId id="565" r:id="rId73"/>
    <p:sldId id="566" r:id="rId74"/>
    <p:sldId id="567" r:id="rId75"/>
    <p:sldId id="568" r:id="rId76"/>
    <p:sldId id="569" r:id="rId77"/>
    <p:sldId id="570" r:id="rId78"/>
    <p:sldId id="571" r:id="rId79"/>
    <p:sldId id="572" r:id="rId80"/>
    <p:sldId id="573" r:id="rId81"/>
    <p:sldId id="574" r:id="rId82"/>
    <p:sldId id="575" r:id="rId83"/>
    <p:sldId id="576" r:id="rId84"/>
    <p:sldId id="577" r:id="rId85"/>
    <p:sldId id="578" r:id="rId86"/>
    <p:sldId id="579" r:id="rId87"/>
    <p:sldId id="580" r:id="rId88"/>
    <p:sldId id="581" r:id="rId89"/>
    <p:sldId id="582" r:id="rId90"/>
    <p:sldId id="583" r:id="rId91"/>
    <p:sldId id="584" r:id="rId92"/>
    <p:sldId id="585" r:id="rId93"/>
    <p:sldId id="586" r:id="rId94"/>
    <p:sldId id="590" r:id="rId95"/>
    <p:sldId id="591" r:id="rId96"/>
    <p:sldId id="595" r:id="rId97"/>
    <p:sldId id="596" r:id="rId98"/>
    <p:sldId id="597" r:id="rId99"/>
    <p:sldId id="598" r:id="rId100"/>
    <p:sldId id="599" r:id="rId101"/>
    <p:sldId id="600" r:id="rId102"/>
    <p:sldId id="601" r:id="rId103"/>
    <p:sldId id="602" r:id="rId104"/>
    <p:sldId id="603" r:id="rId105"/>
    <p:sldId id="604" r:id="rId10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EA"/>
    <a:srgbClr val="FF3300"/>
    <a:srgbClr val="FF0000"/>
    <a:srgbClr val="CCCC00"/>
    <a:srgbClr val="0066FF"/>
    <a:srgbClr val="CCECFF"/>
    <a:srgbClr val="000000"/>
    <a:srgbClr val="FFFFFF"/>
    <a:srgbClr val="0099FF"/>
    <a:srgbClr val="6B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2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723" y="-82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14832"/>
    </p:cViewPr>
  </p:sorterViewPr>
  <p:notesViewPr>
    <p:cSldViewPr>
      <p:cViewPr varScale="1">
        <p:scale>
          <a:sx n="64" d="100"/>
          <a:sy n="64" d="100"/>
        </p:scale>
        <p:origin x="-3144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nharris\Desktop\SAH%20semin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085739282589744E-2"/>
          <c:y val="5.1400554097404488E-2"/>
          <c:w val="0.89073425196850831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Sheet2!$L$1</c:f>
              <c:strCache>
                <c:ptCount val="1"/>
                <c:pt idx="0">
                  <c:v>Sample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Sheet2!$L$2:$L$6</c:f>
              <c:numCache>
                <c:formatCode>General</c:formatCode>
                <c:ptCount val="5"/>
                <c:pt idx="0">
                  <c:v>2.9860000000000012E-2</c:v>
                </c:pt>
                <c:pt idx="1">
                  <c:v>0.13990000000000041</c:v>
                </c:pt>
                <c:pt idx="2">
                  <c:v>0.36480000000000262</c:v>
                </c:pt>
                <c:pt idx="3">
                  <c:v>0.35950000000000032</c:v>
                </c:pt>
                <c:pt idx="4">
                  <c:v>0.10589999999999998</c:v>
                </c:pt>
              </c:numCache>
            </c:numRef>
          </c:val>
        </c:ser>
        <c:ser>
          <c:idx val="1"/>
          <c:order val="1"/>
          <c:tx>
            <c:strRef>
              <c:f>Sheet2!$M$1</c:f>
              <c:strCache>
                <c:ptCount val="1"/>
                <c:pt idx="0">
                  <c:v>Predicted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Sheet2!$M$2:$M$6</c:f>
              <c:numCache>
                <c:formatCode>General</c:formatCode>
                <c:ptCount val="5"/>
                <c:pt idx="0">
                  <c:v>3.0290000000000095E-2</c:v>
                </c:pt>
                <c:pt idx="1">
                  <c:v>0.13850000000000001</c:v>
                </c:pt>
                <c:pt idx="2">
                  <c:v>0.36480000000000262</c:v>
                </c:pt>
                <c:pt idx="3">
                  <c:v>0.36070000000000002</c:v>
                </c:pt>
                <c:pt idx="4">
                  <c:v>0.10560000000000012</c:v>
                </c:pt>
              </c:numCache>
            </c:numRef>
          </c:val>
        </c:ser>
        <c:ser>
          <c:idx val="2"/>
          <c:order val="2"/>
          <c:tx>
            <c:strRef>
              <c:f>Sheet2!$N$1</c:f>
              <c:strCache>
                <c:ptCount val="1"/>
                <c:pt idx="0">
                  <c:v>Mis-Reporting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Sheet2!$K$2:$K$6</c:f>
              <c:strCache>
                <c:ptCount val="5"/>
                <c:pt idx="0">
                  <c:v>Poor</c:v>
                </c:pt>
                <c:pt idx="1">
                  <c:v>Fair</c:v>
                </c:pt>
                <c:pt idx="2">
                  <c:v>Good</c:v>
                </c:pt>
                <c:pt idx="3">
                  <c:v>Very Good</c:v>
                </c:pt>
                <c:pt idx="4">
                  <c:v>Excellent</c:v>
                </c:pt>
              </c:strCache>
            </c:strRef>
          </c:cat>
          <c:val>
            <c:numRef>
              <c:f>Sheet2!$N$2:$N$6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2.1590000000000002E-2</c:v>
                </c:pt>
                <c:pt idx="3">
                  <c:v>7.1140000000000009E-2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387328"/>
        <c:axId val="60388864"/>
      </c:barChart>
      <c:catAx>
        <c:axId val="60387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60388864"/>
        <c:crosses val="autoZero"/>
        <c:auto val="1"/>
        <c:lblAlgn val="ctr"/>
        <c:lblOffset val="100"/>
        <c:noMultiLvlLbl val="0"/>
      </c:catAx>
      <c:valAx>
        <c:axId val="60388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AU"/>
            </a:pPr>
            <a:endParaRPr lang="en-US"/>
          </a:p>
        </c:txPr>
        <c:crossAx val="60387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93110236220688"/>
          <c:y val="0.13831291921843106"/>
          <c:w val="0.26895778652668417"/>
          <c:h val="0.3020775007290785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lang="en-AU"/>
          </a:pPr>
          <a:endParaRPr lang="en-US"/>
        </a:p>
      </c:txPr>
    </c:legend>
    <c:plotVisOnly val="1"/>
    <c:dispBlanksAs val="gap"/>
    <c:showDLblsOverMax val="0"/>
  </c:chart>
  <c:spPr>
    <a:solidFill>
      <a:schemeClr val="accent5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31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3AB4811-B349-4F12-AF3D-30FA4DF4EA3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80976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1D9D3B9-E58A-4CE2-8574-32BFA9E2F64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90122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B7F37-6715-4F88-94EB-25E56D26A7D5}" type="slidenum">
              <a:rPr lang="en-US" smtClean="0">
                <a:cs typeface="Arial" charset="0"/>
              </a:rPr>
              <a:pPr/>
              <a:t>12</a:t>
            </a:fld>
            <a:endParaRPr lang="en-US" smtClean="0">
              <a:cs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16863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777F0-93C3-4512-AE19-B11C72597F7A}" type="slidenum">
              <a:rPr lang="en-US" smtClean="0">
                <a:cs typeface="Arial" charset="0"/>
              </a:rPr>
              <a:pPr/>
              <a:t>13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45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F1600-63CC-4CBF-982D-18B3A4FDE0DA}" type="slidenum">
              <a:rPr lang="en-US" smtClean="0">
                <a:cs typeface="Arial" charset="0"/>
              </a:rPr>
              <a:pPr/>
              <a:t>14</a:t>
            </a:fld>
            <a:endParaRPr lang="en-US" smtClean="0">
              <a:cs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0509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BE3C4-00F4-4786-B18B-B20F94604EBC}" type="slidenum">
              <a:rPr lang="en-US" smtClean="0">
                <a:cs typeface="Arial" charset="0"/>
              </a:rPr>
              <a:pPr/>
              <a:t>15</a:t>
            </a:fld>
            <a:endParaRPr lang="en-US" smtClean="0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8506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2229A-58E1-4E7F-A4AC-D15368E60BFC}" type="slidenum">
              <a:rPr lang="en-US" smtClean="0">
                <a:cs typeface="Arial" charset="0"/>
              </a:rPr>
              <a:pPr/>
              <a:t>16</a:t>
            </a:fld>
            <a:endParaRPr lang="en-US" smtClean="0"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92649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D1717-6331-4209-AAAA-779C576E3BF2}" type="slidenum">
              <a:rPr lang="en-US" smtClean="0">
                <a:cs typeface="Arial" charset="0"/>
              </a:rPr>
              <a:pPr/>
              <a:t>17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35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2711D8-D084-4DA4-8A54-7B0E62383D5C}" type="slidenum">
              <a:rPr lang="en-US" smtClean="0">
                <a:cs typeface="Arial" charset="0"/>
              </a:rPr>
              <a:pPr/>
              <a:t>18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381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6B905F-FB6A-45F5-B7ED-6374629C7C96}" type="slidenum">
              <a:rPr lang="en-US" smtClean="0">
                <a:cs typeface="Arial" charset="0"/>
              </a:rPr>
              <a:pPr/>
              <a:t>19</a:t>
            </a:fld>
            <a:endParaRPr lang="en-US" smtClean="0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6390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D9059-522F-4E42-9C64-7544F877C25A}" type="slidenum">
              <a:rPr lang="en-US" smtClean="0">
                <a:cs typeface="Arial" charset="0"/>
              </a:rPr>
              <a:pPr/>
              <a:t>20</a:t>
            </a:fld>
            <a:endParaRPr lang="en-US" smtClean="0">
              <a:cs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2104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81AD-65ED-4611-A304-C9E9579F5C5A}" type="slidenum">
              <a:rPr lang="en-US" smtClean="0">
                <a:cs typeface="Arial" charset="0"/>
              </a:rPr>
              <a:pPr/>
              <a:t>21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782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353AF-ECC2-4F95-ADF9-60B411D6EF06}" type="slidenum">
              <a:rPr lang="en-US" smtClean="0">
                <a:cs typeface="Arial" charset="0"/>
              </a:rPr>
              <a:pPr/>
              <a:t>22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875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FB56-0D2E-4F89-A6A6-C79FDC619E04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725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5878DB-8CE7-417F-9857-B1C010CBAAEC}" type="slidenum">
              <a:rPr lang="en-US" smtClean="0">
                <a:cs typeface="Arial" charset="0"/>
              </a:rPr>
              <a:pPr/>
              <a:t>24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052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AED315-D109-4B2E-AD71-C1FD95550DDB}" type="slidenum">
              <a:rPr lang="en-US" smtClean="0">
                <a:cs typeface="Arial" charset="0"/>
              </a:rPr>
              <a:pPr/>
              <a:t>25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88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1" hangingPunct="1"/>
            <a:fld id="{525E8BE8-0684-4BEF-804E-5B9CE1AC0FF8}" type="slidenum">
              <a:rPr lang="en-US" sz="1200"/>
              <a:pPr algn="r" eaLnBrk="1" hangingPunct="1"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58177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A73F1C-A654-4446-9A2F-CC79ECC46874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83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30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252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3FD5-8DD2-4CD8-A115-C8FD3C906DD5}" type="slidenum">
              <a:rPr lang="en-US" smtClean="0">
                <a:cs typeface="Arial" charset="0"/>
              </a:rPr>
              <a:pPr/>
              <a:t>31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263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9FD934-FFEF-40A9-A81B-B9D5FE2C8F73}" type="slidenum">
              <a:rPr lang="en-US" smtClean="0">
                <a:cs typeface="Arial" charset="0"/>
              </a:rPr>
              <a:pPr/>
              <a:t>36</a:t>
            </a:fld>
            <a:endParaRPr lang="en-US" smtClean="0">
              <a:cs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53707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8E6D9-0033-4BDD-BEE7-8D2C1C56620A}" type="slidenum">
              <a:rPr lang="en-US" smtClean="0">
                <a:cs typeface="Arial" charset="0"/>
              </a:rPr>
              <a:pPr/>
              <a:t>39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907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31ABE-0EC1-4B0F-8F03-F1D3071B9C33}" type="slidenum">
              <a:rPr lang="en-US" smtClean="0">
                <a:cs typeface="Arial" charset="0"/>
              </a:rPr>
              <a:pPr/>
              <a:t>40</a:t>
            </a:fld>
            <a:endParaRPr lang="en-US" smtClean="0"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07385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F1672D-06AF-4814-A412-DAC9DE52EF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129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73A835-53DF-423B-BA24-05D1CEAEA9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790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E87043-F0DD-42DE-B32F-030078571B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981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7098A8-D103-4A4D-AB3C-AD45DEDA74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069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9AFEB-5051-4A5A-BF06-9E1AAFCC34CF}" type="slidenum">
              <a:rPr lang="en-US" smtClean="0"/>
              <a:pPr/>
              <a:t>50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51936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590147-8943-4255-8C01-9249680E6B3C}" type="slidenum">
              <a:rPr lang="en-US" smtClean="0"/>
              <a:pPr/>
              <a:t>51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462876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B78182-30F1-48AB-ACB2-AC544F58FEA4}" type="slidenum">
              <a:rPr lang="en-US" smtClean="0"/>
              <a:pPr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50637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7499EF-BBBE-496D-AED2-31DBEBBD79C9}" type="slidenum">
              <a:rPr lang="en-US" smtClean="0"/>
              <a:pPr/>
              <a:t>53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21618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53E63-009D-43D3-9D3A-90E170A18146}" type="slidenum">
              <a:rPr lang="en-US" smtClean="0"/>
              <a:pPr/>
              <a:t>54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150842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C21A4-F0C2-4594-9054-4E63E9B7AA44}" type="slidenum">
              <a:rPr lang="en-US" smtClean="0"/>
              <a:pPr/>
              <a:t>55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11385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3FB47-284D-4698-A809-C18BEE2E3DB1}" type="slidenum">
              <a:rPr lang="en-US" smtClean="0">
                <a:cs typeface="Arial" charset="0"/>
              </a:rPr>
              <a:pPr/>
              <a:t>56</a:t>
            </a:fld>
            <a:endParaRPr lang="en-US" smtClean="0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10457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57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140517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BC3B9-4C09-4AA7-BD08-373CE50D0B67}" type="slidenum">
              <a:rPr lang="en-US" smtClean="0"/>
              <a:pPr/>
              <a:t>58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92650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18AF0F-F706-4D12-98A6-B0BEA663A019}" type="slidenum">
              <a:rPr lang="en-US" smtClean="0"/>
              <a:pPr/>
              <a:t>59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984508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4C65F-A9FD-4557-B249-128805DA7BF6}" type="slidenum">
              <a:rPr lang="en-US" smtClean="0"/>
              <a:pPr/>
              <a:t>60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363709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0DCED-9545-410B-B62D-08E0C2242F9F}" type="slidenum">
              <a:rPr lang="en-US" smtClean="0"/>
              <a:pPr/>
              <a:t>61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793340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CA96FE-568B-46A6-A85D-0FFC3994BE16}" type="slidenum">
              <a:rPr lang="en-US" smtClean="0"/>
              <a:pPr/>
              <a:t>62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81125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8CA33-7E85-4C54-8EC2-327EC52A40F3}" type="slidenum">
              <a:rPr lang="en-US" smtClean="0"/>
              <a:pPr/>
              <a:t>63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42112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8EA328-7B76-4623-B348-ED72010C083B}" type="slidenum">
              <a:rPr lang="en-US" smtClean="0"/>
              <a:pPr/>
              <a:t>64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9158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561785-4D48-4C10-8E9B-1A6F54E50F08}" type="slidenum">
              <a:rPr lang="en-US" smtClean="0"/>
              <a:pPr/>
              <a:t>65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94842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3FDE9-1576-4AA2-905F-3F40D3577B01}" type="slidenum">
              <a:rPr lang="en-US" smtClean="0"/>
              <a:pPr/>
              <a:t>66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888633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65E9E-7364-4273-AEA0-87C296D9BA2C}" type="slidenum">
              <a:rPr lang="en-US" smtClean="0"/>
              <a:pPr/>
              <a:t>67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1176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47DC7-0EE1-4307-A2CA-CC8E4541DEFA}" type="slidenum">
              <a:rPr lang="en-US" smtClean="0"/>
              <a:pPr/>
              <a:t>68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571950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5AC902-055A-4996-B357-CC499F77708F}" type="slidenum">
              <a:rPr lang="en-US" smtClean="0"/>
              <a:pPr/>
              <a:t>69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636704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90CAB8-352A-40E0-AF84-FD7DCEBA9F40}" type="slidenum">
              <a:rPr lang="en-US" smtClean="0"/>
              <a:pPr/>
              <a:t>70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204224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7B4953-F385-411B-A1E9-B0D6239B317D}" type="slidenum">
              <a:rPr lang="en-US" smtClean="0"/>
              <a:pPr/>
              <a:t>71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952801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2448C6-313A-47BC-A199-57B96984DE56}" type="slidenum">
              <a:rPr lang="en-US" smtClean="0"/>
              <a:pPr/>
              <a:t>72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125465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86164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5440971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7169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346006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02102-A9FF-4D81-9C5D-352780D2A6DE}" type="slidenum">
              <a:rPr lang="en-US" smtClean="0">
                <a:cs typeface="Arial" charset="0"/>
              </a:rPr>
              <a:pPr/>
              <a:t>94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46757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0C5A2-1D61-4626-9274-6E99D1B5ABB9}" type="slidenum">
              <a:rPr lang="en-US" smtClean="0">
                <a:cs typeface="Arial" charset="0"/>
              </a:rPr>
              <a:pPr/>
              <a:t>95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40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3875"/>
            <a:ext cx="8229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024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7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065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66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80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92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  <a:ln w="28575">
            <a:solidFill>
              <a:srgbClr val="6B00B4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14500"/>
            <a:ext cx="4040188" cy="3951288"/>
          </a:xfrm>
          <a:ln>
            <a:solidFill>
              <a:srgbClr val="6B00B4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  <a:ln w="28575">
            <a:solidFill>
              <a:srgbClr val="7030A0"/>
            </a:solidFill>
          </a:ln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16087"/>
            <a:ext cx="4041775" cy="3951288"/>
          </a:xfrm>
          <a:ln>
            <a:solidFill>
              <a:srgbClr val="7030A0"/>
            </a:solidFill>
          </a:ln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1"/>
            </a:lvl1pPr>
            <a:lvl2pPr marL="742950" indent="-285750">
              <a:buFont typeface="Arial" panose="020B0604020202020204" pitchFamily="34" charset="0"/>
              <a:buChar char="•"/>
              <a:defRPr sz="1600" b="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228600" y="0"/>
            <a:ext cx="8915400" cy="45719"/>
          </a:xfrm>
          <a:prstGeom prst="rect">
            <a:avLst/>
          </a:prstGeom>
          <a:solidFill>
            <a:srgbClr val="7030A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78274" y="59164"/>
            <a:ext cx="46747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D99AAF-CB70-44A8-9A44-756D634A7A9A}" type="slidenum"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200" b="0" smtClean="0">
                <a:solidFill>
                  <a:srgbClr val="7030A0"/>
                </a:solidFill>
                <a:latin typeface="Arial Black" panose="020B0A04020102020204" pitchFamily="34" charset="0"/>
              </a:rPr>
              <a:t>/105: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en-US" sz="1200" b="0" i="0" smtClean="0">
                <a:solidFill>
                  <a:srgbClr val="7030A0"/>
                </a:solidFill>
                <a:latin typeface="Arial Black" panose="020B0A04020102020204" pitchFamily="34" charset="0"/>
              </a:rPr>
              <a:t>Topic 4.2 – Latent Class Models</a:t>
            </a:r>
            <a:endParaRPr lang="en-US" sz="1200" b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3399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2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13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14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16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17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19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7.png"/><Relationship Id="rId4" Type="http://schemas.openxmlformats.org/officeDocument/2006/relationships/oleObject" Target="../embeddings/oleObject20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58.png"/><Relationship Id="rId4" Type="http://schemas.openxmlformats.org/officeDocument/2006/relationships/oleObject" Target="../embeddings/oleObject21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60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61.w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62.wmf"/><Relationship Id="rId4" Type="http://schemas.openxmlformats.org/officeDocument/2006/relationships/oleObject" Target="../embeddings/oleObject24.bin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64.png"/><Relationship Id="rId4" Type="http://schemas.openxmlformats.org/officeDocument/2006/relationships/oleObject" Target="../embeddings/oleObject25.bin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5.w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77.wmf"/><Relationship Id="rId4" Type="http://schemas.openxmlformats.org/officeDocument/2006/relationships/oleObject" Target="../embeddings/oleObject27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28.bin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80.png"/><Relationship Id="rId4" Type="http://schemas.openxmlformats.org/officeDocument/2006/relationships/image" Target="../media/image81.w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30.bin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760" y="45263"/>
            <a:ext cx="636091" cy="8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783" y="37814"/>
            <a:ext cx="781489" cy="888706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9" name="Content Placeholder 5" descr="EA7cove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2389" y="45026"/>
            <a:ext cx="714371" cy="891654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0" y="45026"/>
            <a:ext cx="617460" cy="89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1089960" y="2209800"/>
            <a:ext cx="7467600" cy="1219200"/>
          </a:xfrm>
          <a:prstGeom prst="roundRect">
            <a:avLst/>
          </a:prstGeom>
          <a:solidFill>
            <a:srgbClr val="7030A0">
              <a:alpha val="4784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514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Microeconometric Modeling</a:t>
            </a:r>
            <a:endParaRPr lang="en-US" sz="3600" b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78229" y="4191000"/>
            <a:ext cx="3278425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William Greene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Stern School of Business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University</a:t>
            </a:r>
          </a:p>
          <a:p>
            <a:r>
              <a:rPr lang="en-US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York  NY  USA</a:t>
            </a:r>
            <a:endParaRPr lang="en-US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6382389" y="24706"/>
            <a:ext cx="0" cy="911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382389" y="936680"/>
            <a:ext cx="275688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28600" y="325120"/>
            <a:ext cx="615378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648201" y="4412159"/>
            <a:ext cx="3909359" cy="461665"/>
          </a:xfrm>
          <a:prstGeom prst="rect">
            <a:avLst/>
          </a:prstGeom>
          <a:noFill/>
          <a:ln w="38100">
            <a:solidFill>
              <a:srgbClr val="6B00B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4.2   </a:t>
            </a:r>
            <a:r>
              <a:rPr lang="en-US" sz="2000" b="1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Models</a:t>
            </a:r>
            <a:endParaRPr lang="en-US" sz="2000" b="1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/>
          <a:lstStyle/>
          <a:p>
            <a:pPr algn="ctr"/>
            <a:r>
              <a:rPr lang="en-US" smtClean="0"/>
              <a:t>Concepts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81100"/>
            <a:ext cx="4040188" cy="4940450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 and Posterior Probabilities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Classification Problem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Finite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 Mixture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 Satisfaction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Algorithm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ZIP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Hurdle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NB2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Obesity/BMI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Misreporter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 of Travel Time Saved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 Strategy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533400"/>
            <a:ext cx="4041775" cy="639762"/>
          </a:xfrm>
        </p:spPr>
        <p:txBody>
          <a:bodyPr/>
          <a:lstStyle/>
          <a:p>
            <a:pPr algn="ctr"/>
            <a:r>
              <a:rPr lang="en-US" smtClean="0"/>
              <a:t>Models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82687"/>
            <a:ext cx="4041775" cy="4938863"/>
          </a:xfrm>
        </p:spPr>
        <p:txBody>
          <a:bodyPr/>
          <a:lstStyle/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Multinomial Logit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MNL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Heckman – Singer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Latent Class Ordered Probit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Attribute Nonattendance Model</a:t>
            </a:r>
          </a:p>
          <a:p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400" baseline="300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14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endParaRPr lang="en-US" sz="14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477" y="3196729"/>
            <a:ext cx="2084923" cy="292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4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62000"/>
            <a:ext cx="8229600" cy="792162"/>
          </a:xfrm>
        </p:spPr>
        <p:txBody>
          <a:bodyPr/>
          <a:lstStyle/>
          <a:p>
            <a:r>
              <a:rPr lang="en-US" smtClean="0"/>
              <a:t>Latent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mtClean="0"/>
              <a:t>A population contains a mixture of individuals of different types (classes)</a:t>
            </a:r>
          </a:p>
          <a:p>
            <a:r>
              <a:rPr lang="en-US" smtClean="0"/>
              <a:t>Common form of the data generating mechanism within the classes</a:t>
            </a:r>
          </a:p>
          <a:p>
            <a:r>
              <a:rPr lang="en-US" smtClean="0"/>
              <a:t>Observed outcome y is governed by the </a:t>
            </a:r>
            <a:r>
              <a:rPr lang="en-US" b="1" smtClean="0">
                <a:solidFill>
                  <a:srgbClr val="FF0000"/>
                </a:solidFill>
              </a:rPr>
              <a:t>common process </a:t>
            </a:r>
            <a:r>
              <a:rPr lang="en-US" smtClean="0"/>
              <a:t>F(</a:t>
            </a:r>
            <a:r>
              <a:rPr lang="en-US" smtClean="0">
                <a:sym typeface="Symbol"/>
              </a:rPr>
              <a:t>y|</a:t>
            </a:r>
            <a:r>
              <a:rPr lang="en-US" b="1" smtClean="0">
                <a:sym typeface="Symbol"/>
              </a:rPr>
              <a:t>x</a:t>
            </a:r>
            <a:r>
              <a:rPr lang="en-US">
                <a:sym typeface="Symbol"/>
              </a:rPr>
              <a:t>,</a:t>
            </a:r>
            <a:r>
              <a:rPr lang="en-US" b="1">
                <a:sym typeface="Symbol"/>
              </a:rPr>
              <a:t></a:t>
            </a:r>
            <a:r>
              <a:rPr lang="en-US" baseline="-25000">
                <a:sym typeface="Symbol"/>
              </a:rPr>
              <a:t>j</a:t>
            </a:r>
            <a:r>
              <a:rPr lang="en-US" b="1">
                <a:sym typeface="Symbol"/>
              </a:rPr>
              <a:t> </a:t>
            </a:r>
            <a:r>
              <a:rPr lang="en-US" smtClean="0">
                <a:sym typeface="Symbol"/>
              </a:rPr>
              <a:t>)</a:t>
            </a:r>
            <a:endParaRPr lang="en-US" smtClean="0"/>
          </a:p>
          <a:p>
            <a:r>
              <a:rPr lang="en-US" smtClean="0"/>
              <a:t>Classes are distinguished by the parameters, </a:t>
            </a:r>
            <a:r>
              <a:rPr lang="en-US" b="1" smtClean="0">
                <a:sym typeface="Symbol"/>
              </a:rPr>
              <a:t></a:t>
            </a:r>
            <a:r>
              <a:rPr lang="en-US" baseline="-25000" smtClean="0">
                <a:sym typeface="Symbol"/>
              </a:rPr>
              <a:t>j</a:t>
            </a:r>
            <a:r>
              <a:rPr lang="en-US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3505200"/>
            <a:ext cx="8229600" cy="198120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475800"/>
            <a:ext cx="6400800" cy="330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2" y="3962400"/>
            <a:ext cx="7946593" cy="234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71587" y="3081336"/>
            <a:ext cx="6715125" cy="695325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0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Unmixing a Mixed Sample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981200" y="1447800"/>
            <a:ext cx="56388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 b="1" dirty="0">
                <a:latin typeface="Tahoma" panose="020B0604030504040204" pitchFamily="34" charset="0"/>
              </a:rPr>
              <a:t>Sample  ; 1 – 1000$</a:t>
            </a:r>
          </a:p>
          <a:p>
            <a:r>
              <a:rPr lang="en-US" altLang="en-US" sz="1600" b="1" dirty="0" err="1">
                <a:latin typeface="Tahoma" panose="020B0604030504040204" pitchFamily="34" charset="0"/>
              </a:rPr>
              <a:t>Calc</a:t>
            </a:r>
            <a:r>
              <a:rPr lang="en-US" altLang="en-US" sz="1600" b="1" dirty="0">
                <a:latin typeface="Tahoma" panose="020B0604030504040204" pitchFamily="34" charset="0"/>
              </a:rPr>
              <a:t>        ; Ran(123457)$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Create	; lc1=</a:t>
            </a:r>
            <a:r>
              <a:rPr lang="en-US" altLang="en-US" sz="1600" b="1" dirty="0" err="1">
                <a:latin typeface="Tahoma" panose="020B0604030504040204" pitchFamily="34" charset="0"/>
              </a:rPr>
              <a:t>rnn</a:t>
            </a:r>
            <a:r>
              <a:rPr lang="en-US" altLang="en-US" sz="1600" b="1" dirty="0">
                <a:latin typeface="Tahoma" panose="020B0604030504040204" pitchFamily="34" charset="0"/>
              </a:rPr>
              <a:t>(1,1) ;lc2=</a:t>
            </a:r>
            <a:r>
              <a:rPr lang="en-US" altLang="en-US" sz="1600" b="1" dirty="0" err="1">
                <a:latin typeface="Tahoma" panose="020B0604030504040204" pitchFamily="34" charset="0"/>
              </a:rPr>
              <a:t>rnn</a:t>
            </a:r>
            <a:r>
              <a:rPr lang="en-US" altLang="en-US" sz="1600" b="1" dirty="0">
                <a:latin typeface="Tahoma" panose="020B0604030504040204" pitchFamily="34" charset="0"/>
              </a:rPr>
              <a:t>(5,1)$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Create	; </a:t>
            </a:r>
            <a:r>
              <a:rPr lang="en-US" altLang="en-US" sz="1600" b="1">
                <a:latin typeface="Tahoma" panose="020B0604030504040204" pitchFamily="34" charset="0"/>
              </a:rPr>
              <a:t>class=</a:t>
            </a:r>
            <a:r>
              <a:rPr lang="en-US" altLang="en-US" sz="1600" b="1" err="1">
                <a:latin typeface="Tahoma" panose="020B0604030504040204" pitchFamily="34" charset="0"/>
              </a:rPr>
              <a:t>rnu</a:t>
            </a:r>
            <a:r>
              <a:rPr lang="en-US" altLang="en-US" sz="1600" b="1">
                <a:latin typeface="Tahoma" panose="020B0604030504040204" pitchFamily="34" charset="0"/>
              </a:rPr>
              <a:t>(0,1</a:t>
            </a:r>
            <a:r>
              <a:rPr lang="en-US" altLang="en-US" sz="1600" b="1" smtClean="0">
                <a:latin typeface="Tahoma" panose="020B0604030504040204" pitchFamily="34" charset="0"/>
              </a:rPr>
              <a:t>)$  Uniform[0,1]</a:t>
            </a:r>
            <a:endParaRPr lang="en-US" altLang="en-US" sz="1600" b="1" dirty="0">
              <a:latin typeface="Tahoma" panose="020B0604030504040204" pitchFamily="34" charset="0"/>
            </a:endParaRPr>
          </a:p>
          <a:p>
            <a:r>
              <a:rPr lang="en-US" altLang="en-US" sz="1600" b="1" dirty="0">
                <a:latin typeface="Tahoma" panose="020B0604030504040204" pitchFamily="34" charset="0"/>
              </a:rPr>
              <a:t>Create	; if(class&lt;.3)</a:t>
            </a:r>
            <a:r>
              <a:rPr lang="en-US" altLang="en-US" sz="1600" b="1" dirty="0" err="1">
                <a:latin typeface="Tahoma" panose="020B0604030504040204" pitchFamily="34" charset="0"/>
              </a:rPr>
              <a:t>ylc</a:t>
            </a:r>
            <a:r>
              <a:rPr lang="en-US" altLang="en-US" sz="1600" b="1" dirty="0">
                <a:latin typeface="Tahoma" panose="020B0604030504040204" pitchFamily="34" charset="0"/>
              </a:rPr>
              <a:t>=lc1 ; (else)</a:t>
            </a:r>
            <a:r>
              <a:rPr lang="en-US" altLang="en-US" sz="1600" b="1" dirty="0" err="1">
                <a:latin typeface="Tahoma" panose="020B0604030504040204" pitchFamily="34" charset="0"/>
              </a:rPr>
              <a:t>ylc</a:t>
            </a:r>
            <a:r>
              <a:rPr lang="en-US" altLang="en-US" sz="1600" b="1" dirty="0">
                <a:latin typeface="Tahoma" panose="020B0604030504040204" pitchFamily="34" charset="0"/>
              </a:rPr>
              <a:t>=lc2$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Kernel	; </a:t>
            </a:r>
            <a:r>
              <a:rPr lang="en-US" altLang="en-US" sz="1600" b="1" dirty="0" err="1">
                <a:latin typeface="Tahoma" panose="020B0604030504040204" pitchFamily="34" charset="0"/>
              </a:rPr>
              <a:t>rhs</a:t>
            </a:r>
            <a:r>
              <a:rPr lang="en-US" altLang="en-US" sz="1600" b="1" dirty="0">
                <a:latin typeface="Tahoma" panose="020B0604030504040204" pitchFamily="34" charset="0"/>
              </a:rPr>
              <a:t>=</a:t>
            </a:r>
            <a:r>
              <a:rPr lang="en-US" altLang="en-US" sz="1600" b="1" dirty="0" err="1">
                <a:latin typeface="Tahoma" panose="020B0604030504040204" pitchFamily="34" charset="0"/>
              </a:rPr>
              <a:t>ylc</a:t>
            </a:r>
            <a:r>
              <a:rPr lang="en-US" altLang="en-US" sz="1600" b="1" dirty="0">
                <a:latin typeface="Tahoma" panose="020B0604030504040204" pitchFamily="34" charset="0"/>
              </a:rPr>
              <a:t> $</a:t>
            </a:r>
          </a:p>
          <a:p>
            <a:r>
              <a:rPr lang="en-US" altLang="en-US" sz="1600" b="1" dirty="0">
                <a:latin typeface="Tahoma" panose="020B0604030504040204" pitchFamily="34" charset="0"/>
              </a:rPr>
              <a:t>Regress  ; lhs=</a:t>
            </a:r>
            <a:r>
              <a:rPr lang="en-US" altLang="en-US" sz="1600" b="1" dirty="0" err="1">
                <a:latin typeface="Tahoma" panose="020B0604030504040204" pitchFamily="34" charset="0"/>
              </a:rPr>
              <a:t>ylc;rhs</a:t>
            </a:r>
            <a:r>
              <a:rPr lang="en-US" altLang="en-US" sz="1600" b="1" dirty="0">
                <a:latin typeface="Tahoma" panose="020B0604030504040204" pitchFamily="34" charset="0"/>
              </a:rPr>
              <a:t>=</a:t>
            </a:r>
            <a:r>
              <a:rPr lang="en-US" altLang="en-US" sz="1600" b="1" dirty="0" err="1">
                <a:latin typeface="Tahoma" panose="020B0604030504040204" pitchFamily="34" charset="0"/>
              </a:rPr>
              <a:t>one;lcm;pts</a:t>
            </a:r>
            <a:r>
              <a:rPr lang="en-US" altLang="en-US" sz="1600" b="1" dirty="0">
                <a:latin typeface="Tahoma" panose="020B0604030504040204" pitchFamily="34" charset="0"/>
              </a:rPr>
              <a:t>=2;pds=1$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352800"/>
            <a:ext cx="6365960" cy="3217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08" y="1600200"/>
            <a:ext cx="1347514" cy="497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 Mixture </a:t>
            </a:r>
            <a:r>
              <a:rPr lang="en-US" altLang="en-US" b="1" smtClean="0"/>
              <a:t>of Normals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7794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2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676400"/>
            <a:ext cx="6019800" cy="355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71800" y="53340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ln w="12700">
                  <a:solidFill>
                    <a:schemeClr val="tx1"/>
                  </a:solidFill>
                </a:ln>
              </a:rPr>
              <a:t>Density?  Note significant mass below zero.  Not a gamma or lognormal or any other familiar density.</a:t>
            </a:r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914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How Finite Mixture Models Work</a:t>
            </a:r>
            <a:endParaRPr lang="en-US" sz="32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066800"/>
            <a:ext cx="1085850" cy="564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2027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013559"/>
              </p:ext>
            </p:extLst>
          </p:nvPr>
        </p:nvGraphicFramePr>
        <p:xfrm>
          <a:off x="533400" y="5428616"/>
          <a:ext cx="8509000" cy="803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4572000" imgH="431800" progId="Equation.DSMT4">
                  <p:embed/>
                </p:oleObj>
              </mc:Choice>
              <mc:Fallback>
                <p:oleObj name="Equation" r:id="rId3" imgW="45720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428616"/>
                        <a:ext cx="8509000" cy="8036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8337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Find the ‘Best’ Fitting Mixture of Two Normal Densities</a:t>
            </a:r>
            <a:endParaRPr lang="en-US" sz="2400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987800"/>
              </p:ext>
            </p:extLst>
          </p:nvPr>
        </p:nvGraphicFramePr>
        <p:xfrm>
          <a:off x="1295400" y="1447800"/>
          <a:ext cx="6710800" cy="362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5" imgW="3479800" imgH="1879600" progId="Equation.DSMT4">
                  <p:embed/>
                </p:oleObj>
              </mc:Choice>
              <mc:Fallback>
                <p:oleObj name="Equation" r:id="rId5" imgW="3479800" imgH="187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47800"/>
                        <a:ext cx="6710800" cy="3624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wn Arrow 4"/>
          <p:cNvSpPr/>
          <p:nvPr/>
        </p:nvSpPr>
        <p:spPr>
          <a:xfrm>
            <a:off x="5105400" y="1371600"/>
            <a:ext cx="228600" cy="457200"/>
          </a:xfrm>
          <a:prstGeom prst="downArrow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85800" y="478155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6800" y="3810000"/>
            <a:ext cx="1447800" cy="838200"/>
          </a:xfrm>
          <a:prstGeom prst="rect">
            <a:avLst/>
          </a:prstGeom>
          <a:solidFill>
            <a:srgbClr val="FF0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724400" y="4800600"/>
            <a:ext cx="457200" cy="228600"/>
          </a:xfrm>
          <a:prstGeom prst="rightArrow">
            <a:avLst/>
          </a:prstGeom>
          <a:solidFill>
            <a:srgbClr val="FF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5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848600" cy="390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3000" y="54864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Arial" pitchFamily="34" charset="0"/>
                <a:cs typeface="Arial" pitchFamily="34" charset="0"/>
              </a:rPr>
              <a:t>Mixing probabilities .715 and .285</a:t>
            </a:r>
            <a:endParaRPr lang="en-US" sz="3200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3771900" y="3924300"/>
            <a:ext cx="1676400" cy="14478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4953000" y="4343400"/>
            <a:ext cx="2057400" cy="1295400"/>
          </a:xfrm>
          <a:prstGeom prst="straightConnector1">
            <a:avLst/>
          </a:prstGeom>
          <a:ln w="28575">
            <a:solidFill>
              <a:srgbClr val="8B00E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96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7543800" cy="553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724400" y="2209800"/>
            <a:ext cx="2171700" cy="381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Approximation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724400"/>
            <a:ext cx="1981200" cy="36933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Actual Distribution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87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944562"/>
          </a:xfrm>
        </p:spPr>
        <p:txBody>
          <a:bodyPr/>
          <a:lstStyle/>
          <a:p>
            <a:r>
              <a:rPr lang="en-US" smtClean="0">
                <a:solidFill>
                  <a:srgbClr val="0070C0"/>
                </a:solidFill>
              </a:rPr>
              <a:t>A Practical Distinction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smtClean="0">
                <a:solidFill>
                  <a:srgbClr val="0070C0"/>
                </a:solidFill>
              </a:rPr>
              <a:t>Finite Mixture (Discrete Mixture):  </a:t>
            </a:r>
          </a:p>
          <a:p>
            <a:pPr lvl="1"/>
            <a:r>
              <a:rPr lang="en-US" smtClean="0"/>
              <a:t>Functional form strategy</a:t>
            </a:r>
          </a:p>
          <a:p>
            <a:pPr lvl="1"/>
            <a:r>
              <a:rPr lang="en-US" smtClean="0"/>
              <a:t>Component densities have no meaning </a:t>
            </a:r>
          </a:p>
          <a:p>
            <a:pPr lvl="1"/>
            <a:r>
              <a:rPr lang="en-US" smtClean="0"/>
              <a:t>Mixing probabilities have no meaning</a:t>
            </a:r>
          </a:p>
          <a:p>
            <a:pPr lvl="1"/>
            <a:r>
              <a:rPr lang="en-US" smtClean="0"/>
              <a:t>There is no question of “class membership”</a:t>
            </a:r>
          </a:p>
          <a:p>
            <a:pPr lvl="1"/>
            <a:r>
              <a:rPr lang="en-US" smtClean="0"/>
              <a:t>The number of classes is uninteresting – enough to get a good fit</a:t>
            </a:r>
          </a:p>
          <a:p>
            <a:r>
              <a:rPr lang="en-US" b="1" smtClean="0">
                <a:solidFill>
                  <a:srgbClr val="0070C0"/>
                </a:solidFill>
              </a:rPr>
              <a:t>Latent Class:</a:t>
            </a:r>
          </a:p>
          <a:p>
            <a:pPr lvl="1"/>
            <a:r>
              <a:rPr lang="en-US" smtClean="0"/>
              <a:t>Mixture of subpopulations</a:t>
            </a:r>
          </a:p>
          <a:p>
            <a:pPr lvl="1"/>
            <a:r>
              <a:rPr lang="en-US" smtClean="0"/>
              <a:t>Component densities are believed to be definable “groups”  </a:t>
            </a:r>
            <a:br>
              <a:rPr lang="en-US" smtClean="0"/>
            </a:br>
            <a:r>
              <a:rPr lang="en-US" smtClean="0"/>
              <a:t>(</a:t>
            </a:r>
            <a:r>
              <a:rPr lang="en-US" b="1" smtClean="0">
                <a:solidFill>
                  <a:srgbClr val="FF0000"/>
                </a:solidFill>
              </a:rPr>
              <a:t>Low Users </a:t>
            </a:r>
            <a:r>
              <a:rPr lang="en-US" smtClean="0"/>
              <a:t>and </a:t>
            </a:r>
            <a:r>
              <a:rPr lang="en-US" b="1" smtClean="0">
                <a:solidFill>
                  <a:srgbClr val="FF0000"/>
                </a:solidFill>
              </a:rPr>
              <a:t>High Users </a:t>
            </a:r>
            <a:r>
              <a:rPr lang="en-US" smtClean="0"/>
              <a:t>in Bago d’Uva and Jones application)</a:t>
            </a:r>
          </a:p>
          <a:p>
            <a:pPr lvl="1"/>
            <a:r>
              <a:rPr lang="en-US" smtClean="0"/>
              <a:t>The classification problem is interesting – who is in which class?</a:t>
            </a:r>
          </a:p>
          <a:p>
            <a:pPr lvl="1"/>
            <a:r>
              <a:rPr lang="en-US" smtClean="0"/>
              <a:t>Posterior probabilities, P(class|y,</a:t>
            </a:r>
            <a:r>
              <a:rPr lang="en-US" b="1" smtClean="0"/>
              <a:t>x</a:t>
            </a:r>
            <a:r>
              <a:rPr lang="en-US" smtClean="0"/>
              <a:t>) have meaning</a:t>
            </a:r>
          </a:p>
          <a:p>
            <a:pPr lvl="1"/>
            <a:r>
              <a:rPr lang="en-US" smtClean="0"/>
              <a:t>Question of the number of classes has </a:t>
            </a:r>
            <a:r>
              <a:rPr lang="en-US" smtClean="0"/>
              <a:t>meaning in </a:t>
            </a:r>
            <a:r>
              <a:rPr lang="en-US" smtClean="0"/>
              <a:t>the context of the analysis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1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Latent Class Model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696525"/>
              </p:ext>
            </p:extLst>
          </p:nvPr>
        </p:nvGraphicFramePr>
        <p:xfrm>
          <a:off x="1152525" y="2541588"/>
          <a:ext cx="6759575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4" imgW="4241520" imgH="1726920" progId="Equation.DSMT4">
                  <p:embed/>
                </p:oleObj>
              </mc:Choice>
              <mc:Fallback>
                <p:oleObj name="Equation" r:id="rId4" imgW="4241520" imgH="1726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2541588"/>
                        <a:ext cx="6759575" cy="2751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50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Log Likelihood for an LC Model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0013" y="1882775"/>
          <a:ext cx="7150100" cy="461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4" imgW="4102100" imgH="2641600" progId="Equation.DSMT4">
                  <p:embed/>
                </p:oleObj>
              </mc:Choice>
              <mc:Fallback>
                <p:oleObj name="Equation" r:id="rId4" imgW="4102100" imgH="264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1882775"/>
                        <a:ext cx="7150100" cy="461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371600" y="5943600"/>
            <a:ext cx="72390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0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/>
          <a:lstStyle/>
          <a:p>
            <a:pPr eaLnBrk="1" hangingPunct="1"/>
            <a:r>
              <a:rPr lang="en-US" smtClean="0"/>
              <a:t>Estimating Which Class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887621"/>
              </p:ext>
            </p:extLst>
          </p:nvPr>
        </p:nvGraphicFramePr>
        <p:xfrm>
          <a:off x="1371600" y="1295400"/>
          <a:ext cx="7126287" cy="513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4" imgW="5460840" imgH="3936960" progId="Equation.DSMT4">
                  <p:embed/>
                </p:oleObj>
              </mc:Choice>
              <mc:Fallback>
                <p:oleObj name="Equation" r:id="rId4" imgW="5460840" imgH="3936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295400"/>
                        <a:ext cx="7126287" cy="5138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Line 4"/>
          <p:cNvSpPr>
            <a:spLocks noChangeShapeType="1"/>
          </p:cNvSpPr>
          <p:nvPr/>
        </p:nvSpPr>
        <p:spPr bwMode="auto">
          <a:xfrm flipH="1" flipV="1">
            <a:off x="5410200" y="1447800"/>
            <a:ext cx="1600200" cy="76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H="1">
            <a:off x="6953250" y="5219700"/>
            <a:ext cx="53340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3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Posteriors </a:t>
            </a:r>
            <a:r>
              <a:rPr lang="en-US" b="1" smtClean="0"/>
              <a:t>for Normal Mixture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00050" y="127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4" imgW="114102" imgH="177492" progId="Equation.DSMT4">
                  <p:embed/>
                </p:oleObj>
              </mc:Choice>
              <mc:Fallback>
                <p:oleObj name="Equation" r:id="rId4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12700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25475" y="2667000"/>
          <a:ext cx="7589838" cy="230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Equation" r:id="rId6" imgW="3517900" imgH="1066800" progId="Equation.DSMT4">
                  <p:embed/>
                </p:oleObj>
              </mc:Choice>
              <mc:Fallback>
                <p:oleObj name="Equation" r:id="rId6" imgW="3517900" imgH="1066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2667000"/>
                        <a:ext cx="7589838" cy="2301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307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Estimated Posterior Probabilities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905000"/>
            <a:ext cx="3200400" cy="455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241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More Difficult When the </a:t>
            </a:r>
            <a:br>
              <a:rPr lang="en-US" sz="3200" b="1" smtClean="0"/>
            </a:br>
            <a:r>
              <a:rPr lang="en-US" sz="3200" b="1" smtClean="0"/>
              <a:t>Populations are Close Together</a:t>
            </a: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667000"/>
            <a:ext cx="6400800" cy="3529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595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Technique Still Works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762000" y="1676400"/>
            <a:ext cx="7848600" cy="4133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Latent Class / Panel LinearRg Model</a:t>
            </a:r>
          </a:p>
          <a:p>
            <a:r>
              <a:rPr lang="en-US" sz="1400" b="1">
                <a:latin typeface="Courier New" pitchFamily="49" charset="0"/>
              </a:rPr>
              <a:t>Dependent variable                  YLC</a:t>
            </a:r>
          </a:p>
          <a:p>
            <a:r>
              <a:rPr lang="en-US" sz="1400" b="1">
                <a:latin typeface="Courier New" pitchFamily="49" charset="0"/>
              </a:rPr>
              <a:t>Sample is  1 pds and   1000 individuals</a:t>
            </a:r>
          </a:p>
          <a:p>
            <a:r>
              <a:rPr lang="en-US" sz="1400" b="1">
                <a:latin typeface="Courier New" pitchFamily="49" charset="0"/>
              </a:rPr>
              <a:t>LINEAR regression model</a:t>
            </a:r>
          </a:p>
          <a:p>
            <a:r>
              <a:rPr lang="en-US" sz="14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400" b="1">
                <a:latin typeface="Courier New" pitchFamily="49" charset="0"/>
              </a:rPr>
              <a:t>Constant|    2.93611***       .15813       18.568   .0000</a:t>
            </a:r>
          </a:p>
          <a:p>
            <a:r>
              <a:rPr lang="en-US" sz="1400" b="1">
                <a:latin typeface="Courier New" pitchFamily="49" charset="0"/>
              </a:rPr>
              <a:t>   Sigma|    1.00326***       .07370       13.613   .0000</a:t>
            </a:r>
          </a:p>
          <a:p>
            <a:r>
              <a:rPr lang="en-US" sz="14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400" b="1">
                <a:latin typeface="Courier New" pitchFamily="49" charset="0"/>
              </a:rPr>
              <a:t>Constant|     .90156***       .28767        3.134   .0017</a:t>
            </a:r>
          </a:p>
          <a:p>
            <a:r>
              <a:rPr lang="en-US" sz="1400" b="1">
                <a:latin typeface="Courier New" pitchFamily="49" charset="0"/>
              </a:rPr>
              <a:t>   Sigma|     .86951***       .10808        8.045   .0000</a:t>
            </a:r>
          </a:p>
          <a:p>
            <a:r>
              <a:rPr lang="en-US" sz="14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400" b="1">
                <a:latin typeface="Courier New" pitchFamily="49" charset="0"/>
              </a:rPr>
              <a:t>Class1Pr|     .73447***       .09076        8.092   .0000</a:t>
            </a:r>
          </a:p>
          <a:p>
            <a:r>
              <a:rPr lang="en-US" sz="1400" b="1">
                <a:latin typeface="Courier New" pitchFamily="49" charset="0"/>
              </a:rPr>
              <a:t>Class2Pr|     .26553***       .09076        2.926   .0034</a:t>
            </a:r>
          </a:p>
          <a:p>
            <a:r>
              <a:rPr lang="en-US" sz="14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344296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‘Estimating’ </a:t>
            </a:r>
            <a:r>
              <a:rPr lang="el-GR" smtClean="0"/>
              <a:t>β</a:t>
            </a:r>
            <a:r>
              <a:rPr lang="en-US" baseline="-25000" smtClean="0"/>
              <a:t>i</a:t>
            </a:r>
            <a:endParaRPr lang="el-GR" smtClean="0"/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838200" y="2049463"/>
          <a:ext cx="7391400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4" imgW="4318000" imgH="1397000" progId="Equation.DSMT4">
                  <p:embed/>
                </p:oleObj>
              </mc:Choice>
              <mc:Fallback>
                <p:oleObj name="Equation" r:id="rId4" imgW="4318000" imgH="139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49463"/>
                        <a:ext cx="7391400" cy="239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22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How Many Classes?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371600" y="1981200"/>
          <a:ext cx="7358062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4" imgW="4241800" imgH="2082800" progId="Equation.DSMT4">
                  <p:embed/>
                </p:oleObj>
              </mc:Choice>
              <mc:Fallback>
                <p:oleObj name="Equation" r:id="rId4" imgW="4241800" imgH="2082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81200"/>
                        <a:ext cx="7358062" cy="361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58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LCM for Health Status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239000" cy="24384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Self Assessed Health Status = 0,1,…,10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Recoded:  Healthy  =  HSAT &gt; 6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Using only groups observed T=7 times; N=887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Prob = </a:t>
            </a:r>
            <a:r>
              <a:rPr lang="en-US" sz="2400" smtClean="0">
                <a:latin typeface="Arial" pitchFamily="34" charset="0"/>
                <a:cs typeface="Arial" pitchFamily="34" charset="0"/>
                <a:sym typeface="Symbol"/>
              </a:rPr>
              <a:t>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(Age,Educ,Income,Married,Kids)</a:t>
            </a:r>
          </a:p>
          <a:p>
            <a:pPr eaLnBrk="1" hangingPunct="1"/>
            <a:r>
              <a:rPr lang="en-US" sz="2400" smtClean="0">
                <a:latin typeface="Arial" pitchFamily="34" charset="0"/>
                <a:cs typeface="Arial" pitchFamily="34" charset="0"/>
              </a:rPr>
              <a:t>2, 3 classes</a:t>
            </a:r>
          </a:p>
        </p:txBody>
      </p:sp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886200"/>
            <a:ext cx="67952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65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636587"/>
          </a:xfrm>
        </p:spPr>
        <p:txBody>
          <a:bodyPr/>
          <a:lstStyle/>
          <a:p>
            <a:pPr eaLnBrk="1" hangingPunct="1"/>
            <a:r>
              <a:rPr lang="en-US" sz="3600" smtClean="0"/>
              <a:t>Too Many Classes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799" y="1600200"/>
            <a:ext cx="52299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0800000" flipV="1">
            <a:off x="5105400" y="2057400"/>
            <a:ext cx="1371600" cy="1219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301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Class Model</a:t>
            </a:r>
          </a:p>
        </p:txBody>
      </p:sp>
      <p:sp>
        <p:nvSpPr>
          <p:cNvPr id="47107" name="Text Box 4"/>
          <p:cNvSpPr txBox="1">
            <a:spLocks noChangeArrowheads="1"/>
          </p:cNvSpPr>
          <p:nvPr/>
        </p:nvSpPr>
        <p:spPr bwMode="auto">
          <a:xfrm>
            <a:off x="990600" y="1600200"/>
            <a:ext cx="70866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HEALTHY</a:t>
            </a:r>
          </a:p>
          <a:p>
            <a:r>
              <a:rPr lang="en-US" sz="1200" b="1">
                <a:latin typeface="Courier New" pitchFamily="49" charset="0"/>
              </a:rPr>
              <a:t>Unbalanced panel has    887 individuals</a:t>
            </a:r>
          </a:p>
          <a:p>
            <a:r>
              <a:rPr lang="en-US" sz="1200" b="1">
                <a:latin typeface="Courier New" pitchFamily="49" charset="0"/>
              </a:rPr>
              <a:t>PROBIT (normal)  probability model</a:t>
            </a:r>
          </a:p>
          <a:p>
            <a:r>
              <a:rPr lang="en-US" sz="1200" b="1">
                <a:latin typeface="Courier New" pitchFamily="49" charset="0"/>
              </a:rPr>
              <a:t>Model fit with  2 latent classes.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.61652**        .28620        2.154   .0312</a:t>
            </a:r>
          </a:p>
          <a:p>
            <a:r>
              <a:rPr lang="en-US" sz="1200" b="1">
                <a:latin typeface="Courier New" pitchFamily="49" charset="0"/>
              </a:rPr>
              <a:t>     AGE|    -.02466***       .00401       -6.143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.11759***       .01852        6.351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.10713          .20447         .524   .6003       .34930</a:t>
            </a:r>
          </a:p>
          <a:p>
            <a:r>
              <a:rPr lang="en-US" sz="1200" b="1">
                <a:latin typeface="Courier New" pitchFamily="49" charset="0"/>
              </a:rPr>
              <a:t> MARRIED|     .11705          .09574        1.223   .2215       .84539</a:t>
            </a:r>
          </a:p>
          <a:p>
            <a:r>
              <a:rPr lang="en-US" sz="1200" b="1">
                <a:latin typeface="Courier New" pitchFamily="49" charset="0"/>
              </a:rPr>
              <a:t>  HHKIDS|     .04421          .07017         .630   .5287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.18988          .31890         .595   .5516</a:t>
            </a:r>
          </a:p>
          <a:p>
            <a:r>
              <a:rPr lang="en-US" sz="1200" b="1">
                <a:latin typeface="Courier New" pitchFamily="49" charset="0"/>
              </a:rPr>
              <a:t>     AGE|    -.03120***       .00464       -6.719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.02122          .01934        1.097   .2726      10.9409</a:t>
            </a:r>
          </a:p>
          <a:p>
            <a:r>
              <a:rPr lang="en-US" sz="1200" b="1">
                <a:latin typeface="Courier New" pitchFamily="49" charset="0"/>
              </a:rPr>
              <a:t>  HHNINC|     .61039***       .19688        3.100   .0019       .34930</a:t>
            </a:r>
          </a:p>
          <a:p>
            <a:r>
              <a:rPr lang="en-US" sz="1200" b="1">
                <a:latin typeface="Courier New" pitchFamily="49" charset="0"/>
              </a:rPr>
              <a:t> MARRIED|     .06201          .10035         .618   .5367       .84539</a:t>
            </a:r>
          </a:p>
          <a:p>
            <a:r>
              <a:rPr lang="en-US" sz="1200" b="1">
                <a:latin typeface="Courier New" pitchFamily="49" charset="0"/>
              </a:rPr>
              <a:t>  HHKIDS|     .19465**        .07936        2.453   .0142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Class1Pr|     .56604***       .02487       22.763   .0000</a:t>
            </a:r>
          </a:p>
          <a:p>
            <a:r>
              <a:rPr lang="en-US" sz="1200" b="1">
                <a:latin typeface="Courier New" pitchFamily="49" charset="0"/>
              </a:rPr>
              <a:t>Class2Pr|     .43396***       .02487       17.452   .0000</a:t>
            </a:r>
          </a:p>
        </p:txBody>
      </p:sp>
    </p:spTree>
    <p:extLst>
      <p:ext uri="{BB962C8B-B14F-4D97-AF65-F5344CB8AC3E}">
        <p14:creationId xmlns:p14="http://schemas.microsoft.com/office/powerpoint/2010/main" val="32999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smtClean="0"/>
              <a:t>Partial Effects in LC Model</a:t>
            </a: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69342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Partial derivatives of expected val. with</a:t>
            </a:r>
          </a:p>
          <a:p>
            <a:r>
              <a:rPr lang="en-US" sz="1200" b="1">
                <a:latin typeface="Courier New" pitchFamily="49" charset="0"/>
              </a:rPr>
              <a:t>respect to the vector of characteristics.</a:t>
            </a:r>
          </a:p>
          <a:p>
            <a:r>
              <a:rPr lang="en-US" sz="1200" b="1">
                <a:latin typeface="Courier New" pitchFamily="49" charset="0"/>
              </a:rPr>
              <a:t>They are computed at the means of the Xs.</a:t>
            </a:r>
          </a:p>
          <a:p>
            <a:r>
              <a:rPr lang="en-US" sz="1200" b="1">
                <a:latin typeface="Courier New" pitchFamily="49" charset="0"/>
              </a:rPr>
              <a:t>Conditional Mean at Sample Point    .6116</a:t>
            </a:r>
          </a:p>
          <a:p>
            <a:r>
              <a:rPr lang="en-US" sz="1200" b="1">
                <a:latin typeface="Courier New" pitchFamily="49" charset="0"/>
              </a:rPr>
              <a:t>Scale Factor for </a:t>
            </a:r>
            <a:r>
              <a:rPr lang="en-US" sz="1200" b="1" smtClean="0">
                <a:latin typeface="Courier New" pitchFamily="49" charset="0"/>
              </a:rPr>
              <a:t>Partial </a:t>
            </a:r>
            <a:r>
              <a:rPr lang="en-US" sz="1200" b="1">
                <a:latin typeface="Courier New" pitchFamily="49" charset="0"/>
              </a:rPr>
              <a:t>Effects   </a:t>
            </a:r>
            <a:r>
              <a:rPr lang="en-US" sz="1200" b="1" smtClean="0">
                <a:latin typeface="Courier New" pitchFamily="49" charset="0"/>
              </a:rPr>
              <a:t> .</a:t>
            </a:r>
            <a:r>
              <a:rPr lang="en-US" sz="1200" b="1">
                <a:latin typeface="Courier New" pitchFamily="49" charset="0"/>
              </a:rPr>
              <a:t>3832</a:t>
            </a:r>
          </a:p>
          <a:p>
            <a:r>
              <a:rPr lang="en-US" sz="1200" b="1">
                <a:latin typeface="Courier New" pitchFamily="49" charset="0"/>
              </a:rPr>
              <a:t>B for latent class model is a wghted avrg.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Elasticity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|Two class latent class model</a:t>
            </a:r>
          </a:p>
          <a:p>
            <a:r>
              <a:rPr lang="en-US" sz="1200" b="1">
                <a:latin typeface="Courier New" pitchFamily="49" charset="0"/>
              </a:rPr>
              <a:t>     AGE|    -.01054***       .00134       -7.860   .0000      -.76377</a:t>
            </a:r>
          </a:p>
          <a:p>
            <a:r>
              <a:rPr lang="en-US" sz="1200" b="1">
                <a:latin typeface="Courier New" pitchFamily="49" charset="0"/>
              </a:rPr>
              <a:t>    EDUC|     .02904***       .00589        4.932   .0000       .51939</a:t>
            </a:r>
          </a:p>
          <a:p>
            <a:r>
              <a:rPr lang="en-US" sz="1200" b="1">
                <a:latin typeface="Courier New" pitchFamily="49" charset="0"/>
              </a:rPr>
              <a:t>  HHNINC|     .12475**        .05598        2.228   .0259       .07124</a:t>
            </a:r>
          </a:p>
          <a:p>
            <a:r>
              <a:rPr lang="en-US" sz="1200" b="1">
                <a:latin typeface="Courier New" pitchFamily="49" charset="0"/>
              </a:rPr>
              <a:t> MARRIED|     .03570          .02991        1.194   .2326       .04934</a:t>
            </a:r>
          </a:p>
          <a:p>
            <a:r>
              <a:rPr lang="en-US" sz="1200" b="1">
                <a:latin typeface="Courier New" pitchFamily="49" charset="0"/>
              </a:rPr>
              <a:t>  HHKIDS|     .04196**        .02075        2.022   .0432       .03120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|Pooled Probit Model</a:t>
            </a:r>
          </a:p>
          <a:p>
            <a:r>
              <a:rPr lang="en-US" sz="1200" b="1">
                <a:latin typeface="Courier New" pitchFamily="49" charset="0"/>
              </a:rPr>
              <a:t>     AGE|    -.00846***       .00081      -10.429   .0000      -.63399</a:t>
            </a:r>
          </a:p>
          <a:p>
            <a:r>
              <a:rPr lang="en-US" sz="1200" b="1">
                <a:latin typeface="Courier New" pitchFamily="49" charset="0"/>
              </a:rPr>
              <a:t>    EDUC|     .03219***       .00336        9.594   .0000       .59568</a:t>
            </a:r>
          </a:p>
          <a:p>
            <a:r>
              <a:rPr lang="en-US" sz="1200" b="1">
                <a:latin typeface="Courier New" pitchFamily="49" charset="0"/>
              </a:rPr>
              <a:t>  HHNINC|     .16699***       .04253        3.927   .0001       .09865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 smtClean="0">
                <a:latin typeface="Courier New" pitchFamily="49" charset="0"/>
              </a:rPr>
              <a:t>|Partial </a:t>
            </a:r>
            <a:r>
              <a:rPr lang="en-US" sz="1200" b="1">
                <a:latin typeface="Courier New" pitchFamily="49" charset="0"/>
              </a:rPr>
              <a:t>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MARRIED|     .02414          .01877        1.286   .1986       .03451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 smtClean="0">
                <a:latin typeface="Courier New" pitchFamily="49" charset="0"/>
              </a:rPr>
              <a:t>|Partial </a:t>
            </a:r>
            <a:r>
              <a:rPr lang="en-US" sz="1200" b="1">
                <a:latin typeface="Courier New" pitchFamily="49" charset="0"/>
              </a:rPr>
              <a:t>effect for dummy variable is P|1 - P|0.</a:t>
            </a:r>
          </a:p>
          <a:p>
            <a:r>
              <a:rPr lang="en-US" sz="1200" b="1">
                <a:latin typeface="Courier New" pitchFamily="49" charset="0"/>
              </a:rPr>
              <a:t>  HHKIDS|     .06754***       .01483        4.555   .0000       .05195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380106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Conditional Means of Parameters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667000"/>
            <a:ext cx="5181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1828800" y="1676400"/>
          <a:ext cx="59436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5" imgW="3263900" imgH="520700" progId="Equation.DSMT4">
                  <p:embed/>
                </p:oleObj>
              </mc:Choice>
              <mc:Fallback>
                <p:oleObj name="Equation" r:id="rId5" imgW="32639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76400"/>
                        <a:ext cx="5943600" cy="947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75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Extended Latent Class Model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762000" y="1981200"/>
          <a:ext cx="7620000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Equation" r:id="rId4" imgW="4254500" imgH="1943100" progId="Equation.DSMT4">
                  <p:embed/>
                </p:oleObj>
              </mc:Choice>
              <mc:Fallback>
                <p:oleObj name="Equation" r:id="rId4" imgW="4254500" imgH="194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7620000" cy="347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990600" y="4114800"/>
            <a:ext cx="7467600" cy="1524000"/>
          </a:xfrm>
          <a:prstGeom prst="rect">
            <a:avLst/>
          </a:prstGeom>
          <a:solidFill>
            <a:srgbClr val="7030A0">
              <a:alpha val="14118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3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87045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61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19200"/>
            <a:ext cx="5191125" cy="218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2258" y="3445032"/>
            <a:ext cx="8646942" cy="2727167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  <a:cs typeface="Arial" pitchFamily="34" charset="0"/>
              </a:rPr>
              <a:t>A Health 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Satisfaction Model</a:t>
            </a:r>
          </a:p>
        </p:txBody>
      </p:sp>
      <p:sp>
        <p:nvSpPr>
          <p:cNvPr id="49155" name="Text Box 4"/>
          <p:cNvSpPr txBox="1">
            <a:spLocks noChangeArrowheads="1"/>
          </p:cNvSpPr>
          <p:nvPr/>
        </p:nvSpPr>
        <p:spPr bwMode="auto">
          <a:xfrm>
            <a:off x="1143000" y="1371601"/>
            <a:ext cx="7162800" cy="544764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Latent Class / Panel Probit   </a:t>
            </a:r>
            <a:r>
              <a:rPr lang="en-US" sz="1200" b="1" smtClean="0">
                <a:latin typeface="Courier New" pitchFamily="49" charset="0"/>
              </a:rPr>
              <a:t>Model        Used mean AGE and FEMALE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Dependent variable              </a:t>
            </a:r>
            <a:r>
              <a:rPr lang="en-US" sz="1200" b="1" smtClean="0">
                <a:latin typeface="Courier New" pitchFamily="49" charset="0"/>
              </a:rPr>
              <a:t>HEALTHY    in class probability model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Log likelihood function     -3465.98697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   Mean of X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1</a:t>
            </a:r>
          </a:p>
          <a:p>
            <a:r>
              <a:rPr lang="en-US" sz="1200" b="1">
                <a:latin typeface="Courier New" pitchFamily="49" charset="0"/>
              </a:rPr>
              <a:t>Constant|     .60050**        .29187        2.057   .0396</a:t>
            </a:r>
          </a:p>
          <a:p>
            <a:r>
              <a:rPr lang="en-US" sz="1200" b="1">
                <a:latin typeface="Courier New" pitchFamily="49" charset="0"/>
              </a:rPr>
              <a:t>     AGE|    -.02002***       .00447       -4.477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.10597***       .01776        5.968   .0000      10.9409</a:t>
            </a:r>
          </a:p>
          <a:p>
            <a:r>
              <a:rPr lang="en-US" sz="1200" b="1">
                <a:latin typeface="Courier New" pitchFamily="49" charset="0"/>
              </a:rPr>
              <a:t>  HHNINC|     .06355          .20751         .306   .7594       .34930</a:t>
            </a:r>
          </a:p>
          <a:p>
            <a:r>
              <a:rPr lang="en-US" sz="1200" b="1">
                <a:latin typeface="Courier New" pitchFamily="49" charset="0"/>
              </a:rPr>
              <a:t> MARRIED|     .07532          .10316         .730   .4653       .84539</a:t>
            </a:r>
          </a:p>
          <a:p>
            <a:r>
              <a:rPr lang="en-US" sz="1200" b="1">
                <a:latin typeface="Courier New" pitchFamily="49" charset="0"/>
              </a:rPr>
              <a:t>  HHKIDS|     .02632          .07082         .372   .7102       .45482</a:t>
            </a:r>
          </a:p>
          <a:p>
            <a:r>
              <a:rPr lang="en-US" sz="1200" b="1">
                <a:latin typeface="Courier New" pitchFamily="49" charset="0"/>
              </a:rPr>
              <a:t>        |Model parameters for latent class 2</a:t>
            </a:r>
          </a:p>
          <a:p>
            <a:r>
              <a:rPr lang="en-US" sz="1200" b="1">
                <a:latin typeface="Courier New" pitchFamily="49" charset="0"/>
              </a:rPr>
              <a:t>Constant|     .10508          .32937         .319   .7497</a:t>
            </a:r>
          </a:p>
          <a:p>
            <a:r>
              <a:rPr lang="en-US" sz="1200" b="1">
                <a:latin typeface="Courier New" pitchFamily="49" charset="0"/>
              </a:rPr>
              <a:t>     AGE|    -.02499***       .00514       -4.860   .0000      44.3352</a:t>
            </a:r>
          </a:p>
          <a:p>
            <a:r>
              <a:rPr lang="en-US" sz="1200" b="1">
                <a:latin typeface="Courier New" pitchFamily="49" charset="0"/>
              </a:rPr>
              <a:t>    EDUC|     .00945          .01826         .518   .6046      10.9409</a:t>
            </a:r>
          </a:p>
          <a:p>
            <a:r>
              <a:rPr lang="en-US" sz="1200" b="1">
                <a:latin typeface="Courier New" pitchFamily="49" charset="0"/>
              </a:rPr>
              <a:t>  HHNINC|     .59026***       .19137        3.084   .0020       .34930</a:t>
            </a:r>
          </a:p>
          <a:p>
            <a:r>
              <a:rPr lang="en-US" sz="1200" b="1">
                <a:latin typeface="Courier New" pitchFamily="49" charset="0"/>
              </a:rPr>
              <a:t> MARRIED|    -.00039          .09478        -.004   .9967       .84539</a:t>
            </a:r>
          </a:p>
          <a:p>
            <a:r>
              <a:rPr lang="en-US" sz="1200" b="1">
                <a:latin typeface="Courier New" pitchFamily="49" charset="0"/>
              </a:rPr>
              <a:t>  HHKIDS|     .20652***       .07782        2.654   .0080       .45482</a:t>
            </a:r>
          </a:p>
          <a:p>
            <a:r>
              <a:rPr lang="en-US" sz="1200" b="1">
                <a:latin typeface="Courier New" pitchFamily="49" charset="0"/>
              </a:rPr>
              <a:t>        |Estimated prior probabilities for class membership</a:t>
            </a:r>
          </a:p>
          <a:p>
            <a:r>
              <a:rPr lang="en-US" sz="1200" b="1">
                <a:latin typeface="Courier New" pitchFamily="49" charset="0"/>
              </a:rPr>
              <a:t>   ONE_1|    1.43661***       .53679        2.676   .0074         (.56519)</a:t>
            </a:r>
          </a:p>
          <a:p>
            <a:r>
              <a:rPr lang="en-US" sz="1200" b="1">
                <a:latin typeface="Courier New" pitchFamily="49" charset="0"/>
              </a:rPr>
              <a:t>AGEBAR_1|    -.01897*         .01140       -1.664   .0960</a:t>
            </a:r>
          </a:p>
          <a:p>
            <a:r>
              <a:rPr lang="en-US" sz="1200" b="1">
                <a:latin typeface="Courier New" pitchFamily="49" charset="0"/>
              </a:rPr>
              <a:t>FEMALE_1|    -.78809***       .15995       -4.927   .0000</a:t>
            </a:r>
          </a:p>
          <a:p>
            <a:r>
              <a:rPr lang="en-US" sz="1200" b="1">
                <a:latin typeface="Courier New" pitchFamily="49" charset="0"/>
              </a:rPr>
              <a:t>   ONE_2|       .000        ......(Fixed Parameter)......         (.43481)</a:t>
            </a:r>
          </a:p>
          <a:p>
            <a:r>
              <a:rPr lang="en-US" sz="1200" b="1">
                <a:latin typeface="Courier New" pitchFamily="49" charset="0"/>
              </a:rPr>
              <a:t>AGEBAR_2|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FEMALE_2|       .000        ......(Fixed Parameter)......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--------+-------------------------------------------------------------</a:t>
            </a:r>
          </a:p>
        </p:txBody>
      </p:sp>
      <p:sp>
        <p:nvSpPr>
          <p:cNvPr id="49156" name="Rectangle 6"/>
          <p:cNvSpPr>
            <a:spLocks noChangeArrowheads="1"/>
          </p:cNvSpPr>
          <p:nvPr/>
        </p:nvSpPr>
        <p:spPr bwMode="auto">
          <a:xfrm>
            <a:off x="2057400" y="5257800"/>
            <a:ext cx="50292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105400" y="1600200"/>
            <a:ext cx="2590800" cy="457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0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Zero Inflation?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653" y="1828800"/>
            <a:ext cx="7906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06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Zero Inflation – ZIP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09800"/>
            <a:ext cx="6781800" cy="3733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Two regimes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(E.g., recreation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site visits)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Zero (with probability 1). (Never visit site)</a:t>
            </a:r>
          </a:p>
          <a:p>
            <a:pPr lvl="1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Poisson with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(0)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[- </a:t>
            </a:r>
            <a:r>
              <a:rPr lang="en-US" sz="20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’x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]. (Number of visits, including zero visits this season.)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Unconditional: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[0] = P(regime 0) +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[0|regime 1]</a:t>
            </a:r>
          </a:p>
          <a:p>
            <a:pPr lvl="1" eaLnBrk="1" hangingPunct="1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[j | j &gt;0] = P(regime 1)*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j|regime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1]</a:t>
            </a:r>
          </a:p>
          <a:p>
            <a:pPr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This is a “latent class model”</a:t>
            </a:r>
          </a:p>
          <a:p>
            <a:pPr lvl="1" eaLnBrk="1" hangingPunct="1"/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371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Hurdle Models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05000"/>
            <a:ext cx="6781800" cy="3733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Two decisions: </a:t>
            </a:r>
          </a:p>
          <a:p>
            <a:pPr lvl="1" eaLnBrk="1" hangingPunct="1"/>
            <a:r>
              <a:rPr lang="en-US" sz="2400" dirty="0" smtClean="0">
                <a:latin typeface="Arial" pitchFamily="34" charset="0"/>
                <a:cs typeface="Arial" pitchFamily="34" charset="0"/>
              </a:rPr>
              <a:t>Whether or not to participate: y=0 or +.</a:t>
            </a:r>
          </a:p>
          <a:p>
            <a:pPr lvl="1"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If participate, how much.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y|y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&gt;0</a:t>
            </a:r>
          </a:p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One ‘regime’ – individual always makes both decisions.</a:t>
            </a:r>
          </a:p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Implies different models for zeros and positive values</a:t>
            </a:r>
          </a:p>
          <a:p>
            <a:pPr lvl="1" eaLnBrk="1" hangingPunct="1"/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(0)     = 1 – F(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/>
              </a:rPr>
              <a:t>(+) = </a:t>
            </a:r>
            <a:r>
              <a:rPr lang="en-US" dirty="0">
                <a:latin typeface="Arial" pitchFamily="34" charset="0"/>
                <a:cs typeface="Arial" pitchFamily="34" charset="0"/>
              </a:rPr>
              <a:t>F(</a:t>
            </a:r>
            <a:r>
              <a:rPr lang="en-US" b="1" dirty="0">
                <a:latin typeface="Arial" pitchFamily="34" charset="0"/>
                <a:cs typeface="Arial" pitchFamily="34" charset="0"/>
                <a:sym typeface="Symbol"/>
              </a:rPr>
              <a:t>′z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lvl="1" eaLnBrk="1" hangingPunct="1"/>
            <a:r>
              <a:rPr lang="en-US" dirty="0" err="1" smtClean="0">
                <a:latin typeface="Arial" pitchFamily="34" charset="0"/>
                <a:cs typeface="Arial" pitchFamily="34" charset="0"/>
                <a:sym typeface="Symbol"/>
              </a:rPr>
              <a:t>Prob</a:t>
            </a:r>
            <a:r>
              <a:rPr lang="en-US" dirty="0" smtClean="0">
                <a:latin typeface="Arial" pitchFamily="34" charset="0"/>
                <a:cs typeface="Arial" pitchFamily="34" charset="0"/>
                <a:sym typeface="Symbol"/>
              </a:rPr>
              <a:t>(y|+)  =  P(y)/[1 – P(0)]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7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161925"/>
            <a:ext cx="432426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4450" y="3914440"/>
            <a:ext cx="6556500" cy="286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7753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8505825" cy="546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4343400"/>
            <a:ext cx="64770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57200" y="2819400"/>
            <a:ext cx="64770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mtClean="0"/>
              <a:t>A Latent Class Hurdle NB2 Model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0866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Analysis of ECHP panel data (1994-2001)</a:t>
            </a:r>
          </a:p>
          <a:p>
            <a:r>
              <a:rPr lang="en-US" smtClean="0"/>
              <a:t>Two class Latent Class Model </a:t>
            </a:r>
          </a:p>
          <a:p>
            <a:pPr lvl="1"/>
            <a:r>
              <a:rPr lang="en-US" smtClean="0"/>
              <a:t>Typical in health economics applications</a:t>
            </a:r>
          </a:p>
          <a:p>
            <a:r>
              <a:rPr lang="en-US" smtClean="0"/>
              <a:t>Hurdle model for physician visits</a:t>
            </a:r>
          </a:p>
          <a:p>
            <a:pPr lvl="1"/>
            <a:r>
              <a:rPr lang="en-US" smtClean="0"/>
              <a:t>Poisson hurdle for participation and negative binomial intensity given participation</a:t>
            </a:r>
          </a:p>
          <a:p>
            <a:pPr lvl="1"/>
            <a:r>
              <a:rPr lang="en-US" smtClean="0"/>
              <a:t>Contrast to a negative binomial model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36371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rot="5400000">
            <a:off x="20574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3886200" y="1066800"/>
            <a:ext cx="7620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1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66800"/>
            <a:ext cx="8839200" cy="304800"/>
          </a:xfrm>
        </p:spPr>
        <p:txBody>
          <a:bodyPr/>
          <a:lstStyle/>
          <a:p>
            <a:pPr eaLnBrk="1" hangingPunct="1"/>
            <a:r>
              <a:rPr lang="en-US" sz="2800" smtClean="0"/>
              <a:t>LC Poisson Regression for Doctor Visits</a:t>
            </a:r>
          </a:p>
        </p:txBody>
      </p:sp>
      <p:pic>
        <p:nvPicPr>
          <p:cNvPr id="952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36857"/>
            <a:ext cx="5976938" cy="552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214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853175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</a:t>
            </a:r>
          </a:p>
        </p:txBody>
      </p:sp>
    </p:spTree>
    <p:extLst>
      <p:ext uri="{BB962C8B-B14F-4D97-AF65-F5344CB8AC3E}">
        <p14:creationId xmlns:p14="http://schemas.microsoft.com/office/powerpoint/2010/main" val="18629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660356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4305" y="1219200"/>
            <a:ext cx="8229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kern="0" dirty="0" smtClean="0"/>
              <a:t>Is the LCM Finding High and Low Users?  Apparently So.</a:t>
            </a:r>
          </a:p>
        </p:txBody>
      </p:sp>
    </p:spTree>
    <p:extLst>
      <p:ext uri="{BB962C8B-B14F-4D97-AF65-F5344CB8AC3E}">
        <p14:creationId xmlns:p14="http://schemas.microsoft.com/office/powerpoint/2010/main" val="141986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Heckman and Singer’s RE Model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24800" cy="4530725"/>
          </a:xfrm>
        </p:spPr>
        <p:txBody>
          <a:bodyPr/>
          <a:lstStyle/>
          <a:p>
            <a:pPr eaLnBrk="1" hangingPunct="1"/>
            <a:r>
              <a:rPr lang="en-US" sz="2400" smtClean="0"/>
              <a:t>Random Effects Model</a:t>
            </a:r>
          </a:p>
          <a:p>
            <a:pPr eaLnBrk="1" hangingPunct="1"/>
            <a:r>
              <a:rPr lang="en-US" sz="2400" smtClean="0"/>
              <a:t>Random Constants with Discrete Distribution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990600" y="3124200"/>
            <a:ext cx="6629400" cy="381000"/>
          </a:xfrm>
          <a:prstGeom prst="rect">
            <a:avLst/>
          </a:prstGeom>
          <a:solidFill>
            <a:srgbClr val="0066FF">
              <a:alpha val="14999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5459" name="Object 3"/>
          <p:cNvGraphicFramePr>
            <a:graphicFrameLocks noChangeAspect="1"/>
          </p:cNvGraphicFramePr>
          <p:nvPr/>
        </p:nvGraphicFramePr>
        <p:xfrm>
          <a:off x="990600" y="2803525"/>
          <a:ext cx="6629400" cy="312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4" imgW="4343400" imgH="2044700" progId="Equation.DSMT4">
                  <p:embed/>
                </p:oleObj>
              </mc:Choice>
              <mc:Fallback>
                <p:oleObj name="Equation" r:id="rId4" imgW="4343400" imgH="2044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03525"/>
                        <a:ext cx="6629400" cy="312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144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3 Class Heckman-Singer Form</a:t>
            </a: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399" y="1219200"/>
            <a:ext cx="629642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0" y="2769078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69852" y="33441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77044" y="3953774"/>
            <a:ext cx="5715000" cy="355122"/>
          </a:xfrm>
          <a:prstGeom prst="rect">
            <a:avLst/>
          </a:prstGeom>
          <a:solidFill>
            <a:srgbClr val="FF0000">
              <a:alpha val="17000"/>
            </a:srgbClr>
          </a:solidFill>
          <a:ln w="19050" cap="flat" cmpd="sng" algn="ctr">
            <a:solidFill>
              <a:srgbClr val="8B00E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4078" y="1567130"/>
            <a:ext cx="3171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323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Heckman and Singer Binary </a:t>
            </a:r>
            <a:br>
              <a:rPr lang="en-US" b="1" smtClean="0">
                <a:latin typeface="Arial" pitchFamily="34" charset="0"/>
                <a:cs typeface="Arial" pitchFamily="34" charset="0"/>
              </a:rPr>
            </a:br>
            <a:r>
              <a:rPr lang="en-US" b="1" smtClean="0">
                <a:latin typeface="Arial" pitchFamily="34" charset="0"/>
                <a:cs typeface="Arial" pitchFamily="34" charset="0"/>
              </a:rPr>
              <a:t>ChoiceModel – 3 Points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876425"/>
            <a:ext cx="61150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8915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r>
              <a:rPr lang="en-US" b="1" smtClean="0"/>
              <a:t>Heckman/Singer vs. REM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304800" y="1828800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-----------------------------------------------------------------------------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Random Effects Binary Probit Model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Sample is  7 pds and   887 individuals.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   |                  Standard            Prob.      95% Confidence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HEALTHY|  Coefficient       Error       z    |z|&gt;Z*         Interval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Constant|     .33609         .29252     1.15  .2506     -.23723    .90941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(Other coefficients omitted)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    Rho|     .52565***      .02025    25.96  .0000      .48596    .56534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--------+--------------------------------------------------------------------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Rho = </a:t>
            </a:r>
            <a:r>
              <a:rPr lang="en-US" sz="1400" b="1" smtClean="0">
                <a:latin typeface="Courier New" pitchFamily="49" charset="0"/>
                <a:cs typeface="Courier New" pitchFamily="49" charset="0"/>
                <a:sym typeface="Symbol"/>
              </a:rPr>
              <a:t></a:t>
            </a:r>
            <a:r>
              <a:rPr lang="en-US" sz="1400" b="1" baseline="3000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/(1+s2) so </a:t>
            </a:r>
            <a:r>
              <a:rPr lang="en-US" sz="1400" b="1" smtClean="0">
                <a:latin typeface="Courier New" pitchFamily="49" charset="0"/>
                <a:cs typeface="Courier New" pitchFamily="49" charset="0"/>
                <a:sym typeface="Symbol"/>
              </a:rPr>
              <a:t></a:t>
            </a:r>
            <a:r>
              <a:rPr lang="en-US" sz="1400" b="1" baseline="3000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 = rho/(1-rho) = 1.10814.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Mean = .33609, Variance = 1.10814</a:t>
            </a:r>
          </a:p>
          <a:p>
            <a:endParaRPr lang="en-US" sz="1400" b="1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For Heckman and Singer model, 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3 points        a1,a2,a3 = 1.82601, .50135, -.75636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3 probabilities p1,p2,p3 =  .31094, .45267,  .23639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Mean = .61593   variance = .90642</a:t>
            </a:r>
          </a:p>
        </p:txBody>
      </p:sp>
    </p:spTree>
    <p:extLst>
      <p:ext uri="{BB962C8B-B14F-4D97-AF65-F5344CB8AC3E}">
        <p14:creationId xmlns:p14="http://schemas.microsoft.com/office/powerpoint/2010/main" val="368747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0" y="475800"/>
            <a:ext cx="6400800" cy="3300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2" y="3962400"/>
            <a:ext cx="7946593" cy="234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71587" y="3081336"/>
            <a:ext cx="6715125" cy="695325"/>
          </a:xfrm>
          <a:prstGeom prst="rect">
            <a:avLst/>
          </a:prstGeom>
          <a:solidFill>
            <a:srgbClr val="4F81BD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944562"/>
          </a:xfrm>
        </p:spPr>
        <p:txBody>
          <a:bodyPr/>
          <a:lstStyle/>
          <a:p>
            <a:r>
              <a:rPr lang="en-US" smtClean="0"/>
              <a:t>An Ordered Probit Approach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534400" cy="35052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b="1" dirty="0" smtClean="0"/>
              <a:t>A Latent Regression</a:t>
            </a:r>
            <a:r>
              <a:rPr lang="en-US" dirty="0" smtClean="0"/>
              <a:t> Model for “</a:t>
            </a:r>
            <a:r>
              <a:rPr lang="en-US" b="1" dirty="0" smtClean="0">
                <a:solidFill>
                  <a:srgbClr val="FF0000"/>
                </a:solidFill>
              </a:rPr>
              <a:t>True BMI</a:t>
            </a:r>
            <a:r>
              <a:rPr lang="en-US" dirty="0" smtClean="0"/>
              <a:t>”</a:t>
            </a:r>
          </a:p>
          <a:p>
            <a:pPr>
              <a:buFont typeface="Arial" charset="0"/>
              <a:buNone/>
            </a:pPr>
            <a:r>
              <a:rPr lang="en-US" i="1" dirty="0" smtClean="0"/>
              <a:t>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         =  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′x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+  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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~  N[0,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],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 σ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= 1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“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True 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 = a proxy for weight is unobserved</a:t>
            </a:r>
          </a:p>
          <a:p>
            <a:pPr>
              <a:buFont typeface="Arial" charset="0"/>
              <a:buNone/>
            </a:pPr>
            <a:r>
              <a:rPr lang="en-US" b="1" dirty="0" smtClean="0"/>
              <a:t>Observation Mechanism</a:t>
            </a:r>
            <a:r>
              <a:rPr lang="en-US" dirty="0" smtClean="0"/>
              <a:t> for </a:t>
            </a:r>
            <a:r>
              <a:rPr lang="en-US" b="1" dirty="0" smtClean="0">
                <a:solidFill>
                  <a:srgbClr val="0070C0"/>
                </a:solidFill>
              </a:rPr>
              <a:t>Weight Type</a:t>
            </a:r>
          </a:p>
          <a:p>
            <a:pPr>
              <a:buFont typeface="Arial" charset="0"/>
              <a:buNone/>
            </a:pPr>
            <a:r>
              <a:rPr lang="en-US" dirty="0" smtClean="0"/>
              <a:t>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WT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=    0  if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          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0	Normal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  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  if    0  &lt; 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	Overweight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 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	2  if   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&lt; 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BMI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*    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		Obese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6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868362"/>
          </a:xfrm>
        </p:spPr>
        <p:txBody>
          <a:bodyPr/>
          <a:lstStyle/>
          <a:p>
            <a:r>
              <a:rPr lang="en-US" smtClean="0"/>
              <a:t>Latent Class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Several ‘types’ or ‘classes.  Obesity be due to </a:t>
            </a:r>
            <a:r>
              <a:rPr lang="en-US" sz="2400" b="1" dirty="0" smtClean="0">
                <a:solidFill>
                  <a:srgbClr val="FF0000"/>
                </a:solidFill>
              </a:rPr>
              <a:t>genetic</a:t>
            </a:r>
            <a:r>
              <a:rPr lang="en-US" sz="2400" dirty="0" smtClean="0"/>
              <a:t> reasons (the FTO gene) or </a:t>
            </a:r>
            <a:r>
              <a:rPr lang="en-US" sz="2400" b="1" dirty="0" smtClean="0">
                <a:solidFill>
                  <a:srgbClr val="FF0000"/>
                </a:solidFill>
              </a:rPr>
              <a:t>lifestyle</a:t>
            </a:r>
            <a:r>
              <a:rPr lang="en-US" sz="2400" dirty="0" smtClean="0"/>
              <a:t> factors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Distinct sets of individuals may have differing reactions to various policy tools and/or characteristics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The observer does not know from the data which class an individual is in.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Suggests a latent class approach for health outcomes</a:t>
            </a:r>
            <a:br>
              <a:rPr lang="en-US" sz="2400" dirty="0" smtClean="0"/>
            </a:br>
            <a:r>
              <a:rPr lang="en-US" sz="2400" dirty="0" smtClean="0"/>
              <a:t>(Deb and </a:t>
            </a:r>
            <a:r>
              <a:rPr lang="en-US" sz="2400" dirty="0" err="1" smtClean="0"/>
              <a:t>Trivedi</a:t>
            </a:r>
            <a:r>
              <a:rPr lang="en-US" sz="2400" dirty="0" smtClean="0"/>
              <a:t>, 2002, and </a:t>
            </a:r>
            <a:r>
              <a:rPr lang="en-US" sz="2400" dirty="0" err="1" smtClean="0"/>
              <a:t>Bago</a:t>
            </a:r>
            <a:r>
              <a:rPr lang="en-US" sz="2400" dirty="0" smtClean="0"/>
              <a:t>  </a:t>
            </a:r>
            <a:r>
              <a:rPr lang="en-US" sz="2400" dirty="0" err="1" smtClean="0"/>
              <a:t>d’Uva</a:t>
            </a:r>
            <a:r>
              <a:rPr lang="en-US" sz="2400" dirty="0" smtClean="0"/>
              <a:t>, 2005)</a:t>
            </a:r>
          </a:p>
        </p:txBody>
      </p:sp>
    </p:spTree>
    <p:extLst>
      <p:ext uri="{BB962C8B-B14F-4D97-AF65-F5344CB8AC3E}">
        <p14:creationId xmlns:p14="http://schemas.microsoft.com/office/powerpoint/2010/main" val="50300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mtClean="0"/>
              <a:t>Latent Class Application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381000" y="2438400"/>
            <a:ext cx="8458200" cy="3124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 model (considering FTO gene):</a:t>
            </a:r>
          </a:p>
          <a:p>
            <a:pPr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More classes make class interpretations much more difficult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Parametric models proliferate parameters</a:t>
            </a:r>
          </a:p>
          <a:p>
            <a:pPr lvl="1">
              <a:lnSpc>
                <a:spcPct val="80000"/>
              </a:lnSpc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Two classes allow us to correlate 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unobservables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driving class membership and observed weight outcomes.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Theory for more than two classes not yet developed.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8422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79854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6098" y="838200"/>
            <a:ext cx="82296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6B00B4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/>
              <a:t>Correlation of </a:t>
            </a:r>
            <a:r>
              <a:rPr lang="en-US" kern="0" dirty="0" err="1" smtClean="0"/>
              <a:t>Unobservables</a:t>
            </a:r>
            <a:r>
              <a:rPr lang="en-US" kern="0" dirty="0" smtClean="0"/>
              <a:t> in Class Membership and BMI Equations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05887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950976" y="108290"/>
            <a:ext cx="8229600" cy="89740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Outcome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51290"/>
            <a:ext cx="8229600" cy="1143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800" dirty="0" smtClean="0"/>
              <a:t>Class 0 dominated by normal and overweight probabilities ‘normal weight’ class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Class 1 dominated by probabilities at top end of the scale ‘non-normal weight’</a:t>
            </a:r>
          </a:p>
          <a:p>
            <a:pPr>
              <a:lnSpc>
                <a:spcPct val="120000"/>
              </a:lnSpc>
            </a:pPr>
            <a:r>
              <a:rPr lang="en-US" sz="1800" dirty="0" err="1" smtClean="0"/>
              <a:t>Unobservables</a:t>
            </a:r>
            <a:r>
              <a:rPr lang="en-US" sz="1800" dirty="0" smtClean="0"/>
              <a:t> for weight class membership, negatively correlated with those determining weight levels: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39888"/>
            <a:ext cx="5638800" cy="40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953000" y="4191000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953000" y="6206196"/>
            <a:ext cx="2286000" cy="381000"/>
          </a:xfrm>
          <a:prstGeom prst="rect">
            <a:avLst/>
          </a:prstGeom>
          <a:solidFill>
            <a:srgbClr val="CCCC00">
              <a:alpha val="2784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17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Classification (Latent Probit) Model</a:t>
            </a: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7543800" cy="37020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812562" y="2379292"/>
            <a:ext cx="4140438" cy="3107108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19680" y="1854438"/>
            <a:ext cx="7409920" cy="524854"/>
          </a:xfrm>
          <a:prstGeom prst="rect">
            <a:avLst/>
          </a:prstGeom>
          <a:solidFill>
            <a:srgbClr val="4F81B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457200" y="993775"/>
            <a:ext cx="8229600" cy="1139825"/>
          </a:xfrm>
        </p:spPr>
        <p:txBody>
          <a:bodyPr/>
          <a:lstStyle/>
          <a:p>
            <a:r>
              <a:rPr lang="en-US" b="1" dirty="0" smtClean="0"/>
              <a:t>Discrete Parameter Heterogeneity</a:t>
            </a:r>
            <a:br>
              <a:rPr lang="en-US" b="1" dirty="0" smtClean="0"/>
            </a:br>
            <a:r>
              <a:rPr lang="en-US" b="1" dirty="0" smtClean="0"/>
              <a:t>Latent Classes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2133600"/>
          <a:ext cx="7827963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Equation" r:id="rId4" imgW="3403600" imgH="1905000" progId="Equation.DSMT4">
                  <p:embed/>
                </p:oleObj>
              </mc:Choice>
              <mc:Fallback>
                <p:oleObj name="Equation" r:id="rId4" imgW="3403600" imgH="190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7827963" cy="438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447800" y="4648200"/>
            <a:ext cx="5867400" cy="1828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5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Latent Class Probabilities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Ambiguous – Classical Bayesian model?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+mj-lt"/>
              </a:rPr>
              <a:t>The randomness of the class assignment is from the point of view of the observer, not a natural process governed by a discrete distribution.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Equivalent to random parameters models with discrete parameter variation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Using nested logits, etc. does not change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+mj-lt"/>
              </a:rPr>
              <a:t>Precisely analogous to continuous ‘random parameter’ models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+mj-lt"/>
              </a:rPr>
              <a:t>Not always equivalent – zero inflation models – in which classes have completely different models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478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A Latent Class MNL Model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828800"/>
            <a:ext cx="8148638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Within a “class”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Class sorting is probabilistic (to the analyst) determined by individual characteristics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24698889"/>
              </p:ext>
            </p:extLst>
          </p:nvPr>
        </p:nvGraphicFramePr>
        <p:xfrm>
          <a:off x="781050" y="2514600"/>
          <a:ext cx="7240588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0" name="Equation" r:id="rId4" imgW="3504960" imgH="533160" progId="Equation.DSMT4">
                  <p:embed/>
                </p:oleObj>
              </mc:Choice>
              <mc:Fallback>
                <p:oleObj name="Equation" r:id="rId4" imgW="3504960" imgH="53316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2514600"/>
                        <a:ext cx="7240588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347913" y="4876800"/>
          <a:ext cx="505777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Equation" r:id="rId6" imgW="2260600" imgH="508000" progId="Equation.DSMT4">
                  <p:embed/>
                </p:oleObj>
              </mc:Choice>
              <mc:Fallback>
                <p:oleObj name="Equation" r:id="rId6" imgW="22606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4876800"/>
                        <a:ext cx="5057775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762000" y="2362200"/>
            <a:ext cx="76200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2286000" y="4800600"/>
            <a:ext cx="5181600" cy="1295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3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Two Interpretations of Latent Classes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76400" y="1747838"/>
          <a:ext cx="5845175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Equation" r:id="rId4" imgW="4013200" imgH="3073400" progId="Equation.DSMT4">
                  <p:embed/>
                </p:oleObj>
              </mc:Choice>
              <mc:Fallback>
                <p:oleObj name="Equation" r:id="rId4" imgW="4013200" imgH="3073400" progId="Equation.DSMT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47838"/>
                        <a:ext cx="5845175" cy="447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182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00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Estimates from the LCM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86000"/>
            <a:ext cx="7342188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+mj-lt"/>
              </a:rPr>
              <a:t>Taste parameters within each class </a:t>
            </a:r>
            <a:r>
              <a:rPr lang="en-US" sz="2400" b="1" smtClean="0">
                <a:latin typeface="+mj-lt"/>
                <a:sym typeface="Symbol" pitchFamily="18" charset="2"/>
              </a:rPr>
              <a:t></a:t>
            </a:r>
            <a:r>
              <a:rPr lang="en-US" sz="2400" baseline="-25000" smtClean="0">
                <a:latin typeface="+mj-lt"/>
                <a:sym typeface="Symbol" pitchFamily="18" charset="2"/>
              </a:rPr>
              <a:t>q</a:t>
            </a:r>
            <a:endParaRPr lang="en-US" sz="2400" b="1" smtClean="0">
              <a:latin typeface="+mj-lt"/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Parameters of the class probability model, </a:t>
            </a:r>
            <a:r>
              <a:rPr lang="el-GR" sz="2400" b="1" smtClean="0">
                <a:latin typeface="+mj-lt"/>
              </a:rPr>
              <a:t>θ</a:t>
            </a:r>
            <a:r>
              <a:rPr lang="en-US" sz="2400" baseline="-25000" smtClean="0">
                <a:latin typeface="+mj-lt"/>
              </a:rPr>
              <a:t>q</a:t>
            </a:r>
            <a:endParaRPr lang="en-US" sz="2400" smtClean="0">
              <a:latin typeface="+mj-lt"/>
            </a:endParaRPr>
          </a:p>
          <a:p>
            <a:pPr eaLnBrk="1" hangingPunct="1">
              <a:defRPr/>
            </a:pPr>
            <a:r>
              <a:rPr lang="en-US" sz="2400" smtClean="0">
                <a:latin typeface="+mj-lt"/>
              </a:rPr>
              <a:t>For each person: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 class they are in q|i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</a:rPr>
              <a:t>Posterior estimates of their taste parameters E[</a:t>
            </a:r>
            <a:r>
              <a:rPr lang="en-US" sz="2000" b="1" smtClean="0">
                <a:latin typeface="+mj-lt"/>
                <a:sym typeface="Symbol" pitchFamily="18" charset="2"/>
              </a:rPr>
              <a:t></a:t>
            </a:r>
            <a:r>
              <a:rPr lang="en-US" sz="2000" baseline="-25000" smtClean="0">
                <a:latin typeface="+mj-lt"/>
                <a:sym typeface="Symbol" pitchFamily="18" charset="2"/>
              </a:rPr>
              <a:t>q</a:t>
            </a:r>
            <a:r>
              <a:rPr lang="en-US" sz="2000" smtClean="0">
                <a:latin typeface="+mj-lt"/>
                <a:sym typeface="Symbol" pitchFamily="18" charset="2"/>
              </a:rPr>
              <a:t>|i]</a:t>
            </a:r>
          </a:p>
          <a:p>
            <a:pPr lvl="1" eaLnBrk="1" hangingPunct="1">
              <a:defRPr/>
            </a:pPr>
            <a:r>
              <a:rPr lang="en-US" sz="2000" smtClean="0">
                <a:latin typeface="+mj-lt"/>
                <a:sym typeface="Symbol" pitchFamily="18" charset="2"/>
              </a:rPr>
              <a:t>Posterior estimates of their behavioral parameters, elasticities, marginal effects, etc.</a:t>
            </a:r>
            <a:endParaRPr lang="el-GR" sz="2000" baseline="-25000" smtClean="0">
              <a:latin typeface="+mj-lt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9798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61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Using the Latent Class Model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class probabilities</a:t>
            </a:r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buNone/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buNone/>
              <a:defRPr/>
            </a:pPr>
            <a:endParaRPr lang="en-US" sz="1600" smtClean="0">
              <a:latin typeface="+mj-lt"/>
            </a:endParaRPr>
          </a:p>
          <a:p>
            <a:pPr eaLnBrk="1" hangingPunct="1">
              <a:buNone/>
              <a:defRPr/>
            </a:pPr>
            <a:r>
              <a:rPr lang="en-US" sz="2400" smtClean="0">
                <a:latin typeface="+mj-lt"/>
              </a:rPr>
              <a:t>Computing posterior (individual specific) taste parameters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81200" y="2133600"/>
          <a:ext cx="48037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Equation" r:id="rId4" imgW="2882900" imgH="1371600" progId="Equation.DSMT4">
                  <p:embed/>
                </p:oleObj>
              </mc:Choice>
              <mc:Fallback>
                <p:oleObj name="Equation" r:id="rId4" imgW="288290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133600"/>
                        <a:ext cx="4803775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2895600" y="5257800"/>
          <a:ext cx="22002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Equation" r:id="rId6" imgW="977476" imgH="304668" progId="Equation.DSMT4">
                  <p:embed/>
                </p:oleObj>
              </mc:Choice>
              <mc:Fallback>
                <p:oleObj name="Equation" r:id="rId6" imgW="977476" imgH="30466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57800"/>
                        <a:ext cx="2200275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905000" y="2057400"/>
            <a:ext cx="5334000" cy="2286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2819400" y="5181600"/>
            <a:ext cx="23622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Application: Shoe Brand Choice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752600"/>
            <a:ext cx="7239000" cy="4800600"/>
          </a:xfrm>
        </p:spPr>
        <p:txBody>
          <a:bodyPr/>
          <a:lstStyle/>
          <a:p>
            <a:pPr eaLnBrk="1" hangingPunct="1"/>
            <a:r>
              <a:rPr lang="en-US" smtClean="0">
                <a:latin typeface="+mj-lt"/>
              </a:rPr>
              <a:t>S</a:t>
            </a:r>
            <a:r>
              <a:rPr lang="en-US" sz="2000" smtClean="0">
                <a:latin typeface="+mj-lt"/>
              </a:rPr>
              <a:t>imulated Data: Stated Choice, 400 respondents, 8 choice situations, 3,200 observations</a:t>
            </a:r>
          </a:p>
          <a:p>
            <a:pPr eaLnBrk="1" hangingPunct="1"/>
            <a:r>
              <a:rPr lang="en-US" smtClean="0">
                <a:latin typeface="+mj-lt"/>
              </a:rPr>
              <a:t>3</a:t>
            </a:r>
            <a:r>
              <a:rPr lang="en-US" sz="2000" smtClean="0">
                <a:latin typeface="+mj-lt"/>
              </a:rPr>
              <a:t> choice/attributes + NONE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Fashion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Quality   = High / Low</a:t>
            </a:r>
          </a:p>
          <a:p>
            <a:pPr lvl="1" eaLnBrk="1" hangingPunct="1"/>
            <a:r>
              <a:rPr lang="en-US" sz="1600" smtClean="0">
                <a:latin typeface="+mj-lt"/>
              </a:rPr>
              <a:t>Price      = 25/50/75,100 coded 1,2,3,4</a:t>
            </a:r>
          </a:p>
          <a:p>
            <a:pPr eaLnBrk="1" hangingPunct="1"/>
            <a:r>
              <a:rPr lang="en-US" smtClean="0">
                <a:latin typeface="+mj-lt"/>
              </a:rPr>
              <a:t>H</a:t>
            </a:r>
            <a:r>
              <a:rPr lang="en-US" sz="2000" smtClean="0">
                <a:latin typeface="+mj-lt"/>
              </a:rPr>
              <a:t>eterogeneity: Sex (Male=1), Age (&lt;25, 25-39, 40+)</a:t>
            </a:r>
          </a:p>
          <a:p>
            <a:pPr eaLnBrk="1" hangingPunct="1"/>
            <a:r>
              <a:rPr lang="en-US" smtClean="0">
                <a:latin typeface="+mj-lt"/>
              </a:rPr>
              <a:t>U</a:t>
            </a:r>
            <a:r>
              <a:rPr lang="en-US" sz="2000" smtClean="0">
                <a:latin typeface="+mj-lt"/>
              </a:rPr>
              <a:t>nderlying data generated by a 3 class latent class process (100, 200, 100 in classes</a:t>
            </a:r>
            <a:r>
              <a:rPr lang="en-US" sz="2000" smtClean="0">
                <a:latin typeface="+mj-lt"/>
              </a:rPr>
              <a:t>)</a:t>
            </a:r>
            <a:endParaRPr lang="en-US" sz="200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36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96153" y="1295400"/>
            <a:ext cx="8229600" cy="530225"/>
          </a:xfrm>
        </p:spPr>
        <p:txBody>
          <a:bodyPr/>
          <a:lstStyle/>
          <a:p>
            <a:r>
              <a:rPr lang="en-US" b="1" dirty="0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733800" y="22860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Choice Situation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057400" y="3200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Opt Out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Choose 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None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Brand2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Brand1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Brand3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533400" y="32004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Purchase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33400" y="4070350"/>
            <a:ext cx="14478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057400" y="2286000"/>
            <a:ext cx="5943600" cy="2133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533400" y="22860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Shoe Choice</a:t>
            </a:r>
            <a:endParaRPr lang="en-US" sz="1600" b="1">
              <a:latin typeface="Tahoma" pitchFamily="34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981200" y="4648200"/>
          <a:ext cx="6146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Equation" r:id="rId4" imgW="3352680" imgH="457200" progId="Equation.DSMT4">
                  <p:embed/>
                </p:oleObj>
              </mc:Choice>
              <mc:Fallback>
                <p:oleObj name="Equation" r:id="rId4" imgW="33526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648200"/>
                        <a:ext cx="6146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40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One Class MNL Estimates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71600" y="1981200"/>
            <a:ext cx="7086600" cy="37548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Discrete choice (multinomial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)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-4158.50286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 4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.0530 .0510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Variable| Coefficient    Standard Error  b/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St.Er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 P[|Z|&gt;z]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FASH|1|    1.47890***       .06777       21.823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QUAL|1|    1.01373***       .06445       15.730   .0000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PRICE|1|   -11.8023***       .80406      -14.678   .0000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  ASC4|1|     .03679          .07176         .513   .6082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59507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Application: Brand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81200"/>
            <a:ext cx="7391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True underlying model is a three class LCM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NLOGIT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Lhs=choice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Choices=Brand1,Brand2,Brand3,None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Rhs</a:t>
            </a:r>
            <a:r>
              <a:rPr lang="en-US" sz="2400" b="1" dirty="0" smtClean="0">
                <a:latin typeface="+mj-lt"/>
              </a:rPr>
              <a:t> = Fash,Qual,Price,ASC4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LCM=Male,Age25,Age39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Pts</a:t>
            </a:r>
            <a:r>
              <a:rPr lang="en-US" sz="2400" b="1" dirty="0" smtClean="0">
                <a:latin typeface="+mj-lt"/>
              </a:rPr>
              <a:t>=3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; </a:t>
            </a:r>
            <a:r>
              <a:rPr lang="en-US" sz="2400" b="1" dirty="0" err="1" smtClean="0">
                <a:latin typeface="+mj-lt"/>
              </a:rPr>
              <a:t>Pds</a:t>
            </a:r>
            <a:r>
              <a:rPr lang="en-US" sz="2400" b="1" dirty="0" smtClean="0">
                <a:latin typeface="+mj-lt"/>
              </a:rPr>
              <a:t>=8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latin typeface="+mj-lt"/>
              </a:rPr>
              <a:t>		</a:t>
            </a:r>
            <a:r>
              <a:rPr lang="en-US" sz="2400" b="1" smtClean="0">
                <a:latin typeface="+mj-lt"/>
              </a:rPr>
              <a:t>; Parameters </a:t>
            </a:r>
            <a:r>
              <a:rPr lang="en-US" sz="2400" b="1" dirty="0" smtClean="0">
                <a:latin typeface="+mj-lt"/>
              </a:rPr>
              <a:t>(Save posterior results) $</a:t>
            </a:r>
          </a:p>
          <a:p>
            <a:pPr eaLnBrk="1" hangingPunct="1">
              <a:buNone/>
            </a:pPr>
            <a:endParaRPr lang="en-US" b="1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4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89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Three Class LCM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533400" y="1828800"/>
            <a:ext cx="6553200" cy="483209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Normal exit from iterations. Exit status=0.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Latent Class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Logit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Model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Log likelihood function     -3649.13245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Restricted log likelihood   -4436.14196</a:t>
            </a:r>
          </a:p>
          <a:p>
            <a:r>
              <a:rPr lang="it-IT" sz="1400" b="1" dirty="0">
                <a:latin typeface="Courier New" pitchFamily="49" charset="0"/>
                <a:cs typeface="Courier New" pitchFamily="49" charset="0"/>
              </a:rPr>
              <a:t>Chi squared [  20 d.f.]      1574.01902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McFadden Pseudo R-squared      .1774085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Estimation based on N =   3200, K =  20</a:t>
            </a:r>
          </a:p>
          <a:p>
            <a:r>
              <a:rPr lang="pt-BR" sz="1400" b="1" dirty="0" smtClean="0">
                <a:latin typeface="Courier New" pitchFamily="49" charset="0"/>
                <a:cs typeface="Courier New" pitchFamily="49" charset="0"/>
              </a:rPr>
              <a:t>R2=1-LogL/LogL</a:t>
            </a:r>
            <a:r>
              <a:rPr lang="pt-BR" sz="1400" b="1" dirty="0">
                <a:latin typeface="Courier New" pitchFamily="49" charset="0"/>
                <a:cs typeface="Courier New" pitchFamily="49" charset="0"/>
              </a:rPr>
              <a:t>* Log-L fncn R-sqrd R2Adj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No coefficients -4436.1420  .1774 .1757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Constants only  -4391.1804  .1690 .1673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At start values -4158.5428  .1225 .1207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Response data are given as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ind.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choices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latent classes =            3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Average Class Probabilities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  .506  .239  .256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LCM model with panel has     400 groups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Fixed number of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obsrvs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./group=        8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Number of obs.=  3200, skipped    0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obs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105400" y="2743200"/>
            <a:ext cx="3352800" cy="127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LogL for one class MNL = -4158.503</a:t>
            </a:r>
          </a:p>
          <a:p>
            <a:pPr>
              <a:spcBef>
                <a:spcPct val="50000"/>
              </a:spcBef>
              <a:defRPr/>
            </a:pPr>
            <a:r>
              <a:rPr lang="en-US" sz="1400" b="1">
                <a:latin typeface="+mj-lt"/>
                <a:cs typeface="Courier New" pitchFamily="49" charset="0"/>
              </a:rPr>
              <a:t>Based on the LR statistic it would seem unambiguous to reject the one class model. The degrees of freedom for the test are uncertain, however.</a:t>
            </a:r>
          </a:p>
        </p:txBody>
      </p:sp>
    </p:spTree>
    <p:extLst>
      <p:ext uri="{BB962C8B-B14F-4D97-AF65-F5344CB8AC3E}">
        <p14:creationId xmlns:p14="http://schemas.microsoft.com/office/powerpoint/2010/main" val="243118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Estimated LCM: Utilities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447800" y="1981200"/>
            <a:ext cx="7239000" cy="3970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FASH|1|    3.02570***       .14549       20.796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QUAL|1|    -.08782          .12305        -.714   .4754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PRICE|1|   -9.69638***      1.41267       -6.864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ASC4|1|    1.28999***       .14632        8.816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2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FASH|2|    1.19722***       .16169        7.404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QUAL|2|    1.11575***       .16356        6.821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PRICE|2|   -13.9345***      1.93541       -7.200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ASC4|2|    -.43138**        .18514       -2.330   .0198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|Utility parameters in latent class --&gt;&gt; 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FASH|3|    -.17168          .16725       -1.026   .3047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QUAL|3|    2.71881***       .17907       15.183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PRICE|3|   -8.96483***      1.93400       -4.635   .0000</a:t>
            </a:r>
          </a:p>
          <a:p>
            <a:r>
              <a:rPr lang="it-IT" sz="1400" b="1">
                <a:latin typeface="Courier New" pitchFamily="49" charset="0"/>
                <a:cs typeface="Courier New" pitchFamily="49" charset="0"/>
              </a:rPr>
              <a:t>  ASC4|3|     .18639          .18412        1.012   .3114</a:t>
            </a:r>
          </a:p>
        </p:txBody>
      </p:sp>
    </p:spTree>
    <p:extLst>
      <p:ext uri="{BB962C8B-B14F-4D97-AF65-F5344CB8AC3E}">
        <p14:creationId xmlns:p14="http://schemas.microsoft.com/office/powerpoint/2010/main" val="38112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Estimated LCM: Class Probability Model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239000" cy="41857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THETA(01)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-.90345**        .37612       -2.402   .0163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_MALE|1|     .64183*         .36245        1.771   .0766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_AGE25|1|    2.13321***       .32096        6.646   .0000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_AGE39|1|     .72630*         .43511        1.669   .0951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THETA(02)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.37636          .34812        1.081   .2796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_MALE|2|   -2.76536***       .69325       -3.989   .0001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_AGE25|2|    -.11946          .54936        -.217   .8279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_AGE39|2|    1.97657***       .71684        2.757   .0058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       |This is THETA(03) in class probability model.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Constant|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 _MALE|3|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_AGE25|3|       .000        ......(Fixed Parameter)......</a:t>
            </a:r>
          </a:p>
          <a:p>
            <a:r>
              <a:rPr lang="en-US" sz="1400" b="1">
                <a:latin typeface="Courier New" pitchFamily="49" charset="0"/>
                <a:cs typeface="Courier New" pitchFamily="49" charset="0"/>
              </a:rPr>
              <a:t>_AGE39|3|       .000        ......(Fixed Parameter)......</a:t>
            </a:r>
          </a:p>
          <a:p>
            <a:r>
              <a:rPr lang="en-US" sz="1400" b="1" smtClean="0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  <a:endParaRPr lang="en-US" sz="14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73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3775"/>
            <a:ext cx="82296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Estimated LCM: </a:t>
            </a:r>
            <a:br>
              <a:rPr lang="en-US" b="1" dirty="0" smtClean="0"/>
            </a:br>
            <a:r>
              <a:rPr lang="en-US" b="1" dirty="0" smtClean="0"/>
              <a:t>Conditional Parameter Estimates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146808"/>
            <a:ext cx="4125094" cy="448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785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b="1" smtClean="0"/>
              <a:t>Estimated LCM: Conditional (Posterior) Class Probabilities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057400"/>
            <a:ext cx="31581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66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200" b="1" dirty="0" smtClean="0"/>
              <a:t>Average Estimated Class 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62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 smtClean="0">
                <a:latin typeface="Arial" charset="0"/>
              </a:rPr>
              <a:t>    </a:t>
            </a:r>
            <a:r>
              <a:rPr lang="en-US" sz="2400" b="1" dirty="0" smtClean="0">
                <a:latin typeface="+mj-lt"/>
              </a:rPr>
              <a:t>MATRIX ; list ; 1/400 * classp_i'1$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latin typeface="+mj-lt"/>
              </a:rPr>
              <a:t>    Matrix Result   has  3 rows and  1 columns.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      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+--------------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1|     .50555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2|     .23853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      3|     .25593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   </a:t>
            </a:r>
            <a:r>
              <a:rPr lang="en-US" sz="2400" b="1" dirty="0" smtClean="0">
                <a:latin typeface="+mj-lt"/>
              </a:rPr>
              <a:t>This is how the data were simulated.  Class probabilities are .5, .25, .25.  The model ‘worked.’</a:t>
            </a:r>
          </a:p>
        </p:txBody>
      </p:sp>
    </p:spTree>
    <p:extLst>
      <p:ext uri="{BB962C8B-B14F-4D97-AF65-F5344CB8AC3E}">
        <p14:creationId xmlns:p14="http://schemas.microsoft.com/office/powerpoint/2010/main" val="38376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Elasticities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381000" y="1447800"/>
            <a:ext cx="81534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                           Mean    </a:t>
            </a:r>
            <a:r>
              <a:rPr lang="en-US" sz="1400" b="1" dirty="0" err="1">
                <a:latin typeface="Courier New" pitchFamily="49" charset="0"/>
                <a:cs typeface="Courier New" pitchFamily="49" charset="0"/>
              </a:rPr>
              <a:t>St.Dev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Choice=BRAND1            -.8010     .3381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.2732     .2994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.2484     .2641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.2193     .2317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.3106     .2123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Choice=BRAND2           -1.1481     .4885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Choice=BRAND3             .2836     .2034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.2682     .1848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Choice=BRAND1             .3145     .2217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Choice=BRAND2             .3436     .2991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*     Choice=BRAND3            -.6744     .3676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|       Choice=NONE               .3019     .2187   |</a:t>
            </a:r>
          </a:p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4965" y="2325687"/>
            <a:ext cx="2971800" cy="224631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are computed by averaging individual </a:t>
            </a:r>
            <a:r>
              <a:rPr lang="en-US" sz="1400" dirty="0" err="1">
                <a:latin typeface="+mj-lt"/>
              </a:rPr>
              <a:t>elasticities</a:t>
            </a:r>
            <a:r>
              <a:rPr lang="en-US" sz="1400" dirty="0">
                <a:latin typeface="+mj-lt"/>
              </a:rPr>
              <a:t> computed at the expected (posterior) parameter vector.</a:t>
            </a:r>
          </a:p>
          <a:p>
            <a:pPr>
              <a:defRPr/>
            </a:pPr>
            <a:endParaRPr lang="en-US" sz="1400" dirty="0">
              <a:latin typeface="+mj-lt"/>
            </a:endParaRPr>
          </a:p>
          <a:p>
            <a:pPr>
              <a:defRPr/>
            </a:pPr>
            <a:r>
              <a:rPr lang="en-US" sz="1400" dirty="0">
                <a:latin typeface="+mj-lt"/>
              </a:rPr>
              <a:t>This is an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unlabeled choice experiment</a:t>
            </a:r>
            <a:r>
              <a:rPr lang="en-US" sz="1400" dirty="0">
                <a:latin typeface="+mj-lt"/>
              </a:rPr>
              <a:t>.  It is not possible to attach any significance to the fact that the elasticity is different for Brand1 and Brand 2 or Brand 3.</a:t>
            </a:r>
          </a:p>
        </p:txBody>
      </p:sp>
    </p:spTree>
    <p:extLst>
      <p:ext uri="{BB962C8B-B14F-4D97-AF65-F5344CB8AC3E}">
        <p14:creationId xmlns:p14="http://schemas.microsoft.com/office/powerpoint/2010/main" val="304127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843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Application: Long Distance Drivers’ </a:t>
            </a:r>
            <a:br>
              <a:rPr lang="en-US" b="1" dirty="0" smtClean="0"/>
            </a:br>
            <a:r>
              <a:rPr lang="en-US" b="1" dirty="0" smtClean="0"/>
              <a:t>Preference for Road Environments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667000"/>
            <a:ext cx="7315200" cy="3048000"/>
          </a:xfrm>
        </p:spPr>
        <p:txBody>
          <a:bodyPr/>
          <a:lstStyle/>
          <a:p>
            <a:pPr marL="609600" indent="-609600" eaLnBrk="1" hangingPunct="1"/>
            <a:r>
              <a:rPr lang="en-US" sz="2000" dirty="0" smtClean="0">
                <a:latin typeface="+mj-lt"/>
              </a:rPr>
              <a:t>New Zealand survey, 2000, 274 drivers</a:t>
            </a:r>
          </a:p>
          <a:p>
            <a:pPr marL="609600" indent="-609600" eaLnBrk="1" hangingPunct="1"/>
            <a:r>
              <a:rPr lang="en-US" sz="2000" dirty="0" smtClean="0">
                <a:latin typeface="+mj-lt"/>
              </a:rPr>
              <a:t>Mixed revealed and stated choice experiment</a:t>
            </a:r>
          </a:p>
          <a:p>
            <a:pPr marL="609600" indent="-609600" eaLnBrk="1" hangingPunct="1"/>
            <a:r>
              <a:rPr lang="en-US" sz="2000" dirty="0" smtClean="0">
                <a:latin typeface="+mj-lt"/>
              </a:rPr>
              <a:t>4 Alternatives in choice set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The current road the respondent is/has been using;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A hypothetical 2-lane road;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A hypothetical 4-lane road with no median;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A hypothetical 4-lane road with a wide grass median.</a:t>
            </a:r>
          </a:p>
          <a:p>
            <a:pPr marL="609600" indent="-609600" eaLnBrk="1" hangingPunct="1"/>
            <a:r>
              <a:rPr lang="en-US" sz="2000" dirty="0" smtClean="0">
                <a:latin typeface="+mj-lt"/>
              </a:rPr>
              <a:t>16 stated choice situations for each with 2 choice profiles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choices involving all 4 choices</a:t>
            </a:r>
          </a:p>
          <a:p>
            <a:pPr marL="990600" lvl="1" indent="-533400" eaLnBrk="1" hangingPunct="1"/>
            <a:r>
              <a:rPr lang="en-US" sz="1400" dirty="0" smtClean="0">
                <a:latin typeface="+mj-lt"/>
              </a:rPr>
              <a:t>choices involving only the last 3 (hypothetical)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143000" y="5943600"/>
            <a:ext cx="7315200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  <a:latin typeface="Tahoma" pitchFamily="34" charset="0"/>
              </a:rPr>
              <a:t>Hensher and Greene, </a:t>
            </a:r>
            <a:r>
              <a:rPr lang="en-AU" sz="1600">
                <a:solidFill>
                  <a:srgbClr val="000000"/>
                </a:solidFill>
                <a:latin typeface="Tahoma" pitchFamily="34" charset="0"/>
              </a:rPr>
              <a:t>A Latent Class Model for Discrete Choice Analysis: Contrasts with Mixed Logit – Transportation Research B, 2003</a:t>
            </a:r>
            <a:endParaRPr lang="en-US" sz="160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98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509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Attributes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133600"/>
            <a:ext cx="7391400" cy="3962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Time on the open road which is free flow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Time on the open road which is slowed by other traffic (in minutes);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Percentage of total time on open road spent with other vehicles close behind (</a:t>
            </a:r>
            <a:r>
              <a:rPr lang="en-US" sz="2400" dirty="0" err="1" smtClean="0">
                <a:latin typeface="+mj-lt"/>
              </a:rPr>
              <a:t>ie</a:t>
            </a:r>
            <a:r>
              <a:rPr lang="en-US" sz="2400" dirty="0" smtClean="0">
                <a:latin typeface="+mj-lt"/>
              </a:rPr>
              <a:t> tailgating) (%);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Curviness of the road (A four-level attribute - almost straight, slight, moderate, winding);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Running costs (in dollars);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Toll cost (in dollars).</a:t>
            </a:r>
          </a:p>
        </p:txBody>
      </p:sp>
    </p:spTree>
    <p:extLst>
      <p:ext uri="{BB962C8B-B14F-4D97-AF65-F5344CB8AC3E}">
        <p14:creationId xmlns:p14="http://schemas.microsoft.com/office/powerpoint/2010/main" val="235725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8575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dirty="0" smtClean="0"/>
              <a:t>Experimental Design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The four levels of the six attributes chosen are: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Free Flow Travel Time: 	 -20%, -10%, +10%, +20% 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Time Slowed Down: 		 -20%, -10%, +10%, +20% 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Percent of time with vehicles close behind:</a:t>
            </a:r>
            <a:br>
              <a:rPr lang="en-US" sz="1800" dirty="0" smtClean="0"/>
            </a:br>
            <a:r>
              <a:rPr lang="en-US" sz="1800" smtClean="0"/>
              <a:t>                                          -</a:t>
            </a:r>
            <a:r>
              <a:rPr lang="en-US" sz="1800" dirty="0" smtClean="0"/>
              <a:t>50%, -25%, +25%, +50%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err="1" smtClean="0"/>
              <a:t>Curviness:almost</a:t>
            </a:r>
            <a:r>
              <a:rPr lang="en-US" sz="1800" dirty="0" smtClean="0"/>
              <a:t>, straight, slight, moderate, winding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Running Costs: 		-10%, -5%,    +5%,  +10% </a:t>
            </a:r>
            <a:endParaRPr lang="en-US" sz="1800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Toll cost for car and double for truck if trip duration is: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  1 hours or less 		</a:t>
            </a:r>
            <a:r>
              <a:rPr lang="en-US" sz="1800" smtClean="0"/>
              <a:t>     	0</a:t>
            </a:r>
            <a:r>
              <a:rPr lang="en-US" sz="1800" dirty="0" smtClean="0"/>
              <a:t>,    0.5,   1.5,        3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  Between 1 hour and 2.5 </a:t>
            </a:r>
            <a:r>
              <a:rPr lang="en-US" sz="1800" smtClean="0"/>
              <a:t>hours  	0</a:t>
            </a:r>
            <a:r>
              <a:rPr lang="en-US" sz="1800" dirty="0" smtClean="0"/>
              <a:t>,    1.5,   4.5,        9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  More than 2.5 hours </a:t>
            </a:r>
            <a:r>
              <a:rPr lang="en-US" sz="1800" smtClean="0"/>
              <a:t>	      	0</a:t>
            </a:r>
            <a:r>
              <a:rPr lang="en-US" sz="1800" dirty="0" smtClean="0"/>
              <a:t>,    2.5,   7.5,      15</a:t>
            </a:r>
          </a:p>
        </p:txBody>
      </p:sp>
    </p:spTree>
    <p:extLst>
      <p:ext uri="{BB962C8B-B14F-4D97-AF65-F5344CB8AC3E}">
        <p14:creationId xmlns:p14="http://schemas.microsoft.com/office/powerpoint/2010/main" val="326161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14400" y="1752600"/>
          <a:ext cx="7848600" cy="475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Bitmap Image" r:id="rId4" imgW="5152381" imgH="3123810" progId="PBrush">
                  <p:embed/>
                </p:oleObj>
              </mc:Choice>
              <mc:Fallback>
                <p:oleObj name="Bitmap Image" r:id="rId4" imgW="5152381" imgH="3123810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7848600" cy="475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1182687"/>
            <a:ext cx="78486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7030A0"/>
                </a:solidFill>
                <a:latin typeface="+mj-lt"/>
              </a:rPr>
              <a:t>Estimated Latent Class Model</a:t>
            </a:r>
          </a:p>
        </p:txBody>
      </p:sp>
    </p:spTree>
    <p:extLst>
      <p:ext uri="{BB962C8B-B14F-4D97-AF65-F5344CB8AC3E}">
        <p14:creationId xmlns:p14="http://schemas.microsoft.com/office/powerpoint/2010/main" val="260375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b="1" smtClean="0"/>
              <a:t>Estimated Value of Time Saved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" y="2362200"/>
          <a:ext cx="8151813" cy="289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Bitmap Image" r:id="rId4" imgW="4533333" imgH="1609524" progId="PBrush">
                  <p:embed/>
                </p:oleObj>
              </mc:Choice>
              <mc:Fallback>
                <p:oleObj name="Bitmap Image" r:id="rId4" imgW="4533333" imgH="1609524" progId="PBrush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8151813" cy="289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469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b="1" smtClean="0"/>
              <a:t>Distribution of Parameters – </a:t>
            </a:r>
            <a:br>
              <a:rPr lang="en-US" b="1" smtClean="0"/>
            </a:br>
            <a:r>
              <a:rPr lang="en-US" b="1" smtClean="0"/>
              <a:t>Value of Time on 2 Lane Road</a:t>
            </a:r>
          </a:p>
        </p:txBody>
      </p:sp>
      <p:pic>
        <p:nvPicPr>
          <p:cNvPr id="2662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2362200"/>
            <a:ext cx="5499110" cy="3962400"/>
          </a:xfr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828800" y="2286000"/>
            <a:ext cx="5715000" cy="3886200"/>
          </a:xfrm>
          <a:prstGeom prst="rect">
            <a:avLst/>
          </a:prstGeom>
          <a:solidFill>
            <a:srgbClr val="0066FF">
              <a:alpha val="1215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1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5344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Decision Strategy in Multinomial Choice</a:t>
            </a:r>
            <a:endParaRPr lang="en-US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514600"/>
          <a:ext cx="7948061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Equation" r:id="rId3" imgW="4660900" imgH="1206500" progId="Equation.DSMT4">
                  <p:embed/>
                </p:oleObj>
              </mc:Choice>
              <mc:Fallback>
                <p:oleObj name="Equation" r:id="rId3" imgW="4660900" imgH="1206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7948061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74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</a:t>
            </a:r>
            <a:r>
              <a:rPr lang="en-US" b="1" err="1" smtClean="0"/>
              <a:t>Logit</a:t>
            </a:r>
            <a:r>
              <a:rPr lang="en-US" b="1" smtClean="0"/>
              <a:t> Model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33400" y="2133600"/>
          <a:ext cx="8002387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quation" r:id="rId3" imgW="3911600" imgH="1676400" progId="Equation.DSMT4">
                  <p:embed/>
                </p:oleObj>
              </mc:Choice>
              <mc:Fallback>
                <p:oleObj name="Equation" r:id="rId3" imgW="3911600" imgH="167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133600"/>
                        <a:ext cx="8002387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4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Explicitly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19050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err="1" smtClean="0"/>
              <a:t>Hensher</a:t>
            </a:r>
            <a:r>
              <a:rPr lang="en-US" smtClean="0"/>
              <a:t>, D.A., Rose, J. and Greene, W. (2005) The Implications on Willingness to Pay of Respondents Ignoring Specific Attributes (DoD#6) Transportation, 32 (3), 203-222. </a:t>
            </a:r>
          </a:p>
          <a:p>
            <a:endParaRPr lang="en-US" smtClean="0"/>
          </a:p>
          <a:p>
            <a:pPr lvl="0"/>
            <a:r>
              <a:rPr lang="en-US" err="1" smtClean="0"/>
              <a:t>Hensher</a:t>
            </a:r>
            <a:r>
              <a:rPr lang="en-US" smtClean="0"/>
              <a:t>, D.A. and Rose, J.M. (2009) Simplifying Choice through Attribute Preservation or Non-Attendance: Implications for Willingness to Pay, </a:t>
            </a:r>
            <a:r>
              <a:rPr lang="en-US" i="1" smtClean="0"/>
              <a:t>Transportation Research Part E</a:t>
            </a:r>
            <a:r>
              <a:rPr lang="en-US" smtClean="0"/>
              <a:t>, 45, 583-590.</a:t>
            </a:r>
          </a:p>
          <a:p>
            <a:endParaRPr lang="en-US" smtClean="0"/>
          </a:p>
          <a:p>
            <a:pPr lvl="0"/>
            <a:r>
              <a:rPr lang="en-AU" smtClean="0"/>
              <a:t>Rose, J., </a:t>
            </a:r>
            <a:r>
              <a:rPr lang="en-AU" err="1" smtClean="0"/>
              <a:t>Hensher</a:t>
            </a:r>
            <a:r>
              <a:rPr lang="en-AU" smtClean="0"/>
              <a:t>, D., Greene, W. and Washington, S. Attribute Exclusion Strategies in Airline Choice: Accounting for Exogenous Information on Decision Maker Processing Strategies in Models of Discrete Choice, </a:t>
            </a:r>
            <a:r>
              <a:rPr lang="en-AU" i="1" err="1" smtClean="0"/>
              <a:t>Transportmetrica</a:t>
            </a:r>
            <a:r>
              <a:rPr lang="en-AU" i="1" smtClean="0"/>
              <a:t>, 2011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1143000" y="5235714"/>
            <a:ext cx="670560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Choice situations in which the individual explicitly states that they ignored certain attributes in their decisions.</a:t>
            </a:r>
          </a:p>
        </p:txBody>
      </p:sp>
    </p:spTree>
    <p:extLst>
      <p:ext uri="{BB962C8B-B14F-4D97-AF65-F5344CB8AC3E}">
        <p14:creationId xmlns:p14="http://schemas.microsoft.com/office/powerpoint/2010/main" val="112199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808038"/>
          </a:xfrm>
        </p:spPr>
        <p:txBody>
          <a:bodyPr/>
          <a:lstStyle/>
          <a:p>
            <a:r>
              <a:rPr lang="en-US" b="1" dirty="0" smtClean="0"/>
              <a:t>Appropriate Modeling Strategy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3810000"/>
          </a:xfrm>
        </p:spPr>
        <p:txBody>
          <a:bodyPr>
            <a:normAutofit/>
          </a:bodyPr>
          <a:lstStyle/>
          <a:p>
            <a:r>
              <a:rPr lang="en-US" sz="2400" smtClean="0">
                <a:latin typeface="+mj-lt"/>
              </a:rPr>
              <a:t>Fix ignored attributes at zero?  Definitely not!</a:t>
            </a:r>
          </a:p>
          <a:p>
            <a:pPr lvl="1"/>
            <a:r>
              <a:rPr lang="en-US" smtClean="0">
                <a:latin typeface="+mj-lt"/>
              </a:rPr>
              <a:t>Zero is an unrealistic value of the attribute (price)</a:t>
            </a:r>
          </a:p>
          <a:p>
            <a:pPr lvl="1"/>
            <a:r>
              <a:rPr lang="en-US" smtClean="0">
                <a:latin typeface="+mj-lt"/>
              </a:rPr>
              <a:t>The probability is a function of </a:t>
            </a:r>
            <a:r>
              <a:rPr lang="en-US" b="1" err="1" smtClean="0">
                <a:latin typeface="+mj-lt"/>
              </a:rPr>
              <a:t>x</a:t>
            </a:r>
            <a:r>
              <a:rPr lang="en-US" baseline="-25000" err="1" smtClean="0">
                <a:latin typeface="+mj-lt"/>
              </a:rPr>
              <a:t>ij</a:t>
            </a:r>
            <a:r>
              <a:rPr lang="en-US" smtClean="0">
                <a:latin typeface="+mj-lt"/>
              </a:rPr>
              <a:t> – </a:t>
            </a:r>
            <a:r>
              <a:rPr lang="en-US" b="1" err="1" smtClean="0">
                <a:latin typeface="+mj-lt"/>
              </a:rPr>
              <a:t>x</a:t>
            </a:r>
            <a:r>
              <a:rPr lang="en-US" baseline="-25000" err="1" smtClean="0">
                <a:latin typeface="+mj-lt"/>
              </a:rPr>
              <a:t>il</a:t>
            </a:r>
            <a:r>
              <a:rPr lang="en-US" smtClean="0">
                <a:latin typeface="+mj-lt"/>
              </a:rPr>
              <a:t>, so the substitution distorts the probabilities</a:t>
            </a:r>
          </a:p>
          <a:p>
            <a:r>
              <a:rPr lang="en-US" sz="2400" smtClean="0">
                <a:latin typeface="+mj-lt"/>
              </a:rPr>
              <a:t>Appropriate model:  for that individual, the specific coefficient is zero – consistent with the utility assumption.  A person specific, exogenously determined model</a:t>
            </a:r>
          </a:p>
          <a:p>
            <a:r>
              <a:rPr lang="en-US" sz="2400" smtClean="0">
                <a:latin typeface="+mj-lt"/>
              </a:rPr>
              <a:t>Surprisingly simple to implement</a:t>
            </a:r>
            <a:endParaRPr lang="en-US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112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374775"/>
            <a:ext cx="8229600" cy="530225"/>
          </a:xfrm>
        </p:spPr>
        <p:txBody>
          <a:bodyPr/>
          <a:lstStyle/>
          <a:p>
            <a:pPr eaLnBrk="1" hangingPunct="1"/>
            <a:r>
              <a:rPr lang="en-US" b="1" dirty="0" smtClean="0"/>
              <a:t>Choice Strategy Heterogeneity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057400"/>
            <a:ext cx="77724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Methodologically, a rather minor point – construct appropriate likelihood given known information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Not a latent class model. Classes are not latent.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Not the ‘variable selection’ issue (the worst form of “stepwise” modeling)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Familiar strategy gives the wrong answer.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415222"/>
              </p:ext>
            </p:extLst>
          </p:nvPr>
        </p:nvGraphicFramePr>
        <p:xfrm>
          <a:off x="1828800" y="3289300"/>
          <a:ext cx="5562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Equation" r:id="rId4" imgW="2413000" imgH="292100" progId="Equation.DSMT4">
                  <p:embed/>
                </p:oleObj>
              </mc:Choice>
              <mc:Fallback>
                <p:oleObj name="Equation" r:id="rId4" imgW="24130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289300"/>
                        <a:ext cx="55626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1676400" y="3200400"/>
            <a:ext cx="60960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6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146175"/>
            <a:ext cx="8534400" cy="1139825"/>
          </a:xfrm>
        </p:spPr>
        <p:txBody>
          <a:bodyPr/>
          <a:lstStyle/>
          <a:p>
            <a:pPr eaLnBrk="1" hangingPunct="1"/>
            <a:r>
              <a:rPr lang="en-US" b="1" dirty="0" smtClean="0"/>
              <a:t>Application: Sydney </a:t>
            </a:r>
            <a:br>
              <a:rPr lang="en-US" b="1" dirty="0" smtClean="0"/>
            </a:br>
            <a:r>
              <a:rPr lang="en-US" b="1" dirty="0" smtClean="0"/>
              <a:t>Commuters’ Route Choice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2438400"/>
            <a:ext cx="72390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Stated Preference study – several possible choice situations considered by each person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Multinomial and mixed (random parameters) </a:t>
            </a:r>
            <a:r>
              <a:rPr lang="en-US" sz="2400" dirty="0" err="1" smtClean="0">
                <a:latin typeface="+mj-lt"/>
              </a:rPr>
              <a:t>logit</a:t>
            </a: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Consumers included data on which attributes were ignored.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Ignored attributes visibly coded as ignored are automatically treated by constraining </a:t>
            </a:r>
            <a:r>
              <a:rPr lang="el-GR" sz="2400" b="1" dirty="0" smtClean="0">
                <a:latin typeface="+mj-lt"/>
              </a:rPr>
              <a:t>β</a:t>
            </a:r>
            <a:r>
              <a:rPr lang="en-US" sz="2400" dirty="0" smtClean="0">
                <a:latin typeface="+mj-lt"/>
              </a:rPr>
              <a:t>=</a:t>
            </a:r>
            <a:r>
              <a:rPr lang="en-US" sz="2400" b="1" dirty="0" smtClean="0">
                <a:latin typeface="+mj-lt"/>
              </a:rPr>
              <a:t>0</a:t>
            </a:r>
            <a:r>
              <a:rPr lang="en-US" sz="2400" dirty="0" smtClean="0">
                <a:latin typeface="+mj-lt"/>
              </a:rPr>
              <a:t> for that observation.</a:t>
            </a:r>
          </a:p>
        </p:txBody>
      </p:sp>
    </p:spTree>
    <p:extLst>
      <p:ext uri="{BB962C8B-B14F-4D97-AF65-F5344CB8AC3E}">
        <p14:creationId xmlns:p14="http://schemas.microsoft.com/office/powerpoint/2010/main" val="34232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Data for Application of Information Strategy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057400"/>
            <a:ext cx="6858000" cy="4302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dirty="0" smtClean="0">
                <a:latin typeface="+mj-lt"/>
              </a:rPr>
              <a:t>S</a:t>
            </a:r>
            <a:r>
              <a:rPr lang="en-US" sz="1800" dirty="0" smtClean="0">
                <a:latin typeface="+mj-lt"/>
              </a:rPr>
              <a:t>tated/Revealed preference study, Sydney car commuters.  500+ surveyed, about 10 choice situations for each.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    E</a:t>
            </a:r>
            <a:r>
              <a:rPr lang="en-US" sz="1800" dirty="0" smtClean="0">
                <a:latin typeface="+mj-lt"/>
              </a:rPr>
              <a:t>xisting route vs. 3 proposed alternatives.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+mj-lt"/>
              </a:rPr>
              <a:t>    A</a:t>
            </a:r>
            <a:r>
              <a:rPr lang="en-US" sz="1800" dirty="0" smtClean="0">
                <a:latin typeface="+mj-lt"/>
              </a:rPr>
              <a:t>ttribute design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dirty="0" smtClean="0">
                <a:latin typeface="+mj-lt"/>
              </a:rPr>
              <a:t>Original: respondents presented with 3, 4, 5, or 6 attributes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dirty="0" smtClean="0">
                <a:latin typeface="+mj-lt"/>
              </a:rPr>
              <a:t>Attributes – four level design.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Free flow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Slowed down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Stop/start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Trip time variability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Toll cost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400" b="1" dirty="0" smtClean="0">
                <a:latin typeface="+mj-lt"/>
              </a:rPr>
              <a:t>Running cost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dirty="0" smtClean="0">
                <a:latin typeface="+mj-lt"/>
              </a:rPr>
              <a:t>Final: respondents use only some attributes </a:t>
            </a:r>
            <a:r>
              <a:rPr lang="en-US" sz="1600" b="1" u="sng" dirty="0" smtClean="0">
                <a:solidFill>
                  <a:srgbClr val="FF3300"/>
                </a:solidFill>
                <a:latin typeface="+mj-lt"/>
              </a:rPr>
              <a:t>and indicate when surveyed which ones they ignored</a:t>
            </a:r>
          </a:p>
          <a:p>
            <a:pPr lvl="1" eaLnBrk="1" hangingPunct="1">
              <a:lnSpc>
                <a:spcPct val="90000"/>
              </a:lnSpc>
            </a:pPr>
            <a:endParaRPr lang="en-US" sz="1600" b="1" dirty="0" smtClean="0"/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42355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b="1" dirty="0" smtClean="0"/>
              <a:t>Stated Choice Experiment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526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9200" y="5715000"/>
            <a:ext cx="6705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Ancillary questions:  Did you ignore any of these attributes?</a:t>
            </a:r>
            <a:endParaRPr lang="en-US" sz="2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08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40963608"/>
              </p:ext>
            </p:extLst>
          </p:nvPr>
        </p:nvGraphicFramePr>
        <p:xfrm>
          <a:off x="1219200" y="1219200"/>
          <a:ext cx="7162800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4" name="Bitmap Image" r:id="rId4" imgW="6028571" imgH="4590476" progId="PBrush">
                  <p:embed/>
                </p:oleObj>
              </mc:Choice>
              <mc:Fallback>
                <p:oleObj name="Bitmap Image" r:id="rId4" imgW="6028571" imgH="4590476" progId="PBrush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7162800" cy="530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972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808038"/>
          </a:xfrm>
        </p:spPr>
        <p:txBody>
          <a:bodyPr>
            <a:normAutofit/>
          </a:bodyPr>
          <a:lstStyle/>
          <a:p>
            <a:r>
              <a:rPr lang="en-US" b="1" smtClean="0"/>
              <a:t>Individual </a:t>
            </a:r>
            <a:r>
              <a:rPr lang="en-US" b="1" smtClean="0">
                <a:solidFill>
                  <a:srgbClr val="FF0000"/>
                </a:solidFill>
              </a:rPr>
              <a:t>Implicitly</a:t>
            </a:r>
            <a:r>
              <a:rPr lang="en-US" b="1" smtClean="0"/>
              <a:t> Ignores Attributes</a:t>
            </a:r>
            <a:endParaRPr lang="en-US" b="1"/>
          </a:p>
        </p:txBody>
      </p:sp>
      <p:sp>
        <p:nvSpPr>
          <p:cNvPr id="3" name="TextBox 2"/>
          <p:cNvSpPr txBox="1"/>
          <p:nvPr/>
        </p:nvSpPr>
        <p:spPr>
          <a:xfrm>
            <a:off x="609600" y="22098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mtClean="0"/>
          </a:p>
          <a:p>
            <a:r>
              <a:rPr lang="en-US" err="1" smtClean="0"/>
              <a:t>Hensher</a:t>
            </a:r>
            <a:r>
              <a:rPr lang="en-US" smtClean="0"/>
              <a:t>, D.A. and Greene, W.H. (2010) Non-attendance and dual processing of common-metric attributes in choice analysis: a latent class specification, </a:t>
            </a:r>
            <a:r>
              <a:rPr lang="en-US" i="1" smtClean="0"/>
              <a:t>Empirical Economics</a:t>
            </a:r>
            <a:r>
              <a:rPr lang="en-US" smtClean="0"/>
              <a:t> 39 (2), 413-426</a:t>
            </a:r>
          </a:p>
          <a:p>
            <a:endParaRPr lang="en-US" smtClean="0"/>
          </a:p>
          <a:p>
            <a:pPr lvl="0"/>
            <a:r>
              <a:rPr lang="en-US" smtClean="0"/>
              <a:t>Campbell, D., </a:t>
            </a:r>
            <a:r>
              <a:rPr lang="en-US" err="1" smtClean="0"/>
              <a:t>Hensher</a:t>
            </a:r>
            <a:r>
              <a:rPr lang="en-US" smtClean="0"/>
              <a:t>, D.A. and </a:t>
            </a:r>
            <a:r>
              <a:rPr lang="en-US" err="1" smtClean="0"/>
              <a:t>Scarpa</a:t>
            </a:r>
            <a:r>
              <a:rPr lang="en-US" smtClean="0"/>
              <a:t>, R. Non-attendance to Attributes in Environmental Choice Analysis: A Latent Class Specification, </a:t>
            </a:r>
            <a:r>
              <a:rPr lang="en-US" i="1" smtClean="0"/>
              <a:t>Journal of Environmental Planning and Management</a:t>
            </a:r>
            <a:r>
              <a:rPr lang="en-US" smtClean="0"/>
              <a:t>, proofs 14 May 2011.</a:t>
            </a:r>
          </a:p>
          <a:p>
            <a:endParaRPr lang="en-US" smtClean="0"/>
          </a:p>
          <a:p>
            <a:pPr lvl="0"/>
            <a:r>
              <a:rPr lang="en-AU" err="1" smtClean="0"/>
              <a:t>Hensher</a:t>
            </a:r>
            <a:r>
              <a:rPr lang="en-AU" smtClean="0"/>
              <a:t>, D.A., Rose, J.M. and Greene, W.H. Inferring attribute non-attendance from stated choice data: implications for willingness to pay estimates and a warning for stated choice experiment design, 14 February 2011, </a:t>
            </a:r>
            <a:r>
              <a:rPr lang="en-AU" i="1" smtClean="0"/>
              <a:t>Transportation</a:t>
            </a:r>
            <a:r>
              <a:rPr lang="en-AU" smtClean="0"/>
              <a:t>, online 2 June 2001 DOI 10.1007/s11116-011-9347-8.</a:t>
            </a:r>
            <a:endParaRPr lang="en-US" b="1" smtClean="0"/>
          </a:p>
          <a:p>
            <a:endParaRPr lang="en-US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899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Stated Choice Experiment</a:t>
            </a:r>
            <a:endParaRPr lang="en-US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562600" cy="375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5800" y="5943600"/>
            <a:ext cx="78486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Individuals seem to be ignoring attributes.  Unknown to the analyst</a:t>
            </a:r>
            <a:endParaRPr lang="en-US" sz="2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b="1" dirty="0" smtClean="0"/>
              <a:t>The 2</a:t>
            </a:r>
            <a:r>
              <a:rPr lang="en-US" b="1" baseline="30000" dirty="0" smtClean="0"/>
              <a:t>K</a:t>
            </a:r>
            <a:r>
              <a:rPr lang="en-US" b="1" dirty="0" smtClean="0"/>
              <a:t>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38400"/>
            <a:ext cx="7086600" cy="3581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The analyst believes some attributes are ignored.  There is no indicator.</a:t>
            </a:r>
          </a:p>
          <a:p>
            <a:r>
              <a:rPr lang="en-US" sz="2400" dirty="0" smtClean="0">
                <a:latin typeface="+mj-lt"/>
              </a:rPr>
              <a:t>Classes distinguished by which attributes are ignored</a:t>
            </a:r>
          </a:p>
          <a:p>
            <a:r>
              <a:rPr lang="en-US" sz="2400" dirty="0" smtClean="0">
                <a:latin typeface="+mj-lt"/>
              </a:rPr>
              <a:t>Same model applies, now a latent class.  For K attributes there are 2</a:t>
            </a:r>
            <a:r>
              <a:rPr lang="en-US" sz="2400" baseline="30000" dirty="0" smtClean="0">
                <a:latin typeface="+mj-lt"/>
              </a:rPr>
              <a:t>K</a:t>
            </a:r>
            <a:r>
              <a:rPr lang="en-US" sz="2400" dirty="0" smtClean="0">
                <a:latin typeface="+mj-lt"/>
              </a:rPr>
              <a:t> candidate coefficient vectors</a:t>
            </a:r>
          </a:p>
        </p:txBody>
      </p:sp>
    </p:spTree>
    <p:extLst>
      <p:ext uri="{BB962C8B-B14F-4D97-AF65-F5344CB8AC3E}">
        <p14:creationId xmlns:p14="http://schemas.microsoft.com/office/powerpoint/2010/main" val="25980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96962"/>
            <a:ext cx="8153400" cy="103663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Latent Class Models with </a:t>
            </a:r>
            <a:br>
              <a:rPr lang="en-US" sz="3200" b="1" dirty="0" smtClean="0"/>
            </a:br>
            <a:r>
              <a:rPr lang="en-US" sz="3200" b="1" dirty="0" smtClean="0"/>
              <a:t>Cross Class Restrictions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sz="1800" smtClean="0"/>
              <a:t>8 Class Model: 6 structural utility parameters, 7 unrestricted prior probabilities.</a:t>
            </a:r>
          </a:p>
          <a:p>
            <a:r>
              <a:rPr lang="en-US" sz="1800" smtClean="0"/>
              <a:t>Reduced form has 8(6)+8 = 56 parameters.  (</a:t>
            </a:r>
            <a:r>
              <a:rPr lang="el-GR" sz="1800" smtClean="0">
                <a:latin typeface="Tahoma"/>
                <a:ea typeface="Tahoma"/>
                <a:cs typeface="Tahoma"/>
              </a:rPr>
              <a:t>π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)/</a:t>
            </a:r>
            <a:r>
              <a:rPr lang="el-GR" sz="1800" smtClean="0">
                <a:latin typeface="Tahoma"/>
                <a:ea typeface="Tahoma"/>
                <a:cs typeface="Tahoma"/>
              </a:rPr>
              <a:t>∑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exp(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), </a:t>
            </a:r>
            <a:r>
              <a:rPr lang="el-GR" sz="1800" smtClean="0">
                <a:latin typeface="Tahoma"/>
                <a:ea typeface="Tahoma"/>
                <a:cs typeface="Tahoma"/>
              </a:rPr>
              <a:t>α</a:t>
            </a:r>
            <a:r>
              <a:rPr lang="en-US" sz="1800" baseline="-25000" smtClean="0">
                <a:latin typeface="Tahoma"/>
                <a:ea typeface="Tahoma"/>
                <a:cs typeface="Tahoma"/>
              </a:rPr>
              <a:t>J</a:t>
            </a:r>
            <a:r>
              <a:rPr lang="en-US" sz="1800" smtClean="0">
                <a:latin typeface="Tahoma"/>
                <a:ea typeface="Tahoma"/>
                <a:cs typeface="Tahoma"/>
              </a:rPr>
              <a:t> =  0.)</a:t>
            </a:r>
            <a:endParaRPr lang="en-US" sz="1800" smtClean="0"/>
          </a:p>
          <a:p>
            <a:r>
              <a:rPr lang="en-US" sz="1800" smtClean="0"/>
              <a:t>EM Algorithm:  Does not provide any means to impose cross class restrictions.</a:t>
            </a:r>
          </a:p>
          <a:p>
            <a:r>
              <a:rPr lang="en-US" sz="1800" smtClean="0"/>
              <a:t>“Bayesian” MCMC Methods:  May be possible to force the restrictions – it will not be simple.</a:t>
            </a:r>
          </a:p>
          <a:p>
            <a:r>
              <a:rPr lang="en-US" sz="1800" smtClean="0"/>
              <a:t>Conventional Maximization:  Simple</a:t>
            </a:r>
            <a:endParaRPr lang="en-US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115561"/>
              </p:ext>
            </p:extLst>
          </p:nvPr>
        </p:nvGraphicFramePr>
        <p:xfrm>
          <a:off x="747713" y="2209800"/>
          <a:ext cx="7710487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Equation" r:id="rId3" imgW="6464300" imgH="2108200" progId="Equation.DSMT4">
                  <p:embed/>
                </p:oleObj>
              </mc:Choice>
              <mc:Fallback>
                <p:oleObj name="Equation" r:id="rId3" imgW="6464300" imgH="210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2209800"/>
                        <a:ext cx="7710487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597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smtClean="0"/>
              <a:t>Results for the 2</a:t>
            </a:r>
            <a:r>
              <a:rPr lang="en-US" b="1" baseline="30000" smtClean="0"/>
              <a:t>K</a:t>
            </a:r>
            <a:r>
              <a:rPr lang="en-US" b="1" smtClean="0"/>
              <a:t> model</a:t>
            </a:r>
            <a:endParaRPr lang="en-US" b="1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24947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254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49198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30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5105400"/>
            <a:ext cx="85391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324600" y="5105400"/>
            <a:ext cx="2514600" cy="2286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335434"/>
            <a:ext cx="6858000" cy="235792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200400"/>
            <a:ext cx="7848600" cy="347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9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334375" cy="90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2954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Choice Model with 6 Attributes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6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8382000" cy="119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8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8443913" cy="232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533400" y="1447800"/>
            <a:ext cx="82296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Stated Choice Experiment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3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438400"/>
            <a:ext cx="8362950" cy="2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609600" y="1676400"/>
            <a:ext cx="80772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7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863360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Latent Class Model – Posterior Class Probabilities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66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57400"/>
            <a:ext cx="8686800" cy="441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304800" y="11430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6 attributes implies 64 classes. Strategy</a:t>
            </a:r>
            <a:r>
              <a:rPr kumimoji="0" lang="en-US" sz="2800" b="1" i="0" u="none" strike="noStrike" kern="0" cap="none" spc="0" normalizeH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to reduce the computational burden on a small sample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52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0"/>
            <a:ext cx="82467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228600" y="1600200"/>
            <a:ext cx="87630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B00B4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Posterior probabilities of membership in the nonattendance class for 6 models 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6B00B4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43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EM Algorithm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066800" y="1760538"/>
          <a:ext cx="7543800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5" name="Equation" r:id="rId4" imgW="4635500" imgH="2717800" progId="Equation.DSMT4">
                  <p:embed/>
                </p:oleObj>
              </mc:Choice>
              <mc:Fallback>
                <p:oleObj name="Equation" r:id="rId4" imgW="4635500" imgH="271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60538"/>
                        <a:ext cx="7543800" cy="442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950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9906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Implementing EM for LC Models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1447800" y="1655763"/>
          <a:ext cx="69342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Equation" r:id="rId4" imgW="4241800" imgH="2933700" progId="Equation.DSMT4">
                  <p:embed/>
                </p:oleObj>
              </mc:Choice>
              <mc:Fallback>
                <p:oleObj name="Equation" r:id="rId4" imgW="4241800" imgH="293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655763"/>
                        <a:ext cx="6934200" cy="479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17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981200"/>
            <a:ext cx="7772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Arial" pitchFamily="34" charset="0"/>
                <a:cs typeface="Arial" pitchFamily="34" charset="0"/>
              </a:rPr>
              <a:t>Inflated Responses in Self-Assessed Health</a:t>
            </a:r>
          </a:p>
          <a:p>
            <a:pPr algn="ctr"/>
            <a:endParaRPr lang="en-US" b="1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Mark Harris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Curtin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Bruce Hollingsworth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Department of Economics, Lancaster University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William Greene</a:t>
            </a:r>
          </a:p>
          <a:p>
            <a:pPr algn="ctr"/>
            <a:r>
              <a:rPr lang="en-US" b="1" smtClean="0">
                <a:latin typeface="Arial" pitchFamily="34" charset="0"/>
                <a:cs typeface="Arial" pitchFamily="34" charset="0"/>
              </a:rPr>
              <a:t>Stern School of Business, New York University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900" y="1905000"/>
            <a:ext cx="7810500" cy="6096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5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mtClean="0"/>
              <a:t>SAH vs. Objective Health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153400" cy="3505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sz="1600" smtClean="0"/>
              <a:t>Favorable SAH categories seem artificially high.</a:t>
            </a:r>
          </a:p>
          <a:p>
            <a:pPr>
              <a:buNone/>
            </a:pPr>
            <a:endParaRPr lang="en-AU" sz="1600" smtClean="0"/>
          </a:p>
          <a:p>
            <a:pPr marL="0" indent="0">
              <a:buNone/>
            </a:pPr>
            <a:r>
              <a:rPr lang="en-GB" sz="1600" smtClean="0">
                <a:sym typeface="Symbol"/>
              </a:rPr>
              <a:t>  </a:t>
            </a:r>
            <a:r>
              <a:rPr lang="en-GB" sz="1600" smtClean="0"/>
              <a:t>60% of Australians are either overweight or obese (Dunstan </a:t>
            </a:r>
            <a:r>
              <a:rPr lang="en-GB" sz="1600" i="1" smtClean="0"/>
              <a:t>et. al</a:t>
            </a:r>
            <a:r>
              <a:rPr lang="en-GB" sz="1600" smtClean="0"/>
              <a:t>, 2001)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1 in 4 Australians has either diabetes or a condition of impaired glucose metabolism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of the population has elevated cholesterol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Over 50% has at least 1 of the “deadly quartet” of health conditions</a:t>
            </a:r>
            <a:br>
              <a:rPr lang="en-US" sz="1600" smtClean="0"/>
            </a:br>
            <a:r>
              <a:rPr lang="en-US" sz="1600" smtClean="0"/>
              <a:t>   (diabetes, obesity, high blood pressure, high cholestrol)</a:t>
            </a:r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GB" sz="1600" smtClean="0"/>
              <a:t>Nearly </a:t>
            </a:r>
            <a:r>
              <a:rPr lang="en-GB" sz="1600"/>
              <a:t>4 out of 5 Australians have 1 or more long term health </a:t>
            </a:r>
            <a:r>
              <a:rPr lang="en-GB" sz="1600" smtClean="0"/>
              <a:t>conditions</a:t>
            </a:r>
            <a:br>
              <a:rPr lang="en-GB" sz="1600" smtClean="0"/>
            </a:br>
            <a:r>
              <a:rPr lang="en-GB" sz="1600" smtClean="0"/>
              <a:t>   </a:t>
            </a:r>
            <a:r>
              <a:rPr lang="en-GB" sz="1600"/>
              <a:t>(National Health Survey, Australian Bureau of Statistics 2006)</a:t>
            </a:r>
            <a:endParaRPr lang="en-US" sz="1600"/>
          </a:p>
          <a:p>
            <a:pPr marL="0" indent="0">
              <a:buNone/>
            </a:pPr>
            <a:r>
              <a:rPr lang="en-GB" sz="1600">
                <a:sym typeface="Symbol"/>
              </a:rPr>
              <a:t> </a:t>
            </a:r>
            <a:r>
              <a:rPr lang="en-GB" sz="1600" smtClean="0">
                <a:sym typeface="Symbol"/>
              </a:rPr>
              <a:t> </a:t>
            </a:r>
            <a:r>
              <a:rPr lang="en-US" sz="1600" smtClean="0"/>
              <a:t>Australia </a:t>
            </a:r>
            <a:r>
              <a:rPr lang="en-US" sz="1600"/>
              <a:t>ranked #1 in terms of obesity </a:t>
            </a:r>
            <a:r>
              <a:rPr lang="en-US" sz="1600" smtClean="0"/>
              <a:t>rates</a:t>
            </a:r>
          </a:p>
          <a:p>
            <a:pPr marL="0" indent="0">
              <a:buNone/>
            </a:pPr>
            <a:endParaRPr lang="en-US" sz="1600" smtClean="0"/>
          </a:p>
          <a:p>
            <a:pPr marL="0" indent="0">
              <a:buNone/>
            </a:pPr>
            <a:r>
              <a:rPr lang="en-US" sz="1600" smtClean="0"/>
              <a:t>Similar results appear to appear for other countries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2804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A Two Class Latent Class Model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25" y="2667000"/>
            <a:ext cx="351953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6670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9941" name="Straight Connector 6"/>
          <p:cNvCxnSpPr>
            <a:cxnSpLocks noChangeShapeType="1"/>
          </p:cNvCxnSpPr>
          <p:nvPr/>
        </p:nvCxnSpPr>
        <p:spPr bwMode="auto">
          <a:xfrm flipV="1">
            <a:off x="6452076" y="3226038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39942" name="Straight Connector 8"/>
          <p:cNvCxnSpPr>
            <a:cxnSpLocks noChangeShapeType="1"/>
          </p:cNvCxnSpPr>
          <p:nvPr/>
        </p:nvCxnSpPr>
        <p:spPr bwMode="auto">
          <a:xfrm flipV="1">
            <a:off x="6477000" y="3818546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39943" name="TextBox 9"/>
          <p:cNvSpPr txBox="1">
            <a:spLocks noChangeArrowheads="1"/>
          </p:cNvSpPr>
          <p:nvPr/>
        </p:nvSpPr>
        <p:spPr bwMode="auto">
          <a:xfrm>
            <a:off x="1447800" y="220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True Reporter</a:t>
            </a:r>
          </a:p>
        </p:txBody>
      </p:sp>
      <p:sp>
        <p:nvSpPr>
          <p:cNvPr id="39944" name="TextBox 10"/>
          <p:cNvSpPr txBox="1">
            <a:spLocks noChangeArrowheads="1"/>
          </p:cNvSpPr>
          <p:nvPr/>
        </p:nvSpPr>
        <p:spPr bwMode="auto">
          <a:xfrm>
            <a:off x="5334000" y="22098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smtClean="0"/>
              <a:t>Misreporter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6654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1600200"/>
          </a:xfrm>
        </p:spPr>
        <p:txBody>
          <a:bodyPr>
            <a:normAutofit fontScale="92500"/>
          </a:bodyPr>
          <a:lstStyle/>
          <a:p>
            <a:r>
              <a:rPr lang="en-US" smtClean="0"/>
              <a:t>Mis-reporters choose either good or very good</a:t>
            </a:r>
          </a:p>
          <a:p>
            <a:r>
              <a:rPr lang="en-US" smtClean="0"/>
              <a:t>The response is determined by a probit model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663439" y="2514600"/>
          <a:ext cx="3810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Equation" r:id="rId3" imgW="952087" imgH="228501" progId="Equation.DSMT4">
                  <p:embed/>
                </p:oleObj>
              </mc:Choice>
              <mc:Fallback>
                <p:oleObj name="Equation" r:id="rId3" imgW="952087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439" y="2514600"/>
                        <a:ext cx="38100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733800"/>
            <a:ext cx="416826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 flipV="1">
            <a:off x="4851876" y="4301384"/>
            <a:ext cx="838200" cy="12954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 flipV="1">
            <a:off x="4871104" y="4910984"/>
            <a:ext cx="838200" cy="685800"/>
          </a:xfrm>
          <a:prstGeom prst="line">
            <a:avLst/>
          </a:prstGeom>
          <a:noFill/>
          <a:ln w="952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>
            <a:off x="6979145" y="3924181"/>
            <a:ext cx="6408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</p:txBody>
      </p:sp>
    </p:spTree>
    <p:extLst>
      <p:ext uri="{BB962C8B-B14F-4D97-AF65-F5344CB8AC3E}">
        <p14:creationId xmlns:p14="http://schemas.microsoft.com/office/powerpoint/2010/main" val="16537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847" y="914400"/>
            <a:ext cx="6572250" cy="289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038600"/>
            <a:ext cx="301674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17145" y="4167187"/>
            <a:ext cx="6408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Y=4</a:t>
            </a:r>
          </a:p>
          <a:p>
            <a:endParaRPr lang="en-US" sz="1000"/>
          </a:p>
          <a:p>
            <a:r>
              <a:rPr lang="en-US" smtClean="0"/>
              <a:t>Y=3</a:t>
            </a:r>
          </a:p>
          <a:p>
            <a:endParaRPr lang="en-US" sz="1000"/>
          </a:p>
          <a:p>
            <a:r>
              <a:rPr lang="en-US" smtClean="0"/>
              <a:t>Y=2</a:t>
            </a:r>
          </a:p>
          <a:p>
            <a:endParaRPr lang="en-US" sz="1000"/>
          </a:p>
          <a:p>
            <a:r>
              <a:rPr lang="en-US" smtClean="0"/>
              <a:t>Y=1</a:t>
            </a:r>
          </a:p>
          <a:p>
            <a:endParaRPr lang="en-US" sz="1000"/>
          </a:p>
          <a:p>
            <a:r>
              <a:rPr lang="en-US" smtClean="0"/>
              <a:t>Y=0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Content Placeholder 2"/>
          <p:cNvSpPr>
            <a:spLocks noGrp="1"/>
          </p:cNvSpPr>
          <p:nvPr>
            <p:ph idx="1"/>
          </p:nvPr>
        </p:nvSpPr>
        <p:spPr>
          <a:xfrm>
            <a:off x="381000" y="1500188"/>
            <a:ext cx="7607300" cy="4213225"/>
          </a:xfrm>
        </p:spPr>
        <p:txBody>
          <a:bodyPr/>
          <a:lstStyle/>
          <a:p>
            <a:pPr marL="612775" indent="-514350" eaLnBrk="1" hangingPunct="1">
              <a:buNone/>
            </a:pPr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  <a:p>
            <a:pPr marL="612775" indent="-514350" eaLnBrk="1" hangingPunct="1"/>
            <a:endParaRPr lang="en-GB" sz="2400" smtClean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04975"/>
            <a:ext cx="8343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52600" y="978187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Observed Mixture of Two Classes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569329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1314450"/>
            <a:ext cx="791527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09800" y="60198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Pr(true,y) = Pr(true) * Pr(y | true)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2296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838200"/>
            <a:ext cx="840105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800100" y="5334000"/>
          <a:ext cx="7429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Equation" r:id="rId4" imgW="3962400" imgH="203200" progId="Equation.DSMT4">
                  <p:embed/>
                </p:oleObj>
              </mc:Choice>
              <mc:Fallback>
                <p:oleObj name="Equation" r:id="rId4" imgW="396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5334000"/>
                        <a:ext cx="7429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22098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581400" y="46482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029200" y="4114800"/>
            <a:ext cx="1676400" cy="1219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162800" y="4038600"/>
            <a:ext cx="762000" cy="1295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06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8210550" cy="45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550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Result</a:t>
            </a:r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90600" y="2057400"/>
          <a:ext cx="7325816" cy="374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33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13050</TotalTime>
  <Words>4157</Words>
  <Application>Microsoft Office PowerPoint</Application>
  <PresentationFormat>On-screen Show (4:3)</PresentationFormat>
  <Paragraphs>658</Paragraphs>
  <Slides>105</Slides>
  <Notes>58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105</vt:i4>
      </vt:variant>
    </vt:vector>
  </HeadingPairs>
  <TitlesOfParts>
    <vt:vector size="109" baseType="lpstr">
      <vt:lpstr>1_Level</vt:lpstr>
      <vt:lpstr>Equation</vt:lpstr>
      <vt:lpstr>MathType 6.0 Equation</vt:lpstr>
      <vt:lpstr>Bitmap Image</vt:lpstr>
      <vt:lpstr>PowerPoint Presentation</vt:lpstr>
      <vt:lpstr>PowerPoint Presentation</vt:lpstr>
      <vt:lpstr>Latent Classes</vt:lpstr>
      <vt:lpstr>PowerPoint Presentation</vt:lpstr>
      <vt:lpstr>Unmixing a Mixed Sample</vt:lpstr>
      <vt:lpstr>A Mixture of Normals</vt:lpstr>
      <vt:lpstr>PowerPoint Presentation</vt:lpstr>
      <vt:lpstr>PowerPoint Presentation</vt:lpstr>
      <vt:lpstr>PowerPoint Presentation</vt:lpstr>
      <vt:lpstr>PowerPoint Presentation</vt:lpstr>
      <vt:lpstr>A Practical Distinction</vt:lpstr>
      <vt:lpstr>The Latent Class Model</vt:lpstr>
      <vt:lpstr>Log Likelihood for an LC Model</vt:lpstr>
      <vt:lpstr>Estimating Which Class</vt:lpstr>
      <vt:lpstr>Posteriors for Normal Mixture</vt:lpstr>
      <vt:lpstr>Estimated Posterior Probabilities</vt:lpstr>
      <vt:lpstr>More Difficult When the  Populations are Close Together</vt:lpstr>
      <vt:lpstr>The Technique Still Works</vt:lpstr>
      <vt:lpstr>‘Estimating’ βi</vt:lpstr>
      <vt:lpstr>How Many Classes?</vt:lpstr>
      <vt:lpstr>LCM for Health Status</vt:lpstr>
      <vt:lpstr>Too Many Classes</vt:lpstr>
      <vt:lpstr>Two Class Model</vt:lpstr>
      <vt:lpstr>Partial Effects in LC Model</vt:lpstr>
      <vt:lpstr>Conditional Means of Parameters</vt:lpstr>
      <vt:lpstr>An Extended Latent Class Model</vt:lpstr>
      <vt:lpstr>PowerPoint Presentation</vt:lpstr>
      <vt:lpstr>A Health Satisfaction Model</vt:lpstr>
      <vt:lpstr>Zero Inflation?</vt:lpstr>
      <vt:lpstr>Zero Inflation – ZIP Models</vt:lpstr>
      <vt:lpstr>Hurdle Models</vt:lpstr>
      <vt:lpstr>PowerPoint Presentation</vt:lpstr>
      <vt:lpstr>PowerPoint Presentation</vt:lpstr>
      <vt:lpstr>A Latent Class Hurdle NB2 Model</vt:lpstr>
      <vt:lpstr>PowerPoint Presentation</vt:lpstr>
      <vt:lpstr>LC Poisson Regression for Doctor Visits</vt:lpstr>
      <vt:lpstr>PowerPoint Presentation</vt:lpstr>
      <vt:lpstr>PowerPoint Presentation</vt:lpstr>
      <vt:lpstr>Heckman and Singer’s RE Model</vt:lpstr>
      <vt:lpstr>3 Class Heckman-Singer Form</vt:lpstr>
      <vt:lpstr>Heckman and Singer Binary  ChoiceModel – 3 Points</vt:lpstr>
      <vt:lpstr>Heckman/Singer vs. REM</vt:lpstr>
      <vt:lpstr>PowerPoint Presentation</vt:lpstr>
      <vt:lpstr>An Ordered Probit Approach</vt:lpstr>
      <vt:lpstr>Latent Class Modeling</vt:lpstr>
      <vt:lpstr>Latent Class Application</vt:lpstr>
      <vt:lpstr>PowerPoint Presentation</vt:lpstr>
      <vt:lpstr>Outcome Probabilities</vt:lpstr>
      <vt:lpstr>Classification (Latent Probit) Model</vt:lpstr>
      <vt:lpstr>Discrete Parameter Heterogeneity Latent Classes</vt:lpstr>
      <vt:lpstr>Latent Class Probabilities</vt:lpstr>
      <vt:lpstr>A Latent Class MNL Model</vt:lpstr>
      <vt:lpstr>Two Interpretations of Latent Classes</vt:lpstr>
      <vt:lpstr>Estimates from the LCM</vt:lpstr>
      <vt:lpstr>Using the Latent Class Model</vt:lpstr>
      <vt:lpstr>Application: Shoe Brand Choice</vt:lpstr>
      <vt:lpstr>Degenerate Branches</vt:lpstr>
      <vt:lpstr>One Class MNL Estimates</vt:lpstr>
      <vt:lpstr>Application: Brand Choice</vt:lpstr>
      <vt:lpstr>Three Class LCM</vt:lpstr>
      <vt:lpstr>Estimated LCM: Utilities</vt:lpstr>
      <vt:lpstr>Estimated LCM: Class Probability Model</vt:lpstr>
      <vt:lpstr>Estimated LCM:  Conditional Parameter Estimates</vt:lpstr>
      <vt:lpstr>Estimated LCM: Conditional (Posterior) Class Probabilities</vt:lpstr>
      <vt:lpstr>Average Estimated Class Probabilities</vt:lpstr>
      <vt:lpstr>Elasticities</vt:lpstr>
      <vt:lpstr>Application: Long Distance Drivers’  Preference for Road Environments</vt:lpstr>
      <vt:lpstr>Attributes</vt:lpstr>
      <vt:lpstr>Experimental Design</vt:lpstr>
      <vt:lpstr>PowerPoint Presentation</vt:lpstr>
      <vt:lpstr>Estimated Value of Time Saved</vt:lpstr>
      <vt:lpstr>Distribution of Parameters –  Value of Time on 2 Lane Road</vt:lpstr>
      <vt:lpstr>Decision Strategy in Multinomial Choice</vt:lpstr>
      <vt:lpstr>Multinomial Logit Model</vt:lpstr>
      <vt:lpstr>Individual Explicitly Ignores Attributes</vt:lpstr>
      <vt:lpstr>Appropriate Modeling Strategy</vt:lpstr>
      <vt:lpstr>Choice Strategy Heterogeneity</vt:lpstr>
      <vt:lpstr>Application: Sydney  Commuters’ Route Choice</vt:lpstr>
      <vt:lpstr>Data for Application of Information Strategy</vt:lpstr>
      <vt:lpstr>Stated Choice Experiment</vt:lpstr>
      <vt:lpstr>PowerPoint Presentation</vt:lpstr>
      <vt:lpstr>Individual Implicitly Ignores Attributes</vt:lpstr>
      <vt:lpstr>Stated Choice Experiment</vt:lpstr>
      <vt:lpstr>The 2K model</vt:lpstr>
      <vt:lpstr>Latent Class Models with  Cross Class Restrictions</vt:lpstr>
      <vt:lpstr>Results for the 2K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EM Algorithm</vt:lpstr>
      <vt:lpstr>Implementing EM for LC Models</vt:lpstr>
      <vt:lpstr>PowerPoint Presentation</vt:lpstr>
      <vt:lpstr>SAH vs. Objective Health Measures</vt:lpstr>
      <vt:lpstr>A Two Class Latent Class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 Result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172</cp:revision>
  <dcterms:created xsi:type="dcterms:W3CDTF">2001-06-17T19:05:03Z</dcterms:created>
  <dcterms:modified xsi:type="dcterms:W3CDTF">2016-11-24T20:24:02Z</dcterms:modified>
</cp:coreProperties>
</file>