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02"/>
  </p:notesMasterIdLst>
  <p:handoutMasterIdLst>
    <p:handoutMasterId r:id="rId103"/>
  </p:handoutMasterIdLst>
  <p:sldIdLst>
    <p:sldId id="641" r:id="rId2"/>
    <p:sldId id="642" r:id="rId3"/>
    <p:sldId id="483" r:id="rId4"/>
    <p:sldId id="484" r:id="rId5"/>
    <p:sldId id="485" r:id="rId6"/>
    <p:sldId id="486" r:id="rId7"/>
    <p:sldId id="487" r:id="rId8"/>
    <p:sldId id="491" r:id="rId9"/>
    <p:sldId id="492" r:id="rId10"/>
    <p:sldId id="494" r:id="rId11"/>
    <p:sldId id="495" r:id="rId12"/>
    <p:sldId id="496" r:id="rId13"/>
    <p:sldId id="497" r:id="rId14"/>
    <p:sldId id="498" r:id="rId15"/>
    <p:sldId id="685" r:id="rId16"/>
    <p:sldId id="680" r:id="rId17"/>
    <p:sldId id="681" r:id="rId18"/>
    <p:sldId id="682" r:id="rId19"/>
    <p:sldId id="500" r:id="rId20"/>
    <p:sldId id="501" r:id="rId21"/>
    <p:sldId id="502" r:id="rId22"/>
    <p:sldId id="503" r:id="rId23"/>
    <p:sldId id="516" r:id="rId24"/>
    <p:sldId id="515" r:id="rId25"/>
    <p:sldId id="514" r:id="rId26"/>
    <p:sldId id="517" r:id="rId27"/>
    <p:sldId id="684" r:id="rId28"/>
    <p:sldId id="518" r:id="rId29"/>
    <p:sldId id="519" r:id="rId30"/>
    <p:sldId id="520" r:id="rId31"/>
    <p:sldId id="521" r:id="rId32"/>
    <p:sldId id="522" r:id="rId33"/>
    <p:sldId id="523" r:id="rId34"/>
    <p:sldId id="524" r:id="rId35"/>
    <p:sldId id="526" r:id="rId36"/>
    <p:sldId id="527" r:id="rId37"/>
    <p:sldId id="529" r:id="rId38"/>
    <p:sldId id="530" r:id="rId39"/>
    <p:sldId id="531" r:id="rId40"/>
    <p:sldId id="532" r:id="rId41"/>
    <p:sldId id="533" r:id="rId42"/>
    <p:sldId id="534" r:id="rId43"/>
    <p:sldId id="535" r:id="rId44"/>
    <p:sldId id="536" r:id="rId45"/>
    <p:sldId id="537" r:id="rId46"/>
    <p:sldId id="538" r:id="rId47"/>
    <p:sldId id="539" r:id="rId48"/>
    <p:sldId id="540" r:id="rId49"/>
    <p:sldId id="541" r:id="rId50"/>
    <p:sldId id="542" r:id="rId51"/>
    <p:sldId id="543" r:id="rId52"/>
    <p:sldId id="544" r:id="rId53"/>
    <p:sldId id="545" r:id="rId54"/>
    <p:sldId id="546" r:id="rId55"/>
    <p:sldId id="547" r:id="rId56"/>
    <p:sldId id="548" r:id="rId57"/>
    <p:sldId id="549" r:id="rId58"/>
    <p:sldId id="550" r:id="rId59"/>
    <p:sldId id="551" r:id="rId60"/>
    <p:sldId id="552" r:id="rId61"/>
    <p:sldId id="553" r:id="rId62"/>
    <p:sldId id="695" r:id="rId63"/>
    <p:sldId id="696" r:id="rId64"/>
    <p:sldId id="697" r:id="rId65"/>
    <p:sldId id="698" r:id="rId66"/>
    <p:sldId id="699" r:id="rId67"/>
    <p:sldId id="700" r:id="rId68"/>
    <p:sldId id="701" r:id="rId69"/>
    <p:sldId id="702" r:id="rId70"/>
    <p:sldId id="557" r:id="rId71"/>
    <p:sldId id="558" r:id="rId72"/>
    <p:sldId id="559" r:id="rId73"/>
    <p:sldId id="560" r:id="rId74"/>
    <p:sldId id="634" r:id="rId75"/>
    <p:sldId id="635" r:id="rId76"/>
    <p:sldId id="636" r:id="rId77"/>
    <p:sldId id="637" r:id="rId78"/>
    <p:sldId id="629" r:id="rId79"/>
    <p:sldId id="630" r:id="rId80"/>
    <p:sldId id="631" r:id="rId81"/>
    <p:sldId id="632" r:id="rId82"/>
    <p:sldId id="633" r:id="rId83"/>
    <p:sldId id="561" r:id="rId84"/>
    <p:sldId id="562" r:id="rId85"/>
    <p:sldId id="563" r:id="rId86"/>
    <p:sldId id="564" r:id="rId87"/>
    <p:sldId id="505" r:id="rId88"/>
    <p:sldId id="506" r:id="rId89"/>
    <p:sldId id="507" r:id="rId90"/>
    <p:sldId id="508" r:id="rId91"/>
    <p:sldId id="509" r:id="rId92"/>
    <p:sldId id="510" r:id="rId93"/>
    <p:sldId id="511" r:id="rId94"/>
    <p:sldId id="512" r:id="rId95"/>
    <p:sldId id="513" r:id="rId96"/>
    <p:sldId id="677" r:id="rId97"/>
    <p:sldId id="678" r:id="rId98"/>
    <p:sldId id="676" r:id="rId99"/>
    <p:sldId id="679" r:id="rId100"/>
    <p:sldId id="683" r:id="rId10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B00EA"/>
    <a:srgbClr val="FF33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04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6695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0408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7949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7151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6AEE5-3452-4743-941F-046121232CB1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2224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12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0603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9C086-E771-4C4D-8999-4F1195C25F69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2307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812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24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2731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4675A-ABE8-4719-BEF6-6EAFD2B366C9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2733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E2174-AACD-44AA-9DEB-1D56DAE3844D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1949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6D865-1403-4C51-9A8B-D0386BA7F70F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0734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27132-5CB6-4E15-83A4-73C0CBE23DAC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5482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27626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8043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1069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77260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4F612-C8FE-4CC4-A1E5-EE75DE981BC5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8225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36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91279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6242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1pPr>
            <a:lvl2pPr marL="702756" indent="-2702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2pPr>
            <a:lvl3pPr marL="1081164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3pPr>
            <a:lvl4pPr marL="1513629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4pPr>
            <a:lvl5pPr marL="1946095" indent="-21623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Calibri" pitchFamily="34" charset="0"/>
              </a:defRPr>
            </a:lvl5pPr>
            <a:lvl6pPr marL="2378560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6pPr>
            <a:lvl7pPr marL="2811026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7pPr>
            <a:lvl8pPr marL="3243491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8pPr>
            <a:lvl9pPr marL="3675957" indent="-21623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414057-9917-43C7-A02B-53A953D80106}" type="slidenum">
              <a:rPr lang="en-US" altLang="en-US" sz="1200"/>
              <a:pPr eaLnBrk="1" hangingPunct="1">
                <a:spcBef>
                  <a:spcPct val="0"/>
                </a:spcBef>
              </a:pPr>
              <a:t>39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95472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08714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7397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60771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45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580466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8331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670472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70558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5730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33B3-C2C3-47D6-9D82-98F6E00AA8B9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703171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42449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10898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53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54131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750EC-CE4A-4CF4-B901-63F70376FD8D}" type="slidenum">
              <a:rPr lang="en-US" smtClean="0"/>
              <a:pPr/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3182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C573-9BF1-4134-9183-1E6CD21ED390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07161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379DC-5E95-4595-98CC-4CF6E6BD6D46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1899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06350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45690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59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04331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714054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64316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11844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9CD54-0E97-48DF-A949-841264A71BCC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02845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F4A29-8998-4DF7-BC36-1370479876AB}" type="slidenum">
              <a:rPr lang="en-US" smtClean="0"/>
              <a:pPr/>
              <a:t>72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73941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A245D2-7F31-4E6C-B1C0-7420B3A0AC30}" type="slidenum">
              <a:rPr lang="en-US" smtClean="0"/>
              <a:pPr/>
              <a:t>73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54819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3242E7-E7EF-41BB-9503-E5E2FE56B128}" type="slidenum">
              <a:rPr lang="en-US" smtClean="0">
                <a:cs typeface="Arial" charset="0"/>
              </a:rPr>
              <a:pPr/>
              <a:t>87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8826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6F609-19CE-4723-B265-204407CA08F4}" type="slidenum">
              <a:rPr lang="en-US" smtClean="0">
                <a:cs typeface="Arial" charset="0"/>
              </a:rPr>
              <a:pPr/>
              <a:t>88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5539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8B9FFE-A4EE-434A-BFDC-D63271EF7B87}" type="slidenum">
              <a:rPr lang="en-US" smtClean="0">
                <a:cs typeface="Arial" charset="0"/>
              </a:rPr>
              <a:pPr/>
              <a:t>89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802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81581A-6D09-4584-A31A-5D2D0D306DDE}" type="slidenum">
              <a:rPr lang="en-US" smtClean="0">
                <a:cs typeface="Arial" charset="0"/>
              </a:rPr>
              <a:pPr/>
              <a:t>90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639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F9F55-5524-4C40-A0CD-2FD06C868927}" type="slidenum">
              <a:rPr lang="en-US" smtClean="0">
                <a:cs typeface="Arial" charset="0"/>
              </a:rPr>
              <a:pPr/>
              <a:t>91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681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04419C-748E-4F6B-8E85-96290AFE68E1}" type="slidenum">
              <a:rPr lang="en-US" smtClean="0">
                <a:cs typeface="Arial" charset="0"/>
              </a:rPr>
              <a:pPr/>
              <a:t>92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033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194D21-9F27-46F0-BD24-CFAD0CA8EEEA}" type="slidenum">
              <a:rPr lang="en-US" smtClean="0">
                <a:cs typeface="Arial" charset="0"/>
              </a:rPr>
              <a:pPr/>
              <a:t>93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91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F753F-BF48-4F7A-AA91-66E4B123B99A}" type="slidenum">
              <a:rPr lang="en-US" smtClean="0">
                <a:cs typeface="Arial" charset="0"/>
              </a:rPr>
              <a:pPr/>
              <a:t>94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9165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094E51-F1F9-4266-8E8D-72E6652030AE}" type="slidenum">
              <a:rPr lang="en-US" smtClean="0">
                <a:cs typeface="Arial" charset="0"/>
              </a:rPr>
              <a:pPr/>
              <a:t>95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6768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FB71C-00E5-4D2C-91BC-CD42022F7D38}" type="slidenum">
              <a:rPr lang="en-US" smtClean="0"/>
              <a:pPr/>
              <a:t>96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36549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7E746-0E74-465B-9AE0-9B54E5944C69}" type="slidenum">
              <a:rPr lang="en-US" smtClean="0"/>
              <a:pPr/>
              <a:t>97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2584531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82252-7FC9-405C-A370-060B32621FE8}" type="slidenum">
              <a:rPr lang="en-US" smtClean="0"/>
              <a:pPr/>
              <a:t>99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2263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5DC7A-4F03-4DDC-A3A6-145CD09D57B3}" type="slidenum">
              <a:rPr lang="en-US">
                <a:cs typeface="Arial" charset="0"/>
              </a:rPr>
              <a:pPr/>
              <a:t>100</a:t>
            </a:fld>
            <a:endParaRPr lang="en-US"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3849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970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/110:</a:t>
            </a:r>
            <a:r>
              <a:rPr lang="en-US" sz="1200" b="0" baseline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4.3 – Mixed Models and Random Parameters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2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7.png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2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2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2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8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NULL"/><Relationship Id="rId4" Type="http://schemas.openxmlformats.org/officeDocument/2006/relationships/oleObject" Target="../embeddings/oleObject29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30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1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3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2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5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36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69.wmf"/><Relationship Id="rId4" Type="http://schemas.openxmlformats.org/officeDocument/2006/relationships/oleObject" Target="../embeddings/oleObject37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89.wmf"/><Relationship Id="rId4" Type="http://schemas.openxmlformats.org/officeDocument/2006/relationships/oleObject" Target="../embeddings/oleObject38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90.wmf"/><Relationship Id="rId4" Type="http://schemas.openxmlformats.org/officeDocument/2006/relationships/oleObject" Target="../embeddings/oleObject39.bin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40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93.wmf"/><Relationship Id="rId4" Type="http://schemas.openxmlformats.org/officeDocument/2006/relationships/oleObject" Target="../embeddings/oleObject42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43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95.wmf"/><Relationship Id="rId4" Type="http://schemas.openxmlformats.org/officeDocument/2006/relationships/oleObject" Target="../embeddings/oleObject44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96.wmf"/><Relationship Id="rId4" Type="http://schemas.openxmlformats.org/officeDocument/2006/relationships/oleObject" Target="../embeddings/oleObject45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97.wmf"/><Relationship Id="rId4" Type="http://schemas.openxmlformats.org/officeDocument/2006/relationships/oleObject" Target="../embeddings/oleObject46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98.png"/><Relationship Id="rId4" Type="http://schemas.openxmlformats.org/officeDocument/2006/relationships/oleObject" Target="../embeddings/oleObject47.bin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99.wmf"/><Relationship Id="rId4" Type="http://schemas.openxmlformats.org/officeDocument/2006/relationships/oleObject" Target="../embeddings/oleObject48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100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50.bin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.3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Models and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Random Parameters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Simulated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Cholesky Decomposition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Hierarchical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Means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Distribution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Willingness to Pay (WTP)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 and WTP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WTP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 Share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Parameters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 Logit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Generalized Mixed Logit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Berry-</a:t>
            </a:r>
            <a:r>
              <a:rPr lang="en-U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Levinsohn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Pakes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Hybrid Choice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29000"/>
            <a:ext cx="1828800" cy="256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577715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 Recast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111786"/>
              </p:ext>
            </p:extLst>
          </p:nvPr>
        </p:nvGraphicFramePr>
        <p:xfrm>
          <a:off x="1193800" y="1854200"/>
          <a:ext cx="6502400" cy="469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4" imgW="3479800" imgH="2514600" progId="Equation.DSMT4">
                  <p:embed/>
                </p:oleObj>
              </mc:Choice>
              <mc:Fallback>
                <p:oleObj name="Equation" r:id="rId4" imgW="3479800" imgH="25146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854200"/>
                        <a:ext cx="6502400" cy="469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066800" y="2286000"/>
            <a:ext cx="1447800" cy="381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67200" y="4038600"/>
            <a:ext cx="2057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50740" y="4572000"/>
            <a:ext cx="16764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93408" y="5105400"/>
            <a:ext cx="2750392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34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Computable Log Likelihood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040850"/>
              </p:ext>
            </p:extLst>
          </p:nvPr>
        </p:nvGraphicFramePr>
        <p:xfrm>
          <a:off x="609600" y="2325688"/>
          <a:ext cx="7808913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4" imgW="3898800" imgH="1714320" progId="Equation.DSMT4">
                  <p:embed/>
                </p:oleObj>
              </mc:Choice>
              <mc:Fallback>
                <p:oleObj name="Equation" r:id="rId4" imgW="3898800" imgH="171432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25688"/>
                        <a:ext cx="7808913" cy="343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62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Simulation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067386"/>
              </p:ext>
            </p:extLst>
          </p:nvPr>
        </p:nvGraphicFramePr>
        <p:xfrm>
          <a:off x="1143000" y="1905000"/>
          <a:ext cx="6818313" cy="402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4" imgW="4305240" imgH="2539800" progId="Equation.DSMT4">
                  <p:embed/>
                </p:oleObj>
              </mc:Choice>
              <mc:Fallback>
                <p:oleObj name="Equation" r:id="rId4" imgW="4305240" imgH="25398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05000"/>
                        <a:ext cx="6818313" cy="402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23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Random Effects Model: Simulation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2057400"/>
            <a:ext cx="80772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Coefficients  Probit  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 </a:t>
            </a:r>
            <a:r>
              <a:rPr lang="en-US" sz="1400" b="1">
                <a:solidFill>
                  <a:srgbClr val="FF0000"/>
                </a:solidFill>
                <a:latin typeface="Courier New" pitchFamily="49" charset="0"/>
              </a:rPr>
              <a:t>(Quadrature Based)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-16296.68110 </a:t>
            </a:r>
            <a:r>
              <a:rPr lang="en-US" sz="1400" b="1">
                <a:solidFill>
                  <a:srgbClr val="FF0000"/>
                </a:solidFill>
                <a:latin typeface="Courier New" pitchFamily="49" charset="0"/>
              </a:rPr>
              <a:t>(-16290.72192)</a:t>
            </a:r>
            <a:r>
              <a:rPr lang="en-US">
                <a:solidFill>
                  <a:srgbClr val="FF0000"/>
                </a:solidFill>
              </a:rPr>
              <a:t> </a:t>
            </a:r>
            <a:endParaRPr lang="en-US" sz="1400" b="1">
              <a:solidFill>
                <a:srgbClr val="FF0000"/>
              </a:solidFill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</a:t>
            </a:r>
          </a:p>
          <a:p>
            <a:r>
              <a:rPr lang="en-US" sz="1400" b="1">
                <a:latin typeface="Courier New" pitchFamily="49" charset="0"/>
              </a:rPr>
              <a:t>Chi squared [   1 d.f.]      2808.80780</a:t>
            </a:r>
          </a:p>
          <a:p>
            <a:r>
              <a:rPr lang="en-US" sz="1400" b="1" smtClean="0">
                <a:latin typeface="Courier New" pitchFamily="49" charset="0"/>
              </a:rPr>
              <a:t>Simulation </a:t>
            </a:r>
            <a:r>
              <a:rPr lang="en-US" sz="1400" b="1">
                <a:latin typeface="Courier New" pitchFamily="49" charset="0"/>
              </a:rPr>
              <a:t>based on  50 Halton draws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|Nonrandom parameters</a:t>
            </a:r>
          </a:p>
          <a:p>
            <a:r>
              <a:rPr lang="en-US" sz="1400" b="1">
                <a:latin typeface="Courier New" pitchFamily="49" charset="0"/>
              </a:rPr>
              <a:t>     AGE|     .02226***       .00081       27.365   .0000  ( .02232)</a:t>
            </a:r>
          </a:p>
          <a:p>
            <a:r>
              <a:rPr lang="en-US" sz="1400" b="1">
                <a:latin typeface="Courier New" pitchFamily="49" charset="0"/>
              </a:rPr>
              <a:t>    EDUC|    -.03285***       .00391       -8.407   .0000  (-.03307)</a:t>
            </a:r>
          </a:p>
          <a:p>
            <a:r>
              <a:rPr lang="en-US" sz="1400" b="1">
                <a:latin typeface="Courier New" pitchFamily="49" charset="0"/>
              </a:rPr>
              <a:t>  HHNINC|     .00673          .05105         .132   .8952  ( .00660)</a:t>
            </a:r>
          </a:p>
          <a:p>
            <a:r>
              <a:rPr lang="en-US" sz="14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-.11873**        .05950       -1.995   .0460  (-.11819)</a:t>
            </a:r>
          </a:p>
          <a:p>
            <a:r>
              <a:rPr lang="en-US" sz="14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 .90453***       .01128       80.180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138446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Implied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from these estimates is .90454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/(1+.90453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)   = .449998.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8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610600" cy="1139825"/>
          </a:xfrm>
        </p:spPr>
        <p:txBody>
          <a:bodyPr/>
          <a:lstStyle/>
          <a:p>
            <a:r>
              <a:rPr lang="en-US" dirty="0" smtClean="0"/>
              <a:t>The Entire Parameter Vector is Random</a:t>
            </a:r>
            <a:endParaRPr lang="en-US" dirty="0"/>
          </a:p>
        </p:txBody>
      </p:sp>
      <p:graphicFrame>
        <p:nvGraphicFramePr>
          <p:cNvPr id="355330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73751695"/>
              </p:ext>
            </p:extLst>
          </p:nvPr>
        </p:nvGraphicFramePr>
        <p:xfrm>
          <a:off x="990600" y="2057400"/>
          <a:ext cx="7681421" cy="404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3911600" imgH="2057400" progId="Equation.DSMT4">
                  <p:embed/>
                </p:oleObj>
              </mc:Choice>
              <mc:Fallback>
                <p:oleObj name="Equation" r:id="rId3" imgW="3911600" imgH="20574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681421" cy="404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02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64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Maximum Simulated Likelihood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133600" y="2133600"/>
          <a:ext cx="5360988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4" imgW="3035160" imgH="990360" progId="Equation.DSMT4">
                  <p:embed/>
                </p:oleObj>
              </mc:Choice>
              <mc:Fallback>
                <p:oleObj name="Equation" r:id="rId4" imgW="3035160" imgH="99036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133600"/>
                        <a:ext cx="5360988" cy="174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T</a:t>
            </a:r>
            <a:r>
              <a:rPr lang="en-US" b="1">
                <a:latin typeface="+mj-lt"/>
              </a:rPr>
              <a:t>rue log likelihood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133600" y="4572000"/>
          <a:ext cx="5837237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6" imgW="3365280" imgH="660240" progId="Equation.DSMT4">
                  <p:embed/>
                </p:oleObj>
              </mc:Choice>
              <mc:Fallback>
                <p:oleObj name="Equation" r:id="rId6" imgW="3365280" imgH="66024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572000"/>
                        <a:ext cx="5837237" cy="1206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09600" y="38862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+mj-lt"/>
              </a:rPr>
              <a:t>S</a:t>
            </a:r>
            <a:r>
              <a:rPr lang="en-US" b="1">
                <a:latin typeface="+mj-lt"/>
              </a:rPr>
              <a:t>imulated log likelihood</a:t>
            </a:r>
          </a:p>
        </p:txBody>
      </p:sp>
    </p:spTree>
    <p:extLst>
      <p:ext uri="{BB962C8B-B14F-4D97-AF65-F5344CB8AC3E}">
        <p14:creationId xmlns:p14="http://schemas.microsoft.com/office/powerpoint/2010/main" val="320573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61784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63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28850"/>
            <a:ext cx="3905250" cy="9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05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6966568" cy="490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44958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S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092678" y="4724400"/>
            <a:ext cx="7086600" cy="685800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92678" y="5410200"/>
            <a:ext cx="7086600" cy="11430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4102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98501"/>
              </p:ext>
            </p:extLst>
          </p:nvPr>
        </p:nvGraphicFramePr>
        <p:xfrm>
          <a:off x="1124857" y="482600"/>
          <a:ext cx="573314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9" name="Equation" r:id="rId4" imgW="4012920" imgH="888840" progId="Equation.DSMT4">
                  <p:embed/>
                </p:oleObj>
              </mc:Choice>
              <mc:Fallback>
                <p:oleObj name="Equation" r:id="rId4" imgW="4012920" imgH="8888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857" y="482600"/>
                        <a:ext cx="5733143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9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722" y="1905000"/>
            <a:ext cx="649057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8600" y="3200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MSS</a:t>
            </a:r>
            <a:r>
              <a:rPr lang="en-US" sz="3200" b="1" smtClean="0">
                <a:latin typeface="Arial" pitchFamily="34" charset="0"/>
                <a:cs typeface="Arial" pitchFamily="34" charset="0"/>
                <a:sym typeface="Symbol"/>
              </a:rPr>
              <a:t>M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75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644451"/>
              </p:ext>
            </p:extLst>
          </p:nvPr>
        </p:nvGraphicFramePr>
        <p:xfrm>
          <a:off x="685800" y="2590800"/>
          <a:ext cx="7897992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Equation" r:id="rId4" imgW="3974760" imgH="1422360" progId="Equation.DSMT4">
                  <p:embed/>
                </p:oleObj>
              </mc:Choice>
              <mc:Fallback>
                <p:oleObj name="Equation" r:id="rId4" imgW="3974760" imgH="142236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90800"/>
                        <a:ext cx="7897992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10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513080"/>
          </a:xfrm>
        </p:spPr>
        <p:txBody>
          <a:bodyPr/>
          <a:lstStyle/>
          <a:p>
            <a:r>
              <a:rPr lang="en-US" b="1" dirty="0" smtClean="0"/>
              <a:t>A Hierarchical </a:t>
            </a:r>
            <a:r>
              <a:rPr lang="en-US" b="1" dirty="0" err="1" smtClean="0"/>
              <a:t>Probit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43000" y="1828800"/>
            <a:ext cx="7010400" cy="34163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>
                <a:latin typeface="Tahoma" pitchFamily="34" charset="0"/>
              </a:rPr>
              <a:t>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</a:rPr>
              <a:t>1i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Age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Educ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baseline="-25000" smtClean="0">
                <a:latin typeface="Tahoma" pitchFamily="34" charset="0"/>
              </a:rPr>
              <a:t>i</a:t>
            </a:r>
            <a:r>
              <a:rPr lang="en-US" sz="2400" smtClean="0">
                <a:latin typeface="Tahoma" pitchFamily="34" charset="0"/>
              </a:rPr>
              <a:t>Income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+ </a:t>
            </a:r>
            <a:r>
              <a:rPr lang="en-US" sz="2400" smtClean="0">
                <a:latin typeface="Tahoma" pitchFamily="34" charset="0"/>
                <a:sym typeface="Symbol"/>
              </a:rPr>
              <a:t>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.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2i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3i</a:t>
            </a:r>
            <a:endParaRPr lang="en-US" sz="2400" smtClean="0">
              <a:latin typeface="Tahoma" pitchFamily="34" charset="0"/>
              <a:sym typeface="Symbol"/>
            </a:endParaRPr>
          </a:p>
          <a:p>
            <a:r>
              <a:rPr lang="en-US" sz="2400" smtClean="0">
                <a:latin typeface="Tahoma" pitchFamily="34" charset="0"/>
                <a:sym typeface="Symbol"/>
              </a:rPr>
              <a:t>          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  <a:r>
              <a:rPr lang="en-US" sz="2400" smtClean="0">
                <a:latin typeface="Tahoma" pitchFamily="34" charset="0"/>
                <a:sym typeface="Symbol"/>
              </a:rPr>
              <a:t>=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</a:t>
            </a:r>
            <a:r>
              <a:rPr lang="en-US" sz="2400" smtClean="0">
                <a:latin typeface="Tahoma" pitchFamily="34" charset="0"/>
                <a:sym typeface="Symbol"/>
              </a:rPr>
              <a:t>+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41</a:t>
            </a:r>
            <a:r>
              <a:rPr lang="en-US" sz="2400" smtClean="0">
                <a:latin typeface="Tahoma" pitchFamily="34" charset="0"/>
                <a:sym typeface="Symbol"/>
              </a:rPr>
              <a:t> Female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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42</a:t>
            </a:r>
            <a:r>
              <a:rPr lang="en-US" sz="2400" smtClean="0">
                <a:latin typeface="Tahoma" pitchFamily="34" charset="0"/>
                <a:sym typeface="Symbol"/>
              </a:rPr>
              <a:t> Married</a:t>
            </a:r>
            <a:r>
              <a:rPr lang="en-US" sz="2400" baseline="-25000" smtClean="0">
                <a:latin typeface="Tahoma" pitchFamily="34" charset="0"/>
                <a:sym typeface="Symbol"/>
              </a:rPr>
              <a:t>i</a:t>
            </a:r>
            <a:r>
              <a:rPr lang="en-US" sz="2400" smtClean="0">
                <a:latin typeface="Tahoma" pitchFamily="34" charset="0"/>
                <a:sym typeface="Symbol"/>
              </a:rPr>
              <a:t> + u</a:t>
            </a:r>
            <a:r>
              <a:rPr lang="en-US" sz="2400" baseline="-25000" smtClean="0">
                <a:latin typeface="Tahoma" pitchFamily="34" charset="0"/>
                <a:sym typeface="Symbol"/>
              </a:rPr>
              <a:t>4i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Y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 = 1[U</a:t>
            </a:r>
            <a:r>
              <a:rPr lang="en-US" sz="2400" baseline="-25000" smtClean="0">
                <a:latin typeface="Tahoma" pitchFamily="34" charset="0"/>
              </a:rPr>
              <a:t>it</a:t>
            </a:r>
            <a:r>
              <a:rPr lang="en-US" sz="2400" smtClean="0">
                <a:latin typeface="Tahoma" pitchFamily="34" charset="0"/>
              </a:rPr>
              <a:t> &gt; 0]</a:t>
            </a:r>
          </a:p>
          <a:p>
            <a:endParaRPr lang="en-US" sz="2400" smtClean="0">
              <a:latin typeface="Tahoma" pitchFamily="34" charset="0"/>
            </a:endParaRPr>
          </a:p>
          <a:p>
            <a:r>
              <a:rPr lang="en-US" sz="2400" smtClean="0">
                <a:latin typeface="Tahoma" pitchFamily="34" charset="0"/>
              </a:rPr>
              <a:t>All random variables normally distributed.</a:t>
            </a:r>
          </a:p>
        </p:txBody>
      </p:sp>
    </p:spTree>
    <p:extLst>
      <p:ext uri="{BB962C8B-B14F-4D97-AF65-F5344CB8AC3E}">
        <p14:creationId xmlns:p14="http://schemas.microsoft.com/office/powerpoint/2010/main" val="42311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19200"/>
            <a:ext cx="591978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676400" y="5105400"/>
            <a:ext cx="5715000" cy="270296"/>
          </a:xfrm>
          <a:prstGeom prst="rect">
            <a:avLst/>
          </a:prstGeom>
          <a:solidFill>
            <a:srgbClr val="00B0F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5368504"/>
            <a:ext cx="57150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5622504"/>
            <a:ext cx="5715000" cy="270296"/>
          </a:xfrm>
          <a:prstGeom prst="rect">
            <a:avLst/>
          </a:prstGeom>
          <a:solidFill>
            <a:srgbClr val="00B05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882854"/>
            <a:ext cx="5715000" cy="270296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676400" y="1295400"/>
            <a:ext cx="5791200" cy="270296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3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Individual Parameters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Model estimates = structural parameters, </a:t>
            </a:r>
            <a:r>
              <a:rPr lang="el-GR" sz="2400" b="1" smtClean="0">
                <a:latin typeface="+mj-lt"/>
              </a:rPr>
              <a:t>α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ρ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Σ</a:t>
            </a:r>
            <a:r>
              <a:rPr lang="en-US" sz="2400" smtClean="0">
                <a:latin typeface="+mj-lt"/>
              </a:rPr>
              <a:t>, </a:t>
            </a:r>
            <a:r>
              <a:rPr lang="el-GR" sz="2400" b="1" smtClean="0">
                <a:latin typeface="+mj-lt"/>
              </a:rPr>
              <a:t>Γ</a:t>
            </a:r>
            <a:endParaRPr lang="en-US" sz="2400" b="1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Objective, a model of individual specific parameters, </a:t>
            </a:r>
            <a:r>
              <a:rPr lang="el-GR" sz="2400" b="1" smtClean="0">
                <a:latin typeface="+mj-lt"/>
              </a:rPr>
              <a:t>β</a:t>
            </a:r>
            <a:r>
              <a:rPr lang="en-US" sz="2400" b="1" baseline="-25000" smtClean="0">
                <a:latin typeface="+mj-lt"/>
              </a:rPr>
              <a:t>i</a:t>
            </a:r>
            <a:endParaRPr lang="en-US" sz="2400" smtClean="0">
              <a:latin typeface="+mj-lt"/>
            </a:endParaRPr>
          </a:p>
          <a:p>
            <a:pPr eaLnBrk="1" hangingPunct="1"/>
            <a:r>
              <a:rPr lang="en-US" sz="2400" smtClean="0">
                <a:latin typeface="+mj-lt"/>
              </a:rPr>
              <a:t>Can individual specific parameters be estimated?</a:t>
            </a:r>
          </a:p>
          <a:p>
            <a:pPr lvl="1" eaLnBrk="1" hangingPunct="1"/>
            <a:r>
              <a:rPr lang="en-US" smtClean="0">
                <a:latin typeface="+mj-lt"/>
              </a:rPr>
              <a:t>Not quite – </a:t>
            </a:r>
            <a:r>
              <a:rPr lang="el-GR" b="1" smtClean="0">
                <a:latin typeface="+mj-lt"/>
              </a:rPr>
              <a:t>β</a:t>
            </a:r>
            <a:r>
              <a:rPr lang="en-US" b="1" baseline="-25000" smtClean="0">
                <a:latin typeface="+mj-lt"/>
              </a:rPr>
              <a:t>i </a:t>
            </a:r>
            <a:r>
              <a:rPr lang="en-US" smtClean="0">
                <a:latin typeface="+mj-lt"/>
              </a:rPr>
              <a:t>is a single realization of a random process; one random draw. </a:t>
            </a:r>
          </a:p>
          <a:p>
            <a:pPr lvl="1" eaLnBrk="1" hangingPunct="1"/>
            <a:r>
              <a:rPr lang="en-US" smtClean="0">
                <a:latin typeface="+mj-lt"/>
              </a:rPr>
              <a:t>We estimate E[</a:t>
            </a:r>
            <a:r>
              <a:rPr lang="el-GR" b="1" smtClean="0">
                <a:latin typeface="+mj-lt"/>
              </a:rPr>
              <a:t>β</a:t>
            </a:r>
            <a:r>
              <a:rPr lang="en-US" baseline="-25000" smtClean="0">
                <a:latin typeface="+mj-lt"/>
              </a:rPr>
              <a:t>i</a:t>
            </a:r>
            <a:r>
              <a:rPr lang="en-US" smtClean="0">
                <a:latin typeface="+mj-lt"/>
              </a:rPr>
              <a:t> | all information about i]</a:t>
            </a:r>
          </a:p>
          <a:p>
            <a:pPr lvl="1" eaLnBrk="1" hangingPunct="1"/>
            <a:r>
              <a:rPr lang="en-US" smtClean="0">
                <a:latin typeface="+mj-lt"/>
              </a:rPr>
              <a:t>(This is also true of Bayesian treatments, despite claims to the contrary.)</a:t>
            </a:r>
          </a:p>
        </p:txBody>
      </p:sp>
    </p:spTree>
    <p:extLst>
      <p:ext uri="{BB962C8B-B14F-4D97-AF65-F5344CB8AC3E}">
        <p14:creationId xmlns:p14="http://schemas.microsoft.com/office/powerpoint/2010/main" val="3247556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Estimating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990599" y="1371600"/>
          <a:ext cx="6377871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7" name="Equation" r:id="rId3" imgW="5219640" imgH="4178160" progId="Equation.DSMT4">
                  <p:embed/>
                </p:oleObj>
              </mc:Choice>
              <mc:Fallback>
                <p:oleObj name="Equation" r:id="rId3" imgW="5219640" imgH="41781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599" y="1371600"/>
                        <a:ext cx="6377871" cy="510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925513" y="1447800"/>
          <a:ext cx="7477125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61" name="Equation" r:id="rId3" imgW="4317840" imgH="1892160" progId="Equation.DSMT4">
                  <p:embed/>
                </p:oleObj>
              </mc:Choice>
              <mc:Fallback>
                <p:oleObj name="Equation" r:id="rId3" imgW="4317840" imgH="18921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447800"/>
                        <a:ext cx="7477125" cy="327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Estimate of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282" name="Object 2"/>
          <p:cNvGraphicFramePr>
            <a:graphicFrameLocks noChangeAspect="1"/>
          </p:cNvGraphicFramePr>
          <p:nvPr/>
        </p:nvGraphicFramePr>
        <p:xfrm>
          <a:off x="533400" y="1371600"/>
          <a:ext cx="8370887" cy="495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5" name="Equation" r:id="rId3" imgW="5105160" imgH="3022560" progId="Equation.DSMT4">
                  <p:embed/>
                </p:oleObj>
              </mc:Choice>
              <mc:Fallback>
                <p:oleObj name="Equation" r:id="rId3" imgW="5105160" imgH="30225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71600"/>
                        <a:ext cx="8370887" cy="495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33400" y="533400"/>
            <a:ext cx="8229600" cy="513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Conditional Estimate of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</a:t>
            </a:r>
            <a:r>
              <a:rPr kumimoji="0" lang="en-US" sz="3200" u="none" strike="noStrike" kern="0" cap="none" spc="0" normalizeH="0" baseline="-2500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/>
              </a:rPr>
              <a:t>i</a:t>
            </a:r>
            <a:endParaRPr kumimoji="0" lang="en-US" sz="320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057400"/>
            <a:ext cx="8267074" cy="312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604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14600"/>
            <a:ext cx="808526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178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40671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0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288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8497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pic>
        <p:nvPicPr>
          <p:cNvPr id="3512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828800"/>
            <a:ext cx="73723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836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4" imgW="3200400" imgH="520700" progId="Equation.DSMT4">
                  <p:embed/>
                </p:oleObj>
              </mc:Choice>
              <mc:Fallback>
                <p:oleObj name="Equation" r:id="rId4" imgW="3200400" imgH="520700" progId="Equation.DSMT4">
                  <p:embed/>
                  <p:pic>
                    <p:nvPicPr>
                      <p:cNvPr id="0" name="Picture 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1951038"/>
                        <a:ext cx="6777037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6" imgW="2476500" imgH="762000" progId="Equation.DSMT4">
                  <p:embed/>
                </p:oleObj>
              </mc:Choice>
              <mc:Fallback>
                <p:oleObj name="Equation" r:id="rId6" imgW="2476500" imgH="762000" progId="Equation.DSMT4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19600"/>
                        <a:ext cx="5087938" cy="156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5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6934200" cy="530225"/>
          </a:xfrm>
        </p:spPr>
        <p:txBody>
          <a:bodyPr/>
          <a:lstStyle/>
          <a:p>
            <a:pPr algn="ctr" eaLnBrk="1" hangingPunct="1"/>
            <a:r>
              <a:rPr lang="en-US" sz="2800" b="1" dirty="0" smtClean="0"/>
              <a:t>Continuous Random Variation </a:t>
            </a:r>
            <a:br>
              <a:rPr lang="en-US" sz="2800" b="1" dirty="0" smtClean="0"/>
            </a:br>
            <a:r>
              <a:rPr lang="en-US" sz="2800" b="1" dirty="0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5124251"/>
              </p:ext>
            </p:extLst>
          </p:nvPr>
        </p:nvGraphicFramePr>
        <p:xfrm>
          <a:off x="2007861" y="2055813"/>
          <a:ext cx="5459739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tion" r:id="rId4" imgW="3581400" imgH="2400300" progId="Equation.DSMT4">
                  <p:embed/>
                </p:oleObj>
              </mc:Choice>
              <mc:Fallback>
                <p:oleObj name="Equation" r:id="rId4" imgW="3581400" imgH="24003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7861" y="2055813"/>
                        <a:ext cx="5459739" cy="365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905000" y="1905000"/>
            <a:ext cx="5715000" cy="3962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509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Random Parameters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251075"/>
            <a:ext cx="7772400" cy="3844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</a:t>
            </a:r>
            <a:r>
              <a:rPr lang="en-US" dirty="0" err="1" smtClean="0">
                <a:latin typeface="+mj-lt"/>
              </a:rPr>
              <a:t>U</a:t>
            </a:r>
            <a:r>
              <a:rPr lang="en-US" sz="2000" baseline="-25000" dirty="0" err="1" smtClean="0">
                <a:latin typeface="+mj-lt"/>
              </a:rPr>
              <a:t>itj</a:t>
            </a:r>
            <a:r>
              <a:rPr lang="en-US" dirty="0" smtClean="0">
                <a:latin typeface="+mj-lt"/>
              </a:rPr>
              <a:t>   =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1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i1tj</a:t>
            </a:r>
            <a:r>
              <a:rPr lang="en-US" sz="2000" dirty="0" smtClean="0">
                <a:latin typeface="+mj-lt"/>
                <a:sym typeface="Symbol" pitchFamily="18" charset="2"/>
              </a:rPr>
              <a:t> +</a:t>
            </a:r>
            <a:r>
              <a:rPr lang="en-US" dirty="0" smtClean="0">
                <a:latin typeface="+mj-lt"/>
              </a:rPr>
              <a:t>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2i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sz="2000" baseline="-25000" dirty="0" smtClean="0">
                <a:latin typeface="+mj-lt"/>
                <a:sym typeface="Symbol" pitchFamily="18" charset="2"/>
              </a:rPr>
              <a:t>i2tj</a:t>
            </a:r>
            <a:r>
              <a:rPr lang="en-US" dirty="0" smtClean="0">
                <a:latin typeface="+mj-lt"/>
                <a:sym typeface="Symbol" pitchFamily="18" charset="2"/>
              </a:rPr>
              <a:t>  +  </a:t>
            </a:r>
            <a:r>
              <a:rPr lang="en-US" b="1" dirty="0" smtClean="0">
                <a:latin typeface="+mj-lt"/>
                <a:sym typeface="Symbol" pitchFamily="18" charset="2"/>
              </a:rPr>
              <a:t>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sym typeface="Symbol" pitchFamily="18" charset="2"/>
              </a:rPr>
              <a:t>’</a:t>
            </a:r>
            <a:r>
              <a:rPr lang="en-US" b="1" dirty="0" err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000" dirty="0" smtClean="0">
                <a:latin typeface="+mj-lt"/>
                <a:sym typeface="Symbol" pitchFamily="18" charset="2"/>
              </a:rPr>
              <a:t>  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ijt</a:t>
            </a:r>
            <a:endParaRPr lang="en-US" sz="2000" baseline="-25000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  <a:sym typeface="Symbol" pitchFamily="18" charset="2"/>
              </a:rPr>
              <a:t>Random parameters in multinomial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logit</a:t>
            </a:r>
            <a:r>
              <a:rPr lang="en-US" sz="2000" dirty="0" smtClean="0">
                <a:latin typeface="+mj-lt"/>
                <a:sym typeface="Symbol" pitchFamily="18" charset="2"/>
              </a:rPr>
              <a:t>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1</a:t>
            </a:r>
            <a:r>
              <a:rPr lang="en-US" sz="2000" dirty="0" smtClean="0">
                <a:latin typeface="+mj-lt"/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sz="1600" dirty="0" smtClean="0">
                <a:latin typeface="+mj-lt"/>
                <a:sym typeface="Symbol" pitchFamily="18" charset="2"/>
              </a:rPr>
              <a:t>2i</a:t>
            </a:r>
            <a:r>
              <a:rPr lang="en-US" sz="2000" dirty="0" smtClean="0">
                <a:latin typeface="+mj-lt"/>
                <a:sym typeface="Symbol" pitchFamily="18" charset="2"/>
              </a:rPr>
              <a:t> = random parameters that may vary across</a:t>
            </a:r>
            <a:br>
              <a:rPr lang="en-US" sz="2000" dirty="0" smtClean="0">
                <a:latin typeface="+mj-lt"/>
                <a:sym typeface="Symbol" pitchFamily="18" charset="2"/>
              </a:rPr>
            </a:br>
            <a:r>
              <a:rPr lang="en-US" sz="2000" dirty="0" smtClean="0">
                <a:latin typeface="+mj-lt"/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Maintain I.I.D. assumption for </a:t>
            </a:r>
            <a:r>
              <a:rPr lang="en-US" sz="2400" dirty="0" smtClean="0">
                <a:latin typeface="+mj-lt"/>
                <a:sym typeface="Symbol" pitchFamily="18" charset="2"/>
              </a:rPr>
              <a:t>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ijt</a:t>
            </a:r>
            <a:r>
              <a:rPr lang="en-US" sz="2400" dirty="0" smtClean="0">
                <a:latin typeface="+mj-lt"/>
                <a:sym typeface="Symbol" pitchFamily="18" charset="2"/>
              </a:rPr>
              <a:t> </a:t>
            </a:r>
            <a:r>
              <a:rPr lang="en-US" sz="2000" dirty="0" smtClean="0">
                <a:latin typeface="+mj-lt"/>
                <a:sym typeface="Symbol" pitchFamily="18" charset="2"/>
              </a:rPr>
              <a:t>(given </a:t>
            </a:r>
            <a:r>
              <a:rPr lang="en-US" sz="2000" b="1" dirty="0" smtClean="0">
                <a:latin typeface="+mj-lt"/>
                <a:sym typeface="Symbol" pitchFamily="18" charset="2"/>
              </a:rPr>
              <a:t></a:t>
            </a:r>
            <a:r>
              <a:rPr lang="en-US" sz="2000" dirty="0" smtClean="0">
                <a:latin typeface="+mj-lt"/>
                <a:sym typeface="Symbol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923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Parameter specification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“Nonrandom” – variance = 0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</a:rPr>
              <a:t>Fixed range – mean estimated, triangular from 0 to 2</a:t>
            </a:r>
            <a:r>
              <a:rPr lang="en-US" dirty="0" smtClean="0">
                <a:latin typeface="+mj-lt"/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Hierarchical structure - </a:t>
            </a:r>
            <a:r>
              <a:rPr lang="en-US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ik</a:t>
            </a:r>
            <a:r>
              <a:rPr lang="en-US" dirty="0" smtClean="0">
                <a:latin typeface="+mj-lt"/>
                <a:sym typeface="Symbol" pitchFamily="18" charset="2"/>
              </a:rPr>
              <a:t> = </a:t>
            </a:r>
            <a:r>
              <a:rPr lang="en-US" baseline="-25000" dirty="0" smtClean="0">
                <a:latin typeface="+mj-lt"/>
                <a:sym typeface="Symbol" pitchFamily="18" charset="2"/>
              </a:rPr>
              <a:t>k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n-US" sz="2000" b="1" dirty="0" smtClean="0">
                <a:latin typeface="+mj-lt"/>
                <a:sym typeface="Symbol" pitchFamily="18" charset="2"/>
              </a:rPr>
              <a:t>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k</a:t>
            </a:r>
            <a:r>
              <a:rPr lang="en-US" sz="2000" dirty="0" err="1" smtClean="0">
                <a:latin typeface="+mj-lt"/>
                <a:sym typeface="Symbol" pitchFamily="18" charset="2"/>
              </a:rPr>
              <a:t>’</a:t>
            </a:r>
            <a:r>
              <a:rPr lang="en-US" sz="2000" b="1" dirty="0" err="1" smtClean="0">
                <a:latin typeface="+mj-lt"/>
                <a:sym typeface="Symbol" pitchFamily="18" charset="2"/>
              </a:rPr>
              <a:t>z</a:t>
            </a:r>
            <a:r>
              <a:rPr lang="en-US" sz="20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+mj-lt"/>
                <a:sym typeface="Symbol" pitchFamily="18" charset="2"/>
              </a:rPr>
              <a:t>Autoregressive:  v(</a:t>
            </a:r>
            <a:r>
              <a:rPr lang="en-US" sz="2000" dirty="0" err="1" smtClean="0">
                <a:latin typeface="+mj-lt"/>
                <a:sym typeface="Symbol" pitchFamily="18" charset="2"/>
              </a:rPr>
              <a:t>i,t,k</a:t>
            </a:r>
            <a:r>
              <a:rPr lang="en-US" sz="2000" dirty="0" smtClean="0">
                <a:latin typeface="+mj-lt"/>
                <a:sym typeface="Symbol" pitchFamily="18" charset="2"/>
              </a:rPr>
              <a:t>) = u(</a:t>
            </a:r>
            <a:r>
              <a:rPr lang="en-US" sz="2000" dirty="0" err="1" smtClean="0">
                <a:latin typeface="+mj-lt"/>
                <a:sym typeface="Symbol" pitchFamily="18" charset="2"/>
              </a:rPr>
              <a:t>i,t,k</a:t>
            </a:r>
            <a:r>
              <a:rPr lang="en-US" sz="2000" dirty="0" smtClean="0">
                <a:latin typeface="+mj-lt"/>
                <a:sym typeface="Symbol" pitchFamily="18" charset="2"/>
              </a:rPr>
              <a:t>) + r(k)v(i,t-1,k) [this picks up time effects in multiple choice situations, e.g., fatigue.]</a:t>
            </a:r>
          </a:p>
        </p:txBody>
      </p:sp>
    </p:spTree>
    <p:extLst>
      <p:ext uri="{BB962C8B-B14F-4D97-AF65-F5344CB8AC3E}">
        <p14:creationId xmlns:p14="http://schemas.microsoft.com/office/powerpoint/2010/main" val="336695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AR(1):  </a:t>
            </a:r>
            <a:r>
              <a:rPr lang="en-US" sz="2400" dirty="0" err="1" smtClean="0">
                <a:latin typeface="+mj-lt"/>
              </a:rPr>
              <a:t>w</a:t>
            </a:r>
            <a:r>
              <a:rPr lang="en-US" sz="2400" baseline="-25000" dirty="0" err="1" smtClean="0">
                <a:latin typeface="+mj-lt"/>
              </a:rPr>
              <a:t>i,k,t</a:t>
            </a:r>
            <a:r>
              <a:rPr lang="en-US" sz="2400" dirty="0" smtClean="0">
                <a:latin typeface="+mj-lt"/>
              </a:rPr>
              <a:t>  =  </a:t>
            </a:r>
            <a:r>
              <a:rPr lang="el-GR" sz="2400" dirty="0" smtClean="0">
                <a:latin typeface="+mj-lt"/>
              </a:rPr>
              <a:t>ρ</a:t>
            </a:r>
            <a:r>
              <a:rPr lang="en-US" sz="2400" baseline="-25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w</a:t>
            </a:r>
            <a:r>
              <a:rPr lang="en-US" sz="2400" baseline="-25000" dirty="0" smtClean="0">
                <a:latin typeface="+mj-lt"/>
              </a:rPr>
              <a:t>i,k,t-1</a:t>
            </a:r>
            <a:r>
              <a:rPr lang="en-US" sz="2400" dirty="0" smtClean="0">
                <a:latin typeface="+mj-lt"/>
              </a:rPr>
              <a:t>  +  </a:t>
            </a:r>
            <a:r>
              <a:rPr lang="en-US" sz="2400" dirty="0" err="1" smtClean="0">
                <a:latin typeface="+mj-lt"/>
              </a:rPr>
              <a:t>v</a:t>
            </a:r>
            <a:r>
              <a:rPr lang="en-US" sz="2400" baseline="-25000" dirty="0" err="1" smtClean="0">
                <a:latin typeface="+mj-lt"/>
              </a:rPr>
              <a:t>i,k,t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Restricting Range and Sign: Using triangular distribution and range = 0 to 2</a:t>
            </a:r>
            <a:r>
              <a:rPr lang="en-US" sz="2400" dirty="0" smtClean="0">
                <a:latin typeface="+mj-lt"/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latin typeface="+mj-lt"/>
                <a:sym typeface="Symbol" pitchFamily="18" charset="2"/>
              </a:rPr>
              <a:t>Heteroscedasticity</a:t>
            </a:r>
            <a:r>
              <a:rPr lang="en-US" sz="2400" dirty="0" smtClean="0">
                <a:latin typeface="+mj-lt"/>
                <a:sym typeface="Symbol" pitchFamily="18" charset="2"/>
              </a:rPr>
              <a:t> and heterogeneity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5" name="Equation" r:id="rId4" imgW="1714500" imgH="241300" progId="Equation.DSMT4">
                  <p:embed/>
                </p:oleObj>
              </mc:Choice>
              <mc:Fallback>
                <p:oleObj name="Equation" r:id="rId4" imgW="1714500" imgH="241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733800"/>
                        <a:ext cx="4494213" cy="6328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124200" y="1828800"/>
          <a:ext cx="2895600" cy="591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6" name="Equation" r:id="rId6" imgW="1117600" imgH="228600" progId="Equation.DSMT4">
                  <p:embed/>
                </p:oleObj>
              </mc:Choice>
              <mc:Fallback>
                <p:oleObj name="Equation" r:id="rId6" imgW="111760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828800"/>
                        <a:ext cx="2895600" cy="591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7" name="Equation" r:id="rId8" imgW="1129810" imgH="241195" progId="Equation.DSMT4">
                  <p:embed/>
                </p:oleObj>
              </mc:Choice>
              <mc:Fallback>
                <p:oleObj name="Equation" r:id="rId8" imgW="1129810" imgH="241195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91200"/>
                        <a:ext cx="2895600" cy="61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8956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2098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64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Estimating the Model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1981200"/>
          <a:ext cx="6164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Equation" r:id="rId4" imgW="3352800" imgH="787400" progId="Equation.DSMT4">
                  <p:embed/>
                </p:oleObj>
              </mc:Choice>
              <mc:Fallback>
                <p:oleObj name="Equation" r:id="rId4" imgW="3352800" imgH="7874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6164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914400" y="36576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parameters in the model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2i,t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random and hierarchical parameters in the model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066800" y="1981200"/>
            <a:ext cx="52578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4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buNone/>
            </a:pPr>
            <a:endParaRPr lang="en-US" sz="2000" smtClean="0">
              <a:latin typeface="+mj-lt"/>
            </a:endParaRPr>
          </a:p>
          <a:p>
            <a:pPr>
              <a:lnSpc>
                <a:spcPct val="95000"/>
              </a:lnSpc>
              <a:spcBef>
                <a:spcPct val="15000"/>
              </a:spcBef>
              <a:buNone/>
            </a:pPr>
            <a:r>
              <a:rPr lang="en-US" sz="2000" b="1" smtClean="0">
                <a:solidFill>
                  <a:srgbClr val="FF0000"/>
                </a:solidFill>
                <a:latin typeface="+mj-lt"/>
              </a:rPr>
              <a:t>(TrainCalUtilitySurvey.lpj)</a:t>
            </a:r>
          </a:p>
        </p:txBody>
      </p:sp>
    </p:spTree>
    <p:extLst>
      <p:ext uri="{BB962C8B-B14F-4D97-AF65-F5344CB8AC3E}">
        <p14:creationId xmlns:p14="http://schemas.microsoft.com/office/powerpoint/2010/main" val="18051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Population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5146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dirty="0" smtClean="0">
                <a:latin typeface="+mj-lt"/>
              </a:rPr>
              <a:t>Price coefficient held fixed</a:t>
            </a:r>
          </a:p>
        </p:txBody>
      </p:sp>
    </p:spTree>
    <p:extLst>
      <p:ext uri="{BB962C8B-B14F-4D97-AF65-F5344CB8AC3E}">
        <p14:creationId xmlns:p14="http://schemas.microsoft.com/office/powerpoint/2010/main" val="311092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16743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                Estimate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error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.386        0.028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1.75        0.137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TOD             </a:t>
            </a:r>
            <a:r>
              <a:rPr lang="en-US" sz="2400" b="1" smtClean="0">
                <a:solidFill>
                  <a:srgbClr val="000000"/>
                </a:solidFill>
                <a:latin typeface="+mj-lt"/>
              </a:rPr>
              <a:t>mean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  2.13         0.054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.411        0.040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*         .281        0.022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*Parameters of underlying normal.</a:t>
            </a:r>
          </a:p>
        </p:txBody>
      </p:sp>
    </p:spTree>
    <p:extLst>
      <p:ext uri="{BB962C8B-B14F-4D97-AF65-F5344CB8AC3E}">
        <p14:creationId xmlns:p14="http://schemas.microsoft.com/office/powerpoint/2010/main" val="39225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60585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213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2209800"/>
            <a:ext cx="67913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419600"/>
            <a:ext cx="7019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222375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Time of Day Rates (Customers do not like – lognormal coefficient. Multiply variable by -1.)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2436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b="1" smtClean="0"/>
              <a:t>Posterior Estimation of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endParaRPr lang="en-US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603375" y="1728787"/>
          <a:ext cx="57880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Equation" r:id="rId4" imgW="3505200" imgH="1168400" progId="Equation.DSMT4">
                  <p:embed/>
                </p:oleObj>
              </mc:Choice>
              <mc:Fallback>
                <p:oleObj name="Equation" r:id="rId4" imgW="3505200" imgH="116840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1728787"/>
                        <a:ext cx="5788025" cy="1928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name="Equation" r:id="rId6" imgW="3606800" imgH="1168400" progId="Equation.DSMT4">
                  <p:embed/>
                </p:oleObj>
              </mc:Choice>
              <mc:Fallback>
                <p:oleObj name="Equation" r:id="rId6" imgW="3606800" imgH="11684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4210050"/>
                        <a:ext cx="6294437" cy="203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671887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  <p:extLst>
      <p:ext uri="{BB962C8B-B14F-4D97-AF65-F5344CB8AC3E}">
        <p14:creationId xmlns:p14="http://schemas.microsoft.com/office/powerpoint/2010/main" val="1361227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pPr algn="ctr"/>
            <a:r>
              <a:rPr lang="en-US" sz="3200" b="1" dirty="0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  <p:extLst>
      <p:ext uri="{BB962C8B-B14F-4D97-AF65-F5344CB8AC3E}">
        <p14:creationId xmlns:p14="http://schemas.microsoft.com/office/powerpoint/2010/main" val="28999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imulated Data: Stated Choice, </a:t>
            </a:r>
          </a:p>
          <a:p>
            <a:pPr lvl="1"/>
            <a:r>
              <a:rPr lang="en-US" sz="1600" dirty="0" smtClean="0">
                <a:latin typeface="+mj-lt"/>
              </a:rPr>
              <a:t>400 respondents, </a:t>
            </a:r>
          </a:p>
          <a:p>
            <a:pPr lvl="1"/>
            <a:r>
              <a:rPr lang="en-US" sz="1600" dirty="0" smtClean="0">
                <a:latin typeface="+mj-lt"/>
              </a:rPr>
              <a:t>8 choice situations, 3,200 observations</a:t>
            </a:r>
          </a:p>
          <a:p>
            <a:pPr eaLnBrk="1" hangingPunct="1"/>
            <a:r>
              <a:rPr lang="en-US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Quality = High / Low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Price = 25/50/75,100 coded 1,2,3,4</a:t>
            </a:r>
          </a:p>
          <a:p>
            <a:pPr eaLnBrk="1" hangingPunct="1"/>
            <a:r>
              <a:rPr lang="en-US" dirty="0" smtClean="0">
                <a:latin typeface="+mj-lt"/>
              </a:rPr>
              <a:t>H</a:t>
            </a:r>
            <a:r>
              <a:rPr lang="en-US" sz="2000" dirty="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dirty="0" smtClean="0">
                <a:latin typeface="+mj-lt"/>
              </a:rPr>
              <a:t>U</a:t>
            </a:r>
            <a:r>
              <a:rPr lang="en-US" sz="2000" dirty="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295304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3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altLang="en-US" sz="3600" b="1" smtClean="0"/>
              <a:t>Random Parameters Logit Model</a:t>
            </a:r>
          </a:p>
        </p:txBody>
      </p:sp>
      <p:graphicFrame>
        <p:nvGraphicFramePr>
          <p:cNvPr id="983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619506"/>
              </p:ext>
            </p:extLst>
          </p:nvPr>
        </p:nvGraphicFramePr>
        <p:xfrm>
          <a:off x="609600" y="2438400"/>
          <a:ext cx="8213725" cy="276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4" imgW="4381500" imgH="1473200" progId="Equation.DSMT4">
                  <p:embed/>
                </p:oleObj>
              </mc:Choice>
              <mc:Fallback>
                <p:oleObj name="Equation" r:id="rId4" imgW="4381500" imgH="14732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8213725" cy="276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2362200" y="2362200"/>
            <a:ext cx="457200" cy="14478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400" y="4724400"/>
            <a:ext cx="6324600" cy="571500"/>
          </a:xfrm>
          <a:prstGeom prst="rect">
            <a:avLst/>
          </a:prstGeom>
          <a:solidFill>
            <a:srgbClr val="FFFF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0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1352550"/>
            <a:ext cx="633095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7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633663"/>
            <a:ext cx="8878888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1314450"/>
            <a:ext cx="5200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Common ‘effects.’  W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487363" y="3352800"/>
          <a:ext cx="7893050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Equation" r:id="rId4" imgW="4279900" imgH="965200" progId="Equation.DSMT4">
                  <p:embed/>
                </p:oleObj>
              </mc:Choice>
              <mc:Fallback>
                <p:oleObj name="Equation" r:id="rId4" imgW="4279900" imgH="9652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63" y="3352800"/>
                        <a:ext cx="7893050" cy="178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666655" y="3352800"/>
            <a:ext cx="7620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tion" r:id="rId4" imgW="5029200" imgH="1651000" progId="Equation.DSMT4">
                  <p:embed/>
                </p:oleObj>
              </mc:Choice>
              <mc:Fallback>
                <p:oleObj name="Equation" r:id="rId4" imgW="5029200" imgH="1651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5802546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3886200" y="5105400"/>
            <a:ext cx="2971800" cy="762000"/>
          </a:xfrm>
          <a:prstGeom prst="rect">
            <a:avLst/>
          </a:prstGeom>
          <a:solidFill>
            <a:srgbClr val="FFC000">
              <a:alpha val="1882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14082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Error Components </a:t>
            </a:r>
            <a:r>
              <a:rPr lang="en-US" sz="3600" b="1" dirty="0" err="1" smtClean="0"/>
              <a:t>Logit</a:t>
            </a:r>
            <a:r>
              <a:rPr lang="en-US" sz="3600" b="1" dirty="0" smtClean="0"/>
              <a:t>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6259512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ourier New" pitchFamily="49" charset="0"/>
              </a:rPr>
              <a:t>Correlation = {0.0959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 / [1.6449 + 0.0959</a:t>
            </a:r>
            <a:r>
              <a:rPr lang="en-US" b="1" baseline="30000" dirty="0">
                <a:latin typeface="Courier New" pitchFamily="49" charset="0"/>
              </a:rPr>
              <a:t>2</a:t>
            </a:r>
            <a:r>
              <a:rPr lang="en-US" b="1" dirty="0">
                <a:latin typeface="Courier New" pitchFamily="49" charset="0"/>
              </a:rPr>
              <a:t>]}</a:t>
            </a:r>
            <a:r>
              <a:rPr lang="en-US" b="1" baseline="30000" dirty="0">
                <a:latin typeface="Courier New" pitchFamily="49" charset="0"/>
              </a:rPr>
              <a:t>1/2</a:t>
            </a:r>
            <a:r>
              <a:rPr lang="en-US" b="1" dirty="0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2125682"/>
            <a:ext cx="8305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 dirty="0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 dirty="0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019800" y="2916238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  <p:extLst>
      <p:ext uri="{BB962C8B-B14F-4D97-AF65-F5344CB8AC3E}">
        <p14:creationId xmlns:p14="http://schemas.microsoft.com/office/powerpoint/2010/main" val="7325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1603375"/>
            <a:ext cx="57912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Utility Functions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334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4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9328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dirty="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</a:rPr>
              <a:t>Random Utility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860198" y="1746889"/>
            <a:ext cx="1826602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1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Error Components </a:t>
            </a:r>
            <a:r>
              <a:rPr lang="en-US" b="1" dirty="0" err="1" smtClean="0"/>
              <a:t>Logit</a:t>
            </a:r>
            <a:r>
              <a:rPr lang="en-US" b="1" dirty="0" smtClean="0"/>
              <a:t>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8" name="Rectangle 7"/>
          <p:cNvSpPr/>
          <p:nvPr/>
        </p:nvSpPr>
        <p:spPr bwMode="auto">
          <a:xfrm>
            <a:off x="5638800" y="1676400"/>
            <a:ext cx="19812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35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197100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67400" y="5105400"/>
            <a:ext cx="220980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Random Parameters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67400" y="5112403"/>
            <a:ext cx="2209800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0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99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Heterogeneous (in the Means) </a:t>
            </a:r>
            <a:br>
              <a:rPr lang="en-US" sz="3200" b="1" dirty="0" smtClean="0"/>
            </a:br>
            <a:r>
              <a:rPr lang="en-US" sz="3200" b="1" dirty="0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2353234" y="3587987"/>
            <a:ext cx="2523565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3587987"/>
            <a:ext cx="2496671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smtClean="0">
                <a:latin typeface="+mj-lt"/>
              </a:rPr>
              <a:t>Heterogeneity in Means</a:t>
            </a:r>
            <a:endParaRPr lang="en-US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832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Heterogeneity in Both </a:t>
            </a:r>
            <a:br>
              <a:rPr lang="en-US" sz="3200" b="1" smtClean="0"/>
            </a:br>
            <a:r>
              <a:rPr lang="en-US" sz="3200" b="1" smtClean="0"/>
              <a:t>Means and Variances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4" imgW="4737100" imgH="2032000" progId="Equation.DSMT4">
                  <p:embed/>
                </p:oleObj>
              </mc:Choice>
              <mc:Fallback>
                <p:oleObj name="Equation" r:id="rId4" imgW="47371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2219325"/>
                        <a:ext cx="8199437" cy="351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05200" y="4936123"/>
            <a:ext cx="220980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 smtClean="0">
                <a:latin typeface="+mj-lt"/>
              </a:rPr>
              <a:t>Heteroscedasticity</a:t>
            </a:r>
            <a:endParaRPr lang="en-US" sz="1600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96235" y="4942074"/>
            <a:ext cx="2218765" cy="338138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92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914400" y="1429464"/>
            <a:ext cx="7391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Random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Parms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/Error Comps.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         Normalized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Unnormalized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Number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 algn="ctr"/>
            <a:r>
              <a:rPr lang="en-US" sz="3200" b="1" dirty="0" smtClean="0"/>
              <a:t>Estimated RP/ECL Model</a:t>
            </a:r>
          </a:p>
        </p:txBody>
      </p:sp>
    </p:spTree>
    <p:extLst>
      <p:ext uri="{BB962C8B-B14F-4D97-AF65-F5344CB8AC3E}">
        <p14:creationId xmlns:p14="http://schemas.microsoft.com/office/powerpoint/2010/main" val="318352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146175"/>
            <a:ext cx="5334000" cy="682625"/>
          </a:xfrm>
        </p:spPr>
        <p:txBody>
          <a:bodyPr/>
          <a:lstStyle/>
          <a:p>
            <a:pPr algn="ctr"/>
            <a:r>
              <a:rPr lang="en-US" sz="3600" b="1" dirty="0" smtClean="0"/>
              <a:t>Estimated </a:t>
            </a:r>
            <a:r>
              <a:rPr lang="en-US" sz="3600" b="1" dirty="0" err="1" smtClean="0"/>
              <a:t>Elasticities</a:t>
            </a:r>
            <a:endParaRPr lang="en-US" sz="3600" b="1" dirty="0" smtClean="0"/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  <p:extLst>
      <p:ext uri="{BB962C8B-B14F-4D97-AF65-F5344CB8AC3E}">
        <p14:creationId xmlns:p14="http://schemas.microsoft.com/office/powerpoint/2010/main" val="199861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679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Estimating Individual Distributions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286000"/>
            <a:ext cx="7924800" cy="3657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Form posterior estimates of E[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</a:rPr>
              <a:t>|data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</a:t>
            </a:r>
            <a:endParaRPr lang="en-US" dirty="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Use the same methodology to estimate </a:t>
            </a:r>
            <a:r>
              <a:rPr lang="en-US" dirty="0" smtClean="0">
                <a:latin typeface="+mj-lt"/>
              </a:rPr>
              <a:t>E[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baseline="30000" dirty="0" smtClean="0">
                <a:latin typeface="+mj-lt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</a:rPr>
              <a:t>|data</a:t>
            </a:r>
            <a:r>
              <a:rPr lang="en-US" baseline="-25000" dirty="0" smtClean="0">
                <a:latin typeface="+mj-lt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 and </a:t>
            </a:r>
            <a:r>
              <a:rPr lang="en-US" dirty="0" err="1" smtClean="0">
                <a:latin typeface="+mj-lt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</a:rPr>
              <a:t>|data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dirty="0" smtClean="0">
                <a:latin typeface="+mj-lt"/>
                <a:sym typeface="Symbol" pitchFamily="18" charset="2"/>
              </a:rPr>
              <a:t>Sample from the distribution and plot kernel density estimates</a:t>
            </a:r>
          </a:p>
        </p:txBody>
      </p:sp>
    </p:spTree>
    <p:extLst>
      <p:ext uri="{BB962C8B-B14F-4D97-AF65-F5344CB8AC3E}">
        <p14:creationId xmlns:p14="http://schemas.microsoft.com/office/powerpoint/2010/main" val="3722589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8229600" cy="3429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dirty="0" smtClean="0">
                <a:latin typeface="+mj-lt"/>
              </a:rPr>
              <a:t>  </a:t>
            </a:r>
            <a:r>
              <a:rPr lang="en-US" sz="2400" dirty="0" smtClean="0">
                <a:latin typeface="+mj-lt"/>
              </a:rPr>
              <a:t>Point estimate of mean, variance and range of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random variable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 | </a:t>
            </a:r>
            <a:r>
              <a:rPr lang="en-US" sz="2400" dirty="0" err="1" smtClean="0">
                <a:latin typeface="+mj-lt"/>
                <a:sym typeface="Symbol" pitchFamily="18" charset="2"/>
              </a:rPr>
              <a:t>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Value is NOT an estimate of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 </a:t>
            </a:r>
            <a:r>
              <a:rPr lang="en-US" sz="2400" dirty="0" smtClean="0">
                <a:latin typeface="+mj-lt"/>
                <a:sym typeface="Symbol" pitchFamily="18" charset="2"/>
              </a:rPr>
              <a:t>; it is an estimate  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of E[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 | </a:t>
            </a:r>
            <a:r>
              <a:rPr lang="en-US" sz="2400" dirty="0" err="1" smtClean="0">
                <a:latin typeface="+mj-lt"/>
                <a:sym typeface="Symbol" pitchFamily="18" charset="2"/>
              </a:rPr>
              <a:t>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This would be the best estimate of the actual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realization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sz="2400" dirty="0" err="1" smtClean="0">
                <a:latin typeface="+mj-lt"/>
                <a:sym typeface="Symbol" pitchFamily="18" charset="2"/>
              </a:rPr>
              <a:t>|data</a:t>
            </a:r>
            <a:r>
              <a:rPr lang="en-US" sz="2400" baseline="-25000" dirty="0" err="1" smtClean="0">
                <a:latin typeface="+mj-lt"/>
                <a:sym typeface="Symbol" pitchFamily="18" charset="2"/>
              </a:rPr>
              <a:t>i</a:t>
            </a:r>
            <a:endParaRPr lang="en-US" sz="2400" dirty="0" smtClean="0">
              <a:latin typeface="+mj-lt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An interval estimate would account for the sampling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‘variation’ in the estimator of </a:t>
            </a:r>
            <a:r>
              <a:rPr lang="el-GR" sz="2400" b="1" dirty="0" smtClean="0">
                <a:latin typeface="+mj-lt"/>
                <a:sym typeface="Symbol" pitchFamily="18" charset="2"/>
              </a:rPr>
              <a:t>Ω</a:t>
            </a:r>
            <a:r>
              <a:rPr lang="en-US" sz="2400" dirty="0" smtClean="0">
                <a:latin typeface="+mj-lt"/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latin typeface="+mj-lt"/>
                <a:sym typeface="Symbol" pitchFamily="18" charset="2"/>
              </a:rPr>
              <a:t>  Bayesian counterpart to the preceding:  Posterior </a:t>
            </a:r>
            <a:br>
              <a:rPr lang="en-US" sz="2400" dirty="0" smtClean="0">
                <a:latin typeface="+mj-lt"/>
                <a:sym typeface="Symbol" pitchFamily="18" charset="2"/>
              </a:rPr>
            </a:br>
            <a:r>
              <a:rPr lang="en-US" sz="2400" dirty="0" smtClean="0">
                <a:latin typeface="+mj-lt"/>
                <a:sym typeface="Symbol" pitchFamily="18" charset="2"/>
              </a:rPr>
              <a:t>   mean and variance.  Same kind of plot could be done.</a:t>
            </a:r>
            <a:endParaRPr lang="el-GR" sz="2400" dirty="0" smtClean="0"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7837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Individual E[</a:t>
            </a:r>
            <a:r>
              <a:rPr lang="en-US" b="1" dirty="0" smtClean="0">
                <a:sym typeface="Symbol" pitchFamily="18" charset="2"/>
              </a:rPr>
              <a:t></a:t>
            </a:r>
            <a:r>
              <a:rPr lang="en-US" baseline="-25000" dirty="0" err="1" smtClean="0">
                <a:sym typeface="Symbol" pitchFamily="18" charset="2"/>
              </a:rPr>
              <a:t>i</a:t>
            </a:r>
            <a:r>
              <a:rPr lang="en-US" dirty="0" err="1" smtClean="0"/>
              <a:t>|data</a:t>
            </a:r>
            <a:r>
              <a:rPr lang="en-US" baseline="-25000" dirty="0" err="1" smtClean="0"/>
              <a:t>i</a:t>
            </a:r>
            <a:r>
              <a:rPr lang="en-US" dirty="0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522893"/>
            <a:ext cx="8001000" cy="95410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 dirty="0">
                <a:latin typeface="+mj-lt"/>
              </a:rPr>
              <a:t>The random parameters model is uncovering the latent class feature of the data</a:t>
            </a:r>
            <a:r>
              <a:rPr lang="en-US" sz="1600" b="1" dirty="0" smtClean="0">
                <a:latin typeface="+mj-lt"/>
              </a:rPr>
              <a:t>.</a:t>
            </a:r>
            <a:endParaRPr lang="en-US" b="1" dirty="0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 dirty="0">
                <a:latin typeface="+mj-lt"/>
              </a:rPr>
              <a:t>*The intervals could be made wider to account for the sampling </a:t>
            </a:r>
            <a:br>
              <a:rPr lang="en-US" sz="1600" b="1" dirty="0">
                <a:latin typeface="+mj-lt"/>
              </a:rPr>
            </a:br>
            <a:r>
              <a:rPr lang="en-US" sz="1600" b="1" dirty="0">
                <a:latin typeface="+mj-lt"/>
              </a:rPr>
              <a:t>variability of the underlying (classical) parameter estimators.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05000"/>
            <a:ext cx="84915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48133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  <p:cxnSp>
        <p:nvCxnSpPr>
          <p:cNvPr id="48134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37909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Estimating Willingness to </a:t>
            </a:r>
            <a:r>
              <a:rPr lang="en-US" smtClean="0">
                <a:latin typeface="+mj-lt"/>
              </a:rPr>
              <a:t>Pay for Increments </a:t>
            </a:r>
            <a:r>
              <a:rPr lang="en-US" dirty="0" smtClean="0">
                <a:latin typeface="+mj-lt"/>
              </a:rPr>
              <a:t>to an Attribute in </a:t>
            </a:r>
            <a:r>
              <a:rPr lang="en-US" smtClean="0">
                <a:latin typeface="+mj-lt"/>
              </a:rPr>
              <a:t>a Discrete Choice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WTP  =  MU(attribute) / MU(Income)</a:t>
            </a:r>
            <a:endParaRPr lang="en-US" dirty="0" smtClean="0">
              <a:latin typeface="+mj-lt"/>
            </a:endParaRP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Equation" r:id="rId4" imgW="1091726" imgH="444307" progId="Equation.DSMT4">
                  <p:embed/>
                </p:oleObj>
              </mc:Choice>
              <mc:Fallback>
                <p:oleObj name="Equation" r:id="rId4" imgW="1091726" imgH="444307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3409950" cy="1387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2743200"/>
            <a:ext cx="5867400" cy="6096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15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>
                <a:latin typeface="+mj-lt"/>
              </a:rPr>
              <a:t>U</a:t>
            </a:r>
            <a:r>
              <a:rPr lang="en-US" smtClean="0">
                <a:latin typeface="+mj-lt"/>
              </a:rPr>
              <a:t>se the model to estimate conditional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distributions for any function of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   parameters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</a:rPr>
              <a:t>W</a:t>
            </a:r>
            <a:r>
              <a:rPr lang="en-US" smtClean="0">
                <a:latin typeface="+mj-lt"/>
              </a:rPr>
              <a:t>illingness to pay = -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baseline="-25000" smtClean="0">
                <a:latin typeface="+mj-lt"/>
                <a:sym typeface="Symbol" pitchFamily="18" charset="2"/>
              </a:rPr>
              <a:t>i,time</a:t>
            </a:r>
            <a:r>
              <a:rPr lang="en-US" smtClean="0">
                <a:latin typeface="+mj-lt"/>
                <a:sym typeface="Symbol" pitchFamily="18" charset="2"/>
              </a:rPr>
              <a:t> / </a:t>
            </a:r>
            <a:r>
              <a:rPr lang="en-US" baseline="-25000" smtClean="0">
                <a:latin typeface="+mj-lt"/>
                <a:sym typeface="Symbol" pitchFamily="18" charset="2"/>
              </a:rPr>
              <a:t>i,cost</a:t>
            </a:r>
            <a:r>
              <a:rPr lang="en-US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latin typeface="+mj-lt"/>
                <a:sym typeface="Symbol" pitchFamily="18" charset="2"/>
              </a:rPr>
              <a:t>U</a:t>
            </a:r>
            <a:r>
              <a:rPr lang="en-US" smtClean="0">
                <a:latin typeface="+mj-lt"/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Equation" r:id="rId4" imgW="3390900" imgH="939800" progId="Equation.DSMT4">
                  <p:embed/>
                </p:oleObj>
              </mc:Choice>
              <mc:Fallback>
                <p:oleObj name="Equation" r:id="rId4" imgW="3390900" imgH="939800" progId="Equation.DSMT4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2000"/>
                        <a:ext cx="659923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Simulation of WTP from </a:t>
            </a:r>
            <a:r>
              <a:rPr lang="en-US" sz="3600" b="1" dirty="0" smtClean="0">
                <a:sym typeface="Symbol" pitchFamily="18" charset="2"/>
              </a:rPr>
              <a:t></a:t>
            </a:r>
            <a:r>
              <a:rPr lang="en-US" sz="3600" b="1" i="1" baseline="-25000" dirty="0" err="1" smtClean="0">
                <a:sym typeface="Symbol" pitchFamily="18" charset="2"/>
              </a:rPr>
              <a:t>i</a:t>
            </a:r>
            <a:endParaRPr lang="en-US" sz="3600" b="1" i="1" dirty="0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990600" y="1981200"/>
          <a:ext cx="7186613" cy="4076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Equation" r:id="rId4" imgW="4203700" imgH="2387600" progId="Equation.DSMT4">
                  <p:embed/>
                </p:oleObj>
              </mc:Choice>
              <mc:Fallback>
                <p:oleObj name="Equation" r:id="rId4" imgW="4203700" imgH="2387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186613" cy="40766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6350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10" y="1066800"/>
            <a:ext cx="49149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275" y="3459130"/>
            <a:ext cx="6819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51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smtClean="0"/>
              <a:t>WTP</a:t>
            </a:r>
            <a:endParaRPr lang="en-US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7738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0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4376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9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09600"/>
            <a:ext cx="5551626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2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763000" cy="1139825"/>
          </a:xfrm>
        </p:spPr>
        <p:txBody>
          <a:bodyPr/>
          <a:lstStyle/>
          <a:p>
            <a:pPr algn="ctr"/>
            <a:r>
              <a:rPr lang="en-US" sz="3600" b="1" smtClean="0"/>
              <a:t>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extLst/>
          </p:nvPr>
        </p:nvGraphicFramePr>
        <p:xfrm>
          <a:off x="2133600" y="1828800"/>
          <a:ext cx="50419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2" name="Equation" r:id="rId4" imgW="3022600" imgH="2578100" progId="Equation.DSMT4">
                  <p:embed/>
                </p:oleObj>
              </mc:Choice>
              <mc:Fallback>
                <p:oleObj name="Equation" r:id="rId4" imgW="3022600" imgH="2578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50419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018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Unobserved Heterogeneity in Scaling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990600" y="2057400"/>
          <a:ext cx="7749796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56" name="Equation" r:id="rId3" imgW="3873500" imgH="2019300" progId="Equation.DSMT4">
                  <p:embed/>
                </p:oleObj>
              </mc:Choice>
              <mc:Fallback>
                <p:oleObj name="Equation" r:id="rId3" imgW="3873500" imgH="201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7749796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381000"/>
          </a:xfrm>
        </p:spPr>
        <p:txBody>
          <a:bodyPr/>
          <a:lstStyle/>
          <a:p>
            <a:r>
              <a:rPr lang="en-US" b="1" dirty="0" smtClean="0"/>
              <a:t>Scaled MNL</a:t>
            </a:r>
            <a:endParaRPr lang="en-US" b="1" dirty="0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371655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9067" y="1430866"/>
            <a:ext cx="3555096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106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228600"/>
          </a:xfrm>
        </p:spPr>
        <p:txBody>
          <a:bodyPr/>
          <a:lstStyle/>
          <a:p>
            <a:r>
              <a:rPr lang="en-US" sz="2800" b="1" dirty="0" smtClean="0"/>
              <a:t>Observed and Unobserved Heterogeneity</a:t>
            </a:r>
            <a:endParaRPr lang="en-US" sz="2800" b="1" dirty="0"/>
          </a:p>
        </p:txBody>
      </p:sp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81901"/>
            <a:ext cx="6312339" cy="529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80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smtClean="0"/>
              <a:t>Price Elasticities</a:t>
            </a:r>
            <a:endParaRPr lang="en-US"/>
          </a:p>
        </p:txBody>
      </p:sp>
      <p:pic>
        <p:nvPicPr>
          <p:cNvPr id="456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57989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61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82880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7338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73914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845820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+mj-lt"/>
              </a:rPr>
              <a:t>This is the ‘long form.’ In the ‘wide form,’ all data for the individual appear on a single ‘line’.  The ‘wide form’ is unmanageable for models of any complexity and for stated preference applications.</a:t>
            </a:r>
            <a:endParaRPr lang="en-US" sz="140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28800" y="3048000"/>
            <a:ext cx="7010400" cy="7620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40666" y="5791200"/>
            <a:ext cx="1981200" cy="3048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4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A 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057400" y="1828800"/>
          <a:ext cx="5105400" cy="430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Equation" r:id="rId4" imgW="3060700" imgH="2578100" progId="Equation.DSMT4">
                  <p:embed/>
                </p:oleObj>
              </mc:Choice>
              <mc:Fallback>
                <p:oleObj name="Equation" r:id="rId4" imgW="3060700" imgH="25781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28800"/>
                        <a:ext cx="5105400" cy="430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937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Generalized Multinomial Choice Model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954088" y="2133600"/>
          <a:ext cx="7473950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tion" r:id="rId4" imgW="4686300" imgH="2032000" progId="Equation.DSMT4">
                  <p:embed/>
                </p:oleObj>
              </mc:Choice>
              <mc:Fallback>
                <p:oleObj name="Equation" r:id="rId4" imgW="4686300" imgH="20320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2133600"/>
                        <a:ext cx="7473950" cy="324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16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606425"/>
          </a:xfrm>
        </p:spPr>
        <p:txBody>
          <a:bodyPr/>
          <a:lstStyle/>
          <a:p>
            <a:pPr algn="ctr"/>
            <a:r>
              <a:rPr lang="en-US" smtClean="0"/>
              <a:t>Estimation in Willingness to Pay Space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Equation" r:id="rId4" imgW="4864100" imgH="1879600" progId="Equation.DSMT4">
                  <p:embed/>
                </p:oleObj>
              </mc:Choice>
              <mc:Fallback>
                <p:oleObj name="Equation" r:id="rId4" imgW="4864100" imgH="1879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7961313" cy="307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8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381000" y="1195655"/>
            <a:ext cx="74676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QUAL|    -.32668***       .04302       -7.593   .0000    1.01373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PRICE|    1.00000        ......(Fixed Parameter)......  -11.80230  renormalized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FASH|    1.14527***       .05788       19.787   .0000     1.4789  not rescaled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ASC4|     .84364***       .05554       15.189   .0000      .0368  not rescaled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QUAL:AGE|     .05843          .04836        1.208   .2270     interaction terms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QUA0:AGE|    -.11620          .13911        -.835   .4035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PRIC:AGE|     .23958          .25730         .931   .3518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PRI0:AGE|    1.13921          .76279        1.493   .1353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|Diagonal values in Cholesky matrix, L.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NsQUAL|     .13234***       .04125        3.208   .0013     correlated parameters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CsPRICE|       .000        ......(Fixed Parameter)......     but coefficient is fixed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|Below diagonal values in L matrix. V = L*Lt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PRIC:QUA|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|Heteroscedasticity in GMX scale factor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sdMALE|     .23110          .14685        1.574   .1156     heteroscedasticity</a:t>
            </a:r>
          </a:p>
          <a:p>
            <a:r>
              <a:rPr lang="it-IT" sz="1050" b="1">
                <a:latin typeface="Courier New" pitchFamily="49" charset="0"/>
                <a:cs typeface="Courier New" pitchFamily="49" charset="0"/>
              </a:rPr>
              <a:t>        |Variance parameter tau in GMX scale parameter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TauScale|    1.71455***       .19047        9.002   .0000     overall scaling, tau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|Weighting parameter gamma in GMX model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GammaMXL|       .000        ......(Fixed Parameter)......   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|Coefficient on PRICE    in WTP space form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Beta0WTP|   -3.71641***       .55428       -6.705   .0000     new price coefficient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S_b0_WTP|     .03926          .40549         .097   .9229     standard deviation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  Sample Mean    Sample Std.Dev.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Sigma(i)|     .70246         1.11141         .632   .5274     overall scaling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       |Standard deviations of parameter distributions</a:t>
            </a:r>
          </a:p>
          <a:p>
            <a:r>
              <a:rPr lang="pt-BR" sz="1050" b="1">
                <a:latin typeface="Courier New" pitchFamily="49" charset="0"/>
                <a:cs typeface="Courier New" pitchFamily="49" charset="0"/>
              </a:rPr>
              <a:t>  sdQUAL|     .13234***       .04125        3.208   .0013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 sdPRICE|       .000        ......(Fixed Parameter)......</a:t>
            </a:r>
          </a:p>
          <a:p>
            <a:r>
              <a:rPr lang="en-US" sz="105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28600" y="5257800"/>
            <a:ext cx="68580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181600" y="1295400"/>
            <a:ext cx="388620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Estimated Model for WTP</a:t>
            </a:r>
          </a:p>
        </p:txBody>
      </p:sp>
    </p:spTree>
    <p:extLst>
      <p:ext uri="{BB962C8B-B14F-4D97-AF65-F5344CB8AC3E}">
        <p14:creationId xmlns:p14="http://schemas.microsoft.com/office/powerpoint/2010/main" val="14676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8657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2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82867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3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3" y="838200"/>
            <a:ext cx="852726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3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3190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3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98922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99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409142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421948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8082974" cy="51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6" y="838200"/>
            <a:ext cx="857414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5275"/>
            <a:ext cx="8521700" cy="354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0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r>
              <a:rPr lang="en-US" smtClean="0"/>
              <a:t>Latent Class Mixed Logit</a:t>
            </a:r>
            <a:endParaRPr lang="en-US"/>
          </a:p>
        </p:txBody>
      </p:sp>
      <p:pic>
        <p:nvPicPr>
          <p:cNvPr id="561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486846"/>
            <a:ext cx="8686799" cy="200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1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4610100"/>
            <a:ext cx="52197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714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514600"/>
            <a:ext cx="4114800" cy="95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4419600" cy="114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2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828800"/>
            <a:ext cx="4161468" cy="359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21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219200"/>
            <a:ext cx="4343400" cy="130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2572068"/>
            <a:ext cx="4038601" cy="354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743200"/>
            <a:ext cx="450498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193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43000"/>
            <a:ext cx="6610350" cy="552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61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905000"/>
            <a:ext cx="8610600" cy="530225"/>
          </a:xfrm>
        </p:spPr>
        <p:txBody>
          <a:bodyPr/>
          <a:lstStyle/>
          <a:p>
            <a:pPr algn="l" eaLnBrk="1" hangingPunct="1"/>
            <a:r>
              <a:rPr lang="en-US" sz="2800" b="1" smtClean="0"/>
              <a:t>Appendix: Maximum Simulated Likelihood</a:t>
            </a:r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1447800" y="3124200"/>
          <a:ext cx="647700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1" name="Equation" r:id="rId4" imgW="3314700" imgH="1257300" progId="Equation.DSMT4">
                  <p:embed/>
                </p:oleObj>
              </mc:Choice>
              <mc:Fallback>
                <p:oleObj name="Equation" r:id="rId4" imgW="3314700" imgH="12573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124200"/>
                        <a:ext cx="6477000" cy="245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67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Monte Carlo Integration</a:t>
            </a:r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1828800" y="1981200"/>
          <a:ext cx="5943600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" name="Equation" r:id="rId4" imgW="3708400" imgH="2692400" progId="Equation.DSMT4">
                  <p:embed/>
                </p:oleObj>
              </mc:Choice>
              <mc:Fallback>
                <p:oleObj name="Equation" r:id="rId4" imgW="3708400" imgH="26924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943600" cy="431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572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Monte Carlo Integration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914400" y="2286000"/>
          <a:ext cx="628015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2" name="Equation" r:id="rId4" imgW="2844800" imgH="609600" progId="Equation.DSMT4">
                  <p:embed/>
                </p:oleObj>
              </mc:Choice>
              <mc:Fallback>
                <p:oleObj name="Equation" r:id="rId4" imgW="2844800" imgH="60960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286000"/>
                        <a:ext cx="6280150" cy="134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914400" y="3810000"/>
          <a:ext cx="7639050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name="Equation" r:id="rId6" imgW="3429000" imgH="850900" progId="Equation.DSMT4">
                  <p:embed/>
                </p:oleObj>
              </mc:Choice>
              <mc:Fallback>
                <p:oleObj name="Equation" r:id="rId6" imgW="3429000" imgH="8509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7639050" cy="189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2606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Monte Carlo Integral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005008"/>
              </p:ext>
            </p:extLst>
          </p:nvPr>
        </p:nvGraphicFramePr>
        <p:xfrm>
          <a:off x="533400" y="1905000"/>
          <a:ext cx="8150618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Equation" r:id="rId4" imgW="4051300" imgH="2082800" progId="Equation.DSMT4">
                  <p:embed/>
                </p:oleObj>
              </mc:Choice>
              <mc:Fallback>
                <p:oleObj name="Equation" r:id="rId4" imgW="4051300" imgH="2082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150618" cy="419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83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Simulated Log Likelihood </a:t>
            </a:r>
            <a:br>
              <a:rPr lang="en-US" b="1" smtClean="0"/>
            </a:br>
            <a:r>
              <a:rPr lang="en-US" b="1" smtClean="0"/>
              <a:t>for a Mixed Probit Model</a:t>
            </a:r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980031"/>
              </p:ext>
            </p:extLst>
          </p:nvPr>
        </p:nvGraphicFramePr>
        <p:xfrm>
          <a:off x="685800" y="2286000"/>
          <a:ext cx="7842250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Equation" r:id="rId4" imgW="4165600" imgH="1968500" progId="Equation.DSMT4">
                  <p:embed/>
                </p:oleObj>
              </mc:Choice>
              <mc:Fallback>
                <p:oleObj name="Equation" r:id="rId4" imgW="4165600" imgH="19685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842250" cy="370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71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Generating Random Draws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1219200" y="1828800"/>
          <a:ext cx="7239000" cy="447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Equation" r:id="rId4" imgW="4432300" imgH="2743200" progId="Equation.DSMT4">
                  <p:embed/>
                </p:oleObj>
              </mc:Choice>
              <mc:Fallback>
                <p:oleObj name="Equation" r:id="rId4" imgW="4432300" imgH="27432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828800"/>
                        <a:ext cx="7239000" cy="447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414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/>
              <a:t>Drawing Uniform Random Numbers</a:t>
            </a:r>
          </a:p>
        </p:txBody>
      </p:sp>
      <p:graphicFrame>
        <p:nvGraphicFramePr>
          <p:cNvPr id="2457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377188"/>
              </p:ext>
            </p:extLst>
          </p:nvPr>
        </p:nvGraphicFramePr>
        <p:xfrm>
          <a:off x="990600" y="1828800"/>
          <a:ext cx="7112000" cy="435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Equation" r:id="rId4" imgW="4851400" imgH="2971800" progId="Equation.DSMT4">
                  <p:embed/>
                </p:oleObj>
              </mc:Choice>
              <mc:Fallback>
                <p:oleObj name="Equation" r:id="rId4" imgW="4851400" imgH="2971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28800"/>
                        <a:ext cx="7112000" cy="435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3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763000" cy="762000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Arial" pitchFamily="34" charset="0"/>
                <a:cs typeface="Arial" pitchFamily="34" charset="0"/>
              </a:rPr>
              <a:t>Quasi-Monte Carlo Integration Based on Halton Sequences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5800" y="1828800"/>
          <a:ext cx="7134225" cy="287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Equation" r:id="rId4" imgW="3429000" imgH="1384300" progId="Equation.DSMT4">
                  <p:embed/>
                </p:oleObj>
              </mc:Choice>
              <mc:Fallback>
                <p:oleObj name="Equation" r:id="rId4" imgW="3429000" imgH="13843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7134225" cy="287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5045075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For example, using base p=5, the integer r=37 has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b</a:t>
            </a:r>
            <a:r>
              <a:rPr lang="en-US" sz="2400" baseline="-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= 2, and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>
                <a:latin typeface="Arial" pitchFamily="34" charset="0"/>
                <a:cs typeface="Arial" pitchFamily="34" charset="0"/>
              </a:rPr>
              <a:t>= 1; (37=1x5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2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1</a:t>
            </a:r>
            <a:r>
              <a:rPr lang="en-US" sz="2400">
                <a:latin typeface="Arial" pitchFamily="34" charset="0"/>
                <a:cs typeface="Arial" pitchFamily="34" charset="0"/>
              </a:rPr>
              <a:t> + 2x5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0</a:t>
            </a:r>
            <a:r>
              <a:rPr lang="en-US" sz="2400">
                <a:latin typeface="Arial" pitchFamily="34" charset="0"/>
                <a:cs typeface="Arial" pitchFamily="34" charset="0"/>
              </a:rPr>
              <a:t>).  Then  </a:t>
            </a:r>
          </a:p>
          <a:p>
            <a:pPr algn="just"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H(37|5) =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-1</a:t>
            </a:r>
            <a:r>
              <a:rPr lang="en-US" sz="2400">
                <a:latin typeface="Arial" pitchFamily="34" charset="0"/>
                <a:cs typeface="Arial" pitchFamily="34" charset="0"/>
              </a:rPr>
              <a:t> + 2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-2</a:t>
            </a:r>
            <a:r>
              <a:rPr lang="en-US" sz="2400">
                <a:latin typeface="Arial" pitchFamily="34" charset="0"/>
                <a:cs typeface="Arial" pitchFamily="34" charset="0"/>
              </a:rPr>
              <a:t> + 1</a:t>
            </a:r>
            <a:r>
              <a:rPr lang="en-US" sz="240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en-US" sz="2400">
                <a:latin typeface="Arial" pitchFamily="34" charset="0"/>
                <a:cs typeface="Arial" pitchFamily="34" charset="0"/>
              </a:rPr>
              <a:t>5</a:t>
            </a:r>
            <a:r>
              <a:rPr lang="en-US" sz="2400" baseline="30000">
                <a:latin typeface="Arial" pitchFamily="34" charset="0"/>
                <a:cs typeface="Arial" pitchFamily="34" charset="0"/>
              </a:rPr>
              <a:t>-3</a:t>
            </a:r>
            <a:r>
              <a:rPr lang="en-US" sz="2400">
                <a:latin typeface="Arial" pitchFamily="34" charset="0"/>
                <a:cs typeface="Arial" pitchFamily="34" charset="0"/>
              </a:rPr>
              <a:t>  =  0.448.</a:t>
            </a:r>
          </a:p>
        </p:txBody>
      </p:sp>
    </p:spTree>
    <p:extLst>
      <p:ext uri="{BB962C8B-B14F-4D97-AF65-F5344CB8AC3E}">
        <p14:creationId xmlns:p14="http://schemas.microsoft.com/office/powerpoint/2010/main" val="3449142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Halton Sequences vs. Random Draws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828800" y="2443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533400" y="2286000"/>
          <a:ext cx="80772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r:id="rId4" imgW="8247619" imgH="2971429" progId="PBrush">
                  <p:embed/>
                </p:oleObj>
              </mc:Choice>
              <mc:Fallback>
                <p:oleObj r:id="rId4" imgW="8247619" imgH="2971429" progId="PBrush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8077200" cy="327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914400" y="54864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Requires far fewer draws – for one dimension, about 1/10.  Accelerates estimation by a factor of 5 to 10.</a:t>
            </a:r>
          </a:p>
        </p:txBody>
      </p:sp>
    </p:spTree>
    <p:extLst>
      <p:ext uri="{BB962C8B-B14F-4D97-AF65-F5344CB8AC3E}">
        <p14:creationId xmlns:p14="http://schemas.microsoft.com/office/powerpoint/2010/main" val="972090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dirty="0" smtClean="0"/>
              <a:t>Estimating the RPL Model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362200"/>
            <a:ext cx="6858000" cy="3352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Estimation: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1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                 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2it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 =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2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Δ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z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			  Uncorrelated: </a:t>
            </a:r>
            <a:r>
              <a:rPr lang="el-GR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is diagonal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			  Autocorrelated: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=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Rv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i,t-1</a:t>
            </a: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 + </a:t>
            </a:r>
            <a:r>
              <a:rPr lang="en-US" sz="2000" b="1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u</a:t>
            </a:r>
            <a:r>
              <a:rPr lang="en-US" sz="2000" baseline="-25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(1)  Estimate “structural parameters”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(2)  Estimate individual specific utility parameters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latin typeface="+mj-lt"/>
                <a:sym typeface="Symbol" pitchFamily="18" charset="2"/>
              </a:rPr>
              <a:t>(3)  Estimate elasticities, etc.</a:t>
            </a:r>
            <a:endParaRPr lang="el-GR" sz="2000" smtClean="0">
              <a:solidFill>
                <a:srgbClr val="000000"/>
              </a:solidFill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5583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Classical Estimation Platform: </a:t>
            </a:r>
            <a:br>
              <a:rPr lang="en-US" sz="3200" b="1" dirty="0" smtClean="0"/>
            </a:br>
            <a:r>
              <a:rPr lang="en-US" sz="3200" b="1" dirty="0" smtClean="0"/>
              <a:t>The Likelihood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668789"/>
              </p:ext>
            </p:extLst>
          </p:nvPr>
        </p:nvGraphicFramePr>
        <p:xfrm>
          <a:off x="2286000" y="2286000"/>
          <a:ext cx="4886325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9" name="Equation" r:id="rId4" imgW="2667000" imgH="1600200" progId="Equation.DSMT4">
                  <p:embed/>
                </p:oleObj>
              </mc:Choice>
              <mc:Fallback>
                <p:oleObj name="Equation" r:id="rId4" imgW="2667000" imgH="1600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86000"/>
                        <a:ext cx="4886325" cy="293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43000" y="5662612"/>
            <a:ext cx="7543800" cy="738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latin typeface="+mj-lt"/>
              </a:rPr>
              <a:t>Expected value over all possible realizations of </a:t>
            </a:r>
            <a:r>
              <a:rPr lang="en-US" sz="2400" b="1">
                <a:latin typeface="+mj-lt"/>
                <a:sym typeface="Symbol" pitchFamily="18" charset="2"/>
              </a:rPr>
              <a:t></a:t>
            </a:r>
            <a:r>
              <a:rPr lang="en-US" b="1" baseline="-25000" smtClean="0">
                <a:latin typeface="+mj-lt"/>
                <a:sym typeface="Symbol" pitchFamily="18" charset="2"/>
              </a:rPr>
              <a:t>i</a:t>
            </a:r>
            <a:r>
              <a:rPr lang="en-US" b="1" smtClean="0">
                <a:latin typeface="+mj-lt"/>
                <a:sym typeface="Symbol" pitchFamily="18" charset="2"/>
              </a:rPr>
              <a:t>.  I.e</a:t>
            </a:r>
            <a:r>
              <a:rPr lang="en-US" b="1">
                <a:latin typeface="+mj-lt"/>
                <a:sym typeface="Symbol" pitchFamily="18" charset="2"/>
              </a:rPr>
              <a:t>., over all possible samples.</a:t>
            </a:r>
          </a:p>
        </p:txBody>
      </p:sp>
    </p:spTree>
    <p:extLst>
      <p:ext uri="{BB962C8B-B14F-4D97-AF65-F5344CB8AC3E}">
        <p14:creationId xmlns:p14="http://schemas.microsoft.com/office/powerpoint/2010/main" val="233546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838200" y="1524000"/>
          <a:ext cx="7742238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Equation" r:id="rId3" imgW="4889160" imgH="2743200" progId="Equation.DSMT4">
                  <p:embed/>
                </p:oleObj>
              </mc:Choice>
              <mc:Fallback>
                <p:oleObj name="Equation" r:id="rId3" imgW="4889160" imgH="2743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7742238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068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Simulation Based Estimation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8153400" cy="38100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+mj-lt"/>
              </a:rPr>
              <a:t>Probability = P[data |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1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Δ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Γ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R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)]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Need to integrate out the unobserved random term</a:t>
            </a: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E{</a:t>
            </a:r>
            <a:r>
              <a:rPr lang="en-US" sz="2400" smtClean="0">
                <a:latin typeface="+mj-lt"/>
              </a:rPr>
              <a:t>P[data |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smtClean="0">
                <a:latin typeface="+mj-lt"/>
                <a:sym typeface="Symbol" pitchFamily="18" charset="2"/>
              </a:rPr>
              <a:t>(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1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Δ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l-GR" sz="2400" b="1" smtClean="0">
                <a:latin typeface="+mj-lt"/>
                <a:sym typeface="Symbol" pitchFamily="18" charset="2"/>
              </a:rPr>
              <a:t>Γ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R</a:t>
            </a:r>
            <a:r>
              <a:rPr lang="en-US" sz="2400" smtClean="0">
                <a:latin typeface="+mj-lt"/>
                <a:sym typeface="Symbol" pitchFamily="18" charset="2"/>
              </a:rPr>
              <a:t>,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)]}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  <a:sym typeface="Symbol" pitchFamily="18" charset="2"/>
              </a:rPr>
              <a:t>            =      P[…|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]f(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r>
              <a:rPr lang="en-US" sz="2400" smtClean="0">
                <a:latin typeface="+mj-lt"/>
                <a:sym typeface="Symbol" pitchFamily="18" charset="2"/>
              </a:rPr>
              <a:t>)d</a:t>
            </a:r>
            <a:r>
              <a:rPr lang="en-US" sz="2400" b="1" smtClean="0">
                <a:latin typeface="+mj-lt"/>
                <a:sym typeface="Symbol" pitchFamily="18" charset="2"/>
              </a:rPr>
              <a:t>v</a:t>
            </a:r>
            <a:r>
              <a:rPr lang="en-US" sz="2400" baseline="-25000" smtClean="0">
                <a:latin typeface="+mj-lt"/>
                <a:sym typeface="Symbol" pitchFamily="18" charset="2"/>
              </a:rPr>
              <a:t>i,t</a:t>
            </a:r>
            <a:endParaRPr lang="en-US" sz="2400" smtClean="0">
              <a:latin typeface="+mj-lt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+mj-lt"/>
                <a:sym typeface="Symbol" pitchFamily="18" charset="2"/>
              </a:rPr>
              <a:t>Integration is done by simulation</a:t>
            </a:r>
            <a:endParaRPr lang="en-US" sz="2400" baseline="-25000" smtClean="0">
              <a:latin typeface="+mj-lt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Draw values of </a:t>
            </a:r>
            <a:r>
              <a:rPr lang="en-US" sz="2000" b="1" smtClean="0">
                <a:latin typeface="+mj-lt"/>
                <a:sym typeface="Symbol" pitchFamily="18" charset="2"/>
              </a:rPr>
              <a:t>v</a:t>
            </a:r>
            <a:r>
              <a:rPr lang="en-US" sz="2000" smtClean="0">
                <a:latin typeface="+mj-lt"/>
                <a:sym typeface="Symbol" pitchFamily="18" charset="2"/>
              </a:rPr>
              <a:t> and compute 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smtClean="0">
                <a:latin typeface="+mj-lt"/>
                <a:sym typeface="Symbol" pitchFamily="18" charset="2"/>
              </a:rPr>
              <a:t> then probabilities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Average many draws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Maximize the sum of the logs of the averages</a:t>
            </a:r>
          </a:p>
          <a:p>
            <a:pPr lvl="1" eaLnBrk="1" hangingPunct="1"/>
            <a:r>
              <a:rPr lang="en-US" sz="2000" smtClean="0">
                <a:latin typeface="+mj-lt"/>
                <a:sym typeface="Symbol" pitchFamily="18" charset="2"/>
              </a:rPr>
              <a:t>(See Train[Cambridge, 2003] on simulation methods.)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654309"/>
              </p:ext>
            </p:extLst>
          </p:nvPr>
        </p:nvGraphicFramePr>
        <p:xfrm>
          <a:off x="2209800" y="3505200"/>
          <a:ext cx="441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3" name="Equation" r:id="rId4" imgW="241195" imgH="291973" progId="Equation.DSMT4">
                  <p:embed/>
                </p:oleObj>
              </mc:Choice>
              <mc:Fallback>
                <p:oleObj name="Equation" r:id="rId4" imgW="241195" imgH="291973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505200"/>
                        <a:ext cx="4413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627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133600"/>
            <a:ext cx="7239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WinBUGS: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MCMC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User specifies the model – constructs the Gibbs Sampler/Metropolis Hastings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MLWin: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Linear and some nonlinear – logit, Poisson,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MCMC for MLE (noninformative priors)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SAS: Proc Mixed.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primarily a kind of GLS/GMM (method of moments algorithm for loglinear models)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Stata: 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Several loglinear models – GLAMM.  Mixing done by quadrature.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Maximum simulated likelihood for multinomial choice (Arne Hole, user provided)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LIMDEP/NLOGIT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Mixing done by Monte Carlo integration – maximum simulated likelihood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Numerous linear, nonlinear, loglinear models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Ken Train’s Gauss Code, miscellaneous freelance R and Matlab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Monte Carlo integration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Mixed Logit (mixed multinomial logit) model only (but free!)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Biogeme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Multinomial choice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Many experimental models (developer’s hobby)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609600" y="1371600"/>
            <a:ext cx="82296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Programs differ on the models fitted, the algorithms, the paradigm, and the extensions provided to the simplest RPM, </a:t>
            </a:r>
            <a:r>
              <a:rPr lang="en-US" b="1">
                <a:latin typeface="Tahoma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 = </a:t>
            </a:r>
            <a:r>
              <a:rPr lang="en-US" b="1">
                <a:latin typeface="Tahoma" pitchFamily="34" charset="0"/>
                <a:sym typeface="Symbol" pitchFamily="18" charset="2"/>
              </a:rPr>
              <a:t>+w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959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13147</TotalTime>
  <Words>3192</Words>
  <Application>Microsoft Office PowerPoint</Application>
  <PresentationFormat>On-screen Show (4:3)</PresentationFormat>
  <Paragraphs>573</Paragraphs>
  <Slides>100</Slides>
  <Notes>60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2" baseType="lpstr">
      <vt:lpstr>1_Level</vt:lpstr>
      <vt:lpstr>Equation</vt:lpstr>
      <vt:lpstr>PowerPoint Presentation</vt:lpstr>
      <vt:lpstr>PowerPoint Presentation</vt:lpstr>
      <vt:lpstr>A Recast Random Effects Model</vt:lpstr>
      <vt:lpstr>A Computable Log Likelihood</vt:lpstr>
      <vt:lpstr>Simulation</vt:lpstr>
      <vt:lpstr>Random Effects Model: Simulation</vt:lpstr>
      <vt:lpstr>The Entire Parameter Vector is Random</vt:lpstr>
      <vt:lpstr>Maximum Simulated Likelihood</vt:lpstr>
      <vt:lpstr>PowerPoint Presentation</vt:lpstr>
      <vt:lpstr>PowerPoint Presentation</vt:lpstr>
      <vt:lpstr>PowerPoint Presentation</vt:lpstr>
      <vt:lpstr>Modeling Parameter Heterogeneity</vt:lpstr>
      <vt:lpstr>A Hierarchical Probit Model</vt:lpstr>
      <vt:lpstr>PowerPoint Presentation</vt:lpstr>
      <vt:lpstr>Estimating Individual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“Individual Coefficients”</vt:lpstr>
      <vt:lpstr>The Random Parameters Logit Model</vt:lpstr>
      <vt:lpstr>Continuous Random Variation  in Preference Weights</vt:lpstr>
      <vt:lpstr>Random Parameters Model</vt:lpstr>
      <vt:lpstr>Modeling Variations</vt:lpstr>
      <vt:lpstr>Model Extensions</vt:lpstr>
      <vt:lpstr>Estimating the Model</vt:lpstr>
      <vt:lpstr>Customers’ Choice of Energy Supplier</vt:lpstr>
      <vt:lpstr>Population Distributions</vt:lpstr>
      <vt:lpstr>Estimated Model</vt:lpstr>
      <vt:lpstr>Distribution of Brand Value</vt:lpstr>
      <vt:lpstr>Random Parameter Distributions</vt:lpstr>
      <vt:lpstr>PowerPoint Presentation</vt:lpstr>
      <vt:lpstr>Posterior Estimation of i</vt:lpstr>
      <vt:lpstr>Expected Preferences of Each Customer</vt:lpstr>
      <vt:lpstr>Application: Shoe Brand Choice</vt:lpstr>
      <vt:lpstr>PowerPoint Presentation</vt:lpstr>
      <vt:lpstr>Random Parameters Logit Model</vt:lpstr>
      <vt:lpstr>PowerPoint Presentation</vt:lpstr>
      <vt:lpstr>PowerPoint Presentation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PowerPoint Presentation</vt:lpstr>
      <vt:lpstr>Estimated RP/ECL Model</vt:lpstr>
      <vt:lpstr>Estimated Elasticities</vt:lpstr>
      <vt:lpstr>Estimating Individual Distributions</vt:lpstr>
      <vt:lpstr>What is the ‘Individual Estimate?’</vt:lpstr>
      <vt:lpstr>Individual E[i|datai] Estimates*</vt:lpstr>
      <vt:lpstr>WTP Application (Value of Time Saved)</vt:lpstr>
      <vt:lpstr>Extending the RP Model to WTP</vt:lpstr>
      <vt:lpstr>Simulation of WTP from i</vt:lpstr>
      <vt:lpstr>PowerPoint Presentation</vt:lpstr>
      <vt:lpstr>WTP</vt:lpstr>
      <vt:lpstr>PowerPoint Presentation</vt:lpstr>
      <vt:lpstr>PowerPoint Presentation</vt:lpstr>
      <vt:lpstr>Generalized Mixed Logit Model</vt:lpstr>
      <vt:lpstr>Unobserved Heterogeneity in Scaling</vt:lpstr>
      <vt:lpstr>Scaled MNL</vt:lpstr>
      <vt:lpstr>Observed and Unobserved Heterogeneity</vt:lpstr>
      <vt:lpstr>Price Elasticities</vt:lpstr>
      <vt:lpstr> Data on Discrete Choices</vt:lpstr>
      <vt:lpstr>A Generalized Mixed Logit Model</vt:lpstr>
      <vt:lpstr>Generalized Multinomial Choice Model</vt:lpstr>
      <vt:lpstr>Estimation in Willingness to Pay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Latent Class Mixed Logit</vt:lpstr>
      <vt:lpstr>PowerPoint Presentation</vt:lpstr>
      <vt:lpstr>PowerPoint Presentation</vt:lpstr>
      <vt:lpstr>PowerPoint Presentation</vt:lpstr>
      <vt:lpstr>Appendix: Maximum Simulated Likelihood</vt:lpstr>
      <vt:lpstr>Monte Carlo Integration</vt:lpstr>
      <vt:lpstr>Monte Carlo Integration</vt:lpstr>
      <vt:lpstr>Example: Monte Carlo Integral</vt:lpstr>
      <vt:lpstr>Simulated Log Likelihood  for a Mixed Probit Model</vt:lpstr>
      <vt:lpstr>Generating Random Draws</vt:lpstr>
      <vt:lpstr>Drawing Uniform Random Numbers</vt:lpstr>
      <vt:lpstr>Quasi-Monte Carlo Integration Based on Halton Sequences</vt:lpstr>
      <vt:lpstr>Halton Sequences vs. Random Draws</vt:lpstr>
      <vt:lpstr>Estimating the RPL Model</vt:lpstr>
      <vt:lpstr>Classical Estimation Platform:  The Likelihood</vt:lpstr>
      <vt:lpstr>PowerPoint Presentation</vt:lpstr>
      <vt:lpstr>Simulation Based Estimation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175</cp:revision>
  <dcterms:created xsi:type="dcterms:W3CDTF">2001-06-17T19:05:03Z</dcterms:created>
  <dcterms:modified xsi:type="dcterms:W3CDTF">2016-11-24T20:27:23Z</dcterms:modified>
</cp:coreProperties>
</file>