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54"/>
  </p:notesMasterIdLst>
  <p:handoutMasterIdLst>
    <p:handoutMasterId r:id="rId55"/>
  </p:handoutMasterIdLst>
  <p:sldIdLst>
    <p:sldId id="514" r:id="rId2"/>
    <p:sldId id="515" r:id="rId3"/>
    <p:sldId id="490" r:id="rId4"/>
    <p:sldId id="493" r:id="rId5"/>
    <p:sldId id="489" r:id="rId6"/>
    <p:sldId id="485" r:id="rId7"/>
    <p:sldId id="486" r:id="rId8"/>
    <p:sldId id="548" r:id="rId9"/>
    <p:sldId id="549" r:id="rId10"/>
    <p:sldId id="487" r:id="rId11"/>
    <p:sldId id="491" r:id="rId12"/>
    <p:sldId id="492" r:id="rId13"/>
    <p:sldId id="494" r:id="rId14"/>
    <p:sldId id="495" r:id="rId15"/>
    <p:sldId id="496" r:id="rId16"/>
    <p:sldId id="498" r:id="rId17"/>
    <p:sldId id="499" r:id="rId18"/>
    <p:sldId id="500" r:id="rId19"/>
    <p:sldId id="502" r:id="rId20"/>
    <p:sldId id="503" r:id="rId21"/>
    <p:sldId id="505" r:id="rId22"/>
    <p:sldId id="506" r:id="rId23"/>
    <p:sldId id="507" r:id="rId24"/>
    <p:sldId id="508" r:id="rId25"/>
    <p:sldId id="509" r:id="rId26"/>
    <p:sldId id="510" r:id="rId27"/>
    <p:sldId id="511" r:id="rId28"/>
    <p:sldId id="512" r:id="rId29"/>
    <p:sldId id="513" r:id="rId30"/>
    <p:sldId id="544" r:id="rId31"/>
    <p:sldId id="545" r:id="rId32"/>
    <p:sldId id="546" r:id="rId33"/>
    <p:sldId id="535" r:id="rId34"/>
    <p:sldId id="536" r:id="rId35"/>
    <p:sldId id="537" r:id="rId36"/>
    <p:sldId id="538" r:id="rId37"/>
    <p:sldId id="539" r:id="rId38"/>
    <p:sldId id="543" r:id="rId39"/>
    <p:sldId id="540" r:id="rId40"/>
    <p:sldId id="541" r:id="rId41"/>
    <p:sldId id="542" r:id="rId42"/>
    <p:sldId id="516" r:id="rId43"/>
    <p:sldId id="517" r:id="rId44"/>
    <p:sldId id="518" r:id="rId45"/>
    <p:sldId id="519" r:id="rId46"/>
    <p:sldId id="520" r:id="rId47"/>
    <p:sldId id="521" r:id="rId48"/>
    <p:sldId id="522" r:id="rId49"/>
    <p:sldId id="523" r:id="rId50"/>
    <p:sldId id="525" r:id="rId51"/>
    <p:sldId id="527" r:id="rId52"/>
    <p:sldId id="534" r:id="rId5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00"/>
    <a:srgbClr val="8B00EA"/>
    <a:srgbClr val="FF3300"/>
    <a:srgbClr val="FF0000"/>
    <a:srgbClr val="CCCC00"/>
    <a:srgbClr val="0066FF"/>
    <a:srgbClr val="CCECFF"/>
    <a:srgbClr val="000000"/>
    <a:srgbClr val="FFFF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2" autoAdjust="0"/>
    <p:restoredTop sz="94636" autoAdjust="0"/>
  </p:normalViewPr>
  <p:slideViewPr>
    <p:cSldViewPr>
      <p:cViewPr varScale="1">
        <p:scale>
          <a:sx n="80" d="100"/>
          <a:sy n="80" d="100"/>
        </p:scale>
        <p:origin x="-1723" y="-8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272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ACE524-5A09-46A5-83DC-FE0812BE068F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29330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E544D7-C77D-4ABF-AD18-FF37AAD0A1CB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20663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61FDD5-453F-445E-A25C-980ED9BA41F8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79867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D4DFFD-647C-4DF4-9087-23A12D4319AA}" type="slidenum">
              <a:rPr lang="en-US" smtClean="0">
                <a:cs typeface="Arial" charset="0"/>
              </a:rPr>
              <a:pPr/>
              <a:t>6</a:t>
            </a:fld>
            <a:endParaRPr lang="en-US" smtClean="0">
              <a:cs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924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7654B4-2229-4AC4-ABA3-578C29D47EF3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83469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6134EE-0408-47E3-8F2B-6D12A31AC844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580300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2D50A2-E39C-487B-9713-500845E8A0BF}" type="slidenum">
              <a:rPr lang="en-US" smtClean="0"/>
              <a:pPr/>
              <a:t>13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08140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87D2C7-330F-4324-AB77-B6B9F0FA0230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00325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21B54E-2456-439D-9AF5-92867B37B7A8}" type="slidenum">
              <a:rPr lang="en-US" smtClean="0"/>
              <a:pPr/>
              <a:t>15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54125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10C202-B7B5-4DC5-BA92-3222C0E8D21D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047560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805120-977E-457C-BAB2-2D047FAE40AA}" type="slidenum">
              <a:rPr lang="en-US" smtClean="0"/>
              <a:pPr/>
              <a:t>17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92632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6DB4BE-7E08-4E46-8F65-8680FB4C3C4F}" type="slidenum">
              <a:rPr lang="en-US" smtClean="0"/>
              <a:pPr/>
              <a:t>18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509262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12AFF1-9D4A-46E0-8D1D-D8ACFB23F730}" type="slidenum">
              <a:rPr lang="en-US" smtClean="0"/>
              <a:pPr/>
              <a:t>19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576488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DCD0D1-9E7C-4765-83B6-CABB9C0D15E8}" type="slidenum">
              <a:rPr lang="en-US" smtClean="0"/>
              <a:pPr/>
              <a:t>20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9101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873CC1-F72C-43C7-B3FF-0D1D8C31B697}" type="slidenum">
              <a:rPr lang="en-US" smtClean="0"/>
              <a:pPr/>
              <a:t>22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514886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EF5EEF-A05C-45A0-87F7-9C2DD32A493C}" type="slidenum">
              <a:rPr lang="en-US" smtClean="0"/>
              <a:pPr/>
              <a:t>30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260576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AEEF56-9A54-465D-9367-71140A4FBF13}" type="slidenum">
              <a:rPr lang="en-US" smtClean="0"/>
              <a:pPr/>
              <a:t>31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506859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19DC0F-900F-465A-8EF3-6C5974F19194}" type="slidenum">
              <a:rPr lang="en-US" smtClean="0"/>
              <a:pPr/>
              <a:t>32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592616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3C03B0-B8AA-4D00-8D78-F430F158A2FD}" type="slidenum">
              <a:rPr lang="en-US" smtClean="0"/>
              <a:pPr/>
              <a:t>36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104569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52EDD0-2AE4-4D3B-BECC-4BDCF83796FB}" type="slidenum">
              <a:rPr lang="en-US" smtClean="0"/>
              <a:pPr/>
              <a:t>37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223546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64CC09-A09D-466D-A57D-A6083C4A0078}" type="slidenum">
              <a:rPr lang="en-US" smtClean="0"/>
              <a:pPr/>
              <a:t>38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383960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67AAD8-0EFA-48A2-A460-8C1C3F79225B}" type="slidenum">
              <a:rPr lang="en-US" smtClean="0"/>
              <a:pPr/>
              <a:t>39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837174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64CC09-A09D-466D-A57D-A6083C4A0078}" type="slidenum">
              <a:rPr lang="en-US" smtClean="0"/>
              <a:pPr/>
              <a:t>42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82676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994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461F6C-EA57-450E-B44D-F45DC72226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08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28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457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54367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t>/54: </a:t>
            </a:r>
            <a:r>
              <a:rPr lang="en-US" sz="1200" b="0" i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5.1 – Modeling Stated Preference Data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2.png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3.png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4.png"/><Relationship Id="rId4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9.png"/><Relationship Id="rId4" Type="http://schemas.openxmlformats.org/officeDocument/2006/relationships/oleObject" Target="../embeddings/oleObject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0.png"/><Relationship Id="rId4" Type="http://schemas.openxmlformats.org/officeDocument/2006/relationships/oleObject" Target="../embeddings/oleObject7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1.png"/><Relationship Id="rId4" Type="http://schemas.openxmlformats.org/officeDocument/2006/relationships/oleObject" Target="../embeddings/oleObject8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2.wmf"/><Relationship Id="rId4" Type="http://schemas.openxmlformats.org/officeDocument/2006/relationships/oleObject" Target="../embeddings/oleObject9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0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1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2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6.w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14.bin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41.wmf"/><Relationship Id="rId4" Type="http://schemas.openxmlformats.org/officeDocument/2006/relationships/oleObject" Target="../embeddings/oleObject15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43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44.wmf"/><Relationship Id="rId4" Type="http://schemas.openxmlformats.org/officeDocument/2006/relationships/oleObject" Target="../embeddings/oleObject17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6.w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769441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5.1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Modeling Stated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Preference Data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52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33400"/>
            <a:ext cx="4040188" cy="639762"/>
          </a:xfrm>
        </p:spPr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81100"/>
            <a:ext cx="4040188" cy="4940450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Revealed Preference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Stated Preference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Attribute Nonattendance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Utility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Attribute Space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 Design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Choice Experiment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Environmental Attitude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533400"/>
            <a:ext cx="4041775" cy="639762"/>
          </a:xfrm>
        </p:spPr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182687"/>
            <a:ext cx="4041775" cy="4938863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Multinomial Logit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Latent Class MNL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Nested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Mixed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Error Components Logit</a:t>
            </a:r>
          </a:p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971800"/>
            <a:ext cx="2084923" cy="2924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919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Revealed Preference Data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76400"/>
            <a:ext cx="3733800" cy="3276600"/>
          </a:xfrm>
        </p:spPr>
        <p:txBody>
          <a:bodyPr/>
          <a:lstStyle/>
          <a:p>
            <a:r>
              <a:rPr lang="en-US" sz="2000" smtClean="0">
                <a:latin typeface="+mj-lt"/>
              </a:rPr>
              <a:t>Advantage: Actual observations on actual behavior</a:t>
            </a:r>
          </a:p>
          <a:p>
            <a:pPr lvl="1" eaLnBrk="1" hangingPunct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Market (ex-post, e.g., supermarket scanner data)</a:t>
            </a:r>
          </a:p>
          <a:p>
            <a:pPr lvl="1" eaLnBrk="1" hangingPunct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Individual observations</a:t>
            </a:r>
            <a:endParaRPr lang="en-US" sz="2000" smtClean="0">
              <a:latin typeface="+mj-lt"/>
            </a:endParaRPr>
          </a:p>
          <a:p>
            <a:pPr eaLnBrk="1" hangingPunct="1">
              <a:defRPr/>
            </a:pPr>
            <a:r>
              <a:rPr lang="en-US" sz="2000" smtClean="0">
                <a:latin typeface="+mj-lt"/>
              </a:rPr>
              <a:t>Disadvantage: Limited range of choice sets and attributes – does not allow analysis of switching </a:t>
            </a:r>
            <a:r>
              <a:rPr lang="en-US" sz="2000" smtClean="0">
                <a:latin typeface="+mj-lt"/>
              </a:rPr>
              <a:t>behavior; requires strong homogeneity assumptions to model potential switching.</a:t>
            </a:r>
            <a:endParaRPr lang="en-US" sz="2000" smtClean="0">
              <a:latin typeface="+mj-lt"/>
            </a:endParaRPr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sz="half" idx="2"/>
          </p:nvPr>
        </p:nvGraphicFramePr>
        <p:xfrm>
          <a:off x="4343400" y="2438400"/>
          <a:ext cx="4572000" cy="263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Bitmap Image" r:id="rId4" imgW="6990476" imgH="4029637" progId="PBrush">
                  <p:embed/>
                </p:oleObj>
              </mc:Choice>
              <mc:Fallback>
                <p:oleObj name="Bitmap Image" r:id="rId4" imgW="6990476" imgH="4029637" progId="PBrush">
                  <p:embed/>
                  <p:pic>
                    <p:nvPicPr>
                      <p:cNvPr id="0" name="Picture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438400"/>
                        <a:ext cx="4572000" cy="263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4343400" y="2438400"/>
            <a:ext cx="4572000" cy="2667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26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143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Stated Preference Data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09800"/>
            <a:ext cx="7315200" cy="27432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Disadvantages</a:t>
            </a:r>
          </a:p>
          <a:p>
            <a:pPr lvl="1"/>
            <a:r>
              <a:rPr lang="en-US" sz="2000" smtClean="0">
                <a:latin typeface="+mj-lt"/>
              </a:rPr>
              <a:t>Purely </a:t>
            </a:r>
            <a:r>
              <a:rPr lang="en-US" sz="2000" smtClean="0">
                <a:latin typeface="+mj-lt"/>
              </a:rPr>
              <a:t>hypothetical – does the subject take it seriously?</a:t>
            </a:r>
          </a:p>
          <a:p>
            <a:pPr lvl="1"/>
            <a:r>
              <a:rPr lang="en-US" sz="2000" smtClean="0">
                <a:latin typeface="+mj-lt"/>
              </a:rPr>
              <a:t>No necessary anchor to real market situations</a:t>
            </a:r>
          </a:p>
          <a:p>
            <a:pPr lvl="1"/>
            <a:r>
              <a:rPr lang="en-US" sz="2000" smtClean="0">
                <a:latin typeface="+mj-lt"/>
              </a:rPr>
              <a:t>Vast heterogeneity across </a:t>
            </a:r>
            <a:r>
              <a:rPr lang="en-US" sz="2000" smtClean="0">
                <a:latin typeface="+mj-lt"/>
              </a:rPr>
              <a:t>individuals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E.g</a:t>
            </a:r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., contingent </a:t>
            </a:r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valuation</a:t>
            </a:r>
          </a:p>
          <a:p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Advantage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Analysis of person specific behavior, e.g., switching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Modeling cross section heterogeneity</a:t>
            </a:r>
            <a:endParaRPr lang="en-US" sz="200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84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Strategy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76400"/>
            <a:ext cx="8001000" cy="3047999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Repeated choice situations to explore the attribute space</a:t>
            </a:r>
          </a:p>
          <a:p>
            <a:pPr eaLnBrk="1" hangingPunct="1"/>
            <a:r>
              <a:rPr lang="en-US" smtClean="0">
                <a:latin typeface="+mj-lt"/>
              </a:rPr>
              <a:t>Ideally </a:t>
            </a:r>
            <a:r>
              <a:rPr lang="en-US" smtClean="0">
                <a:latin typeface="+mj-lt"/>
              </a:rPr>
              <a:t>combined RP/SP </a:t>
            </a:r>
            <a:r>
              <a:rPr lang="en-US" smtClean="0">
                <a:latin typeface="+mj-lt"/>
              </a:rPr>
              <a:t>constructions</a:t>
            </a:r>
            <a:endParaRPr lang="en-US" smtClean="0">
              <a:latin typeface="+mj-lt"/>
            </a:endParaRPr>
          </a:p>
          <a:p>
            <a:pPr lvl="1" eaLnBrk="1" hangingPunct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Mixed data</a:t>
            </a:r>
          </a:p>
          <a:p>
            <a:pPr lvl="1" eaLnBrk="1" hangingPunct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Expanded choice sets</a:t>
            </a:r>
            <a:endParaRPr lang="en-US" smtClean="0">
              <a:latin typeface="+mj-lt"/>
            </a:endParaRPr>
          </a:p>
          <a:p>
            <a:pPr eaLnBrk="1" hangingPunct="1"/>
            <a:r>
              <a:rPr lang="en-US" smtClean="0">
                <a:latin typeface="+mj-lt"/>
              </a:rPr>
              <a:t>Accommodating “panel data”</a:t>
            </a:r>
          </a:p>
          <a:p>
            <a:pPr lvl="1" eaLnBrk="1" hangingPunct="1"/>
            <a:r>
              <a:rPr lang="en-US" smtClean="0">
                <a:latin typeface="+mj-lt"/>
              </a:rPr>
              <a:t>Multinomial Probit [marginal, impractical]</a:t>
            </a:r>
          </a:p>
          <a:p>
            <a:pPr lvl="1" eaLnBrk="1" hangingPunct="1"/>
            <a:r>
              <a:rPr lang="en-US" smtClean="0">
                <a:latin typeface="+mj-lt"/>
              </a:rPr>
              <a:t>Latent Class</a:t>
            </a:r>
          </a:p>
          <a:p>
            <a:pPr lvl="1" eaLnBrk="1" hangingPunct="1"/>
            <a:r>
              <a:rPr lang="en-US" smtClean="0">
                <a:latin typeface="+mj-lt"/>
              </a:rPr>
              <a:t>Random and Fixed Effects, Mixed Logit</a:t>
            </a:r>
            <a:endParaRPr lang="en-US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564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Application: Shoe Brand Choice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752600"/>
            <a:ext cx="6934200" cy="3886200"/>
          </a:xfrm>
        </p:spPr>
        <p:txBody>
          <a:bodyPr/>
          <a:lstStyle/>
          <a:p>
            <a:pPr eaLnBrk="1" hangingPunct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imulated Data: Stated Choice, </a:t>
            </a:r>
          </a:p>
          <a:p>
            <a:pPr lvl="1"/>
            <a:r>
              <a:rPr lang="en-US" sz="1600" smtClean="0">
                <a:latin typeface="Tahoma" pitchFamily="34" charset="0"/>
                <a:ea typeface="Tahoma" pitchFamily="34" charset="0"/>
                <a:cs typeface="Tahoma" pitchFamily="34" charset="0"/>
              </a:rPr>
              <a:t>400 respondents, </a:t>
            </a:r>
          </a:p>
          <a:p>
            <a:pPr lvl="1"/>
            <a:r>
              <a:rPr lang="en-US" sz="1600" smtClean="0">
                <a:latin typeface="Tahoma" pitchFamily="34" charset="0"/>
                <a:ea typeface="Tahoma" pitchFamily="34" charset="0"/>
                <a:cs typeface="Tahoma" pitchFamily="34" charset="0"/>
              </a:rPr>
              <a:t>8 choice situations, 3,200 observations</a:t>
            </a:r>
          </a:p>
          <a:p>
            <a:pPr eaLnBrk="1" hangingPunct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 choice/attributes + NONE</a:t>
            </a:r>
          </a:p>
          <a:p>
            <a:pPr lvl="1" eaLnBrk="1" hangingPunct="1"/>
            <a:r>
              <a:rPr lang="en-US" sz="1600" smtClean="0">
                <a:latin typeface="Tahoma" pitchFamily="34" charset="0"/>
                <a:ea typeface="Tahoma" pitchFamily="34" charset="0"/>
                <a:cs typeface="Tahoma" pitchFamily="34" charset="0"/>
              </a:rPr>
              <a:t>Fashion = High / Low</a:t>
            </a:r>
          </a:p>
          <a:p>
            <a:pPr lvl="1" eaLnBrk="1" hangingPunct="1"/>
            <a:r>
              <a:rPr lang="en-US" sz="1600" smtClean="0">
                <a:latin typeface="Tahoma" pitchFamily="34" charset="0"/>
                <a:ea typeface="Tahoma" pitchFamily="34" charset="0"/>
                <a:cs typeface="Tahoma" pitchFamily="34" charset="0"/>
              </a:rPr>
              <a:t>Quality = High / Low</a:t>
            </a:r>
          </a:p>
          <a:p>
            <a:pPr lvl="1" eaLnBrk="1" hangingPunct="1"/>
            <a:r>
              <a:rPr lang="en-US" sz="1600" smtClean="0">
                <a:latin typeface="Tahoma" pitchFamily="34" charset="0"/>
                <a:ea typeface="Tahoma" pitchFamily="34" charset="0"/>
                <a:cs typeface="Tahoma" pitchFamily="34" charset="0"/>
              </a:rPr>
              <a:t>Price = 25/50/75,100 coded 1,2,3,4</a:t>
            </a:r>
          </a:p>
          <a:p>
            <a:pPr eaLnBrk="1" hangingPunct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eterogeneity: Sex (Male=1), Age (&lt;25, 25-39, 40+)</a:t>
            </a:r>
          </a:p>
          <a:p>
            <a:pPr eaLnBrk="1" hangingPunct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U</a:t>
            </a:r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nderlying data generated by a 3 class latent class process (100, 200, 100 in classes)</a:t>
            </a:r>
          </a:p>
        </p:txBody>
      </p:sp>
    </p:spTree>
    <p:extLst>
      <p:ext uri="{BB962C8B-B14F-4D97-AF65-F5344CB8AC3E}">
        <p14:creationId xmlns:p14="http://schemas.microsoft.com/office/powerpoint/2010/main" val="271097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219200"/>
            <a:ext cx="7343775" cy="52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14400" y="685800"/>
            <a:ext cx="762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Stated Choice Experiment: Unlabeled Alternatives, One Observation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447800"/>
            <a:ext cx="533400" cy="48320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t=1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t=2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t=3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t=4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t=5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t=6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t=7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t=8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09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0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371600"/>
            <a:ext cx="8491982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30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99" y="5334000"/>
            <a:ext cx="853916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6324600" y="5334000"/>
            <a:ext cx="2514600" cy="2286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1000" y="5555408"/>
            <a:ext cx="6858000" cy="235792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81000" y="609600"/>
            <a:ext cx="8229600" cy="5302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Application: Pregnancy Care Guidelines</a:t>
            </a:r>
          </a:p>
        </p:txBody>
      </p:sp>
    </p:spTree>
    <p:extLst>
      <p:ext uri="{BB962C8B-B14F-4D97-AF65-F5344CB8AC3E}">
        <p14:creationId xmlns:p14="http://schemas.microsoft.com/office/powerpoint/2010/main" val="14689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Application: Travel Mode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828800"/>
            <a:ext cx="68580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Survey sample of 2,688 trips, 2 or 4 choices per situation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Sample consists of 672 individuals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Choice based sample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Revealed/Stated choice experiment: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Revealed:  Drive,ShortRail,Bus,Train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Hypothetical: Drive,ShortRail,Bus,Train,LightRail,ExpressBus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Attributes: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Cost –Fuel or fare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Transit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Parking cost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Access and Egress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63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Customers’ Choice of Energy Supplier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05000"/>
            <a:ext cx="8077200" cy="4114800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200" smtClean="0">
                <a:latin typeface="+mj-lt"/>
              </a:rPr>
              <a:t>California, Stated Preference Survey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200" smtClean="0">
                <a:latin typeface="+mj-lt"/>
              </a:rPr>
              <a:t>361 customers presented with 8-12 choice situations each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200" smtClean="0">
                <a:latin typeface="+mj-lt"/>
              </a:rPr>
              <a:t>Supplier attributes: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Fixed price: cents per kWh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Length of contract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Local utility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Well-known company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Time-of-day rates (11¢ in day, 5¢ at night)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Seasonal rates (10¢ in summer, 8¢ in winter, 6¢ in spring/fall)</a:t>
            </a:r>
          </a:p>
        </p:txBody>
      </p:sp>
    </p:spTree>
    <p:extLst>
      <p:ext uri="{BB962C8B-B14F-4D97-AF65-F5344CB8AC3E}">
        <p14:creationId xmlns:p14="http://schemas.microsoft.com/office/powerpoint/2010/main" val="9770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90600"/>
            <a:ext cx="8458200" cy="11398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Combining RP and SP Data Sets - 1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209800"/>
            <a:ext cx="7696200" cy="31242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Enrich the attribute set by replicating choices</a:t>
            </a:r>
          </a:p>
          <a:p>
            <a:pPr eaLnBrk="1" hangingPunct="1"/>
            <a:r>
              <a:rPr lang="en-US" smtClean="0">
                <a:latin typeface="+mj-lt"/>
              </a:rPr>
              <a:t>E.g.:</a:t>
            </a:r>
          </a:p>
          <a:p>
            <a:pPr lvl="1" eaLnBrk="1" hangingPunct="1"/>
            <a:r>
              <a:rPr lang="en-US" smtClean="0">
                <a:latin typeface="+mj-lt"/>
              </a:rPr>
              <a:t>RP: Bus,Car,Train  (actual)</a:t>
            </a:r>
          </a:p>
          <a:p>
            <a:pPr lvl="1" eaLnBrk="1" hangingPunct="1"/>
            <a:r>
              <a:rPr lang="en-US" smtClean="0">
                <a:latin typeface="+mj-lt"/>
              </a:rPr>
              <a:t>SP: Bus(1),Car(1),Train(1)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>
                <a:latin typeface="+mj-lt"/>
              </a:rPr>
              <a:t>          Bus(2),Car(2),Train(2),…</a:t>
            </a:r>
          </a:p>
          <a:p>
            <a:pPr eaLnBrk="1" hangingPunct="1"/>
            <a:r>
              <a:rPr lang="en-US" smtClean="0">
                <a:latin typeface="+mj-lt"/>
              </a:rPr>
              <a:t>How to combine?</a:t>
            </a:r>
          </a:p>
        </p:txBody>
      </p:sp>
    </p:spTree>
    <p:extLst>
      <p:ext uri="{BB962C8B-B14F-4D97-AF65-F5344CB8AC3E}">
        <p14:creationId xmlns:p14="http://schemas.microsoft.com/office/powerpoint/2010/main" val="315230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4932947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4114800"/>
            <a:ext cx="5613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5486400" y="1447800"/>
            <a:ext cx="3352800" cy="21256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Each person makes four choices from a choice set that includes either two or four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first choice is the RP between two of the RP alternatives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second-fourth are the SP among four of the six SP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There are ten alternatives in total.</a:t>
            </a:r>
          </a:p>
        </p:txBody>
      </p:sp>
    </p:spTree>
    <p:extLst>
      <p:ext uri="{BB962C8B-B14F-4D97-AF65-F5344CB8AC3E}">
        <p14:creationId xmlns:p14="http://schemas.microsoft.com/office/powerpoint/2010/main" val="235576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An Underlying Random Utility Model</a:t>
            </a:r>
          </a:p>
        </p:txBody>
      </p:sp>
      <p:graphicFrame>
        <p:nvGraphicFramePr>
          <p:cNvPr id="2050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522413" y="2392363"/>
          <a:ext cx="6249987" cy="333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Bitmap Image" r:id="rId4" imgW="6249272" imgH="3333333" progId="PBrush">
                  <p:embed/>
                </p:oleObj>
              </mc:Choice>
              <mc:Fallback>
                <p:oleObj name="Bitmap Image" r:id="rId4" imgW="6249272" imgH="3333333" progId="PBrush">
                  <p:embed/>
                  <p:pic>
                    <p:nvPicPr>
                      <p:cNvPr id="0" name="Picture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2413" y="2392363"/>
                        <a:ext cx="6249987" cy="333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10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906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Nested Logit Approach</a:t>
            </a:r>
          </a:p>
        </p:txBody>
      </p:sp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4497388" y="2211388"/>
            <a:ext cx="0" cy="1069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2590800" y="3276600"/>
            <a:ext cx="3962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2590800" y="3276600"/>
            <a:ext cx="0" cy="609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1600200" y="3886200"/>
            <a:ext cx="19050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1600200" y="3886200"/>
            <a:ext cx="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>
            <a:off x="2590800" y="3886200"/>
            <a:ext cx="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>
            <a:off x="3505200" y="3886200"/>
            <a:ext cx="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4495800" y="3276600"/>
            <a:ext cx="0" cy="1371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>
            <a:off x="5562600" y="3276600"/>
            <a:ext cx="0" cy="1371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>
            <a:off x="6553200" y="3276600"/>
            <a:ext cx="0" cy="1371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914400" y="4648200"/>
            <a:ext cx="69342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  <a:latin typeface="Tahoma" pitchFamily="34" charset="0"/>
              </a:rPr>
              <a:t>     Car        Train       Bus        SPCar     SPTrain     SPBus</a:t>
            </a: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2209800" y="2895600"/>
            <a:ext cx="10668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  <a:latin typeface="Tahoma" pitchFamily="34" charset="0"/>
              </a:rPr>
              <a:t>  RP</a:t>
            </a: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4114800" y="1905000"/>
            <a:ext cx="10668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  <a:latin typeface="Tahoma" pitchFamily="34" charset="0"/>
              </a:rPr>
              <a:t>Mode</a:t>
            </a:r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2362200" y="5334000"/>
            <a:ext cx="4191000" cy="1016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Tahoma" pitchFamily="34" charset="0"/>
              </a:rPr>
              <a:t>Use a two level nested model, and constrain three </a:t>
            </a:r>
            <a:r>
              <a:rPr lang="en-US" sz="2000" smtClean="0">
                <a:solidFill>
                  <a:srgbClr val="000000"/>
                </a:solidFill>
                <a:latin typeface="Tahoma" pitchFamily="34" charset="0"/>
              </a:rPr>
              <a:t>SP IV </a:t>
            </a:r>
            <a:r>
              <a:rPr lang="en-US" sz="2000">
                <a:solidFill>
                  <a:srgbClr val="000000"/>
                </a:solidFill>
                <a:latin typeface="Tahoma" pitchFamily="34" charset="0"/>
              </a:rPr>
              <a:t>parameters to be equal.</a:t>
            </a:r>
          </a:p>
        </p:txBody>
      </p:sp>
      <p:sp>
        <p:nvSpPr>
          <p:cNvPr id="17425" name="Rectangle 16"/>
          <p:cNvSpPr>
            <a:spLocks noChangeArrowheads="1"/>
          </p:cNvSpPr>
          <p:nvPr/>
        </p:nvSpPr>
        <p:spPr bwMode="auto">
          <a:xfrm>
            <a:off x="1143000" y="1752600"/>
            <a:ext cx="5943600" cy="3276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68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Enriched Data Set – Vehicle Choice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371600"/>
            <a:ext cx="7772400" cy="2514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b="1" smtClean="0"/>
              <a:t>    </a:t>
            </a:r>
            <a:r>
              <a:rPr lang="en-AU" sz="2000" b="1" smtClean="0">
                <a:latin typeface="+mj-lt"/>
              </a:rPr>
              <a:t>Choosing between Conventional, Electric and LPG/CNG Vehicles in Single-Vehicle Households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AU" sz="2000" b="1" smtClean="0">
              <a:latin typeface="+mj-lt"/>
            </a:endParaRPr>
          </a:p>
          <a:p>
            <a:pPr>
              <a:lnSpc>
                <a:spcPct val="80000"/>
              </a:lnSpc>
              <a:buNone/>
            </a:pPr>
            <a:r>
              <a:rPr lang="en-AU" sz="2000" smtClean="0">
                <a:latin typeface="+mj-lt"/>
              </a:rPr>
              <a:t>     David A. Hensher                        William H. Greene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>
                <a:latin typeface="+mj-lt"/>
              </a:rPr>
              <a:t>     Institute of Transport Studies      Department of Economics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>
                <a:latin typeface="+mj-lt"/>
              </a:rPr>
              <a:t>     School of Business                     Stern School of Business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>
                <a:latin typeface="+mj-lt"/>
              </a:rPr>
              <a:t>     The University of Sydney            New York University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>
                <a:latin typeface="+mj-lt"/>
              </a:rPr>
              <a:t>     NSW 2006 Australia                    New York USA</a:t>
            </a:r>
            <a:endParaRPr lang="en-AU" sz="2000" u="sng" smtClean="0">
              <a:latin typeface="+mj-lt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143000" y="3962400"/>
            <a:ext cx="7467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Conventional, Electric, Alternative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1,400 Sydney Households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Automobile choice survey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RP + 3 SP fuel classes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Nested logit – 2 level approach – to handle the scaling issue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512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Attribute Space: Conventional</a:t>
            </a:r>
          </a:p>
        </p:txBody>
      </p:sp>
      <p:graphicFrame>
        <p:nvGraphicFramePr>
          <p:cNvPr id="3074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492125" y="2290763"/>
          <a:ext cx="8218488" cy="2509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Bitmap Image" r:id="rId4" imgW="6268325" imgH="1914286" progId="PBrush">
                  <p:embed/>
                </p:oleObj>
              </mc:Choice>
              <mc:Fallback>
                <p:oleObj name="Bitmap Image" r:id="rId4" imgW="6268325" imgH="1914286" progId="PBrush">
                  <p:embed/>
                  <p:pic>
                    <p:nvPicPr>
                      <p:cNvPr id="0" name="Picture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125" y="2290763"/>
                        <a:ext cx="8218488" cy="2509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962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Attribute Space: Electric</a:t>
            </a:r>
          </a:p>
        </p:txBody>
      </p:sp>
      <p:graphicFrame>
        <p:nvGraphicFramePr>
          <p:cNvPr id="4098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304800" y="1905000"/>
          <a:ext cx="8605838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Bitmap Image" r:id="rId4" imgW="6190476" imgH="2467319" progId="PBrush">
                  <p:embed/>
                </p:oleObj>
              </mc:Choice>
              <mc:Fallback>
                <p:oleObj name="Bitmap Image" r:id="rId4" imgW="6190476" imgH="2467319" progId="PBrush">
                  <p:embed/>
                  <p:pic>
                    <p:nvPicPr>
                      <p:cNvPr id="0" name="Picture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905000"/>
                        <a:ext cx="8605838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9020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Attribute Space: Alternative</a:t>
            </a:r>
          </a:p>
        </p:txBody>
      </p:sp>
      <p:graphicFrame>
        <p:nvGraphicFramePr>
          <p:cNvPr id="5122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530225" y="2133600"/>
          <a:ext cx="8461375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Bitmap Image" r:id="rId4" imgW="6152381" imgH="2438095" progId="PBrush">
                  <p:embed/>
                </p:oleObj>
              </mc:Choice>
              <mc:Fallback>
                <p:oleObj name="Bitmap Image" r:id="rId4" imgW="6152381" imgH="2438095" progId="PBrush">
                  <p:embed/>
                  <p:pic>
                    <p:nvPicPr>
                      <p:cNvPr id="0" name="Picture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" y="2133600"/>
                        <a:ext cx="8461375" cy="335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752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819275" y="3276600"/>
            <a:ext cx="5410200" cy="2743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Survey sample of 2,688 trips, 2 or 4 choices per situation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	Sample consists of 672 individuals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	Choice based sample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Revealed/Stated choice experiment: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	Revealed:  Drive, ShortRail, Bus, Train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	Hypothetical: Drive, ShortRail, Bus, Train, </a:t>
            </a:r>
            <a:br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LightRail, ExpressBus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Attributes: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	Cost –Fuel or fare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	Transit time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	Parking cost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	Access and Egress time</a:t>
            </a:r>
          </a:p>
        </p:txBody>
      </p:sp>
      <p:pic>
        <p:nvPicPr>
          <p:cNvPr id="6758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143000"/>
            <a:ext cx="481884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533400"/>
            <a:ext cx="333375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706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/>
          <p:cNvSpPr>
            <a:spLocks noGrp="1"/>
          </p:cNvSpPr>
          <p:nvPr>
            <p:ph type="title"/>
          </p:nvPr>
        </p:nvSpPr>
        <p:spPr>
          <a:xfrm>
            <a:off x="6096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Mixed Logit Approaches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1143000" y="1905000"/>
            <a:ext cx="7239000" cy="3581400"/>
          </a:xfrm>
        </p:spPr>
        <p:txBody>
          <a:bodyPr/>
          <a:lstStyle/>
          <a:p>
            <a:r>
              <a:rPr lang="en-US" sz="2400" smtClean="0">
                <a:latin typeface="+mj-lt"/>
              </a:rPr>
              <a:t>Pivot SP choices around an RP outcome.</a:t>
            </a:r>
          </a:p>
          <a:p>
            <a:r>
              <a:rPr lang="en-US" sz="2400" smtClean="0">
                <a:latin typeface="+mj-lt"/>
              </a:rPr>
              <a:t>Scaling is handled directly in the model</a:t>
            </a:r>
          </a:p>
          <a:p>
            <a:r>
              <a:rPr lang="en-US" sz="2400" smtClean="0">
                <a:latin typeface="+mj-lt"/>
              </a:rPr>
              <a:t>Continuity across choice situations is handled by random elements of the choice structure that are constant through time</a:t>
            </a:r>
          </a:p>
          <a:p>
            <a:pPr lvl="1"/>
            <a:r>
              <a:rPr lang="en-US" sz="2000" smtClean="0">
                <a:latin typeface="+mj-lt"/>
              </a:rPr>
              <a:t>Preference weights – coefficients</a:t>
            </a:r>
          </a:p>
          <a:p>
            <a:pPr lvl="1"/>
            <a:r>
              <a:rPr lang="en-US" sz="2000" smtClean="0">
                <a:latin typeface="+mj-lt"/>
              </a:rPr>
              <a:t>Scaling parameters</a:t>
            </a:r>
          </a:p>
          <a:p>
            <a:pPr lvl="2"/>
            <a:r>
              <a:rPr lang="en-US" sz="1800" smtClean="0">
                <a:latin typeface="+mj-lt"/>
              </a:rPr>
              <a:t>Variances of random parameters</a:t>
            </a:r>
          </a:p>
          <a:p>
            <a:pPr lvl="2"/>
            <a:r>
              <a:rPr lang="en-US" sz="1800" smtClean="0">
                <a:latin typeface="+mj-lt"/>
              </a:rPr>
              <a:t>Overall scaling of utility functions</a:t>
            </a:r>
          </a:p>
        </p:txBody>
      </p:sp>
    </p:spTree>
    <p:extLst>
      <p:ext uri="{BB962C8B-B14F-4D97-AF65-F5344CB8AC3E}">
        <p14:creationId xmlns:p14="http://schemas.microsoft.com/office/powerpoint/2010/main" val="335628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ChangeArrowheads="1"/>
          </p:cNvSpPr>
          <p:nvPr/>
        </p:nvSpPr>
        <p:spPr bwMode="auto">
          <a:xfrm>
            <a:off x="457200" y="1295400"/>
            <a:ext cx="8458200" cy="9144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Text Box 17"/>
          <p:cNvSpPr txBox="1">
            <a:spLocks noChangeArrowheads="1"/>
          </p:cNvSpPr>
          <p:nvPr/>
        </p:nvSpPr>
        <p:spPr bwMode="auto">
          <a:xfrm>
            <a:off x="2971800" y="1219200"/>
            <a:ext cx="3352800" cy="21256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Each person makes four choices from a choice set that includes either </a:t>
            </a:r>
            <a:r>
              <a:rPr lang="en-US" sz="1400" b="1" smtClean="0">
                <a:latin typeface="Arial" charset="0"/>
              </a:rPr>
              <a:t>2 </a:t>
            </a:r>
            <a:r>
              <a:rPr lang="en-US" sz="1400" b="1">
                <a:latin typeface="Arial" charset="0"/>
              </a:rPr>
              <a:t>or </a:t>
            </a:r>
            <a:r>
              <a:rPr lang="en-US" sz="1400" b="1" smtClean="0">
                <a:latin typeface="Arial" charset="0"/>
              </a:rPr>
              <a:t>4 </a:t>
            </a:r>
            <a:r>
              <a:rPr lang="en-US" sz="1400" b="1">
                <a:latin typeface="Arial" charset="0"/>
              </a:rPr>
              <a:t>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first choice is the RP between two of the </a:t>
            </a:r>
            <a:r>
              <a:rPr lang="en-US" sz="1400" b="1" smtClean="0">
                <a:latin typeface="Arial" charset="0"/>
              </a:rPr>
              <a:t>4 RP </a:t>
            </a:r>
            <a:r>
              <a:rPr lang="en-US" sz="1400" b="1">
                <a:latin typeface="Arial" charset="0"/>
              </a:rPr>
              <a:t>alternatives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second-fourth are the SP among four of the </a:t>
            </a:r>
            <a:r>
              <a:rPr lang="en-US" sz="1400" b="1" smtClean="0">
                <a:latin typeface="Arial" charset="0"/>
              </a:rPr>
              <a:t>6 </a:t>
            </a:r>
            <a:r>
              <a:rPr lang="en-US" sz="1400" b="1">
                <a:latin typeface="Arial" charset="0"/>
              </a:rPr>
              <a:t>SP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There are </a:t>
            </a:r>
            <a:r>
              <a:rPr lang="en-US" sz="1400" b="1" smtClean="0">
                <a:latin typeface="Arial" charset="0"/>
              </a:rPr>
              <a:t>10 </a:t>
            </a:r>
            <a:r>
              <a:rPr lang="en-US" sz="1400" b="1">
                <a:latin typeface="Arial" charset="0"/>
              </a:rPr>
              <a:t>alternatives in total.</a:t>
            </a:r>
          </a:p>
        </p:txBody>
      </p:sp>
      <p:pic>
        <p:nvPicPr>
          <p:cNvPr id="45568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505200"/>
            <a:ext cx="445113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56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3580" y="3505201"/>
            <a:ext cx="404182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1219200" y="57150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A Stated Choice Experiment with Variable Choice Sets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09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algn="ctr"/>
            <a:r>
              <a:rPr lang="en-US" b="1" smtClean="0"/>
              <a:t>Experimental </a:t>
            </a:r>
            <a:r>
              <a:rPr lang="en-US" b="1" smtClean="0"/>
              <a:t>Design: SP Alternatives</a:t>
            </a:r>
            <a:endParaRPr lang="en-US" b="1" smtClean="0"/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525" y="1828800"/>
            <a:ext cx="8851900" cy="3200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9825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4638675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954447"/>
            <a:ext cx="45910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1828800"/>
            <a:ext cx="304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Willingness to Pay for Green Energy</a:t>
            </a:r>
            <a:endParaRPr lang="en-US" sz="2800" b="1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213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57200"/>
            <a:ext cx="6324600" cy="6261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59263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752600"/>
            <a:ext cx="7979529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37682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66800"/>
            <a:ext cx="6219268" cy="441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88401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13" y="1504950"/>
            <a:ext cx="6505575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8015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599" y="533400"/>
            <a:ext cx="586273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6142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84" y="1447800"/>
            <a:ext cx="8521815" cy="403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11535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14400"/>
            <a:ext cx="8305800" cy="1143000"/>
          </a:xfrm>
        </p:spPr>
        <p:txBody>
          <a:bodyPr/>
          <a:lstStyle/>
          <a:p>
            <a:pPr algn="ctr" eaLnBrk="1" hangingPunct="1"/>
            <a:r>
              <a:rPr lang="en-US" b="1" smtClean="0"/>
              <a:t>Stated Choice Experiment: Travel</a:t>
            </a:r>
            <a:br>
              <a:rPr lang="en-US" b="1" smtClean="0"/>
            </a:br>
            <a:r>
              <a:rPr lang="en-US" b="1" smtClean="0"/>
              <a:t>Mode by Sydney Commuters</a:t>
            </a:r>
          </a:p>
        </p:txBody>
      </p:sp>
      <p:graphicFrame>
        <p:nvGraphicFramePr>
          <p:cNvPr id="20482" name="Object 3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732367" y="2209800"/>
          <a:ext cx="8017933" cy="300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Bitmap Image" r:id="rId4" imgW="6171429" imgH="2314286" progId="PBrush">
                  <p:embed/>
                </p:oleObj>
              </mc:Choice>
              <mc:Fallback>
                <p:oleObj name="Bitmap Image" r:id="rId4" imgW="6171429" imgH="2314286" progId="PBrush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367" y="2209800"/>
                        <a:ext cx="8017933" cy="300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25046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223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Would You Use a New Mode?</a:t>
            </a:r>
          </a:p>
        </p:txBody>
      </p:sp>
      <p:graphicFrame>
        <p:nvGraphicFramePr>
          <p:cNvPr id="21506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304800" y="1833563"/>
          <a:ext cx="8534400" cy="304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Bitmap Image" r:id="rId4" imgW="4648849" imgH="1657581" progId="PBrush">
                  <p:embed/>
                </p:oleObj>
              </mc:Choice>
              <mc:Fallback>
                <p:oleObj name="Bitmap Image" r:id="rId4" imgW="4648849" imgH="1657581" progId="PBrush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833563"/>
                        <a:ext cx="8534400" cy="304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80619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Value of Travel Time Saved</a:t>
            </a:r>
          </a:p>
        </p:txBody>
      </p:sp>
      <p:graphicFrame>
        <p:nvGraphicFramePr>
          <p:cNvPr id="22530" name="Object 3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381000" y="2057400"/>
          <a:ext cx="8526463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Bitmap Image" r:id="rId4" imgW="5144218" imgH="2114845" progId="PBrush">
                  <p:embed/>
                </p:oleObj>
              </mc:Choice>
              <mc:Fallback>
                <p:oleObj name="Bitmap Image" r:id="rId4" imgW="5144218" imgH="2114845" progId="PBrush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057400"/>
                        <a:ext cx="8526463" cy="3505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75945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530225"/>
          </a:xfrm>
        </p:spPr>
        <p:txBody>
          <a:bodyPr/>
          <a:lstStyle/>
          <a:p>
            <a:r>
              <a:rPr lang="en-US" b="1" smtClean="0"/>
              <a:t>Hybrid Choice Models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22475"/>
            <a:ext cx="8229600" cy="2625725"/>
          </a:xfrm>
        </p:spPr>
        <p:txBody>
          <a:bodyPr/>
          <a:lstStyle/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Incorporates</a:t>
            </a:r>
            <a:r>
              <a:rPr lang="en-US" sz="240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latent variables 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in choice model</a:t>
            </a:r>
          </a:p>
          <a:p>
            <a:endParaRPr lang="en-US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Extends development of discrete choice model to incorporate other aspects of preference structure of the chooser</a:t>
            </a:r>
          </a:p>
          <a:p>
            <a:pPr>
              <a:buNone/>
            </a:pPr>
            <a:endParaRPr lang="en-US" sz="240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Develops </a:t>
            </a:r>
            <a:r>
              <a:rPr lang="en-US" sz="240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endogeneity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 of the preference structure.</a:t>
            </a:r>
            <a:endParaRPr lang="en-US" sz="24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03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530225"/>
          </a:xfrm>
        </p:spPr>
        <p:txBody>
          <a:bodyPr/>
          <a:lstStyle/>
          <a:p>
            <a:r>
              <a:rPr lang="en-US" b="1" smtClean="0"/>
              <a:t>Endogeneity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1863725"/>
          </a:xfrm>
        </p:spPr>
        <p:txBody>
          <a:bodyPr/>
          <a:lstStyle/>
          <a:p>
            <a:r>
              <a:rPr lang="en-US" sz="2000" smtClean="0"/>
              <a:t>"</a:t>
            </a:r>
            <a:r>
              <a:rPr lang="en-US" sz="1600" smtClean="0"/>
              <a:t>Recent Progress on Endogeneity in Choice Modeling" with Jordan Louviere &amp; Kenneth Train &amp; Moshe Ben-Akiva &amp; Chandra Bhat &amp; David Brownstone &amp; Trudy Cameron &amp; Richard Carson &amp; J. Deshazo &amp; Denzil Fiebig &amp; William Greene &amp; David Hensher &amp; Donald Waldman, 2005. </a:t>
            </a:r>
            <a:r>
              <a:rPr lang="en-US" sz="1600" i="1" smtClean="0"/>
              <a:t>Marketing Letters</a:t>
            </a:r>
            <a:r>
              <a:rPr lang="en-US" sz="1600" smtClean="0"/>
              <a:t> Springer, vol. 16(3), pages 255-265, December.</a:t>
            </a:r>
          </a:p>
          <a:p>
            <a:endParaRPr lang="en-US" sz="1600" smtClean="0"/>
          </a:p>
          <a:p>
            <a:r>
              <a:rPr lang="en-US" sz="2000" b="1" smtClean="0"/>
              <a:t>Narrow view</a:t>
            </a:r>
            <a:r>
              <a:rPr lang="en-US" sz="1600" smtClean="0"/>
              <a:t>:  U(i,j) = </a:t>
            </a:r>
            <a:r>
              <a:rPr lang="en-US" sz="1600" b="1" smtClean="0"/>
              <a:t>b’x</a:t>
            </a:r>
            <a:r>
              <a:rPr lang="en-US" sz="1600" smtClean="0"/>
              <a:t>(i,j) + </a:t>
            </a:r>
            <a:r>
              <a:rPr lang="en-US" sz="1600" smtClean="0">
                <a:sym typeface="Symbol"/>
              </a:rPr>
              <a:t></a:t>
            </a:r>
            <a:r>
              <a:rPr lang="en-US" sz="1600" smtClean="0"/>
              <a:t>(i,j),   </a:t>
            </a:r>
            <a:r>
              <a:rPr lang="en-US" sz="1600" b="1" smtClean="0"/>
              <a:t>x</a:t>
            </a:r>
            <a:r>
              <a:rPr lang="en-US" sz="1600" smtClean="0"/>
              <a:t>(i,j) correlated with </a:t>
            </a:r>
            <a:r>
              <a:rPr lang="en-US" sz="1600" smtClean="0">
                <a:sym typeface="Symbol"/>
              </a:rPr>
              <a:t></a:t>
            </a:r>
            <a:r>
              <a:rPr lang="en-US" sz="1600" smtClean="0"/>
              <a:t>(i,j)</a:t>
            </a:r>
            <a:br>
              <a:rPr lang="en-US" sz="1600" smtClean="0"/>
            </a:br>
            <a:r>
              <a:rPr lang="en-US" sz="1600" smtClean="0"/>
              <a:t>(Berry, Levinsohn, Pakes, brand choice for cars, endogenous price attribute.) </a:t>
            </a:r>
            <a:br>
              <a:rPr lang="en-US" sz="1600" smtClean="0"/>
            </a:br>
            <a:r>
              <a:rPr lang="en-US" sz="1600" smtClean="0"/>
              <a:t>Implications for estimators that assume it is.</a:t>
            </a:r>
          </a:p>
          <a:p>
            <a:endParaRPr lang="en-US" sz="1600" smtClean="0"/>
          </a:p>
          <a:p>
            <a:r>
              <a:rPr lang="en-US" sz="2000" b="1" smtClean="0"/>
              <a:t>Broader view</a:t>
            </a:r>
            <a:r>
              <a:rPr lang="en-US" sz="1600" smtClean="0"/>
              <a:t>:  Sounds like heterogeneity.</a:t>
            </a:r>
          </a:p>
          <a:p>
            <a:pPr lvl="1"/>
            <a:r>
              <a:rPr lang="en-US" sz="1600" smtClean="0"/>
              <a:t>Preference structure:  RUM vs. RRM</a:t>
            </a:r>
          </a:p>
          <a:p>
            <a:pPr lvl="1"/>
            <a:r>
              <a:rPr lang="en-US" sz="1600" smtClean="0"/>
              <a:t>Heterogeneity in choice strategy – e.g., omitted attribute models</a:t>
            </a:r>
          </a:p>
          <a:p>
            <a:pPr lvl="1"/>
            <a:r>
              <a:rPr lang="en-US" sz="1600" smtClean="0"/>
              <a:t>Heterogeneity in taste parameters:  location and scaling</a:t>
            </a:r>
          </a:p>
          <a:p>
            <a:pPr lvl="1"/>
            <a:r>
              <a:rPr lang="en-US" sz="1600" smtClean="0"/>
              <a:t>Heterogeneity in functional form:  Possibly nonlinear utility functions</a:t>
            </a:r>
          </a:p>
        </p:txBody>
      </p:sp>
    </p:spTree>
    <p:extLst>
      <p:ext uri="{BB962C8B-B14F-4D97-AF65-F5344CB8AC3E}">
        <p14:creationId xmlns:p14="http://schemas.microsoft.com/office/powerpoint/2010/main" val="28468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530225"/>
          </a:xfrm>
        </p:spPr>
        <p:txBody>
          <a:bodyPr/>
          <a:lstStyle/>
          <a:p>
            <a:r>
              <a:rPr lang="en-US" b="1" smtClean="0"/>
              <a:t>Heterogeneity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Narrow view: Random variation in marginal utilities and scale</a:t>
            </a:r>
          </a:p>
          <a:p>
            <a:pPr lvl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RPM, LCM</a:t>
            </a:r>
          </a:p>
          <a:p>
            <a:pPr lvl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Scaling model</a:t>
            </a:r>
          </a:p>
          <a:p>
            <a:pPr lvl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Generalized Mixed model</a:t>
            </a:r>
          </a:p>
          <a:p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Broader view: Heterogeneity in preference weights</a:t>
            </a:r>
          </a:p>
          <a:p>
            <a:pPr lvl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RPM and LCM with exogenous variables</a:t>
            </a:r>
          </a:p>
          <a:p>
            <a:pPr lvl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Scaling models with exogenous variables in variances</a:t>
            </a:r>
          </a:p>
          <a:p>
            <a:pPr lvl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Looks like hierarchical models</a:t>
            </a:r>
            <a:endParaRPr lang="en-US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20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4478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b="1" smtClean="0"/>
              <a:t>The MNL Model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831850" y="2667000"/>
          <a:ext cx="7716838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Equation" r:id="rId4" imgW="2197100" imgH="520700" progId="Equation.DSMT4">
                  <p:embed/>
                </p:oleObj>
              </mc:Choice>
              <mc:Fallback>
                <p:oleObj name="Equation" r:id="rId4" imgW="2197100" imgH="520700" progId="Equation.DSMT4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850" y="2667000"/>
                        <a:ext cx="7716838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457200" y="2743200"/>
            <a:ext cx="8382000" cy="1752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59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600200"/>
            <a:ext cx="7696200" cy="5302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Observable Heterogeneity in </a:t>
            </a:r>
            <a:br>
              <a:rPr lang="en-US" sz="3600" b="1" smtClean="0"/>
            </a:br>
            <a:r>
              <a:rPr lang="en-US" sz="3600" b="1" smtClean="0"/>
              <a:t>Preference Weights</a:t>
            </a:r>
          </a:p>
        </p:txBody>
      </p:sp>
      <p:graphicFrame>
        <p:nvGraphicFramePr>
          <p:cNvPr id="3074" name="Object 3"/>
          <p:cNvGraphicFramePr>
            <a:graphicFrameLocks noGrp="1" noChangeAspect="1"/>
          </p:cNvGraphicFramePr>
          <p:nvPr>
            <p:ph sz="half" idx="1"/>
            <p:extLst/>
          </p:nvPr>
        </p:nvGraphicFramePr>
        <p:xfrm>
          <a:off x="1865313" y="2590800"/>
          <a:ext cx="5349875" cy="327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Equation" r:id="rId4" imgW="2781000" imgH="1701720" progId="Equation.DSMT4">
                  <p:embed/>
                </p:oleObj>
              </mc:Choice>
              <mc:Fallback>
                <p:oleObj name="Equation" r:id="rId4" imgW="2781000" imgH="1701720" progId="Equation.DSMT4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5313" y="2590800"/>
                        <a:ext cx="5349875" cy="3273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6"/>
          <p:cNvSpPr>
            <a:spLocks noChangeArrowheads="1"/>
          </p:cNvSpPr>
          <p:nvPr/>
        </p:nvSpPr>
        <p:spPr bwMode="auto">
          <a:xfrm>
            <a:off x="1524000" y="3505200"/>
            <a:ext cx="58674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125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143000"/>
            <a:ext cx="8534400" cy="6858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Observable Heterogeneity </a:t>
            </a:r>
            <a:br>
              <a:rPr lang="en-US" sz="3200" b="1" smtClean="0"/>
            </a:br>
            <a:r>
              <a:rPr lang="en-US" sz="3200" b="1" smtClean="0"/>
              <a:t>in Utility Levels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696200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1698625" y="2362200"/>
          <a:ext cx="5135563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Equation" r:id="rId4" imgW="2793960" imgH="761760" progId="Equation.DSMT4">
                  <p:embed/>
                </p:oleObj>
              </mc:Choice>
              <mc:Fallback>
                <p:oleObj name="Equation" r:id="rId4" imgW="2793960" imgH="76176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8625" y="2362200"/>
                        <a:ext cx="5135563" cy="154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1524000" y="4191000"/>
            <a:ext cx="6629400" cy="13112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latin typeface="+mj-lt"/>
              </a:rPr>
              <a:t>Choice, e.g., among brands of cars</a:t>
            </a:r>
          </a:p>
          <a:p>
            <a:pPr>
              <a:spcBef>
                <a:spcPct val="50000"/>
              </a:spcBef>
              <a:defRPr/>
            </a:pPr>
            <a:r>
              <a:rPr lang="en-US" sz="2000" b="1">
                <a:latin typeface="+mj-lt"/>
              </a:rPr>
              <a:t>x</a:t>
            </a:r>
            <a:r>
              <a:rPr lang="en-US" sz="2000" b="1" baseline="-25000">
                <a:latin typeface="+mj-lt"/>
              </a:rPr>
              <a:t>itj</a:t>
            </a:r>
            <a:r>
              <a:rPr lang="en-US" sz="2000" b="1">
                <a:latin typeface="+mj-lt"/>
              </a:rPr>
              <a:t> = attributes: price, features</a:t>
            </a:r>
          </a:p>
          <a:p>
            <a:pPr>
              <a:spcBef>
                <a:spcPct val="50000"/>
              </a:spcBef>
              <a:defRPr/>
            </a:pPr>
            <a:r>
              <a:rPr lang="en-US" sz="2000" b="1" smtClean="0">
                <a:latin typeface="+mj-lt"/>
              </a:rPr>
              <a:t>z</a:t>
            </a:r>
            <a:r>
              <a:rPr lang="en-US" sz="2000" b="1" baseline="-25000" smtClean="0">
                <a:latin typeface="+mj-lt"/>
              </a:rPr>
              <a:t>i</a:t>
            </a:r>
            <a:r>
              <a:rPr lang="en-US" sz="2000" b="1" smtClean="0">
                <a:latin typeface="+mj-lt"/>
              </a:rPr>
              <a:t> </a:t>
            </a:r>
            <a:r>
              <a:rPr lang="en-US" sz="2000" b="1">
                <a:latin typeface="+mj-lt"/>
              </a:rPr>
              <a:t>= observable characteristics: age, sex, income</a:t>
            </a:r>
          </a:p>
        </p:txBody>
      </p:sp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5334000" y="2362200"/>
            <a:ext cx="5334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524000" y="5029200"/>
            <a:ext cx="60960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30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71600"/>
            <a:ext cx="8229600" cy="6096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‘Quantifiable’ Heterogeneity in Scaling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696200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127125" y="2362200"/>
          <a:ext cx="6611938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Equation" r:id="rId4" imgW="2311200" imgH="507960" progId="Equation.DSMT4">
                  <p:embed/>
                </p:oleObj>
              </mc:Choice>
              <mc:Fallback>
                <p:oleObj name="Equation" r:id="rId4" imgW="2311200" imgH="50796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125" y="2362200"/>
                        <a:ext cx="6611938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914400" y="5029200"/>
            <a:ext cx="8001000" cy="4616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 smtClean="0">
                <a:latin typeface="+mj-lt"/>
              </a:rPr>
              <a:t>w</a:t>
            </a:r>
            <a:r>
              <a:rPr lang="en-US" sz="2400" b="1" baseline="-25000" smtClean="0">
                <a:latin typeface="+mj-lt"/>
              </a:rPr>
              <a:t>i</a:t>
            </a:r>
            <a:r>
              <a:rPr lang="en-US" sz="2400" b="1" smtClean="0">
                <a:latin typeface="+mj-lt"/>
              </a:rPr>
              <a:t> </a:t>
            </a:r>
            <a:r>
              <a:rPr lang="en-US" sz="2400" b="1">
                <a:latin typeface="+mj-lt"/>
              </a:rPr>
              <a:t>= observable characteristics: </a:t>
            </a:r>
            <a:r>
              <a:rPr lang="en-US" sz="2400" b="1" smtClean="0">
                <a:latin typeface="+mj-lt"/>
              </a:rPr>
              <a:t>age</a:t>
            </a:r>
            <a:r>
              <a:rPr lang="en-US" sz="2400" b="1">
                <a:latin typeface="+mj-lt"/>
              </a:rPr>
              <a:t>, sex, income, etc.</a:t>
            </a:r>
          </a:p>
        </p:txBody>
      </p:sp>
      <p:sp>
        <p:nvSpPr>
          <p:cNvPr id="4102" name="Line 7"/>
          <p:cNvSpPr>
            <a:spLocks noChangeShapeType="1"/>
          </p:cNvSpPr>
          <p:nvPr/>
        </p:nvSpPr>
        <p:spPr bwMode="auto">
          <a:xfrm flipV="1">
            <a:off x="5029200" y="3886200"/>
            <a:ext cx="0" cy="1066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143000" y="3124200"/>
            <a:ext cx="42672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38200" y="4953000"/>
            <a:ext cx="80010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1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139825"/>
          </a:xfrm>
        </p:spPr>
        <p:txBody>
          <a:bodyPr/>
          <a:lstStyle/>
          <a:p>
            <a:r>
              <a:rPr lang="en-US" b="1" smtClean="0"/>
              <a:t>  Unobserved Heterogeneity in Scaling</a:t>
            </a:r>
            <a:endParaRPr lang="en-US" b="1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914400" y="1828800"/>
          <a:ext cx="7721600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Equation" r:id="rId3" imgW="3860640" imgH="2019240" progId="Equation.DSMT4">
                  <p:embed/>
                </p:oleObj>
              </mc:Choice>
              <mc:Fallback>
                <p:oleObj name="Equation" r:id="rId3" imgW="3860640" imgH="201924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828800"/>
                        <a:ext cx="7721600" cy="403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14400" y="4114800"/>
            <a:ext cx="7696200" cy="1752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000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447800"/>
            <a:ext cx="8229600" cy="530225"/>
          </a:xfrm>
        </p:spPr>
        <p:txBody>
          <a:bodyPr/>
          <a:lstStyle/>
          <a:p>
            <a:r>
              <a:rPr lang="en-US" smtClean="0"/>
              <a:t>A Helpful Way to View </a:t>
            </a:r>
            <a:br>
              <a:rPr lang="en-US" smtClean="0"/>
            </a:br>
            <a:r>
              <a:rPr lang="en-US" smtClean="0"/>
              <a:t>Hybrid Choice Models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590800"/>
            <a:ext cx="8229600" cy="2133600"/>
          </a:xfrm>
        </p:spPr>
        <p:txBody>
          <a:bodyPr/>
          <a:lstStyle/>
          <a:p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Adding attitude variables to the choice model</a:t>
            </a:r>
          </a:p>
          <a:p>
            <a:pPr>
              <a:buNone/>
            </a:pPr>
            <a:endParaRPr lang="en-US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In some formulations, it makes them look like random parameter models</a:t>
            </a:r>
          </a:p>
        </p:txBody>
      </p:sp>
    </p:spTree>
    <p:extLst>
      <p:ext uri="{BB962C8B-B14F-4D97-AF65-F5344CB8AC3E}">
        <p14:creationId xmlns:p14="http://schemas.microsoft.com/office/powerpoint/2010/main" val="359548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066800"/>
            <a:ext cx="8534400" cy="6858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Unbservable Heterogeneity in Utility Levels and Other Preference Indicators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1550989" y="2368780"/>
          <a:ext cx="6145212" cy="4108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Equation" r:id="rId4" imgW="2806560" imgH="1701720" progId="Equation.DSMT4">
                  <p:embed/>
                </p:oleObj>
              </mc:Choice>
              <mc:Fallback>
                <p:oleObj name="Equation" r:id="rId4" imgW="2806560" imgH="170172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0989" y="2368780"/>
                        <a:ext cx="6145212" cy="41082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Arrow Connector 13"/>
          <p:cNvCxnSpPr/>
          <p:nvPr/>
        </p:nvCxnSpPr>
        <p:spPr bwMode="auto">
          <a:xfrm rot="5400000">
            <a:off x="4076700" y="3314700"/>
            <a:ext cx="3200400" cy="2209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0800000" flipV="1">
            <a:off x="4038600" y="2819400"/>
            <a:ext cx="2743200" cy="762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Oval 16"/>
          <p:cNvSpPr/>
          <p:nvPr/>
        </p:nvSpPr>
        <p:spPr bwMode="auto">
          <a:xfrm>
            <a:off x="1295400" y="3352800"/>
            <a:ext cx="762000" cy="685800"/>
          </a:xfrm>
          <a:prstGeom prst="ellipse">
            <a:avLst/>
          </a:prstGeom>
          <a:solidFill>
            <a:srgbClr val="99CC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447800" y="5791200"/>
            <a:ext cx="2133600" cy="838200"/>
          </a:xfrm>
          <a:prstGeom prst="ellipse">
            <a:avLst/>
          </a:prstGeom>
          <a:solidFill>
            <a:srgbClr val="99CC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84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522372"/>
            <a:ext cx="5257800" cy="6154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 bwMode="auto">
          <a:xfrm>
            <a:off x="4114800" y="3124200"/>
            <a:ext cx="3429000" cy="533400"/>
          </a:xfrm>
          <a:prstGeom prst="rect">
            <a:avLst/>
          </a:prstGeom>
          <a:solidFill>
            <a:srgbClr val="99CC00">
              <a:alpha val="3215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78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457199"/>
            <a:ext cx="5638800" cy="6177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2372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5947" y="2438400"/>
            <a:ext cx="7782253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5205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2057400"/>
            <a:ext cx="43853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5943600" y="1371600"/>
          <a:ext cx="2209800" cy="5095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Equation" r:id="rId4" imgW="1079500" imgH="2489200" progId="Equation.DSMT4">
                  <p:embed/>
                </p:oleObj>
              </mc:Choice>
              <mc:Fallback>
                <p:oleObj name="Equation" r:id="rId4" imgW="1079500" imgH="24892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1371600"/>
                        <a:ext cx="2209800" cy="50955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38200" y="12192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+mj-lt"/>
              </a:rPr>
              <a:t>Observed   Latent    Observed</a:t>
            </a:r>
          </a:p>
          <a:p>
            <a:r>
              <a:rPr lang="en-US" sz="2400" b="1" smtClean="0">
                <a:latin typeface="+mj-lt"/>
              </a:rPr>
              <a:t>    x      </a:t>
            </a:r>
            <a:r>
              <a:rPr lang="en-US" sz="2400" b="1" smtClean="0">
                <a:latin typeface="+mj-lt"/>
                <a:sym typeface="Symbol"/>
              </a:rPr>
              <a:t></a:t>
            </a:r>
            <a:r>
              <a:rPr lang="en-US" sz="2400" b="1" smtClean="0">
                <a:latin typeface="+mj-lt"/>
              </a:rPr>
              <a:t>      z*   </a:t>
            </a:r>
            <a:r>
              <a:rPr lang="en-US" sz="2400" b="1" smtClean="0">
                <a:sym typeface="Symbol"/>
              </a:rPr>
              <a:t></a:t>
            </a:r>
            <a:r>
              <a:rPr lang="en-US" sz="2400" b="1" smtClean="0">
                <a:latin typeface="+mj-lt"/>
              </a:rPr>
              <a:t>       y</a:t>
            </a:r>
            <a:endParaRPr lang="en-US" sz="24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9375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95400"/>
            <a:ext cx="8229600" cy="1139825"/>
          </a:xfrm>
        </p:spPr>
        <p:txBody>
          <a:bodyPr/>
          <a:lstStyle/>
          <a:p>
            <a:r>
              <a:rPr lang="en-US" dirty="0" smtClean="0"/>
              <a:t>MIMIC Model</a:t>
            </a:r>
            <a:br>
              <a:rPr lang="en-US" dirty="0" smtClean="0"/>
            </a:br>
            <a:r>
              <a:rPr lang="en-US" dirty="0" smtClean="0"/>
              <a:t>Multiple Causes and Multiple Indicators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3254829"/>
            <a:ext cx="701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+mj-lt"/>
              </a:rPr>
              <a:t>X          z*         Y</a:t>
            </a:r>
            <a:endParaRPr lang="en-US" sz="6000" b="1" dirty="0">
              <a:latin typeface="+mj-lt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762000" y="3124200"/>
            <a:ext cx="1676400" cy="1317171"/>
          </a:xfrm>
          <a:prstGeom prst="ellipse">
            <a:avLst/>
          </a:prstGeom>
          <a:solidFill>
            <a:srgbClr val="99CC00">
              <a:alpha val="3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3505200" y="3276600"/>
            <a:ext cx="1219200" cy="1012371"/>
          </a:xfrm>
          <a:prstGeom prst="ellipse">
            <a:avLst/>
          </a:prstGeom>
          <a:solidFill>
            <a:srgbClr val="FF0000">
              <a:alpha val="3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5943600" y="3124200"/>
            <a:ext cx="1676400" cy="1317171"/>
          </a:xfrm>
          <a:prstGeom prst="ellipse">
            <a:avLst/>
          </a:prstGeom>
          <a:solidFill>
            <a:srgbClr val="FFFF00">
              <a:alpha val="3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2590800" y="3782785"/>
            <a:ext cx="838200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4953000" y="3810000"/>
            <a:ext cx="838200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1555750" y="4648200"/>
          <a:ext cx="5141913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Equation" r:id="rId3" imgW="2438400" imgH="939800" progId="Equation.DSMT4">
                  <p:embed/>
                </p:oleObj>
              </mc:Choice>
              <mc:Fallback>
                <p:oleObj name="Equation" r:id="rId3" imgW="2438400" imgH="9398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5750" y="4648200"/>
                        <a:ext cx="5141913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201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24000"/>
            <a:ext cx="863414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4627563" y="4191000"/>
          <a:ext cx="34417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name="Equation" r:id="rId4" imgW="1155700" imgH="228600" progId="Equation.DSMT4">
                  <p:embed/>
                </p:oleObj>
              </mc:Choice>
              <mc:Fallback>
                <p:oleObj name="Equation" r:id="rId4" imgW="1155700" imgH="2286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7563" y="4191000"/>
                        <a:ext cx="34417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 bwMode="auto">
          <a:xfrm rot="10800000">
            <a:off x="5257800" y="3810000"/>
            <a:ext cx="1447800" cy="5334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rot="10800000">
            <a:off x="5562600" y="3810000"/>
            <a:ext cx="2057400" cy="5334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4572000" y="51816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Note. Alternative i, Individual j.</a:t>
            </a:r>
            <a:endParaRPr lang="en-US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407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1752600" y="1447800"/>
          <a:ext cx="5187950" cy="3871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" name="Equation" r:id="rId3" imgW="2552700" imgH="1905000" progId="Equation.DSMT4">
                  <p:embed/>
                </p:oleObj>
              </mc:Choice>
              <mc:Fallback>
                <p:oleObj name="Equation" r:id="rId3" imgW="2552700" imgH="19050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447800"/>
                        <a:ext cx="5187950" cy="3871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548640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+mj-lt"/>
              </a:rPr>
              <a:t>This is a mixed logit model.  The interesting extension is the source of the individual heterogeneity in the random parameters.</a:t>
            </a:r>
            <a:endParaRPr lang="en-US" sz="24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9142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90600"/>
            <a:ext cx="8229600" cy="530225"/>
          </a:xfrm>
        </p:spPr>
        <p:txBody>
          <a:bodyPr/>
          <a:lstStyle/>
          <a:p>
            <a:r>
              <a:rPr lang="en-US" b="1" smtClean="0"/>
              <a:t>“Integrated Model”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382000" cy="4530725"/>
          </a:xfrm>
        </p:spPr>
        <p:txBody>
          <a:bodyPr/>
          <a:lstStyle/>
          <a:p>
            <a:pPr>
              <a:buNone/>
            </a:pPr>
            <a:r>
              <a:rPr lang="en-US" sz="2400" b="1" smtClean="0"/>
              <a:t>   Incorporate attitude measures in preference structure</a:t>
            </a:r>
          </a:p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0825" y="2686050"/>
            <a:ext cx="4905375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013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2438400"/>
            <a:ext cx="6315075" cy="4251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371600"/>
            <a:ext cx="33813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2667000" y="2514600"/>
            <a:ext cx="6172200" cy="41148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24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r>
              <a:rPr lang="en-US" sz="1600" dirty="0" err="1" smtClean="0"/>
              <a:t>Swait</a:t>
            </a:r>
            <a:r>
              <a:rPr lang="en-US" sz="1600" dirty="0" smtClean="0"/>
              <a:t>, J., “A Structural Equation Model of Latent Segmentation and Product Choice for Cross Sectional Revealed Preference Choice Data,” Journal of Retailing and Consumer Services, 1994</a:t>
            </a:r>
          </a:p>
          <a:p>
            <a:r>
              <a:rPr lang="en-US" sz="1600" dirty="0" err="1" smtClean="0"/>
              <a:t>Bahamonde-Birke</a:t>
            </a:r>
            <a:r>
              <a:rPr lang="en-US" sz="1600" dirty="0" smtClean="0"/>
              <a:t> and </a:t>
            </a:r>
            <a:r>
              <a:rPr lang="en-US" sz="1600" dirty="0" err="1" smtClean="0"/>
              <a:t>Ortuzar</a:t>
            </a:r>
            <a:r>
              <a:rPr lang="en-US" sz="1600" dirty="0" smtClean="0"/>
              <a:t>, J., “On the </a:t>
            </a:r>
            <a:r>
              <a:rPr lang="en-US" sz="1600" dirty="0" err="1" smtClean="0"/>
              <a:t>Variabiity</a:t>
            </a:r>
            <a:r>
              <a:rPr lang="en-US" sz="1600" dirty="0" smtClean="0"/>
              <a:t> of Hybrid Discrete Choice Models, </a:t>
            </a:r>
            <a:r>
              <a:rPr lang="en-US" sz="1600" dirty="0" err="1" smtClean="0"/>
              <a:t>Transportmetrica</a:t>
            </a:r>
            <a:r>
              <a:rPr lang="en-US" sz="1600" dirty="0" smtClean="0"/>
              <a:t>, 2012</a:t>
            </a:r>
          </a:p>
          <a:p>
            <a:r>
              <a:rPr lang="en-US" sz="1600" dirty="0" err="1" smtClean="0"/>
              <a:t>Vij</a:t>
            </a:r>
            <a:r>
              <a:rPr lang="en-US" sz="1600" dirty="0" smtClean="0"/>
              <a:t>, A. and J. Walker, “Preference </a:t>
            </a:r>
            <a:r>
              <a:rPr lang="en-US" sz="1600" dirty="0" err="1" smtClean="0"/>
              <a:t>Endogeneity</a:t>
            </a:r>
            <a:r>
              <a:rPr lang="en-US" sz="1600" dirty="0" smtClean="0"/>
              <a:t> in Discrete Choice Models,” TRB, 2013</a:t>
            </a:r>
          </a:p>
          <a:p>
            <a:r>
              <a:rPr lang="en-US" sz="1600" dirty="0" err="1" smtClean="0"/>
              <a:t>Sener</a:t>
            </a:r>
            <a:r>
              <a:rPr lang="en-US" sz="1600" dirty="0" smtClean="0"/>
              <a:t>, I., M. </a:t>
            </a:r>
            <a:r>
              <a:rPr lang="en-US" sz="1600" dirty="0" err="1" smtClean="0"/>
              <a:t>Pendalaya</a:t>
            </a:r>
            <a:r>
              <a:rPr lang="en-US" sz="1600" dirty="0" smtClean="0"/>
              <a:t>, R., C. </a:t>
            </a:r>
            <a:r>
              <a:rPr lang="en-US" sz="1600" dirty="0" err="1" smtClean="0"/>
              <a:t>Bhat</a:t>
            </a:r>
            <a:r>
              <a:rPr lang="en-US" sz="1600" dirty="0" smtClean="0"/>
              <a:t>, “Accommodating Spatial Correlation Across Choice Alternatives in Discrete Choice Models: An Application to Modeling Residential Location Choice Behavior,” Journal of Transport Geography, 2011</a:t>
            </a:r>
          </a:p>
          <a:p>
            <a:r>
              <a:rPr lang="en-US" sz="1600" dirty="0" smtClean="0"/>
              <a:t>Palma, D., </a:t>
            </a:r>
            <a:r>
              <a:rPr lang="en-US" sz="1600" dirty="0" err="1" smtClean="0"/>
              <a:t>Ortuzar</a:t>
            </a:r>
            <a:r>
              <a:rPr lang="en-US" sz="1600" dirty="0" smtClean="0"/>
              <a:t>, J., G. Casaubon, L. </a:t>
            </a:r>
            <a:r>
              <a:rPr lang="en-US" sz="1600" dirty="0" err="1" smtClean="0"/>
              <a:t>Rizzi</a:t>
            </a:r>
            <a:r>
              <a:rPr lang="en-US" sz="1600" dirty="0" smtClean="0"/>
              <a:t>, </a:t>
            </a:r>
            <a:r>
              <a:rPr lang="en-US" sz="1600" dirty="0" err="1" smtClean="0"/>
              <a:t>Agosin</a:t>
            </a:r>
            <a:r>
              <a:rPr lang="en-US" sz="1600" dirty="0" smtClean="0"/>
              <a:t>, E., “Measuring Consumer Preferences Using Hybrid Discrete Choice Models,” 2013 </a:t>
            </a:r>
          </a:p>
          <a:p>
            <a:r>
              <a:rPr lang="en-US" sz="1600" dirty="0" smtClean="0"/>
              <a:t>Daly, A., Hess, S., </a:t>
            </a:r>
            <a:r>
              <a:rPr lang="en-US" sz="1600" dirty="0" err="1" smtClean="0"/>
              <a:t>Patruni</a:t>
            </a:r>
            <a:r>
              <a:rPr lang="en-US" sz="1600" dirty="0" smtClean="0"/>
              <a:t>, B., </a:t>
            </a:r>
            <a:r>
              <a:rPr lang="en-US" sz="1600" dirty="0" err="1" smtClean="0"/>
              <a:t>Potoglu</a:t>
            </a:r>
            <a:r>
              <a:rPr lang="en-US" sz="1600" dirty="0" smtClean="0"/>
              <a:t>, D., Rohr, C., “Using Ordered Attitudinal Indicators in a Latent Variable Choice Model: A Study of the Impact of Security on Rail Travel Behavior”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7515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13267</TotalTime>
  <Words>1286</Words>
  <Application>Microsoft Office PowerPoint</Application>
  <PresentationFormat>On-screen Show (4:3)</PresentationFormat>
  <Paragraphs>250</Paragraphs>
  <Slides>52</Slides>
  <Notes>25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1_Level</vt:lpstr>
      <vt:lpstr>Bitmap Image</vt:lpstr>
      <vt:lpstr>Equation</vt:lpstr>
      <vt:lpstr>PowerPoint Presentation</vt:lpstr>
      <vt:lpstr>PowerPoint Presentation</vt:lpstr>
      <vt:lpstr>Revealed Preference Data</vt:lpstr>
      <vt:lpstr>Stated Preference Data</vt:lpstr>
      <vt:lpstr>Strategy</vt:lpstr>
      <vt:lpstr>Application: Shoe Brand Choice</vt:lpstr>
      <vt:lpstr>PowerPoint Presentation</vt:lpstr>
      <vt:lpstr>PowerPoint Presentation</vt:lpstr>
      <vt:lpstr>Application: Travel Mode</vt:lpstr>
      <vt:lpstr>Customers’ Choice of Energy Supplier</vt:lpstr>
      <vt:lpstr>Combining RP and SP Data Sets - 1</vt:lpstr>
      <vt:lpstr>PowerPoint Presentation</vt:lpstr>
      <vt:lpstr>An Underlying Random Utility Model</vt:lpstr>
      <vt:lpstr>Nested Logit Approach</vt:lpstr>
      <vt:lpstr>Enriched Data Set – Vehicle Choice</vt:lpstr>
      <vt:lpstr>Attribute Space: Conventional</vt:lpstr>
      <vt:lpstr>Attribute Space: Electric</vt:lpstr>
      <vt:lpstr>Attribute Space: Alternative</vt:lpstr>
      <vt:lpstr>PowerPoint Presentation</vt:lpstr>
      <vt:lpstr>Mixed Logit Approaches</vt:lpstr>
      <vt:lpstr>PowerPoint Presentation</vt:lpstr>
      <vt:lpstr>Experimental Design: SP Alternatives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Stated Choice Experiment: Travel Mode by Sydney Commuters</vt:lpstr>
      <vt:lpstr>Would You Use a New Mode?</vt:lpstr>
      <vt:lpstr>Value of Travel Time Saved</vt:lpstr>
      <vt:lpstr>Hybrid Choice Models</vt:lpstr>
      <vt:lpstr>Endogeneity</vt:lpstr>
      <vt:lpstr>Heterogeneity</vt:lpstr>
      <vt:lpstr>The MNL Model</vt:lpstr>
      <vt:lpstr>Observable Heterogeneity in  Preference Weights</vt:lpstr>
      <vt:lpstr>Observable Heterogeneity  in Utility Levels</vt:lpstr>
      <vt:lpstr>‘Quantifiable’ Heterogeneity in Scaling</vt:lpstr>
      <vt:lpstr>  Unobserved Heterogeneity in Scaling</vt:lpstr>
      <vt:lpstr>A Helpful Way to View  Hybrid Choice Models</vt:lpstr>
      <vt:lpstr>Unbservable Heterogeneity in Utility Levels and Other Preference Indicators</vt:lpstr>
      <vt:lpstr>PowerPoint Presentation</vt:lpstr>
      <vt:lpstr>PowerPoint Presentation</vt:lpstr>
      <vt:lpstr>PowerPoint Presentation</vt:lpstr>
      <vt:lpstr>PowerPoint Presentation</vt:lpstr>
      <vt:lpstr>MIMIC Model Multiple Causes and Multiple Indicators</vt:lpstr>
      <vt:lpstr>PowerPoint Presentation</vt:lpstr>
      <vt:lpstr>PowerPoint Presentation</vt:lpstr>
      <vt:lpstr>“Integrated Model”</vt:lpstr>
      <vt:lpstr>PowerPoint Presentation</vt:lpstr>
      <vt:lpstr>PowerPoint Presentation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170</cp:revision>
  <dcterms:created xsi:type="dcterms:W3CDTF">2001-06-17T19:05:03Z</dcterms:created>
  <dcterms:modified xsi:type="dcterms:W3CDTF">2016-11-25T13:57:56Z</dcterms:modified>
</cp:coreProperties>
</file>