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423" r:id="rId2"/>
    <p:sldId id="424" r:id="rId3"/>
    <p:sldId id="381" r:id="rId4"/>
    <p:sldId id="351" r:id="rId5"/>
    <p:sldId id="281" r:id="rId6"/>
    <p:sldId id="282" r:id="rId7"/>
    <p:sldId id="288" r:id="rId8"/>
    <p:sldId id="291" r:id="rId9"/>
    <p:sldId id="287" r:id="rId10"/>
    <p:sldId id="292" r:id="rId11"/>
    <p:sldId id="283" r:id="rId12"/>
    <p:sldId id="260" r:id="rId13"/>
    <p:sldId id="264" r:id="rId14"/>
    <p:sldId id="263" r:id="rId15"/>
    <p:sldId id="265" r:id="rId16"/>
    <p:sldId id="400" r:id="rId17"/>
    <p:sldId id="401" r:id="rId18"/>
    <p:sldId id="303" r:id="rId19"/>
    <p:sldId id="266" r:id="rId20"/>
    <p:sldId id="309" r:id="rId21"/>
    <p:sldId id="364" r:id="rId22"/>
    <p:sldId id="310" r:id="rId23"/>
    <p:sldId id="311" r:id="rId24"/>
    <p:sldId id="267" r:id="rId25"/>
    <p:sldId id="382" r:id="rId26"/>
    <p:sldId id="379" r:id="rId27"/>
    <p:sldId id="319" r:id="rId28"/>
    <p:sldId id="268" r:id="rId29"/>
    <p:sldId id="367" r:id="rId30"/>
    <p:sldId id="383" r:id="rId31"/>
    <p:sldId id="384" r:id="rId32"/>
    <p:sldId id="385" r:id="rId33"/>
    <p:sldId id="387" r:id="rId34"/>
    <p:sldId id="388" r:id="rId35"/>
    <p:sldId id="403" r:id="rId36"/>
    <p:sldId id="380" r:id="rId37"/>
    <p:sldId id="390" r:id="rId38"/>
    <p:sldId id="391" r:id="rId39"/>
    <p:sldId id="392" r:id="rId40"/>
    <p:sldId id="411" r:id="rId41"/>
    <p:sldId id="377" r:id="rId42"/>
    <p:sldId id="321" r:id="rId43"/>
    <p:sldId id="325" r:id="rId44"/>
    <p:sldId id="334" r:id="rId45"/>
    <p:sldId id="339" r:id="rId46"/>
    <p:sldId id="336" r:id="rId47"/>
    <p:sldId id="271" r:id="rId48"/>
    <p:sldId id="412" r:id="rId49"/>
    <p:sldId id="340" r:id="rId50"/>
    <p:sldId id="341" r:id="rId51"/>
    <p:sldId id="404" r:id="rId52"/>
    <p:sldId id="344" r:id="rId53"/>
    <p:sldId id="272" r:id="rId54"/>
    <p:sldId id="343" r:id="rId55"/>
    <p:sldId id="346" r:id="rId56"/>
    <p:sldId id="347" r:id="rId57"/>
    <p:sldId id="406" r:id="rId58"/>
    <p:sldId id="407" r:id="rId59"/>
    <p:sldId id="415" r:id="rId60"/>
    <p:sldId id="349" r:id="rId61"/>
    <p:sldId id="413" r:id="rId62"/>
    <p:sldId id="414" r:id="rId63"/>
    <p:sldId id="350" r:id="rId64"/>
    <p:sldId id="356" r:id="rId65"/>
    <p:sldId id="357" r:id="rId66"/>
    <p:sldId id="358" r:id="rId67"/>
    <p:sldId id="359" r:id="rId68"/>
    <p:sldId id="360" r:id="rId69"/>
    <p:sldId id="361" r:id="rId70"/>
    <p:sldId id="418" r:id="rId71"/>
    <p:sldId id="419" r:id="rId72"/>
    <p:sldId id="420" r:id="rId73"/>
    <p:sldId id="421" r:id="rId74"/>
    <p:sldId id="422" r:id="rId75"/>
    <p:sldId id="402" r:id="rId76"/>
    <p:sldId id="445" r:id="rId77"/>
    <p:sldId id="425" r:id="rId78"/>
    <p:sldId id="430" r:id="rId79"/>
    <p:sldId id="426" r:id="rId80"/>
    <p:sldId id="427" r:id="rId81"/>
    <p:sldId id="428" r:id="rId82"/>
    <p:sldId id="429" r:id="rId83"/>
    <p:sldId id="431" r:id="rId84"/>
    <p:sldId id="432" r:id="rId85"/>
    <p:sldId id="433" r:id="rId86"/>
    <p:sldId id="434" r:id="rId87"/>
    <p:sldId id="435" r:id="rId88"/>
    <p:sldId id="436" r:id="rId89"/>
    <p:sldId id="437" r:id="rId90"/>
    <p:sldId id="438" r:id="rId91"/>
    <p:sldId id="439" r:id="rId92"/>
    <p:sldId id="440" r:id="rId93"/>
    <p:sldId id="441" r:id="rId94"/>
    <p:sldId id="442" r:id="rId95"/>
    <p:sldId id="443" r:id="rId96"/>
    <p:sldId id="444" r:id="rId97"/>
    <p:sldId id="446" r:id="rId98"/>
    <p:sldId id="447" r:id="rId99"/>
    <p:sldId id="448" r:id="rId100"/>
    <p:sldId id="449" r:id="rId101"/>
    <p:sldId id="450" r:id="rId102"/>
    <p:sldId id="451" r:id="rId10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4F81B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64" autoAdjust="0"/>
    <p:restoredTop sz="94713" autoAdjust="0"/>
  </p:normalViewPr>
  <p:slideViewPr>
    <p:cSldViewPr>
      <p:cViewPr varScale="1">
        <p:scale>
          <a:sx n="80" d="100"/>
          <a:sy n="80" d="100"/>
        </p:scale>
        <p:origin x="-1483" y="-82"/>
      </p:cViewPr>
      <p:guideLst>
        <p:guide orient="horz" pos="2160"/>
        <p:guide pos="2880"/>
      </p:guideLst>
    </p:cSldViewPr>
  </p:slideViewPr>
  <p:notesTextViewPr>
    <p:cViewPr>
      <p:scale>
        <a:sx n="100" d="100"/>
        <a:sy n="100" d="100"/>
      </p:scale>
      <p:origin x="0" y="0"/>
    </p:cViewPr>
  </p:notesTextViewPr>
  <p:sorterViewPr>
    <p:cViewPr>
      <p:scale>
        <a:sx n="125" d="100"/>
        <a:sy n="125" d="100"/>
      </p:scale>
      <p:origin x="0" y="2735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71D6986-AB69-48A7-B4E1-BA8ACA29D3FB}" type="datetimeFigureOut">
              <a:rPr lang="en-US"/>
              <a:pPr>
                <a:defRPr/>
              </a:pPr>
              <a:t>11/25/2016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A16447E-1BD0-4D94-B7D4-59344F05658D}" type="slidenum">
              <a:rPr lang="en-US"/>
              <a:pPr>
                <a:defRPr/>
              </a:pPr>
              <a:t>‹#›</a:t>
            </a:fld>
            <a:endParaRPr lang="en-US"/>
          </a:p>
        </p:txBody>
      </p:sp>
    </p:spTree>
    <p:extLst>
      <p:ext uri="{BB962C8B-B14F-4D97-AF65-F5344CB8AC3E}">
        <p14:creationId xmlns:p14="http://schemas.microsoft.com/office/powerpoint/2010/main" val="1331799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5542FE-6796-4B3A-9A66-E69E94369557}" type="slidenum">
              <a:rPr lang="en-US" smtClean="0"/>
              <a:pPr fontAlgn="base">
                <a:spcBef>
                  <a:spcPct val="0"/>
                </a:spcBef>
                <a:spcAft>
                  <a:spcPct val="0"/>
                </a:spcAft>
                <a:defRPr/>
              </a:pPr>
              <a:t>5</a:t>
            </a:fld>
            <a:endParaRPr lang="en-US" smtClean="0"/>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56F283-5F51-448D-BC91-D1CCC0390E19}" type="slidenum">
              <a:rPr lang="en-US" smtClean="0"/>
              <a:pPr fontAlgn="base">
                <a:spcBef>
                  <a:spcPct val="0"/>
                </a:spcBef>
                <a:spcAft>
                  <a:spcPct val="0"/>
                </a:spcAft>
                <a:defRPr/>
              </a:pPr>
              <a:t>6</a:t>
            </a:fld>
            <a:endParaRPr lang="en-US" smtClean="0"/>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0DF42D-AA9C-4F67-AA64-C92A6F5B7D1F}" type="slidenum">
              <a:rPr lang="en-US" smtClean="0"/>
              <a:pPr fontAlgn="base">
                <a:spcBef>
                  <a:spcPct val="0"/>
                </a:spcBef>
                <a:spcAft>
                  <a:spcPct val="0"/>
                </a:spcAft>
                <a:defRPr/>
              </a:pPr>
              <a:t>7</a:t>
            </a:fld>
            <a:endParaRPr lang="en-U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3D71C2-BCE8-48A8-8BEF-A2161C20ABEC}" type="slidenum">
              <a:rPr lang="en-US" smtClean="0"/>
              <a:pPr fontAlgn="base">
                <a:spcBef>
                  <a:spcPct val="0"/>
                </a:spcBef>
                <a:spcAft>
                  <a:spcPct val="0"/>
                </a:spcAft>
                <a:defRPr/>
              </a:pPr>
              <a:t>8</a:t>
            </a:fld>
            <a:endParaRPr lang="en-U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C7FD0D-9E11-4D20-BF87-182A78946C90}" type="slidenum">
              <a:rPr lang="en-US" smtClean="0"/>
              <a:pPr fontAlgn="base">
                <a:spcBef>
                  <a:spcPct val="0"/>
                </a:spcBef>
                <a:spcAft>
                  <a:spcPct val="0"/>
                </a:spcAft>
                <a:defRPr/>
              </a:pPr>
              <a:t>9</a:t>
            </a:fld>
            <a:endParaRPr lang="en-US" smtClean="0"/>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1FFA7B-BE7D-4D61-B05B-30A70849C0F6}" type="slidenum">
              <a:rPr lang="en-US" smtClean="0"/>
              <a:pPr fontAlgn="base">
                <a:spcBef>
                  <a:spcPct val="0"/>
                </a:spcBef>
                <a:spcAft>
                  <a:spcPct val="0"/>
                </a:spcAft>
                <a:defRPr/>
              </a:pPr>
              <a:t>11</a:t>
            </a:fld>
            <a:endParaRPr lang="en-US" smtClean="0"/>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FE6757-A397-4519-B705-18029DB6D29C}" type="slidenum">
              <a:rPr lang="en-US" smtClean="0">
                <a:cs typeface="Arial" charset="0"/>
              </a:rPr>
              <a:pPr fontAlgn="base">
                <a:spcBef>
                  <a:spcPct val="0"/>
                </a:spcBef>
                <a:spcAft>
                  <a:spcPct val="0"/>
                </a:spcAft>
                <a:defRPr/>
              </a:pPr>
              <a:t>46</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567C3D-5DBA-409F-9453-F4B7402D451D}" type="slidenum">
              <a:rPr lang="en-US" smtClean="0">
                <a:cs typeface="Arial" charset="0"/>
              </a:rPr>
              <a:pPr fontAlgn="base">
                <a:spcBef>
                  <a:spcPct val="0"/>
                </a:spcBef>
                <a:spcAft>
                  <a:spcPct val="0"/>
                </a:spcAft>
                <a:defRPr/>
              </a:pPr>
              <a:t>48</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E39D24-32F2-4480-B456-84CE7C1025AD}" type="slidenum">
              <a:rPr lang="en-US" smtClean="0"/>
              <a:pPr fontAlgn="base">
                <a:spcBef>
                  <a:spcPct val="0"/>
                </a:spcBef>
                <a:spcAft>
                  <a:spcPct val="0"/>
                </a:spcAft>
                <a:defRPr/>
              </a:pPr>
              <a:t>82</a:t>
            </a:fld>
            <a:endParaRPr lang="en-US" smtClean="0"/>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ED96E5C-E778-4682-A996-876FF2911070}" type="datetimeFigureOut">
              <a:rPr lang="en-US"/>
              <a:pPr>
                <a:defRPr/>
              </a:pPr>
              <a:t>11/25/2016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78CA11-FC8C-4C80-BBC1-5B08F1D3C1F4}" type="slidenum">
              <a:rPr lang="en-US"/>
              <a:pPr>
                <a:defRPr/>
              </a:pPr>
              <a:t>‹#›</a:t>
            </a:fld>
            <a:endParaRPr lang="en-US"/>
          </a:p>
        </p:txBody>
      </p:sp>
    </p:spTree>
    <p:extLst>
      <p:ext uri="{BB962C8B-B14F-4D97-AF65-F5344CB8AC3E}">
        <p14:creationId xmlns:p14="http://schemas.microsoft.com/office/powerpoint/2010/main" val="94902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Font typeface="Arial" pitchFamily="34" charset="0"/>
              <a:buChar char="•"/>
              <a:defRPr/>
            </a:lvl1pPr>
            <a:lvl5pPr>
              <a:buFont typeface="Webdings" pitchFamily="18"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51F4F7-61D4-43D0-9F51-9A518FE629BA}" type="datetimeFigureOut">
              <a:rPr lang="en-US"/>
              <a:pPr>
                <a:defRPr/>
              </a:pPr>
              <a:t>11/25/2016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F789024-88D8-415B-83D5-BA3335D112B9}" type="slidenum">
              <a:rPr lang="en-US"/>
              <a:pPr>
                <a:defRPr/>
              </a:pPr>
              <a:t>‹#›</a:t>
            </a:fld>
            <a:endParaRPr lang="en-US"/>
          </a:p>
        </p:txBody>
      </p:sp>
    </p:spTree>
    <p:extLst>
      <p:ext uri="{BB962C8B-B14F-4D97-AF65-F5344CB8AC3E}">
        <p14:creationId xmlns:p14="http://schemas.microsoft.com/office/powerpoint/2010/main" val="214643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32DF52D-8C03-4EC0-971D-3F18002D80CF}" type="datetimeFigureOut">
              <a:rPr lang="en-US"/>
              <a:pPr>
                <a:defRPr/>
              </a:pPr>
              <a:t>11/25/2016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8C7F8F-F90E-4B9A-93B0-89614F64AC75}" type="slidenum">
              <a:rPr lang="en-US"/>
              <a:pPr>
                <a:defRPr/>
              </a:pPr>
              <a:t>‹#›</a:t>
            </a:fld>
            <a:endParaRPr lang="en-US"/>
          </a:p>
        </p:txBody>
      </p:sp>
    </p:spTree>
    <p:extLst>
      <p:ext uri="{BB962C8B-B14F-4D97-AF65-F5344CB8AC3E}">
        <p14:creationId xmlns:p14="http://schemas.microsoft.com/office/powerpoint/2010/main" val="411211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66DAC91-0D8D-4EBC-A6CE-7258EF463F7C}" type="datetimeFigureOut">
              <a:rPr lang="en-US"/>
              <a:pPr>
                <a:defRPr/>
              </a:pPr>
              <a:t>11/25/2016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5CB2AE-794B-490A-8B8C-FDC6696640ED}" type="slidenum">
              <a:rPr lang="en-US"/>
              <a:pPr>
                <a:defRPr/>
              </a:pPr>
              <a:t>‹#›</a:t>
            </a:fld>
            <a:endParaRPr lang="en-US"/>
          </a:p>
        </p:txBody>
      </p:sp>
    </p:spTree>
    <p:extLst>
      <p:ext uri="{BB962C8B-B14F-4D97-AF65-F5344CB8AC3E}">
        <p14:creationId xmlns:p14="http://schemas.microsoft.com/office/powerpoint/2010/main" val="304642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1E1DB52-79B4-4B3F-9EF3-D484C9DA8F71}" type="datetimeFigureOut">
              <a:rPr lang="en-US"/>
              <a:pPr>
                <a:defRPr/>
              </a:pPr>
              <a:t>11/25/2016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C8CD244-92FD-40C6-AB55-2CC0DA88999A}" type="slidenum">
              <a:rPr lang="en-US"/>
              <a:pPr>
                <a:defRPr/>
              </a:pPr>
              <a:t>‹#›</a:t>
            </a:fld>
            <a:endParaRPr lang="en-US"/>
          </a:p>
        </p:txBody>
      </p:sp>
      <p:sp>
        <p:nvSpPr>
          <p:cNvPr id="10" name="Rectangle 7"/>
          <p:cNvSpPr>
            <a:spLocks noChangeArrowheads="1"/>
          </p:cNvSpPr>
          <p:nvPr userDrawn="1"/>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11" name="Rectangle 9"/>
          <p:cNvSpPr>
            <a:spLocks noChangeArrowheads="1"/>
          </p:cNvSpPr>
          <p:nvPr userDrawn="1"/>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12" name="Rectangle 10"/>
          <p:cNvSpPr>
            <a:spLocks noChangeArrowheads="1"/>
          </p:cNvSpPr>
          <p:nvPr userDrawn="1"/>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Tree>
    <p:extLst>
      <p:ext uri="{BB962C8B-B14F-4D97-AF65-F5344CB8AC3E}">
        <p14:creationId xmlns:p14="http://schemas.microsoft.com/office/powerpoint/2010/main" val="655126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E709C2A-E7B0-4BCF-A6EC-165790D63644}" type="datetimeFigureOut">
              <a:rPr lang="en-US"/>
              <a:pPr>
                <a:defRPr/>
              </a:pPr>
              <a:t>11/25/2016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223EFB4-5D19-4AC4-95A5-7EF1EE998996}" type="slidenum">
              <a:rPr lang="en-US"/>
              <a:pPr>
                <a:defRPr/>
              </a:pPr>
              <a:t>‹#›</a:t>
            </a:fld>
            <a:endParaRPr lang="en-US"/>
          </a:p>
        </p:txBody>
      </p:sp>
    </p:spTree>
    <p:extLst>
      <p:ext uri="{BB962C8B-B14F-4D97-AF65-F5344CB8AC3E}">
        <p14:creationId xmlns:p14="http://schemas.microsoft.com/office/powerpoint/2010/main" val="1243117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EE5DAD2-FDF0-4187-B013-BF7AFA8BF2A3}" type="datetimeFigureOut">
              <a:rPr lang="en-US"/>
              <a:pPr>
                <a:defRPr/>
              </a:pPr>
              <a:t>11/25/2016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EA4385-E0A2-4278-B3D8-7919E045936F}" type="slidenum">
              <a:rPr lang="en-US"/>
              <a:pPr>
                <a:defRPr/>
              </a:pPr>
              <a:t>‹#›</a:t>
            </a:fld>
            <a:endParaRPr lang="en-US"/>
          </a:p>
        </p:txBody>
      </p:sp>
    </p:spTree>
    <p:extLst>
      <p:ext uri="{BB962C8B-B14F-4D97-AF65-F5344CB8AC3E}">
        <p14:creationId xmlns:p14="http://schemas.microsoft.com/office/powerpoint/2010/main" val="197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97893E5-2CCF-4CA4-8AE8-4B0C7724031D}" type="datetimeFigureOut">
              <a:rPr lang="en-US"/>
              <a:pPr>
                <a:defRPr/>
              </a:pPr>
              <a:t>11/25/2016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5CD0DB-CE4B-4EC3-8299-AF2BD1D20676}" type="slidenum">
              <a:rPr lang="en-US"/>
              <a:pPr>
                <a:defRPr/>
              </a:pPr>
              <a:t>‹#›</a:t>
            </a:fld>
            <a:endParaRPr lang="en-US"/>
          </a:p>
        </p:txBody>
      </p:sp>
    </p:spTree>
    <p:extLst>
      <p:ext uri="{BB962C8B-B14F-4D97-AF65-F5344CB8AC3E}">
        <p14:creationId xmlns:p14="http://schemas.microsoft.com/office/powerpoint/2010/main" val="253462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Symbol"/>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DC90355-8A72-4D58-8692-5F252987AC59}" type="datetimeFigureOut">
              <a:rPr lang="en-US"/>
              <a:pPr>
                <a:defRPr/>
              </a:pPr>
              <a:t>11/25/2016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FA84693-4EA8-450D-AB69-32268583D19A}" type="slidenum">
              <a:rPr lang="en-US"/>
              <a:pPr>
                <a:defRPr/>
              </a:pPr>
              <a:t>‹#›</a:t>
            </a:fld>
            <a:endParaRPr lang="en-US"/>
          </a:p>
        </p:txBody>
      </p:sp>
    </p:spTree>
    <p:extLst>
      <p:ext uri="{BB962C8B-B14F-4D97-AF65-F5344CB8AC3E}">
        <p14:creationId xmlns:p14="http://schemas.microsoft.com/office/powerpoint/2010/main" val="1527632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42E781-A260-431E-8446-DCC7132A98DF}" type="datetimeFigureOut">
              <a:rPr lang="en-US"/>
              <a:pPr>
                <a:defRPr/>
              </a:pPr>
              <a:t>11/25/2016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A81DC8-8C27-4900-8135-21C0FACAD356}" type="slidenum">
              <a:rPr lang="en-US"/>
              <a:pPr>
                <a:defRPr/>
              </a:pPr>
              <a:t>‹#›</a:t>
            </a:fld>
            <a:endParaRPr lang="en-US"/>
          </a:p>
        </p:txBody>
      </p:sp>
    </p:spTree>
    <p:extLst>
      <p:ext uri="{BB962C8B-B14F-4D97-AF65-F5344CB8AC3E}">
        <p14:creationId xmlns:p14="http://schemas.microsoft.com/office/powerpoint/2010/main" val="200789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8F7FAE-FE30-4524-B18A-F2A3DBDA9357}" type="datetimeFigureOut">
              <a:rPr lang="en-US"/>
              <a:pPr>
                <a:defRPr/>
              </a:pPr>
              <a:t>11/25/2016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A4EC64-ECA1-4025-B338-B135BCF2CCE8}" type="slidenum">
              <a:rPr lang="en-US"/>
              <a:pPr>
                <a:defRPr/>
              </a:pPr>
              <a:t>‹#›</a:t>
            </a:fld>
            <a:endParaRPr lang="en-US"/>
          </a:p>
        </p:txBody>
      </p:sp>
    </p:spTree>
    <p:extLst>
      <p:ext uri="{BB962C8B-B14F-4D97-AF65-F5344CB8AC3E}">
        <p14:creationId xmlns:p14="http://schemas.microsoft.com/office/powerpoint/2010/main" val="1090974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88286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533400" y="11430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1747" name="Text Placeholder 2"/>
          <p:cNvSpPr>
            <a:spLocks noGrp="1"/>
          </p:cNvSpPr>
          <p:nvPr>
            <p:ph type="body" idx="1"/>
          </p:nvPr>
        </p:nvSpPr>
        <p:spPr bwMode="auto">
          <a:xfrm>
            <a:off x="457200" y="2590800"/>
            <a:ext cx="822960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sym typeface="Symbol" pitchFamily="18" charset="2"/>
              </a:rPr>
              <a:t>   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B76B3F5-21E0-4723-8AD2-EB66E711B4EF}" type="datetimeFigureOut">
              <a:rPr lang="en-US"/>
              <a:pPr>
                <a:defRPr/>
              </a:pPr>
              <a:t>11/25/2016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7ECC191-D685-4E74-86B7-F3DDA3B0E35E}" type="slidenum">
              <a:rPr lang="en-US"/>
              <a:pPr>
                <a:defRPr/>
              </a:pPr>
              <a:t>‹#›</a:t>
            </a:fld>
            <a:endParaRPr lang="en-US"/>
          </a:p>
        </p:txBody>
      </p:sp>
      <p:sp>
        <p:nvSpPr>
          <p:cNvPr id="9" name="Rectangle 8"/>
          <p:cNvSpPr/>
          <p:nvPr userDrawn="1"/>
        </p:nvSpPr>
        <p:spPr>
          <a:xfrm>
            <a:off x="278274" y="59164"/>
            <a:ext cx="59701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smtClean="0">
                <a:solidFill>
                  <a:srgbClr val="7030A0"/>
                </a:solidFill>
                <a:latin typeface="Arial Black" panose="020B0A04020102020204" pitchFamily="34" charset="0"/>
              </a:rPr>
              <a:t>/74:</a:t>
            </a:r>
            <a:r>
              <a:rPr lang="en-US" sz="1200" b="0" baseline="0" smtClean="0">
                <a:solidFill>
                  <a:srgbClr val="7030A0"/>
                </a:solidFill>
                <a:latin typeface="Arial Black" panose="020B0A04020102020204" pitchFamily="34" charset="0"/>
              </a:rPr>
              <a:t> </a:t>
            </a:r>
            <a:r>
              <a:rPr lang="en-US" sz="1200" b="0" i="0" smtClean="0">
                <a:solidFill>
                  <a:srgbClr val="7030A0"/>
                </a:solidFill>
                <a:latin typeface="Arial Black" panose="020B0A04020102020204" pitchFamily="34" charset="0"/>
              </a:rPr>
              <a:t>Topic 5.2 – Discrete Choice Models for Spatial Data</a:t>
            </a:r>
            <a:endParaRPr lang="en-US" sz="1200" b="0" dirty="0">
              <a:solidFill>
                <a:srgbClr val="7030A0"/>
              </a:solidFill>
              <a:latin typeface="Arial Black" panose="020B0A04020102020204" pitchFamily="34" charset="0"/>
            </a:endParaRPr>
          </a:p>
        </p:txBody>
      </p:sp>
      <p:sp>
        <p:nvSpPr>
          <p:cNvPr id="10" name="Rectangle 7"/>
          <p:cNvSpPr>
            <a:spLocks noChangeArrowheads="1"/>
          </p:cNvSpPr>
          <p:nvPr userDrawn="1"/>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11" name="Rectangle 9"/>
          <p:cNvSpPr>
            <a:spLocks noChangeArrowheads="1"/>
          </p:cNvSpPr>
          <p:nvPr userDrawn="1"/>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12" name="Rectangle 10"/>
          <p:cNvSpPr>
            <a:spLocks noChangeArrowheads="1"/>
          </p:cNvSpPr>
          <p:nvPr userDrawn="1"/>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3600" b="1" kern="1200">
          <a:solidFill>
            <a:schemeClr val="tx1"/>
          </a:solidFill>
          <a:latin typeface="Arial" pitchFamily="34" charset="0"/>
          <a:ea typeface="Tahoma" pitchFamily="34" charset="0"/>
          <a:cs typeface="Arial" pitchFamily="34" charset="0"/>
        </a:defRPr>
      </a:lvl1pPr>
      <a:lvl2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2pPr>
      <a:lvl3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3pPr>
      <a:lvl4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4pPr>
      <a:lvl5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5pPr>
      <a:lvl6pPr marL="457200" algn="ctr" rtl="0" fontAlgn="base">
        <a:spcBef>
          <a:spcPct val="0"/>
        </a:spcBef>
        <a:spcAft>
          <a:spcPct val="0"/>
        </a:spcAft>
        <a:defRPr sz="4400">
          <a:solidFill>
            <a:schemeClr val="tx1"/>
          </a:solidFill>
          <a:latin typeface="Tahoma" pitchFamily="34" charset="0"/>
          <a:cs typeface="Tahoma" pitchFamily="34" charset="0"/>
        </a:defRPr>
      </a:lvl6pPr>
      <a:lvl7pPr marL="914400" algn="ctr" rtl="0" fontAlgn="base">
        <a:spcBef>
          <a:spcPct val="0"/>
        </a:spcBef>
        <a:spcAft>
          <a:spcPct val="0"/>
        </a:spcAft>
        <a:defRPr sz="4400">
          <a:solidFill>
            <a:schemeClr val="tx1"/>
          </a:solidFill>
          <a:latin typeface="Tahoma" pitchFamily="34" charset="0"/>
          <a:cs typeface="Tahoma" pitchFamily="34" charset="0"/>
        </a:defRPr>
      </a:lvl7pPr>
      <a:lvl8pPr marL="1371600" algn="ctr" rtl="0" fontAlgn="base">
        <a:spcBef>
          <a:spcPct val="0"/>
        </a:spcBef>
        <a:spcAft>
          <a:spcPct val="0"/>
        </a:spcAft>
        <a:defRPr sz="4400">
          <a:solidFill>
            <a:schemeClr val="tx1"/>
          </a:solidFill>
          <a:latin typeface="Tahoma" pitchFamily="34" charset="0"/>
          <a:cs typeface="Tahoma" pitchFamily="34" charset="0"/>
        </a:defRPr>
      </a:lvl8pPr>
      <a:lvl9pPr marL="1828800" algn="ctr" rtl="0" fontAlgn="base">
        <a:spcBef>
          <a:spcPct val="0"/>
        </a:spcBef>
        <a:spcAft>
          <a:spcPct val="0"/>
        </a:spcAft>
        <a:defRPr sz="4400">
          <a:solidFill>
            <a:schemeClr val="tx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Tahoma" pitchFamily="34" charset="0"/>
          <a:ea typeface="Tahoma" pitchFamily="34" charset="0"/>
          <a:cs typeface="Tahoma" pitchFamily="34" charset="0"/>
          <a:sym typeface="Symbol" pitchFamily="18" charset="2"/>
        </a:defRPr>
      </a:lvl1pPr>
      <a:lvl2pPr marL="742950" indent="-285750" algn="l" rtl="0" eaLnBrk="0" fontAlgn="base" hangingPunct="0">
        <a:spcBef>
          <a:spcPct val="20000"/>
        </a:spcBef>
        <a:spcAft>
          <a:spcPct val="0"/>
        </a:spcAft>
        <a:buFont typeface="Symbol" pitchFamily="18" charset="2"/>
        <a:buChar char="·"/>
        <a:defRPr sz="2800" kern="1200">
          <a:solidFill>
            <a:schemeClr val="tx1"/>
          </a:solidFill>
          <a:latin typeface="Tahoma" pitchFamily="34" charset="0"/>
          <a:ea typeface="Tahoma" pitchFamily="34" charset="0"/>
          <a:cs typeface="Tahoma"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ahoma" pitchFamily="34" charset="0"/>
          <a:ea typeface="Tahoma" pitchFamily="34" charset="0"/>
          <a:cs typeface="Tahoma"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7.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8.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19.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0.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1.wmf"/></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4.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26.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7.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8.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image" Target="../media/image29.wmf"/></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33.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34.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5.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36.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37.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40.png"/><Relationship Id="rId5" Type="http://schemas.openxmlformats.org/officeDocument/2006/relationships/image" Target="../media/image39.wmf"/><Relationship Id="rId4" Type="http://schemas.openxmlformats.org/officeDocument/2006/relationships/oleObject" Target="../embeddings/oleObject19.bin"/></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41.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40.png"/><Relationship Id="rId5" Type="http://schemas.openxmlformats.org/officeDocument/2006/relationships/image" Target="../media/image39.wmf"/><Relationship Id="rId4" Type="http://schemas.openxmlformats.org/officeDocument/2006/relationships/oleObject" Target="../embeddings/oleObject21.bin"/></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12.png"/><Relationship Id="rId4" Type="http://schemas.openxmlformats.org/officeDocument/2006/relationships/image" Target="../media/image49.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50.wmf"/></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24.vml"/><Relationship Id="rId5" Type="http://schemas.openxmlformats.org/officeDocument/2006/relationships/image" Target="../media/image64.png"/><Relationship Id="rId4" Type="http://schemas.openxmlformats.org/officeDocument/2006/relationships/image" Target="../media/image63.wmf"/></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6.xml"/><Relationship Id="rId1" Type="http://schemas.openxmlformats.org/officeDocument/2006/relationships/vmlDrawing" Target="../drawings/vmlDrawing25.vml"/><Relationship Id="rId5" Type="http://schemas.openxmlformats.org/officeDocument/2006/relationships/image" Target="../media/image66.png"/><Relationship Id="rId4" Type="http://schemas.openxmlformats.org/officeDocument/2006/relationships/image" Target="../media/image65.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68.wmf"/><Relationship Id="rId4" Type="http://schemas.openxmlformats.org/officeDocument/2006/relationships/oleObject" Target="../embeddings/oleObject26.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69.wmf"/><Relationship Id="rId4" Type="http://schemas.openxmlformats.org/officeDocument/2006/relationships/oleObject" Target="../embeddings/oleObject27.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70.wmf"/><Relationship Id="rId4" Type="http://schemas.openxmlformats.org/officeDocument/2006/relationships/oleObject" Target="../embeddings/oleObject28.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71.wmf"/><Relationship Id="rId4" Type="http://schemas.openxmlformats.org/officeDocument/2006/relationships/oleObject" Target="../embeddings/oleObject29.bin"/></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image" Target="../media/image73.wmf"/></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 Id="rId4" Type="http://schemas.openxmlformats.org/officeDocument/2006/relationships/image" Target="../media/image76.png"/></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image" Target="../media/image77.wmf"/></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86.wmf"/></Relationships>
</file>

<file path=ppt/slides/_rels/slide8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image" Target="../media/image88.wmf"/><Relationship Id="rId4" Type="http://schemas.openxmlformats.org/officeDocument/2006/relationships/oleObject" Target="../embeddings/oleObject33.bin"/></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89.wmf"/></Relationships>
</file>

<file path=ppt/slides/_rels/slide8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image" Target="../media/image101.wmf"/></Relationships>
</file>

<file path=ppt/slides/_rels/slide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5.2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Discrete Choice Models</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for Spatial Data</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255233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533400"/>
            <a:ext cx="4040188" cy="639762"/>
          </a:xfrm>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181100"/>
            <a:ext cx="4040188" cy="4940450"/>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Spatial Data</a:t>
            </a:r>
          </a:p>
          <a:p>
            <a:r>
              <a:rPr lang="en-US" sz="1400" smtClean="0"/>
              <a:t>Spatial Autocorrelation</a:t>
            </a:r>
          </a:p>
          <a:p>
            <a:r>
              <a:rPr lang="en-US" sz="1400" smtClean="0">
                <a:latin typeface="Tahoma" panose="020B0604030504040204" pitchFamily="34" charset="0"/>
                <a:ea typeface="Tahoma" panose="020B0604030504040204" pitchFamily="34" charset="0"/>
                <a:cs typeface="Tahoma" panose="020B0604030504040204" pitchFamily="34" charset="0"/>
              </a:rPr>
              <a:t>Spatial Autoregression</a:t>
            </a:r>
          </a:p>
          <a:p>
            <a:r>
              <a:rPr lang="en-US" sz="1400" smtClean="0"/>
              <a:t>GLS</a:t>
            </a:r>
          </a:p>
          <a:p>
            <a:r>
              <a:rPr lang="en-US" sz="1400" smtClean="0">
                <a:latin typeface="Tahoma" panose="020B0604030504040204" pitchFamily="34" charset="0"/>
                <a:ea typeface="Tahoma" panose="020B0604030504040204" pitchFamily="34" charset="0"/>
                <a:cs typeface="Tahoma" panose="020B0604030504040204" pitchFamily="34" charset="0"/>
              </a:rPr>
              <a:t>Panel Data</a:t>
            </a:r>
          </a:p>
          <a:p>
            <a:r>
              <a:rPr lang="en-US" sz="1400" smtClean="0"/>
              <a:t>Nonlinear Model</a:t>
            </a:r>
          </a:p>
          <a:p>
            <a:r>
              <a:rPr lang="en-US" sz="1400" smtClean="0">
                <a:latin typeface="Tahoma" panose="020B0604030504040204" pitchFamily="34" charset="0"/>
                <a:ea typeface="Tahoma" panose="020B0604030504040204" pitchFamily="34" charset="0"/>
                <a:cs typeface="Tahoma" panose="020B0604030504040204" pitchFamily="34" charset="0"/>
              </a:rPr>
              <a:t>Random Utility</a:t>
            </a:r>
          </a:p>
          <a:p>
            <a:r>
              <a:rPr lang="en-US" sz="1400" smtClean="0"/>
              <a:t>Count Data</a:t>
            </a:r>
          </a:p>
          <a:p>
            <a:r>
              <a:rPr lang="en-US" sz="1400" smtClean="0"/>
              <a:t>Copula Function</a:t>
            </a:r>
          </a:p>
          <a:p>
            <a:r>
              <a:rPr lang="en-US" sz="1400" smtClean="0">
                <a:latin typeface="Tahoma" panose="020B0604030504040204" pitchFamily="34" charset="0"/>
                <a:ea typeface="Tahoma" panose="020B0604030504040204" pitchFamily="34" charset="0"/>
                <a:cs typeface="Tahoma" panose="020B0604030504040204" pitchFamily="34" charset="0"/>
              </a:rPr>
              <a:t>Onobservables</a:t>
            </a:r>
          </a:p>
          <a:p>
            <a:r>
              <a:rPr lang="en-US" sz="1400" smtClean="0"/>
              <a:t>Spatial Weight Matrix</a:t>
            </a:r>
          </a:p>
          <a:p>
            <a:r>
              <a:rPr lang="en-US" sz="1400" smtClean="0">
                <a:latin typeface="Tahoma" panose="020B0604030504040204" pitchFamily="34" charset="0"/>
                <a:ea typeface="Tahoma" panose="020B0604030504040204" pitchFamily="34" charset="0"/>
                <a:cs typeface="Tahoma" panose="020B0604030504040204" pitchFamily="34" charset="0"/>
              </a:rPr>
              <a:t>Binary Choice</a:t>
            </a:r>
          </a:p>
          <a:p>
            <a:r>
              <a:rPr lang="en-US" sz="1400" smtClean="0"/>
              <a:t>LM Test</a:t>
            </a:r>
          </a:p>
          <a:p>
            <a:r>
              <a:rPr lang="en-US" sz="1400" smtClean="0">
                <a:latin typeface="Tahoma" panose="020B0604030504040204" pitchFamily="34" charset="0"/>
                <a:ea typeface="Tahoma" panose="020B0604030504040204" pitchFamily="34" charset="0"/>
                <a:cs typeface="Tahoma" panose="020B0604030504040204" pitchFamily="34" charset="0"/>
              </a:rPr>
              <a:t>Pesudo Maximum Likelihood</a:t>
            </a:r>
          </a:p>
          <a:p>
            <a:r>
              <a:rPr lang="en-US" sz="1400" smtClean="0"/>
              <a:t>Partial Maximum Likelihood</a:t>
            </a:r>
            <a:endParaRPr lang="en-US" sz="1400"/>
          </a:p>
          <a:p>
            <a:r>
              <a:rPr lang="en-US" sz="1400" smtClean="0"/>
              <a:t>Random Parameters</a:t>
            </a:r>
          </a:p>
        </p:txBody>
      </p:sp>
      <p:sp>
        <p:nvSpPr>
          <p:cNvPr id="5" name="Text Placeholder 4"/>
          <p:cNvSpPr>
            <a:spLocks noGrp="1"/>
          </p:cNvSpPr>
          <p:nvPr>
            <p:ph type="body" sz="quarter" idx="3"/>
          </p:nvPr>
        </p:nvSpPr>
        <p:spPr>
          <a:xfrm>
            <a:off x="4645025" y="533400"/>
            <a:ext cx="4041775" cy="639762"/>
          </a:xfrm>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182687"/>
            <a:ext cx="4041775" cy="4938863"/>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Spatial Regression</a:t>
            </a:r>
          </a:p>
          <a:p>
            <a:r>
              <a:rPr lang="en-US" sz="1400" smtClean="0"/>
              <a:t>Probit</a:t>
            </a:r>
          </a:p>
          <a:p>
            <a:r>
              <a:rPr lang="en-US" sz="1400" smtClean="0">
                <a:latin typeface="Tahoma" panose="020B0604030504040204" pitchFamily="34" charset="0"/>
                <a:ea typeface="Tahoma" panose="020B0604030504040204" pitchFamily="34" charset="0"/>
                <a:cs typeface="Tahoma" panose="020B0604030504040204" pitchFamily="34" charset="0"/>
              </a:rPr>
              <a:t>Dynamic Probit</a:t>
            </a:r>
          </a:p>
          <a:p>
            <a:r>
              <a:rPr lang="en-US" sz="1400" smtClean="0"/>
              <a:t>Logit</a:t>
            </a:r>
          </a:p>
          <a:p>
            <a:r>
              <a:rPr lang="en-US" sz="1400" smtClean="0">
                <a:latin typeface="Tahoma" panose="020B0604030504040204" pitchFamily="34" charset="0"/>
                <a:ea typeface="Tahoma" panose="020B0604030504040204" pitchFamily="34" charset="0"/>
                <a:cs typeface="Tahoma" panose="020B0604030504040204" pitchFamily="34" charset="0"/>
              </a:rPr>
              <a:t>Heteroscedastic Probit</a:t>
            </a:r>
          </a:p>
          <a:p>
            <a:r>
              <a:rPr lang="en-US" sz="1400" smtClean="0"/>
              <a:t>Spatial Probit</a:t>
            </a:r>
          </a:p>
          <a:p>
            <a:r>
              <a:rPr lang="en-US" sz="1400" smtClean="0">
                <a:latin typeface="Tahoma" panose="020B0604030504040204" pitchFamily="34" charset="0"/>
                <a:ea typeface="Tahoma" panose="020B0604030504040204" pitchFamily="34" charset="0"/>
                <a:cs typeface="Tahoma" panose="020B0604030504040204" pitchFamily="34" charset="0"/>
              </a:rPr>
              <a:t>Bivariate Probit</a:t>
            </a:r>
          </a:p>
          <a:p>
            <a:r>
              <a:rPr lang="en-US" sz="1400" smtClean="0"/>
              <a:t>Ordered Probit</a:t>
            </a:r>
          </a:p>
          <a:p>
            <a:r>
              <a:rPr lang="en-US" sz="1400" smtClean="0">
                <a:latin typeface="Tahoma" panose="020B0604030504040204" pitchFamily="34" charset="0"/>
                <a:ea typeface="Tahoma" panose="020B0604030504040204" pitchFamily="34" charset="0"/>
                <a:cs typeface="Tahoma" panose="020B0604030504040204" pitchFamily="34" charset="0"/>
              </a:rPr>
              <a:t>Multinomial Logit</a:t>
            </a:r>
          </a:p>
          <a:p>
            <a:r>
              <a:rPr lang="en-US" sz="1400" smtClean="0"/>
              <a:t>Poisson Regression</a:t>
            </a:r>
          </a:p>
          <a:p>
            <a:r>
              <a:rPr lang="en-US" sz="1400" smtClean="0"/>
              <a:t>Zero Inflation Model</a:t>
            </a:r>
          </a:p>
          <a:p>
            <a:r>
              <a:rPr lang="en-US" sz="1400" smtClean="0">
                <a:latin typeface="Tahoma" panose="020B0604030504040204" pitchFamily="34" charset="0"/>
                <a:ea typeface="Tahoma" panose="020B0604030504040204" pitchFamily="34" charset="0"/>
                <a:cs typeface="Tahoma" panose="020B0604030504040204" pitchFamily="34" charset="0"/>
              </a:rPr>
              <a:t>Sample Selection Model</a:t>
            </a:r>
          </a:p>
          <a:p>
            <a:r>
              <a:rPr lang="en-US" sz="1400" smtClean="0"/>
              <a:t>Stochastic Frontier</a:t>
            </a:r>
            <a:endParaRPr lang="en-US" sz="1400" smtClean="0">
              <a:latin typeface="Tahoma" panose="020B0604030504040204" pitchFamily="34" charset="0"/>
              <a:ea typeface="Tahoma" panose="020B0604030504040204" pitchFamily="34" charset="0"/>
              <a:cs typeface="Tahoma" panose="020B0604030504040204" pitchFamily="34" charset="0"/>
            </a:endParaRPr>
          </a:p>
          <a:p>
            <a:endParaRPr lang="en-US" sz="140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29193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a:xfrm>
            <a:off x="457200" y="990600"/>
            <a:ext cx="8229600" cy="838200"/>
          </a:xfrm>
        </p:spPr>
        <p:txBody>
          <a:bodyPr/>
          <a:lstStyle/>
          <a:p>
            <a:r>
              <a:rPr lang="en-US" altLang="en-US" sz="2400" smtClean="0">
                <a:latin typeface="Arial" charset="0"/>
                <a:cs typeface="Arial" charset="0"/>
              </a:rPr>
              <a:t>Y=1[New Plant Located in County]</a:t>
            </a:r>
          </a:p>
        </p:txBody>
      </p:sp>
      <p:pic>
        <p:nvPicPr>
          <p:cNvPr id="337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8800"/>
            <a:ext cx="6477000"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5"/>
          <p:cNvSpPr txBox="1">
            <a:spLocks noChangeArrowheads="1"/>
          </p:cNvSpPr>
          <p:nvPr/>
        </p:nvSpPr>
        <p:spPr bwMode="auto">
          <a:xfrm>
            <a:off x="838200" y="6400800"/>
            <a:ext cx="6477000" cy="276225"/>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t>Klier and McMillen: Clustering of Auto Supplier Plants in the United States. JBES, 2008</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lstStyle/>
          <a:p>
            <a:r>
              <a:rPr lang="en-US" altLang="en-US" smtClean="0">
                <a:latin typeface="Arial" charset="0"/>
                <a:cs typeface="Arial" charset="0"/>
              </a:rPr>
              <a:t>Outcome Models for Spatial Data</a:t>
            </a:r>
          </a:p>
        </p:txBody>
      </p:sp>
      <p:sp>
        <p:nvSpPr>
          <p:cNvPr id="34819" name="Content Placeholder 4"/>
          <p:cNvSpPr>
            <a:spLocks noGrp="1"/>
          </p:cNvSpPr>
          <p:nvPr>
            <p:ph idx="1"/>
          </p:nvPr>
        </p:nvSpPr>
        <p:spPr>
          <a:xfrm>
            <a:off x="381000" y="1981200"/>
            <a:ext cx="8534400" cy="4144963"/>
          </a:xfrm>
        </p:spPr>
        <p:txBody>
          <a:bodyPr/>
          <a:lstStyle/>
          <a:p>
            <a:pPr marL="0" indent="0">
              <a:buFont typeface="Arial" charset="0"/>
              <a:buNone/>
            </a:pPr>
            <a:r>
              <a:rPr lang="en-US" altLang="en-US" smtClean="0">
                <a:sym typeface="Wingdings" pitchFamily="2" charset="2"/>
              </a:rPr>
              <a:t>  </a:t>
            </a:r>
            <a:r>
              <a:rPr lang="en-US" altLang="en-US" smtClean="0"/>
              <a:t>Spatial Regression Models</a:t>
            </a:r>
          </a:p>
          <a:p>
            <a:pPr marL="0" indent="0">
              <a:buFont typeface="Arial" charset="0"/>
              <a:buNone/>
            </a:pPr>
            <a:r>
              <a:rPr lang="en-US" altLang="en-US" smtClean="0">
                <a:sym typeface="Wingdings" pitchFamily="2" charset="2"/>
              </a:rPr>
              <a:t>  </a:t>
            </a:r>
            <a:r>
              <a:rPr lang="en-US" altLang="en-US" smtClean="0"/>
              <a:t>Estimation and Analysis</a:t>
            </a:r>
          </a:p>
          <a:p>
            <a:pPr marL="0" indent="0">
              <a:buFont typeface="Arial" charset="0"/>
              <a:buNone/>
            </a:pPr>
            <a:r>
              <a:rPr lang="en-US" altLang="en-US" smtClean="0">
                <a:sym typeface="Wingdings" pitchFamily="2" charset="2"/>
              </a:rPr>
              <a:t>  </a:t>
            </a:r>
            <a:r>
              <a:rPr lang="en-US" altLang="en-US" smtClean="0"/>
              <a:t>Nonlinear Models and Spatial Regression</a:t>
            </a:r>
          </a:p>
          <a:p>
            <a:pPr marL="0" indent="0">
              <a:buFont typeface="Arial" charset="0"/>
              <a:buNone/>
            </a:pPr>
            <a:r>
              <a:rPr lang="en-US" altLang="en-US" smtClean="0">
                <a:sym typeface="Wingdings" pitchFamily="2" charset="2"/>
              </a:rPr>
              <a:t>  </a:t>
            </a:r>
            <a:r>
              <a:rPr lang="en-US" altLang="en-US" smtClean="0"/>
              <a:t>Nonlinear Models: Specification, Estimation</a:t>
            </a:r>
          </a:p>
          <a:p>
            <a:pPr lvl="1"/>
            <a:r>
              <a:rPr lang="en-US" altLang="en-US" sz="2400" smtClean="0"/>
              <a:t>Discrete Choice: Binary, Ordered, Multinomial, Counts</a:t>
            </a:r>
          </a:p>
          <a:p>
            <a:pPr lvl="1"/>
            <a:r>
              <a:rPr lang="en-US" altLang="en-US" sz="2400" smtClean="0"/>
              <a:t>Sample Selection</a:t>
            </a:r>
          </a:p>
          <a:p>
            <a:pPr lvl="1"/>
            <a:r>
              <a:rPr lang="en-US" altLang="en-US" sz="2400" smtClean="0"/>
              <a:t>Stochastic Frontier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838200"/>
            <a:ext cx="8229600" cy="1143000"/>
          </a:xfrm>
        </p:spPr>
        <p:txBody>
          <a:bodyPr/>
          <a:lstStyle/>
          <a:p>
            <a:pPr eaLnBrk="1" hangingPunct="1"/>
            <a:r>
              <a:rPr lang="en-US" altLang="en-US" sz="3200" smtClean="0">
                <a:latin typeface="Arial" charset="0"/>
                <a:cs typeface="Arial" charset="0"/>
              </a:rPr>
              <a:t>Spatial Autocorrelation</a:t>
            </a:r>
          </a:p>
        </p:txBody>
      </p:sp>
      <p:graphicFrame>
        <p:nvGraphicFramePr>
          <p:cNvPr id="1026" name="Object 2"/>
          <p:cNvGraphicFramePr>
            <a:graphicFrameLocks noChangeAspect="1"/>
          </p:cNvGraphicFramePr>
          <p:nvPr/>
        </p:nvGraphicFramePr>
        <p:xfrm>
          <a:off x="690563" y="1979613"/>
          <a:ext cx="7620000" cy="3902075"/>
        </p:xfrm>
        <a:graphic>
          <a:graphicData uri="http://schemas.openxmlformats.org/presentationml/2006/ole">
            <mc:AlternateContent xmlns:mc="http://schemas.openxmlformats.org/markup-compatibility/2006">
              <mc:Choice xmlns:v="urn:schemas-microsoft-com:vml" Requires="v">
                <p:oleObj spid="_x0000_s1039" name="Equation" r:id="rId4" imgW="3721100" imgH="1905000" progId="Equation.DSMT4">
                  <p:embed/>
                </p:oleObj>
              </mc:Choice>
              <mc:Fallback>
                <p:oleObj name="Equation" r:id="rId4" imgW="3721100" imgH="19050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563" y="1979613"/>
                        <a:ext cx="7620000" cy="390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304800" y="1295400"/>
            <a:ext cx="8458200" cy="533400"/>
          </a:xfrm>
        </p:spPr>
        <p:txBody>
          <a:bodyPr/>
          <a:lstStyle/>
          <a:p>
            <a:pPr eaLnBrk="1" hangingPunct="1"/>
            <a:r>
              <a:rPr lang="en-US" altLang="en-US" sz="3200" smtClean="0">
                <a:latin typeface="Arial" charset="0"/>
                <a:cs typeface="Arial" charset="0"/>
              </a:rPr>
              <a:t>Spatial Autoregression in a Linear Model</a:t>
            </a:r>
          </a:p>
        </p:txBody>
      </p:sp>
      <p:graphicFrame>
        <p:nvGraphicFramePr>
          <p:cNvPr id="3074" name="Object 2"/>
          <p:cNvGraphicFramePr>
            <a:graphicFrameLocks noGrp="1" noChangeAspect="1"/>
          </p:cNvGraphicFramePr>
          <p:nvPr>
            <p:ph idx="1"/>
          </p:nvPr>
        </p:nvGraphicFramePr>
        <p:xfrm>
          <a:off x="838200" y="2133600"/>
          <a:ext cx="7694613" cy="3886200"/>
        </p:xfrm>
        <a:graphic>
          <a:graphicData uri="http://schemas.openxmlformats.org/presentationml/2006/ole">
            <mc:AlternateContent xmlns:mc="http://schemas.openxmlformats.org/markup-compatibility/2006">
              <mc:Choice xmlns:v="urn:schemas-microsoft-com:vml" Requires="v">
                <p:oleObj spid="_x0000_s3087" name="Equation" r:id="rId4" imgW="3771900" imgH="1905000" progId="Equation.DSMT4">
                  <p:embed/>
                </p:oleObj>
              </mc:Choice>
              <mc:Fallback>
                <p:oleObj name="Equation" r:id="rId4" imgW="3771900" imgH="1905000" progId="Equation.DSMT4">
                  <p:embed/>
                  <p:pic>
                    <p:nvPicPr>
                      <p:cNvPr id="0" name="Picture 1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133600"/>
                        <a:ext cx="7694613" cy="388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81000" y="1143000"/>
            <a:ext cx="8458200" cy="685800"/>
          </a:xfrm>
        </p:spPr>
        <p:txBody>
          <a:bodyPr/>
          <a:lstStyle/>
          <a:p>
            <a:pPr eaLnBrk="1" hangingPunct="1"/>
            <a:r>
              <a:rPr lang="en-US" altLang="en-US" smtClean="0">
                <a:latin typeface="Arial" charset="0"/>
                <a:cs typeface="Arial" charset="0"/>
              </a:rPr>
              <a:t>Spatial Autocorrelation in Regression</a:t>
            </a:r>
          </a:p>
        </p:txBody>
      </p:sp>
      <p:graphicFrame>
        <p:nvGraphicFramePr>
          <p:cNvPr id="2050" name="Object 2"/>
          <p:cNvGraphicFramePr>
            <a:graphicFrameLocks noGrp="1" noChangeAspect="1"/>
          </p:cNvGraphicFramePr>
          <p:nvPr>
            <p:ph idx="1"/>
          </p:nvPr>
        </p:nvGraphicFramePr>
        <p:xfrm>
          <a:off x="1058863" y="1981200"/>
          <a:ext cx="7432675" cy="4343400"/>
        </p:xfrm>
        <a:graphic>
          <a:graphicData uri="http://schemas.openxmlformats.org/presentationml/2006/ole">
            <mc:AlternateContent xmlns:mc="http://schemas.openxmlformats.org/markup-compatibility/2006">
              <mc:Choice xmlns:v="urn:schemas-microsoft-com:vml" Requires="v">
                <p:oleObj spid="_x0000_s2063" name="Equation" r:id="rId4" imgW="3911600" imgH="2286000" progId="Equation.DSMT4">
                  <p:embed/>
                </p:oleObj>
              </mc:Choice>
              <mc:Fallback>
                <p:oleObj name="Equation" r:id="rId4" imgW="3911600" imgH="2286000" progId="Equation.DSMT4">
                  <p:embed/>
                  <p:pic>
                    <p:nvPicPr>
                      <p:cNvPr id="0" name="Picture 1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863" y="1981200"/>
                        <a:ext cx="7432675"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344" y="990600"/>
            <a:ext cx="8839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p:cNvSpPr/>
          <p:nvPr/>
        </p:nvSpPr>
        <p:spPr>
          <a:xfrm>
            <a:off x="228600" y="6096000"/>
            <a:ext cx="8839200" cy="6096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a:xfrm>
            <a:off x="233363" y="1006475"/>
            <a:ext cx="8834437" cy="2193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845" name="TextBox 3"/>
          <p:cNvSpPr txBox="1">
            <a:spLocks noChangeArrowheads="1"/>
          </p:cNvSpPr>
          <p:nvPr/>
        </p:nvSpPr>
        <p:spPr bwMode="auto">
          <a:xfrm>
            <a:off x="685800" y="1390650"/>
            <a:ext cx="815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600" b="1">
                <a:solidFill>
                  <a:schemeClr val="bg1"/>
                </a:solidFill>
              </a:rPr>
              <a:t>Bell and Bockstael (2000)  Spatial Autocorrelation in Real Estate Sales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533400" y="762000"/>
            <a:ext cx="8229600" cy="914400"/>
          </a:xfrm>
        </p:spPr>
        <p:txBody>
          <a:bodyPr/>
          <a:lstStyle/>
          <a:p>
            <a:pPr eaLnBrk="1" hangingPunct="1"/>
            <a:r>
              <a:rPr lang="en-US" altLang="en-US" sz="3200" smtClean="0">
                <a:latin typeface="Arial" charset="0"/>
                <a:cs typeface="Arial" charset="0"/>
              </a:rPr>
              <a:t>Spatial Autocorrelation in a Panel</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00200"/>
            <a:ext cx="8784109"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p:cNvSpPr/>
          <p:nvPr/>
        </p:nvSpPr>
        <p:spPr>
          <a:xfrm>
            <a:off x="381000" y="6019800"/>
            <a:ext cx="8656638" cy="762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ounded Rectangle 5"/>
          <p:cNvSpPr/>
          <p:nvPr/>
        </p:nvSpPr>
        <p:spPr>
          <a:xfrm>
            <a:off x="381000" y="3089275"/>
            <a:ext cx="86868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381000" y="4267200"/>
            <a:ext cx="86868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Analytical Environment</a:t>
            </a:r>
          </a:p>
        </p:txBody>
      </p:sp>
      <p:sp>
        <p:nvSpPr>
          <p:cNvPr id="39939" name="Content Placeholder 2"/>
          <p:cNvSpPr>
            <a:spLocks noGrp="1"/>
          </p:cNvSpPr>
          <p:nvPr>
            <p:ph idx="1"/>
          </p:nvPr>
        </p:nvSpPr>
        <p:spPr>
          <a:xfrm>
            <a:off x="228600" y="2209800"/>
            <a:ext cx="8839200" cy="3276600"/>
          </a:xfrm>
        </p:spPr>
        <p:txBody>
          <a:bodyPr/>
          <a:lstStyle/>
          <a:p>
            <a:pPr marL="0" indent="0" eaLnBrk="1" hangingPunct="1">
              <a:buFont typeface="Arial" charset="0"/>
              <a:buNone/>
            </a:pPr>
            <a:r>
              <a:rPr lang="en-US" altLang="en-US" smtClean="0">
                <a:sym typeface="Wingdings" pitchFamily="2" charset="2"/>
              </a:rPr>
              <a:t>   </a:t>
            </a:r>
            <a:r>
              <a:rPr lang="en-US" altLang="en-US" smtClean="0"/>
              <a:t>Generalized linear regression</a:t>
            </a:r>
          </a:p>
          <a:p>
            <a:pPr marL="0" indent="0" eaLnBrk="1" hangingPunct="1">
              <a:buFont typeface="Arial" charset="0"/>
              <a:buNone/>
            </a:pPr>
            <a:r>
              <a:rPr lang="en-US" altLang="en-US" smtClean="0">
                <a:sym typeface="Wingdings" pitchFamily="2" charset="2"/>
              </a:rPr>
              <a:t>   </a:t>
            </a:r>
            <a:r>
              <a:rPr lang="en-US" altLang="en-US" smtClean="0"/>
              <a:t>Complicated disturbance covariance matrix</a:t>
            </a:r>
          </a:p>
          <a:p>
            <a:pPr marL="0" indent="0" eaLnBrk="1" hangingPunct="1">
              <a:buFont typeface="Arial" charset="0"/>
              <a:buNone/>
            </a:pPr>
            <a:r>
              <a:rPr lang="en-US" altLang="en-US" smtClean="0">
                <a:sym typeface="Wingdings" pitchFamily="2" charset="2"/>
              </a:rPr>
              <a:t>   </a:t>
            </a:r>
            <a:r>
              <a:rPr lang="en-US" altLang="en-US" smtClean="0"/>
              <a:t>Estimation platform: Generalized least</a:t>
            </a:r>
            <a:br>
              <a:rPr lang="en-US" altLang="en-US" smtClean="0"/>
            </a:br>
            <a:r>
              <a:rPr lang="en-US" altLang="en-US" smtClean="0"/>
              <a:t>      squares or maximum likelihood (normality)</a:t>
            </a:r>
          </a:p>
          <a:p>
            <a:pPr marL="0" indent="0" eaLnBrk="1" hangingPunct="1">
              <a:buFont typeface="Arial" charset="0"/>
              <a:buNone/>
            </a:pPr>
            <a:r>
              <a:rPr lang="en-US" altLang="en-US" smtClean="0">
                <a:sym typeface="Wingdings" pitchFamily="2" charset="2"/>
              </a:rPr>
              <a:t>   Central problem, estimation of </a:t>
            </a:r>
            <a:r>
              <a:rPr lang="en-US" altLang="en-US" smtClean="0"/>
              <a:t></a:t>
            </a:r>
          </a:p>
          <a:p>
            <a:pPr marL="0" indent="0" eaLnBrk="1" hangingPunct="1">
              <a:buFont typeface="Arial" charset="0"/>
              <a:buNone/>
            </a:pPr>
            <a:endParaRPr lang="en-US" alt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1295400"/>
            <a:ext cx="8229600" cy="1143000"/>
          </a:xfrm>
        </p:spPr>
        <p:txBody>
          <a:bodyPr/>
          <a:lstStyle/>
          <a:p>
            <a:pPr eaLnBrk="1" hangingPunct="1"/>
            <a:r>
              <a:rPr lang="en-US" altLang="en-US" sz="3200" smtClean="0">
                <a:latin typeface="Arial" charset="0"/>
                <a:cs typeface="Arial" charset="0"/>
              </a:rPr>
              <a:t>Complications of the Generalized </a:t>
            </a:r>
            <a:br>
              <a:rPr lang="en-US" altLang="en-US" sz="3200" smtClean="0">
                <a:latin typeface="Arial" charset="0"/>
                <a:cs typeface="Arial" charset="0"/>
              </a:rPr>
            </a:br>
            <a:r>
              <a:rPr lang="en-US" altLang="en-US" sz="3200" smtClean="0">
                <a:latin typeface="Arial" charset="0"/>
                <a:cs typeface="Arial" charset="0"/>
              </a:rPr>
              <a:t>Regression Model</a:t>
            </a:r>
          </a:p>
        </p:txBody>
      </p:sp>
      <p:sp>
        <p:nvSpPr>
          <p:cNvPr id="37891" name="Rectangle 3"/>
          <p:cNvSpPr>
            <a:spLocks noGrp="1" noChangeArrowheads="1"/>
          </p:cNvSpPr>
          <p:nvPr>
            <p:ph type="body" idx="1"/>
          </p:nvPr>
        </p:nvSpPr>
        <p:spPr>
          <a:xfrm>
            <a:off x="304800" y="2743200"/>
            <a:ext cx="8229600" cy="3048000"/>
          </a:xfrm>
        </p:spPr>
        <p:txBody>
          <a:bodyPr/>
          <a:lstStyle/>
          <a:p>
            <a:pPr marL="0" indent="0" eaLnBrk="1" hangingPunct="1">
              <a:buFont typeface="Arial" charset="0"/>
              <a:buNone/>
            </a:pPr>
            <a:r>
              <a:rPr lang="en-US" altLang="en-US" sz="2800" smtClean="0">
                <a:sym typeface="Wingdings" pitchFamily="2" charset="2"/>
              </a:rPr>
              <a:t></a:t>
            </a:r>
            <a:r>
              <a:rPr lang="en-US" altLang="en-US" smtClean="0">
                <a:sym typeface="Wingdings" pitchFamily="2" charset="2"/>
              </a:rPr>
              <a:t>  </a:t>
            </a:r>
            <a:r>
              <a:rPr lang="en-US" altLang="en-US" sz="2600" smtClean="0"/>
              <a:t>Potentially very large N – GIS data on agriculture</a:t>
            </a:r>
            <a:br>
              <a:rPr lang="en-US" altLang="en-US" sz="2600" smtClean="0"/>
            </a:br>
            <a:r>
              <a:rPr lang="en-US" altLang="en-US" sz="2600" smtClean="0"/>
              <a:t>      plots</a:t>
            </a:r>
          </a:p>
          <a:p>
            <a:pPr marL="0" indent="0" eaLnBrk="1" hangingPunct="1">
              <a:buFont typeface="Arial" charset="0"/>
              <a:buNone/>
            </a:pPr>
            <a:r>
              <a:rPr lang="en-US" altLang="en-US" sz="2800" smtClean="0">
                <a:sym typeface="Wingdings" pitchFamily="2" charset="2"/>
              </a:rPr>
              <a:t></a:t>
            </a:r>
            <a:r>
              <a:rPr lang="en-US" altLang="en-US" sz="2600" smtClean="0">
                <a:sym typeface="Wingdings" pitchFamily="2" charset="2"/>
              </a:rPr>
              <a:t>   </a:t>
            </a:r>
            <a:r>
              <a:rPr lang="en-US" altLang="en-US" sz="2600" smtClean="0"/>
              <a:t>Estimation of . There is no natural residual based</a:t>
            </a:r>
            <a:br>
              <a:rPr lang="en-US" altLang="en-US" sz="2600" smtClean="0"/>
            </a:br>
            <a:r>
              <a:rPr lang="en-US" altLang="en-US" sz="2600" smtClean="0"/>
              <a:t>      estimator</a:t>
            </a:r>
          </a:p>
          <a:p>
            <a:pPr marL="0" indent="0" eaLnBrk="1" hangingPunct="1">
              <a:buFont typeface="Arial" charset="0"/>
              <a:buNone/>
            </a:pPr>
            <a:r>
              <a:rPr lang="en-US" altLang="en-US" sz="2800" smtClean="0">
                <a:sym typeface="Wingdings" pitchFamily="2" charset="2"/>
              </a:rPr>
              <a:t>  </a:t>
            </a:r>
            <a:r>
              <a:rPr lang="en-US" altLang="en-US" sz="2600" smtClean="0"/>
              <a:t>Complicated covariance structures – no simple</a:t>
            </a:r>
          </a:p>
          <a:p>
            <a:pPr marL="0" indent="0" eaLnBrk="1" hangingPunct="1">
              <a:buFont typeface="Arial" charset="0"/>
              <a:buNone/>
            </a:pPr>
            <a:r>
              <a:rPr lang="en-US" altLang="en-US" sz="2600" smtClean="0"/>
              <a:t>      transformations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1143000"/>
            <a:ext cx="8229600" cy="533400"/>
          </a:xfrm>
        </p:spPr>
        <p:txBody>
          <a:bodyPr/>
          <a:lstStyle/>
          <a:p>
            <a:pPr eaLnBrk="1" hangingPunct="1"/>
            <a:r>
              <a:rPr lang="en-US" altLang="en-US" sz="3200" smtClean="0">
                <a:latin typeface="Arial" charset="0"/>
                <a:cs typeface="Arial" charset="0"/>
              </a:rPr>
              <a:t>Outcomes in Nonlinear Settings</a:t>
            </a:r>
          </a:p>
        </p:txBody>
      </p:sp>
      <p:sp>
        <p:nvSpPr>
          <p:cNvPr id="41987" name="Content Placeholder 2"/>
          <p:cNvSpPr>
            <a:spLocks noGrp="1"/>
          </p:cNvSpPr>
          <p:nvPr>
            <p:ph idx="1"/>
          </p:nvPr>
        </p:nvSpPr>
        <p:spPr>
          <a:xfrm>
            <a:off x="381000" y="1905000"/>
            <a:ext cx="8229600" cy="3535363"/>
          </a:xfrm>
        </p:spPr>
        <p:txBody>
          <a:bodyPr/>
          <a:lstStyle/>
          <a:p>
            <a:pPr marL="0" indent="0" eaLnBrk="1" hangingPunct="1">
              <a:buFont typeface="Arial" charset="0"/>
              <a:buNone/>
            </a:pPr>
            <a:r>
              <a:rPr lang="en-US" altLang="en-US" sz="2400" smtClean="0">
                <a:sym typeface="Wingdings" pitchFamily="2" charset="2"/>
              </a:rPr>
              <a:t>  </a:t>
            </a:r>
            <a:r>
              <a:rPr lang="en-US" altLang="en-US" sz="2400" smtClean="0"/>
              <a:t>Land use intensity in Austin, Texas – Discrete Ordered</a:t>
            </a:r>
            <a:br>
              <a:rPr lang="en-US" altLang="en-US" sz="2400" smtClean="0"/>
            </a:br>
            <a:r>
              <a:rPr lang="en-US" altLang="en-US" sz="2400" smtClean="0"/>
              <a:t>     Intensity = 1,2,3,4</a:t>
            </a:r>
          </a:p>
          <a:p>
            <a:pPr marL="0" indent="0" eaLnBrk="1" hangingPunct="1">
              <a:buFont typeface="Arial" charset="0"/>
              <a:buNone/>
            </a:pPr>
            <a:r>
              <a:rPr lang="en-US" altLang="en-US" sz="2400" smtClean="0">
                <a:sym typeface="Wingdings" pitchFamily="2" charset="2"/>
              </a:rPr>
              <a:t>  </a:t>
            </a:r>
            <a:r>
              <a:rPr lang="en-US" altLang="en-US" sz="2400" smtClean="0"/>
              <a:t>Land Usage Types in France, 1,2,3 – Discrete Unordered</a:t>
            </a:r>
          </a:p>
          <a:p>
            <a:pPr marL="0" indent="0" eaLnBrk="1" hangingPunct="1">
              <a:buFont typeface="Arial" charset="0"/>
              <a:buNone/>
            </a:pPr>
            <a:r>
              <a:rPr lang="en-US" altLang="en-US" sz="2400" smtClean="0">
                <a:sym typeface="Wingdings" pitchFamily="2" charset="2"/>
              </a:rPr>
              <a:t>  Oak Tree Regeneration in Pennsylvania – Count </a:t>
            </a:r>
            <a:br>
              <a:rPr lang="en-US" altLang="en-US" sz="2400" smtClean="0">
                <a:sym typeface="Wingdings" pitchFamily="2" charset="2"/>
              </a:rPr>
            </a:br>
            <a:r>
              <a:rPr lang="en-US" altLang="en-US" sz="2400" smtClean="0">
                <a:sym typeface="Wingdings" pitchFamily="2" charset="2"/>
              </a:rPr>
              <a:t>     Number </a:t>
            </a:r>
            <a:r>
              <a:rPr lang="en-US" altLang="en-US" sz="2400" smtClean="0"/>
              <a:t>= 0,1,2,… (Many zeros)</a:t>
            </a:r>
          </a:p>
          <a:p>
            <a:pPr marL="0" indent="0" eaLnBrk="1" hangingPunct="1">
              <a:buFont typeface="Arial" charset="0"/>
              <a:buNone/>
            </a:pPr>
            <a:r>
              <a:rPr lang="en-US" altLang="en-US" sz="2400" smtClean="0">
                <a:sym typeface="Wingdings" pitchFamily="2" charset="2"/>
              </a:rPr>
              <a:t>  </a:t>
            </a:r>
            <a:r>
              <a:rPr lang="en-US" altLang="en-US" sz="2400" smtClean="0"/>
              <a:t>Teenagers in the Bay area:</a:t>
            </a:r>
            <a:br>
              <a:rPr lang="en-US" altLang="en-US" sz="2400" smtClean="0"/>
            </a:br>
            <a:r>
              <a:rPr lang="en-US" altLang="en-US" sz="2400" smtClean="0"/>
              <a:t>     physically active = 1 or physically inactive = 0 – Binary</a:t>
            </a:r>
            <a:r>
              <a:rPr lang="en-US" altLang="en-US" sz="2400" smtClean="0">
                <a:sym typeface="Wingdings" pitchFamily="2" charset="2"/>
              </a:rPr>
              <a:t> </a:t>
            </a:r>
          </a:p>
          <a:p>
            <a:pPr marL="0" indent="0" eaLnBrk="1" hangingPunct="1">
              <a:buFont typeface="Arial" charset="0"/>
              <a:buNone/>
            </a:pPr>
            <a:r>
              <a:rPr lang="en-US" altLang="en-US" sz="2400" smtClean="0">
                <a:sym typeface="Wingdings" pitchFamily="2" charset="2"/>
              </a:rPr>
              <a:t>  Pedestrian Injury Counts in Manhattan – Count </a:t>
            </a:r>
          </a:p>
          <a:p>
            <a:pPr marL="0" indent="0" eaLnBrk="1" hangingPunct="1">
              <a:buFont typeface="Arial" charset="0"/>
              <a:buNone/>
            </a:pPr>
            <a:r>
              <a:rPr lang="en-US" altLang="en-US" sz="2400" smtClean="0">
                <a:sym typeface="Wingdings" pitchFamily="2" charset="2"/>
              </a:rPr>
              <a:t>  Efficiency of Farms in West-Central Brazil – Nonlinear</a:t>
            </a:r>
            <a:br>
              <a:rPr lang="en-US" altLang="en-US" sz="2400" smtClean="0">
                <a:sym typeface="Wingdings" pitchFamily="2" charset="2"/>
              </a:rPr>
            </a:br>
            <a:r>
              <a:rPr lang="en-US" altLang="en-US" sz="2400" smtClean="0">
                <a:sym typeface="Wingdings" pitchFamily="2" charset="2"/>
              </a:rPr>
              <a:t>     Model (Stochastic frontier)</a:t>
            </a:r>
          </a:p>
          <a:p>
            <a:pPr marL="0" indent="0" eaLnBrk="1" hangingPunct="1">
              <a:buFont typeface="Arial" charset="0"/>
              <a:buNone/>
            </a:pPr>
            <a:r>
              <a:rPr lang="en-US" altLang="en-US" sz="2400" smtClean="0">
                <a:sym typeface="Wingdings" pitchFamily="2" charset="2"/>
              </a:rPr>
              <a:t>  Catch by Alaska trawlers in a nonrandom sample</a:t>
            </a:r>
            <a:endParaRPr lang="en-US" altLang="en-US" sz="2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228600" y="914400"/>
            <a:ext cx="8229600" cy="838200"/>
          </a:xfrm>
        </p:spPr>
        <p:txBody>
          <a:bodyPr/>
          <a:lstStyle/>
          <a:p>
            <a:pPr eaLnBrk="1" hangingPunct="1"/>
            <a:r>
              <a:rPr lang="en-US" altLang="en-US" sz="3200" smtClean="0">
                <a:latin typeface="Arial" charset="0"/>
                <a:cs typeface="Arial" charset="0"/>
              </a:rPr>
              <a:t>Nonlinear Outcomes </a:t>
            </a:r>
          </a:p>
        </p:txBody>
      </p:sp>
      <p:sp>
        <p:nvSpPr>
          <p:cNvPr id="43011" name="Content Placeholder 2"/>
          <p:cNvSpPr>
            <a:spLocks noGrp="1"/>
          </p:cNvSpPr>
          <p:nvPr>
            <p:ph idx="1"/>
          </p:nvPr>
        </p:nvSpPr>
        <p:spPr>
          <a:xfrm>
            <a:off x="1752600" y="1676400"/>
            <a:ext cx="7086600" cy="3810000"/>
          </a:xfrm>
        </p:spPr>
        <p:txBody>
          <a:bodyPr/>
          <a:lstStyle/>
          <a:p>
            <a:pPr marL="0" indent="0" eaLnBrk="1" hangingPunct="1">
              <a:buFont typeface="Arial" charset="0"/>
              <a:buNone/>
            </a:pPr>
            <a:r>
              <a:rPr lang="en-US" altLang="en-US" smtClean="0">
                <a:sym typeface="Wingdings" pitchFamily="2" charset="2"/>
              </a:rPr>
              <a:t>  </a:t>
            </a:r>
            <a:r>
              <a:rPr lang="en-US" altLang="en-US" sz="2800" smtClean="0"/>
              <a:t>Discrete revelation of choice indicates</a:t>
            </a:r>
            <a:br>
              <a:rPr lang="en-US" altLang="en-US" sz="2800" smtClean="0"/>
            </a:br>
            <a:r>
              <a:rPr lang="en-US" altLang="en-US" sz="2800" smtClean="0"/>
              <a:t>      latent underlying preferences</a:t>
            </a:r>
          </a:p>
          <a:p>
            <a:pPr marL="457200" lvl="1" indent="0" eaLnBrk="1" hangingPunct="1">
              <a:buFont typeface="Symbol" pitchFamily="18" charset="2"/>
              <a:buNone/>
            </a:pPr>
            <a:r>
              <a:rPr lang="en-US" altLang="en-US" smtClean="0">
                <a:sym typeface="Wingdings" pitchFamily="2" charset="2"/>
              </a:rPr>
              <a:t> </a:t>
            </a:r>
            <a:r>
              <a:rPr lang="en-US" altLang="en-US" sz="2400" smtClean="0"/>
              <a:t>Binary choice between two alternatives</a:t>
            </a:r>
          </a:p>
          <a:p>
            <a:pPr marL="457200" lvl="1" indent="0" eaLnBrk="1" hangingPunct="1">
              <a:buFont typeface="Symbol" pitchFamily="18" charset="2"/>
              <a:buNone/>
            </a:pPr>
            <a:r>
              <a:rPr lang="en-US" altLang="en-US" smtClean="0">
                <a:sym typeface="Wingdings" pitchFamily="2" charset="2"/>
              </a:rPr>
              <a:t> </a:t>
            </a:r>
            <a:r>
              <a:rPr lang="en-US" altLang="en-US" sz="2400" smtClean="0"/>
              <a:t>Unordered choice among multiple choices </a:t>
            </a:r>
            <a:r>
              <a:rPr lang="en-US" altLang="en-US" sz="2400" smtClean="0">
                <a:sym typeface="Wingdings" pitchFamily="2" charset="2"/>
              </a:rPr>
              <a:t></a:t>
            </a:r>
            <a:endParaRPr lang="en-US" altLang="en-US" sz="2400" smtClean="0"/>
          </a:p>
          <a:p>
            <a:pPr marL="457200" lvl="1" indent="0" eaLnBrk="1" hangingPunct="1">
              <a:buFont typeface="Symbol" pitchFamily="18" charset="2"/>
              <a:buNone/>
            </a:pPr>
            <a:r>
              <a:rPr lang="en-US" altLang="en-US" smtClean="0">
                <a:sym typeface="Wingdings" pitchFamily="2" charset="2"/>
              </a:rPr>
              <a:t> </a:t>
            </a:r>
            <a:r>
              <a:rPr lang="en-US" altLang="en-US" sz="2400" smtClean="0"/>
              <a:t>Ordered choice revealing underlying</a:t>
            </a:r>
            <a:br>
              <a:rPr lang="en-US" altLang="en-US" sz="2400" smtClean="0"/>
            </a:br>
            <a:r>
              <a:rPr lang="en-US" altLang="en-US" sz="2400" smtClean="0"/>
              <a:t>     strength of preferences </a:t>
            </a:r>
          </a:p>
          <a:p>
            <a:pPr marL="0" indent="0" eaLnBrk="1" hangingPunct="1">
              <a:buFont typeface="Arial" charset="0"/>
              <a:buNone/>
            </a:pPr>
            <a:r>
              <a:rPr lang="en-US" altLang="en-US" smtClean="0">
                <a:sym typeface="Wingdings" pitchFamily="2" charset="2"/>
              </a:rPr>
              <a:t>  </a:t>
            </a:r>
            <a:r>
              <a:rPr lang="en-US" altLang="en-US" sz="2800" smtClean="0"/>
              <a:t>Counts of events</a:t>
            </a:r>
          </a:p>
          <a:p>
            <a:pPr marL="0" indent="0" eaLnBrk="1" hangingPunct="1">
              <a:buFont typeface="Arial" charset="0"/>
              <a:buNone/>
            </a:pPr>
            <a:r>
              <a:rPr lang="en-US" altLang="en-US" smtClean="0">
                <a:sym typeface="Wingdings" pitchFamily="2" charset="2"/>
              </a:rPr>
              <a:t>  </a:t>
            </a:r>
            <a:r>
              <a:rPr lang="en-US" altLang="en-US" sz="2800" smtClean="0">
                <a:sym typeface="Wingdings" pitchFamily="2" charset="2"/>
              </a:rPr>
              <a:t>Stochastic frontier and efficiency</a:t>
            </a:r>
          </a:p>
          <a:p>
            <a:pPr marL="0" indent="0" eaLnBrk="1" hangingPunct="1">
              <a:buFont typeface="Arial" charset="0"/>
              <a:buNone/>
            </a:pPr>
            <a:r>
              <a:rPr lang="en-US" altLang="en-US" smtClean="0">
                <a:sym typeface="Wingdings" pitchFamily="2" charset="2"/>
              </a:rPr>
              <a:t></a:t>
            </a:r>
            <a:r>
              <a:rPr lang="en-US" altLang="en-US" sz="2800" smtClean="0">
                <a:sym typeface="Wingdings" pitchFamily="2" charset="2"/>
              </a:rPr>
              <a:t>  Nonrandom sample selection</a:t>
            </a:r>
            <a:endParaRPr lang="en-US" altLang="en-US" smtClean="0">
              <a:sym typeface="Wingdings" pitchFamily="2" charset="2"/>
            </a:endParaRPr>
          </a:p>
          <a:p>
            <a:pPr marL="0" indent="0" eaLnBrk="1" hangingPunct="1">
              <a:buFont typeface="Arial" charset="0"/>
              <a:buNone/>
            </a:pPr>
            <a:endParaRPr lang="en-US" altLang="en-US" sz="2800" smtClean="0"/>
          </a:p>
        </p:txBody>
      </p:sp>
      <p:pic>
        <p:nvPicPr>
          <p:cNvPr id="4301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00200"/>
            <a:ext cx="1295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590800"/>
            <a:ext cx="13081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00" y="3657600"/>
            <a:ext cx="1270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648200"/>
            <a:ext cx="129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200" y="5791200"/>
            <a:ext cx="1282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914400"/>
            <a:ext cx="8229600" cy="990600"/>
          </a:xfrm>
        </p:spPr>
        <p:txBody>
          <a:bodyPr/>
          <a:lstStyle/>
          <a:p>
            <a:pPr eaLnBrk="1" hangingPunct="1"/>
            <a:r>
              <a:rPr lang="en-US" altLang="en-US" sz="3200" smtClean="0">
                <a:latin typeface="Arial" charset="0"/>
                <a:cs typeface="Arial" charset="0"/>
              </a:rPr>
              <a:t>Modeling Discrete Outcomes</a:t>
            </a:r>
          </a:p>
        </p:txBody>
      </p:sp>
      <p:sp>
        <p:nvSpPr>
          <p:cNvPr id="44035" name="Content Placeholder 2"/>
          <p:cNvSpPr>
            <a:spLocks noGrp="1"/>
          </p:cNvSpPr>
          <p:nvPr>
            <p:ph idx="1"/>
          </p:nvPr>
        </p:nvSpPr>
        <p:spPr>
          <a:xfrm>
            <a:off x="457200" y="1981200"/>
            <a:ext cx="8229600" cy="3840163"/>
          </a:xfrm>
        </p:spPr>
        <p:txBody>
          <a:bodyPr/>
          <a:lstStyle/>
          <a:p>
            <a:pPr marL="0" indent="0" eaLnBrk="1" hangingPunct="1">
              <a:buFont typeface="Arial" charset="0"/>
              <a:buNone/>
            </a:pPr>
            <a:r>
              <a:rPr lang="en-US" altLang="en-US" smtClean="0">
                <a:sym typeface="Wingdings" pitchFamily="2" charset="2"/>
              </a:rPr>
              <a:t> </a:t>
            </a:r>
            <a:r>
              <a:rPr lang="en-US" altLang="en-US" sz="2400" smtClean="0"/>
              <a:t>“Dependent Variable” typically labels an outcome</a:t>
            </a:r>
          </a:p>
          <a:p>
            <a:pPr lvl="1" eaLnBrk="1" hangingPunct="1"/>
            <a:r>
              <a:rPr lang="en-US" altLang="en-US" sz="2000" smtClean="0"/>
              <a:t>No quantitative meaning</a:t>
            </a:r>
          </a:p>
          <a:p>
            <a:pPr lvl="1" eaLnBrk="1" hangingPunct="1"/>
            <a:r>
              <a:rPr lang="en-US" altLang="en-US" sz="2000" smtClean="0"/>
              <a:t>Conditional relationship to covariates</a:t>
            </a:r>
          </a:p>
          <a:p>
            <a:pPr marL="0" indent="0" eaLnBrk="1" hangingPunct="1">
              <a:buFont typeface="Arial" charset="0"/>
              <a:buNone/>
            </a:pPr>
            <a:r>
              <a:rPr lang="en-US" altLang="en-US" smtClean="0">
                <a:sym typeface="Wingdings" pitchFamily="2" charset="2"/>
              </a:rPr>
              <a:t> </a:t>
            </a:r>
            <a:r>
              <a:rPr lang="en-US" altLang="en-US" sz="2400" smtClean="0"/>
              <a:t>No “regression” relationship in most cases. </a:t>
            </a:r>
          </a:p>
          <a:p>
            <a:pPr marL="0" indent="0" eaLnBrk="1" hangingPunct="1">
              <a:buFont typeface="Arial" charset="0"/>
              <a:buNone/>
            </a:pPr>
            <a:r>
              <a:rPr lang="en-US" altLang="en-US" sz="2400" smtClean="0"/>
              <a:t>       Models are often not conditional means.</a:t>
            </a:r>
          </a:p>
          <a:p>
            <a:pPr marL="0" indent="0" eaLnBrk="1" hangingPunct="1">
              <a:buFont typeface="Arial" charset="0"/>
              <a:buNone/>
            </a:pPr>
            <a:r>
              <a:rPr lang="en-US" altLang="en-US" sz="2400" smtClean="0"/>
              <a:t>       The “model” is usually a probability</a:t>
            </a:r>
          </a:p>
          <a:p>
            <a:pPr marL="0" indent="0" eaLnBrk="1" hangingPunct="1">
              <a:buFont typeface="Arial" charset="0"/>
              <a:buNone/>
            </a:pPr>
            <a:r>
              <a:rPr lang="en-US" altLang="en-US" smtClean="0">
                <a:sym typeface="Wingdings" pitchFamily="2" charset="2"/>
              </a:rPr>
              <a:t> </a:t>
            </a:r>
            <a:r>
              <a:rPr lang="en-US" altLang="en-US" sz="2400" smtClean="0"/>
              <a:t>Nonlinear models – usually not estimated by any type</a:t>
            </a:r>
            <a:br>
              <a:rPr lang="en-US" altLang="en-US" sz="2400" smtClean="0"/>
            </a:br>
            <a:r>
              <a:rPr lang="en-US" altLang="en-US" sz="2400" smtClean="0"/>
              <a:t>     of linear least squares</a:t>
            </a:r>
          </a:p>
          <a:p>
            <a:pPr marL="0" indent="0" eaLnBrk="1" hangingPunct="1">
              <a:buFont typeface="Arial" charset="0"/>
              <a:buNone/>
            </a:pPr>
            <a:endParaRPr lang="en-US" alt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Nonlinear Spatial Modeling</a:t>
            </a:r>
          </a:p>
        </p:txBody>
      </p:sp>
      <p:sp>
        <p:nvSpPr>
          <p:cNvPr id="45059" name="Content Placeholder 2"/>
          <p:cNvSpPr>
            <a:spLocks noGrp="1"/>
          </p:cNvSpPr>
          <p:nvPr>
            <p:ph idx="1"/>
          </p:nvPr>
        </p:nvSpPr>
        <p:spPr>
          <a:xfrm>
            <a:off x="457200" y="2209800"/>
            <a:ext cx="8229600" cy="3916363"/>
          </a:xfrm>
        </p:spPr>
        <p:txBody>
          <a:bodyPr/>
          <a:lstStyle/>
          <a:p>
            <a:pPr marL="0" indent="0" eaLnBrk="1" hangingPunct="1">
              <a:buFont typeface="Arial" charset="0"/>
              <a:buNone/>
            </a:pPr>
            <a:r>
              <a:rPr lang="en-US" altLang="en-US" smtClean="0">
                <a:sym typeface="Wingdings" pitchFamily="2" charset="2"/>
              </a:rPr>
              <a:t>  </a:t>
            </a:r>
            <a:r>
              <a:rPr lang="en-US" altLang="en-US" smtClean="0"/>
              <a:t>Discrete outcome y</a:t>
            </a:r>
            <a:r>
              <a:rPr lang="en-US" altLang="en-US" baseline="-25000" smtClean="0"/>
              <a:t>it</a:t>
            </a:r>
            <a:r>
              <a:rPr lang="en-US" altLang="en-US" smtClean="0"/>
              <a:t> = 0, 1, …, J for</a:t>
            </a:r>
            <a:br>
              <a:rPr lang="en-US" altLang="en-US" smtClean="0"/>
            </a:br>
            <a:r>
              <a:rPr lang="en-US" altLang="en-US" smtClean="0"/>
              <a:t>     some finite or infinite (count case) J.</a:t>
            </a:r>
          </a:p>
          <a:p>
            <a:pPr lvl="1" eaLnBrk="1" hangingPunct="1"/>
            <a:r>
              <a:rPr lang="en-US" altLang="en-US" smtClean="0"/>
              <a:t>i = 1,…,n</a:t>
            </a:r>
          </a:p>
          <a:p>
            <a:pPr lvl="1" eaLnBrk="1" hangingPunct="1"/>
            <a:r>
              <a:rPr lang="en-US" altLang="en-US" smtClean="0"/>
              <a:t>t = 1,…,T</a:t>
            </a:r>
          </a:p>
          <a:p>
            <a:pPr marL="0" indent="0" eaLnBrk="1" hangingPunct="1">
              <a:buFont typeface="Arial" charset="0"/>
              <a:buNone/>
            </a:pPr>
            <a:r>
              <a:rPr lang="en-US" altLang="en-US" smtClean="0">
                <a:sym typeface="Wingdings" pitchFamily="2" charset="2"/>
              </a:rPr>
              <a:t>  </a:t>
            </a:r>
            <a:r>
              <a:rPr lang="en-US" altLang="en-US" smtClean="0"/>
              <a:t>Covariates </a:t>
            </a:r>
            <a:r>
              <a:rPr lang="en-US" altLang="en-US" b="1" smtClean="0"/>
              <a:t>x</a:t>
            </a:r>
            <a:r>
              <a:rPr lang="en-US" altLang="en-US" baseline="-25000" smtClean="0"/>
              <a:t>it</a:t>
            </a:r>
            <a:endParaRPr lang="en-US" altLang="en-US" smtClean="0"/>
          </a:p>
          <a:p>
            <a:pPr marL="0" indent="0" eaLnBrk="1" hangingPunct="1">
              <a:buFont typeface="Arial" charset="0"/>
              <a:buNone/>
            </a:pPr>
            <a:r>
              <a:rPr lang="en-US" altLang="en-US" smtClean="0">
                <a:sym typeface="Wingdings" pitchFamily="2" charset="2"/>
              </a:rPr>
              <a:t>  </a:t>
            </a:r>
            <a:r>
              <a:rPr lang="en-US" altLang="en-US" smtClean="0"/>
              <a:t>Conditional Probability (y</a:t>
            </a:r>
            <a:r>
              <a:rPr lang="en-US" altLang="en-US" baseline="-25000" smtClean="0"/>
              <a:t>it</a:t>
            </a:r>
            <a:r>
              <a:rPr lang="en-US" altLang="en-US" smtClean="0"/>
              <a:t> = j) </a:t>
            </a:r>
            <a:br>
              <a:rPr lang="en-US" altLang="en-US" smtClean="0"/>
            </a:br>
            <a:r>
              <a:rPr lang="en-US" altLang="en-US" smtClean="0"/>
              <a:t>                        = a function of </a:t>
            </a:r>
            <a:r>
              <a:rPr lang="en-US" altLang="en-US" b="1" smtClean="0"/>
              <a:t>x</a:t>
            </a:r>
            <a:r>
              <a:rPr lang="en-US" altLang="en-US" baseline="-25000" smtClean="0"/>
              <a:t>it</a:t>
            </a:r>
            <a:r>
              <a:rPr lang="en-US" altLang="en-US" smtClean="0"/>
              <a:t>.</a:t>
            </a:r>
            <a:r>
              <a:rPr lang="en-US" altLang="en-US" smtClean="0">
                <a:sym typeface="Wingdings" pitchFamily="2" charset="2"/>
              </a:rPr>
              <a:t> </a:t>
            </a:r>
            <a:endParaRPr lang="en-US" altLang="en-US" baseline="-250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17350"/>
            <a:ext cx="8564563" cy="336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smtClean="0">
                <a:latin typeface="Arial" charset="0"/>
                <a:cs typeface="Arial" charset="0"/>
              </a:rPr>
              <a:t>Issues in Spatial Discrete Choice</a:t>
            </a:r>
          </a:p>
        </p:txBody>
      </p:sp>
      <p:sp>
        <p:nvSpPr>
          <p:cNvPr id="47107" name="Content Placeholder 2"/>
          <p:cNvSpPr>
            <a:spLocks noGrp="1"/>
          </p:cNvSpPr>
          <p:nvPr>
            <p:ph idx="1"/>
          </p:nvPr>
        </p:nvSpPr>
        <p:spPr>
          <a:xfrm>
            <a:off x="228600" y="1905000"/>
            <a:ext cx="8839200" cy="4221163"/>
          </a:xfrm>
        </p:spPr>
        <p:txBody>
          <a:bodyPr/>
          <a:lstStyle/>
          <a:p>
            <a:pPr>
              <a:buNone/>
            </a:pPr>
            <a:r>
              <a:rPr lang="en-US" altLang="en-US" sz="2800" b="1" smtClean="0">
                <a:sym typeface="Wingdings" pitchFamily="2" charset="2"/>
              </a:rPr>
              <a:t>A series of Issues</a:t>
            </a:r>
          </a:p>
          <a:p>
            <a:pPr>
              <a:buFont typeface="Arial" charset="0"/>
              <a:buNone/>
            </a:pPr>
            <a:r>
              <a:rPr lang="en-US" altLang="en-US" sz="1600" smtClean="0">
                <a:sym typeface="Wingdings" pitchFamily="2" charset="2"/>
              </a:rPr>
              <a:t>	</a:t>
            </a:r>
            <a:r>
              <a:rPr lang="en-US" altLang="en-US" sz="1800" smtClean="0">
                <a:sym typeface="Wingdings" pitchFamily="2" charset="2"/>
              </a:rPr>
              <a:t>  Spatial dependence between alternatives: Nested logit</a:t>
            </a:r>
          </a:p>
          <a:p>
            <a:pPr>
              <a:buFont typeface="Arial" charset="0"/>
              <a:buNone/>
            </a:pPr>
            <a:r>
              <a:rPr lang="en-US" altLang="en-US" sz="1800" smtClean="0">
                <a:sym typeface="Wingdings" pitchFamily="2" charset="2"/>
              </a:rPr>
              <a:t>	  Spatial dependence in the LPM: Solves some practical problems. A bad model</a:t>
            </a:r>
          </a:p>
          <a:p>
            <a:pPr>
              <a:buFont typeface="Arial" charset="0"/>
              <a:buNone/>
            </a:pPr>
            <a:r>
              <a:rPr lang="en-US" altLang="en-US" sz="1800" smtClean="0">
                <a:sym typeface="Wingdings" pitchFamily="2" charset="2"/>
              </a:rPr>
              <a:t>	 Spatial probit and logit: Probit is generally more amenable to modeling</a:t>
            </a:r>
          </a:p>
          <a:p>
            <a:pPr>
              <a:buFont typeface="Arial" charset="0"/>
              <a:buNone/>
            </a:pPr>
            <a:r>
              <a:rPr lang="en-US" altLang="en-US" sz="1800" smtClean="0">
                <a:sym typeface="Wingdings" pitchFamily="2" charset="2"/>
              </a:rPr>
              <a:t>	  Statistical mechanics:  Social interactions – not practical</a:t>
            </a:r>
          </a:p>
          <a:p>
            <a:pPr>
              <a:buFont typeface="Arial" charset="0"/>
              <a:buNone/>
            </a:pPr>
            <a:r>
              <a:rPr lang="en-US" altLang="en-US" sz="1800" smtClean="0">
                <a:sym typeface="Wingdings" pitchFamily="2" charset="2"/>
              </a:rPr>
              <a:t>	  Autologistic model: Spatial dependency between outcomes or utillities. </a:t>
            </a:r>
            <a:br>
              <a:rPr lang="en-US" altLang="en-US" sz="1800" smtClean="0">
                <a:sym typeface="Wingdings" pitchFamily="2" charset="2"/>
              </a:rPr>
            </a:br>
            <a:r>
              <a:rPr lang="en-US" altLang="en-US" sz="1800" smtClean="0">
                <a:sym typeface="Wingdings" pitchFamily="2" charset="2"/>
              </a:rPr>
              <a:t>     See below</a:t>
            </a:r>
          </a:p>
          <a:p>
            <a:pPr>
              <a:buFont typeface="Arial" charset="0"/>
              <a:buNone/>
            </a:pPr>
            <a:r>
              <a:rPr lang="en-US" altLang="en-US" sz="1800" smtClean="0">
                <a:sym typeface="Wingdings" pitchFamily="2" charset="2"/>
              </a:rPr>
              <a:t>	  Variants of  autologistic:  The model based on observed outcomes is</a:t>
            </a:r>
            <a:br>
              <a:rPr lang="en-US" altLang="en-US" sz="1800" smtClean="0">
                <a:sym typeface="Wingdings" pitchFamily="2" charset="2"/>
              </a:rPr>
            </a:br>
            <a:r>
              <a:rPr lang="en-US" altLang="en-US" sz="1800" smtClean="0">
                <a:sym typeface="Wingdings" pitchFamily="2" charset="2"/>
              </a:rPr>
              <a:t>     incoherent (“selfcontradictory”)</a:t>
            </a:r>
          </a:p>
          <a:p>
            <a:pPr>
              <a:buFont typeface="Arial" charset="0"/>
              <a:buNone/>
            </a:pPr>
            <a:r>
              <a:rPr lang="en-US" altLang="en-US" sz="1800" smtClean="0">
                <a:sym typeface="Wingdings" pitchFamily="2" charset="2"/>
              </a:rPr>
              <a:t>	  Endogenous spatial weights</a:t>
            </a:r>
          </a:p>
          <a:p>
            <a:pPr>
              <a:buFont typeface="Arial" charset="0"/>
              <a:buNone/>
            </a:pPr>
            <a:r>
              <a:rPr lang="en-US" altLang="en-US" sz="1800" smtClean="0">
                <a:sym typeface="Wingdings" pitchFamily="2" charset="2"/>
              </a:rPr>
              <a:t>	  Spatial heterogeneity: Fixed and random effects.  Not practical.</a:t>
            </a:r>
            <a:endParaRPr lang="en-US" altLang="en-US" sz="1800" smtClean="0"/>
          </a:p>
          <a:p>
            <a:pPr>
              <a:buNone/>
            </a:pPr>
            <a:r>
              <a:rPr lang="en-US" altLang="en-US" sz="2800" b="1" smtClean="0"/>
              <a:t>The model discussed below</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1066800"/>
            <a:ext cx="8229600" cy="685800"/>
          </a:xfrm>
        </p:spPr>
        <p:txBody>
          <a:bodyPr/>
          <a:lstStyle/>
          <a:p>
            <a:pPr eaLnBrk="1" hangingPunct="1"/>
            <a:r>
              <a:rPr lang="en-US" altLang="en-US" sz="3200" smtClean="0">
                <a:latin typeface="Arial" charset="0"/>
                <a:cs typeface="Arial" charset="0"/>
              </a:rPr>
              <a:t>Two Platforms</a:t>
            </a:r>
          </a:p>
        </p:txBody>
      </p:sp>
      <p:sp>
        <p:nvSpPr>
          <p:cNvPr id="3" name="Content Placeholder 2"/>
          <p:cNvSpPr>
            <a:spLocks noGrp="1"/>
          </p:cNvSpPr>
          <p:nvPr>
            <p:ph idx="1"/>
          </p:nvPr>
        </p:nvSpPr>
        <p:spPr>
          <a:xfrm>
            <a:off x="381000" y="2133600"/>
            <a:ext cx="8229600" cy="4191000"/>
          </a:xfrm>
        </p:spPr>
        <p:txBody>
          <a:bodyPr rtlCol="0">
            <a:normAutofit fontScale="92500" lnSpcReduction="10000"/>
          </a:bodyPr>
          <a:lstStyle/>
          <a:p>
            <a:pPr marL="0" indent="0" eaLnBrk="1" fontAlgn="auto" hangingPunct="1">
              <a:spcAft>
                <a:spcPts val="0"/>
              </a:spcAft>
              <a:buFont typeface="Arial" pitchFamily="34" charset="0"/>
              <a:buNone/>
              <a:defRPr/>
            </a:pPr>
            <a:r>
              <a:rPr lang="en-US" smtClean="0">
                <a:sym typeface="Wingdings"/>
              </a:rPr>
              <a:t> </a:t>
            </a:r>
            <a:r>
              <a:rPr lang="en-US" smtClean="0">
                <a:sym typeface="Symbol"/>
              </a:rPr>
              <a:t>Random Utility for Preference Models</a:t>
            </a:r>
            <a:br>
              <a:rPr lang="en-US" smtClean="0">
                <a:sym typeface="Symbol"/>
              </a:rPr>
            </a:br>
            <a:r>
              <a:rPr lang="en-US" smtClean="0">
                <a:sym typeface="Symbol"/>
              </a:rPr>
              <a:t>    Outcome reveals underlying utility</a:t>
            </a:r>
          </a:p>
          <a:p>
            <a:pPr lvl="1" eaLnBrk="1" fontAlgn="auto" hangingPunct="1">
              <a:spcAft>
                <a:spcPts val="0"/>
              </a:spcAft>
              <a:defRPr/>
            </a:pPr>
            <a:r>
              <a:rPr lang="en-US" smtClean="0"/>
              <a:t>Binary:       u*    = </a:t>
            </a:r>
            <a:r>
              <a:rPr lang="en-US" b="1" smtClean="0">
                <a:sym typeface="Symbol"/>
              </a:rPr>
              <a:t>’x</a:t>
            </a:r>
            <a:r>
              <a:rPr lang="en-US" smtClean="0"/>
              <a:t>    y = 1 if u* &gt; 0</a:t>
            </a:r>
          </a:p>
          <a:p>
            <a:pPr lvl="1" eaLnBrk="1" fontAlgn="auto" hangingPunct="1">
              <a:spcAft>
                <a:spcPts val="0"/>
              </a:spcAft>
              <a:defRPr/>
            </a:pPr>
            <a:r>
              <a:rPr lang="en-US" smtClean="0"/>
              <a:t>Ordered:    </a:t>
            </a:r>
            <a:r>
              <a:rPr lang="en-US" baseline="-25000" smtClean="0"/>
              <a:t> </a:t>
            </a:r>
            <a:r>
              <a:rPr lang="en-US" smtClean="0"/>
              <a:t>u*    = </a:t>
            </a:r>
            <a:r>
              <a:rPr lang="en-US" b="1" smtClean="0">
                <a:sym typeface="Symbol"/>
              </a:rPr>
              <a:t></a:t>
            </a:r>
            <a:r>
              <a:rPr lang="en-US" smtClean="0">
                <a:sym typeface="Symbol"/>
              </a:rPr>
              <a:t>’</a:t>
            </a:r>
            <a:r>
              <a:rPr lang="en-US" b="1" smtClean="0">
                <a:sym typeface="Symbol"/>
              </a:rPr>
              <a:t>x</a:t>
            </a:r>
            <a:r>
              <a:rPr lang="en-US" smtClean="0"/>
              <a:t>    y = j if   </a:t>
            </a:r>
            <a:r>
              <a:rPr lang="en-US" smtClean="0">
                <a:sym typeface="Symbol"/>
              </a:rPr>
              <a:t></a:t>
            </a:r>
            <a:r>
              <a:rPr lang="en-US" baseline="-25000" smtClean="0">
                <a:sym typeface="Symbol"/>
              </a:rPr>
              <a:t>j-1</a:t>
            </a:r>
            <a:r>
              <a:rPr lang="en-US" smtClean="0">
                <a:sym typeface="Symbol"/>
              </a:rPr>
              <a:t> &lt; </a:t>
            </a:r>
            <a:r>
              <a:rPr lang="en-US" smtClean="0"/>
              <a:t>u* &lt; </a:t>
            </a:r>
            <a:r>
              <a:rPr lang="en-US" smtClean="0">
                <a:sym typeface="Symbol"/>
              </a:rPr>
              <a:t></a:t>
            </a:r>
            <a:r>
              <a:rPr lang="en-US" baseline="-25000" smtClean="0">
                <a:sym typeface="Symbol"/>
              </a:rPr>
              <a:t>j</a:t>
            </a:r>
            <a:endParaRPr lang="en-US" smtClean="0"/>
          </a:p>
          <a:p>
            <a:pPr lvl="1" eaLnBrk="1" fontAlgn="auto" hangingPunct="1">
              <a:spcAft>
                <a:spcPts val="0"/>
              </a:spcAft>
              <a:defRPr/>
            </a:pPr>
            <a:r>
              <a:rPr lang="en-US" smtClean="0"/>
              <a:t>Unordered: u*(j) = </a:t>
            </a:r>
            <a:r>
              <a:rPr lang="en-US" b="1" smtClean="0">
                <a:sym typeface="Symbol"/>
              </a:rPr>
              <a:t>’x</a:t>
            </a:r>
            <a:r>
              <a:rPr lang="en-US" baseline="-25000" smtClean="0">
                <a:sym typeface="Symbol"/>
              </a:rPr>
              <a:t>j</a:t>
            </a:r>
            <a:r>
              <a:rPr lang="en-US" smtClean="0"/>
              <a:t> , y = j if u*(j) &gt; u*(k)</a:t>
            </a:r>
            <a:endParaRPr lang="en-US"/>
          </a:p>
          <a:p>
            <a:pPr marL="0" indent="0" eaLnBrk="1" fontAlgn="auto" hangingPunct="1">
              <a:spcAft>
                <a:spcPts val="0"/>
              </a:spcAft>
              <a:buFont typeface="Arial" pitchFamily="34" charset="0"/>
              <a:buNone/>
              <a:defRPr/>
            </a:pPr>
            <a:r>
              <a:rPr lang="en-US" smtClean="0">
                <a:sym typeface="Wingdings"/>
              </a:rPr>
              <a:t> </a:t>
            </a:r>
            <a:r>
              <a:rPr lang="en-US" smtClean="0">
                <a:sym typeface="Symbol"/>
              </a:rPr>
              <a:t>Nonlinear Regression for Count Models</a:t>
            </a:r>
            <a:br>
              <a:rPr lang="en-US" smtClean="0">
                <a:sym typeface="Symbol"/>
              </a:rPr>
            </a:br>
            <a:r>
              <a:rPr lang="en-US" smtClean="0">
                <a:sym typeface="Symbol"/>
              </a:rPr>
              <a:t>    Outcome is governed by a nonlinear</a:t>
            </a:r>
            <a:br>
              <a:rPr lang="en-US" smtClean="0">
                <a:sym typeface="Symbol"/>
              </a:rPr>
            </a:br>
            <a:r>
              <a:rPr lang="en-US" smtClean="0">
                <a:sym typeface="Symbol"/>
              </a:rPr>
              <a:t>    regression</a:t>
            </a:r>
          </a:p>
          <a:p>
            <a:pPr lvl="1" eaLnBrk="1" fontAlgn="auto" hangingPunct="1">
              <a:spcAft>
                <a:spcPts val="0"/>
              </a:spcAft>
              <a:defRPr/>
            </a:pPr>
            <a:r>
              <a:rPr lang="en-US" smtClean="0"/>
              <a:t>E[y|</a:t>
            </a:r>
            <a:r>
              <a:rPr lang="en-US" b="1" smtClean="0"/>
              <a:t>x</a:t>
            </a:r>
            <a:r>
              <a:rPr lang="en-US" smtClean="0"/>
              <a:t>]  =  g(</a:t>
            </a:r>
            <a:r>
              <a:rPr lang="en-US" b="1" smtClean="0">
                <a:sym typeface="Symbol"/>
              </a:rPr>
              <a:t></a:t>
            </a:r>
            <a:r>
              <a:rPr lang="en-US" smtClean="0">
                <a:sym typeface="Symbol"/>
              </a:rPr>
              <a:t>,</a:t>
            </a:r>
            <a:r>
              <a:rPr lang="en-US" b="1" smtClean="0">
                <a:sym typeface="Symbol"/>
              </a:rPr>
              <a:t>x</a:t>
            </a:r>
            <a:r>
              <a:rPr lang="en-US" smtClean="0">
                <a:sym typeface="Symbol"/>
              </a:rPr>
              <a:t>)</a:t>
            </a:r>
            <a:endParaRPr lang="en-US"/>
          </a:p>
        </p:txBody>
      </p:sp>
      <p:sp>
        <p:nvSpPr>
          <p:cNvPr id="4" name="Rounded Rectangle 3"/>
          <p:cNvSpPr/>
          <p:nvPr/>
        </p:nvSpPr>
        <p:spPr>
          <a:xfrm>
            <a:off x="371475" y="2057400"/>
            <a:ext cx="7772400" cy="914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ed Rectangle 4"/>
          <p:cNvSpPr/>
          <p:nvPr/>
        </p:nvSpPr>
        <p:spPr>
          <a:xfrm>
            <a:off x="371475" y="4343400"/>
            <a:ext cx="7772400" cy="1295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81000" y="1143000"/>
            <a:ext cx="8229600" cy="838200"/>
          </a:xfrm>
        </p:spPr>
        <p:txBody>
          <a:bodyPr/>
          <a:lstStyle/>
          <a:p>
            <a:pPr eaLnBrk="1" hangingPunct="1"/>
            <a:r>
              <a:rPr lang="en-US" altLang="en-US" sz="2800" smtClean="0">
                <a:latin typeface="Arial" charset="0"/>
                <a:cs typeface="Arial" charset="0"/>
              </a:rPr>
              <a:t>Maximum Likelihood Estimation</a:t>
            </a:r>
            <a:br>
              <a:rPr lang="en-US" altLang="en-US" sz="2800" smtClean="0">
                <a:latin typeface="Arial" charset="0"/>
                <a:cs typeface="Arial" charset="0"/>
              </a:rPr>
            </a:br>
            <a:r>
              <a:rPr lang="en-US" altLang="en-US" sz="2800" smtClean="0">
                <a:latin typeface="Arial" charset="0"/>
                <a:cs typeface="Arial" charset="0"/>
              </a:rPr>
              <a:t>Cross Section Case: Binary Outcome</a:t>
            </a:r>
          </a:p>
        </p:txBody>
      </p:sp>
      <p:graphicFrame>
        <p:nvGraphicFramePr>
          <p:cNvPr id="5122" name="Object 2"/>
          <p:cNvGraphicFramePr>
            <a:graphicFrameLocks noChangeAspect="1"/>
          </p:cNvGraphicFramePr>
          <p:nvPr/>
        </p:nvGraphicFramePr>
        <p:xfrm>
          <a:off x="1317625" y="2362200"/>
          <a:ext cx="5737225" cy="3851275"/>
        </p:xfrm>
        <a:graphic>
          <a:graphicData uri="http://schemas.openxmlformats.org/presentationml/2006/ole">
            <mc:AlternateContent xmlns:mc="http://schemas.openxmlformats.org/markup-compatibility/2006">
              <mc:Choice xmlns:v="urn:schemas-microsoft-com:vml" Requires="v">
                <p:oleObj spid="_x0000_s5135" name="Equation" r:id="rId3" imgW="3187700" imgH="2222500" progId="Equation.DSMT4">
                  <p:embed/>
                </p:oleObj>
              </mc:Choice>
              <mc:Fallback>
                <p:oleObj name="Equation" r:id="rId3" imgW="3187700" imgH="22225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625" y="2362200"/>
                        <a:ext cx="5737225" cy="3851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304800" y="838200"/>
            <a:ext cx="8229600" cy="914400"/>
          </a:xfrm>
        </p:spPr>
        <p:txBody>
          <a:bodyPr/>
          <a:lstStyle/>
          <a:p>
            <a:pPr eaLnBrk="1" hangingPunct="1"/>
            <a:r>
              <a:rPr lang="en-US" altLang="en-US" sz="3200" smtClean="0">
                <a:latin typeface="Arial" charset="0"/>
                <a:cs typeface="Arial" charset="0"/>
              </a:rPr>
              <a:t>Cross Section Case: n observations</a:t>
            </a:r>
          </a:p>
        </p:txBody>
      </p:sp>
      <p:graphicFrame>
        <p:nvGraphicFramePr>
          <p:cNvPr id="6146" name="Object 2"/>
          <p:cNvGraphicFramePr>
            <a:graphicFrameLocks noChangeAspect="1"/>
          </p:cNvGraphicFramePr>
          <p:nvPr/>
        </p:nvGraphicFramePr>
        <p:xfrm>
          <a:off x="609600" y="1957388"/>
          <a:ext cx="7891463" cy="4086225"/>
        </p:xfrm>
        <a:graphic>
          <a:graphicData uri="http://schemas.openxmlformats.org/presentationml/2006/ole">
            <mc:AlternateContent xmlns:mc="http://schemas.openxmlformats.org/markup-compatibility/2006">
              <mc:Choice xmlns:v="urn:schemas-microsoft-com:vml" Requires="v">
                <p:oleObj spid="_x0000_s6159" name="Equation" r:id="rId3" imgW="4165600" imgH="2159000" progId="Equation.DSMT4">
                  <p:embed/>
                </p:oleObj>
              </mc:Choice>
              <mc:Fallback>
                <p:oleObj name="Equation" r:id="rId3" imgW="4165600" imgH="21590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57388"/>
                        <a:ext cx="7891463" cy="4086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latin typeface="Arial" charset="0"/>
                <a:cs typeface="Arial" charset="0"/>
              </a:rPr>
              <a:t>How to Induce Correlation</a:t>
            </a:r>
          </a:p>
        </p:txBody>
      </p:sp>
      <p:sp>
        <p:nvSpPr>
          <p:cNvPr id="49155" name="Content Placeholder 2"/>
          <p:cNvSpPr>
            <a:spLocks noGrp="1"/>
          </p:cNvSpPr>
          <p:nvPr>
            <p:ph idx="1"/>
          </p:nvPr>
        </p:nvSpPr>
        <p:spPr>
          <a:xfrm>
            <a:off x="381000" y="2286000"/>
            <a:ext cx="8458200" cy="3535363"/>
          </a:xfrm>
        </p:spPr>
        <p:txBody>
          <a:bodyPr/>
          <a:lstStyle/>
          <a:p>
            <a:pPr marL="0" indent="0">
              <a:buFont typeface="Arial" charset="0"/>
              <a:buNone/>
            </a:pPr>
            <a:r>
              <a:rPr lang="en-US" altLang="en-US" smtClean="0">
                <a:sym typeface="Wingdings" pitchFamily="2" charset="2"/>
              </a:rPr>
              <a:t>  </a:t>
            </a:r>
            <a:r>
              <a:rPr lang="en-US" altLang="en-US" smtClean="0"/>
              <a:t>Joint distribution of multiple observations</a:t>
            </a:r>
          </a:p>
          <a:p>
            <a:pPr marL="0" indent="0">
              <a:buFont typeface="Arial" charset="0"/>
              <a:buNone/>
            </a:pPr>
            <a:endParaRPr lang="en-US" altLang="en-US" smtClean="0"/>
          </a:p>
          <a:p>
            <a:pPr marL="0" indent="0">
              <a:buFont typeface="Arial" charset="0"/>
              <a:buNone/>
            </a:pPr>
            <a:r>
              <a:rPr lang="en-US" altLang="en-US" smtClean="0">
                <a:sym typeface="Wingdings" pitchFamily="2" charset="2"/>
              </a:rPr>
              <a:t>  </a:t>
            </a:r>
            <a:r>
              <a:rPr lang="en-US" altLang="en-US" smtClean="0"/>
              <a:t>Correlation of unobserved heterogeneity</a:t>
            </a:r>
          </a:p>
          <a:p>
            <a:pPr marL="0" indent="0">
              <a:buFont typeface="Arial" charset="0"/>
              <a:buNone/>
            </a:pPr>
            <a:endParaRPr lang="en-US" altLang="en-US" smtClean="0">
              <a:sym typeface="Wingdings" pitchFamily="2" charset="2"/>
            </a:endParaRPr>
          </a:p>
          <a:p>
            <a:pPr marL="0" indent="0">
              <a:buFont typeface="Arial" charset="0"/>
              <a:buNone/>
            </a:pPr>
            <a:r>
              <a:rPr lang="en-US" altLang="en-US" smtClean="0">
                <a:sym typeface="Wingdings" pitchFamily="2" charset="2"/>
              </a:rPr>
              <a:t></a:t>
            </a:r>
            <a:r>
              <a:rPr lang="en-US" altLang="en-US" smtClean="0"/>
              <a:t>  Correlation of latent utility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Spatially Correlated Observations</a:t>
            </a:r>
            <a:br>
              <a:rPr lang="en-US" altLang="en-US" sz="3200" smtClean="0">
                <a:latin typeface="Arial" charset="0"/>
                <a:cs typeface="Arial" charset="0"/>
              </a:rPr>
            </a:br>
            <a:r>
              <a:rPr lang="en-US" altLang="en-US" sz="3200" smtClean="0">
                <a:latin typeface="Arial" charset="0"/>
                <a:cs typeface="Arial" charset="0"/>
              </a:rPr>
              <a:t>Correlation Based on Unobservables</a:t>
            </a:r>
          </a:p>
        </p:txBody>
      </p:sp>
      <p:graphicFrame>
        <p:nvGraphicFramePr>
          <p:cNvPr id="7170" name="Object 2"/>
          <p:cNvGraphicFramePr>
            <a:graphicFrameLocks noChangeAspect="1"/>
          </p:cNvGraphicFramePr>
          <p:nvPr/>
        </p:nvGraphicFramePr>
        <p:xfrm>
          <a:off x="385763" y="2468563"/>
          <a:ext cx="8301037" cy="3325812"/>
        </p:xfrm>
        <a:graphic>
          <a:graphicData uri="http://schemas.openxmlformats.org/presentationml/2006/ole">
            <mc:AlternateContent xmlns:mc="http://schemas.openxmlformats.org/markup-compatibility/2006">
              <mc:Choice xmlns:v="urn:schemas-microsoft-com:vml" Requires="v">
                <p:oleObj spid="_x0000_s7183" name="Equation" r:id="rId3" imgW="4343400" imgH="1739900" progId="Equation.DSMT4">
                  <p:embed/>
                </p:oleObj>
              </mc:Choice>
              <mc:Fallback>
                <p:oleObj name="Equation" r:id="rId3" imgW="4343400" imgH="17399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2468563"/>
                        <a:ext cx="8301037" cy="3325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Spatially Correlated Observations</a:t>
            </a:r>
            <a:br>
              <a:rPr lang="en-US" altLang="en-US" sz="3200" smtClean="0">
                <a:latin typeface="Arial" charset="0"/>
                <a:cs typeface="Arial" charset="0"/>
              </a:rPr>
            </a:br>
            <a:r>
              <a:rPr lang="en-US" altLang="en-US" sz="3200" smtClean="0">
                <a:latin typeface="Arial" charset="0"/>
                <a:cs typeface="Arial" charset="0"/>
              </a:rPr>
              <a:t>Correlation Based on </a:t>
            </a:r>
            <a:r>
              <a:rPr lang="en-US" altLang="en-US" sz="3200" smtClean="0">
                <a:latin typeface="Arial" charset="0"/>
                <a:cs typeface="Arial" charset="0"/>
              </a:rPr>
              <a:t>Utilities</a:t>
            </a:r>
          </a:p>
        </p:txBody>
      </p:sp>
      <p:graphicFrame>
        <p:nvGraphicFramePr>
          <p:cNvPr id="8194" name="Object 2"/>
          <p:cNvGraphicFramePr>
            <a:graphicFrameLocks noChangeAspect="1"/>
          </p:cNvGraphicFramePr>
          <p:nvPr/>
        </p:nvGraphicFramePr>
        <p:xfrm>
          <a:off x="503238" y="2438400"/>
          <a:ext cx="8078787" cy="3657600"/>
        </p:xfrm>
        <a:graphic>
          <a:graphicData uri="http://schemas.openxmlformats.org/presentationml/2006/ole">
            <mc:AlternateContent xmlns:mc="http://schemas.openxmlformats.org/markup-compatibility/2006">
              <mc:Choice xmlns:v="urn:schemas-microsoft-com:vml" Requires="v">
                <p:oleObj spid="_x0000_s8208" name="Equation" r:id="rId3" imgW="3365500" imgH="1524000" progId="Equation.DSMT4">
                  <p:embed/>
                </p:oleObj>
              </mc:Choice>
              <mc:Fallback>
                <p:oleObj name="Equation" r:id="rId3" imgW="3365500" imgH="15240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2438400"/>
                        <a:ext cx="8078787" cy="365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Log Likelihood</a:t>
            </a:r>
          </a:p>
        </p:txBody>
      </p:sp>
      <p:sp>
        <p:nvSpPr>
          <p:cNvPr id="51203" name="Content Placeholder 2"/>
          <p:cNvSpPr>
            <a:spLocks noGrp="1"/>
          </p:cNvSpPr>
          <p:nvPr>
            <p:ph idx="1"/>
          </p:nvPr>
        </p:nvSpPr>
        <p:spPr>
          <a:xfrm>
            <a:off x="457200" y="2286000"/>
            <a:ext cx="8229600" cy="3306763"/>
          </a:xfrm>
        </p:spPr>
        <p:txBody>
          <a:bodyPr/>
          <a:lstStyle/>
          <a:p>
            <a:pPr marL="0" indent="0" eaLnBrk="1" hangingPunct="1">
              <a:buFont typeface="Arial" charset="0"/>
              <a:buNone/>
            </a:pPr>
            <a:r>
              <a:rPr lang="en-US" altLang="en-US" smtClean="0">
                <a:sym typeface="Wingdings" pitchFamily="2" charset="2"/>
              </a:rPr>
              <a:t>  </a:t>
            </a:r>
            <a:r>
              <a:rPr lang="en-US" altLang="en-US" smtClean="0"/>
              <a:t>In the unrestricted spatial case, the log</a:t>
            </a:r>
            <a:br>
              <a:rPr lang="en-US" altLang="en-US" smtClean="0"/>
            </a:br>
            <a:r>
              <a:rPr lang="en-US" altLang="en-US" smtClean="0"/>
              <a:t>     likelihood is one term,</a:t>
            </a:r>
          </a:p>
          <a:p>
            <a:pPr marL="0" indent="0" eaLnBrk="1" hangingPunct="1">
              <a:buFont typeface="Arial" charset="0"/>
              <a:buNone/>
            </a:pPr>
            <a:r>
              <a:rPr lang="en-US" altLang="en-US" smtClean="0">
                <a:sym typeface="Wingdings" pitchFamily="2" charset="2"/>
              </a:rPr>
              <a:t>  L</a:t>
            </a:r>
            <a:r>
              <a:rPr lang="en-US" altLang="en-US" smtClean="0"/>
              <a:t>ogL = log Prob(y</a:t>
            </a:r>
            <a:r>
              <a:rPr lang="en-US" altLang="en-US" baseline="-25000" smtClean="0"/>
              <a:t>1</a:t>
            </a:r>
            <a:r>
              <a:rPr lang="en-US" altLang="en-US" smtClean="0"/>
              <a:t>|</a:t>
            </a:r>
            <a:r>
              <a:rPr lang="en-US" altLang="en-US" b="1" smtClean="0"/>
              <a:t>x</a:t>
            </a:r>
            <a:r>
              <a:rPr lang="en-US" altLang="en-US" baseline="-25000" smtClean="0"/>
              <a:t>1</a:t>
            </a:r>
            <a:r>
              <a:rPr lang="en-US" altLang="en-US" smtClean="0"/>
              <a:t>, y</a:t>
            </a:r>
            <a:r>
              <a:rPr lang="en-US" altLang="en-US" baseline="-25000" smtClean="0"/>
              <a:t>2</a:t>
            </a:r>
            <a:r>
              <a:rPr lang="en-US" altLang="en-US" smtClean="0"/>
              <a:t>|</a:t>
            </a:r>
            <a:r>
              <a:rPr lang="en-US" altLang="en-US" b="1" smtClean="0"/>
              <a:t>x</a:t>
            </a:r>
            <a:r>
              <a:rPr lang="en-US" altLang="en-US" baseline="-25000" smtClean="0"/>
              <a:t>2</a:t>
            </a:r>
            <a:r>
              <a:rPr lang="en-US" altLang="en-US" smtClean="0"/>
              <a:t>, … ,y</a:t>
            </a:r>
            <a:r>
              <a:rPr lang="en-US" altLang="en-US" baseline="-25000" smtClean="0"/>
              <a:t>n</a:t>
            </a:r>
            <a:r>
              <a:rPr lang="en-US" altLang="en-US" smtClean="0"/>
              <a:t>|</a:t>
            </a:r>
            <a:r>
              <a:rPr lang="en-US" altLang="en-US" b="1" smtClean="0"/>
              <a:t>x</a:t>
            </a:r>
            <a:r>
              <a:rPr lang="en-US" altLang="en-US" baseline="-25000" smtClean="0"/>
              <a:t>n</a:t>
            </a:r>
            <a:r>
              <a:rPr lang="en-US" altLang="en-US" smtClean="0"/>
              <a:t>)</a:t>
            </a:r>
          </a:p>
          <a:p>
            <a:pPr marL="0" indent="0" eaLnBrk="1" hangingPunct="1">
              <a:buFont typeface="Arial" charset="0"/>
              <a:buNone/>
            </a:pPr>
            <a:r>
              <a:rPr lang="en-US" altLang="en-US" smtClean="0">
                <a:sym typeface="Wingdings" pitchFamily="2" charset="2"/>
              </a:rPr>
              <a:t>  </a:t>
            </a:r>
            <a:r>
              <a:rPr lang="en-US" altLang="en-US" smtClean="0"/>
              <a:t>In the discrete choice case, the</a:t>
            </a:r>
            <a:br>
              <a:rPr lang="en-US" altLang="en-US" smtClean="0"/>
            </a:br>
            <a:r>
              <a:rPr lang="en-US" altLang="en-US" smtClean="0"/>
              <a:t>     probability will be an n fold integral,</a:t>
            </a:r>
            <a:br>
              <a:rPr lang="en-US" altLang="en-US" smtClean="0"/>
            </a:br>
            <a:r>
              <a:rPr lang="en-US" altLang="en-US" smtClean="0"/>
              <a:t>     usually for a normal distribution.</a:t>
            </a:r>
            <a:r>
              <a:rPr lang="en-US" altLang="en-US" smtClean="0">
                <a:sym typeface="Wingdings" pitchFamily="2" charset="2"/>
              </a:rPr>
              <a:t> </a:t>
            </a:r>
            <a:endParaRPr lang="en-US"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3"/>
          <p:cNvGraphicFramePr>
            <a:graphicFrameLocks noChangeAspect="1"/>
          </p:cNvGraphicFramePr>
          <p:nvPr/>
        </p:nvGraphicFramePr>
        <p:xfrm>
          <a:off x="1600200" y="1905000"/>
          <a:ext cx="5929313" cy="4119563"/>
        </p:xfrm>
        <a:graphic>
          <a:graphicData uri="http://schemas.openxmlformats.org/presentationml/2006/ole">
            <mc:AlternateContent xmlns:mc="http://schemas.openxmlformats.org/markup-compatibility/2006">
              <mc:Choice xmlns:v="urn:schemas-microsoft-com:vml" Requires="v">
                <p:oleObj spid="_x0000_s9231" name="Equation" r:id="rId3" imgW="3454400" imgH="2400300" progId="Equation.DSMT4">
                  <p:embed/>
                </p:oleObj>
              </mc:Choice>
              <mc:Fallback>
                <p:oleObj name="Equation" r:id="rId3" imgW="3454400" imgH="24003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905000"/>
                        <a:ext cx="5929313" cy="411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19" name="Title 1"/>
          <p:cNvSpPr txBox="1">
            <a:spLocks/>
          </p:cNvSpPr>
          <p:nvPr/>
        </p:nvSpPr>
        <p:spPr bwMode="auto">
          <a:xfrm>
            <a:off x="533400" y="11430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altLang="en-US" sz="3600" b="1">
                <a:cs typeface="Tahoma" pitchFamily="34" charset="0"/>
              </a:rPr>
              <a:t>A Theoretical Behavioral Conflict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57912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363" y="4514850"/>
            <a:ext cx="581025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Box 3"/>
          <p:cNvSpPr txBox="1">
            <a:spLocks noChangeArrowheads="1"/>
          </p:cNvSpPr>
          <p:nvPr/>
        </p:nvSpPr>
        <p:spPr bwMode="auto">
          <a:xfrm>
            <a:off x="6400800" y="2366963"/>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See Maddala (1983)</a:t>
            </a:r>
          </a:p>
        </p:txBody>
      </p:sp>
      <p:sp>
        <p:nvSpPr>
          <p:cNvPr id="52229" name="TextBox 7"/>
          <p:cNvSpPr txBox="1">
            <a:spLocks noChangeArrowheads="1"/>
          </p:cNvSpPr>
          <p:nvPr/>
        </p:nvSpPr>
        <p:spPr bwMode="auto">
          <a:xfrm>
            <a:off x="320675" y="4419600"/>
            <a:ext cx="251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From Klier and McMillen (2012)</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a:spLocks noGrp="1"/>
          </p:cNvSpPr>
          <p:nvPr>
            <p:ph type="title"/>
          </p:nvPr>
        </p:nvSpPr>
        <p:spPr>
          <a:xfrm>
            <a:off x="381000" y="838200"/>
            <a:ext cx="8229600" cy="1143000"/>
          </a:xfrm>
        </p:spPr>
        <p:txBody>
          <a:bodyPr/>
          <a:lstStyle/>
          <a:p>
            <a:pPr eaLnBrk="1" hangingPunct="1"/>
            <a:r>
              <a:rPr lang="en-US" altLang="en-US" sz="3200" smtClean="0">
                <a:latin typeface="Arial" charset="0"/>
                <a:cs typeface="Arial" charset="0"/>
              </a:rPr>
              <a:t>LogL for an Unrestricted BC Model</a:t>
            </a:r>
          </a:p>
        </p:txBody>
      </p:sp>
      <p:graphicFrame>
        <p:nvGraphicFramePr>
          <p:cNvPr id="10242" name="Object 1"/>
          <p:cNvGraphicFramePr>
            <a:graphicFrameLocks noChangeAspect="1"/>
          </p:cNvGraphicFramePr>
          <p:nvPr/>
        </p:nvGraphicFramePr>
        <p:xfrm>
          <a:off x="698500" y="1981200"/>
          <a:ext cx="7951788" cy="4343400"/>
        </p:xfrm>
        <a:graphic>
          <a:graphicData uri="http://schemas.openxmlformats.org/presentationml/2006/ole">
            <mc:AlternateContent xmlns:mc="http://schemas.openxmlformats.org/markup-compatibility/2006">
              <mc:Choice xmlns:v="urn:schemas-microsoft-com:vml" Requires="v">
                <p:oleObj spid="_x0000_s10255" name="Equation" r:id="rId3" imgW="3949700" imgH="2159000" progId="Equation.DSMT4">
                  <p:embed/>
                </p:oleObj>
              </mc:Choice>
              <mc:Fallback>
                <p:oleObj name="Equation" r:id="rId3" imgW="3949700" imgH="21590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0" y="1981200"/>
                        <a:ext cx="7951788"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914400"/>
          </a:xfrm>
        </p:spPr>
        <p:txBody>
          <a:bodyPr rtlCol="0">
            <a:normAutofit fontScale="90000"/>
          </a:bodyPr>
          <a:lstStyle/>
          <a:p>
            <a:pPr eaLnBrk="1" fontAlgn="auto" hangingPunct="1">
              <a:spcAft>
                <a:spcPts val="0"/>
              </a:spcAft>
              <a:defRPr/>
            </a:pPr>
            <a:r>
              <a:rPr lang="en-US" smtClean="0"/>
              <a:t>Solution Approaches for Binary Choice</a:t>
            </a:r>
            <a:endParaRPr lang="en-US"/>
          </a:p>
        </p:txBody>
      </p:sp>
      <p:sp>
        <p:nvSpPr>
          <p:cNvPr id="3" name="Content Placeholder 2"/>
          <p:cNvSpPr>
            <a:spLocks noGrp="1"/>
          </p:cNvSpPr>
          <p:nvPr>
            <p:ph idx="1"/>
          </p:nvPr>
        </p:nvSpPr>
        <p:spPr>
          <a:xfrm>
            <a:off x="1295400" y="2209800"/>
            <a:ext cx="6553200" cy="4191000"/>
          </a:xfrm>
        </p:spPr>
        <p:txBody>
          <a:bodyPr rtlCol="0">
            <a:normAutofit fontScale="85000" lnSpcReduction="20000"/>
          </a:bodyPr>
          <a:lstStyle/>
          <a:p>
            <a:pPr marL="0" indent="0" eaLnBrk="1" fontAlgn="auto" hangingPunct="1">
              <a:spcAft>
                <a:spcPts val="0"/>
              </a:spcAft>
              <a:buFont typeface="Arial" pitchFamily="34" charset="0"/>
              <a:buNone/>
              <a:defRPr/>
            </a:pPr>
            <a:r>
              <a:rPr lang="en-US" sz="3300" smtClean="0">
                <a:sym typeface="Wingdings"/>
              </a:rPr>
              <a:t></a:t>
            </a:r>
            <a:r>
              <a:rPr lang="en-US" sz="3000" smtClean="0">
                <a:sym typeface="Symbol"/>
              </a:rPr>
              <a:t>  Distinguish between private and</a:t>
            </a:r>
            <a:br>
              <a:rPr lang="en-US" sz="3000" smtClean="0">
                <a:sym typeface="Symbol"/>
              </a:rPr>
            </a:br>
            <a:r>
              <a:rPr lang="en-US" sz="3000" smtClean="0">
                <a:sym typeface="Symbol"/>
              </a:rPr>
              <a:t>     social shocks and use pseudo-ML</a:t>
            </a:r>
          </a:p>
          <a:p>
            <a:pPr marL="0" indent="0" eaLnBrk="1" fontAlgn="auto" hangingPunct="1">
              <a:spcAft>
                <a:spcPts val="0"/>
              </a:spcAft>
              <a:buFont typeface="Arial" pitchFamily="34" charset="0"/>
              <a:buNone/>
              <a:defRPr/>
            </a:pPr>
            <a:endParaRPr lang="en-US" sz="14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mtClean="0">
                <a:sym typeface="Wingdings"/>
              </a:rPr>
              <a:t>  </a:t>
            </a:r>
            <a:r>
              <a:rPr lang="en-US" sz="3000" smtClean="0">
                <a:sym typeface="Symbol"/>
              </a:rPr>
              <a:t>Approximate the joint density and</a:t>
            </a:r>
            <a:br>
              <a:rPr lang="en-US" sz="3000" smtClean="0">
                <a:sym typeface="Symbol"/>
              </a:rPr>
            </a:br>
            <a:r>
              <a:rPr lang="en-US" sz="3000" smtClean="0">
                <a:sym typeface="Symbol"/>
              </a:rPr>
              <a:t>     use GMM with the EM algorithm</a:t>
            </a:r>
            <a:r>
              <a:rPr lang="en-US" smtClean="0">
                <a:sym typeface="Symbol"/>
              </a:rPr>
              <a:t/>
            </a:r>
            <a:br>
              <a:rPr lang="en-US" smtClean="0">
                <a:sym typeface="Symbol"/>
              </a:rPr>
            </a:br>
            <a:endParaRPr lang="en-US" sz="11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mtClean="0">
                <a:sym typeface="Wingdings"/>
              </a:rPr>
              <a:t>  </a:t>
            </a:r>
            <a:r>
              <a:rPr lang="en-US" sz="3000" smtClean="0">
                <a:sym typeface="Symbol"/>
              </a:rPr>
              <a:t>Parameterize the spatial correlation</a:t>
            </a:r>
            <a:br>
              <a:rPr lang="en-US" sz="3000" smtClean="0">
                <a:sym typeface="Symbol"/>
              </a:rPr>
            </a:br>
            <a:r>
              <a:rPr lang="en-US" sz="3000" smtClean="0">
                <a:sym typeface="Symbol"/>
              </a:rPr>
              <a:t>     and use copula methods</a:t>
            </a:r>
            <a:r>
              <a:rPr lang="en-US" smtClean="0">
                <a:sym typeface="Symbol"/>
              </a:rPr>
              <a:t/>
            </a:r>
            <a:br>
              <a:rPr lang="en-US" smtClean="0">
                <a:sym typeface="Symbol"/>
              </a:rPr>
            </a:br>
            <a:endParaRPr lang="en-US" sz="12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z="3000" smtClean="0">
                <a:sym typeface="Symbol"/>
              </a:rPr>
              <a:t>  Define neighborhoods – make </a:t>
            </a:r>
            <a:r>
              <a:rPr lang="en-US" sz="3000" b="1" smtClean="0">
                <a:sym typeface="Symbol"/>
              </a:rPr>
              <a:t>W</a:t>
            </a:r>
            <a:r>
              <a:rPr lang="en-US" sz="3000" smtClean="0">
                <a:sym typeface="Symbol"/>
              </a:rPr>
              <a:t> a </a:t>
            </a:r>
            <a:br>
              <a:rPr lang="en-US" sz="3000" smtClean="0">
                <a:sym typeface="Symbol"/>
              </a:rPr>
            </a:br>
            <a:r>
              <a:rPr lang="en-US" sz="3000" smtClean="0">
                <a:sym typeface="Symbol"/>
              </a:rPr>
              <a:t>     sparse matrix and use pseudo-ML</a:t>
            </a:r>
          </a:p>
          <a:p>
            <a:pPr marL="0" indent="0" eaLnBrk="1" fontAlgn="auto" hangingPunct="1">
              <a:spcAft>
                <a:spcPts val="0"/>
              </a:spcAft>
              <a:buFont typeface="Arial" pitchFamily="34" charset="0"/>
              <a:buNone/>
              <a:defRPr/>
            </a:pPr>
            <a:endParaRPr lang="en-US" sz="10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z="2800" smtClean="0">
                <a:sym typeface="Wingdings"/>
              </a:rPr>
              <a:t>  </a:t>
            </a:r>
            <a:r>
              <a:rPr lang="en-US" sz="3100" smtClean="0">
                <a:sym typeface="Wingdings"/>
              </a:rPr>
              <a:t>Others …</a:t>
            </a:r>
            <a:endParaRPr lang="en-US" sz="3100" smtClean="0">
              <a:sym typeface="Symbo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1143000"/>
            <a:ext cx="862488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1"/>
          <p:cNvGraphicFramePr>
            <a:graphicFrameLocks noChangeAspect="1"/>
          </p:cNvGraphicFramePr>
          <p:nvPr/>
        </p:nvGraphicFramePr>
        <p:xfrm>
          <a:off x="1371600" y="1219200"/>
          <a:ext cx="6629400" cy="5032375"/>
        </p:xfrm>
        <a:graphic>
          <a:graphicData uri="http://schemas.openxmlformats.org/presentationml/2006/ole">
            <mc:AlternateContent xmlns:mc="http://schemas.openxmlformats.org/markup-compatibility/2006">
              <mc:Choice xmlns:v="urn:schemas-microsoft-com:vml" Requires="v">
                <p:oleObj spid="_x0000_s11278" name="Equation" r:id="rId3" imgW="3581400" imgH="2717800" progId="Equation.DSMT4">
                  <p:embed/>
                </p:oleObj>
              </mc:Choice>
              <mc:Fallback>
                <p:oleObj name="Equation" r:id="rId3" imgW="3581400" imgH="27178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219200"/>
                        <a:ext cx="6629400" cy="5032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1"/>
          <p:cNvGraphicFramePr>
            <a:graphicFrameLocks noChangeAspect="1"/>
          </p:cNvGraphicFramePr>
          <p:nvPr/>
        </p:nvGraphicFramePr>
        <p:xfrm>
          <a:off x="328613" y="1211263"/>
          <a:ext cx="8739187" cy="5275262"/>
        </p:xfrm>
        <a:graphic>
          <a:graphicData uri="http://schemas.openxmlformats.org/presentationml/2006/ole">
            <mc:AlternateContent xmlns:mc="http://schemas.openxmlformats.org/markup-compatibility/2006">
              <mc:Choice xmlns:v="urn:schemas-microsoft-com:vml" Requires="v">
                <p:oleObj spid="_x0000_s12302" name="Equation" r:id="rId3" imgW="4292600" imgH="2590800" progId="Equation.DSMT4">
                  <p:embed/>
                </p:oleObj>
              </mc:Choice>
              <mc:Fallback>
                <p:oleObj name="Equation" r:id="rId3" imgW="4292600" imgH="25908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3" y="1211263"/>
                        <a:ext cx="8739187" cy="5275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457200" y="914400"/>
            <a:ext cx="8229600" cy="685800"/>
          </a:xfrm>
        </p:spPr>
        <p:txBody>
          <a:bodyPr/>
          <a:lstStyle/>
          <a:p>
            <a:pPr eaLnBrk="1" hangingPunct="1"/>
            <a:r>
              <a:rPr lang="en-US" altLang="en-US" sz="3200" smtClean="0">
                <a:latin typeface="Arial" charset="0"/>
                <a:cs typeface="Arial" charset="0"/>
              </a:rPr>
              <a:t>GMM</a:t>
            </a:r>
          </a:p>
        </p:txBody>
      </p:sp>
      <p:sp>
        <p:nvSpPr>
          <p:cNvPr id="13316" name="TextBox 3"/>
          <p:cNvSpPr txBox="1">
            <a:spLocks noChangeArrowheads="1"/>
          </p:cNvSpPr>
          <p:nvPr/>
        </p:nvSpPr>
        <p:spPr bwMode="auto">
          <a:xfrm>
            <a:off x="609600" y="1676400"/>
            <a:ext cx="7924800" cy="8302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Pinske, J. and Slade, M., (1998) “Contracting in Space: An Application of Spatial Statistics to Discrete Choice Models,” Journal of Econometrics, 85, 1, 125-154.</a:t>
            </a:r>
          </a:p>
          <a:p>
            <a:pPr eaLnBrk="1" hangingPunct="1"/>
            <a:r>
              <a:rPr lang="en-US" altLang="en-US" sz="1200" b="1">
                <a:latin typeface="Tahoma" pitchFamily="34" charset="0"/>
                <a:cs typeface="Tahoma" pitchFamily="34" charset="0"/>
              </a:rPr>
              <a:t>Pinkse, J. , Slade, M. and Shen, L (2006) “Dynamic Spatial Discrete Choice Using One Step GMM: An Application to Mine Operating Decisions”, Spatial Economic Analysis, 1: 1, 53 — 99.</a:t>
            </a:r>
          </a:p>
        </p:txBody>
      </p:sp>
      <p:graphicFrame>
        <p:nvGraphicFramePr>
          <p:cNvPr id="13314" name="Object 2"/>
          <p:cNvGraphicFramePr>
            <a:graphicFrameLocks noChangeAspect="1"/>
          </p:cNvGraphicFramePr>
          <p:nvPr/>
        </p:nvGraphicFramePr>
        <p:xfrm>
          <a:off x="1316038" y="2667000"/>
          <a:ext cx="6308725" cy="3886200"/>
        </p:xfrm>
        <a:graphic>
          <a:graphicData uri="http://schemas.openxmlformats.org/presentationml/2006/ole">
            <mc:AlternateContent xmlns:mc="http://schemas.openxmlformats.org/markup-compatibility/2006">
              <mc:Choice xmlns:v="urn:schemas-microsoft-com:vml" Requires="v">
                <p:oleObj spid="_x0000_s13330" name="Equation" r:id="rId3" imgW="3835400" imgH="2362200" progId="Equation.DSMT4">
                  <p:embed/>
                </p:oleObj>
              </mc:Choice>
              <mc:Fallback>
                <p:oleObj name="Equation" r:id="rId3" imgW="3835400" imgH="2362200" progId="Equation.DSMT4">
                  <p:embed/>
                  <p:pic>
                    <p:nvPicPr>
                      <p:cNvPr id="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038" y="2667000"/>
                        <a:ext cx="6308725" cy="388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1295400" y="3733800"/>
            <a:ext cx="25908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295400" y="5562600"/>
            <a:ext cx="31242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533400" y="1066800"/>
            <a:ext cx="8229600" cy="579438"/>
          </a:xfrm>
        </p:spPr>
        <p:txBody>
          <a:bodyPr/>
          <a:lstStyle/>
          <a:p>
            <a:pPr eaLnBrk="1" hangingPunct="1"/>
            <a:r>
              <a:rPr lang="en-US" altLang="en-US" sz="3200" smtClean="0">
                <a:latin typeface="Arial" charset="0"/>
                <a:cs typeface="Arial" charset="0"/>
              </a:rPr>
              <a:t>GMM Approach</a:t>
            </a:r>
          </a:p>
        </p:txBody>
      </p:sp>
      <p:sp>
        <p:nvSpPr>
          <p:cNvPr id="55299" name="Content Placeholder 2"/>
          <p:cNvSpPr>
            <a:spLocks noGrp="1"/>
          </p:cNvSpPr>
          <p:nvPr>
            <p:ph idx="1"/>
          </p:nvPr>
        </p:nvSpPr>
        <p:spPr>
          <a:xfrm>
            <a:off x="1295400" y="1676400"/>
            <a:ext cx="7086600" cy="4191000"/>
          </a:xfrm>
        </p:spPr>
        <p:txBody>
          <a:bodyPr/>
          <a:lstStyle/>
          <a:p>
            <a:pPr marL="0" indent="0" eaLnBrk="1" hangingPunct="1">
              <a:buFont typeface="Arial" charset="0"/>
              <a:buNone/>
            </a:pPr>
            <a:r>
              <a:rPr lang="en-US" altLang="en-US" sz="2800" smtClean="0">
                <a:sym typeface="Wingdings" pitchFamily="2" charset="2"/>
              </a:rPr>
              <a:t>  </a:t>
            </a:r>
            <a:r>
              <a:rPr lang="en-US" altLang="en-US" sz="2400" smtClean="0"/>
              <a:t>Spatial autocorrelation induces</a:t>
            </a:r>
            <a:br>
              <a:rPr lang="en-US" altLang="en-US" sz="2400" smtClean="0"/>
            </a:br>
            <a:r>
              <a:rPr lang="en-US" altLang="en-US" sz="2400" smtClean="0"/>
              <a:t>      heteroscedasticity that is a function of </a:t>
            </a:r>
          </a:p>
          <a:p>
            <a:pPr marL="0" indent="0" eaLnBrk="1" hangingPunct="1">
              <a:buFont typeface="Arial" charset="0"/>
              <a:buNone/>
            </a:pPr>
            <a:r>
              <a:rPr lang="en-US" altLang="en-US" sz="2800" smtClean="0">
                <a:sym typeface="Wingdings" pitchFamily="2" charset="2"/>
              </a:rPr>
              <a:t>  </a:t>
            </a:r>
            <a:r>
              <a:rPr lang="en-US" altLang="en-US" sz="2400" smtClean="0"/>
              <a:t>Moment equations include the</a:t>
            </a:r>
            <a:br>
              <a:rPr lang="en-US" altLang="en-US" sz="2400" smtClean="0"/>
            </a:br>
            <a:r>
              <a:rPr lang="en-US" altLang="en-US" sz="2400" smtClean="0"/>
              <a:t>      heteroscedasticity and an additional</a:t>
            </a:r>
            <a:br>
              <a:rPr lang="en-US" altLang="en-US" sz="2400" smtClean="0"/>
            </a:br>
            <a:r>
              <a:rPr lang="en-US" altLang="en-US" sz="2400" smtClean="0"/>
              <a:t>      instrumental variable for identifying .</a:t>
            </a:r>
          </a:p>
          <a:p>
            <a:pPr marL="0" indent="0" eaLnBrk="1" hangingPunct="1">
              <a:buFont typeface="Arial" charset="0"/>
              <a:buNone/>
            </a:pPr>
            <a:r>
              <a:rPr lang="en-US" altLang="en-US" sz="2800" smtClean="0">
                <a:sym typeface="Wingdings" pitchFamily="2" charset="2"/>
              </a:rPr>
              <a:t>  </a:t>
            </a:r>
            <a:r>
              <a:rPr lang="en-US" altLang="en-US" sz="2400" smtClean="0"/>
              <a:t>LM test of </a:t>
            </a:r>
            <a:r>
              <a:rPr lang="el-GR" altLang="en-US" sz="2400" smtClean="0"/>
              <a:t>ρ</a:t>
            </a:r>
            <a:r>
              <a:rPr lang="en-US" altLang="en-US" sz="2400" smtClean="0"/>
              <a:t> = </a:t>
            </a:r>
            <a:r>
              <a:rPr lang="en-US" altLang="en-US" sz="2400" smtClean="0"/>
              <a:t>0 is carried out under the null</a:t>
            </a:r>
            <a:br>
              <a:rPr lang="en-US" altLang="en-US" sz="2400" smtClean="0"/>
            </a:br>
            <a:r>
              <a:rPr lang="en-US" altLang="en-US" sz="2400" smtClean="0"/>
              <a:t>      hypothesis that </a:t>
            </a:r>
            <a:r>
              <a:rPr lang="el-GR" altLang="en-US" sz="2400" smtClean="0"/>
              <a:t>ρ</a:t>
            </a:r>
            <a:r>
              <a:rPr lang="en-US" altLang="en-US" sz="2400" smtClean="0"/>
              <a:t> </a:t>
            </a:r>
            <a:r>
              <a:rPr lang="en-US" altLang="en-US" sz="2400" smtClean="0"/>
              <a:t>=  0.</a:t>
            </a:r>
          </a:p>
          <a:p>
            <a:pPr marL="0" indent="0" eaLnBrk="1" hangingPunct="1">
              <a:buFont typeface="Arial" charset="0"/>
              <a:buNone/>
            </a:pPr>
            <a:r>
              <a:rPr lang="en-US" altLang="en-US" sz="2800" smtClean="0">
                <a:sym typeface="Wingdings" pitchFamily="2" charset="2"/>
              </a:rPr>
              <a:t>  </a:t>
            </a:r>
            <a:r>
              <a:rPr lang="en-US" altLang="en-US" sz="2400" smtClean="0"/>
              <a:t>Application: Contract type in pricing for 118</a:t>
            </a:r>
            <a:br>
              <a:rPr lang="en-US" altLang="en-US" sz="2400" smtClean="0"/>
            </a:br>
            <a:r>
              <a:rPr lang="en-US" altLang="en-US" sz="2400" smtClean="0"/>
              <a:t>      Vancouver service stations.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a:xfrm>
            <a:off x="457200" y="1066800"/>
            <a:ext cx="8229600" cy="762000"/>
          </a:xfrm>
        </p:spPr>
        <p:txBody>
          <a:bodyPr/>
          <a:lstStyle/>
          <a:p>
            <a:pPr eaLnBrk="1" hangingPunct="1"/>
            <a:r>
              <a:rPr lang="en-US" altLang="en-US" sz="3200" smtClean="0">
                <a:latin typeface="Arial" charset="0"/>
                <a:cs typeface="Arial" charset="0"/>
              </a:rPr>
              <a:t>GMM</a:t>
            </a:r>
          </a:p>
        </p:txBody>
      </p:sp>
      <p:graphicFrame>
        <p:nvGraphicFramePr>
          <p:cNvPr id="14338" name="Object 2"/>
          <p:cNvGraphicFramePr>
            <a:graphicFrameLocks noChangeAspect="1"/>
          </p:cNvGraphicFramePr>
          <p:nvPr/>
        </p:nvGraphicFramePr>
        <p:xfrm>
          <a:off x="1589088" y="1905000"/>
          <a:ext cx="5708650" cy="4114800"/>
        </p:xfrm>
        <a:graphic>
          <a:graphicData uri="http://schemas.openxmlformats.org/presentationml/2006/ole">
            <mc:AlternateContent xmlns:mc="http://schemas.openxmlformats.org/markup-compatibility/2006">
              <mc:Choice xmlns:v="urn:schemas-microsoft-com:vml" Requires="v">
                <p:oleObj spid="_x0000_s14351" name="Equation" r:id="rId3" imgW="3365500" imgH="2425700" progId="Equation.DSMT4">
                  <p:embed/>
                </p:oleObj>
              </mc:Choice>
              <mc:Fallback>
                <p:oleObj name="Equation" r:id="rId3" imgW="3365500" imgH="24257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088" y="1905000"/>
                        <a:ext cx="5708650"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914400"/>
            <a:ext cx="8229600" cy="1143000"/>
          </a:xfrm>
        </p:spPr>
        <p:txBody>
          <a:bodyPr/>
          <a:lstStyle/>
          <a:p>
            <a:r>
              <a:rPr lang="en-US" altLang="en-US" smtClean="0">
                <a:latin typeface="Arial" charset="0"/>
                <a:cs typeface="Arial" charset="0"/>
              </a:rPr>
              <a:t>Extension to Dynamic Choice Model</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590800"/>
            <a:ext cx="79454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3"/>
          <p:cNvSpPr txBox="1">
            <a:spLocks noChangeArrowheads="1"/>
          </p:cNvSpPr>
          <p:nvPr/>
        </p:nvSpPr>
        <p:spPr bwMode="auto">
          <a:xfrm>
            <a:off x="685800" y="5867400"/>
            <a:ext cx="7772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Pinske, Slade, Shen (2006)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371600"/>
            <a:ext cx="82042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4065587"/>
            <a:ext cx="37973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4044950"/>
            <a:ext cx="41338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1"/>
          <p:cNvGraphicFramePr>
            <a:graphicFrameLocks noChangeAspect="1"/>
          </p:cNvGraphicFramePr>
          <p:nvPr/>
        </p:nvGraphicFramePr>
        <p:xfrm>
          <a:off x="1752600" y="1524000"/>
          <a:ext cx="6357938" cy="4191000"/>
        </p:xfrm>
        <a:graphic>
          <a:graphicData uri="http://schemas.openxmlformats.org/presentationml/2006/ole">
            <mc:AlternateContent xmlns:mc="http://schemas.openxmlformats.org/markup-compatibility/2006">
              <mc:Choice xmlns:v="urn:schemas-microsoft-com:vml" Requires="v">
                <p:oleObj spid="_x0000_s15374" name="Equation" r:id="rId3" imgW="3390900" imgH="2235200" progId="Equation.DSMT4">
                  <p:embed/>
                </p:oleObj>
              </mc:Choice>
              <mc:Fallback>
                <p:oleObj name="Equation" r:id="rId3" imgW="3390900" imgH="22352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524000"/>
                        <a:ext cx="6357938"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1"/>
          <p:cNvGraphicFramePr>
            <a:graphicFrameLocks noChangeAspect="1"/>
          </p:cNvGraphicFramePr>
          <p:nvPr/>
        </p:nvGraphicFramePr>
        <p:xfrm>
          <a:off x="1676400" y="1219200"/>
          <a:ext cx="6270625" cy="5029200"/>
        </p:xfrm>
        <a:graphic>
          <a:graphicData uri="http://schemas.openxmlformats.org/presentationml/2006/ole">
            <mc:AlternateContent xmlns:mc="http://schemas.openxmlformats.org/markup-compatibility/2006">
              <mc:Choice xmlns:v="urn:schemas-microsoft-com:vml" Requires="v">
                <p:oleObj spid="_x0000_s16398" name="Equation" r:id="rId3" imgW="3848100" imgH="3086100" progId="Equation.DSMT4">
                  <p:embed/>
                </p:oleObj>
              </mc:Choice>
              <mc:Fallback>
                <p:oleObj name="Equation" r:id="rId3" imgW="3848100" imgH="30861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19200"/>
                        <a:ext cx="6270625" cy="502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latin typeface="Arial" charset="0"/>
                <a:cs typeface="Arial" charset="0"/>
              </a:rPr>
              <a:t>LM Test?</a:t>
            </a:r>
          </a:p>
        </p:txBody>
      </p:sp>
      <p:sp>
        <p:nvSpPr>
          <p:cNvPr id="59395" name="Content Placeholder 2"/>
          <p:cNvSpPr>
            <a:spLocks noGrp="1"/>
          </p:cNvSpPr>
          <p:nvPr>
            <p:ph idx="1"/>
          </p:nvPr>
        </p:nvSpPr>
        <p:spPr>
          <a:xfrm>
            <a:off x="457200" y="2057400"/>
            <a:ext cx="8229600" cy="3535363"/>
          </a:xfrm>
        </p:spPr>
        <p:txBody>
          <a:bodyPr/>
          <a:lstStyle/>
          <a:p>
            <a:pPr>
              <a:buFont typeface="Arial" charset="0"/>
              <a:buChar char="•"/>
            </a:pPr>
            <a:r>
              <a:rPr lang="en-US" altLang="en-US" smtClean="0"/>
              <a:t>If  = 0, g</a:t>
            </a:r>
            <a:r>
              <a:rPr lang="en-US" altLang="en-US" baseline="-25000" smtClean="0"/>
              <a:t></a:t>
            </a:r>
            <a:r>
              <a:rPr lang="en-US" altLang="en-US" smtClean="0"/>
              <a:t> = 0 because </a:t>
            </a:r>
            <a:r>
              <a:rPr lang="en-US" altLang="en-US" b="1" smtClean="0"/>
              <a:t>A</a:t>
            </a:r>
            <a:r>
              <a:rPr lang="en-US" altLang="en-US" baseline="-25000" smtClean="0"/>
              <a:t>ii</a:t>
            </a:r>
            <a:r>
              <a:rPr lang="en-US" altLang="en-US" smtClean="0"/>
              <a:t> = 0</a:t>
            </a:r>
          </a:p>
          <a:p>
            <a:pPr>
              <a:buFont typeface="Arial" charset="0"/>
              <a:buChar char="•"/>
            </a:pPr>
            <a:r>
              <a:rPr lang="en-US" altLang="en-US" smtClean="0"/>
              <a:t>At the initial logit values, </a:t>
            </a:r>
            <a:r>
              <a:rPr lang="en-US" altLang="en-US" b="1" smtClean="0"/>
              <a:t>g</a:t>
            </a:r>
            <a:r>
              <a:rPr lang="en-US" altLang="en-US" b="1" baseline="-25000" smtClean="0"/>
              <a:t></a:t>
            </a:r>
            <a:r>
              <a:rPr lang="en-US" altLang="en-US" smtClean="0"/>
              <a:t> = </a:t>
            </a:r>
            <a:r>
              <a:rPr lang="en-US" altLang="en-US" b="1" smtClean="0"/>
              <a:t>0</a:t>
            </a:r>
          </a:p>
          <a:p>
            <a:pPr>
              <a:buFont typeface="Arial" charset="0"/>
              <a:buChar char="•"/>
            </a:pPr>
            <a:r>
              <a:rPr lang="en-US" altLang="en-US" smtClean="0"/>
              <a:t>Thus, if  = 0, </a:t>
            </a:r>
            <a:r>
              <a:rPr lang="en-US" altLang="en-US" b="1" smtClean="0"/>
              <a:t>g</a:t>
            </a:r>
            <a:r>
              <a:rPr lang="en-US" altLang="en-US" smtClean="0"/>
              <a:t> = 0</a:t>
            </a:r>
          </a:p>
          <a:p>
            <a:pPr>
              <a:buFont typeface="Arial" charset="0"/>
              <a:buChar char="•"/>
            </a:pPr>
            <a:r>
              <a:rPr lang="en-US" altLang="en-US" smtClean="0"/>
              <a:t>How to test  = 0 using an LM style test.</a:t>
            </a:r>
          </a:p>
          <a:p>
            <a:pPr>
              <a:buFont typeface="Arial" charset="0"/>
              <a:buChar char="•"/>
            </a:pPr>
            <a:r>
              <a:rPr lang="en-US" altLang="en-US" smtClean="0"/>
              <a:t>Same problem shows up in RE </a:t>
            </a:r>
            <a:r>
              <a:rPr lang="en-US" altLang="en-US" smtClean="0"/>
              <a:t>models</a:t>
            </a:r>
            <a:endParaRPr lang="en-US" alt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1"/>
          <p:cNvGraphicFramePr>
            <a:graphicFrameLocks noChangeAspect="1"/>
          </p:cNvGraphicFramePr>
          <p:nvPr/>
        </p:nvGraphicFramePr>
        <p:xfrm>
          <a:off x="609600" y="1066800"/>
          <a:ext cx="8228013" cy="4907859"/>
        </p:xfrm>
        <a:graphic>
          <a:graphicData uri="http://schemas.openxmlformats.org/presentationml/2006/ole">
            <mc:AlternateContent xmlns:mc="http://schemas.openxmlformats.org/markup-compatibility/2006">
              <mc:Choice xmlns:v="urn:schemas-microsoft-com:vml" Requires="v">
                <p:oleObj spid="_x0000_s31756" name="Equation" r:id="rId3" imgW="4343400" imgH="2590800" progId="Equation.DSMT4">
                  <p:embed/>
                </p:oleObj>
              </mc:Choice>
              <mc:Fallback>
                <p:oleObj name="Equation" r:id="rId3" imgW="4343400" imgH="259080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066800"/>
                        <a:ext cx="8228013" cy="49078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420228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nvGraphicFramePr>
        <p:xfrm>
          <a:off x="762000" y="2362200"/>
          <a:ext cx="7597775" cy="2971800"/>
        </p:xfrm>
        <a:graphic>
          <a:graphicData uri="http://schemas.openxmlformats.org/presentationml/2006/ole">
            <mc:AlternateContent xmlns:mc="http://schemas.openxmlformats.org/markup-compatibility/2006">
              <mc:Choice xmlns:v="urn:schemas-microsoft-com:vml" Requires="v">
                <p:oleObj spid="_x0000_s18447" name="Equation" r:id="rId3" imgW="3149600" imgH="1231900" progId="Equation.DSMT4">
                  <p:embed/>
                </p:oleObj>
              </mc:Choice>
              <mc:Fallback>
                <p:oleObj name="Equation" r:id="rId3" imgW="3149600" imgH="12319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362200"/>
                        <a:ext cx="7597775" cy="297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5" name="Title 4"/>
          <p:cNvSpPr>
            <a:spLocks noGrp="1"/>
          </p:cNvSpPr>
          <p:nvPr>
            <p:ph type="title"/>
          </p:nvPr>
        </p:nvSpPr>
        <p:spPr>
          <a:xfrm>
            <a:off x="457200" y="990600"/>
            <a:ext cx="8229600" cy="1143000"/>
          </a:xfrm>
        </p:spPr>
        <p:txBody>
          <a:bodyPr/>
          <a:lstStyle/>
          <a:p>
            <a:r>
              <a:rPr lang="en-US" altLang="en-US" smtClean="0">
                <a:latin typeface="Arial" charset="0"/>
                <a:cs typeface="Arial" charset="0"/>
              </a:rPr>
              <a:t>Covariance Matrix for Pseudo MLE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533400"/>
          </a:xfrm>
        </p:spPr>
        <p:txBody>
          <a:bodyPr rtlCol="0">
            <a:normAutofit fontScale="90000"/>
          </a:bodyPr>
          <a:lstStyle/>
          <a:p>
            <a:pPr eaLnBrk="1" fontAlgn="auto" hangingPunct="1">
              <a:spcAft>
                <a:spcPts val="0"/>
              </a:spcAft>
              <a:defRPr/>
            </a:pPr>
            <a:r>
              <a:rPr lang="en-US" sz="3200" smtClean="0"/>
              <a:t>‘Pseudo’ Maximum Likelihood</a:t>
            </a:r>
            <a:endParaRPr lang="en-US" sz="3200"/>
          </a:p>
        </p:txBody>
      </p:sp>
      <p:sp>
        <p:nvSpPr>
          <p:cNvPr id="19460" name="TextBox 3"/>
          <p:cNvSpPr txBox="1">
            <a:spLocks noChangeArrowheads="1"/>
          </p:cNvSpPr>
          <p:nvPr/>
        </p:nvSpPr>
        <p:spPr bwMode="auto">
          <a:xfrm>
            <a:off x="304800" y="1628775"/>
            <a:ext cx="8686800" cy="276225"/>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b="1">
                <a:latin typeface="Tahoma" pitchFamily="34" charset="0"/>
                <a:cs typeface="Tahoma" pitchFamily="34" charset="0"/>
              </a:rPr>
              <a:t>Smirnov, A., “Modeling Spatial Discrete Choice,” Regional Science and Urban Economics, 40, 2010.</a:t>
            </a:r>
          </a:p>
        </p:txBody>
      </p:sp>
      <p:graphicFrame>
        <p:nvGraphicFramePr>
          <p:cNvPr id="19458" name="Object 2"/>
          <p:cNvGraphicFramePr>
            <a:graphicFrameLocks noChangeAspect="1"/>
          </p:cNvGraphicFramePr>
          <p:nvPr/>
        </p:nvGraphicFramePr>
        <p:xfrm>
          <a:off x="1095375" y="2133600"/>
          <a:ext cx="7007225" cy="4433888"/>
        </p:xfrm>
        <a:graphic>
          <a:graphicData uri="http://schemas.openxmlformats.org/presentationml/2006/ole">
            <mc:AlternateContent xmlns:mc="http://schemas.openxmlformats.org/markup-compatibility/2006">
              <mc:Choice xmlns:v="urn:schemas-microsoft-com:vml" Requires="v">
                <p:oleObj spid="_x0000_s19475" name="Equation" r:id="rId3" imgW="3873500" imgH="2451100" progId="Equation.DSMT4">
                  <p:embed/>
                </p:oleObj>
              </mc:Choice>
              <mc:Fallback>
                <p:oleObj name="Equation" r:id="rId3" imgW="3873500" imgH="2451100" progId="Equation.DSMT4">
                  <p:embed/>
                  <p:pic>
                    <p:nvPicPr>
                      <p:cNvPr id="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375" y="2133600"/>
                        <a:ext cx="7007225" cy="4433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2362200" y="4579938"/>
            <a:ext cx="8382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3886200" y="4589463"/>
            <a:ext cx="9906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990600" y="5334000"/>
            <a:ext cx="5943600" cy="304800"/>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Pseudo Maximum Likelihood</a:t>
            </a:r>
          </a:p>
        </p:txBody>
      </p:sp>
      <p:sp>
        <p:nvSpPr>
          <p:cNvPr id="61443" name="Content Placeholder 2"/>
          <p:cNvSpPr>
            <a:spLocks noGrp="1"/>
          </p:cNvSpPr>
          <p:nvPr>
            <p:ph idx="1"/>
          </p:nvPr>
        </p:nvSpPr>
        <p:spPr>
          <a:xfrm>
            <a:off x="533400" y="2133600"/>
            <a:ext cx="8229600" cy="3657600"/>
          </a:xfrm>
        </p:spPr>
        <p:txBody>
          <a:bodyPr/>
          <a:lstStyle/>
          <a:p>
            <a:pPr marL="0" indent="0" eaLnBrk="1" hangingPunct="1">
              <a:buFont typeface="Arial" charset="0"/>
              <a:buNone/>
            </a:pPr>
            <a:r>
              <a:rPr lang="en-US" altLang="en-US" sz="2400" smtClean="0">
                <a:sym typeface="Wingdings" pitchFamily="2" charset="2"/>
              </a:rPr>
              <a:t>  Bases correlation in underlying utilities</a:t>
            </a:r>
          </a:p>
          <a:p>
            <a:pPr marL="0" indent="0" eaLnBrk="1" hangingPunct="1">
              <a:buFont typeface="Arial" charset="0"/>
              <a:buNone/>
            </a:pPr>
            <a:r>
              <a:rPr lang="en-US" altLang="en-US" sz="2400" smtClean="0">
                <a:sym typeface="Wingdings" pitchFamily="2" charset="2"/>
              </a:rPr>
              <a:t>  </a:t>
            </a:r>
            <a:r>
              <a:rPr lang="en-US" altLang="en-US" sz="2400" smtClean="0"/>
              <a:t>Assumes away the correlation in the reduced form</a:t>
            </a:r>
          </a:p>
          <a:p>
            <a:pPr marL="0" indent="0" eaLnBrk="1" hangingPunct="1">
              <a:buFont typeface="Arial" charset="0"/>
              <a:buNone/>
            </a:pPr>
            <a:r>
              <a:rPr lang="en-US" altLang="en-US" sz="2400" smtClean="0">
                <a:sym typeface="Wingdings" pitchFamily="2" charset="2"/>
              </a:rPr>
              <a:t>  </a:t>
            </a:r>
            <a:r>
              <a:rPr lang="en-US" altLang="en-US" sz="2400" smtClean="0"/>
              <a:t>Makes a behavioral assumption</a:t>
            </a:r>
          </a:p>
          <a:p>
            <a:pPr marL="0" indent="0" eaLnBrk="1" hangingPunct="1">
              <a:buFont typeface="Arial" charset="0"/>
              <a:buNone/>
            </a:pPr>
            <a:r>
              <a:rPr lang="en-US" altLang="en-US" sz="2400" smtClean="0">
                <a:sym typeface="Wingdings" pitchFamily="2" charset="2"/>
              </a:rPr>
              <a:t>  </a:t>
            </a:r>
            <a:r>
              <a:rPr lang="en-US" altLang="en-US" sz="2400" smtClean="0"/>
              <a:t>Requires inversion of (</a:t>
            </a:r>
            <a:r>
              <a:rPr lang="en-US" altLang="en-US" sz="2400" b="1" smtClean="0"/>
              <a:t>I</a:t>
            </a:r>
            <a:r>
              <a:rPr lang="en-US" altLang="en-US" sz="2400" smtClean="0"/>
              <a:t>-</a:t>
            </a:r>
            <a:r>
              <a:rPr lang="en-US" altLang="en-US" sz="2400" b="1" smtClean="0"/>
              <a:t>W</a:t>
            </a:r>
            <a:r>
              <a:rPr lang="en-US" altLang="en-US" sz="2400" smtClean="0"/>
              <a:t>)</a:t>
            </a:r>
          </a:p>
          <a:p>
            <a:pPr marL="0" indent="0" eaLnBrk="1" hangingPunct="1">
              <a:buFont typeface="Arial" charset="0"/>
              <a:buNone/>
            </a:pPr>
            <a:r>
              <a:rPr lang="en-US" altLang="en-US" sz="2400" smtClean="0">
                <a:sym typeface="Wingdings" pitchFamily="2" charset="2"/>
              </a:rPr>
              <a:t>  </a:t>
            </a:r>
            <a:r>
              <a:rPr lang="en-US" altLang="en-US" sz="2400" smtClean="0"/>
              <a:t>Computation of (</a:t>
            </a:r>
            <a:r>
              <a:rPr lang="en-US" altLang="en-US" sz="2400" b="1" smtClean="0"/>
              <a:t>I</a:t>
            </a:r>
            <a:r>
              <a:rPr lang="en-US" altLang="en-US" sz="2400" smtClean="0"/>
              <a:t>-</a:t>
            </a:r>
            <a:r>
              <a:rPr lang="en-US" altLang="en-US" sz="2400" b="1" smtClean="0"/>
              <a:t>W</a:t>
            </a:r>
            <a:r>
              <a:rPr lang="en-US" altLang="en-US" sz="2400" smtClean="0"/>
              <a:t>) is part of the optimization</a:t>
            </a:r>
            <a:br>
              <a:rPr lang="en-US" altLang="en-US" sz="2400" smtClean="0"/>
            </a:br>
            <a:r>
              <a:rPr lang="en-US" altLang="en-US" sz="2400" smtClean="0"/>
              <a:t>    process -  is estimated with </a:t>
            </a:r>
            <a:r>
              <a:rPr lang="en-US" altLang="en-US" sz="2400" b="1" smtClean="0"/>
              <a:t></a:t>
            </a:r>
            <a:r>
              <a:rPr lang="en-US" altLang="en-US" sz="2400" smtClean="0"/>
              <a:t> .</a:t>
            </a:r>
          </a:p>
          <a:p>
            <a:pPr marL="0" indent="0" eaLnBrk="1" hangingPunct="1">
              <a:buFont typeface="Arial" charset="0"/>
              <a:buNone/>
            </a:pPr>
            <a:r>
              <a:rPr lang="en-US" altLang="en-US" sz="2400" smtClean="0">
                <a:sym typeface="Wingdings" pitchFamily="2" charset="2"/>
              </a:rPr>
              <a:t> </a:t>
            </a:r>
            <a:r>
              <a:rPr lang="en-US" altLang="en-US" sz="2400" smtClean="0"/>
              <a:t>Does not require multidimensional integration (for a logit</a:t>
            </a:r>
            <a:br>
              <a:rPr lang="en-US" altLang="en-US" sz="2400" smtClean="0"/>
            </a:br>
            <a:r>
              <a:rPr lang="en-US" altLang="en-US" sz="2400" smtClean="0"/>
              <a:t>    model, requires no integration)</a:t>
            </a:r>
          </a:p>
          <a:p>
            <a:pPr marL="0" indent="0" eaLnBrk="1" hangingPunct="1">
              <a:buFont typeface="Arial" charset="0"/>
              <a:buChar char="•"/>
            </a:pPr>
            <a:endParaRPr lang="en-US" altLang="en-US" sz="24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19100" y="914400"/>
            <a:ext cx="8229600" cy="762000"/>
          </a:xfrm>
        </p:spPr>
        <p:txBody>
          <a:bodyPr/>
          <a:lstStyle/>
          <a:p>
            <a:pPr eaLnBrk="1" hangingPunct="1"/>
            <a:r>
              <a:rPr lang="en-US" altLang="en-US" sz="3200" smtClean="0">
                <a:latin typeface="Arial" charset="0"/>
                <a:cs typeface="Arial" charset="0"/>
              </a:rPr>
              <a:t>Other Approaches</a:t>
            </a:r>
          </a:p>
        </p:txBody>
      </p:sp>
      <p:sp>
        <p:nvSpPr>
          <p:cNvPr id="68611" name="Content Placeholder 2"/>
          <p:cNvSpPr>
            <a:spLocks noGrp="1"/>
          </p:cNvSpPr>
          <p:nvPr>
            <p:ph idx="1"/>
          </p:nvPr>
        </p:nvSpPr>
        <p:spPr>
          <a:xfrm>
            <a:off x="533400" y="2819400"/>
            <a:ext cx="8229600" cy="3124200"/>
          </a:xfrm>
        </p:spPr>
        <p:txBody>
          <a:bodyPr/>
          <a:lstStyle/>
          <a:p>
            <a:pPr marL="0" indent="0" eaLnBrk="1" hangingPunct="1">
              <a:buFont typeface="Arial" charset="0"/>
              <a:buNone/>
            </a:pPr>
            <a:r>
              <a:rPr lang="en-US" altLang="en-US" sz="2800" smtClean="0">
                <a:sym typeface="Wingdings" pitchFamily="2" charset="2"/>
              </a:rPr>
              <a:t></a:t>
            </a:r>
            <a:r>
              <a:rPr lang="en-US" altLang="en-US" smtClean="0">
                <a:sym typeface="Wingdings" pitchFamily="2" charset="2"/>
              </a:rPr>
              <a:t>   </a:t>
            </a:r>
            <a:r>
              <a:rPr lang="en-US" altLang="en-US" sz="2400" smtClean="0"/>
              <a:t>Case (1992): Define “regions” or neighborhoods.  No</a:t>
            </a:r>
            <a:br>
              <a:rPr lang="en-US" altLang="en-US" sz="2400" smtClean="0"/>
            </a:br>
            <a:r>
              <a:rPr lang="en-US" altLang="en-US" sz="2400" smtClean="0"/>
              <a:t>       correlation across regions.  Produces essentially a</a:t>
            </a:r>
            <a:br>
              <a:rPr lang="en-US" altLang="en-US" sz="2400" smtClean="0"/>
            </a:br>
            <a:r>
              <a:rPr lang="en-US" altLang="en-US" sz="2400" smtClean="0"/>
              <a:t>       panel data probit model.  (Wang et al. (2013))</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a:t>
            </a:r>
            <a:r>
              <a:rPr lang="en-US" altLang="en-US" sz="2400" smtClean="0"/>
              <a:t>Beron and Vijverberg (2003):  Brute force integration</a:t>
            </a:r>
            <a:br>
              <a:rPr lang="en-US" altLang="en-US" sz="2400" smtClean="0"/>
            </a:br>
            <a:r>
              <a:rPr lang="en-US" altLang="en-US" sz="2400" smtClean="0"/>
              <a:t>       using GHK simulator in a probit model.</a:t>
            </a:r>
            <a:r>
              <a:rPr lang="en-US" altLang="en-US" sz="2400" smtClean="0">
                <a:sym typeface="Wingdings" pitchFamily="2" charset="2"/>
              </a:rPr>
              <a:t> </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Lesage:  Bayesian - MCMC</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Others.  See Bhat and Sener (2009).</a:t>
            </a:r>
            <a:endParaRPr lang="en-US" altLang="en-US" sz="2400" smtClean="0"/>
          </a:p>
        </p:txBody>
      </p:sp>
      <p:sp>
        <p:nvSpPr>
          <p:cNvPr id="68612" name="TextBox 3"/>
          <p:cNvSpPr txBox="1">
            <a:spLocks noChangeArrowheads="1"/>
          </p:cNvSpPr>
          <p:nvPr/>
        </p:nvSpPr>
        <p:spPr bwMode="auto">
          <a:xfrm>
            <a:off x="533400" y="1828800"/>
            <a:ext cx="8001000" cy="64611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Case A (1992) Neighborhood influence and technological change. Economics 22:491–508</a:t>
            </a:r>
          </a:p>
          <a:p>
            <a:pPr eaLnBrk="1" hangingPunct="1"/>
            <a:r>
              <a:rPr lang="en-US" altLang="en-US" sz="1200">
                <a:latin typeface="Tahoma" pitchFamily="34" charset="0"/>
                <a:cs typeface="Tahoma" pitchFamily="34" charset="0"/>
              </a:rPr>
              <a:t>Beron KJ, Vijverberg WPM (2004) Probit in a spatial context: a monte carlo analysis. In: Anselin L, Florax RJGM, Rey SJ (eds) Advances in spatial econometrics: methodology, tools and applications. Springer,  Berlin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914400"/>
            <a:ext cx="8229600" cy="1143000"/>
          </a:xfrm>
        </p:spPr>
        <p:txBody>
          <a:bodyPr/>
          <a:lstStyle/>
          <a:p>
            <a:pPr eaLnBrk="1" hangingPunct="1"/>
            <a:r>
              <a:rPr lang="en-US" altLang="en-US" sz="3200" smtClean="0">
                <a:latin typeface="Arial" charset="0"/>
                <a:cs typeface="Arial" charset="0"/>
              </a:rPr>
              <a:t>OCM for Land Use Intensity</a:t>
            </a:r>
          </a:p>
        </p:txBody>
      </p:sp>
      <p:pic>
        <p:nvPicPr>
          <p:cNvPr id="747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057400"/>
            <a:ext cx="768667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457200" y="990600"/>
            <a:ext cx="8229600" cy="762000"/>
          </a:xfrm>
        </p:spPr>
        <p:txBody>
          <a:bodyPr/>
          <a:lstStyle/>
          <a:p>
            <a:pPr eaLnBrk="1" hangingPunct="1"/>
            <a:r>
              <a:rPr lang="en-US" altLang="en-US" sz="3200" smtClean="0">
                <a:latin typeface="Arial" charset="0"/>
                <a:cs typeface="Arial" charset="0"/>
              </a:rPr>
              <a:t>Ordered Probability Model</a:t>
            </a:r>
          </a:p>
        </p:txBody>
      </p:sp>
      <p:graphicFrame>
        <p:nvGraphicFramePr>
          <p:cNvPr id="22530" name="Object 4"/>
          <p:cNvGraphicFramePr>
            <a:graphicFrameLocks noChangeAspect="1"/>
          </p:cNvGraphicFramePr>
          <p:nvPr/>
        </p:nvGraphicFramePr>
        <p:xfrm>
          <a:off x="1414463" y="2070100"/>
          <a:ext cx="6392862" cy="3808413"/>
        </p:xfrm>
        <a:graphic>
          <a:graphicData uri="http://schemas.openxmlformats.org/presentationml/2006/ole">
            <mc:AlternateContent xmlns:mc="http://schemas.openxmlformats.org/markup-compatibility/2006">
              <mc:Choice xmlns:v="urn:schemas-microsoft-com:vml" Requires="v">
                <p:oleObj spid="_x0000_s22545" name="Equation" r:id="rId4" imgW="3581400" imgH="2133600" progId="Equation.DSMT4">
                  <p:embed/>
                </p:oleObj>
              </mc:Choice>
              <mc:Fallback>
                <p:oleObj name="Equation" r:id="rId4" imgW="3581400" imgH="21336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2070100"/>
                        <a:ext cx="6392862" cy="3808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2"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latin typeface="Calibri" pitchFamily="34" charset="0"/>
            </a:endParaRPr>
          </a:p>
        </p:txBody>
      </p:sp>
      <p:pic>
        <p:nvPicPr>
          <p:cNvPr id="2253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514600"/>
            <a:ext cx="33194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457200" y="914400"/>
            <a:ext cx="8229600" cy="762000"/>
          </a:xfrm>
        </p:spPr>
        <p:txBody>
          <a:bodyPr/>
          <a:lstStyle/>
          <a:p>
            <a:pPr eaLnBrk="1" hangingPunct="1"/>
            <a:r>
              <a:rPr lang="en-US" altLang="en-US" sz="3200" smtClean="0">
                <a:latin typeface="Arial" charset="0"/>
                <a:cs typeface="Arial" charset="0"/>
              </a:rPr>
              <a:t>A Spatial Ordered Choice Model</a:t>
            </a:r>
          </a:p>
        </p:txBody>
      </p:sp>
      <p:sp>
        <p:nvSpPr>
          <p:cNvPr id="23556" name="TextBox 3"/>
          <p:cNvSpPr txBox="1">
            <a:spLocks noChangeArrowheads="1"/>
          </p:cNvSpPr>
          <p:nvPr/>
        </p:nvSpPr>
        <p:spPr bwMode="auto">
          <a:xfrm>
            <a:off x="609600" y="1676400"/>
            <a:ext cx="79248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Wang, C. and Kockelman,  K., (2009) Bayesian Inference for Ordered Response Data with a Dynamic Spatial Ordered Probit Model, Working Paper, Department of Civil and Environmental Engineering, Bucknell University.</a:t>
            </a:r>
          </a:p>
        </p:txBody>
      </p:sp>
      <p:graphicFrame>
        <p:nvGraphicFramePr>
          <p:cNvPr id="23554" name="Object 2"/>
          <p:cNvGraphicFramePr>
            <a:graphicFrameLocks noChangeAspect="1"/>
          </p:cNvGraphicFramePr>
          <p:nvPr/>
        </p:nvGraphicFramePr>
        <p:xfrm>
          <a:off x="1143000" y="2438400"/>
          <a:ext cx="6553200" cy="3897313"/>
        </p:xfrm>
        <a:graphic>
          <a:graphicData uri="http://schemas.openxmlformats.org/presentationml/2006/ole">
            <mc:AlternateContent xmlns:mc="http://schemas.openxmlformats.org/markup-compatibility/2006">
              <mc:Choice xmlns:v="urn:schemas-microsoft-com:vml" Requires="v">
                <p:oleObj spid="_x0000_s23568" name="Equation" r:id="rId3" imgW="4165600" imgH="2476500" progId="Equation.DSMT4">
                  <p:embed/>
                </p:oleObj>
              </mc:Choice>
              <mc:Fallback>
                <p:oleObj name="Equation" r:id="rId3" imgW="4165600" imgH="2476500" progId="Equation.DSMT4">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438400"/>
                        <a:ext cx="6553200" cy="3897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990600"/>
            <a:ext cx="8229600" cy="762000"/>
          </a:xfrm>
        </p:spPr>
        <p:txBody>
          <a:bodyPr/>
          <a:lstStyle/>
          <a:p>
            <a:pPr eaLnBrk="1" hangingPunct="1"/>
            <a:r>
              <a:rPr lang="en-US" altLang="en-US" sz="3200" smtClean="0">
                <a:latin typeface="Arial" charset="0"/>
                <a:cs typeface="Arial" charset="0"/>
              </a:rPr>
              <a:t>An Ordered Probability Model</a:t>
            </a:r>
          </a:p>
        </p:txBody>
      </p:sp>
      <p:graphicFrame>
        <p:nvGraphicFramePr>
          <p:cNvPr id="21506" name="Object 4"/>
          <p:cNvGraphicFramePr>
            <a:graphicFrameLocks noChangeAspect="1"/>
          </p:cNvGraphicFramePr>
          <p:nvPr/>
        </p:nvGraphicFramePr>
        <p:xfrm>
          <a:off x="1414463" y="2070100"/>
          <a:ext cx="6392862" cy="3808413"/>
        </p:xfrm>
        <a:graphic>
          <a:graphicData uri="http://schemas.openxmlformats.org/presentationml/2006/ole">
            <mc:AlternateContent xmlns:mc="http://schemas.openxmlformats.org/markup-compatibility/2006">
              <mc:Choice xmlns:v="urn:schemas-microsoft-com:vml" Requires="v">
                <p:oleObj spid="_x0000_s32780" name="Equation" r:id="rId4" imgW="3581400" imgH="2133600" progId="Equation.DSMT4">
                  <p:embed/>
                </p:oleObj>
              </mc:Choice>
              <mc:Fallback>
                <p:oleObj name="Equation" r:id="rId4" imgW="3581400" imgH="21336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2070100"/>
                        <a:ext cx="6392862" cy="3808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08"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latin typeface="Calibri" pitchFamily="34" charset="0"/>
            </a:endParaRPr>
          </a:p>
        </p:txBody>
      </p:sp>
      <p:pic>
        <p:nvPicPr>
          <p:cNvPr id="2150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514600"/>
            <a:ext cx="33194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6505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sz="3200" smtClean="0">
                <a:latin typeface="Arial" charset="0"/>
                <a:cs typeface="Arial" charset="0"/>
              </a:rPr>
              <a:t>OCM for Land Use Intensity</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33600"/>
            <a:ext cx="7800975"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altLang="en-US" sz="3200" smtClean="0">
                <a:latin typeface="Arial" charset="0"/>
                <a:cs typeface="Arial" charset="0"/>
              </a:rPr>
              <a:t>Estimated Dynamic OCM</a:t>
            </a:r>
          </a:p>
        </p:txBody>
      </p:sp>
      <p:pic>
        <p:nvPicPr>
          <p:cNvPr id="76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7" y="1600200"/>
            <a:ext cx="6234113"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89088"/>
            <a:ext cx="4064000" cy="25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1434595"/>
            <a:ext cx="4267200" cy="2353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043363"/>
            <a:ext cx="56769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5181600"/>
            <a:ext cx="33909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0588" y="5181600"/>
            <a:ext cx="33766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381000" y="914400"/>
            <a:ext cx="8229600" cy="1143000"/>
          </a:xfrm>
        </p:spPr>
        <p:txBody>
          <a:bodyPr/>
          <a:lstStyle/>
          <a:p>
            <a:pPr eaLnBrk="1" hangingPunct="1"/>
            <a:r>
              <a:rPr lang="en-US" altLang="en-US" sz="3200" smtClean="0">
                <a:latin typeface="Arial" charset="0"/>
                <a:cs typeface="Arial" charset="0"/>
              </a:rPr>
              <a:t>Unordered Multinomial Choice</a:t>
            </a:r>
          </a:p>
        </p:txBody>
      </p:sp>
      <p:graphicFrame>
        <p:nvGraphicFramePr>
          <p:cNvPr id="24578" name="Object 2"/>
          <p:cNvGraphicFramePr>
            <a:graphicFrameLocks noChangeAspect="1"/>
          </p:cNvGraphicFramePr>
          <p:nvPr/>
        </p:nvGraphicFramePr>
        <p:xfrm>
          <a:off x="338138" y="2057400"/>
          <a:ext cx="6713537" cy="3062288"/>
        </p:xfrm>
        <a:graphic>
          <a:graphicData uri="http://schemas.openxmlformats.org/presentationml/2006/ole">
            <mc:AlternateContent xmlns:mc="http://schemas.openxmlformats.org/markup-compatibility/2006">
              <mc:Choice xmlns:v="urn:schemas-microsoft-com:vml" Requires="v">
                <p:oleObj spid="_x0000_s24592" name="Equation" r:id="rId3" imgW="3759200" imgH="1714500" progId="Equation.DSMT4">
                  <p:embed/>
                </p:oleObj>
              </mc:Choice>
              <mc:Fallback>
                <p:oleObj name="Equation" r:id="rId3" imgW="3759200" imgH="1714500" progId="Equation.DSMT4">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38" y="2057400"/>
                        <a:ext cx="6713537" cy="3062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458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2743200"/>
            <a:ext cx="25606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457200" y="1062038"/>
            <a:ext cx="8229600" cy="762000"/>
          </a:xfrm>
        </p:spPr>
        <p:txBody>
          <a:bodyPr/>
          <a:lstStyle/>
          <a:p>
            <a:pPr eaLnBrk="1" hangingPunct="1"/>
            <a:r>
              <a:rPr lang="en-US" altLang="en-US" sz="3200" smtClean="0">
                <a:latin typeface="Arial" charset="0"/>
                <a:cs typeface="Arial" charset="0"/>
              </a:rPr>
              <a:t>Spatial Multinomial Probit</a:t>
            </a:r>
          </a:p>
        </p:txBody>
      </p:sp>
      <p:sp>
        <p:nvSpPr>
          <p:cNvPr id="25604" name="TextBox 3"/>
          <p:cNvSpPr txBox="1">
            <a:spLocks noChangeArrowheads="1"/>
          </p:cNvSpPr>
          <p:nvPr/>
        </p:nvSpPr>
        <p:spPr bwMode="auto">
          <a:xfrm>
            <a:off x="330200" y="2054225"/>
            <a:ext cx="79248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Chakir, R. and Parent, O. (2009) “Determinants of land use changes: A spatial multinomial probit approach, Papers in Regional Science, 88, 2, 328-346.</a:t>
            </a:r>
          </a:p>
        </p:txBody>
      </p:sp>
      <p:graphicFrame>
        <p:nvGraphicFramePr>
          <p:cNvPr id="25602" name="Object 2"/>
          <p:cNvGraphicFramePr>
            <a:graphicFrameLocks noChangeAspect="1"/>
          </p:cNvGraphicFramePr>
          <p:nvPr/>
        </p:nvGraphicFramePr>
        <p:xfrm>
          <a:off x="1066800" y="2819400"/>
          <a:ext cx="7021513" cy="2960688"/>
        </p:xfrm>
        <a:graphic>
          <a:graphicData uri="http://schemas.openxmlformats.org/presentationml/2006/ole">
            <mc:AlternateContent xmlns:mc="http://schemas.openxmlformats.org/markup-compatibility/2006">
              <mc:Choice xmlns:v="urn:schemas-microsoft-com:vml" Requires="v">
                <p:oleObj spid="_x0000_s25616" name="Equation" r:id="rId3" imgW="3162300" imgH="1333500" progId="Equation.DSMT4">
                  <p:embed/>
                </p:oleObj>
              </mc:Choice>
              <mc:Fallback>
                <p:oleObj name="Equation" r:id="rId3" imgW="3162300" imgH="1333500" progId="Equation.DSMT4">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819400"/>
                        <a:ext cx="7021513" cy="2960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1200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09600" y="2133600"/>
            <a:ext cx="4191000" cy="5334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87" y="1828800"/>
            <a:ext cx="8164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219200"/>
            <a:ext cx="4572000"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495800"/>
            <a:ext cx="69723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3352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027613"/>
            <a:ext cx="63246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837" y="2209800"/>
            <a:ext cx="44561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p:cNvSpPr txBox="1">
            <a:spLocks noChangeArrowheads="1"/>
          </p:cNvSpPr>
          <p:nvPr/>
        </p:nvSpPr>
        <p:spPr bwMode="auto">
          <a:xfrm>
            <a:off x="3747293" y="1219200"/>
            <a:ext cx="502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0000"/>
                </a:solidFill>
              </a:rPr>
              <a:t>Random Parameters Models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45339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162175"/>
            <a:ext cx="878205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343400"/>
            <a:ext cx="88582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463" y="1143000"/>
            <a:ext cx="417353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724275"/>
            <a:ext cx="4429125"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2"/>
          <p:cNvSpPr txBox="1">
            <a:spLocks noChangeArrowheads="1"/>
          </p:cNvSpPr>
          <p:nvPr/>
        </p:nvSpPr>
        <p:spPr bwMode="auto">
          <a:xfrm>
            <a:off x="4572000" y="2859088"/>
            <a:ext cx="4114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Numbers of firms locating in Texas counties:  Count data (Poisson)</a:t>
            </a:r>
          </a:p>
        </p:txBody>
      </p:sp>
      <p:sp>
        <p:nvSpPr>
          <p:cNvPr id="66565" name="TextBox 3"/>
          <p:cNvSpPr txBox="1">
            <a:spLocks noChangeArrowheads="1"/>
          </p:cNvSpPr>
          <p:nvPr/>
        </p:nvSpPr>
        <p:spPr bwMode="auto">
          <a:xfrm>
            <a:off x="533400" y="4343400"/>
            <a:ext cx="3505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Bicycle and pedestrian injuries in census tracts in Manhattan. (Count data and ordered outcomes)</a:t>
            </a:r>
          </a:p>
        </p:txBody>
      </p:sp>
      <p:sp>
        <p:nvSpPr>
          <p:cNvPr id="66567" name="TextBox 6"/>
          <p:cNvSpPr txBox="1">
            <a:spLocks noChangeArrowheads="1"/>
          </p:cNvSpPr>
          <p:nvPr/>
        </p:nvSpPr>
        <p:spPr bwMode="auto">
          <a:xfrm>
            <a:off x="4572000" y="1295400"/>
            <a:ext cx="4114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0000"/>
                </a:solidFill>
              </a:rPr>
              <a:t>A Blend of Ordered Choice and Count Data Models</a:t>
            </a:r>
          </a:p>
        </p:txBody>
      </p:sp>
    </p:spTree>
    <p:extLst>
      <p:ext uri="{BB962C8B-B14F-4D97-AF65-F5344CB8AC3E}">
        <p14:creationId xmlns:p14="http://schemas.microsoft.com/office/powerpoint/2010/main" val="38646780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pPr eaLnBrk="1" hangingPunct="1"/>
            <a:r>
              <a:rPr lang="en-US" altLang="en-US" sz="3200" smtClean="0">
                <a:latin typeface="Arial" charset="0"/>
                <a:cs typeface="Arial" charset="0"/>
              </a:rPr>
              <a:t>Canonical Model</a:t>
            </a:r>
          </a:p>
        </p:txBody>
      </p:sp>
      <p:graphicFrame>
        <p:nvGraphicFramePr>
          <p:cNvPr id="26626" name="Object 2"/>
          <p:cNvGraphicFramePr>
            <a:graphicFrameLocks noChangeAspect="1"/>
          </p:cNvGraphicFramePr>
          <p:nvPr/>
        </p:nvGraphicFramePr>
        <p:xfrm>
          <a:off x="1839913" y="2590800"/>
          <a:ext cx="5872162" cy="3810000"/>
        </p:xfrm>
        <a:graphic>
          <a:graphicData uri="http://schemas.openxmlformats.org/presentationml/2006/ole">
            <mc:AlternateContent xmlns:mc="http://schemas.openxmlformats.org/markup-compatibility/2006">
              <mc:Choice xmlns:v="urn:schemas-microsoft-com:vml" Requires="v">
                <p:oleObj spid="_x0000_s26641" name="Equation" r:id="rId3" imgW="3327400" imgH="2159000" progId="Equation.DSMT4">
                  <p:embed/>
                </p:oleObj>
              </mc:Choice>
              <mc:Fallback>
                <p:oleObj name="Equation" r:id="rId3" imgW="3327400" imgH="2159000" progId="Equation.DSMT4">
                  <p:embed/>
                  <p:pic>
                    <p:nvPicPr>
                      <p:cNvPr id="0"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9913" y="2590800"/>
                        <a:ext cx="5872162" cy="381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8" name="TextBox 3"/>
          <p:cNvSpPr txBox="1">
            <a:spLocks noChangeArrowheads="1"/>
          </p:cNvSpPr>
          <p:nvPr/>
        </p:nvSpPr>
        <p:spPr bwMode="auto">
          <a:xfrm>
            <a:off x="1143000" y="1828800"/>
            <a:ext cx="73914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Rathbun, S and Fei, L (2006) “A Spatial Zero-Inflated Poisson Regression Model for Oak Regeneration,”  Environmental Ecology Statistics, 13, 2006, 409-426</a:t>
            </a:r>
          </a:p>
        </p:txBody>
      </p:sp>
      <p:pic>
        <p:nvPicPr>
          <p:cNvPr id="2662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3613" y="2438400"/>
            <a:ext cx="249078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p:txBody>
          <a:bodyPr/>
          <a:lstStyle/>
          <a:p>
            <a:pPr eaLnBrk="1" hangingPunct="1"/>
            <a:r>
              <a:rPr lang="en-US" altLang="en-US" sz="3200" smtClean="0">
                <a:latin typeface="Arial" charset="0"/>
                <a:cs typeface="Arial" charset="0"/>
              </a:rPr>
              <a:t>Canonical Model for Counts</a:t>
            </a:r>
          </a:p>
        </p:txBody>
      </p:sp>
      <p:graphicFrame>
        <p:nvGraphicFramePr>
          <p:cNvPr id="25602" name="Object 2"/>
          <p:cNvGraphicFramePr>
            <a:graphicFrameLocks noChangeAspect="1"/>
          </p:cNvGraphicFramePr>
          <p:nvPr/>
        </p:nvGraphicFramePr>
        <p:xfrm>
          <a:off x="1143000" y="2514600"/>
          <a:ext cx="4527550" cy="3810000"/>
        </p:xfrm>
        <a:graphic>
          <a:graphicData uri="http://schemas.openxmlformats.org/presentationml/2006/ole">
            <mc:AlternateContent xmlns:mc="http://schemas.openxmlformats.org/markup-compatibility/2006">
              <mc:Choice xmlns:v="urn:schemas-microsoft-com:vml" Requires="v">
                <p:oleObj spid="_x0000_s33804" name="Equation" r:id="rId3" imgW="2565400" imgH="2159000" progId="Equation.DSMT4">
                  <p:embed/>
                </p:oleObj>
              </mc:Choice>
              <mc:Fallback>
                <p:oleObj name="Equation" r:id="rId3" imgW="2565400" imgH="215900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514600"/>
                        <a:ext cx="4527550" cy="381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4" name="TextBox 3"/>
          <p:cNvSpPr txBox="1">
            <a:spLocks noChangeArrowheads="1"/>
          </p:cNvSpPr>
          <p:nvPr/>
        </p:nvSpPr>
        <p:spPr bwMode="auto">
          <a:xfrm>
            <a:off x="1143000" y="1828800"/>
            <a:ext cx="76200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Rathbun, S and Fei, L (2006) “A Spatial Zero-Inflated Poisson Regression Model for Oak Regeneration,”  Environmental Ecology Statistics, 13, 2006, 409-426</a:t>
            </a:r>
          </a:p>
        </p:txBody>
      </p:sp>
      <p:pic>
        <p:nvPicPr>
          <p:cNvPr id="2560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438400"/>
            <a:ext cx="34147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091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smtClean="0">
                <a:latin typeface="Arial" charset="0"/>
                <a:cs typeface="Arial" charset="0"/>
              </a:rPr>
              <a:t>Zero Inflation</a:t>
            </a:r>
          </a:p>
        </p:txBody>
      </p:sp>
      <p:sp>
        <p:nvSpPr>
          <p:cNvPr id="65539" name="Content Placeholder 1"/>
          <p:cNvSpPr>
            <a:spLocks noGrp="1"/>
          </p:cNvSpPr>
          <p:nvPr>
            <p:ph idx="1"/>
          </p:nvPr>
        </p:nvSpPr>
        <p:spPr>
          <a:xfrm>
            <a:off x="533400" y="2286000"/>
            <a:ext cx="7620000" cy="2971800"/>
          </a:xfrm>
        </p:spPr>
        <p:txBody>
          <a:bodyPr/>
          <a:lstStyle/>
          <a:p>
            <a:pPr marL="0" indent="0">
              <a:buFont typeface="Arial" charset="0"/>
              <a:buNone/>
            </a:pPr>
            <a:r>
              <a:rPr lang="en-US" altLang="en-US" smtClean="0">
                <a:sym typeface="Wingdings" pitchFamily="2" charset="2"/>
              </a:rPr>
              <a:t>  </a:t>
            </a:r>
            <a:r>
              <a:rPr lang="en-US" altLang="en-US" smtClean="0"/>
              <a:t>There are two states</a:t>
            </a:r>
          </a:p>
          <a:p>
            <a:pPr lvl="1"/>
            <a:r>
              <a:rPr lang="en-US" altLang="en-US" smtClean="0"/>
              <a:t>Always zero</a:t>
            </a:r>
          </a:p>
          <a:p>
            <a:pPr lvl="1"/>
            <a:r>
              <a:rPr lang="en-US" altLang="en-US" smtClean="0"/>
              <a:t>Zero is one possible value, or 1,2,…</a:t>
            </a:r>
          </a:p>
          <a:p>
            <a:pPr marL="0" indent="0">
              <a:buFont typeface="Arial" charset="0"/>
              <a:buNone/>
            </a:pPr>
            <a:r>
              <a:rPr lang="en-US" altLang="en-US" smtClean="0">
                <a:sym typeface="Wingdings" pitchFamily="2" charset="2"/>
              </a:rPr>
              <a:t>  </a:t>
            </a:r>
            <a:r>
              <a:rPr lang="en-US" altLang="en-US" smtClean="0"/>
              <a:t>Prob(0) = Prob(state 1) +</a:t>
            </a:r>
            <a:br>
              <a:rPr lang="en-US" altLang="en-US" smtClean="0"/>
            </a:br>
            <a:r>
              <a:rPr lang="en-US" altLang="en-US" smtClean="0"/>
              <a:t>                    Prob(state 2) P(0|state 2)</a:t>
            </a:r>
          </a:p>
        </p:txBody>
      </p:sp>
    </p:spTree>
    <p:extLst>
      <p:ext uri="{BB962C8B-B14F-4D97-AF65-F5344CB8AC3E}">
        <p14:creationId xmlns:p14="http://schemas.microsoft.com/office/powerpoint/2010/main" val="270370655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7416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1295400" y="457200"/>
            <a:ext cx="6324600" cy="762000"/>
          </a:xfrm>
        </p:spPr>
        <p:txBody>
          <a:bodyPr/>
          <a:lstStyle/>
          <a:p>
            <a:r>
              <a:rPr lang="en-US" altLang="en-US" sz="3200" smtClean="0">
                <a:latin typeface="Arial" charset="0"/>
                <a:cs typeface="Arial" charset="0"/>
              </a:rPr>
              <a:t>Spatial Autocorrelation in a Sample Selection Model</a:t>
            </a:r>
          </a:p>
        </p:txBody>
      </p:sp>
      <p:sp>
        <p:nvSpPr>
          <p:cNvPr id="91139" name="Content Placeholder 2"/>
          <p:cNvSpPr>
            <a:spLocks noGrp="1"/>
          </p:cNvSpPr>
          <p:nvPr>
            <p:ph idx="1"/>
          </p:nvPr>
        </p:nvSpPr>
        <p:spPr>
          <a:xfrm>
            <a:off x="609600" y="4038600"/>
            <a:ext cx="8229600" cy="2438400"/>
          </a:xfrm>
        </p:spPr>
        <p:txBody>
          <a:bodyPr/>
          <a:lstStyle/>
          <a:p>
            <a:pPr marL="0" indent="0">
              <a:buFont typeface="Arial" charset="0"/>
              <a:buChar char="•"/>
            </a:pPr>
            <a:r>
              <a:rPr lang="en-US" altLang="en-US" sz="2000" smtClean="0"/>
              <a:t> LHS </a:t>
            </a:r>
            <a:r>
              <a:rPr lang="en-US" altLang="en-US" sz="2000" smtClean="0"/>
              <a:t>is catch per unit effort = CPUE</a:t>
            </a:r>
          </a:p>
          <a:p>
            <a:pPr marL="0" indent="0">
              <a:buFont typeface="Arial" charset="0"/>
              <a:buChar char="•"/>
            </a:pPr>
            <a:r>
              <a:rPr lang="en-US" altLang="en-US" sz="2000" smtClean="0"/>
              <a:t> Site </a:t>
            </a:r>
            <a:r>
              <a:rPr lang="en-US" altLang="en-US" sz="2000" smtClean="0"/>
              <a:t>characteristics: MaxDepth, MinDepth, Biomass</a:t>
            </a:r>
          </a:p>
          <a:p>
            <a:pPr marL="0" indent="0">
              <a:buFont typeface="Arial" charset="0"/>
              <a:buChar char="•"/>
            </a:pPr>
            <a:r>
              <a:rPr lang="en-US" altLang="en-US" sz="2000" smtClean="0"/>
              <a:t> Fleet </a:t>
            </a:r>
            <a:r>
              <a:rPr lang="en-US" altLang="en-US" sz="2000" smtClean="0"/>
              <a:t>characteristics: </a:t>
            </a:r>
          </a:p>
          <a:p>
            <a:pPr lvl="1"/>
            <a:r>
              <a:rPr lang="en-US" altLang="en-US" sz="2000" smtClean="0"/>
              <a:t>Catcher vessel (CV = 0/1)</a:t>
            </a:r>
          </a:p>
          <a:p>
            <a:pPr lvl="1"/>
            <a:r>
              <a:rPr lang="en-US" altLang="en-US" sz="2000" smtClean="0"/>
              <a:t>Hook and line (HAL = 0/1)</a:t>
            </a:r>
          </a:p>
          <a:p>
            <a:pPr lvl="1"/>
            <a:r>
              <a:rPr lang="en-US" altLang="en-US" sz="2000" smtClean="0"/>
              <a:t>Nonpelagic trawl gear (NPT = 0/1)</a:t>
            </a:r>
          </a:p>
          <a:p>
            <a:pPr lvl="1"/>
            <a:r>
              <a:rPr lang="en-US" altLang="en-US" sz="2000" smtClean="0"/>
              <a:t>Large (at least 125 feet) (Large = 0/1)</a:t>
            </a:r>
          </a:p>
        </p:txBody>
      </p:sp>
      <p:sp>
        <p:nvSpPr>
          <p:cNvPr id="91140" name="TextBox 3"/>
          <p:cNvSpPr txBox="1">
            <a:spLocks noChangeArrowheads="1"/>
          </p:cNvSpPr>
          <p:nvPr/>
        </p:nvSpPr>
        <p:spPr bwMode="auto">
          <a:xfrm>
            <a:off x="438150" y="1447800"/>
            <a:ext cx="8001000" cy="584775"/>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a:latin typeface="Tahoma" pitchFamily="34" charset="0"/>
                <a:cs typeface="Tahoma" pitchFamily="34" charset="0"/>
              </a:rPr>
              <a:t>Flores-Lagunes, A. and Schnier, K., “Sample selection and Spatial Dependence,” Journal of Applied Econometrics, 27, 2, 2012, pp. 173-204.</a:t>
            </a:r>
          </a:p>
        </p:txBody>
      </p:sp>
      <p:sp>
        <p:nvSpPr>
          <p:cNvPr id="5" name="Content Placeholder 2"/>
          <p:cNvSpPr txBox="1">
            <a:spLocks/>
          </p:cNvSpPr>
          <p:nvPr/>
        </p:nvSpPr>
        <p:spPr bwMode="auto">
          <a:xfrm>
            <a:off x="609600" y="2362200"/>
            <a:ext cx="7467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Tahoma" pitchFamily="34" charset="0"/>
                <a:ea typeface="Tahoma" pitchFamily="34" charset="0"/>
                <a:cs typeface="Tahoma" pitchFamily="34" charset="0"/>
                <a:sym typeface="Symbol" pitchFamily="18" charset="2"/>
              </a:defRPr>
            </a:lvl1pPr>
            <a:lvl2pPr marL="742950" indent="-285750" algn="l" rtl="0" eaLnBrk="0" fontAlgn="base" hangingPunct="0">
              <a:spcBef>
                <a:spcPct val="20000"/>
              </a:spcBef>
              <a:spcAft>
                <a:spcPct val="0"/>
              </a:spcAft>
              <a:buFont typeface="Symbol" pitchFamily="18" charset="2"/>
              <a:buChar char="·"/>
              <a:defRPr sz="2800" kern="1200">
                <a:solidFill>
                  <a:schemeClr val="tx1"/>
                </a:solidFill>
                <a:latin typeface="Tahoma" pitchFamily="34" charset="0"/>
                <a:ea typeface="Tahoma" pitchFamily="34" charset="0"/>
                <a:cs typeface="Tahoma"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ahoma" pitchFamily="34" charset="0"/>
                <a:ea typeface="Tahoma" pitchFamily="34" charset="0"/>
                <a:cs typeface="Tahoma"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4pPr>
            <a:lvl5pPr marL="2057400" indent="-228600" algn="l" rtl="0" eaLnBrk="0" fontAlgn="base" hangingPunct="0">
              <a:spcBef>
                <a:spcPct val="20000"/>
              </a:spcBef>
              <a:spcAft>
                <a:spcPct val="0"/>
              </a:spcAft>
              <a:buFont typeface="Webdings" pitchFamily="18" charset="2"/>
              <a:buChar char=""/>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defRPr/>
            </a:pPr>
            <a:r>
              <a:rPr lang="en-US" sz="2400" smtClean="0">
                <a:sym typeface="Symbol"/>
              </a:rPr>
              <a:t> </a:t>
            </a:r>
            <a:r>
              <a:rPr lang="en-US" sz="2600" smtClean="0">
                <a:sym typeface="Symbol"/>
              </a:rPr>
              <a:t>Alaska Department of Fish and Game.</a:t>
            </a:r>
          </a:p>
          <a:p>
            <a:pPr marL="0" indent="0">
              <a:spcBef>
                <a:spcPts val="0"/>
              </a:spcBef>
              <a:spcAft>
                <a:spcPts val="600"/>
              </a:spcAft>
              <a:defRPr/>
            </a:pPr>
            <a:r>
              <a:rPr lang="en-US" sz="2600" smtClean="0">
                <a:sym typeface="Symbol"/>
              </a:rPr>
              <a:t> Pacific cod fishing eastern Bering Sea – grid of locations</a:t>
            </a:r>
          </a:p>
          <a:p>
            <a:pPr marL="0" indent="0">
              <a:spcBef>
                <a:spcPts val="0"/>
              </a:spcBef>
              <a:spcAft>
                <a:spcPts val="600"/>
              </a:spcAft>
              <a:defRPr/>
            </a:pPr>
            <a:r>
              <a:rPr lang="en-US" sz="2600" smtClean="0">
                <a:sym typeface="Symbol"/>
              </a:rPr>
              <a:t> Observation = ‘catch per unit effort’ in grid square</a:t>
            </a:r>
          </a:p>
          <a:p>
            <a:pPr marL="0" indent="0">
              <a:spcBef>
                <a:spcPts val="0"/>
              </a:spcBef>
              <a:spcAft>
                <a:spcPts val="600"/>
              </a:spcAft>
              <a:defRPr/>
            </a:pPr>
            <a:r>
              <a:rPr lang="en-US" sz="2600" smtClean="0">
                <a:sym typeface="Symbol"/>
              </a:rPr>
              <a:t> Data reported only if 4+ similar vessels fish in the region</a:t>
            </a:r>
          </a:p>
          <a:p>
            <a:pPr marL="0" indent="0">
              <a:spcBef>
                <a:spcPts val="0"/>
              </a:spcBef>
              <a:spcAft>
                <a:spcPts val="600"/>
              </a:spcAft>
              <a:defRPr/>
            </a:pPr>
            <a:r>
              <a:rPr lang="en-US" sz="2600" smtClean="0">
                <a:sym typeface="Symbol"/>
              </a:rPr>
              <a:t> 1997 sample = 320 observations with 207 reported full data</a:t>
            </a:r>
            <a:endParaRPr lang="en-US" sz="2600">
              <a:sym typeface="Symbo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graphicFrame>
        <p:nvGraphicFramePr>
          <p:cNvPr id="27650" name="Object 2"/>
          <p:cNvGraphicFramePr>
            <a:graphicFrameLocks noChangeAspect="1"/>
          </p:cNvGraphicFramePr>
          <p:nvPr/>
        </p:nvGraphicFramePr>
        <p:xfrm>
          <a:off x="1905000" y="2362200"/>
          <a:ext cx="5181600" cy="3700463"/>
        </p:xfrm>
        <a:graphic>
          <a:graphicData uri="http://schemas.openxmlformats.org/presentationml/2006/ole">
            <mc:AlternateContent xmlns:mc="http://schemas.openxmlformats.org/markup-compatibility/2006">
              <mc:Choice xmlns:v="urn:schemas-microsoft-com:vml" Requires="v">
                <p:oleObj spid="_x0000_s27664" name="Equation" r:id="rId4" imgW="2489200" imgH="1778000" progId="Equation.DSMT4">
                  <p:embed/>
                </p:oleObj>
              </mc:Choice>
              <mc:Fallback>
                <p:oleObj name="Equation" r:id="rId4" imgW="2489200" imgH="1778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362200"/>
                        <a:ext cx="5181600" cy="3700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4267200" y="2286000"/>
            <a:ext cx="2819400" cy="12954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graphicFrame>
        <p:nvGraphicFramePr>
          <p:cNvPr id="28674" name="Object 2"/>
          <p:cNvGraphicFramePr>
            <a:graphicFrameLocks noChangeAspect="1"/>
          </p:cNvGraphicFramePr>
          <p:nvPr/>
        </p:nvGraphicFramePr>
        <p:xfrm>
          <a:off x="762000" y="2514600"/>
          <a:ext cx="7862888" cy="3276600"/>
        </p:xfrm>
        <a:graphic>
          <a:graphicData uri="http://schemas.openxmlformats.org/presentationml/2006/ole">
            <mc:AlternateContent xmlns:mc="http://schemas.openxmlformats.org/markup-compatibility/2006">
              <mc:Choice xmlns:v="urn:schemas-microsoft-com:vml" Requires="v">
                <p:oleObj spid="_x0000_s28687" name="Equation" r:id="rId4" imgW="3746500" imgH="1562100" progId="Equation.DSMT4">
                  <p:embed/>
                </p:oleObj>
              </mc:Choice>
              <mc:Fallback>
                <p:oleObj name="Equation" r:id="rId4" imgW="3746500" imgH="15621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514600"/>
                        <a:ext cx="7862888" cy="327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p:cNvSpPr>
          <p:nvPr>
            <p:ph type="title"/>
          </p:nvPr>
        </p:nvSpPr>
        <p:spPr>
          <a:xfrm>
            <a:off x="457200" y="1143000"/>
            <a:ext cx="8229600" cy="1143000"/>
          </a:xfrm>
        </p:spPr>
        <p:txBody>
          <a:bodyPr/>
          <a:lstStyle/>
          <a:p>
            <a:r>
              <a:rPr lang="en-US" altLang="en-US" smtClean="0">
                <a:latin typeface="Arial" charset="0"/>
                <a:cs typeface="Arial" charset="0"/>
              </a:rPr>
              <a:t>Spatial Weights</a:t>
            </a:r>
          </a:p>
        </p:txBody>
      </p:sp>
      <p:graphicFrame>
        <p:nvGraphicFramePr>
          <p:cNvPr id="29698" name="Object 2"/>
          <p:cNvGraphicFramePr>
            <a:graphicFrameLocks noChangeAspect="1"/>
          </p:cNvGraphicFramePr>
          <p:nvPr/>
        </p:nvGraphicFramePr>
        <p:xfrm>
          <a:off x="2590800" y="2819400"/>
          <a:ext cx="3981450" cy="2590800"/>
        </p:xfrm>
        <a:graphic>
          <a:graphicData uri="http://schemas.openxmlformats.org/presentationml/2006/ole">
            <mc:AlternateContent xmlns:mc="http://schemas.openxmlformats.org/markup-compatibility/2006">
              <mc:Choice xmlns:v="urn:schemas-microsoft-com:vml" Requires="v">
                <p:oleObj spid="_x0000_s29711" name="Equation" r:id="rId4" imgW="1600200" imgH="1041400" progId="Equation.DSMT4">
                  <p:embed/>
                </p:oleObj>
              </mc:Choice>
              <mc:Fallback>
                <p:oleObj name="Equation" r:id="rId4" imgW="1600200" imgH="10414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819400"/>
                        <a:ext cx="3981450" cy="2590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457200" y="1143000"/>
            <a:ext cx="8229600" cy="838200"/>
          </a:xfrm>
        </p:spPr>
        <p:txBody>
          <a:bodyPr/>
          <a:lstStyle/>
          <a:p>
            <a:r>
              <a:rPr lang="en-US" altLang="en-US" smtClean="0">
                <a:latin typeface="Arial" charset="0"/>
                <a:cs typeface="Arial" charset="0"/>
              </a:rPr>
              <a:t>Two Step Estimation</a:t>
            </a:r>
          </a:p>
        </p:txBody>
      </p:sp>
      <p:graphicFrame>
        <p:nvGraphicFramePr>
          <p:cNvPr id="30722" name="Object 2"/>
          <p:cNvGraphicFramePr>
            <a:graphicFrameLocks noChangeAspect="1"/>
          </p:cNvGraphicFramePr>
          <p:nvPr/>
        </p:nvGraphicFramePr>
        <p:xfrm>
          <a:off x="628650" y="2114550"/>
          <a:ext cx="8129588" cy="4076700"/>
        </p:xfrm>
        <a:graphic>
          <a:graphicData uri="http://schemas.openxmlformats.org/presentationml/2006/ole">
            <mc:AlternateContent xmlns:mc="http://schemas.openxmlformats.org/markup-compatibility/2006">
              <mc:Choice xmlns:v="urn:schemas-microsoft-com:vml" Requires="v">
                <p:oleObj spid="_x0000_s30738" name="Equation" r:id="rId4" imgW="3873500" imgH="1943100" progId="Equation.DSMT4">
                  <p:embed/>
                </p:oleObj>
              </mc:Choice>
              <mc:Fallback>
                <p:oleObj name="Equation" r:id="rId4" imgW="3873500" imgH="1943100" progId="Equation.DSMT4">
                  <p:embed/>
                  <p:pic>
                    <p:nvPicPr>
                      <p:cNvPr id="0"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650" y="2114550"/>
                        <a:ext cx="8129588" cy="407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1143000" y="2438400"/>
            <a:ext cx="6019800" cy="28956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25" name="Rectangle 6"/>
          <p:cNvSpPr>
            <a:spLocks noChangeArrowheads="1"/>
          </p:cNvSpPr>
          <p:nvPr/>
        </p:nvSpPr>
        <p:spPr bwMode="auto">
          <a:xfrm>
            <a:off x="304800" y="1981200"/>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a:sym typeface="Wingdings" pitchFamily="2" charset="2"/>
              </a:rPr>
              <a:t></a:t>
            </a:r>
            <a:endParaRPr lang="en-US" altLang="en-US" sz="3200"/>
          </a:p>
        </p:txBody>
      </p:sp>
      <p:sp>
        <p:nvSpPr>
          <p:cNvPr id="30726" name="Rectangle 7"/>
          <p:cNvSpPr>
            <a:spLocks noChangeArrowheads="1"/>
          </p:cNvSpPr>
          <p:nvPr/>
        </p:nvSpPr>
        <p:spPr bwMode="auto">
          <a:xfrm>
            <a:off x="352425" y="5245100"/>
            <a:ext cx="68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a:sym typeface="Wingdings" pitchFamily="2" charset="2"/>
              </a:rPr>
              <a:t></a:t>
            </a:r>
            <a:endParaRPr lang="en-US" altLang="en-US" sz="320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987" y="1143000"/>
            <a:ext cx="6096000" cy="513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609600" y="1066800"/>
            <a:ext cx="8229600" cy="1143000"/>
          </a:xfrm>
        </p:spPr>
        <p:txBody>
          <a:bodyPr/>
          <a:lstStyle/>
          <a:p>
            <a:r>
              <a:rPr lang="en-US" altLang="en-US" smtClean="0">
                <a:latin typeface="Arial" charset="0"/>
                <a:cs typeface="Arial" charset="0"/>
              </a:rPr>
              <a:t>Spatial Stochastic Frontier</a:t>
            </a:r>
          </a:p>
        </p:txBody>
      </p:sp>
      <p:graphicFrame>
        <p:nvGraphicFramePr>
          <p:cNvPr id="30722" name="Object 1"/>
          <p:cNvGraphicFramePr>
            <a:graphicFrameLocks noChangeAspect="1"/>
          </p:cNvGraphicFramePr>
          <p:nvPr/>
        </p:nvGraphicFramePr>
        <p:xfrm>
          <a:off x="914400" y="2209800"/>
          <a:ext cx="7439025" cy="4011613"/>
        </p:xfrm>
        <a:graphic>
          <a:graphicData uri="http://schemas.openxmlformats.org/presentationml/2006/ole">
            <mc:AlternateContent xmlns:mc="http://schemas.openxmlformats.org/markup-compatibility/2006">
              <mc:Choice xmlns:v="urn:schemas-microsoft-com:vml" Requires="v">
                <p:oleObj spid="_x0000_s34827" name="Equation" r:id="rId3" imgW="2921000" imgH="1574800" progId="Equation.DSMT4">
                  <p:embed/>
                </p:oleObj>
              </mc:Choice>
              <mc:Fallback>
                <p:oleObj name="Equation" r:id="rId3" imgW="2921000" imgH="1574800" progId="Equation.DSMT4">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209800"/>
                        <a:ext cx="7439025" cy="4011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4191000" y="4495800"/>
            <a:ext cx="3276600" cy="533400"/>
          </a:xfrm>
          <a:prstGeom prst="rect">
            <a:avLst/>
          </a:prstGeom>
          <a:solidFill>
            <a:srgbClr val="4F81BD">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1656426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85800" y="914400"/>
            <a:ext cx="8229600" cy="1143000"/>
          </a:xfrm>
        </p:spPr>
        <p:txBody>
          <a:bodyPr/>
          <a:lstStyle/>
          <a:p>
            <a:r>
              <a:rPr lang="en-US" altLang="en-US" smtClean="0">
                <a:latin typeface="Arial" charset="0"/>
                <a:cs typeface="Arial" charset="0"/>
              </a:rPr>
              <a:t>247 Spanish Dairy Farms, 6 Years</a:t>
            </a:r>
          </a:p>
        </p:txBody>
      </p:sp>
      <p:pic>
        <p:nvPicPr>
          <p:cNvPr id="716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81200"/>
            <a:ext cx="631507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86200"/>
            <a:ext cx="456247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2250" y="3857625"/>
            <a:ext cx="3700463"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4596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517525" y="1066800"/>
            <a:ext cx="8229600" cy="1143000"/>
          </a:xfrm>
        </p:spPr>
        <p:txBody>
          <a:bodyPr/>
          <a:lstStyle/>
          <a:p>
            <a:r>
              <a:rPr lang="en-US" altLang="en-US" smtClean="0">
                <a:latin typeface="Arial" charset="0"/>
                <a:cs typeface="Arial" charset="0"/>
              </a:rPr>
              <a:t>A True Random Effects Model</a:t>
            </a:r>
          </a:p>
        </p:txBody>
      </p:sp>
      <p:graphicFrame>
        <p:nvGraphicFramePr>
          <p:cNvPr id="31746" name="Object 2"/>
          <p:cNvGraphicFramePr>
            <a:graphicFrameLocks noChangeAspect="1"/>
          </p:cNvGraphicFramePr>
          <p:nvPr/>
        </p:nvGraphicFramePr>
        <p:xfrm>
          <a:off x="1009650" y="3810000"/>
          <a:ext cx="7339013" cy="1828800"/>
        </p:xfrm>
        <a:graphic>
          <a:graphicData uri="http://schemas.openxmlformats.org/presentationml/2006/ole">
            <mc:AlternateContent xmlns:mc="http://schemas.openxmlformats.org/markup-compatibility/2006">
              <mc:Choice xmlns:v="urn:schemas-microsoft-com:vml" Requires="v">
                <p:oleObj spid="_x0000_s35851" name="Equation" r:id="rId3" imgW="3873500" imgH="965200" progId="Equation.DSMT4">
                  <p:embed/>
                </p:oleObj>
              </mc:Choice>
              <mc:Fallback>
                <p:oleObj name="Equation" r:id="rId3" imgW="3873500" imgH="965200" progId="Equation.DSMT4">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650" y="3810000"/>
                        <a:ext cx="7339013"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48" name="TextBox 3"/>
          <p:cNvSpPr txBox="1">
            <a:spLocks noChangeArrowheads="1"/>
          </p:cNvSpPr>
          <p:nvPr/>
        </p:nvSpPr>
        <p:spPr bwMode="auto">
          <a:xfrm>
            <a:off x="708025" y="2286000"/>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Spatial Stochastic Frontier Models; Accounting for Unobserved Local Determinants of Inefficiency</a:t>
            </a:r>
          </a:p>
          <a:p>
            <a:pPr eaLnBrk="1" hangingPunct="1"/>
            <a:r>
              <a:rPr lang="en-US" altLang="en-US" b="1"/>
              <a:t>Schmidt, Moriera, Helfand, Fonseca; Journal of Productivity Analysis, 2009.</a:t>
            </a:r>
          </a:p>
        </p:txBody>
      </p:sp>
    </p:spTree>
    <p:extLst>
      <p:ext uri="{BB962C8B-B14F-4D97-AF65-F5344CB8AC3E}">
        <p14:creationId xmlns:p14="http://schemas.microsoft.com/office/powerpoint/2010/main" val="8266762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1447800"/>
            <a:ext cx="72961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925" y="3276600"/>
            <a:ext cx="7372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78922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143000"/>
            <a:ext cx="872331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3276600"/>
            <a:ext cx="860266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TextBox 1"/>
          <p:cNvSpPr txBox="1">
            <a:spLocks noChangeArrowheads="1"/>
          </p:cNvSpPr>
          <p:nvPr/>
        </p:nvSpPr>
        <p:spPr bwMode="auto">
          <a:xfrm>
            <a:off x="1774825" y="5905500"/>
            <a:ext cx="5697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b="1"/>
              <a:t>Estimation by Maximum Likelihood</a:t>
            </a:r>
          </a:p>
        </p:txBody>
      </p:sp>
    </p:spTree>
    <p:extLst>
      <p:ext uri="{BB962C8B-B14F-4D97-AF65-F5344CB8AC3E}">
        <p14:creationId xmlns:p14="http://schemas.microsoft.com/office/powerpoint/2010/main" val="399952305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Content Placeholder 2"/>
          <p:cNvSpPr>
            <a:spLocks noGrp="1"/>
          </p:cNvSpPr>
          <p:nvPr>
            <p:ph idx="1"/>
          </p:nvPr>
        </p:nvSpPr>
        <p:spPr/>
        <p:txBody>
          <a:bodyPr/>
          <a:lstStyle/>
          <a:p>
            <a:pPr marL="0" indent="0">
              <a:buFont typeface="Arial" charset="0"/>
              <a:buChar char="•"/>
            </a:pPr>
            <a:r>
              <a:rPr lang="en-US" altLang="en-US" smtClean="0">
                <a:sym typeface="Wingdings" pitchFamily="2" charset="2"/>
              </a:rPr>
              <a:t></a:t>
            </a:r>
          </a:p>
          <a:p>
            <a:pPr marL="0" indent="0">
              <a:buFont typeface="Arial" charset="0"/>
              <a:buChar char="•"/>
            </a:pPr>
            <a:r>
              <a:rPr lang="en-US" altLang="en-US" smtClean="0">
                <a:sym typeface="Wingdings" pitchFamily="2" charset="2"/>
              </a:rPr>
              <a:t></a:t>
            </a:r>
            <a:endParaRPr lang="en-US" altLang="en-US"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33400" y="1447800"/>
            <a:ext cx="8229600" cy="685800"/>
          </a:xfrm>
        </p:spPr>
        <p:txBody>
          <a:bodyPr/>
          <a:lstStyle/>
          <a:p>
            <a:r>
              <a:rPr lang="en-US" altLang="en-US" smtClean="0">
                <a:latin typeface="Arial" charset="0"/>
                <a:cs typeface="Arial" charset="0"/>
              </a:rPr>
              <a:t>Agreed Upon Objective: </a:t>
            </a:r>
            <a:br>
              <a:rPr lang="en-US" altLang="en-US" smtClean="0">
                <a:latin typeface="Arial" charset="0"/>
                <a:cs typeface="Arial" charset="0"/>
              </a:rPr>
            </a:br>
            <a:r>
              <a:rPr lang="en-US" altLang="en-US" smtClean="0">
                <a:latin typeface="Arial" charset="0"/>
                <a:cs typeface="Arial" charset="0"/>
              </a:rPr>
              <a:t>Practical Obstacles</a:t>
            </a:r>
          </a:p>
        </p:txBody>
      </p:sp>
      <p:sp>
        <p:nvSpPr>
          <p:cNvPr id="36867" name="Content Placeholder 2"/>
          <p:cNvSpPr>
            <a:spLocks noGrp="1"/>
          </p:cNvSpPr>
          <p:nvPr>
            <p:ph idx="1"/>
          </p:nvPr>
        </p:nvSpPr>
        <p:spPr/>
        <p:txBody>
          <a:bodyPr/>
          <a:lstStyle/>
          <a:p>
            <a:pPr marL="0" indent="0">
              <a:buFont typeface="Arial" charset="0"/>
              <a:buChar char="•"/>
            </a:pPr>
            <a:r>
              <a:rPr lang="en-US" altLang="en-US" smtClean="0"/>
              <a:t> Problem: Maximize logL involving sparse</a:t>
            </a:r>
            <a:br>
              <a:rPr lang="en-US" altLang="en-US" smtClean="0"/>
            </a:br>
            <a:r>
              <a:rPr lang="en-US" altLang="en-US" smtClean="0"/>
              <a:t>  (</a:t>
            </a:r>
            <a:r>
              <a:rPr lang="en-US" altLang="en-US" b="1" smtClean="0"/>
              <a:t>I</a:t>
            </a:r>
            <a:r>
              <a:rPr lang="en-US" altLang="en-US" smtClean="0"/>
              <a:t>-</a:t>
            </a:r>
            <a:r>
              <a:rPr lang="en-US" altLang="en-US" b="1" smtClean="0"/>
              <a:t>W</a:t>
            </a:r>
            <a:r>
              <a:rPr lang="en-US" altLang="en-US" smtClean="0"/>
              <a:t>)</a:t>
            </a:r>
          </a:p>
          <a:p>
            <a:pPr marL="0" indent="0">
              <a:buFont typeface="Arial" charset="0"/>
              <a:buChar char="•"/>
            </a:pPr>
            <a:r>
              <a:rPr lang="en-US" altLang="en-US" smtClean="0"/>
              <a:t> Inaccuracies in determinant and inverse</a:t>
            </a:r>
          </a:p>
          <a:p>
            <a:pPr marL="0" indent="0">
              <a:buFont typeface="Arial" charset="0"/>
              <a:buChar char="•"/>
            </a:pPr>
            <a:r>
              <a:rPr lang="en-US" altLang="en-US" smtClean="0"/>
              <a:t> Kelejian and Prucha (1999) moment based</a:t>
            </a:r>
            <a:br>
              <a:rPr lang="en-US" altLang="en-US" smtClean="0"/>
            </a:br>
            <a:r>
              <a:rPr lang="en-US" altLang="en-US" smtClean="0"/>
              <a:t>  estimator of </a:t>
            </a:r>
          </a:p>
          <a:p>
            <a:pPr marL="0" indent="0">
              <a:buFont typeface="Arial" charset="0"/>
              <a:buChar char="•"/>
            </a:pPr>
            <a:r>
              <a:rPr lang="en-US" altLang="en-US" smtClean="0"/>
              <a:t> Followed by FGLS</a:t>
            </a:r>
          </a:p>
        </p:txBody>
      </p:sp>
    </p:spTree>
    <p:extLst>
      <p:ext uri="{BB962C8B-B14F-4D97-AF65-F5344CB8AC3E}">
        <p14:creationId xmlns:p14="http://schemas.microsoft.com/office/powerpoint/2010/main" val="25418408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9425" y="1371600"/>
            <a:ext cx="31654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81125"/>
            <a:ext cx="45720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895600"/>
            <a:ext cx="23526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15158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mtClean="0">
                <a:latin typeface="Arial" charset="0"/>
                <a:cs typeface="Arial" charset="0"/>
              </a:rPr>
              <a:t>Bivariate Counts</a:t>
            </a:r>
          </a:p>
        </p:txBody>
      </p:sp>
      <p:sp>
        <p:nvSpPr>
          <p:cNvPr id="50179" name="Content Placeholder 2"/>
          <p:cNvSpPr>
            <a:spLocks noGrp="1"/>
          </p:cNvSpPr>
          <p:nvPr>
            <p:ph idx="1"/>
          </p:nvPr>
        </p:nvSpPr>
        <p:spPr>
          <a:xfrm>
            <a:off x="457200" y="1905000"/>
            <a:ext cx="8229600" cy="3535363"/>
          </a:xfrm>
        </p:spPr>
        <p:txBody>
          <a:bodyPr/>
          <a:lstStyle/>
          <a:p>
            <a:pPr marL="0" indent="0">
              <a:buFont typeface="Arial" charset="0"/>
              <a:buNone/>
            </a:pPr>
            <a:r>
              <a:rPr lang="en-US" altLang="en-US" smtClean="0">
                <a:sym typeface="Wingdings" pitchFamily="2" charset="2"/>
              </a:rPr>
              <a:t></a:t>
            </a:r>
            <a:r>
              <a:rPr lang="en-US" altLang="en-US" smtClean="0"/>
              <a:t>  </a:t>
            </a:r>
            <a:r>
              <a:rPr lang="en-US" altLang="en-US" sz="2400" smtClean="0"/>
              <a:t>Intervening variable approach</a:t>
            </a:r>
          </a:p>
          <a:p>
            <a:pPr marL="0" indent="0">
              <a:buFont typeface="Arial" charset="0"/>
              <a:buNone/>
            </a:pPr>
            <a:r>
              <a:rPr lang="en-US" altLang="en-US" sz="2400" smtClean="0"/>
              <a:t>       Y</a:t>
            </a:r>
            <a:r>
              <a:rPr lang="en-US" altLang="en-US" sz="2400" baseline="-25000" smtClean="0"/>
              <a:t>1</a:t>
            </a:r>
            <a:r>
              <a:rPr lang="en-US" altLang="en-US" sz="2400" smtClean="0"/>
              <a:t> = X</a:t>
            </a:r>
            <a:r>
              <a:rPr lang="en-US" altLang="en-US" sz="2400" baseline="-25000" smtClean="0"/>
              <a:t>1</a:t>
            </a:r>
            <a:r>
              <a:rPr lang="en-US" altLang="en-US" sz="2400" smtClean="0"/>
              <a:t> + Z, Y</a:t>
            </a:r>
            <a:r>
              <a:rPr lang="en-US" altLang="en-US" sz="2400" baseline="-25000" smtClean="0"/>
              <a:t>2</a:t>
            </a:r>
            <a:r>
              <a:rPr lang="en-US" altLang="en-US" sz="2400" smtClean="0"/>
              <a:t> = Y</a:t>
            </a:r>
            <a:r>
              <a:rPr lang="en-US" altLang="en-US" sz="2400" baseline="-25000" smtClean="0"/>
              <a:t>2</a:t>
            </a:r>
            <a:r>
              <a:rPr lang="en-US" altLang="en-US" sz="2400" smtClean="0"/>
              <a:t> + Z; All 3 Poisson distributed</a:t>
            </a:r>
          </a:p>
          <a:p>
            <a:pPr marL="0" indent="0">
              <a:buFont typeface="Arial" charset="0"/>
              <a:buNone/>
            </a:pPr>
            <a:r>
              <a:rPr lang="en-US" altLang="en-US" sz="2400" smtClean="0"/>
              <a:t>       Only allows positive correlation.</a:t>
            </a:r>
          </a:p>
          <a:p>
            <a:pPr marL="0" indent="0">
              <a:buFont typeface="Arial" charset="0"/>
              <a:buNone/>
            </a:pPr>
            <a:r>
              <a:rPr lang="en-US" altLang="en-US" sz="2400" smtClean="0"/>
              <a:t>       Limited to two outcomes</a:t>
            </a:r>
          </a:p>
          <a:p>
            <a:pPr marL="0" indent="0">
              <a:buFont typeface="Arial" charset="0"/>
              <a:buNone/>
            </a:pPr>
            <a:r>
              <a:rPr lang="en-US" altLang="en-US" smtClean="0">
                <a:sym typeface="Wingdings" pitchFamily="2" charset="2"/>
              </a:rPr>
              <a:t></a:t>
            </a:r>
            <a:r>
              <a:rPr lang="en-US" altLang="en-US" sz="2400" smtClean="0"/>
              <a:t>   Bivariate conditional means</a:t>
            </a:r>
          </a:p>
          <a:p>
            <a:pPr marL="0" indent="0">
              <a:buFont typeface="Arial" charset="0"/>
              <a:buNone/>
            </a:pPr>
            <a:r>
              <a:rPr lang="en-US" altLang="en-US" sz="2400" smtClean="0"/>
              <a:t>       </a:t>
            </a:r>
            <a:r>
              <a:rPr lang="en-US" altLang="en-US" sz="2400" baseline="-25000" smtClean="0"/>
              <a:t>1</a:t>
            </a:r>
            <a:r>
              <a:rPr lang="en-US" altLang="en-US" sz="2400" smtClean="0"/>
              <a:t> = exp(</a:t>
            </a:r>
            <a:r>
              <a:rPr lang="en-US" altLang="en-US" sz="2400" b="1" smtClean="0"/>
              <a:t>x</a:t>
            </a:r>
            <a:r>
              <a:rPr lang="en-US" altLang="en-US" sz="2400" smtClean="0"/>
              <a:t></a:t>
            </a:r>
            <a:r>
              <a:rPr lang="en-US" altLang="en-US" sz="2400" b="1" smtClean="0"/>
              <a:t></a:t>
            </a:r>
            <a:r>
              <a:rPr lang="en-US" altLang="en-US" sz="2400" baseline="-25000" smtClean="0"/>
              <a:t>1</a:t>
            </a:r>
            <a:r>
              <a:rPr lang="en-US" altLang="en-US" sz="2400" smtClean="0"/>
              <a:t> + </a:t>
            </a:r>
            <a:r>
              <a:rPr lang="en-US" altLang="en-US" sz="2400" baseline="-25000" smtClean="0"/>
              <a:t>1</a:t>
            </a:r>
            <a:r>
              <a:rPr lang="en-US" altLang="en-US" sz="2400" smtClean="0"/>
              <a:t>), </a:t>
            </a:r>
            <a:r>
              <a:rPr lang="en-US" altLang="en-US" sz="2400" baseline="-25000" smtClean="0"/>
              <a:t>2</a:t>
            </a:r>
            <a:r>
              <a:rPr lang="en-US" altLang="en-US" sz="2400" smtClean="0"/>
              <a:t> = exp(</a:t>
            </a:r>
            <a:r>
              <a:rPr lang="en-US" altLang="en-US" sz="2400" b="1" smtClean="0"/>
              <a:t>x</a:t>
            </a:r>
            <a:r>
              <a:rPr lang="en-US" altLang="en-US" sz="2400" smtClean="0"/>
              <a:t></a:t>
            </a:r>
            <a:r>
              <a:rPr lang="en-US" altLang="en-US" sz="2400" b="1" smtClean="0"/>
              <a:t></a:t>
            </a:r>
            <a:r>
              <a:rPr lang="en-US" altLang="en-US" sz="2400" baseline="-25000" smtClean="0"/>
              <a:t>2</a:t>
            </a:r>
            <a:r>
              <a:rPr lang="en-US" altLang="en-US" sz="2400" smtClean="0"/>
              <a:t> + </a:t>
            </a:r>
            <a:r>
              <a:rPr lang="en-US" altLang="en-US" sz="2400" baseline="-25000" smtClean="0"/>
              <a:t>2</a:t>
            </a:r>
            <a:r>
              <a:rPr lang="en-US" altLang="en-US" sz="2400" smtClean="0"/>
              <a:t>), Cor(</a:t>
            </a:r>
            <a:r>
              <a:rPr lang="en-US" altLang="en-US" sz="2400" baseline="-25000" smtClean="0"/>
              <a:t>1</a:t>
            </a:r>
            <a:r>
              <a:rPr lang="en-US" altLang="en-US" sz="2400" smtClean="0"/>
              <a:t>,</a:t>
            </a:r>
            <a:r>
              <a:rPr lang="en-US" altLang="en-US" sz="2400" baseline="-25000" smtClean="0"/>
              <a:t>2</a:t>
            </a:r>
            <a:r>
              <a:rPr lang="en-US" altLang="en-US" sz="2400" smtClean="0"/>
              <a:t>)=</a:t>
            </a:r>
          </a:p>
          <a:p>
            <a:pPr marL="0" indent="0">
              <a:buFont typeface="Arial" charset="0"/>
              <a:buNone/>
            </a:pPr>
            <a:r>
              <a:rPr lang="en-US" altLang="en-US" sz="2400" smtClean="0"/>
              <a:t>       |Cor(y1,y2)| &lt;&lt; ||  (Due to residual variation)</a:t>
            </a:r>
          </a:p>
          <a:p>
            <a:pPr marL="0" indent="0">
              <a:buFont typeface="Arial" charset="0"/>
              <a:buNone/>
            </a:pPr>
            <a:r>
              <a:rPr lang="en-US" altLang="en-US" smtClean="0">
                <a:sym typeface="Wingdings" pitchFamily="2" charset="2"/>
              </a:rPr>
              <a:t></a:t>
            </a:r>
            <a:r>
              <a:rPr lang="en-US" altLang="en-US" sz="2400" smtClean="0"/>
              <a:t>   Copula functions – Useful for bivariate.  Less so if &gt; 2.</a:t>
            </a:r>
          </a:p>
        </p:txBody>
      </p:sp>
    </p:spTree>
    <p:extLst>
      <p:ext uri="{BB962C8B-B14F-4D97-AF65-F5344CB8AC3E}">
        <p14:creationId xmlns:p14="http://schemas.microsoft.com/office/powerpoint/2010/main" val="37204498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6400"/>
            <a:ext cx="82772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
          <p:cNvSpPr txBox="1">
            <a:spLocks noChangeArrowheads="1"/>
          </p:cNvSpPr>
          <p:nvPr/>
        </p:nvSpPr>
        <p:spPr bwMode="auto">
          <a:xfrm>
            <a:off x="612775" y="5705475"/>
            <a:ext cx="8277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See also Arbia, G., “Pairwise Likelihood Inference for Spatial Regressions Estimated on Very Large Data Sets”  Manuscript, Catholic University del Sacro Cuore, Rome, 2012.</a:t>
            </a:r>
          </a:p>
        </p:txBody>
      </p:sp>
    </p:spTree>
    <p:extLst>
      <p:ext uri="{BB962C8B-B14F-4D97-AF65-F5344CB8AC3E}">
        <p14:creationId xmlns:p14="http://schemas.microsoft.com/office/powerpoint/2010/main" val="415489847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r>
              <a:rPr lang="en-US" altLang="en-US" smtClean="0">
                <a:latin typeface="Arial" charset="0"/>
                <a:cs typeface="Arial" charset="0"/>
              </a:rPr>
              <a:t>Partial MLE</a:t>
            </a:r>
          </a:p>
        </p:txBody>
      </p:sp>
      <p:graphicFrame>
        <p:nvGraphicFramePr>
          <p:cNvPr id="21506" name="Object 4"/>
          <p:cNvGraphicFramePr>
            <a:graphicFrameLocks noChangeAspect="1"/>
          </p:cNvGraphicFramePr>
          <p:nvPr/>
        </p:nvGraphicFramePr>
        <p:xfrm>
          <a:off x="1219200" y="2133600"/>
          <a:ext cx="5764213" cy="3584575"/>
        </p:xfrm>
        <a:graphic>
          <a:graphicData uri="http://schemas.openxmlformats.org/presentationml/2006/ole">
            <mc:AlternateContent xmlns:mc="http://schemas.openxmlformats.org/markup-compatibility/2006">
              <mc:Choice xmlns:v="urn:schemas-microsoft-com:vml" Requires="v">
                <p:oleObj spid="_x0000_s36867" name="Equation" r:id="rId3" imgW="3022600" imgH="1879600" progId="Equation.DSMT4">
                  <p:embed/>
                </p:oleObj>
              </mc:Choice>
              <mc:Fallback>
                <p:oleObj name="Equation" r:id="rId3" imgW="3022600" imgH="1879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133600"/>
                        <a:ext cx="5764213" cy="3584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6665472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57200" y="1295400"/>
            <a:ext cx="8229600" cy="685800"/>
          </a:xfrm>
        </p:spPr>
        <p:txBody>
          <a:bodyPr/>
          <a:lstStyle/>
          <a:p>
            <a:r>
              <a:rPr lang="en-US" altLang="en-US" smtClean="0">
                <a:latin typeface="Arial" charset="0"/>
                <a:cs typeface="Arial" charset="0"/>
              </a:rPr>
              <a:t>Bivariate Probit</a:t>
            </a:r>
          </a:p>
        </p:txBody>
      </p:sp>
      <p:sp>
        <p:nvSpPr>
          <p:cNvPr id="71683" name="Content Placeholder 2"/>
          <p:cNvSpPr>
            <a:spLocks noGrp="1"/>
          </p:cNvSpPr>
          <p:nvPr>
            <p:ph idx="1"/>
          </p:nvPr>
        </p:nvSpPr>
        <p:spPr>
          <a:xfrm>
            <a:off x="381000" y="2133600"/>
            <a:ext cx="8534400" cy="3535363"/>
          </a:xfrm>
        </p:spPr>
        <p:txBody>
          <a:bodyPr/>
          <a:lstStyle/>
          <a:p>
            <a:pPr marL="0" indent="0">
              <a:buFont typeface="Arial" charset="0"/>
              <a:buNone/>
            </a:pPr>
            <a:r>
              <a:rPr lang="en-US" altLang="en-US" smtClean="0">
                <a:sym typeface="Wingdings" pitchFamily="2" charset="2"/>
              </a:rPr>
              <a:t>  </a:t>
            </a:r>
            <a:r>
              <a:rPr lang="en-US" altLang="en-US" smtClean="0"/>
              <a:t>Pseudo MLE</a:t>
            </a:r>
          </a:p>
          <a:p>
            <a:pPr marL="0" indent="0">
              <a:buFont typeface="Arial" charset="0"/>
              <a:buNone/>
            </a:pPr>
            <a:r>
              <a:rPr lang="en-US" altLang="en-US" smtClean="0">
                <a:sym typeface="Wingdings" pitchFamily="2" charset="2"/>
              </a:rPr>
              <a:t>  </a:t>
            </a:r>
            <a:r>
              <a:rPr lang="en-US" altLang="en-US" smtClean="0"/>
              <a:t>Consistent</a:t>
            </a:r>
          </a:p>
          <a:p>
            <a:pPr marL="0" indent="0">
              <a:buFont typeface="Arial" charset="0"/>
              <a:buNone/>
            </a:pPr>
            <a:r>
              <a:rPr lang="en-US" altLang="en-US" smtClean="0">
                <a:sym typeface="Wingdings" pitchFamily="2" charset="2"/>
              </a:rPr>
              <a:t>  </a:t>
            </a:r>
            <a:r>
              <a:rPr lang="en-US" altLang="en-US" smtClean="0"/>
              <a:t>Asymptotically normal?</a:t>
            </a:r>
          </a:p>
          <a:p>
            <a:pPr lvl="1"/>
            <a:r>
              <a:rPr lang="en-US" altLang="en-US" smtClean="0"/>
              <a:t>Resembles time series case</a:t>
            </a:r>
          </a:p>
          <a:p>
            <a:pPr lvl="1"/>
            <a:r>
              <a:rPr lang="en-US" altLang="en-US" smtClean="0"/>
              <a:t>Correlation need not fade with ‘distance’</a:t>
            </a:r>
          </a:p>
          <a:p>
            <a:pPr marL="0" indent="0">
              <a:buFont typeface="Arial" charset="0"/>
              <a:buNone/>
            </a:pPr>
            <a:r>
              <a:rPr lang="en-US" altLang="en-US" smtClean="0">
                <a:sym typeface="Wingdings" pitchFamily="2" charset="2"/>
              </a:rPr>
              <a:t>  </a:t>
            </a:r>
            <a:r>
              <a:rPr lang="en-US" altLang="en-US" smtClean="0"/>
              <a:t>Better than Pinske/Slade Univariate Probit?</a:t>
            </a:r>
          </a:p>
          <a:p>
            <a:pPr marL="0" indent="0">
              <a:buFont typeface="Arial" charset="0"/>
              <a:buNone/>
            </a:pPr>
            <a:r>
              <a:rPr lang="en-US" altLang="en-US" smtClean="0">
                <a:sym typeface="Wingdings" pitchFamily="2" charset="2"/>
              </a:rPr>
              <a:t>  How to choose the pairings?</a:t>
            </a:r>
            <a:endParaRPr lang="en-US" altLang="en-US" smtClean="0"/>
          </a:p>
        </p:txBody>
      </p:sp>
      <p:pic>
        <p:nvPicPr>
          <p:cNvPr id="716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2103438"/>
            <a:ext cx="32004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428180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1371600"/>
            <a:ext cx="8229600" cy="1143000"/>
          </a:xfrm>
        </p:spPr>
        <p:txBody>
          <a:bodyPr/>
          <a:lstStyle/>
          <a:p>
            <a:pPr eaLnBrk="1" hangingPunct="1"/>
            <a:r>
              <a:rPr lang="en-US" altLang="en-US" sz="3200" smtClean="0">
                <a:latin typeface="Arial" charset="0"/>
                <a:cs typeface="Arial" charset="0"/>
              </a:rPr>
              <a:t>Panel Data Application</a:t>
            </a:r>
          </a:p>
        </p:txBody>
      </p:sp>
      <p:graphicFrame>
        <p:nvGraphicFramePr>
          <p:cNvPr id="4098" name="Object 2"/>
          <p:cNvGraphicFramePr>
            <a:graphicFrameLocks noChangeAspect="1"/>
          </p:cNvGraphicFramePr>
          <p:nvPr/>
        </p:nvGraphicFramePr>
        <p:xfrm>
          <a:off x="381000" y="2514600"/>
          <a:ext cx="8439150" cy="2743200"/>
        </p:xfrm>
        <a:graphic>
          <a:graphicData uri="http://schemas.openxmlformats.org/presentationml/2006/ole">
            <mc:AlternateContent xmlns:mc="http://schemas.openxmlformats.org/markup-compatibility/2006">
              <mc:Choice xmlns:v="urn:schemas-microsoft-com:vml" Requires="v">
                <p:oleObj spid="_x0000_s37891" name="Equation" r:id="rId4" imgW="3517900" imgH="1143000" progId="Equation.DSMT4">
                  <p:embed/>
                </p:oleObj>
              </mc:Choice>
              <mc:Fallback>
                <p:oleObj name="Equation" r:id="rId4" imgW="3517900" imgH="11430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14600"/>
                        <a:ext cx="8439150" cy="274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501464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457200" y="944563"/>
            <a:ext cx="8229600" cy="731837"/>
          </a:xfrm>
        </p:spPr>
        <p:txBody>
          <a:bodyPr/>
          <a:lstStyle/>
          <a:p>
            <a:pPr eaLnBrk="1" hangingPunct="1"/>
            <a:r>
              <a:rPr lang="en-US" altLang="en-US" sz="3200" smtClean="0">
                <a:latin typeface="Arial" charset="0"/>
                <a:cs typeface="Arial" charset="0"/>
              </a:rPr>
              <a:t>Copula Method and Parameterization</a:t>
            </a:r>
          </a:p>
        </p:txBody>
      </p:sp>
      <p:sp>
        <p:nvSpPr>
          <p:cNvPr id="20484" name="TextBox 4"/>
          <p:cNvSpPr txBox="1">
            <a:spLocks noChangeArrowheads="1"/>
          </p:cNvSpPr>
          <p:nvPr/>
        </p:nvSpPr>
        <p:spPr bwMode="auto">
          <a:xfrm>
            <a:off x="457200" y="1868488"/>
            <a:ext cx="7924800" cy="646112"/>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Bhat, C. and Sener, I., (2009)  “A copula-based closed-form binary logit choice model</a:t>
            </a:r>
          </a:p>
          <a:p>
            <a:pPr eaLnBrk="1" hangingPunct="1"/>
            <a:r>
              <a:rPr lang="en-US" altLang="en-US" sz="1200" b="1">
                <a:latin typeface="Tahoma" pitchFamily="34" charset="0"/>
                <a:cs typeface="Tahoma" pitchFamily="34" charset="0"/>
              </a:rPr>
              <a:t>for accommodating spatial correlation across observational units,” </a:t>
            </a:r>
            <a:r>
              <a:rPr lang="nn-NO" altLang="en-US" sz="1200" b="1">
                <a:latin typeface="Tahoma" pitchFamily="34" charset="0"/>
                <a:cs typeface="Tahoma" pitchFamily="34" charset="0"/>
              </a:rPr>
              <a:t>Journal of Geographical Systems, 11, 243–272</a:t>
            </a:r>
            <a:endParaRPr lang="en-US" altLang="en-US" sz="1200" b="1">
              <a:latin typeface="Tahoma" pitchFamily="34" charset="0"/>
              <a:cs typeface="Tahoma" pitchFamily="34" charset="0"/>
            </a:endParaRPr>
          </a:p>
        </p:txBody>
      </p:sp>
      <p:graphicFrame>
        <p:nvGraphicFramePr>
          <p:cNvPr id="20482" name="Object 2"/>
          <p:cNvGraphicFramePr>
            <a:graphicFrameLocks noChangeAspect="1"/>
          </p:cNvGraphicFramePr>
          <p:nvPr/>
        </p:nvGraphicFramePr>
        <p:xfrm>
          <a:off x="1028700" y="2755900"/>
          <a:ext cx="7362825" cy="3403600"/>
        </p:xfrm>
        <a:graphic>
          <a:graphicData uri="http://schemas.openxmlformats.org/presentationml/2006/ole">
            <mc:AlternateContent xmlns:mc="http://schemas.openxmlformats.org/markup-compatibility/2006">
              <mc:Choice xmlns:v="urn:schemas-microsoft-com:vml" Requires="v">
                <p:oleObj spid="_x0000_s38915" name="Equation" r:id="rId3" imgW="3708400" imgH="1714500" progId="Equation.DSMT4">
                  <p:embed/>
                </p:oleObj>
              </mc:Choice>
              <mc:Fallback>
                <p:oleObj name="Equation" r:id="rId3" imgW="3708400" imgH="1714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 y="2755900"/>
                        <a:ext cx="7362825" cy="340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200428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81200"/>
            <a:ext cx="84248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itle 4"/>
          <p:cNvSpPr>
            <a:spLocks noGrp="1"/>
          </p:cNvSpPr>
          <p:nvPr>
            <p:ph type="title"/>
          </p:nvPr>
        </p:nvSpPr>
        <p:spPr/>
        <p:txBody>
          <a:bodyPr/>
          <a:lstStyle/>
          <a:p>
            <a:pPr eaLnBrk="1" hangingPunct="1"/>
            <a:r>
              <a:rPr lang="en-US" altLang="en-US" sz="3200" smtClean="0">
                <a:latin typeface="Arial" charset="0"/>
                <a:cs typeface="Arial" charset="0"/>
              </a:rPr>
              <a:t>Copula Representation</a:t>
            </a:r>
          </a:p>
        </p:txBody>
      </p:sp>
      <p:sp>
        <p:nvSpPr>
          <p:cNvPr id="6" name="Rectangle 5"/>
          <p:cNvSpPr/>
          <p:nvPr/>
        </p:nvSpPr>
        <p:spPr>
          <a:xfrm>
            <a:off x="152400" y="4495800"/>
            <a:ext cx="8610600" cy="7620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24902753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sz="3200" smtClean="0">
                <a:latin typeface="Arial" charset="0"/>
                <a:cs typeface="Arial" charset="0"/>
              </a:rPr>
              <a:t>Model</a:t>
            </a:r>
          </a:p>
        </p:txBody>
      </p:sp>
      <p:pic>
        <p:nvPicPr>
          <p:cNvPr id="634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6565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1180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508000" y="914400"/>
            <a:ext cx="8229600" cy="1143000"/>
          </a:xfrm>
        </p:spPr>
        <p:txBody>
          <a:bodyPr/>
          <a:lstStyle/>
          <a:p>
            <a:pPr eaLnBrk="1" hangingPunct="1"/>
            <a:r>
              <a:rPr lang="en-US" altLang="en-US" sz="3200" smtClean="0">
                <a:latin typeface="Arial" charset="0"/>
                <a:cs typeface="Arial" charset="0"/>
              </a:rPr>
              <a:t>Likelihood</a:t>
            </a:r>
          </a:p>
        </p:txBody>
      </p:sp>
      <p:pic>
        <p:nvPicPr>
          <p:cNvPr id="645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43125"/>
            <a:ext cx="8509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59082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762000"/>
            <a:ext cx="8229600" cy="1143000"/>
          </a:xfrm>
        </p:spPr>
        <p:txBody>
          <a:bodyPr/>
          <a:lstStyle/>
          <a:p>
            <a:pPr eaLnBrk="1" hangingPunct="1"/>
            <a:r>
              <a:rPr lang="en-US" altLang="en-US" sz="3200" smtClean="0">
                <a:latin typeface="Arial" charset="0"/>
                <a:cs typeface="Arial" charset="0"/>
              </a:rPr>
              <a:t>Parameterization</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1905000"/>
            <a:ext cx="41243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3581400"/>
            <a:ext cx="8934450"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93685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19200"/>
            <a:ext cx="7097713" cy="514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6490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89075"/>
            <a:ext cx="8516938"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4789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5791200"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3068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667000"/>
            <a:ext cx="622935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1066800"/>
            <a:ext cx="87772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80875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latin typeface="Arial" charset="0"/>
                <a:cs typeface="Arial" charset="0"/>
              </a:rPr>
              <a:t>Lesage methods - MCMC</a:t>
            </a:r>
          </a:p>
        </p:txBody>
      </p:sp>
      <p:sp>
        <p:nvSpPr>
          <p:cNvPr id="73731" name="Content Placeholder 1"/>
          <p:cNvSpPr>
            <a:spLocks noGrp="1"/>
          </p:cNvSpPr>
          <p:nvPr>
            <p:ph idx="1"/>
          </p:nvPr>
        </p:nvSpPr>
        <p:spPr/>
        <p:txBody>
          <a:bodyPr/>
          <a:lstStyle/>
          <a:p>
            <a:pPr>
              <a:buFont typeface="Arial" charset="0"/>
              <a:buChar char="•"/>
            </a:pPr>
            <a:r>
              <a:rPr lang="en-US" altLang="en-US" smtClean="0"/>
              <a:t>SEM Model…</a:t>
            </a:r>
          </a:p>
          <a:p>
            <a:pPr>
              <a:buFont typeface="Arial" charset="0"/>
              <a:buChar char="•"/>
            </a:pPr>
            <a:r>
              <a:rPr lang="en-US" altLang="en-US" smtClean="0"/>
              <a:t>Bayesian MCMC</a:t>
            </a:r>
          </a:p>
          <a:p>
            <a:pPr>
              <a:buFont typeface="Arial" charset="0"/>
              <a:buChar char="•"/>
            </a:pPr>
            <a:r>
              <a:rPr lang="en-US" altLang="en-US" smtClean="0"/>
              <a:t>Data augmentation for unobserved y</a:t>
            </a:r>
          </a:p>
          <a:p>
            <a:pPr>
              <a:buFont typeface="Arial" charset="0"/>
              <a:buChar char="•"/>
            </a:pPr>
            <a:r>
              <a:rPr lang="en-US" altLang="en-US" smtClean="0"/>
              <a:t>Quirks about sampler for rho.</a:t>
            </a:r>
          </a:p>
        </p:txBody>
      </p:sp>
    </p:spTree>
    <p:extLst>
      <p:ext uri="{BB962C8B-B14F-4D97-AF65-F5344CB8AC3E}">
        <p14:creationId xmlns:p14="http://schemas.microsoft.com/office/powerpoint/2010/main" val="382569079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838200"/>
            <a:ext cx="8229600" cy="1143000"/>
          </a:xfrm>
        </p:spPr>
        <p:txBody>
          <a:bodyPr/>
          <a:lstStyle/>
          <a:p>
            <a:r>
              <a:rPr lang="en-US" altLang="en-US" smtClean="0">
                <a:latin typeface="Arial" charset="0"/>
                <a:cs typeface="Arial" charset="0"/>
              </a:rPr>
              <a:t>Kriging</a:t>
            </a:r>
          </a:p>
        </p:txBody>
      </p:sp>
      <p:pic>
        <p:nvPicPr>
          <p:cNvPr id="675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81200"/>
            <a:ext cx="81041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14993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smtClean="0">
                <a:latin typeface="Arial" charset="0"/>
                <a:cs typeface="Arial" charset="0"/>
              </a:rPr>
              <a:t>Pseudo Maximum Likelihood</a:t>
            </a:r>
          </a:p>
        </p:txBody>
      </p:sp>
      <p:sp>
        <p:nvSpPr>
          <p:cNvPr id="60419" name="Content Placeholder 2"/>
          <p:cNvSpPr>
            <a:spLocks noGrp="1"/>
          </p:cNvSpPr>
          <p:nvPr>
            <p:ph idx="1"/>
          </p:nvPr>
        </p:nvSpPr>
        <p:spPr>
          <a:xfrm>
            <a:off x="914400" y="2057400"/>
            <a:ext cx="7696200" cy="3535363"/>
          </a:xfrm>
        </p:spPr>
        <p:txBody>
          <a:bodyPr/>
          <a:lstStyle/>
          <a:p>
            <a:pPr marL="0" indent="0">
              <a:buFont typeface="Arial" charset="0"/>
              <a:buNone/>
            </a:pPr>
            <a:r>
              <a:rPr lang="en-US" altLang="en-US" smtClean="0">
                <a:sym typeface="Wingdings" pitchFamily="2" charset="2"/>
              </a:rPr>
              <a:t>  </a:t>
            </a:r>
            <a:r>
              <a:rPr lang="en-US" altLang="en-US" smtClean="0"/>
              <a:t>Maximize a likelihood function that</a:t>
            </a:r>
            <a:br>
              <a:rPr lang="en-US" altLang="en-US" smtClean="0"/>
            </a:br>
            <a:r>
              <a:rPr lang="en-US" altLang="en-US" smtClean="0"/>
              <a:t>     approximates the true one</a:t>
            </a:r>
          </a:p>
          <a:p>
            <a:pPr marL="0" indent="0">
              <a:buFont typeface="Arial" charset="0"/>
              <a:buNone/>
            </a:pPr>
            <a:r>
              <a:rPr lang="en-US" altLang="en-US" smtClean="0">
                <a:sym typeface="Wingdings" pitchFamily="2" charset="2"/>
              </a:rPr>
              <a:t>  </a:t>
            </a:r>
            <a:r>
              <a:rPr lang="en-US" altLang="en-US" smtClean="0"/>
              <a:t>Produces consistent estimators of</a:t>
            </a:r>
            <a:br>
              <a:rPr lang="en-US" altLang="en-US" smtClean="0"/>
            </a:br>
            <a:r>
              <a:rPr lang="en-US" altLang="en-US" smtClean="0"/>
              <a:t>     parameters</a:t>
            </a:r>
          </a:p>
          <a:p>
            <a:pPr marL="0" indent="0">
              <a:buFont typeface="Arial" charset="0"/>
              <a:buNone/>
            </a:pPr>
            <a:r>
              <a:rPr lang="en-US" altLang="en-US" smtClean="0">
                <a:sym typeface="Wingdings" pitchFamily="2" charset="2"/>
              </a:rPr>
              <a:t>  </a:t>
            </a:r>
            <a:r>
              <a:rPr lang="en-US" altLang="en-US" smtClean="0"/>
              <a:t>How to obtain standard errors?</a:t>
            </a:r>
          </a:p>
          <a:p>
            <a:pPr marL="0" indent="0">
              <a:buFont typeface="Arial" charset="0"/>
              <a:buNone/>
            </a:pPr>
            <a:r>
              <a:rPr lang="en-US" altLang="en-US" smtClean="0">
                <a:sym typeface="Wingdings" pitchFamily="2" charset="2"/>
              </a:rPr>
              <a:t>  Asymptotic normality? Conditions for</a:t>
            </a:r>
            <a:br>
              <a:rPr lang="en-US" altLang="en-US" smtClean="0">
                <a:sym typeface="Wingdings" pitchFamily="2" charset="2"/>
              </a:rPr>
            </a:br>
            <a:r>
              <a:rPr lang="en-US" altLang="en-US" smtClean="0">
                <a:sym typeface="Wingdings" pitchFamily="2" charset="2"/>
              </a:rPr>
              <a:t>     CLT are more difficult to establish.</a:t>
            </a:r>
            <a:endParaRPr lang="en-US" altLang="en-US" smtClean="0"/>
          </a:p>
        </p:txBody>
      </p:sp>
    </p:spTree>
    <p:extLst>
      <p:ext uri="{BB962C8B-B14F-4D97-AF65-F5344CB8AC3E}">
        <p14:creationId xmlns:p14="http://schemas.microsoft.com/office/powerpoint/2010/main" val="113386744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990600"/>
            <a:ext cx="8229600" cy="838200"/>
          </a:xfrm>
        </p:spPr>
        <p:txBody>
          <a:bodyPr/>
          <a:lstStyle/>
          <a:p>
            <a:pPr eaLnBrk="1" hangingPunct="1"/>
            <a:r>
              <a:rPr lang="en-US" altLang="en-US" sz="3200" smtClean="0">
                <a:latin typeface="Arial" charset="0"/>
                <a:cs typeface="Arial" charset="0"/>
              </a:rPr>
              <a:t>Pseudo MLE</a:t>
            </a:r>
          </a:p>
        </p:txBody>
      </p:sp>
      <p:graphicFrame>
        <p:nvGraphicFramePr>
          <p:cNvPr id="17410" name="Object 2"/>
          <p:cNvGraphicFramePr>
            <a:graphicFrameLocks noChangeAspect="1"/>
          </p:cNvGraphicFramePr>
          <p:nvPr/>
        </p:nvGraphicFramePr>
        <p:xfrm>
          <a:off x="1792288" y="1905000"/>
          <a:ext cx="5981700" cy="4443413"/>
        </p:xfrm>
        <a:graphic>
          <a:graphicData uri="http://schemas.openxmlformats.org/presentationml/2006/ole">
            <mc:AlternateContent xmlns:mc="http://schemas.openxmlformats.org/markup-compatibility/2006">
              <mc:Choice xmlns:v="urn:schemas-microsoft-com:vml" Requires="v">
                <p:oleObj spid="_x0000_s39939" name="Equation" r:id="rId3" imgW="3060700" imgH="2273300" progId="Equation.DSMT4">
                  <p:embed/>
                </p:oleObj>
              </mc:Choice>
              <mc:Fallback>
                <p:oleObj name="Equation" r:id="rId3" imgW="3060700" imgH="2273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2288" y="1905000"/>
                        <a:ext cx="5981700" cy="4443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4444057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371600"/>
            <a:ext cx="6858000" cy="495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78896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14400"/>
            <a:ext cx="748665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76535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0" y="1752600"/>
            <a:ext cx="85375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914400" y="4038600"/>
            <a:ext cx="3200400" cy="457200"/>
          </a:xfrm>
          <a:prstGeom prst="rect">
            <a:avLst/>
          </a:prstGeom>
          <a:solidFill>
            <a:srgbClr val="4F81BD">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876" name="TextBox 3"/>
          <p:cNvSpPr txBox="1">
            <a:spLocks noChangeArrowheads="1"/>
          </p:cNvSpPr>
          <p:nvPr/>
        </p:nvSpPr>
        <p:spPr bwMode="auto">
          <a:xfrm>
            <a:off x="4419600" y="4038600"/>
            <a:ext cx="2438400" cy="400050"/>
          </a:xfrm>
          <a:prstGeom prst="rect">
            <a:avLst/>
          </a:prstGeom>
          <a:solidFill>
            <a:srgbClr val="FFC000"/>
          </a:solidFill>
          <a:ln w="1270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000"/>
              <a:t>Data Augmentation</a:t>
            </a:r>
          </a:p>
        </p:txBody>
      </p:sp>
    </p:spTree>
    <p:extLst>
      <p:ext uri="{BB962C8B-B14F-4D97-AF65-F5344CB8AC3E}">
        <p14:creationId xmlns:p14="http://schemas.microsoft.com/office/powerpoint/2010/main" val="24806978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167688"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09600" y="2438400"/>
            <a:ext cx="8001000" cy="1143000"/>
          </a:xfrm>
          <a:prstGeom prst="rect">
            <a:avLst/>
          </a:prstGeom>
          <a:solidFill>
            <a:srgbClr val="92D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06667705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altLang="en-US" smtClean="0">
                <a:latin typeface="Arial" charset="0"/>
                <a:cs typeface="Arial" charset="0"/>
              </a:rPr>
              <a:t>LeSage (2000) on Timing</a:t>
            </a:r>
          </a:p>
        </p:txBody>
      </p:sp>
      <p:sp>
        <p:nvSpPr>
          <p:cNvPr id="94211" name="TextBox 2"/>
          <p:cNvSpPr txBox="1">
            <a:spLocks noChangeArrowheads="1"/>
          </p:cNvSpPr>
          <p:nvPr/>
        </p:nvSpPr>
        <p:spPr bwMode="auto">
          <a:xfrm>
            <a:off x="533400" y="1905000"/>
            <a:ext cx="80772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a:t>“The Bayesian probit and tobit spatial autoregressive models described here have been applied to samples of 506 and 3,107 observations.  The time required to produce estimates was around 350 seconds for the 506 observations sample and 900 seconds for the case infolving 3,107 observations. … (inexpensive Apple G3 computer running at 266 Mhz.)”</a:t>
            </a:r>
          </a:p>
        </p:txBody>
      </p:sp>
    </p:spTree>
    <p:extLst>
      <p:ext uri="{BB962C8B-B14F-4D97-AF65-F5344CB8AC3E}">
        <p14:creationId xmlns:p14="http://schemas.microsoft.com/office/powerpoint/2010/main" val="32084433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latin typeface="Arial" charset="0"/>
                <a:cs typeface="Arial" charset="0"/>
              </a:rPr>
              <a:t>Time and Space (In Your Computer)</a:t>
            </a:r>
          </a:p>
        </p:txBody>
      </p:sp>
      <p:pic>
        <p:nvPicPr>
          <p:cNvPr id="952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00200"/>
            <a:ext cx="79883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503238" y="5600700"/>
            <a:ext cx="6934200" cy="1143000"/>
          </a:xfrm>
          <a:prstGeom prst="ellipse">
            <a:avLst/>
          </a:prstGeom>
          <a:solidFill>
            <a:srgbClr val="FFC00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Arrow Connector 4"/>
          <p:cNvCxnSpPr/>
          <p:nvPr/>
        </p:nvCxnSpPr>
        <p:spPr>
          <a:xfrm flipH="1">
            <a:off x="5003800" y="3078163"/>
            <a:ext cx="18288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39688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90600"/>
            <a:ext cx="5348288"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375" y="5029200"/>
            <a:ext cx="70167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87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5255</TotalTime>
  <Words>1503</Words>
  <Application>Microsoft Office PowerPoint</Application>
  <PresentationFormat>On-screen Show (4:3)</PresentationFormat>
  <Paragraphs>282</Paragraphs>
  <Slides>102</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102</vt:i4>
      </vt:variant>
    </vt:vector>
  </HeadingPairs>
  <TitlesOfParts>
    <vt:vector size="104" baseType="lpstr">
      <vt:lpstr>Office Theme</vt:lpstr>
      <vt:lpstr>Equation</vt:lpstr>
      <vt:lpstr>PowerPoint Presentation</vt:lpstr>
      <vt:lpstr>PowerPoint Presentation</vt:lpstr>
      <vt:lpstr>Y=1[New Plant Located in County]</vt:lpstr>
      <vt:lpstr>Outcome Models for Spatial Data</vt:lpstr>
      <vt:lpstr>Spatial Autocorrelation</vt:lpstr>
      <vt:lpstr>Spatial Autoregression in a Linear Model</vt:lpstr>
      <vt:lpstr>Spatial Autocorrelation in Regression</vt:lpstr>
      <vt:lpstr>PowerPoint Presentation</vt:lpstr>
      <vt:lpstr>Spatial Autocorrelation in a Panel</vt:lpstr>
      <vt:lpstr>Analytical Environment</vt:lpstr>
      <vt:lpstr>Complications of the Generalized  Regression Model</vt:lpstr>
      <vt:lpstr>Outcomes in Nonlinear Settings</vt:lpstr>
      <vt:lpstr>Nonlinear Outcomes </vt:lpstr>
      <vt:lpstr>Modeling Discrete Outcomes</vt:lpstr>
      <vt:lpstr>Nonlinear Spatial Modeling</vt:lpstr>
      <vt:lpstr>PowerPoint Presentation</vt:lpstr>
      <vt:lpstr>Issues in Spatial Discrete Choice</vt:lpstr>
      <vt:lpstr>Two Platforms</vt:lpstr>
      <vt:lpstr>Maximum Likelihood Estimation Cross Section Case: Binary Outcome</vt:lpstr>
      <vt:lpstr>Cross Section Case: n observations</vt:lpstr>
      <vt:lpstr>How to Induce Correlation</vt:lpstr>
      <vt:lpstr>Spatially Correlated Observations Correlation Based on Unobservables</vt:lpstr>
      <vt:lpstr>Spatially Correlated Observations Correlation Based on Utilities</vt:lpstr>
      <vt:lpstr>Log Likelihood</vt:lpstr>
      <vt:lpstr>PowerPoint Presentation</vt:lpstr>
      <vt:lpstr>PowerPoint Presentation</vt:lpstr>
      <vt:lpstr>LogL for an Unrestricted BC Model</vt:lpstr>
      <vt:lpstr>Solution Approaches for Binary Choice</vt:lpstr>
      <vt:lpstr>PowerPoint Presentation</vt:lpstr>
      <vt:lpstr>PowerPoint Presentation</vt:lpstr>
      <vt:lpstr>PowerPoint Presentation</vt:lpstr>
      <vt:lpstr>GMM</vt:lpstr>
      <vt:lpstr>GMM Approach</vt:lpstr>
      <vt:lpstr>GMM</vt:lpstr>
      <vt:lpstr>Extension to Dynamic Choice Model</vt:lpstr>
      <vt:lpstr>PowerPoint Presentation</vt:lpstr>
      <vt:lpstr>PowerPoint Presentation</vt:lpstr>
      <vt:lpstr>PowerPoint Presentation</vt:lpstr>
      <vt:lpstr>LM Test?</vt:lpstr>
      <vt:lpstr>PowerPoint Presentation</vt:lpstr>
      <vt:lpstr>Covariance Matrix for Pseudo MLE</vt:lpstr>
      <vt:lpstr>‘Pseudo’ Maximum Likelihood</vt:lpstr>
      <vt:lpstr>Pseudo Maximum Likelihood</vt:lpstr>
      <vt:lpstr>Other Approaches</vt:lpstr>
      <vt:lpstr>OCM for Land Use Intensity</vt:lpstr>
      <vt:lpstr>Ordered Probability Model</vt:lpstr>
      <vt:lpstr>A Spatial Ordered Choice Model</vt:lpstr>
      <vt:lpstr>An Ordered Probability Model</vt:lpstr>
      <vt:lpstr>OCM for Land Use Intensity</vt:lpstr>
      <vt:lpstr>Estimated Dynamic OCM</vt:lpstr>
      <vt:lpstr>PowerPoint Presentation</vt:lpstr>
      <vt:lpstr>Unordered Multinomial Choice</vt:lpstr>
      <vt:lpstr>Spatial Multinomial Probit</vt:lpstr>
      <vt:lpstr>PowerPoint Presentation</vt:lpstr>
      <vt:lpstr>PowerPoint Presentation</vt:lpstr>
      <vt:lpstr>PowerPoint Presentation</vt:lpstr>
      <vt:lpstr>PowerPoint Presentation</vt:lpstr>
      <vt:lpstr>PowerPoint Presentation</vt:lpstr>
      <vt:lpstr>PowerPoint Presentation</vt:lpstr>
      <vt:lpstr>Canonical Model</vt:lpstr>
      <vt:lpstr>Canonical Model for Counts</vt:lpstr>
      <vt:lpstr>Zero Inflation</vt:lpstr>
      <vt:lpstr>PowerPoint Presentation</vt:lpstr>
      <vt:lpstr>Spatial Autocorrelation in a Sample Selection Model</vt:lpstr>
      <vt:lpstr>Spatial Autocorrelation in a Sample Selection Model</vt:lpstr>
      <vt:lpstr>Spatial Autocorrelation in a Sample Selection Model</vt:lpstr>
      <vt:lpstr>Spatial Weights</vt:lpstr>
      <vt:lpstr>Two Step Estimation</vt:lpstr>
      <vt:lpstr>PowerPoint Presentation</vt:lpstr>
      <vt:lpstr>Spatial Stochastic Frontier</vt:lpstr>
      <vt:lpstr>247 Spanish Dairy Farms, 6 Years</vt:lpstr>
      <vt:lpstr>A True Random Effects Model</vt:lpstr>
      <vt:lpstr>PowerPoint Presentation</vt:lpstr>
      <vt:lpstr>PowerPoint Presentation</vt:lpstr>
      <vt:lpstr>PowerPoint Presentation</vt:lpstr>
      <vt:lpstr>Agreed Upon Objective:  Practical Obstacles</vt:lpstr>
      <vt:lpstr>PowerPoint Presentation</vt:lpstr>
      <vt:lpstr>Bivariate Counts</vt:lpstr>
      <vt:lpstr>PowerPoint Presentation</vt:lpstr>
      <vt:lpstr>Partial MLE</vt:lpstr>
      <vt:lpstr>Bivariate Probit</vt:lpstr>
      <vt:lpstr>Panel Data Application</vt:lpstr>
      <vt:lpstr>Copula Method and Parameterization</vt:lpstr>
      <vt:lpstr>Copula Representation</vt:lpstr>
      <vt:lpstr>Model</vt:lpstr>
      <vt:lpstr>Likelihood</vt:lpstr>
      <vt:lpstr>Parameterization</vt:lpstr>
      <vt:lpstr>PowerPoint Presentation</vt:lpstr>
      <vt:lpstr>PowerPoint Presentation</vt:lpstr>
      <vt:lpstr>PowerPoint Presentation</vt:lpstr>
      <vt:lpstr>PowerPoint Presentation</vt:lpstr>
      <vt:lpstr>Lesage methods - MCMC</vt:lpstr>
      <vt:lpstr>Kriging</vt:lpstr>
      <vt:lpstr>Pseudo Maximum Likelihood</vt:lpstr>
      <vt:lpstr>Pseudo MLE</vt:lpstr>
      <vt:lpstr>PowerPoint Presentation</vt:lpstr>
      <vt:lpstr>PowerPoint Presentation</vt:lpstr>
      <vt:lpstr>PowerPoint Presentation</vt:lpstr>
      <vt:lpstr>PowerPoint Presentation</vt:lpstr>
      <vt:lpstr>LeSage (2000) on Timing</vt:lpstr>
      <vt:lpstr>Time and Space (In Your Computer)</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dc:creator>
  <cp:lastModifiedBy>Sherrie</cp:lastModifiedBy>
  <cp:revision>156</cp:revision>
  <dcterms:created xsi:type="dcterms:W3CDTF">2011-05-10T16:36:56Z</dcterms:created>
  <dcterms:modified xsi:type="dcterms:W3CDTF">2016-11-25T14:44:10Z</dcterms:modified>
</cp:coreProperties>
</file>