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handoutMasterIdLst>
    <p:handoutMasterId r:id="rId32"/>
  </p:handoutMasterIdLst>
  <p:sldIdLst>
    <p:sldId id="481" r:id="rId2"/>
    <p:sldId id="615" r:id="rId3"/>
    <p:sldId id="621" r:id="rId4"/>
    <p:sldId id="622" r:id="rId5"/>
    <p:sldId id="617" r:id="rId6"/>
    <p:sldId id="618" r:id="rId7"/>
    <p:sldId id="619" r:id="rId8"/>
    <p:sldId id="620" r:id="rId9"/>
    <p:sldId id="623" r:id="rId10"/>
    <p:sldId id="624" r:id="rId11"/>
    <p:sldId id="625" r:id="rId12"/>
    <p:sldId id="626" r:id="rId13"/>
    <p:sldId id="627" r:id="rId14"/>
    <p:sldId id="628" r:id="rId15"/>
    <p:sldId id="629" r:id="rId16"/>
    <p:sldId id="630" r:id="rId17"/>
    <p:sldId id="631" r:id="rId18"/>
    <p:sldId id="632" r:id="rId19"/>
    <p:sldId id="633" r:id="rId20"/>
    <p:sldId id="736" r:id="rId21"/>
    <p:sldId id="636" r:id="rId22"/>
    <p:sldId id="637" r:id="rId23"/>
    <p:sldId id="638" r:id="rId24"/>
    <p:sldId id="639" r:id="rId25"/>
    <p:sldId id="641" r:id="rId26"/>
    <p:sldId id="642" r:id="rId27"/>
    <p:sldId id="643" r:id="rId28"/>
    <p:sldId id="644" r:id="rId29"/>
    <p:sldId id="645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ECFF"/>
    <a:srgbClr val="CCCC00"/>
    <a:srgbClr val="7030A0"/>
    <a:srgbClr val="0000FF"/>
    <a:srgbClr val="6B00B4"/>
    <a:srgbClr val="8B00EA"/>
    <a:srgbClr val="0066FF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DBF4C2-9BC3-4BB7-B6ED-DDAEA3ECC44A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C22DF1-6CAC-4DF5-8D36-34EBF38C835B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1A6B2-15F8-47BB-A8CC-54242ACF8AB3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B05D82-375F-4CD7-A171-3B405532AF81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4A27AA-AABA-402D-B6D8-612B2B107EFF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301FBD-B81A-4CC5-B975-4ED17558C9D4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E88B3-E374-442C-8885-00D967DE8431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D04380-4D80-4E15-A846-2C88E2CB3053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B21B54-A4BB-4FBE-82D0-88C672AD894B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B9C306-1975-47B6-BFD7-57831F878A7C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30836-BC60-4C42-A2B7-B518E3B6E0CF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401540-8459-4444-97ED-F2D445FBEC86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8F073-553C-4A9C-A58D-6AC855F014E7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534BF-D24F-4087-9E07-F99644F1C013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7A76A-25F5-40E9-B5CF-C21B097DB980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A4B9D9-0763-42E9-81C5-411135AD8C66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690851-1448-4E8D-8581-A9F06DF2389B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4.png"/><Relationship Id="rId4" Type="http://schemas.openxmlformats.org/officeDocument/2006/relationships/image" Target="../media/image2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3. Binary Choice – Inference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2667000"/>
            <a:ext cx="7696200" cy="1676400"/>
          </a:xfrm>
        </p:spPr>
        <p:txBody>
          <a:bodyPr/>
          <a:lstStyle/>
          <a:p>
            <a:pPr marL="0" indent="0" eaLnBrk="1" hangingPunct="1"/>
            <a:r>
              <a:rPr lang="en-US" sz="5400" smtClean="0">
                <a:latin typeface="Arial" charset="0"/>
              </a:rPr>
              <a:t>Hypothesis Testing in Binary Choice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Hypothesis Tests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438400"/>
            <a:ext cx="7848600" cy="3505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Restrictions:  Linear or nonlinear functions of the model parameters</a:t>
            </a:r>
          </a:p>
          <a:p>
            <a:pPr eaLnBrk="1" hangingPunct="1"/>
            <a:r>
              <a:rPr lang="en-US" smtClean="0">
                <a:latin typeface="Arial" charset="0"/>
              </a:rPr>
              <a:t>Structural ‘change’: Constancy of parameters</a:t>
            </a:r>
          </a:p>
          <a:p>
            <a:pPr eaLnBrk="1" hangingPunct="1"/>
            <a:r>
              <a:rPr lang="en-US" smtClean="0">
                <a:latin typeface="Arial" charset="0"/>
              </a:rPr>
              <a:t>Specification Tests: 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Model specification: distribution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Heteroscedasticity: Generally parametric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4000" b="1" smtClean="0"/>
              <a:t>Hypothesis Testing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76400" y="2590800"/>
            <a:ext cx="6781800" cy="2743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There is no F statistic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Comparisons of Likelihood Functions: Likelihood Ratio Tests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Distance Measures: Wald Statistics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Lagrange Multiplier Tests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841375"/>
            <a:ext cx="8229600" cy="1139825"/>
          </a:xfrm>
        </p:spPr>
        <p:txBody>
          <a:bodyPr/>
          <a:lstStyle/>
          <a:p>
            <a:r>
              <a:rPr lang="en-US" b="1" smtClean="0"/>
              <a:t>Requires an Estimator of the Covariance Matrix for b</a:t>
            </a:r>
            <a:endParaRPr lang="en-US" b="1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9885395"/>
              </p:ext>
            </p:extLst>
          </p:nvPr>
        </p:nvGraphicFramePr>
        <p:xfrm>
          <a:off x="1905000" y="2057400"/>
          <a:ext cx="5783263" cy="4374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9" name="Equation" r:id="rId3" imgW="4279680" imgH="3238200" progId="Equation.DSMT4">
                  <p:embed/>
                </p:oleObj>
              </mc:Choice>
              <mc:Fallback>
                <p:oleObj name="Equation" r:id="rId3" imgW="4279680" imgH="3238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057400"/>
                        <a:ext cx="5783263" cy="43742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Robust Covariance Matrix(?)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179513" y="1727200"/>
          <a:ext cx="7126287" cy="467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3" name="Equation" r:id="rId4" imgW="3873500" imgH="2540000" progId="Equation.DSMT4">
                  <p:embed/>
                </p:oleObj>
              </mc:Choice>
              <mc:Fallback>
                <p:oleObj name="Equation" r:id="rId4" imgW="3873500" imgH="2540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3" y="1727200"/>
                        <a:ext cx="7126287" cy="467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The Robust Matrix is Not Robust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848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To: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Heteroscedasticity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Correlation across observations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Omitted heterogeneity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Omitted variables (even if orthogonal)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Wrong distribution assumed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Wrong functional form for index function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In all cases, the estimator is inconsistent so a “robust” covariance matrix is pointless.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(In general, it is merely harmless.)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458200" cy="1139825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Estimated Robust Covariance Matrix for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Logit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Model</a:t>
            </a:r>
          </a:p>
        </p:txBody>
      </p:sp>
      <p:sp>
        <p:nvSpPr>
          <p:cNvPr id="54275" name="Text Box 4"/>
          <p:cNvSpPr txBox="1">
            <a:spLocks noChangeArrowheads="1"/>
          </p:cNvSpPr>
          <p:nvPr/>
        </p:nvSpPr>
        <p:spPr bwMode="auto">
          <a:xfrm>
            <a:off x="609600" y="2209800"/>
            <a:ext cx="7772400" cy="39703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|Robust Standard Errors</a:t>
            </a:r>
          </a:p>
          <a:p>
            <a:r>
              <a:rPr lang="en-US" sz="1400" b="1">
                <a:latin typeface="Courier New" pitchFamily="49" charset="0"/>
              </a:rPr>
              <a:t>Constant|    1.86428***       .68442        2.724   .0065</a:t>
            </a:r>
          </a:p>
          <a:p>
            <a:r>
              <a:rPr lang="en-US" sz="1400" b="1">
                <a:latin typeface="Courier New" pitchFamily="49" charset="0"/>
              </a:rPr>
              <a:t>     AGE|    -.10209***       .03115       -3.278   .0010      42.6266</a:t>
            </a:r>
          </a:p>
          <a:p>
            <a:r>
              <a:rPr lang="en-US" sz="1400" b="1">
                <a:latin typeface="Courier New" pitchFamily="49" charset="0"/>
              </a:rPr>
              <a:t>   AGESQ|     .00154***       .00035        4.446   .0000      1951.22</a:t>
            </a:r>
          </a:p>
          <a:p>
            <a:r>
              <a:rPr lang="en-US" sz="1400" b="1">
                <a:latin typeface="Courier New" pitchFamily="49" charset="0"/>
              </a:rPr>
              <a:t>  INCOME|     .51206          .75103         .682   .4954       .44476</a:t>
            </a:r>
          </a:p>
          <a:p>
            <a:r>
              <a:rPr lang="en-US" sz="1400" b="1">
                <a:latin typeface="Courier New" pitchFamily="49" charset="0"/>
              </a:rPr>
              <a:t> AGE_INC|    -.01843          .01703       -1.082   .2792      19.0288</a:t>
            </a:r>
          </a:p>
          <a:p>
            <a:r>
              <a:rPr lang="en-US" sz="1400" b="1">
                <a:latin typeface="Courier New" pitchFamily="49" charset="0"/>
              </a:rPr>
              <a:t>  FEMALE|     .65366***       .07585        8.618   .0000       .46343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|Conventional Standard Errors Based on Second Derivatives</a:t>
            </a:r>
          </a:p>
          <a:p>
            <a:r>
              <a:rPr lang="en-US" sz="14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400" b="1">
                <a:latin typeface="Courier New" pitchFamily="49" charset="0"/>
              </a:rPr>
              <a:t>     AGE|    -.10209***       .03056       -3.341   .0008      42.6266</a:t>
            </a:r>
          </a:p>
          <a:p>
            <a:r>
              <a:rPr lang="en-US" sz="1400" b="1"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4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400" b="1">
                <a:latin typeface="Courier New" pitchFamily="49" charset="0"/>
              </a:rPr>
              <a:t> AGE_INC|    -.01843          .01691       -1.090   .2756      19.0288</a:t>
            </a:r>
          </a:p>
          <a:p>
            <a:r>
              <a:rPr lang="en-US" sz="1400" b="1">
                <a:latin typeface="Courier New" pitchFamily="49" charset="0"/>
              </a:rPr>
              <a:t>  FEMALE|     .65366***       .07588        8.615   .0000       .46343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Testing:  Base Model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457200" y="2157948"/>
            <a:ext cx="8077200" cy="36009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latin typeface="Courier New" pitchFamily="49" charset="0"/>
              </a:rPr>
              <a:t>Log likelihood function     -2085.92452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200" b="1" smtClean="0">
                <a:latin typeface="Courier New" pitchFamily="49" charset="0"/>
              </a:rPr>
              <a:t>--------+-------------------------------------------------------------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 smtClean="0">
                <a:latin typeface="Courier New" pitchFamily="49" charset="0"/>
              </a:rPr>
              <a:t>--------+-------------------------------------------------------------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200" b="1">
                <a:latin typeface="Courier New" pitchFamily="49" charset="0"/>
              </a:rPr>
              <a:t>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AGE|    -.10209***       .03056       -3.341   .0008      42.6266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200" b="1"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AGE_INC|    -.01843          .01691       -1.090   .2756      19.0288</a:t>
            </a:r>
          </a:p>
          <a:p>
            <a:r>
              <a:rPr lang="en-US" sz="1200" b="1">
                <a:latin typeface="Courier New" pitchFamily="49" charset="0"/>
              </a:rPr>
              <a:t>  FEMALE|     .65366***       .07588        8.615   .0000       .46343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4343400" y="2462212"/>
            <a:ext cx="3200400" cy="13477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H</a:t>
            </a:r>
            <a:r>
              <a:rPr lang="en-US" b="1" baseline="-25000">
                <a:latin typeface="Arial" charset="0"/>
              </a:rPr>
              <a:t>0</a:t>
            </a:r>
            <a:r>
              <a:rPr lang="en-US" b="1">
                <a:latin typeface="Arial" charset="0"/>
              </a:rPr>
              <a:t>: Age is not a significant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determinant of 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Prob(Doctor = 1)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  <a:cs typeface="Times New Roman" pitchFamily="18" charset="0"/>
              </a:rPr>
              <a:t>H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0</a:t>
            </a:r>
            <a:r>
              <a:rPr lang="en-US" b="1">
                <a:latin typeface="Arial" charset="0"/>
                <a:cs typeface="Times New Roman" pitchFamily="18" charset="0"/>
              </a:rPr>
              <a:t>: </a:t>
            </a:r>
            <a:r>
              <a:rPr lang="el-GR" b="1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2</a:t>
            </a:r>
            <a:r>
              <a:rPr lang="en-US" b="1">
                <a:latin typeface="Arial" charset="0"/>
                <a:cs typeface="Times New Roman" pitchFamily="18" charset="0"/>
              </a:rPr>
              <a:t> = </a:t>
            </a:r>
            <a:r>
              <a:rPr lang="el-GR" b="1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3</a:t>
            </a:r>
            <a:r>
              <a:rPr lang="en-US" b="1">
                <a:latin typeface="Arial" charset="0"/>
                <a:cs typeface="Times New Roman" pitchFamily="18" charset="0"/>
              </a:rPr>
              <a:t> = </a:t>
            </a:r>
            <a:r>
              <a:rPr lang="el-GR" b="1">
                <a:latin typeface="Arial" charset="0"/>
              </a:rPr>
              <a:t>β</a:t>
            </a:r>
            <a:r>
              <a:rPr lang="en-US" b="1" baseline="-25000">
                <a:latin typeface="Arial" charset="0"/>
              </a:rPr>
              <a:t>5</a:t>
            </a:r>
            <a:r>
              <a:rPr lang="en-US" b="1">
                <a:latin typeface="Arial" charset="0"/>
              </a:rPr>
              <a:t> = 0 </a:t>
            </a:r>
            <a:endParaRPr lang="el-GR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Likelihood Ratio Tests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514600"/>
            <a:ext cx="7086600" cy="2971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Null hypothesis restricts the parameter vector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Alternative releases the restriction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Test statistic: Chi-squared =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2 (LogL|Unrestricted model –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     LogL|Restrictions) </a:t>
            </a:r>
            <a:r>
              <a:rPr lang="en-US" sz="2400" u="sng" smtClean="0">
                <a:latin typeface="Arial" pitchFamily="34" charset="0"/>
                <a:cs typeface="Arial" pitchFamily="34" charset="0"/>
              </a:rPr>
              <a:t>&gt;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 Degrees of freedom = number of restrictions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LR Test of H</a:t>
            </a:r>
            <a:r>
              <a:rPr lang="en-US" b="1" baseline="-25000" smtClean="0"/>
              <a:t>0</a:t>
            </a:r>
            <a:endParaRPr lang="en-US" b="1" smtClean="0">
              <a:cs typeface="Times New Roman" pitchFamily="18" charset="0"/>
            </a:endParaRPr>
          </a:p>
        </p:txBody>
      </p:sp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4572000" y="2284274"/>
            <a:ext cx="3886200" cy="17543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RESTRICTED MODEL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Log likelihood function     -2124.06568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2 d.f.]        90.40827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.0208384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</a:t>
            </a:r>
            <a:r>
              <a:rPr lang="en-US" sz="1200" b="1" smtClean="0">
                <a:latin typeface="Courier New" pitchFamily="49" charset="0"/>
              </a:rPr>
              <a:t>3</a:t>
            </a:r>
            <a:endParaRPr lang="en-US" sz="1200" b="1">
              <a:latin typeface="Courier New" pitchFamily="49" charset="0"/>
            </a:endParaRPr>
          </a:p>
        </p:txBody>
      </p: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533400" y="2284274"/>
            <a:ext cx="3886200" cy="17543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UNRESTRICTED MODEL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Log likelihood function     -2085.92452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</a:t>
            </a:r>
            <a:r>
              <a:rPr lang="en-US" sz="1200" b="1" smtClean="0">
                <a:latin typeface="Courier New" pitchFamily="49" charset="0"/>
              </a:rPr>
              <a:t>6</a:t>
            </a:r>
            <a:endParaRPr lang="en-US" sz="1200" b="1">
              <a:latin typeface="Courier New" pitchFamily="49" charset="0"/>
            </a:endParaRPr>
          </a:p>
        </p:txBody>
      </p: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533400" y="41910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Chi squared[3]  =  2[-2085.92452 - (-2124.06568)]  =  77.46456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Wald Test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2209800"/>
            <a:ext cx="7086600" cy="25146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Unrestricted parameter vector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is estimated</a:t>
            </a: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Discrepancy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:  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Rb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m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Variance of discrepancy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is estimated: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                    Var[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=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RVR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’</a:t>
            </a:r>
            <a:endParaRPr lang="en-US" sz="2400" b="1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Wald Statistic 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’[Var(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)]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-1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 = q’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RVR’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-1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 </a:t>
            </a:r>
            <a:r>
              <a:rPr lang="en-US" sz="2400" smtClean="0">
                <a:latin typeface="+mj-lt"/>
              </a:rPr>
              <a:t/>
            </a:r>
            <a:br>
              <a:rPr lang="en-US" sz="2400" smtClean="0">
                <a:latin typeface="+mj-lt"/>
              </a:rPr>
            </a:br>
            <a:endParaRPr lang="en-US" sz="2400" b="1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14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/>
              <a:t>Carrying Out a Wald Test</a:t>
            </a:r>
            <a:endParaRPr lang="el-GR" b="1" smtClean="0">
              <a:cs typeface="Times New Roman" pitchFamily="18" charset="0"/>
            </a:endParaRPr>
          </a:p>
        </p:txBody>
      </p:sp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819400"/>
            <a:ext cx="5334000" cy="321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762000" y="6111875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Chi squared[3]  =  69.0541</a:t>
            </a:r>
          </a:p>
        </p:txBody>
      </p:sp>
      <p:pic>
        <p:nvPicPr>
          <p:cNvPr id="3205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1453402"/>
            <a:ext cx="3190875" cy="1322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 bwMode="auto">
          <a:xfrm>
            <a:off x="2286000" y="3471859"/>
            <a:ext cx="552452" cy="22860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290763" y="3810000"/>
            <a:ext cx="547689" cy="15240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852859" y="3429000"/>
            <a:ext cx="1085852" cy="30480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852859" y="3810000"/>
            <a:ext cx="1085852" cy="15240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548311" y="3429000"/>
            <a:ext cx="552452" cy="30480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562600" y="3809999"/>
            <a:ext cx="552452" cy="138111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95400" y="3429000"/>
            <a:ext cx="4572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0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15200" y="3505200"/>
            <a:ext cx="4572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0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5400" y="4476690"/>
            <a:ext cx="4572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R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1400" y="4572000"/>
            <a:ext cx="12954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Rb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  - m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200" y="5486400"/>
            <a:ext cx="9144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RV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R</a:t>
            </a:r>
            <a:r>
              <a:rPr lang="en-US" sz="2000" b="1" smtClean="0">
                <a:latin typeface="Arial" pitchFamily="34" charset="0"/>
                <a:cs typeface="Arial" pitchFamily="34" charset="0"/>
                <a:sym typeface="Symbol"/>
              </a:rPr>
              <a:t>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1400" y="5314890"/>
            <a:ext cx="12954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Wald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Lagrange Multiplier Test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2133600"/>
            <a:ext cx="6934200" cy="3276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Restricted model is estimated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Derivatives of unrestricted model and variances of derivatives are computed at restricted estimates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Wald test of whether derivatives are zero tests the restrictions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Usually hard to compute – difficult to program the derivatives and their variances.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LM Test for a Logit Model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1"/>
            <a:ext cx="7467600" cy="4114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Compute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(subject to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restictions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(e.g., with zeros in appropriate positions.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Compute P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for each observation using restricted estimator in the full model.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Compute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= [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– P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)]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Compute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=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using full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vector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LM = [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)]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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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]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400" baseline="-25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)]</a:t>
            </a:r>
            <a:endParaRPr lang="el-GR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smtClean="0"/>
              <a:t>Test Results</a:t>
            </a:r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609600" y="3505200"/>
            <a:ext cx="7924800" cy="1343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Matrix LM       has  1 rows and  1 columns.</a:t>
            </a:r>
          </a:p>
          <a:p>
            <a:r>
              <a:rPr lang="en-US" sz="1600" b="1">
                <a:latin typeface="Courier New" pitchFamily="49" charset="0"/>
              </a:rPr>
              <a:t>               1</a:t>
            </a:r>
          </a:p>
          <a:p>
            <a:r>
              <a:rPr lang="en-US" sz="1600" b="1">
                <a:latin typeface="Courier New" pitchFamily="49" charset="0"/>
              </a:rPr>
              <a:t>        +-------------+</a:t>
            </a:r>
          </a:p>
          <a:p>
            <a:r>
              <a:rPr lang="en-US" sz="1600" b="1">
                <a:latin typeface="Courier New" pitchFamily="49" charset="0"/>
              </a:rPr>
              <a:t>       1|   81.45829  |</a:t>
            </a:r>
          </a:p>
          <a:p>
            <a:r>
              <a:rPr lang="en-US" sz="1600" b="1">
                <a:latin typeface="Courier New" pitchFamily="49" charset="0"/>
              </a:rPr>
              <a:t>        +-------------+</a:t>
            </a: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609600" y="51054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Wald Chi squared[3]  =  69.0541</a:t>
            </a: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609600" y="58674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LR Chi squared[3]  =  2[-2085.92452 - (-2124.06568)]  =  77.46456</a:t>
            </a:r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2667000" y="1600200"/>
            <a:ext cx="4343400" cy="17637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Matrix DERIV    has  6 rows and  1 columns.</a:t>
            </a:r>
          </a:p>
          <a:p>
            <a:r>
              <a:rPr lang="en-US" sz="1200" b="1">
                <a:latin typeface="Courier New" pitchFamily="49" charset="0"/>
              </a:rPr>
              <a:t>        +-------------+</a:t>
            </a:r>
          </a:p>
          <a:p>
            <a:r>
              <a:rPr lang="en-US" sz="1200" b="1">
                <a:latin typeface="Courier New" pitchFamily="49" charset="0"/>
              </a:rPr>
              <a:t>       1|  .2393443D-05       zero from FOC</a:t>
            </a:r>
          </a:p>
          <a:p>
            <a:r>
              <a:rPr lang="en-US" sz="1200" b="1">
                <a:latin typeface="Courier New" pitchFamily="49" charset="0"/>
              </a:rPr>
              <a:t>       2| 2268.60186</a:t>
            </a:r>
          </a:p>
          <a:p>
            <a:r>
              <a:rPr lang="en-US" sz="1200" b="1">
                <a:latin typeface="Courier New" pitchFamily="49" charset="0"/>
              </a:rPr>
              <a:t>       3|  .2122049D+06</a:t>
            </a:r>
          </a:p>
          <a:p>
            <a:r>
              <a:rPr lang="en-US" sz="1200" b="1">
                <a:latin typeface="Courier New" pitchFamily="49" charset="0"/>
              </a:rPr>
              <a:t>       4|  .9683957D-06       zero from FOC</a:t>
            </a:r>
          </a:p>
          <a:p>
            <a:r>
              <a:rPr lang="en-US" sz="1200" b="1">
                <a:latin typeface="Courier New" pitchFamily="49" charset="0"/>
              </a:rPr>
              <a:t>       5|  849.70485</a:t>
            </a:r>
          </a:p>
          <a:p>
            <a:r>
              <a:rPr lang="en-US" sz="1200" b="1">
                <a:latin typeface="Courier New" pitchFamily="49" charset="0"/>
              </a:rPr>
              <a:t>       6|  .2380413D-05       zero from FOC</a:t>
            </a:r>
          </a:p>
          <a:p>
            <a:r>
              <a:rPr lang="en-US" sz="1200" b="1">
                <a:latin typeface="Courier New" pitchFamily="49" charset="0"/>
              </a:rPr>
              <a:t>        +-------------+</a:t>
            </a:r>
          </a:p>
        </p:txBody>
      </p:sp>
      <p:sp>
        <p:nvSpPr>
          <p:cNvPr id="40967" name="Line 8"/>
          <p:cNvSpPr>
            <a:spLocks noChangeShapeType="1"/>
          </p:cNvSpPr>
          <p:nvPr/>
        </p:nvSpPr>
        <p:spPr bwMode="auto">
          <a:xfrm flipH="1">
            <a:off x="4953000" y="211455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0968" name="Line 9"/>
          <p:cNvSpPr>
            <a:spLocks noChangeShapeType="1"/>
          </p:cNvSpPr>
          <p:nvPr/>
        </p:nvSpPr>
        <p:spPr bwMode="auto">
          <a:xfrm flipH="1">
            <a:off x="4953000" y="266700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0969" name="Line 10"/>
          <p:cNvSpPr>
            <a:spLocks noChangeShapeType="1"/>
          </p:cNvSpPr>
          <p:nvPr/>
        </p:nvSpPr>
        <p:spPr bwMode="auto">
          <a:xfrm flipH="1">
            <a:off x="4953000" y="302895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Test of Structural Stability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2514600"/>
            <a:ext cx="6705600" cy="3657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In the original application, separate models were fit for men and women.</a:t>
            </a:r>
          </a:p>
          <a:p>
            <a:pPr eaLnBrk="1" hangingPunct="1"/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We seek a counterpart to the Chow test for linear models.</a:t>
            </a:r>
          </a:p>
          <a:p>
            <a:pPr eaLnBrk="1" hangingPunct="1"/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Use a likelihood ratio test.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Testing Structural Stability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209800"/>
            <a:ext cx="8229600" cy="289560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Arial" charset="0"/>
              </a:rPr>
              <a:t>Fit the same model in each subsample</a:t>
            </a:r>
          </a:p>
          <a:p>
            <a:pPr eaLnBrk="1" hangingPunct="1"/>
            <a:r>
              <a:rPr lang="en-US" sz="2000" dirty="0" smtClean="0">
                <a:latin typeface="Arial" charset="0"/>
              </a:rPr>
              <a:t>Unrestricted log likelihood is the sum of the subsample log likelihoods: LogL1</a:t>
            </a:r>
          </a:p>
          <a:p>
            <a:pPr eaLnBrk="1" hangingPunct="1"/>
            <a:r>
              <a:rPr lang="en-US" sz="2000" dirty="0" smtClean="0">
                <a:latin typeface="Arial" charset="0"/>
              </a:rPr>
              <a:t>Pool the subsamples, fit the model to the pooled sample</a:t>
            </a:r>
          </a:p>
          <a:p>
            <a:pPr eaLnBrk="1" hangingPunct="1"/>
            <a:r>
              <a:rPr lang="en-US" sz="2000" dirty="0" smtClean="0">
                <a:latin typeface="Arial" charset="0"/>
              </a:rPr>
              <a:t>Restricted log likelihood is that from the pooled sample: LogL0</a:t>
            </a:r>
          </a:p>
          <a:p>
            <a:pPr eaLnBrk="1" hangingPunct="1"/>
            <a:r>
              <a:rPr lang="en-US" sz="2000" dirty="0" smtClean="0">
                <a:latin typeface="Arial" charset="0"/>
              </a:rPr>
              <a:t>Chi-squared = 2*(LogL1 – LogL0) </a:t>
            </a:r>
            <a:br>
              <a:rPr lang="en-US" sz="2000" dirty="0" smtClean="0">
                <a:latin typeface="Arial" charset="0"/>
              </a:rPr>
            </a:br>
            <a:r>
              <a:rPr lang="en-US" sz="2000" dirty="0" smtClean="0">
                <a:latin typeface="Arial" charset="0"/>
              </a:rPr>
              <a:t>Degrees of freedom = (#Groups - 1)*model size.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Structural Change (Over Groups) Test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1066800" y="1371600"/>
            <a:ext cx="6934200" cy="544764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solidFill>
                  <a:srgbClr val="FF0000"/>
                </a:solidFill>
                <a:latin typeface="Courier New" pitchFamily="49" charset="0"/>
              </a:rPr>
              <a:t>Pooled</a:t>
            </a:r>
            <a:r>
              <a:rPr lang="en-US" sz="1200" b="1">
                <a:latin typeface="Courier New" pitchFamily="49" charset="0"/>
              </a:rPr>
              <a:t> Log likelihood function     -2123.84754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1.76536***       .67060        2.633   .0085</a:t>
            </a:r>
          </a:p>
          <a:p>
            <a:r>
              <a:rPr lang="en-US" sz="1200" b="1">
                <a:latin typeface="Courier New" pitchFamily="49" charset="0"/>
              </a:rPr>
              <a:t>     AGE|    -.08577***       .03018       -2.842   .0045      42.6266</a:t>
            </a:r>
          </a:p>
          <a:p>
            <a:r>
              <a:rPr lang="en-US" sz="1200" b="1">
                <a:latin typeface="Courier New" pitchFamily="49" charset="0"/>
              </a:rPr>
              <a:t>   AGESQ|     .00139***       .00033        4.168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.61090          .74073         .825   .4095       .44476</a:t>
            </a:r>
          </a:p>
          <a:p>
            <a:r>
              <a:rPr lang="en-US" sz="1200" b="1">
                <a:latin typeface="Courier New" pitchFamily="49" charset="0"/>
              </a:rPr>
              <a:t> AGE_INC|    -.02192          .01678       -1.306   .1915      19.0288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solidFill>
                  <a:srgbClr val="FF0000"/>
                </a:solidFill>
                <a:latin typeface="Courier New" pitchFamily="49" charset="0"/>
              </a:rPr>
              <a:t>Male</a:t>
            </a:r>
            <a:r>
              <a:rPr lang="en-US" sz="1200" b="1">
                <a:latin typeface="Courier New" pitchFamily="49" charset="0"/>
              </a:rPr>
              <a:t> Log likelihood function     -1198.55615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1.65856*         .86595        1.915   .0555</a:t>
            </a:r>
          </a:p>
          <a:p>
            <a:r>
              <a:rPr lang="en-US" sz="1200" b="1">
                <a:latin typeface="Courier New" pitchFamily="49" charset="0"/>
              </a:rPr>
              <a:t>     AGE|    -.10350***       .03928       -2.635   .0084      41.6529</a:t>
            </a:r>
          </a:p>
          <a:p>
            <a:r>
              <a:rPr lang="en-US" sz="1200" b="1">
                <a:latin typeface="Courier New" pitchFamily="49" charset="0"/>
              </a:rPr>
              <a:t>   AGESQ|     .00165***       .00044        3.760   .0002      1869.06</a:t>
            </a:r>
          </a:p>
          <a:p>
            <a:r>
              <a:rPr lang="en-US" sz="1200" b="1">
                <a:latin typeface="Courier New" pitchFamily="49" charset="0"/>
              </a:rPr>
              <a:t>  INCOME|     .99214          .93005        1.067   .2861       .45174</a:t>
            </a:r>
          </a:p>
          <a:p>
            <a:r>
              <a:rPr lang="en-US" sz="1200" b="1">
                <a:latin typeface="Courier New" pitchFamily="49" charset="0"/>
              </a:rPr>
              <a:t> AGE_INC|    -.02632          .02130       -1.235   .2167      19.0016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solidFill>
                  <a:srgbClr val="FF0000"/>
                </a:solidFill>
                <a:latin typeface="Courier New" pitchFamily="49" charset="0"/>
              </a:rPr>
              <a:t>Female</a:t>
            </a:r>
            <a:r>
              <a:rPr lang="en-US" sz="1200" b="1">
                <a:latin typeface="Courier New" pitchFamily="49" charset="0"/>
              </a:rPr>
              <a:t> Log likelihood function   </a:t>
            </a:r>
            <a:r>
              <a:rPr lang="en-US" sz="1200" b="1" smtClean="0">
                <a:latin typeface="Courier New" pitchFamily="49" charset="0"/>
              </a:rPr>
              <a:t> </a:t>
            </a:r>
            <a:r>
              <a:rPr lang="en-US" sz="1200" b="1">
                <a:latin typeface="Courier New" pitchFamily="49" charset="0"/>
              </a:rPr>
              <a:t>-885.19118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2.91277***      1.10880        2.627   .0086</a:t>
            </a:r>
          </a:p>
          <a:p>
            <a:r>
              <a:rPr lang="en-US" sz="1200" b="1">
                <a:latin typeface="Courier New" pitchFamily="49" charset="0"/>
              </a:rPr>
              <a:t>     AGE|    -.10433**        .04909       -2.125   .0336      43.7540</a:t>
            </a:r>
          </a:p>
          <a:p>
            <a:r>
              <a:rPr lang="en-US" sz="1200" b="1">
                <a:latin typeface="Courier New" pitchFamily="49" charset="0"/>
              </a:rPr>
              <a:t>   AGESQ|     .00143***       .00054        2.673   .0075      2046.35</a:t>
            </a:r>
          </a:p>
          <a:p>
            <a:r>
              <a:rPr lang="en-US" sz="1200" b="1">
                <a:latin typeface="Courier New" pitchFamily="49" charset="0"/>
              </a:rPr>
              <a:t>  INCOME|    -.17913         1.27741        -.140   .8885       .43669</a:t>
            </a:r>
          </a:p>
          <a:p>
            <a:r>
              <a:rPr lang="en-US" sz="1200" b="1">
                <a:latin typeface="Courier New" pitchFamily="49" charset="0"/>
              </a:rPr>
              <a:t> AGE_INC|    -.00729          .02850        -.256   .7981      19.0604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Chi squared[5] = 2[-885.19118+(-1198.55615) – (-2123.84754] = 80.2004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143000" y="1752600"/>
            <a:ext cx="6477000" cy="3048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43000" y="3513666"/>
            <a:ext cx="6477000" cy="372533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143000" y="4969934"/>
            <a:ext cx="6477000" cy="372533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sz="3600" b="1" smtClean="0">
                <a:latin typeface="Arial" pitchFamily="34" charset="0"/>
                <a:cs typeface="Arial" pitchFamily="34" charset="0"/>
              </a:rPr>
              <a:t>Vuong Test for Nonnested Models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1752600" y="1676400"/>
          <a:ext cx="5105400" cy="356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743" name="Equation" r:id="rId4" imgW="3416300" imgH="2387600" progId="Equation.DSMT4">
                  <p:embed/>
                </p:oleObj>
              </mc:Choice>
              <mc:Fallback>
                <p:oleObj name="Equation" r:id="rId4" imgW="3416300" imgH="2387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676400"/>
                        <a:ext cx="5105400" cy="3567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1752600" y="5478463"/>
            <a:ext cx="5638800" cy="11842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Test of Logit (Model A) vs. Probit (Model B)?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Listed Calculator Results      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VUONGTST=      1.570052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2895600"/>
            <a:ext cx="7696200" cy="1676400"/>
          </a:xfrm>
        </p:spPr>
        <p:txBody>
          <a:bodyPr/>
          <a:lstStyle/>
          <a:p>
            <a:pPr marL="0" indent="0" eaLnBrk="1" hangingPunct="1"/>
            <a:r>
              <a:rPr lang="en-US" sz="5400" smtClean="0">
                <a:latin typeface="Arial" charset="0"/>
              </a:rPr>
              <a:t>Inference About </a:t>
            </a:r>
            <a:br>
              <a:rPr lang="en-US" sz="5400" smtClean="0">
                <a:latin typeface="Arial" charset="0"/>
              </a:rPr>
            </a:br>
            <a:r>
              <a:rPr lang="en-US" sz="5400" smtClean="0">
                <a:latin typeface="Arial" charset="0"/>
              </a:rPr>
              <a:t>Partial Effects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Partial Effects for Binary Choice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133600" y="1937890"/>
          <a:ext cx="4913312" cy="1033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81" name="Equation" r:id="rId4" imgW="3378200" imgH="711200" progId="Equation.DSMT4">
                  <p:embed/>
                </p:oleObj>
              </mc:Choice>
              <mc:Fallback>
                <p:oleObj name="Equation" r:id="rId4" imgW="3378200" imgH="711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37890"/>
                        <a:ext cx="4913312" cy="10339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144713" y="3182938"/>
          <a:ext cx="3341687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82" name="Equation" r:id="rId6" imgW="2273300" imgH="685800" progId="Equation.DSMT4">
                  <p:embed/>
                </p:oleObj>
              </mc:Choice>
              <mc:Fallback>
                <p:oleObj name="Equation" r:id="rId6" imgW="2273300" imgH="685800" progId="Equation.DSMT4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4713" y="3182938"/>
                        <a:ext cx="3341687" cy="1008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133600" y="4487184"/>
          <a:ext cx="5029200" cy="999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83" name="Equation" r:id="rId8" imgW="3454400" imgH="685800" progId="Equation.DSMT4">
                  <p:embed/>
                </p:oleObj>
              </mc:Choice>
              <mc:Fallback>
                <p:oleObj name="Equation" r:id="rId8" imgW="3454400" imgH="685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487184"/>
                        <a:ext cx="5029200" cy="9992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The Delta Method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716547"/>
              </p:ext>
            </p:extLst>
          </p:nvPr>
        </p:nvGraphicFramePr>
        <p:xfrm>
          <a:off x="762000" y="1981200"/>
          <a:ext cx="7607304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495" name="Equation" r:id="rId4" imgW="3898800" imgH="2184120" progId="Equation.DSMT4">
                  <p:embed/>
                </p:oleObj>
              </mc:Choice>
              <mc:Fallback>
                <p:oleObj name="Equation" r:id="rId4" imgW="3898800" imgH="21841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81200"/>
                        <a:ext cx="7607304" cy="426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Computing Effects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2362200"/>
            <a:ext cx="7315200" cy="2819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Compute at the data means?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Simple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Inference is well defined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Average the individual effects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More appropriate?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Asymptotic standard errors a bit more complicated.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1"/>
            <a:ext cx="8229600" cy="838200"/>
          </a:xfrm>
        </p:spPr>
        <p:txBody>
          <a:bodyPr/>
          <a:lstStyle/>
          <a:p>
            <a:r>
              <a:rPr lang="en-US" smtClean="0"/>
              <a:t>APE vs. Partial Effects at the Mean</a:t>
            </a:r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286000" y="1600200"/>
          <a:ext cx="44005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19" name="Equation" r:id="rId3" imgW="3200400" imgH="609600" progId="Equation.DSMT4">
                  <p:embed/>
                </p:oleObj>
              </mc:Choice>
              <mc:Fallback>
                <p:oleObj name="Equation" r:id="rId3" imgW="3200400" imgH="609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600200"/>
                        <a:ext cx="440055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629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2590800"/>
            <a:ext cx="698194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Partial Effect for Nonlinear Terms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508000" y="2471738"/>
          <a:ext cx="8178800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48" name="Equation" r:id="rId4" imgW="4254480" imgH="1257120" progId="Equation.DSMT4">
                  <p:embed/>
                </p:oleObj>
              </mc:Choice>
              <mc:Fallback>
                <p:oleObj name="Equation" r:id="rId4" imgW="4254480" imgH="12571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2471738"/>
                        <a:ext cx="8178800" cy="2409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533400" y="5181600"/>
          <a:ext cx="818103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49" name="Equation" r:id="rId6" imgW="4635500" imgH="431800" progId="Equation.DSMT4">
                  <p:embed/>
                </p:oleObj>
              </mc:Choice>
              <mc:Fallback>
                <p:oleObj name="Equation" r:id="rId6" imgW="4635500" imgH="431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181600"/>
                        <a:ext cx="818103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7030A0"/>
                </a:solidFill>
              </a:rPr>
              <a:t>Average Partial Effect: Averaged over Sample Incomes and Genders for Specific Values of Age</a:t>
            </a:r>
          </a:p>
        </p:txBody>
      </p:sp>
      <p:pic>
        <p:nvPicPr>
          <p:cNvPr id="4546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362200"/>
            <a:ext cx="689712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Krinsky and Robb</a:t>
            </a: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4495800" cy="39608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Estimate </a:t>
            </a:r>
            <a:r>
              <a:rPr lang="el-GR" b="1">
                <a:cs typeface="Times New Roman" pitchFamily="18" charset="0"/>
              </a:rPr>
              <a:t>β</a:t>
            </a:r>
            <a:r>
              <a:rPr lang="en-US" b="1">
                <a:cs typeface="Times New Roman" pitchFamily="18" charset="0"/>
              </a:rPr>
              <a:t> </a:t>
            </a:r>
            <a:r>
              <a:rPr lang="en-US">
                <a:cs typeface="Times New Roman" pitchFamily="18" charset="0"/>
              </a:rPr>
              <a:t>by Maximum Likelihood with </a:t>
            </a:r>
            <a:r>
              <a:rPr lang="en-US" b="1">
                <a:cs typeface="Times New Roman" pitchFamily="18" charset="0"/>
              </a:rPr>
              <a:t>b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Estimate asymptotic covariance matrix with </a:t>
            </a:r>
            <a:r>
              <a:rPr lang="en-US" b="1">
                <a:cs typeface="Times New Roman" pitchFamily="18" charset="0"/>
              </a:rPr>
              <a:t>V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Draw R observations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 from the normal</a:t>
            </a:r>
            <a:br>
              <a:rPr lang="en-US">
                <a:cs typeface="Times New Roman" pitchFamily="18" charset="0"/>
              </a:rPr>
            </a:br>
            <a:r>
              <a:rPr lang="en-US">
                <a:cs typeface="Times New Roman" pitchFamily="18" charset="0"/>
              </a:rPr>
              <a:t>          population N[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,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]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  = 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  +  </a:t>
            </a:r>
            <a:r>
              <a:rPr lang="en-US" b="1">
                <a:cs typeface="Times New Roman" pitchFamily="18" charset="0"/>
              </a:rPr>
              <a:t>C</a:t>
            </a:r>
            <a:r>
              <a:rPr lang="en-US">
                <a:cs typeface="Times New Roman" pitchFamily="18" charset="0"/>
              </a:rPr>
              <a:t>*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(r),  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(r) drawn from N[0,I]</a:t>
            </a:r>
            <a:br>
              <a:rPr lang="en-US">
                <a:cs typeface="Times New Roman" pitchFamily="18" charset="0"/>
              </a:rPr>
            </a:br>
            <a:r>
              <a:rPr lang="en-US">
                <a:cs typeface="Times New Roman" pitchFamily="18" charset="0"/>
              </a:rPr>
              <a:t>   </a:t>
            </a:r>
            <a:r>
              <a:rPr lang="en-US" b="1">
                <a:cs typeface="Times New Roman" pitchFamily="18" charset="0"/>
              </a:rPr>
              <a:t>C</a:t>
            </a:r>
            <a:r>
              <a:rPr lang="en-US">
                <a:cs typeface="Times New Roman" pitchFamily="18" charset="0"/>
              </a:rPr>
              <a:t>  =  Cholesky matrix, 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 = </a:t>
            </a:r>
            <a:r>
              <a:rPr lang="en-US" b="1">
                <a:cs typeface="Times New Roman" pitchFamily="18" charset="0"/>
              </a:rPr>
              <a:t>CC’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Compute partial effects </a:t>
            </a:r>
            <a:r>
              <a:rPr lang="en-US" b="1">
                <a:cs typeface="Times New Roman" pitchFamily="18" charset="0"/>
              </a:rPr>
              <a:t>d</a:t>
            </a:r>
            <a:r>
              <a:rPr lang="en-US">
                <a:cs typeface="Times New Roman" pitchFamily="18" charset="0"/>
              </a:rPr>
              <a:t>(r) using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Compute the sample variance of </a:t>
            </a:r>
            <a:r>
              <a:rPr lang="en-US" b="1">
                <a:cs typeface="Times New Roman" pitchFamily="18" charset="0"/>
              </a:rPr>
              <a:t>d</a:t>
            </a:r>
            <a:r>
              <a:rPr lang="en-US">
                <a:cs typeface="Times New Roman" pitchFamily="18" charset="0"/>
              </a:rPr>
              <a:t>(r),r=1,…,R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Use the sample standard deviations of the R observations to estimate the sampling standard errors for the partial effects.</a:t>
            </a:r>
            <a:endParaRPr lang="el-GR">
              <a:cs typeface="Times New Roman" pitchFamily="18" charset="0"/>
            </a:endParaRP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857375"/>
            <a:ext cx="38290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err="1" smtClean="0">
                <a:solidFill>
                  <a:srgbClr val="7030A0"/>
                </a:solidFill>
              </a:rPr>
              <a:t>Krinsky</a:t>
            </a:r>
            <a:r>
              <a:rPr lang="en-US" b="1" dirty="0" smtClean="0">
                <a:solidFill>
                  <a:srgbClr val="7030A0"/>
                </a:solidFill>
              </a:rPr>
              <a:t> and Robb vs. Delta Method</a:t>
            </a:r>
          </a:p>
        </p:txBody>
      </p:sp>
      <p:pic>
        <p:nvPicPr>
          <p:cNvPr id="6297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848155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13028</TotalTime>
  <Words>1264</Words>
  <Application>Microsoft Office PowerPoint</Application>
  <PresentationFormat>On-screen Show (4:3)</PresentationFormat>
  <Paragraphs>224</Paragraphs>
  <Slides>29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1_Quadrant</vt:lpstr>
      <vt:lpstr>MathType 6.0 Equation</vt:lpstr>
      <vt:lpstr>Equation</vt:lpstr>
      <vt:lpstr>PowerPoint Presentation</vt:lpstr>
      <vt:lpstr>Hypothesis Testing in Binary Choice Models</vt:lpstr>
      <vt:lpstr>Hypothesis Tests</vt:lpstr>
      <vt:lpstr>Hypothesis Testing</vt:lpstr>
      <vt:lpstr>Requires an Estimator of the Covariance Matrix for b</vt:lpstr>
      <vt:lpstr>Robust Covariance Matrix(?)</vt:lpstr>
      <vt:lpstr>The Robust Matrix is Not Robust</vt:lpstr>
      <vt:lpstr>Estimated Robust Covariance Matrix for Logit Model</vt:lpstr>
      <vt:lpstr>Testing:  Base Model</vt:lpstr>
      <vt:lpstr>Likelihood Ratio Tests</vt:lpstr>
      <vt:lpstr>LR Test of H0</vt:lpstr>
      <vt:lpstr>Wald Test</vt:lpstr>
      <vt:lpstr>Carrying Out a Wald Test</vt:lpstr>
      <vt:lpstr>Lagrange Multiplier Test</vt:lpstr>
      <vt:lpstr>LM Test for a Logit Model</vt:lpstr>
      <vt:lpstr>Test Results</vt:lpstr>
      <vt:lpstr>A Test of Structural Stability</vt:lpstr>
      <vt:lpstr>Testing Structural Stability</vt:lpstr>
      <vt:lpstr>Structural Change (Over Groups) Test</vt:lpstr>
      <vt:lpstr>Vuong Test for Nonnested Models</vt:lpstr>
      <vt:lpstr>Inference About  Partial Effects</vt:lpstr>
      <vt:lpstr>Partial Effects for Binary Choice</vt:lpstr>
      <vt:lpstr>The Delta Method</vt:lpstr>
      <vt:lpstr>Computing Effects</vt:lpstr>
      <vt:lpstr>APE vs. Partial Effects at the Mean</vt:lpstr>
      <vt:lpstr>Partial Effect for Nonlinear Terms</vt:lpstr>
      <vt:lpstr>Average Partial Effect: Averaged over Sample Incomes and Genders for Specific Values of Age</vt:lpstr>
      <vt:lpstr>Krinsky and Robb</vt:lpstr>
      <vt:lpstr>Krinsky and Robb vs. Delta Method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128</cp:revision>
  <dcterms:created xsi:type="dcterms:W3CDTF">2001-06-17T19:05:03Z</dcterms:created>
  <dcterms:modified xsi:type="dcterms:W3CDTF">2013-07-04T06:42:34Z</dcterms:modified>
</cp:coreProperties>
</file>