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9"/>
  </p:notesMasterIdLst>
  <p:handoutMasterIdLst>
    <p:handoutMasterId r:id="rId50"/>
  </p:handoutMasterIdLst>
  <p:sldIdLst>
    <p:sldId id="481" r:id="rId2"/>
    <p:sldId id="658" r:id="rId3"/>
    <p:sldId id="660" r:id="rId4"/>
    <p:sldId id="661" r:id="rId5"/>
    <p:sldId id="663" r:id="rId6"/>
    <p:sldId id="665" r:id="rId7"/>
    <p:sldId id="669" r:id="rId8"/>
    <p:sldId id="670" r:id="rId9"/>
    <p:sldId id="671" r:id="rId10"/>
    <p:sldId id="672" r:id="rId11"/>
    <p:sldId id="673" r:id="rId12"/>
    <p:sldId id="674" r:id="rId13"/>
    <p:sldId id="677" r:id="rId14"/>
    <p:sldId id="722" r:id="rId15"/>
    <p:sldId id="679" r:id="rId16"/>
    <p:sldId id="680" r:id="rId17"/>
    <p:sldId id="681" r:id="rId18"/>
    <p:sldId id="749" r:id="rId19"/>
    <p:sldId id="682" r:id="rId20"/>
    <p:sldId id="683" r:id="rId21"/>
    <p:sldId id="684" r:id="rId22"/>
    <p:sldId id="685" r:id="rId23"/>
    <p:sldId id="747" r:id="rId24"/>
    <p:sldId id="686" r:id="rId25"/>
    <p:sldId id="687" r:id="rId26"/>
    <p:sldId id="688" r:id="rId27"/>
    <p:sldId id="689" r:id="rId28"/>
    <p:sldId id="690" r:id="rId29"/>
    <p:sldId id="691" r:id="rId30"/>
    <p:sldId id="692" r:id="rId31"/>
    <p:sldId id="693" r:id="rId32"/>
    <p:sldId id="694" r:id="rId33"/>
    <p:sldId id="695" r:id="rId34"/>
    <p:sldId id="696" r:id="rId35"/>
    <p:sldId id="748" r:id="rId36"/>
    <p:sldId id="698" r:id="rId37"/>
    <p:sldId id="744" r:id="rId38"/>
    <p:sldId id="745" r:id="rId39"/>
    <p:sldId id="746" r:id="rId40"/>
    <p:sldId id="702" r:id="rId41"/>
    <p:sldId id="703" r:id="rId42"/>
    <p:sldId id="704" r:id="rId43"/>
    <p:sldId id="706" r:id="rId44"/>
    <p:sldId id="707" r:id="rId45"/>
    <p:sldId id="708" r:id="rId46"/>
    <p:sldId id="709" r:id="rId47"/>
    <p:sldId id="710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  <a:srgbClr val="CCCC00"/>
    <a:srgbClr val="7030A0"/>
    <a:srgbClr val="0000FF"/>
    <a:srgbClr val="6B00B4"/>
    <a:srgbClr val="8B00EA"/>
    <a:srgbClr val="0066FF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093AA-924C-4BA1-A4FE-47209230682D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8993AE-7DF1-47FE-896A-074FECA644A2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89E8E0-8F26-4F5F-BF5C-CBFABEA4CC1E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E079AA-2C60-43CF-80E8-3D42158FFBFC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A22A1-7CF8-45EE-8BD8-89D0D05134C4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9D027422-0113-4CB0-855F-B69482172C33}" type="slidenum">
              <a:rPr lang="en-US" sz="1200"/>
              <a:pPr algn="r" defTabSz="914485" eaLnBrk="1" hangingPunct="1"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4859DD-11EE-4814-A6BE-E84B1FC32330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1CFFF-E2F7-4385-95BF-E1675FF8A023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35F23-9FFA-4682-9DD4-1C346CCA42F3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EBEC1-A7BA-4F8B-9540-1C053920C0F2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058A4-CA8D-46FF-9B27-6209E78B47DC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05944-27DB-4BEA-B36D-5C0253A011DE}" type="slidenum">
              <a:rPr lang="en-US" smtClean="0">
                <a:cs typeface="Arial" charset="0"/>
              </a:rPr>
              <a:pPr/>
              <a:t>31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9D3A6C-E334-417D-9F3C-5AF2224BA83B}" type="slidenum">
              <a:rPr lang="en-US" smtClean="0">
                <a:cs typeface="Arial" charset="0"/>
              </a:rPr>
              <a:pPr/>
              <a:t>32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C10E9-5910-4146-AD33-393209E2692C}" type="slidenum">
              <a:rPr lang="en-US" smtClean="0">
                <a:cs typeface="Arial" charset="0"/>
              </a:rPr>
              <a:pPr/>
              <a:t>33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26CDD3-68BA-41F6-B9D3-5F3BF2F4BCBA}" type="slidenum">
              <a:rPr lang="en-US" smtClean="0">
                <a:cs typeface="Arial" charset="0"/>
              </a:rPr>
              <a:pPr/>
              <a:t>34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04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A7755789-AACD-4754-BBED-0E516C17D2CA}" type="slidenum">
              <a:rPr lang="en-US" sz="1200"/>
              <a:pPr algn="r" defTabSz="914485" eaLnBrk="1" hangingPunct="1"/>
              <a:t>36</a:t>
            </a:fld>
            <a:endParaRPr lang="en-US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95EABD-EC89-4B92-85AB-5FCD963A2ABF}" type="slidenum">
              <a:rPr lang="en-US" smtClean="0">
                <a:cs typeface="Arial" charset="0"/>
              </a:rPr>
              <a:pPr/>
              <a:t>37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08BB08-6E82-4DCB-8C6C-22233A9DD1AD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8A752E-B492-46FE-A41E-81C35F1B5E56}" type="slidenum">
              <a:rPr lang="en-US" smtClean="0">
                <a:cs typeface="Arial" charset="0"/>
              </a:rPr>
              <a:pPr/>
              <a:t>39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42AF5C-A880-43F8-8D6E-F9D14F37026C}" type="slidenum">
              <a:rPr lang="en-US" smtClean="0">
                <a:cs typeface="Arial" charset="0"/>
              </a:rPr>
              <a:pPr/>
              <a:t>40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6520F0-76C7-45AA-B22C-5997FCA7E657}" type="slidenum">
              <a:rPr lang="en-US" smtClean="0">
                <a:cs typeface="Arial" charset="0"/>
              </a:rPr>
              <a:pPr/>
              <a:t>41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1CB4C4-9367-4677-BAA8-63F935DC8D7C}" type="slidenum">
              <a:rPr lang="en-US" smtClean="0">
                <a:cs typeface="Arial" charset="0"/>
              </a:rPr>
              <a:pPr/>
              <a:t>42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2CEC0E-2179-4C30-9A7F-5590E386FB8A}" type="slidenum">
              <a:rPr lang="en-US" smtClean="0">
                <a:cs typeface="Arial" charset="0"/>
              </a:rPr>
              <a:pPr/>
              <a:t>44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44CE4-5AB8-4BED-91AF-2A01B222C774}" type="slidenum">
              <a:rPr lang="en-US" smtClean="0">
                <a:cs typeface="Arial" charset="0"/>
              </a:rPr>
              <a:pPr/>
              <a:t>45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64E27-B17D-4FBB-957E-BD2ABD315068}" type="slidenum">
              <a:rPr lang="en-US" smtClean="0">
                <a:cs typeface="Arial" charset="0"/>
              </a:rPr>
              <a:pPr/>
              <a:t>46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E0141D-DC07-4E62-91DD-D9208353FB93}" type="slidenum">
              <a:rPr lang="en-US" smtClean="0">
                <a:cs typeface="Arial" charset="0"/>
              </a:rPr>
              <a:pPr/>
              <a:t>47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pn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png"/><Relationship Id="rId5" Type="http://schemas.openxmlformats.org/officeDocument/2006/relationships/image" Target="../media/image27.wmf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0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3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4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5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9.png"/><Relationship Id="rId4" Type="http://schemas.openxmlformats.org/officeDocument/2006/relationships/oleObject" Target="../embeddings/oleObject16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7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4. Binary Choice –Panel Data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47800" y="2895600"/>
            <a:ext cx="6400800" cy="1106487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sz="5400" b="1" smtClean="0">
                <a:solidFill>
                  <a:srgbClr val="7030A0"/>
                </a:solidFill>
              </a:rPr>
              <a:t>Panel Data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Unbalanced Panels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438400"/>
            <a:ext cx="31614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524000" y="4583668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latin typeface="+mj-lt"/>
              </a:rPr>
              <a:t>GSOEP</a:t>
            </a:r>
          </a:p>
          <a:p>
            <a:r>
              <a:rPr lang="en-US" b="1" smtClean="0">
                <a:solidFill>
                  <a:srgbClr val="7030A0"/>
                </a:solidFill>
                <a:latin typeface="+mj-lt"/>
              </a:rPr>
              <a:t>Group Sizes</a:t>
            </a:r>
            <a:endParaRPr lang="en-US">
              <a:solidFill>
                <a:srgbClr val="7030A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2133600"/>
            <a:ext cx="4724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Most theoretical results are for balanced panels.</a:t>
            </a:r>
          </a:p>
          <a:p>
            <a:endParaRPr lang="en-US" sz="16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Most real world panels are unbalanced.</a:t>
            </a:r>
          </a:p>
          <a:p>
            <a:endParaRPr lang="en-US" sz="16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Often the gaps are caused by attrition.</a:t>
            </a:r>
          </a:p>
          <a:p>
            <a:endParaRPr lang="en-US" sz="16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The major question is whether the gaps are ‘missing completely at random.’  If not, the observation mechanism is endogenous, and at least some methods will produce questionable results.</a:t>
            </a:r>
          </a:p>
          <a:p>
            <a:endParaRPr lang="en-US" sz="16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Researchers rarely have any reason to treat the data as nonrandomly sampled.  (This is good news.)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Unbalanced Panels and Attrition ‘Bias’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286000"/>
          </a:xfrm>
        </p:spPr>
        <p:txBody>
          <a:bodyPr/>
          <a:lstStyle/>
          <a:p>
            <a:r>
              <a:rPr lang="en-US" sz="2000" smtClean="0">
                <a:latin typeface="Arial" pitchFamily="34" charset="0"/>
                <a:cs typeface="Arial" pitchFamily="34" charset="0"/>
              </a:rPr>
              <a:t>Test for ‘attrition bias.’  (Verbeek and Nijman, Testing for Selectivity Bias in Panel Data Models, International Economic Review, 1992, 33, 681-703.</a:t>
            </a:r>
          </a:p>
          <a:p>
            <a:pPr lvl="1"/>
            <a:r>
              <a:rPr lang="en-US" sz="1800" smtClean="0">
                <a:latin typeface="Arial" pitchFamily="34" charset="0"/>
                <a:cs typeface="Arial" pitchFamily="34" charset="0"/>
              </a:rPr>
              <a:t>Variable addition test using covariates of presence in the panel</a:t>
            </a:r>
          </a:p>
          <a:p>
            <a:pPr lvl="1"/>
            <a:r>
              <a:rPr lang="en-US" sz="1800" smtClean="0">
                <a:latin typeface="Arial" pitchFamily="34" charset="0"/>
                <a:cs typeface="Arial" pitchFamily="34" charset="0"/>
              </a:rPr>
              <a:t>Nonconstructive – what to do next?</a:t>
            </a:r>
          </a:p>
          <a:p>
            <a:r>
              <a:rPr lang="en-US" sz="2000" smtClean="0">
                <a:latin typeface="Arial" pitchFamily="34" charset="0"/>
                <a:cs typeface="Arial" pitchFamily="34" charset="0"/>
              </a:rPr>
              <a:t>Do something about attrition bias. (Wooldridge, Inverse Probability Weighted M-Estimators for Sample Stratification and Attrition, Portuguese Economic Journal, 2002, 1: 117-139)</a:t>
            </a:r>
          </a:p>
          <a:p>
            <a:pPr lvl="1"/>
            <a:r>
              <a:rPr lang="en-US" sz="1800" smtClean="0">
                <a:latin typeface="Arial" pitchFamily="34" charset="0"/>
                <a:cs typeface="Arial" pitchFamily="34" charset="0"/>
              </a:rPr>
              <a:t>Stringent assumptions about the process</a:t>
            </a:r>
          </a:p>
          <a:p>
            <a:pPr lvl="1"/>
            <a:r>
              <a:rPr lang="en-US" sz="1800" smtClean="0">
                <a:latin typeface="Arial" pitchFamily="34" charset="0"/>
                <a:cs typeface="Arial" pitchFamily="34" charset="0"/>
              </a:rPr>
              <a:t>Model based on probability of being present in each wave of the panel</a:t>
            </a:r>
          </a:p>
          <a:p>
            <a:r>
              <a:rPr lang="en-US" sz="2000" smtClean="0">
                <a:latin typeface="Arial" pitchFamily="34" charset="0"/>
                <a:cs typeface="Arial" pitchFamily="34" charset="0"/>
              </a:rPr>
              <a:t>We return to these in discussion of applications of ordered choice models</a:t>
            </a:r>
            <a:endParaRPr lang="en-US" sz="20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Fixed and Random Effects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70104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Model: Feature of interest y</a:t>
            </a:r>
            <a:r>
              <a:rPr lang="en-US" sz="2400" baseline="-25000" smtClean="0">
                <a:latin typeface="Arial" charset="0"/>
              </a:rPr>
              <a:t>it</a:t>
            </a:r>
            <a:endParaRPr lang="en-US" sz="2400" smtClean="0">
              <a:latin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</a:rPr>
              <a:t>Probability distribution or conditional mean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Observable covariates 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baseline="-250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, </a:t>
            </a:r>
            <a:r>
              <a:rPr lang="en-US" sz="2000" b="1" smtClean="0">
                <a:latin typeface="Arial" charset="0"/>
              </a:rPr>
              <a:t>z</a:t>
            </a:r>
            <a:r>
              <a:rPr lang="en-US" sz="2000" baseline="-25000" smtClean="0">
                <a:latin typeface="Arial" charset="0"/>
              </a:rPr>
              <a:t>i</a:t>
            </a:r>
            <a:endParaRPr lang="en-US" sz="2000" smtClean="0">
              <a:latin typeface="Arial" charset="0"/>
            </a:endParaRPr>
          </a:p>
          <a:p>
            <a:pPr lvl="1" eaLnBrk="1" hangingPunct="1"/>
            <a:r>
              <a:rPr lang="en-US" sz="2000" smtClean="0">
                <a:latin typeface="Arial" charset="0"/>
              </a:rPr>
              <a:t>Individual specific heterogeneity, u</a:t>
            </a:r>
            <a:r>
              <a:rPr lang="en-US" sz="2000" baseline="-25000" smtClean="0">
                <a:latin typeface="Arial" charset="0"/>
              </a:rPr>
              <a:t>i</a:t>
            </a:r>
            <a:endParaRPr lang="en-US" sz="2000" smtClean="0">
              <a:latin typeface="Arial" charset="0"/>
            </a:endParaRPr>
          </a:p>
          <a:p>
            <a:pPr lvl="1" eaLnBrk="1" hangingPunct="1"/>
            <a:r>
              <a:rPr lang="en-US" sz="2000" smtClean="0">
                <a:latin typeface="Arial" charset="0"/>
              </a:rPr>
              <a:t>Probability or mean,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baseline="-250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,</a:t>
            </a:r>
            <a:r>
              <a:rPr lang="en-US" sz="2000" b="1" smtClean="0">
                <a:latin typeface="Arial" charset="0"/>
              </a:rPr>
              <a:t>z</a:t>
            </a:r>
            <a:r>
              <a:rPr lang="en-US" sz="2000" baseline="-25000" smtClean="0">
                <a:latin typeface="Arial" charset="0"/>
              </a:rPr>
              <a:t>i</a:t>
            </a:r>
            <a:r>
              <a:rPr lang="en-US" sz="2000" smtClean="0">
                <a:latin typeface="Arial" charset="0"/>
              </a:rPr>
              <a:t>,u</a:t>
            </a:r>
            <a:r>
              <a:rPr lang="en-US" sz="2000" baseline="-25000" smtClean="0">
                <a:latin typeface="Arial" charset="0"/>
              </a:rPr>
              <a:t>i</a:t>
            </a:r>
            <a:r>
              <a:rPr lang="en-US" sz="2000" smtClean="0">
                <a:latin typeface="Arial" charset="0"/>
              </a:rPr>
              <a:t>)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Random effects: E[u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|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i1</a:t>
            </a:r>
            <a:r>
              <a:rPr lang="en-US" sz="2400" smtClean="0">
                <a:latin typeface="Arial" charset="0"/>
              </a:rPr>
              <a:t>,…,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,</a:t>
            </a:r>
            <a:r>
              <a:rPr lang="en-US" sz="2400" b="1" smtClean="0">
                <a:latin typeface="Arial" charset="0"/>
              </a:rPr>
              <a:t>z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] = 0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Fixed effects:      E[u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|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i1</a:t>
            </a:r>
            <a:r>
              <a:rPr lang="en-US" sz="2400" smtClean="0">
                <a:latin typeface="Arial" charset="0"/>
              </a:rPr>
              <a:t>,…,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,</a:t>
            </a:r>
            <a:r>
              <a:rPr lang="en-US" sz="2400" b="1" smtClean="0">
                <a:latin typeface="Arial" charset="0"/>
              </a:rPr>
              <a:t>z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] = g(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,</a:t>
            </a:r>
            <a:r>
              <a:rPr lang="en-US" sz="2400" b="1" smtClean="0">
                <a:latin typeface="Arial" charset="0"/>
              </a:rPr>
              <a:t>z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).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The difference relates to how u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 relates to the observable covariates.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>
                <a:latin typeface="Arial" pitchFamily="34" charset="0"/>
                <a:cs typeface="Arial" pitchFamily="34" charset="0"/>
              </a:rPr>
              <a:t>Fixed and Random Effects in Regression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7772400" cy="4572000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Arial" charset="0"/>
              </a:rPr>
              <a:t>y</a:t>
            </a:r>
            <a:r>
              <a:rPr lang="en-US" sz="2400" i="1" baseline="-25000" dirty="0" err="1" smtClean="0">
                <a:latin typeface="Arial" charset="0"/>
              </a:rPr>
              <a:t>it</a:t>
            </a:r>
            <a:r>
              <a:rPr lang="en-US" sz="2400" i="1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= </a:t>
            </a:r>
            <a:r>
              <a:rPr lang="en-US" sz="2400" dirty="0" err="1" smtClean="0">
                <a:latin typeface="Arial" charset="0"/>
              </a:rPr>
              <a:t>a</a:t>
            </a:r>
            <a:r>
              <a:rPr lang="en-US" sz="2400" i="1" baseline="-25000" dirty="0" err="1" smtClean="0">
                <a:latin typeface="Arial" charset="0"/>
              </a:rPr>
              <a:t>i</a:t>
            </a:r>
            <a:r>
              <a:rPr lang="en-US" sz="2400" i="1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+ </a:t>
            </a:r>
            <a:r>
              <a:rPr lang="en-US" sz="2400" b="1" dirty="0" err="1" smtClean="0">
                <a:latin typeface="Arial" charset="0"/>
              </a:rPr>
              <a:t>b’x</a:t>
            </a:r>
            <a:r>
              <a:rPr lang="en-US" sz="2400" i="1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+ </a:t>
            </a:r>
            <a:r>
              <a:rPr lang="en-US" sz="2400" dirty="0" err="1" smtClean="0">
                <a:latin typeface="Arial" charset="0"/>
              </a:rPr>
              <a:t>e</a:t>
            </a:r>
            <a:r>
              <a:rPr lang="en-US" sz="2400" i="1" baseline="-25000" dirty="0" err="1" smtClean="0">
                <a:latin typeface="Arial" charset="0"/>
              </a:rPr>
              <a:t>it</a:t>
            </a:r>
            <a:endParaRPr lang="en-US" sz="2400" i="1" dirty="0" smtClean="0">
              <a:latin typeface="Arial" charset="0"/>
            </a:endParaRPr>
          </a:p>
          <a:p>
            <a:pPr lvl="1" eaLnBrk="1" hangingPunct="1"/>
            <a:r>
              <a:rPr lang="en-US" sz="2000" dirty="0" smtClean="0">
                <a:latin typeface="Arial" charset="0"/>
              </a:rPr>
              <a:t>Random effects: Two step FGLS. First step is OLS</a:t>
            </a:r>
          </a:p>
          <a:p>
            <a:pPr lvl="1" eaLnBrk="1" hangingPunct="1"/>
            <a:r>
              <a:rPr lang="en-US" sz="2000" dirty="0" smtClean="0">
                <a:latin typeface="Arial" charset="0"/>
              </a:rPr>
              <a:t>Fixed effects:  OLS based on group mean differences</a:t>
            </a:r>
          </a:p>
          <a:p>
            <a:pPr eaLnBrk="1" hangingPunct="1"/>
            <a:r>
              <a:rPr lang="en-US" sz="2400" dirty="0" smtClean="0">
                <a:latin typeface="Arial" charset="0"/>
              </a:rPr>
              <a:t>How do we proceed for a binary choice model?</a:t>
            </a:r>
          </a:p>
          <a:p>
            <a:pPr lvl="1" eaLnBrk="1" hangingPunct="1"/>
            <a:r>
              <a:rPr lang="en-US" sz="2000" i="1" dirty="0" smtClean="0">
                <a:latin typeface="Arial" charset="0"/>
              </a:rPr>
              <a:t>     </a:t>
            </a:r>
            <a:r>
              <a:rPr lang="en-US" sz="2000" dirty="0" err="1" smtClean="0">
                <a:latin typeface="Arial" charset="0"/>
              </a:rPr>
              <a:t>y</a:t>
            </a:r>
            <a:r>
              <a:rPr lang="en-US" sz="2000" i="1" baseline="-25000" dirty="0" err="1" smtClean="0">
                <a:latin typeface="Arial" charset="0"/>
              </a:rPr>
              <a:t>it</a:t>
            </a:r>
            <a:r>
              <a:rPr lang="en-US" sz="2000" i="1" dirty="0" smtClean="0">
                <a:latin typeface="Arial" charset="0"/>
              </a:rPr>
              <a:t>* </a:t>
            </a:r>
            <a:r>
              <a:rPr lang="en-US" sz="2000" dirty="0" smtClean="0">
                <a:latin typeface="Arial" charset="0"/>
              </a:rPr>
              <a:t>= </a:t>
            </a:r>
            <a:r>
              <a:rPr lang="en-US" sz="2000" i="1" dirty="0" err="1" smtClean="0">
                <a:latin typeface="Arial" charset="0"/>
              </a:rPr>
              <a:t>a</a:t>
            </a:r>
            <a:r>
              <a:rPr lang="en-US" sz="2000" i="1" baseline="-25000" dirty="0" err="1" smtClean="0">
                <a:latin typeface="Arial" charset="0"/>
              </a:rPr>
              <a:t>i</a:t>
            </a:r>
            <a:r>
              <a:rPr lang="en-US" sz="2000" i="1" dirty="0" smtClean="0">
                <a:latin typeface="Arial" charset="0"/>
              </a:rPr>
              <a:t> </a:t>
            </a:r>
            <a:r>
              <a:rPr lang="en-US" sz="2000" dirty="0" smtClean="0">
                <a:latin typeface="Arial" charset="0"/>
              </a:rPr>
              <a:t>+ </a:t>
            </a:r>
            <a:r>
              <a:rPr lang="en-US" sz="2000" b="1" dirty="0" err="1" smtClean="0">
                <a:latin typeface="Arial" charset="0"/>
              </a:rPr>
              <a:t>b’x</a:t>
            </a:r>
            <a:r>
              <a:rPr lang="en-US" sz="2000" i="1" baseline="-25000" dirty="0" err="1" smtClean="0">
                <a:latin typeface="Arial" charset="0"/>
              </a:rPr>
              <a:t>it</a:t>
            </a:r>
            <a:r>
              <a:rPr lang="en-US" sz="2000" dirty="0" smtClean="0">
                <a:latin typeface="Arial" charset="0"/>
              </a:rPr>
              <a:t> + </a:t>
            </a:r>
            <a:r>
              <a:rPr lang="en-US" sz="2000" dirty="0" err="1" smtClean="0">
                <a:latin typeface="Arial" charset="0"/>
              </a:rPr>
              <a:t>e</a:t>
            </a:r>
            <a:r>
              <a:rPr lang="en-US" sz="2000" i="1" baseline="-25000" dirty="0" err="1" smtClean="0">
                <a:latin typeface="Arial" charset="0"/>
              </a:rPr>
              <a:t>it</a:t>
            </a:r>
            <a:endParaRPr lang="en-US" sz="2000" i="1" baseline="-25000" dirty="0" smtClean="0">
              <a:latin typeface="Arial" charset="0"/>
            </a:endParaRPr>
          </a:p>
          <a:p>
            <a:pPr lvl="1" eaLnBrk="1" hangingPunct="1"/>
            <a:r>
              <a:rPr lang="en-US" sz="2000" i="1" dirty="0" smtClean="0">
                <a:latin typeface="Arial" charset="0"/>
              </a:rPr>
              <a:t>     </a:t>
            </a:r>
            <a:r>
              <a:rPr lang="en-US" sz="2000" dirty="0" err="1" smtClean="0">
                <a:latin typeface="Arial" charset="0"/>
              </a:rPr>
              <a:t>y</a:t>
            </a:r>
            <a:r>
              <a:rPr lang="en-US" sz="2000" i="1" baseline="-25000" dirty="0" err="1" smtClean="0">
                <a:latin typeface="Arial" charset="0"/>
              </a:rPr>
              <a:t>it</a:t>
            </a:r>
            <a:r>
              <a:rPr lang="en-US" sz="2000" i="1" dirty="0" smtClean="0">
                <a:latin typeface="Arial" charset="0"/>
              </a:rPr>
              <a:t> =</a:t>
            </a:r>
            <a:r>
              <a:rPr lang="en-US" sz="2000" dirty="0" smtClean="0">
                <a:latin typeface="Arial" charset="0"/>
              </a:rPr>
              <a:t> 1 if </a:t>
            </a:r>
            <a:r>
              <a:rPr lang="en-US" sz="2000" dirty="0" err="1" smtClean="0">
                <a:latin typeface="Arial" charset="0"/>
              </a:rPr>
              <a:t>y</a:t>
            </a:r>
            <a:r>
              <a:rPr lang="en-US" sz="2000" baseline="-25000" dirty="0" err="1" smtClean="0">
                <a:latin typeface="Arial" charset="0"/>
              </a:rPr>
              <a:t>it</a:t>
            </a:r>
            <a:r>
              <a:rPr lang="en-US" sz="2000" dirty="0" smtClean="0">
                <a:latin typeface="Arial" charset="0"/>
              </a:rPr>
              <a:t>* &gt; 0, 0 otherwise. </a:t>
            </a:r>
          </a:p>
          <a:p>
            <a:pPr eaLnBrk="1" hangingPunct="1"/>
            <a:r>
              <a:rPr lang="en-US" sz="2400" dirty="0" smtClean="0">
                <a:latin typeface="Arial" charset="0"/>
              </a:rPr>
              <a:t>Neither </a:t>
            </a:r>
            <a:r>
              <a:rPr lang="en-US" sz="2400" dirty="0" err="1" smtClean="0">
                <a:latin typeface="Arial" charset="0"/>
              </a:rPr>
              <a:t>ols</a:t>
            </a:r>
            <a:r>
              <a:rPr lang="en-US" sz="2400" dirty="0" smtClean="0">
                <a:latin typeface="Arial" charset="0"/>
              </a:rPr>
              <a:t> nor two step FGLS works (even approximately) if the model is nonlinear.</a:t>
            </a:r>
          </a:p>
          <a:p>
            <a:pPr lvl="1" eaLnBrk="1" hangingPunct="1"/>
            <a:r>
              <a:rPr lang="en-US" sz="2000" dirty="0" smtClean="0">
                <a:latin typeface="Arial" charset="0"/>
              </a:rPr>
              <a:t>Models are fit by maximum likelihood, not OLS or GLS</a:t>
            </a:r>
          </a:p>
          <a:p>
            <a:pPr lvl="1" eaLnBrk="1" hangingPunct="1"/>
            <a:r>
              <a:rPr lang="en-US" sz="2000" dirty="0" smtClean="0">
                <a:latin typeface="Arial" charset="0"/>
              </a:rPr>
              <a:t>New complications arise that are absent in the linear case.</a:t>
            </a:r>
          </a:p>
          <a:p>
            <a:pPr lvl="1" eaLnBrk="1" hangingPunct="1"/>
            <a:endParaRPr lang="en-US" sz="2000" i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Fixed vs. Random Effects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70075"/>
            <a:ext cx="4038600" cy="4530725"/>
          </a:xfrm>
          <a:ln w="127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</a:t>
            </a:r>
            <a:r>
              <a:rPr lang="en-US" sz="2000" b="1" smtClean="0">
                <a:solidFill>
                  <a:srgbClr val="0099FF"/>
                </a:solidFill>
                <a:latin typeface="Arial" charset="0"/>
              </a:rPr>
              <a:t>Linear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Fixed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Robust to both cases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Use 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Convenient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Random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Inconsistent in FE case: effects correlated with </a:t>
            </a:r>
            <a:r>
              <a:rPr lang="en-US" sz="1800" b="1" smtClean="0">
                <a:latin typeface="Arial" charset="0"/>
              </a:rPr>
              <a:t>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Use FGLS: No necessary distributional assumption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Smaller number of parameters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Inconvenient to compute</a:t>
            </a:r>
          </a:p>
          <a:p>
            <a:pPr lvl="1" eaLnBrk="1" hangingPunct="1">
              <a:lnSpc>
                <a:spcPct val="90000"/>
              </a:lnSpc>
            </a:pPr>
            <a:endParaRPr lang="en-US" sz="1800" smtClean="0">
              <a:latin typeface="Arial" charset="0"/>
            </a:endParaRPr>
          </a:p>
        </p:txBody>
      </p:sp>
      <p:sp>
        <p:nvSpPr>
          <p:cNvPr id="3686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70075"/>
            <a:ext cx="4038600" cy="4530725"/>
          </a:xfrm>
          <a:ln w="127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</a:t>
            </a:r>
            <a:r>
              <a:rPr lang="en-US" sz="2000" b="1" smtClean="0">
                <a:solidFill>
                  <a:srgbClr val="0099FF"/>
                </a:solidFill>
                <a:latin typeface="Arial" charset="0"/>
              </a:rPr>
              <a:t>Nonlinear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Fixed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Usually inconsistent because of ‘IP’ problem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Fit by full ML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Complicated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Random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Inconsistent in FE case : effects correlated with </a:t>
            </a:r>
            <a:r>
              <a:rPr lang="en-US" sz="1800" b="1" smtClean="0">
                <a:latin typeface="Arial" charset="0"/>
              </a:rPr>
              <a:t>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Use full ML: Distributional assumption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Smaller number of parameters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Always inconvenient to compute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Binary Choice Model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229600" cy="30480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Model is Prob(y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 = 1|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)  (</a:t>
            </a:r>
            <a:r>
              <a:rPr lang="en-US" b="1" smtClean="0">
                <a:latin typeface="Arial" charset="0"/>
              </a:rPr>
              <a:t>z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 is embedded in 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)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In the presence of heterogeneity,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Prob(y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 = 1|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,u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)  =  F(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,u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14400"/>
            <a:ext cx="8229600" cy="6826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Panel Data Binary Choice Models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946275"/>
            <a:ext cx="7696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</a:rPr>
              <a:t>Random utility model for binary choice</a:t>
            </a:r>
            <a:br>
              <a:rPr lang="en-US" sz="2400" dirty="0" smtClean="0">
                <a:latin typeface="Arial" charset="0"/>
              </a:rPr>
            </a:br>
            <a:r>
              <a:rPr lang="en-US" sz="2400" dirty="0" smtClean="0">
                <a:latin typeface="Arial" charset="0"/>
              </a:rPr>
              <a:t>    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Tx/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</a:rPr>
              <a:t>    </a:t>
            </a:r>
            <a:r>
              <a:rPr lang="en-US" sz="2400" dirty="0" err="1" smtClean="0">
                <a:latin typeface="Arial" charset="0"/>
              </a:rPr>
              <a:t>U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  =  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  +  </a:t>
            </a:r>
            <a:r>
              <a:rPr lang="en-US" sz="2400" b="1" dirty="0" smtClean="0">
                <a:latin typeface="Arial" charset="0"/>
                <a:sym typeface="Symbol" pitchFamily="18" charset="2"/>
              </a:rPr>
              <a:t>’</a:t>
            </a:r>
            <a:r>
              <a:rPr lang="en-US" sz="2400" b="1" dirty="0" err="1" smtClean="0">
                <a:latin typeface="Arial" charset="0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Arial" charset="0"/>
                <a:sym typeface="Symbol" pitchFamily="18" charset="2"/>
              </a:rPr>
              <a:t>it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    +  </a:t>
            </a:r>
            <a:r>
              <a:rPr lang="en-US" baseline="-25000" dirty="0" smtClean="0">
                <a:latin typeface="Arial" charset="0"/>
                <a:sym typeface="Symbol" pitchFamily="18" charset="2"/>
              </a:rPr>
              <a:t>it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  + Person </a:t>
            </a:r>
            <a:r>
              <a:rPr lang="en-US" sz="2400" dirty="0" err="1" smtClean="0">
                <a:latin typeface="Arial" charset="0"/>
                <a:sym typeface="Symbol" pitchFamily="18" charset="2"/>
              </a:rPr>
              <a:t>i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 specific effect</a:t>
            </a:r>
            <a:br>
              <a:rPr lang="en-US" sz="2400" dirty="0" smtClean="0">
                <a:latin typeface="Arial" charset="0"/>
                <a:sym typeface="Symbol" pitchFamily="18" charset="2"/>
              </a:rPr>
            </a:br>
            <a:endParaRPr lang="en-US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</a:rPr>
              <a:t>Fixed effects using “dummy” variables</a:t>
            </a:r>
            <a:br>
              <a:rPr lang="en-US" sz="2400" dirty="0" smtClean="0">
                <a:latin typeface="Arial" charset="0"/>
              </a:rPr>
            </a:br>
            <a:endParaRPr lang="en-US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</a:rPr>
              <a:t>	 </a:t>
            </a:r>
            <a:r>
              <a:rPr lang="en-US" sz="2400" dirty="0" err="1" smtClean="0">
                <a:latin typeface="Arial" charset="0"/>
              </a:rPr>
              <a:t>U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=  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</a:t>
            </a:r>
            <a:r>
              <a:rPr lang="en-US" baseline="-25000" dirty="0" err="1" smtClean="0">
                <a:latin typeface="Arial" charset="0"/>
                <a:sym typeface="Symbol" pitchFamily="18" charset="2"/>
              </a:rPr>
              <a:t>i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  + </a:t>
            </a:r>
            <a:r>
              <a:rPr lang="en-US" sz="2400" b="1" dirty="0" smtClean="0">
                <a:latin typeface="Arial" charset="0"/>
                <a:sym typeface="Symbol" pitchFamily="18" charset="2"/>
              </a:rPr>
              <a:t>’</a:t>
            </a:r>
            <a:r>
              <a:rPr lang="en-US" sz="2400" b="1" dirty="0" err="1" smtClean="0">
                <a:latin typeface="Arial" charset="0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Arial" charset="0"/>
                <a:sym typeface="Symbol" pitchFamily="18" charset="2"/>
              </a:rPr>
              <a:t>it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 + </a:t>
            </a:r>
            <a:r>
              <a:rPr lang="en-US" baseline="-25000" dirty="0" smtClean="0">
                <a:latin typeface="Arial" charset="0"/>
                <a:sym typeface="Symbol" pitchFamily="18" charset="2"/>
              </a:rPr>
              <a:t>it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 </a:t>
            </a:r>
            <a:br>
              <a:rPr lang="en-US" sz="2400" dirty="0" smtClean="0">
                <a:latin typeface="Arial" charset="0"/>
                <a:sym typeface="Symbol" pitchFamily="18" charset="2"/>
              </a:rPr>
            </a:br>
            <a:endParaRPr lang="en-US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</a:rPr>
              <a:t>Random effects using omitted heterogeneity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</a:rPr>
              <a:t>	 </a:t>
            </a:r>
            <a:r>
              <a:rPr lang="en-US" sz="2400" dirty="0" err="1" smtClean="0">
                <a:latin typeface="Arial" charset="0"/>
              </a:rPr>
              <a:t>U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=  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   + </a:t>
            </a:r>
            <a:r>
              <a:rPr lang="en-US" sz="2400" b="1" dirty="0" smtClean="0">
                <a:latin typeface="Arial" charset="0"/>
                <a:sym typeface="Symbol" pitchFamily="18" charset="2"/>
              </a:rPr>
              <a:t>’</a:t>
            </a:r>
            <a:r>
              <a:rPr lang="en-US" sz="2400" b="1" dirty="0" err="1" smtClean="0">
                <a:latin typeface="Arial" charset="0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Arial" charset="0"/>
                <a:sym typeface="Symbol" pitchFamily="18" charset="2"/>
              </a:rPr>
              <a:t>it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 +  </a:t>
            </a:r>
            <a:r>
              <a:rPr lang="en-US" baseline="-25000" dirty="0" smtClean="0">
                <a:latin typeface="Arial" charset="0"/>
                <a:sym typeface="Symbol" pitchFamily="18" charset="2"/>
              </a:rPr>
              <a:t>it</a:t>
            </a:r>
            <a:r>
              <a:rPr lang="en-US" sz="2400" dirty="0" smtClean="0">
                <a:latin typeface="Arial" charset="0"/>
                <a:sym typeface="Symbol" pitchFamily="18" charset="2"/>
              </a:rPr>
              <a:t> +  </a:t>
            </a:r>
            <a:r>
              <a:rPr lang="en-US" sz="2400" dirty="0" err="1" smtClean="0">
                <a:latin typeface="Arial" charset="0"/>
                <a:sym typeface="Symbol" pitchFamily="18" charset="2"/>
              </a:rPr>
              <a:t>u</a:t>
            </a:r>
            <a:r>
              <a:rPr lang="en-US" baseline="-25000" dirty="0" err="1" smtClean="0">
                <a:latin typeface="Arial" charset="0"/>
                <a:sym typeface="Symbol" pitchFamily="18" charset="2"/>
              </a:rPr>
              <a:t>i</a:t>
            </a:r>
            <a:endParaRPr lang="en-US" sz="2400" dirty="0" smtClean="0">
              <a:latin typeface="Arial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</a:rPr>
              <a:t>Same outcome mechanism:  </a:t>
            </a:r>
            <a:r>
              <a:rPr lang="en-US" sz="2400" dirty="0" err="1" smtClean="0">
                <a:latin typeface="Arial" charset="0"/>
              </a:rPr>
              <a:t>y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=  1[</a:t>
            </a:r>
            <a:r>
              <a:rPr lang="en-US" sz="2400" dirty="0" err="1" smtClean="0">
                <a:latin typeface="Arial" charset="0"/>
              </a:rPr>
              <a:t>U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&gt; 0]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Ignoring Unobserved Heterogeneity</a:t>
            </a:r>
            <a:br>
              <a:rPr lang="en-US" sz="3600" b="1" smtClean="0">
                <a:latin typeface="Arial" pitchFamily="34" charset="0"/>
                <a:cs typeface="Arial" pitchFamily="34" charset="0"/>
              </a:rPr>
            </a:br>
            <a:r>
              <a:rPr lang="en-US" sz="3600" b="1" smtClean="0">
                <a:latin typeface="Arial" pitchFamily="34" charset="0"/>
                <a:cs typeface="Arial" pitchFamily="34" charset="0"/>
              </a:rPr>
              <a:t>(Random Effects)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447800" y="2618564"/>
          <a:ext cx="6769100" cy="3248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40" name="Equation" r:id="rId4" imgW="3225800" imgH="1549400" progId="Equation.DSMT4">
                  <p:embed/>
                </p:oleObj>
              </mc:Choice>
              <mc:Fallback>
                <p:oleObj name="Equation" r:id="rId4" imgW="3225800" imgH="1549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618564"/>
                        <a:ext cx="6769100" cy="32488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Ignoring Heterogeneity in the RE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143000" y="2209800"/>
          <a:ext cx="7391400" cy="344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64" name="Equation" r:id="rId4" imgW="3403600" imgH="1587500" progId="Equation.DSMT4">
                  <p:embed/>
                </p:oleObj>
              </mc:Choice>
              <mc:Fallback>
                <p:oleObj name="Equation" r:id="rId4" imgW="3403600" imgH="15875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09800"/>
                        <a:ext cx="7391400" cy="344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Ignoring Heterogeneity (Broadly)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1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Arial" pitchFamily="34" charset="0"/>
                <a:cs typeface="Arial" pitchFamily="34" charset="0"/>
              </a:rPr>
              <a:t>Presence will generally make parameter estimates look smaller than they would otherwise.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Ignoring heterogeneity will definitely distort standard errors.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Partial effects based on the parametric model may not be affected very much.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Is the pooled estimator ‘robust?’  Less so than in the linear model case.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b="1" smtClean="0"/>
              <a:t>Effect of Clustering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438400"/>
            <a:ext cx="76200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>
                <a:latin typeface="Arial" charset="0"/>
              </a:rPr>
              <a:t>y</a:t>
            </a:r>
            <a:r>
              <a:rPr lang="en-US" sz="2400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must be correlated with </a:t>
            </a:r>
            <a:r>
              <a:rPr lang="en-US" sz="2400" dirty="0" err="1">
                <a:latin typeface="Arial" charset="0"/>
              </a:rPr>
              <a:t>y</a:t>
            </a:r>
            <a:r>
              <a:rPr lang="en-US" sz="2400" baseline="-25000" dirty="0" err="1" smtClean="0">
                <a:latin typeface="Arial" charset="0"/>
              </a:rPr>
              <a:t>is</a:t>
            </a:r>
            <a:r>
              <a:rPr lang="en-US" sz="2400" dirty="0" smtClean="0">
                <a:latin typeface="Arial" charset="0"/>
              </a:rPr>
              <a:t> across periods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Pooled estimator ignores correlation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Broadly, </a:t>
            </a:r>
            <a:r>
              <a:rPr lang="en-US" sz="2400" dirty="0" err="1" smtClean="0">
                <a:latin typeface="Arial" charset="0"/>
              </a:rPr>
              <a:t>y</a:t>
            </a:r>
            <a:r>
              <a:rPr lang="en-US" sz="2400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 = E[</a:t>
            </a:r>
            <a:r>
              <a:rPr lang="en-US" sz="2400" dirty="0" err="1" smtClean="0">
                <a:latin typeface="Arial" charset="0"/>
              </a:rPr>
              <a:t>y</a:t>
            </a:r>
            <a:r>
              <a:rPr lang="en-US" sz="2400" baseline="-25000" dirty="0" err="1" smtClean="0">
                <a:latin typeface="Arial" charset="0"/>
              </a:rPr>
              <a:t>it</a:t>
            </a:r>
            <a:r>
              <a:rPr lang="en-US" sz="2400" dirty="0" err="1" smtClean="0">
                <a:latin typeface="Arial" charset="0"/>
              </a:rPr>
              <a:t>|</a:t>
            </a:r>
            <a:r>
              <a:rPr lang="en-US" sz="2400" b="1" dirty="0" err="1" smtClean="0">
                <a:latin typeface="Arial" charset="0"/>
              </a:rPr>
              <a:t>x</a:t>
            </a:r>
            <a:r>
              <a:rPr lang="en-US" sz="2400" baseline="-25000" dirty="0" err="1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] + w</a:t>
            </a:r>
            <a:r>
              <a:rPr lang="en-US" sz="2400" baseline="-25000" dirty="0" smtClean="0">
                <a:latin typeface="Arial" charset="0"/>
              </a:rPr>
              <a:t>it</a:t>
            </a:r>
            <a:r>
              <a:rPr lang="en-US" sz="2400" dirty="0" smtClean="0">
                <a:latin typeface="Arial" charset="0"/>
              </a:rPr>
              <a:t>,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E[</a:t>
            </a:r>
            <a:r>
              <a:rPr lang="en-US" dirty="0" err="1" smtClean="0">
                <a:latin typeface="Arial" charset="0"/>
              </a:rPr>
              <a:t>y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dirty="0" err="1" smtClean="0">
                <a:latin typeface="Arial" charset="0"/>
              </a:rPr>
              <a:t>|</a:t>
            </a:r>
            <a:r>
              <a:rPr lang="en-US" b="1" dirty="0" err="1" smtClean="0">
                <a:latin typeface="Arial" charset="0"/>
              </a:rPr>
              <a:t>x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dirty="0" smtClean="0">
                <a:latin typeface="Arial" charset="0"/>
              </a:rPr>
              <a:t>]  =  </a:t>
            </a:r>
            <a:r>
              <a:rPr lang="en-US" dirty="0" err="1" smtClean="0">
                <a:latin typeface="Arial" charset="0"/>
              </a:rPr>
              <a:t>Prob</a:t>
            </a:r>
            <a:r>
              <a:rPr lang="en-US" dirty="0" smtClean="0">
                <a:latin typeface="Arial" charset="0"/>
              </a:rPr>
              <a:t>(</a:t>
            </a:r>
            <a:r>
              <a:rPr lang="en-US" dirty="0" err="1" smtClean="0">
                <a:latin typeface="Arial" charset="0"/>
              </a:rPr>
              <a:t>y</a:t>
            </a:r>
            <a:r>
              <a:rPr lang="en-US" baseline="-25000" dirty="0" err="1" smtClean="0">
                <a:latin typeface="Arial" charset="0"/>
              </a:rPr>
              <a:t>it</a:t>
            </a:r>
            <a:r>
              <a:rPr lang="en-US" dirty="0" smtClean="0">
                <a:latin typeface="Arial" charset="0"/>
              </a:rPr>
              <a:t> = 1|</a:t>
            </a:r>
            <a:r>
              <a:rPr lang="en-US" b="1" dirty="0" smtClean="0">
                <a:latin typeface="Arial" charset="0"/>
              </a:rPr>
              <a:t>x</a:t>
            </a:r>
            <a:r>
              <a:rPr lang="en-US" baseline="-25000" dirty="0" smtClean="0">
                <a:latin typeface="Arial" charset="0"/>
              </a:rPr>
              <a:t>it</a:t>
            </a:r>
            <a:r>
              <a:rPr lang="en-US" dirty="0" smtClean="0">
                <a:latin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w</a:t>
            </a:r>
            <a:r>
              <a:rPr lang="en-US" baseline="-25000" dirty="0" smtClean="0">
                <a:latin typeface="Arial" charset="0"/>
              </a:rPr>
              <a:t>it</a:t>
            </a:r>
            <a:r>
              <a:rPr lang="en-US" dirty="0" smtClean="0">
                <a:latin typeface="Arial" charset="0"/>
              </a:rPr>
              <a:t> is correlated across periods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Ignoring the correlation across periods generally leads to underestimating standard errors</a:t>
            </a:r>
            <a:r>
              <a:rPr lang="en-US" dirty="0" smtClean="0">
                <a:latin typeface="Arial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‘Cluster’ Corrected Covariance Matrix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407435"/>
              </p:ext>
            </p:extLst>
          </p:nvPr>
        </p:nvGraphicFramePr>
        <p:xfrm>
          <a:off x="967740" y="2362200"/>
          <a:ext cx="7226300" cy="214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4" name="Equation" r:id="rId4" imgW="2869920" imgH="850680" progId="Equation.DSMT4">
                  <p:embed/>
                </p:oleObj>
              </mc:Choice>
              <mc:Fallback>
                <p:oleObj name="Equation" r:id="rId4" imgW="2869920" imgH="8506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740" y="2362200"/>
                        <a:ext cx="7226300" cy="2141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905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7100" y="4619625"/>
            <a:ext cx="6867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Cluster Correction: Doctor</a:t>
            </a:r>
          </a:p>
        </p:txBody>
      </p:sp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457200" y="1752600"/>
            <a:ext cx="8458200" cy="4559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Binomial Probit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400" b="1">
                <a:latin typeface="Courier New" pitchFamily="49" charset="0"/>
              </a:rPr>
              <a:t>Log likelihood function    -17457.21899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 Conventional Standard Errors</a:t>
            </a:r>
          </a:p>
          <a:p>
            <a:r>
              <a:rPr lang="en-US" sz="1400" b="1">
                <a:latin typeface="Courier New" pitchFamily="49" charset="0"/>
              </a:rPr>
              <a:t>Constant|    -.25597***       .05481       -4.670   .0000</a:t>
            </a:r>
          </a:p>
          <a:p>
            <a:r>
              <a:rPr lang="en-US" sz="1400" b="1">
                <a:latin typeface="Courier New" pitchFamily="49" charset="0"/>
              </a:rPr>
              <a:t>     AGE|     .01469***       .00071       20.686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-.01523***       .00355       -4.289   .0000      11.3206</a:t>
            </a:r>
          </a:p>
          <a:p>
            <a:r>
              <a:rPr lang="en-US" sz="1400" b="1">
                <a:latin typeface="Courier New" pitchFamily="49" charset="0"/>
              </a:rPr>
              <a:t>  HHNINC|    -.10914**        .04569       -2.389   .0169       .35208</a:t>
            </a:r>
          </a:p>
          <a:p>
            <a:r>
              <a:rPr lang="en-US" sz="1400" b="1">
                <a:latin typeface="Courier New" pitchFamily="49" charset="0"/>
              </a:rPr>
              <a:t>  FEMALE|     .35209***       .01598       22.027   .0000       .47877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 Corrected Standard Errors</a:t>
            </a:r>
          </a:p>
          <a:p>
            <a:r>
              <a:rPr lang="en-US" sz="1400" b="1">
                <a:latin typeface="Courier New" pitchFamily="49" charset="0"/>
              </a:rPr>
              <a:t>Constant|    -.25597***       .07744       -3.305   .0009</a:t>
            </a:r>
          </a:p>
          <a:p>
            <a:r>
              <a:rPr lang="en-US" sz="1400" b="1">
                <a:latin typeface="Courier New" pitchFamily="49" charset="0"/>
              </a:rPr>
              <a:t>     AGE|     .01469***       .00098       15.065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-.01523***       .00504       -3.023   .0025      11.3206</a:t>
            </a:r>
          </a:p>
          <a:p>
            <a:r>
              <a:rPr lang="en-US" sz="1400" b="1">
                <a:latin typeface="Courier New" pitchFamily="49" charset="0"/>
              </a:rPr>
              <a:t>  HHNINC|    -.10914*         .05645       -1.933   .0532       .35208</a:t>
            </a:r>
          </a:p>
          <a:p>
            <a:r>
              <a:rPr lang="en-US" sz="1400" b="1">
                <a:latin typeface="Courier New" pitchFamily="49" charset="0"/>
              </a:rPr>
              <a:t>  FEMALE|     .35209***       .02290       15.372   .0000       .47877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3581400" y="3505200"/>
            <a:ext cx="1066800" cy="1143000"/>
          </a:xfrm>
          <a:prstGeom prst="rect">
            <a:avLst/>
          </a:prstGeom>
          <a:solidFill>
            <a:srgbClr val="FF0000">
              <a:alpha val="901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3581400" y="4953000"/>
            <a:ext cx="1066800" cy="1143000"/>
          </a:xfrm>
          <a:prstGeom prst="rect">
            <a:avLst/>
          </a:prstGeom>
          <a:solidFill>
            <a:srgbClr val="FF0000">
              <a:alpha val="901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Modeling a Binary Outcome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209800"/>
            <a:ext cx="7543800" cy="32766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Arial" charset="0"/>
              </a:rPr>
              <a:t>Did firm </a:t>
            </a:r>
            <a:r>
              <a:rPr lang="en-US" sz="2000" i="1" dirty="0" err="1" smtClean="0">
                <a:latin typeface="Arial" charset="0"/>
              </a:rPr>
              <a:t>i</a:t>
            </a:r>
            <a:r>
              <a:rPr lang="en-US" sz="2000" dirty="0" smtClean="0">
                <a:latin typeface="Arial" charset="0"/>
              </a:rPr>
              <a:t> produce a product or process innovation in year </a:t>
            </a:r>
            <a:r>
              <a:rPr lang="en-US" sz="2000" i="1" dirty="0" smtClean="0">
                <a:latin typeface="Arial" charset="0"/>
              </a:rPr>
              <a:t>t </a:t>
            </a:r>
            <a:r>
              <a:rPr lang="en-US" sz="2000" dirty="0" smtClean="0">
                <a:latin typeface="Arial" charset="0"/>
              </a:rPr>
              <a:t>?   </a:t>
            </a:r>
            <a:r>
              <a:rPr lang="en-US" sz="2000" i="1" dirty="0" err="1" smtClean="0">
                <a:latin typeface="Arial" charset="0"/>
              </a:rPr>
              <a:t>y</a:t>
            </a:r>
            <a:r>
              <a:rPr lang="en-US" sz="2000" i="1" baseline="-25000" dirty="0" err="1" smtClean="0">
                <a:latin typeface="Arial" charset="0"/>
              </a:rPr>
              <a:t>it</a:t>
            </a:r>
            <a:r>
              <a:rPr lang="en-US" sz="2000" dirty="0" smtClean="0">
                <a:latin typeface="Arial" charset="0"/>
              </a:rPr>
              <a:t> : 1=Yes/0=No</a:t>
            </a:r>
          </a:p>
          <a:p>
            <a:pPr eaLnBrk="1" hangingPunct="1"/>
            <a:r>
              <a:rPr lang="en-US" sz="2000" dirty="0" smtClean="0">
                <a:latin typeface="Arial" charset="0"/>
              </a:rPr>
              <a:t>Observed N=1270 firms for T=5 years, 1984-1988</a:t>
            </a:r>
          </a:p>
          <a:p>
            <a:pPr eaLnBrk="1" hangingPunct="1"/>
            <a:r>
              <a:rPr lang="en-US" sz="2000" dirty="0" smtClean="0">
                <a:latin typeface="Arial" charset="0"/>
              </a:rPr>
              <a:t>Observed covariates: </a:t>
            </a:r>
            <a:r>
              <a:rPr lang="en-US" sz="2000" b="1" dirty="0" err="1" smtClean="0">
                <a:latin typeface="Arial" charset="0"/>
              </a:rPr>
              <a:t>x</a:t>
            </a:r>
            <a:r>
              <a:rPr lang="en-US" sz="2000" baseline="-25000" dirty="0" err="1" smtClean="0">
                <a:latin typeface="Arial" charset="0"/>
              </a:rPr>
              <a:t>it</a:t>
            </a:r>
            <a:r>
              <a:rPr lang="en-US" sz="2000" dirty="0" smtClean="0">
                <a:latin typeface="Arial" charset="0"/>
              </a:rPr>
              <a:t> = Industry, competitive pressures, size, productivity, etc.</a:t>
            </a:r>
          </a:p>
          <a:p>
            <a:pPr eaLnBrk="1" hangingPunct="1"/>
            <a:r>
              <a:rPr lang="en-US" sz="2000" dirty="0" smtClean="0">
                <a:latin typeface="Arial" charset="0"/>
              </a:rPr>
              <a:t>How to model?</a:t>
            </a:r>
          </a:p>
          <a:p>
            <a:pPr lvl="1" eaLnBrk="1" hangingPunct="1"/>
            <a:r>
              <a:rPr lang="en-US" sz="1800" dirty="0" smtClean="0">
                <a:latin typeface="Arial" charset="0"/>
              </a:rPr>
              <a:t>Binary outcome</a:t>
            </a:r>
          </a:p>
          <a:p>
            <a:pPr lvl="1" eaLnBrk="1" hangingPunct="1"/>
            <a:r>
              <a:rPr lang="en-US" sz="1800" dirty="0" smtClean="0">
                <a:latin typeface="Arial" charset="0"/>
              </a:rPr>
              <a:t>Correlation across time</a:t>
            </a:r>
          </a:p>
          <a:p>
            <a:pPr lvl="1" eaLnBrk="1" hangingPunct="1"/>
            <a:r>
              <a:rPr lang="en-US" sz="1800" dirty="0" smtClean="0">
                <a:latin typeface="Arial" charset="0"/>
              </a:rPr>
              <a:t>A “Panel </a:t>
            </a:r>
            <a:r>
              <a:rPr lang="en-US" sz="1800" dirty="0" err="1" smtClean="0">
                <a:latin typeface="Arial" charset="0"/>
              </a:rPr>
              <a:t>Probit</a:t>
            </a:r>
            <a:r>
              <a:rPr lang="en-US" sz="1800" dirty="0" smtClean="0">
                <a:latin typeface="Arial" charset="0"/>
              </a:rPr>
              <a:t> Model”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5794375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Convenient Estimators for the Panel Probit Model,</a:t>
            </a:r>
            <a:r>
              <a:rPr kumimoji="0" lang="en-US" sz="20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I. Bertshcek and M. Lechner, Journal of Econometrics, 1998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631825"/>
          </a:xfrm>
        </p:spPr>
        <p:txBody>
          <a:bodyPr/>
          <a:lstStyle/>
          <a:p>
            <a:pPr algn="ctr" eaLnBrk="1" hangingPunct="1"/>
            <a:r>
              <a:rPr lang="en-US" smtClean="0"/>
              <a:t>Application: Innovation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524000" y="1600200"/>
          <a:ext cx="6553200" cy="490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12" name="Bitmap Image" r:id="rId4" imgW="5830114" imgH="4361905" progId="PBrush">
                  <p:embed/>
                </p:oleObj>
              </mc:Choice>
              <mc:Fallback>
                <p:oleObj name="Bitmap Image" r:id="rId4" imgW="5830114" imgH="4361905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00200"/>
                        <a:ext cx="6553200" cy="490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524000" y="35814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524000" y="47244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24000" y="26670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48" y="913621"/>
            <a:ext cx="7833852" cy="5791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32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04800" y="1066800"/>
          <a:ext cx="8839200" cy="541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36" name="Bitmap Image" r:id="rId4" imgW="8047619" imgH="4933333" progId="PBrush">
                  <p:embed/>
                </p:oleObj>
              </mc:Choice>
              <mc:Fallback>
                <p:oleObj name="Bitmap Image" r:id="rId4" imgW="8047619" imgH="4933333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066800"/>
                        <a:ext cx="8839200" cy="541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505200" y="1600200"/>
            <a:ext cx="1066800" cy="2362200"/>
          </a:xfrm>
          <a:prstGeom prst="rect">
            <a:avLst/>
          </a:prstGeom>
          <a:solidFill>
            <a:srgbClr val="7030A0">
              <a:alpha val="5882"/>
            </a:srgbClr>
          </a:solidFill>
          <a:ln w="57150">
            <a:solidFill>
              <a:srgbClr val="7030A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562600" y="1600200"/>
            <a:ext cx="1066800" cy="2362200"/>
          </a:xfrm>
          <a:prstGeom prst="rect">
            <a:avLst/>
          </a:prstGeom>
          <a:solidFill>
            <a:srgbClr val="0000FF">
              <a:alpha val="7843"/>
            </a:srgbClr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81000" y="4495800"/>
            <a:ext cx="5943600" cy="30480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81000" y="5105400"/>
            <a:ext cx="5943600" cy="3048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7800" y="1600200"/>
            <a:ext cx="1066800" cy="2362200"/>
          </a:xfrm>
          <a:prstGeom prst="rect">
            <a:avLst/>
          </a:prstGeom>
          <a:solidFill>
            <a:srgbClr val="FFC000">
              <a:alpha val="5882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 Random Effects Model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297695"/>
              </p:ext>
            </p:extLst>
          </p:nvPr>
        </p:nvGraphicFramePr>
        <p:xfrm>
          <a:off x="1295400" y="1828800"/>
          <a:ext cx="6477000" cy="426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60" name="Equation" r:id="rId4" imgW="3416040" imgH="2247840" progId="Equation.DSMT4">
                  <p:embed/>
                </p:oleObj>
              </mc:Choice>
              <mc:Fallback>
                <p:oleObj name="Equation" r:id="rId4" imgW="3416040" imgH="224784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28800"/>
                        <a:ext cx="6477000" cy="4262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Line 7"/>
          <p:cNvSpPr>
            <a:spLocks noChangeShapeType="1"/>
          </p:cNvSpPr>
          <p:nvPr/>
        </p:nvSpPr>
        <p:spPr bwMode="auto">
          <a:xfrm flipH="1">
            <a:off x="3429000" y="1600200"/>
            <a:ext cx="45720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Computable Log Likelihood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6764295"/>
              </p:ext>
            </p:extLst>
          </p:nvPr>
        </p:nvGraphicFramePr>
        <p:xfrm>
          <a:off x="1330325" y="2209800"/>
          <a:ext cx="6940550" cy="334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784" name="Equation" r:id="rId4" imgW="3555720" imgH="1714320" progId="Equation.DSMT4">
                  <p:embed/>
                </p:oleObj>
              </mc:Choice>
              <mc:Fallback>
                <p:oleObj name="Equation" r:id="rId4" imgW="3555720" imgH="171432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2209800"/>
                        <a:ext cx="6940550" cy="334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Quadrature – Butler and Moffitt</a:t>
            </a:r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44739730"/>
              </p:ext>
            </p:extLst>
          </p:nvPr>
        </p:nvGraphicFramePr>
        <p:xfrm>
          <a:off x="1295400" y="1681163"/>
          <a:ext cx="6705600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09" name="Equation" r:id="rId4" imgW="4470120" imgH="3124080" progId="Equation.DSMT4">
                  <p:embed/>
                </p:oleObj>
              </mc:Choice>
              <mc:Fallback>
                <p:oleObj name="Equation" r:id="rId4" imgW="4470120" imgH="312408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81163"/>
                        <a:ext cx="6705600" cy="468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8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789527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28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38600"/>
            <a:ext cx="7908131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10668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32 point weights: Use same weight for + and -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9760" y="3593068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odes: Use + and -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0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2514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Quadrature Log Likelihood</a:t>
            </a:r>
          </a:p>
        </p:txBody>
      </p:sp>
      <p:graphicFrame>
        <p:nvGraphicFramePr>
          <p:cNvPr id="921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762000" y="3200400"/>
          <a:ext cx="7350227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32" name="Equation" r:id="rId4" imgW="4356000" imgH="1625400" progId="Equation.DSMT4">
                  <p:embed/>
                </p:oleObj>
              </mc:Choice>
              <mc:Fallback>
                <p:oleObj name="Equation" r:id="rId4" imgW="4356000" imgH="16254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200400"/>
                        <a:ext cx="7350227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8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1143000"/>
            <a:ext cx="4552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" y="1752600"/>
            <a:ext cx="4562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4724400" y="1603375"/>
            <a:ext cx="42672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9 Point Hermite Quadrature</a:t>
            </a:r>
            <a:br>
              <a:rPr kumimoji="0" lang="en-US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Weights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0" cap="none" spc="0" normalizeH="0" baseline="0" noProof="0" smtClean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smtClean="0">
                <a:solidFill>
                  <a:srgbClr val="6B00B4"/>
                </a:solidFill>
                <a:latin typeface="+mj-lt"/>
                <a:ea typeface="+mj-ea"/>
                <a:cs typeface="+mj-cs"/>
              </a:rPr>
              <a:t>Nodes</a:t>
            </a:r>
            <a:endParaRPr kumimoji="0" lang="en-US" b="1" i="0" u="none" strike="noStrike" kern="0" cap="none" spc="0" normalizeH="0" baseline="0" noProof="0" smtClean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Simulation</a:t>
            </a:r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890485" y="1828800"/>
          <a:ext cx="7567715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56" name="Equation" r:id="rId4" imgW="4305240" imgH="2514600" progId="Equation.DSMT4">
                  <p:embed/>
                </p:oleObj>
              </mc:Choice>
              <mc:Fallback>
                <p:oleObj name="Equation" r:id="rId4" imgW="4305240" imgH="25146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485" y="1828800"/>
                        <a:ext cx="7567715" cy="441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b="1" smtClean="0"/>
              <a:t>Random Effects Model: Quadrature</a:t>
            </a:r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668867" y="1295400"/>
            <a:ext cx="7696200" cy="547842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Random Effects Binary Probit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400" b="1">
                <a:latin typeface="Courier New" pitchFamily="49" charset="0"/>
              </a:rPr>
              <a:t>Log likelihood function    -16290.72192  </a:t>
            </a:r>
            <a:r>
              <a:rPr lang="en-US" sz="1400" b="1">
                <a:latin typeface="Courier New" pitchFamily="49" charset="0"/>
                <a:sym typeface="Wingdings" pitchFamily="2" charset="2"/>
              </a:rPr>
              <a:t> Random Effects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Restricted log likelihood  -17701.08500  </a:t>
            </a:r>
            <a:r>
              <a:rPr lang="en-US" sz="1400" b="1">
                <a:latin typeface="Courier New" pitchFamily="49" charset="0"/>
                <a:sym typeface="Wingdings" pitchFamily="2" charset="2"/>
              </a:rPr>
              <a:t> Pooled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Chi squared [   1 d.f.]      2820.72616</a:t>
            </a:r>
          </a:p>
          <a:p>
            <a:r>
              <a:rPr lang="en-US" sz="14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400" b="1">
                <a:latin typeface="Courier New" pitchFamily="49" charset="0"/>
              </a:rPr>
              <a:t>McFadden Pseudo R-squared      .0796766</a:t>
            </a:r>
          </a:p>
          <a:p>
            <a:r>
              <a:rPr lang="en-US" sz="1400" b="1">
                <a:latin typeface="Courier New" pitchFamily="49" charset="0"/>
              </a:rPr>
              <a:t>Estimation based on N =  27326, K =   5</a:t>
            </a:r>
          </a:p>
          <a:p>
            <a:r>
              <a:rPr lang="en-US" sz="1400" b="1">
                <a:latin typeface="Courier New" pitchFamily="49" charset="0"/>
              </a:rPr>
              <a:t>Unbalanced panel has   7293 individuals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Constant|    -.11819          .09280       -1.273   .2028</a:t>
            </a:r>
          </a:p>
          <a:p>
            <a:r>
              <a:rPr lang="en-US" sz="1400" b="1">
                <a:latin typeface="Courier New" pitchFamily="49" charset="0"/>
              </a:rPr>
              <a:t>     AGE|     .02232***       .00123       18.145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-.03307***       .00627       -5.276   .0000      11.3206</a:t>
            </a:r>
          </a:p>
          <a:p>
            <a:r>
              <a:rPr lang="en-US" sz="1400" b="1">
                <a:latin typeface="Courier New" pitchFamily="49" charset="0"/>
              </a:rPr>
              <a:t>  </a:t>
            </a:r>
            <a:r>
              <a:rPr lang="en-US" sz="1400" b="1" smtClean="0">
                <a:latin typeface="Courier New" pitchFamily="49" charset="0"/>
              </a:rPr>
              <a:t>INCOME|     </a:t>
            </a:r>
            <a:r>
              <a:rPr lang="en-US" sz="1400" b="1">
                <a:latin typeface="Courier New" pitchFamily="49" charset="0"/>
              </a:rPr>
              <a:t>.00660          .06587         .100   .9202       .35208</a:t>
            </a:r>
          </a:p>
          <a:p>
            <a:r>
              <a:rPr lang="en-US" sz="1400" b="1">
                <a:latin typeface="Courier New" pitchFamily="49" charset="0"/>
              </a:rPr>
              <a:t>     Rho|     .44990***       .01020       44.101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|Pooled Estimates using the Butler and Moffitt method</a:t>
            </a:r>
          </a:p>
          <a:p>
            <a:r>
              <a:rPr lang="en-US" sz="1400" b="1">
                <a:latin typeface="Courier New" pitchFamily="49" charset="0"/>
              </a:rPr>
              <a:t>Constant|     .02159          .05307         .407   .6842</a:t>
            </a:r>
          </a:p>
          <a:p>
            <a:r>
              <a:rPr lang="en-US" sz="1400" b="1">
                <a:latin typeface="Courier New" pitchFamily="49" charset="0"/>
              </a:rPr>
              <a:t>     AGE|     .01532***       .00071       21.695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-.02793***       .00348       -8.023   .0000      11.3206</a:t>
            </a:r>
          </a:p>
          <a:p>
            <a:r>
              <a:rPr lang="en-US" sz="1400" b="1">
                <a:latin typeface="Courier New" pitchFamily="49" charset="0"/>
              </a:rPr>
              <a:t>  </a:t>
            </a:r>
            <a:r>
              <a:rPr lang="en-US" sz="1400" b="1" smtClean="0">
                <a:latin typeface="Courier New" pitchFamily="49" charset="0"/>
              </a:rPr>
              <a:t>INCOME|    </a:t>
            </a:r>
            <a:r>
              <a:rPr lang="en-US" sz="1400" b="1">
                <a:latin typeface="Courier New" pitchFamily="49" charset="0"/>
              </a:rPr>
              <a:t>-.10204**        .04544       -2.246   .0247       .35208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algn="l" eaLnBrk="1" hangingPunct="1"/>
            <a:r>
              <a:rPr lang="en-US" b="1" smtClean="0"/>
              <a:t>Random Effects Model: Simulation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077200" cy="424731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Random Coefficients  Probit  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 (Quadrature Based)</a:t>
            </a:r>
          </a:p>
          <a:p>
            <a:r>
              <a:rPr lang="en-US" sz="1400" b="1">
                <a:latin typeface="Courier New" pitchFamily="49" charset="0"/>
              </a:rPr>
              <a:t>Log likelihood function    -16296.68110 (-16290.72192)</a:t>
            </a:r>
            <a:r>
              <a:rPr lang="en-US"/>
              <a:t> 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Restricted log likelihood  -17701.08500</a:t>
            </a:r>
          </a:p>
          <a:p>
            <a:r>
              <a:rPr lang="en-US" sz="1400" b="1">
                <a:latin typeface="Courier New" pitchFamily="49" charset="0"/>
              </a:rPr>
              <a:t>Chi squared [   1 d.f.]      2808.80780</a:t>
            </a:r>
          </a:p>
          <a:p>
            <a:r>
              <a:rPr lang="en-US" sz="1400" b="1" smtClean="0">
                <a:latin typeface="Courier New" pitchFamily="49" charset="0"/>
              </a:rPr>
              <a:t>Simulation </a:t>
            </a:r>
            <a:r>
              <a:rPr lang="en-US" sz="1400" b="1">
                <a:latin typeface="Courier New" pitchFamily="49" charset="0"/>
              </a:rPr>
              <a:t>based on  50 Halton draws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|Nonrandom parameters</a:t>
            </a:r>
          </a:p>
          <a:p>
            <a:r>
              <a:rPr lang="en-US" sz="1400" b="1">
                <a:latin typeface="Courier New" pitchFamily="49" charset="0"/>
              </a:rPr>
              <a:t>     AGE|     .02226***       .00081       27.365   .0000  ( .02232)</a:t>
            </a:r>
          </a:p>
          <a:p>
            <a:r>
              <a:rPr lang="en-US" sz="1400" b="1">
                <a:latin typeface="Courier New" pitchFamily="49" charset="0"/>
              </a:rPr>
              <a:t>    EDUC|    -.03285***       .00391       -8.407   .0000  (-.03307)</a:t>
            </a:r>
          </a:p>
          <a:p>
            <a:r>
              <a:rPr lang="en-US" sz="1400" b="1">
                <a:latin typeface="Courier New" pitchFamily="49" charset="0"/>
              </a:rPr>
              <a:t>  HHNINC|     .00673          .05105         .132   .8952  ( .00660)</a:t>
            </a:r>
          </a:p>
          <a:p>
            <a:r>
              <a:rPr lang="en-US" sz="1400" b="1">
                <a:latin typeface="Courier New" pitchFamily="49" charset="0"/>
              </a:rPr>
              <a:t>        |Means for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-.11873**        .05950       -1.995   .0460  (-.11819)</a:t>
            </a:r>
          </a:p>
          <a:p>
            <a:r>
              <a:rPr lang="en-US" sz="1400" b="1">
                <a:latin typeface="Courier New" pitchFamily="49" charset="0"/>
              </a:rPr>
              <a:t>        |Scale parameters for dists. of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 .90453***       .01128       80.180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5562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Using quadrature, </a:t>
            </a:r>
            <a:r>
              <a:rPr lang="en-US" sz="1600" b="1" smtClean="0">
                <a:latin typeface="Arial" pitchFamily="34" charset="0"/>
                <a:cs typeface="Arial" pitchFamily="34" charset="0"/>
                <a:sym typeface="Symbol"/>
              </a:rPr>
              <a:t>a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 = -.11819.  Implied </a:t>
            </a:r>
            <a:r>
              <a:rPr lang="en-US" sz="1600" b="1" smtClean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 from these estimates is</a:t>
            </a: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.90454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/(1+.90453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)   = .449998 compared to .44990 using quadrature.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Fixed Effects Models</a:t>
            </a:r>
            <a:endParaRPr lang="en-US" b="1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905000"/>
            <a:ext cx="7772400" cy="4530725"/>
          </a:xfrm>
        </p:spPr>
        <p:txBody>
          <a:bodyPr/>
          <a:lstStyle/>
          <a:p>
            <a:r>
              <a:rPr lang="en-US" sz="2400" smtClean="0">
                <a:latin typeface="Arial" pitchFamily="34" charset="0"/>
                <a:cs typeface="Arial" pitchFamily="34" charset="0"/>
              </a:rPr>
              <a:t>U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= 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 + 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it    +  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it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For the linear model,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(easily) estimated separately using least squares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For most nonlinear models, it is not possible to condition out the fixed effects. (Mean deviations does not work.)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Even when it is possible to estimate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without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 in order to compute partial effects, predictions, or anything else interesting, some kind of estimate of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is still needed.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Fixed Effects Models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82296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Estimate with dummy variable coefficients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</a:t>
            </a:r>
            <a:r>
              <a:rPr lang="en-US" sz="2400" smtClean="0">
                <a:latin typeface="Arial" charset="0"/>
              </a:rPr>
              <a:t>	U</a:t>
            </a:r>
            <a:r>
              <a:rPr lang="en-US" sz="16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  =  </a:t>
            </a:r>
            <a:r>
              <a:rPr lang="en-US" sz="2400" smtClean="0">
                <a:latin typeface="Arial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  </a:t>
            </a:r>
            <a:r>
              <a:rPr lang="en-US" sz="2400" smtClean="0">
                <a:latin typeface="Arial" charset="0"/>
                <a:sym typeface="Symbol" pitchFamily="18" charset="2"/>
              </a:rPr>
              <a:t>+</a:t>
            </a:r>
            <a:r>
              <a:rPr lang="en-US" sz="2000" smtClean="0">
                <a:latin typeface="Arial" charset="0"/>
                <a:sym typeface="Symbol" pitchFamily="18" charset="2"/>
              </a:rPr>
              <a:t>  </a:t>
            </a:r>
            <a:r>
              <a:rPr lang="en-US" sz="2400" b="1" smtClean="0">
                <a:latin typeface="Arial" charset="0"/>
                <a:sym typeface="Symbol" pitchFamily="18" charset="2"/>
              </a:rPr>
              <a:t></a:t>
            </a:r>
            <a:r>
              <a:rPr lang="en-US" sz="2400" smtClean="0">
                <a:latin typeface="Arial" charset="0"/>
                <a:sym typeface="Symbol" pitchFamily="18" charset="2"/>
              </a:rPr>
              <a:t>’</a:t>
            </a:r>
            <a:r>
              <a:rPr lang="en-US" sz="2400" b="1" smtClean="0">
                <a:latin typeface="Arial" charset="0"/>
                <a:sym typeface="Symbol" pitchFamily="18" charset="2"/>
              </a:rPr>
              <a:t>x</a:t>
            </a:r>
            <a:r>
              <a:rPr lang="en-US" sz="1600" smtClean="0">
                <a:latin typeface="Arial" charset="0"/>
                <a:sym typeface="Symbol" pitchFamily="18" charset="2"/>
              </a:rPr>
              <a:t>it</a:t>
            </a:r>
            <a:r>
              <a:rPr lang="en-US" sz="2000" smtClean="0">
                <a:latin typeface="Arial" charset="0"/>
                <a:sym typeface="Symbol" pitchFamily="18" charset="2"/>
              </a:rPr>
              <a:t>  </a:t>
            </a:r>
            <a:r>
              <a:rPr lang="en-US" sz="1600" smtClean="0">
                <a:latin typeface="Arial" charset="0"/>
                <a:sym typeface="Symbol" pitchFamily="18" charset="2"/>
              </a:rPr>
              <a:t>  </a:t>
            </a:r>
            <a:r>
              <a:rPr lang="en-US" sz="2400" smtClean="0">
                <a:latin typeface="Arial" charset="0"/>
                <a:sym typeface="Symbol" pitchFamily="18" charset="2"/>
              </a:rPr>
              <a:t>+  </a:t>
            </a:r>
            <a:r>
              <a:rPr lang="en-US" sz="1600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1600" smtClean="0">
                <a:latin typeface="Arial" charset="0"/>
                <a:sym typeface="Symbol" pitchFamily="18" charset="2"/>
              </a:rPr>
              <a:t> </a:t>
            </a:r>
            <a:endParaRPr lang="en-US" sz="1800" smtClean="0">
              <a:latin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</a:rPr>
              <a:t>Can be done by “brute force” even for 10,000s of individuals</a:t>
            </a:r>
          </a:p>
          <a:p>
            <a:pPr eaLnBrk="1" hangingPunct="1"/>
            <a:endParaRPr lang="en-US" sz="1800" smtClean="0">
              <a:latin typeface="Arial" charset="0"/>
            </a:endParaRPr>
          </a:p>
          <a:p>
            <a:pPr eaLnBrk="1" hangingPunct="1"/>
            <a:endParaRPr lang="en-US" sz="1800" smtClean="0">
              <a:latin typeface="Arial" charset="0"/>
            </a:endParaRPr>
          </a:p>
          <a:p>
            <a:pPr eaLnBrk="1" hangingPunct="1"/>
            <a:endParaRPr lang="en-US" sz="1800" smtClean="0">
              <a:latin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</a:rPr>
              <a:t>F(.) = appropriate probability for the observed outcome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Compute </a:t>
            </a:r>
            <a:r>
              <a:rPr lang="en-US" sz="2400" b="1" smtClean="0">
                <a:latin typeface="Arial" charset="0"/>
                <a:sym typeface="Symbol" pitchFamily="18" charset="2"/>
              </a:rPr>
              <a:t></a:t>
            </a:r>
            <a:r>
              <a:rPr lang="en-US" sz="2400" smtClean="0">
                <a:latin typeface="Arial" charset="0"/>
                <a:sym typeface="Symbol" pitchFamily="18" charset="2"/>
              </a:rPr>
              <a:t> and </a:t>
            </a:r>
            <a:r>
              <a:rPr lang="en-US" sz="24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400" smtClean="0">
                <a:latin typeface="Arial" charset="0"/>
                <a:sym typeface="Symbol" pitchFamily="18" charset="2"/>
              </a:rPr>
              <a:t> for i=1,…,N (may be large)</a:t>
            </a:r>
            <a:endParaRPr lang="en-US" sz="2400" smtClean="0">
              <a:latin typeface="Arial" charset="0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066925" y="3775075"/>
          <a:ext cx="479107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80" name="Equation" r:id="rId4" imgW="2463800" imgH="292100" progId="Equation.DSMT4">
                  <p:embed/>
                </p:oleObj>
              </mc:Choice>
              <mc:Fallback>
                <p:oleObj name="Equation" r:id="rId4" imgW="2463800" imgH="292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6925" y="3775075"/>
                        <a:ext cx="4791075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905000" y="3657600"/>
            <a:ext cx="5334000" cy="762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Unconditional Estimation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>
                <a:latin typeface="Arial" charset="0"/>
              </a:rPr>
              <a:t>Maximize the whole log likelihood 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Difficult!  Many (thousands) of parameters.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Feasible – NLOGIT (2001)  (‘Brute force’)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(One approach is just to create the thousands of dummy variables – Stata, SAS. (Bad things happen if N is large).)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3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Fixed Effects Health Model</a:t>
            </a:r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329613" cy="411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8132" name="Line 5"/>
          <p:cNvSpPr>
            <a:spLocks noChangeShapeType="1"/>
          </p:cNvSpPr>
          <p:nvPr/>
        </p:nvSpPr>
        <p:spPr bwMode="auto">
          <a:xfrm>
            <a:off x="914400" y="1828800"/>
            <a:ext cx="990600" cy="11430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1066800" y="1524000"/>
            <a:ext cx="70866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Groups in which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it</a:t>
            </a:r>
            <a:r>
              <a:rPr lang="en-US" baseline="-25000" dirty="0" smtClean="0"/>
              <a:t> </a:t>
            </a:r>
            <a:r>
              <a:rPr lang="en-US" dirty="0" smtClean="0"/>
              <a:t>always </a:t>
            </a:r>
            <a:r>
              <a:rPr lang="en-US" dirty="0"/>
              <a:t>= 0 or always = 1. Cannot compute </a:t>
            </a:r>
            <a:r>
              <a:rPr lang="el-GR" dirty="0">
                <a:cs typeface="Times New Roman" pitchFamily="18" charset="0"/>
              </a:rPr>
              <a:t>α</a:t>
            </a:r>
            <a:r>
              <a:rPr lang="en-US" baseline="-25000" dirty="0" err="1">
                <a:cs typeface="Times New Roman" pitchFamily="18" charset="0"/>
              </a:rPr>
              <a:t>i</a:t>
            </a:r>
            <a:r>
              <a:rPr lang="en-US" dirty="0">
                <a:cs typeface="Times New Roman" pitchFamily="18" charset="0"/>
              </a:rPr>
              <a:t>.</a:t>
            </a:r>
            <a:endParaRPr lang="el-GR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Conditional Estimation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2057401"/>
            <a:ext cx="7772400" cy="3886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Principle:  f(y</a:t>
            </a:r>
            <a:r>
              <a:rPr lang="en-US" baseline="-25000" smtClean="0">
                <a:latin typeface="Arial" charset="0"/>
              </a:rPr>
              <a:t>i1</a:t>
            </a:r>
            <a:r>
              <a:rPr lang="en-US" smtClean="0">
                <a:latin typeface="Arial" charset="0"/>
              </a:rPr>
              <a:t>,y</a:t>
            </a:r>
            <a:r>
              <a:rPr lang="en-US" baseline="-25000" smtClean="0">
                <a:latin typeface="Arial" charset="0"/>
              </a:rPr>
              <a:t>i2</a:t>
            </a:r>
            <a:r>
              <a:rPr lang="en-US" smtClean="0">
                <a:latin typeface="Arial" charset="0"/>
              </a:rPr>
              <a:t>,… | some statistic) is free of the fixed effects for some models.</a:t>
            </a:r>
          </a:p>
          <a:p>
            <a:pPr eaLnBrk="1" hangingPunct="1"/>
            <a:r>
              <a:rPr lang="en-US" smtClean="0">
                <a:latin typeface="Arial" charset="0"/>
              </a:rPr>
              <a:t>Maximize the conditional log likelihood, given the statistic.</a:t>
            </a:r>
          </a:p>
          <a:p>
            <a:pPr eaLnBrk="1" hangingPunct="1"/>
            <a:r>
              <a:rPr lang="en-US" smtClean="0">
                <a:latin typeface="Arial" charset="0"/>
              </a:rPr>
              <a:t>Can estimate </a:t>
            </a:r>
            <a:r>
              <a:rPr lang="el-GR" b="1" smtClean="0">
                <a:latin typeface="Arial" charset="0"/>
              </a:rPr>
              <a:t>β</a:t>
            </a:r>
            <a:r>
              <a:rPr lang="en-US" smtClean="0">
                <a:latin typeface="Arial" charset="0"/>
              </a:rPr>
              <a:t> without having to estimate </a:t>
            </a:r>
            <a:r>
              <a:rPr lang="el-GR" smtClean="0">
                <a:latin typeface="Arial" charset="0"/>
              </a:rPr>
              <a:t>α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.</a:t>
            </a:r>
          </a:p>
          <a:p>
            <a:pPr eaLnBrk="1" hangingPunct="1"/>
            <a:r>
              <a:rPr lang="en-US" smtClean="0">
                <a:latin typeface="Arial" charset="0"/>
              </a:rPr>
              <a:t>Only feasible for the logit model. (Poisson and a few other continuous variable models. No other discrete choice models.)</a:t>
            </a:r>
            <a:endParaRPr lang="el-GR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Binary Logit Conditional Probabiities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838200" y="1565275"/>
          <a:ext cx="7699375" cy="491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04" name="Equation" r:id="rId4" imgW="4457700" imgH="2844800" progId="Equation.DSMT4">
                  <p:embed/>
                </p:oleObj>
              </mc:Choice>
              <mc:Fallback>
                <p:oleObj name="Equation" r:id="rId4" imgW="4457700" imgH="2844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65275"/>
                        <a:ext cx="7699375" cy="491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810000" y="3048000"/>
            <a:ext cx="4114800" cy="16764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Example: Two Period Binary Logit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341438" y="1981200"/>
          <a:ext cx="7116762" cy="422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29" name="Equation" r:id="rId4" imgW="5092700" imgH="3022600" progId="Equation.DSMT4">
                  <p:embed/>
                </p:oleObj>
              </mc:Choice>
              <mc:Fallback>
                <p:oleObj name="Equation" r:id="rId4" imgW="5092700" imgH="3022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438" y="1981200"/>
                        <a:ext cx="7116762" cy="422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1295400" y="3781425"/>
            <a:ext cx="4038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1295400" y="5562600"/>
            <a:ext cx="4038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037667" y="4402666"/>
            <a:ext cx="2286000" cy="1143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8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01" y="1393825"/>
            <a:ext cx="7406999" cy="538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b="1" kern="0" smtClean="0"/>
              <a:t>Example: Three Period Binary Logit</a:t>
            </a:r>
          </a:p>
        </p:txBody>
      </p:sp>
    </p:spTree>
    <p:extLst>
      <p:ext uri="{BB962C8B-B14F-4D97-AF65-F5344CB8AC3E}">
        <p14:creationId xmlns:p14="http://schemas.microsoft.com/office/powerpoint/2010/main" val="78287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Estimating Partial Effects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6106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“The fixed effects logit estimator of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immediately gives us the effect of each element of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on the </a:t>
            </a:r>
            <a:r>
              <a:rPr lang="en-US" sz="2400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log-odds ratio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… Unfortunately, we cannot estimate the partial effects… unless we plug in a value for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  Because the distribution of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is unrestricted – in particular, E[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is not necessarily zero – </a:t>
            </a:r>
            <a:r>
              <a:rPr lang="en-US" sz="240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it is hard to know what to plug in for </a:t>
            </a:r>
            <a:r>
              <a:rPr lang="el-GR" sz="240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In addition, we cannot estimate average partial effects, as doing so would require finding E[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+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)], a task that apparently requires specifying a distribution for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.”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(Wooldridge, 2010)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Binary Logit Estimation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8153400" cy="4530725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</a:rPr>
              <a:t>Estimate </a:t>
            </a:r>
            <a:r>
              <a:rPr lang="en-US" sz="2000" b="1" smtClean="0">
                <a:latin typeface="Arial" charset="0"/>
                <a:sym typeface="Symbol" pitchFamily="18" charset="2"/>
              </a:rPr>
              <a:t></a:t>
            </a:r>
            <a:r>
              <a:rPr lang="en-US" sz="2000" smtClean="0">
                <a:latin typeface="Arial" charset="0"/>
                <a:sym typeface="Symbol" pitchFamily="18" charset="2"/>
              </a:rPr>
              <a:t> by maximizing conditional logL</a:t>
            </a:r>
          </a:p>
          <a:p>
            <a:pPr eaLnBrk="1" hangingPunct="1"/>
            <a:r>
              <a:rPr lang="en-US" sz="2000" smtClean="0">
                <a:latin typeface="Arial" charset="0"/>
                <a:sym typeface="Symbol" pitchFamily="18" charset="2"/>
              </a:rPr>
              <a:t>Estimate 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 by using the ‘known’ </a:t>
            </a:r>
            <a:r>
              <a:rPr lang="en-US" sz="2000" b="1" smtClean="0">
                <a:latin typeface="Arial" charset="0"/>
                <a:sym typeface="Symbol" pitchFamily="18" charset="2"/>
              </a:rPr>
              <a:t></a:t>
            </a:r>
            <a:r>
              <a:rPr lang="en-US" sz="2000" smtClean="0">
                <a:latin typeface="Arial" charset="0"/>
                <a:sym typeface="Symbol" pitchFamily="18" charset="2"/>
              </a:rPr>
              <a:t> in the FOC for the unconditional logL</a:t>
            </a:r>
          </a:p>
          <a:p>
            <a:pPr eaLnBrk="1" hangingPunct="1"/>
            <a:endParaRPr lang="en-US" sz="2400" smtClean="0">
              <a:latin typeface="Arial" charset="0"/>
              <a:sym typeface="Symbol" pitchFamily="18" charset="2"/>
            </a:endParaRPr>
          </a:p>
          <a:p>
            <a:pPr eaLnBrk="1" hangingPunct="1"/>
            <a:endParaRPr lang="en-US" sz="2400" smtClean="0">
              <a:latin typeface="Arial" charset="0"/>
              <a:sym typeface="Symbol" pitchFamily="18" charset="2"/>
            </a:endParaRPr>
          </a:p>
          <a:p>
            <a:pPr eaLnBrk="1" hangingPunct="1"/>
            <a:endParaRPr lang="en-US" sz="2400" smtClean="0">
              <a:latin typeface="Arial" charset="0"/>
              <a:sym typeface="Symbol" pitchFamily="18" charset="2"/>
            </a:endParaRPr>
          </a:p>
          <a:p>
            <a:pPr eaLnBrk="1" hangingPunct="1"/>
            <a:r>
              <a:rPr lang="en-US" sz="2000" smtClean="0">
                <a:latin typeface="Arial" charset="0"/>
                <a:sym typeface="Symbol" pitchFamily="18" charset="2"/>
              </a:rPr>
              <a:t>Solve for the N constants, one at a time treating </a:t>
            </a:r>
            <a:r>
              <a:rPr lang="en-US" sz="2000" b="1" smtClean="0">
                <a:latin typeface="Arial" charset="0"/>
                <a:sym typeface="Symbol" pitchFamily="18" charset="2"/>
              </a:rPr>
              <a:t></a:t>
            </a:r>
            <a:r>
              <a:rPr lang="en-US" sz="2000" smtClean="0">
                <a:latin typeface="Arial" charset="0"/>
                <a:sym typeface="Symbol" pitchFamily="18" charset="2"/>
              </a:rPr>
              <a:t> as known.</a:t>
            </a:r>
          </a:p>
          <a:p>
            <a:pPr eaLnBrk="1" hangingPunct="1"/>
            <a:r>
              <a:rPr lang="en-US" sz="2000" smtClean="0">
                <a:latin typeface="Arial" charset="0"/>
                <a:sym typeface="Symbol" pitchFamily="18" charset="2"/>
              </a:rPr>
              <a:t>No solution when y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000" smtClean="0">
                <a:latin typeface="Arial" charset="0"/>
                <a:sym typeface="Symbol" pitchFamily="18" charset="2"/>
              </a:rPr>
              <a:t> sums to 0 or T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i,</a:t>
            </a:r>
            <a:r>
              <a:rPr lang="en-US" sz="2000" smtClean="0">
                <a:latin typeface="Arial" charset="0"/>
                <a:sym typeface="Symbol" pitchFamily="18" charset="2"/>
              </a:rPr>
              <a:t>  E.g., T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/>
              </a:rPr>
              <a:t></a:t>
            </a:r>
            <a:r>
              <a:rPr lang="en-US" sz="2000" smtClean="0">
                <a:latin typeface="Arial" charset="0"/>
                <a:sym typeface="Symbol" pitchFamily="18" charset="2"/>
              </a:rPr>
              <a:t>0 = </a:t>
            </a:r>
            <a:r>
              <a:rPr lang="en-US" sz="2000" smtClean="0">
                <a:latin typeface="Arial" charset="0"/>
                <a:sym typeface="Symbol"/>
              </a:rPr>
              <a:t></a:t>
            </a:r>
            <a:r>
              <a:rPr lang="en-US" sz="2000" baseline="-25000" smtClean="0">
                <a:latin typeface="Arial" charset="0"/>
                <a:sym typeface="Symbol"/>
              </a:rPr>
              <a:t>t</a:t>
            </a:r>
            <a:r>
              <a:rPr lang="en-US" sz="2000">
                <a:latin typeface="Arial" charset="0"/>
                <a:sym typeface="Symbol" pitchFamily="18" charset="2"/>
              </a:rPr>
              <a:t>P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000" smtClean="0">
                <a:latin typeface="Arial" charset="0"/>
                <a:sym typeface="Symbol" pitchFamily="18" charset="2"/>
              </a:rPr>
              <a:t>.</a:t>
            </a:r>
            <a:endParaRPr lang="en-US" sz="2000" baseline="-25000" smtClean="0">
              <a:latin typeface="Arial" charset="0"/>
              <a:sym typeface="Symbol" pitchFamily="18" charset="2"/>
            </a:endParaRPr>
          </a:p>
          <a:p>
            <a:pPr eaLnBrk="1" hangingPunct="1"/>
            <a:r>
              <a:rPr lang="en-US" sz="2000" smtClean="0">
                <a:latin typeface="Arial" charset="0"/>
                <a:sym typeface="Symbol" pitchFamily="18" charset="2"/>
              </a:rPr>
              <a:t>“Works” if E[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|</a:t>
            </a:r>
            <a:r>
              <a:rPr lang="el-GR" sz="2000" smtClean="0">
                <a:latin typeface="Arial" charset="0"/>
                <a:sym typeface="Symbol" pitchFamily="18" charset="2"/>
              </a:rPr>
              <a:t>Σ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y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000" smtClean="0">
                <a:latin typeface="Arial" charset="0"/>
                <a:sym typeface="Symbol" pitchFamily="18" charset="2"/>
              </a:rPr>
              <a:t>] = E[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].</a:t>
            </a:r>
          </a:p>
          <a:p>
            <a:pPr eaLnBrk="1" hangingPunct="1"/>
            <a:r>
              <a:rPr lang="en-US" sz="2000" smtClean="0">
                <a:latin typeface="Arial" charset="0"/>
                <a:sym typeface="Symbol" pitchFamily="18" charset="2"/>
              </a:rPr>
              <a:t>Use the average of the estimates of 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 for E[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].  Works if the cases of </a:t>
            </a:r>
            <a:r>
              <a:rPr lang="el-GR" sz="2000" smtClean="0">
                <a:latin typeface="Arial" charset="0"/>
                <a:sym typeface="Symbol" pitchFamily="18" charset="2"/>
              </a:rPr>
              <a:t>Σ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y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000" smtClean="0">
                <a:latin typeface="Arial" charset="0"/>
                <a:sym typeface="Symbol" pitchFamily="18" charset="2"/>
              </a:rPr>
              <a:t> = 0 or </a:t>
            </a:r>
            <a:r>
              <a:rPr lang="el-GR" sz="2000" smtClean="0">
                <a:latin typeface="Arial" charset="0"/>
                <a:sym typeface="Symbol" pitchFamily="18" charset="2"/>
              </a:rPr>
              <a:t>Σ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y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000" smtClean="0">
                <a:latin typeface="Arial" charset="0"/>
                <a:sym typeface="Symbol" pitchFamily="18" charset="2"/>
              </a:rPr>
              <a:t> = T occur completely at random.</a:t>
            </a:r>
          </a:p>
          <a:p>
            <a:pPr eaLnBrk="1" hangingPunct="1"/>
            <a:r>
              <a:rPr lang="en-US" sz="2000" smtClean="0">
                <a:latin typeface="Arial" charset="0"/>
                <a:sym typeface="Symbol" pitchFamily="18" charset="2"/>
              </a:rPr>
              <a:t>Use this average to compute predictions and partial effects.</a:t>
            </a:r>
            <a:endParaRPr lang="el-GR" sz="2000" smtClean="0">
              <a:latin typeface="Arial" charset="0"/>
              <a:sym typeface="Symbol" pitchFamily="18" charset="2"/>
            </a:endParaRPr>
          </a:p>
        </p:txBody>
      </p:sp>
      <p:graphicFrame>
        <p:nvGraphicFramePr>
          <p:cNvPr id="15362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828800" y="2743200"/>
          <a:ext cx="5178425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793" name="Equation" r:id="rId4" imgW="2654300" imgH="482600" progId="Equation.DSMT4">
                  <p:embed/>
                </p:oleObj>
              </mc:Choice>
              <mc:Fallback>
                <p:oleObj name="Equation" r:id="rId4" imgW="2654300" imgH="4826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743200"/>
                        <a:ext cx="5178425" cy="94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600200" y="2667000"/>
            <a:ext cx="5723467" cy="1143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Logit Constant Terms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1219200" y="1873250"/>
          <a:ext cx="6858000" cy="403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816" name="Equation" r:id="rId4" imgW="4102100" imgH="2413000" progId="Equation.DSMT4">
                  <p:embed/>
                </p:oleObj>
              </mc:Choice>
              <mc:Fallback>
                <p:oleObj name="Equation" r:id="rId4" imgW="4102100" imgH="2413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873250"/>
                        <a:ext cx="6858000" cy="4033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 idx="4294967295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2800" b="1" smtClean="0"/>
              <a:t>Fixed Effects Logit Health Model: Conditional vs. Unconditional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534400" cy="4343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1204" name="Rectangle 5"/>
          <p:cNvSpPr>
            <a:spLocks noChangeArrowheads="1"/>
          </p:cNvSpPr>
          <p:nvPr/>
        </p:nvSpPr>
        <p:spPr bwMode="auto">
          <a:xfrm>
            <a:off x="1905000" y="2438400"/>
            <a:ext cx="2438400" cy="228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5105400" y="2438400"/>
            <a:ext cx="2438400" cy="228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6" name="Rectangle 7"/>
          <p:cNvSpPr>
            <a:spLocks noChangeArrowheads="1"/>
          </p:cNvSpPr>
          <p:nvPr/>
        </p:nvSpPr>
        <p:spPr bwMode="auto">
          <a:xfrm>
            <a:off x="1447800" y="5181600"/>
            <a:ext cx="838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Rectangle 8"/>
          <p:cNvSpPr>
            <a:spLocks noChangeArrowheads="1"/>
          </p:cNvSpPr>
          <p:nvPr/>
        </p:nvSpPr>
        <p:spPr bwMode="auto">
          <a:xfrm>
            <a:off x="4724400" y="5181600"/>
            <a:ext cx="838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685800"/>
            <a:ext cx="6553200" cy="1139825"/>
          </a:xfrm>
        </p:spPr>
        <p:txBody>
          <a:bodyPr/>
          <a:lstStyle/>
          <a:p>
            <a:pPr algn="ctr" eaLnBrk="1" hangingPunct="1"/>
            <a:r>
              <a:rPr lang="en-US" sz="2800" b="1" smtClean="0"/>
              <a:t>Advantages and Disadvantages </a:t>
            </a:r>
            <a:br>
              <a:rPr lang="en-US" sz="2800" b="1" smtClean="0"/>
            </a:br>
            <a:r>
              <a:rPr lang="en-US" sz="2800" b="1" smtClean="0"/>
              <a:t>of the FE Model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Advantages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Allows correlation of effect and </a:t>
            </a:r>
            <a:r>
              <a:rPr lang="en-US" dirty="0" err="1" smtClean="0">
                <a:latin typeface="Arial" charset="0"/>
              </a:rPr>
              <a:t>regressors</a:t>
            </a:r>
            <a:endParaRPr lang="en-US" dirty="0" smtClean="0">
              <a:latin typeface="Arial" charset="0"/>
            </a:endParaRPr>
          </a:p>
          <a:p>
            <a:pPr lvl="1" eaLnBrk="1" hangingPunct="1"/>
            <a:r>
              <a:rPr lang="en-US" dirty="0" smtClean="0">
                <a:latin typeface="Arial" charset="0"/>
              </a:rPr>
              <a:t>Fairly straightforward to estimate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Simple to interpret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Disadvantages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Model may not contain time invariant variables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Not necessarily simple to estimate if very large samples</a:t>
            </a:r>
          </a:p>
          <a:p>
            <a:pPr lvl="1" eaLnBrk="1" hangingPunct="1"/>
            <a:r>
              <a:rPr lang="en-US" b="1" dirty="0" smtClean="0">
                <a:solidFill>
                  <a:srgbClr val="FF3300"/>
                </a:solidFill>
                <a:latin typeface="Arial" charset="0"/>
              </a:rPr>
              <a:t>The incidental parameters problem:  Small T bias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u="sng" smtClean="0">
                <a:latin typeface="Arial" pitchFamily="34" charset="0"/>
                <a:cs typeface="Arial" pitchFamily="34" charset="0"/>
              </a:rPr>
              <a:t>Incidental Parameters Problems</a:t>
            </a:r>
            <a:r>
              <a:rPr lang="en-US" sz="360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800" b="1" smtClean="0">
                <a:latin typeface="Arial" pitchFamily="34" charset="0"/>
                <a:cs typeface="Arial" pitchFamily="34" charset="0"/>
              </a:rPr>
              <a:t>Conventional Wisdom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57400"/>
            <a:ext cx="8229600" cy="4191000"/>
          </a:xfrm>
        </p:spPr>
        <p:txBody>
          <a:bodyPr/>
          <a:lstStyle/>
          <a:p>
            <a:pPr eaLnBrk="1" hangingPunct="1"/>
            <a:r>
              <a:rPr lang="en-US" u="sng" smtClean="0">
                <a:latin typeface="Arial" charset="0"/>
              </a:rPr>
              <a:t>General</a:t>
            </a:r>
            <a:r>
              <a:rPr lang="en-US" smtClean="0">
                <a:latin typeface="Arial" charset="0"/>
              </a:rPr>
              <a:t>:  The unconditional MLE is biased in samples with fixed </a:t>
            </a:r>
            <a:r>
              <a:rPr lang="en-US" i="1" smtClean="0">
                <a:latin typeface="Arial" charset="0"/>
              </a:rPr>
              <a:t>T</a:t>
            </a:r>
            <a:r>
              <a:rPr lang="en-US" smtClean="0">
                <a:latin typeface="Arial" charset="0"/>
              </a:rPr>
              <a:t> except in special cases such as linear or Poisson regression (even when the FEM is the right model).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The conditional estimator (that bypasses 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estimation of </a:t>
            </a:r>
            <a:r>
              <a:rPr lang="el-GR" smtClean="0">
                <a:latin typeface="Arial" charset="0"/>
              </a:rPr>
              <a:t>α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) is consistent.</a:t>
            </a:r>
          </a:p>
          <a:p>
            <a:pPr eaLnBrk="1" hangingPunct="1"/>
            <a:r>
              <a:rPr lang="en-US" u="sng" smtClean="0">
                <a:latin typeface="Arial" charset="0"/>
              </a:rPr>
              <a:t>Specific</a:t>
            </a:r>
            <a:r>
              <a:rPr lang="en-US" smtClean="0">
                <a:latin typeface="Arial" charset="0"/>
              </a:rPr>
              <a:t>:  Upward bias (experience with probit and logit) in estimators of </a:t>
            </a:r>
            <a:r>
              <a:rPr lang="en-US" b="1" smtClean="0">
                <a:latin typeface="Arial" charset="0"/>
                <a:sym typeface="Symbol" pitchFamily="18" charset="2"/>
              </a:rPr>
              <a:t>.  Exactly 100% when T = 2.  Declines as T increases.</a:t>
            </a:r>
            <a:endParaRPr lang="en-US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 Monte Carlo Study of the FE Estimator: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Probit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vs.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Logit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44675"/>
            <a:ext cx="8229600" cy="4302125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609600" y="2743200"/>
          <a:ext cx="8153400" cy="262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24" name="Bitmap Image" r:id="rId4" imgW="8802329" imgH="2448267" progId="PBrush">
                  <p:embed/>
                </p:oleObj>
              </mc:Choice>
              <mc:Fallback>
                <p:oleObj name="Bitmap Image" r:id="rId4" imgW="8802329" imgH="2448267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743200"/>
                        <a:ext cx="8153400" cy="262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133600" y="1981200"/>
            <a:ext cx="525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Estimates of Coefficients and Marginal Effects at the Implied Data Means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066800" y="5486400"/>
            <a:ext cx="7315200" cy="660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Results are scaled so the desired quantity being estimated 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(</a:t>
            </a:r>
            <a:r>
              <a:rPr lang="en-US" b="1">
                <a:latin typeface="Arial" charset="0"/>
                <a:sym typeface="Symbol" pitchFamily="18" charset="2"/>
              </a:rPr>
              <a:t>, , marginal effects) all equal 1.0 in the population.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Bias Correction Estimators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Motivation: Undo the incidental parameters bias in the fixed effects probit model: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(1) Maximize a penalized log likelihood function, 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(2) Directly correct the estimator of </a:t>
            </a:r>
            <a:r>
              <a:rPr lang="el-GR" sz="2000" smtClean="0">
                <a:latin typeface="Arial" charset="0"/>
              </a:rPr>
              <a:t>β</a:t>
            </a: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Advantages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For (1) estimates </a:t>
            </a:r>
            <a:r>
              <a:rPr lang="el-GR" sz="2000" smtClean="0">
                <a:latin typeface="Arial" charset="0"/>
              </a:rPr>
              <a:t>α</a:t>
            </a:r>
            <a:r>
              <a:rPr lang="en-US" sz="2000" baseline="-25000" smtClean="0">
                <a:latin typeface="Arial" charset="0"/>
              </a:rPr>
              <a:t>i</a:t>
            </a:r>
            <a:r>
              <a:rPr lang="en-US" sz="2000" smtClean="0">
                <a:latin typeface="Arial" charset="0"/>
              </a:rPr>
              <a:t> so enables partial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Estimator is consistent under some circumstances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(Possibly) corrects in dynamic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Disadvantage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No time invariant variables in the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Practical implementation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Extension to other models? (Ordered probit model (maybe) – see JBES 2009)</a:t>
            </a:r>
            <a:endParaRPr lang="el-GR" sz="20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 idx="4294967295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smtClean="0"/>
              <a:t>A Mundlak Correction for the FE Model</a:t>
            </a:r>
            <a:br>
              <a:rPr lang="en-US" sz="2800" b="1" smtClean="0"/>
            </a:br>
            <a:r>
              <a:rPr lang="en-US" sz="2800" b="1" smtClean="0"/>
              <a:t>“Correlated Random Effects”</a:t>
            </a:r>
          </a:p>
        </p:txBody>
      </p:sp>
      <p:graphicFrame>
        <p:nvGraphicFramePr>
          <p:cNvPr id="19458" name="Object 5"/>
          <p:cNvGraphicFramePr>
            <a:graphicFrameLocks noChangeAspect="1"/>
          </p:cNvGraphicFramePr>
          <p:nvPr/>
        </p:nvGraphicFramePr>
        <p:xfrm>
          <a:off x="1295400" y="2011363"/>
          <a:ext cx="7086600" cy="424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72" name="Equation" r:id="rId4" imgW="3606800" imgH="2159000" progId="Equation.DSMT4">
                  <p:embed/>
                </p:oleObj>
              </mc:Choice>
              <mc:Fallback>
                <p:oleObj name="Equation" r:id="rId4" imgW="3606800" imgH="2159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011363"/>
                        <a:ext cx="7086600" cy="424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1219200" y="3657600"/>
            <a:ext cx="1981200" cy="4572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1219200" y="2438400"/>
            <a:ext cx="2209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1219200" y="5410200"/>
            <a:ext cx="32766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Mundlak Correction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81200"/>
            <a:ext cx="8434388" cy="426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800600" y="4876800"/>
            <a:ext cx="236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Line 6"/>
          <p:cNvSpPr>
            <a:spLocks noChangeShapeType="1"/>
          </p:cNvSpPr>
          <p:nvPr/>
        </p:nvSpPr>
        <p:spPr bwMode="auto">
          <a:xfrm>
            <a:off x="3846513" y="2690813"/>
            <a:ext cx="1295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 Variable Addition Test for FE vs. RE</a:t>
            </a:r>
          </a:p>
        </p:txBody>
      </p:sp>
      <p:sp>
        <p:nvSpPr>
          <p:cNvPr id="58371" name="TextBox 2"/>
          <p:cNvSpPr txBox="1">
            <a:spLocks noChangeArrowheads="1"/>
          </p:cNvSpPr>
          <p:nvPr/>
        </p:nvSpPr>
        <p:spPr bwMode="auto">
          <a:xfrm>
            <a:off x="1828800" y="2209800"/>
            <a:ext cx="571500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The Wald statistic of 45.27922 and the likelihood ratio statistic of 40.280 are both far larger than the critical chi squared with 5 degrees of freedom, 11.07.  This suggests that for these data, the fixed effects model is the preferred framework.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Fixed Effects Models Summary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828800"/>
            <a:ext cx="7772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Incidental parameters problem if T &lt; 10 (roughly)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Inconvenience of computation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Appealing specification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Alternative semiparametric estimators?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Theory not well developed for T &gt; 2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Not informative for anything but slopes (e.g., predictions and marginal effects)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Ignoring the heterogeneity definitely produces an inconsistent estimator (</a:t>
            </a:r>
            <a:r>
              <a:rPr lang="en-US" sz="2400" i="1" u="sng" smtClean="0">
                <a:latin typeface="Arial" charset="0"/>
              </a:rPr>
              <a:t>even with cluster correction</a:t>
            </a:r>
            <a:r>
              <a:rPr lang="en-US" sz="2400" smtClean="0">
                <a:latin typeface="Arial" charset="0"/>
              </a:rPr>
              <a:t>!)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Mundlak correction is a useful common approach. (Many recent applications)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13055</TotalTime>
  <Words>2138</Words>
  <Application>Microsoft Office PowerPoint</Application>
  <PresentationFormat>On-screen Show (4:3)</PresentationFormat>
  <Paragraphs>298</Paragraphs>
  <Slides>47</Slides>
  <Notes>41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1_Quadrant</vt:lpstr>
      <vt:lpstr>Equation</vt:lpstr>
      <vt:lpstr>Bitmap Image</vt:lpstr>
      <vt:lpstr>PowerPoint Presentation</vt:lpstr>
      <vt:lpstr>PowerPoint Presentation</vt:lpstr>
      <vt:lpstr>Unbalanced Panels</vt:lpstr>
      <vt:lpstr>Unbalanced Panels and Attrition ‘Bias’</vt:lpstr>
      <vt:lpstr>Fixed and Random Effects</vt:lpstr>
      <vt:lpstr>Fixed and Random Effects in Regression</vt:lpstr>
      <vt:lpstr>Fixed vs. Random Effects</vt:lpstr>
      <vt:lpstr>Binary Choice Model</vt:lpstr>
      <vt:lpstr>Panel Data Binary Choice Models</vt:lpstr>
      <vt:lpstr>Ignoring Unobserved Heterogeneity (Random Effects)</vt:lpstr>
      <vt:lpstr>Ignoring Heterogeneity in the RE Model</vt:lpstr>
      <vt:lpstr>Ignoring Heterogeneity (Broadly)</vt:lpstr>
      <vt:lpstr>Effect of Clustering</vt:lpstr>
      <vt:lpstr>‘Cluster’ Corrected Covariance Matrix</vt:lpstr>
      <vt:lpstr>Cluster Correction: Doctor</vt:lpstr>
      <vt:lpstr>Modeling a Binary Outcome</vt:lpstr>
      <vt:lpstr>Application: Innovation</vt:lpstr>
      <vt:lpstr>PowerPoint Presentation</vt:lpstr>
      <vt:lpstr>PowerPoint Presentation</vt:lpstr>
      <vt:lpstr>A Random Effects Model</vt:lpstr>
      <vt:lpstr>A Computable Log Likelihood</vt:lpstr>
      <vt:lpstr>Quadrature – Butler and Moffitt</vt:lpstr>
      <vt:lpstr>PowerPoint Presentation</vt:lpstr>
      <vt:lpstr>Quadrature Log Likelihood</vt:lpstr>
      <vt:lpstr>Simulation</vt:lpstr>
      <vt:lpstr>Random Effects Model: Quadrature</vt:lpstr>
      <vt:lpstr>Random Effects Model: Simulation</vt:lpstr>
      <vt:lpstr>Fixed Effects Models</vt:lpstr>
      <vt:lpstr>Fixed Effects Models</vt:lpstr>
      <vt:lpstr>Unconditional Estimation</vt:lpstr>
      <vt:lpstr>Fixed Effects Health Model</vt:lpstr>
      <vt:lpstr>Conditional Estimation</vt:lpstr>
      <vt:lpstr>Binary Logit Conditional Probabiities</vt:lpstr>
      <vt:lpstr>Example: Two Period Binary Logit</vt:lpstr>
      <vt:lpstr>PowerPoint Presentation</vt:lpstr>
      <vt:lpstr>Estimating Partial Effects</vt:lpstr>
      <vt:lpstr>Binary Logit Estimation</vt:lpstr>
      <vt:lpstr>Logit Constant Terms</vt:lpstr>
      <vt:lpstr>Fixed Effects Logit Health Model: Conditional vs. Unconditional</vt:lpstr>
      <vt:lpstr>Advantages and Disadvantages  of the FE Model</vt:lpstr>
      <vt:lpstr>Incidental Parameters Problems: Conventional Wisdom</vt:lpstr>
      <vt:lpstr>A Monte Carlo Study of the FE Estimator: Probit vs. Logit</vt:lpstr>
      <vt:lpstr>Bias Correction Estimators</vt:lpstr>
      <vt:lpstr>A Mundlak Correction for the FE Model “Correlated Random Effects”</vt:lpstr>
      <vt:lpstr>Mundlak Correction</vt:lpstr>
      <vt:lpstr>A Variable Addition Test for FE vs. RE</vt:lpstr>
      <vt:lpstr>Fixed Effects Models Summary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129</cp:revision>
  <dcterms:created xsi:type="dcterms:W3CDTF">2001-06-17T19:05:03Z</dcterms:created>
  <dcterms:modified xsi:type="dcterms:W3CDTF">2013-07-05T19:27:33Z</dcterms:modified>
</cp:coreProperties>
</file>