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9"/>
  </p:notesMasterIdLst>
  <p:handoutMasterIdLst>
    <p:handoutMasterId r:id="rId70"/>
  </p:handoutMasterIdLst>
  <p:sldIdLst>
    <p:sldId id="481" r:id="rId2"/>
    <p:sldId id="712" r:id="rId3"/>
    <p:sldId id="714" r:id="rId4"/>
    <p:sldId id="713" r:id="rId5"/>
    <p:sldId id="715" r:id="rId6"/>
    <p:sldId id="716" r:id="rId7"/>
    <p:sldId id="718" r:id="rId8"/>
    <p:sldId id="538" r:id="rId9"/>
    <p:sldId id="539" r:id="rId10"/>
    <p:sldId id="540" r:id="rId11"/>
    <p:sldId id="541" r:id="rId12"/>
    <p:sldId id="542" r:id="rId13"/>
    <p:sldId id="543" r:id="rId14"/>
    <p:sldId id="544" r:id="rId15"/>
    <p:sldId id="545" r:id="rId16"/>
    <p:sldId id="548" r:id="rId17"/>
    <p:sldId id="547" r:id="rId18"/>
    <p:sldId id="549" r:id="rId19"/>
    <p:sldId id="550" r:id="rId20"/>
    <p:sldId id="551" r:id="rId21"/>
    <p:sldId id="553" r:id="rId22"/>
    <p:sldId id="554" r:id="rId23"/>
    <p:sldId id="555" r:id="rId24"/>
    <p:sldId id="556" r:id="rId25"/>
    <p:sldId id="692" r:id="rId26"/>
    <p:sldId id="558" r:id="rId27"/>
    <p:sldId id="559" r:id="rId28"/>
    <p:sldId id="693" r:id="rId29"/>
    <p:sldId id="600" r:id="rId30"/>
    <p:sldId id="601" r:id="rId31"/>
    <p:sldId id="602" r:id="rId32"/>
    <p:sldId id="696" r:id="rId33"/>
    <p:sldId id="604" r:id="rId34"/>
    <p:sldId id="694" r:id="rId35"/>
    <p:sldId id="563" r:id="rId36"/>
    <p:sldId id="564" r:id="rId37"/>
    <p:sldId id="565" r:id="rId38"/>
    <p:sldId id="566" r:id="rId39"/>
    <p:sldId id="567" r:id="rId40"/>
    <p:sldId id="568" r:id="rId41"/>
    <p:sldId id="569" r:id="rId42"/>
    <p:sldId id="570" r:id="rId43"/>
    <p:sldId id="573" r:id="rId44"/>
    <p:sldId id="574" r:id="rId45"/>
    <p:sldId id="576" r:id="rId46"/>
    <p:sldId id="577" r:id="rId47"/>
    <p:sldId id="578" r:id="rId48"/>
    <p:sldId id="579" r:id="rId49"/>
    <p:sldId id="695" r:id="rId50"/>
    <p:sldId id="584" r:id="rId51"/>
    <p:sldId id="585" r:id="rId52"/>
    <p:sldId id="586" r:id="rId53"/>
    <p:sldId id="587" r:id="rId54"/>
    <p:sldId id="697" r:id="rId55"/>
    <p:sldId id="698" r:id="rId56"/>
    <p:sldId id="699" r:id="rId57"/>
    <p:sldId id="700" r:id="rId58"/>
    <p:sldId id="719" r:id="rId59"/>
    <p:sldId id="701" r:id="rId60"/>
    <p:sldId id="702" r:id="rId61"/>
    <p:sldId id="703" r:id="rId62"/>
    <p:sldId id="704" r:id="rId63"/>
    <p:sldId id="705" r:id="rId64"/>
    <p:sldId id="706" r:id="rId65"/>
    <p:sldId id="707" r:id="rId66"/>
    <p:sldId id="708" r:id="rId67"/>
    <p:sldId id="709" r:id="rId6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66FF"/>
    <a:srgbClr val="CCCC00"/>
    <a:srgbClr val="CCECFF"/>
    <a:srgbClr val="000000"/>
    <a:srgbClr val="8B00EA"/>
    <a:srgbClr val="FFFFFF"/>
    <a:srgbClr val="FF3300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30DC86-181D-4839-844C-D5EAEDD71D6E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9DCBB-7B33-4989-8D68-E989EDE28DF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EE1DD0-DE34-45EA-AEA3-1BFB88D9BDC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1ABC543-67AC-4A93-A5C2-3EFADA1E5841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7764" name="Slide Number Placeholder 3"/>
          <p:cNvSpPr txBox="1">
            <a:spLocks noGrp="1"/>
          </p:cNvSpPr>
          <p:nvPr/>
        </p:nvSpPr>
        <p:spPr bwMode="auto">
          <a:xfrm>
            <a:off x="3886408" y="8687425"/>
            <a:ext cx="2971593" cy="45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1" rIns="91421" bIns="45711" anchor="b"/>
          <a:lstStyle>
            <a:lvl1pPr defTabSz="928688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B04E3E31-CECB-457A-BF46-023E5DF35033}" type="slidenum">
              <a:rPr lang="en-US" sz="1300"/>
              <a:pPr algn="r" eaLnBrk="1" hangingPunct="1"/>
              <a:t>11</a:t>
            </a:fld>
            <a:endParaRPr 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89166-2770-46E8-9603-E5679F75E2D5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66A27B-A97A-4676-8FC8-88B5E6413FC8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89166-2770-46E8-9603-E5679F75E2D5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A92C4-1C62-400A-B574-0CB2D333BB0B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45E605-8A4D-44C0-8532-DD6B952E831E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279493-9029-47B8-ACCD-FA8AC0F9F90C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2E697B-48D2-46EA-B2FE-FA9B2F9FCAA8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89166-2770-46E8-9603-E5679F75E2D5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16252F-6FE9-46D6-821C-E40D5B177E76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285F78-EE2C-48C3-8D43-42A9AF85ABB3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60B1C4-5E7E-43D4-AD61-9EE7B13D52F8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D7CC6-17C8-40DB-AC06-D68A6169C9BF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9AC08A-BF07-4AC3-A124-20A780169FF9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8C0290-02B1-4222-A34B-6FE661C6CA05}" type="slidenum">
              <a:rPr lang="en-US" smtClean="0">
                <a:cs typeface="Arial" charset="0"/>
              </a:rPr>
              <a:pPr/>
              <a:t>40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AC089C-B6C2-4487-9BE6-D6160D871F23}" type="slidenum">
              <a:rPr lang="en-US" smtClean="0">
                <a:cs typeface="Arial" charset="0"/>
              </a:rPr>
              <a:pPr/>
              <a:t>41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8ED991-0DC3-43F4-8CED-1B16912D4EC8}" type="slidenum">
              <a:rPr lang="en-US" smtClean="0">
                <a:cs typeface="Arial" charset="0"/>
              </a:rPr>
              <a:pPr/>
              <a:t>42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555354-CC9E-478D-AF8F-36D496B70471}" type="slidenum">
              <a:rPr lang="en-US" smtClean="0">
                <a:cs typeface="Arial" charset="0"/>
              </a:rPr>
              <a:pPr/>
              <a:t>43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A57B65-CE09-4F92-92DF-F247C992B49B}" type="slidenum">
              <a:rPr lang="en-US" smtClean="0">
                <a:cs typeface="Arial" charset="0"/>
              </a:rPr>
              <a:pPr/>
              <a:t>44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1AF7C-C65D-4C8F-AF6A-0D822838F270}" type="slidenum">
              <a:rPr lang="en-US" smtClean="0">
                <a:cs typeface="Arial" charset="0"/>
              </a:rPr>
              <a:pPr/>
              <a:t>45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591513-937A-4D21-8D4D-97B5438809F3}" type="slidenum">
              <a:rPr lang="en-US" smtClean="0">
                <a:cs typeface="Arial" charset="0"/>
              </a:rPr>
              <a:pPr/>
              <a:t>46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865B5-D7F2-4258-A980-D70A1D802341}" type="slidenum">
              <a:rPr lang="en-US" smtClean="0">
                <a:cs typeface="Arial" charset="0"/>
              </a:rPr>
              <a:pPr/>
              <a:t>47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FF89E-7C90-4D46-BB3B-49EE2DB28ED0}" type="slidenum">
              <a:rPr lang="en-US" smtClean="0">
                <a:cs typeface="Arial" charset="0"/>
              </a:rPr>
              <a:pPr/>
              <a:t>48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89166-2770-46E8-9603-E5679F75E2D5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D1C73-4DE6-4729-AA90-03DFB142D8D3}" type="slidenum">
              <a:rPr lang="en-US" smtClean="0">
                <a:cs typeface="Arial" charset="0"/>
              </a:rPr>
              <a:pPr/>
              <a:t>50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82F53D-39F4-4F40-BAB5-D0D5B7BD729E}" type="slidenum">
              <a:rPr lang="en-US" smtClean="0">
                <a:cs typeface="Arial" charset="0"/>
              </a:rPr>
              <a:pPr/>
              <a:t>51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B0D637-AB00-4BC7-A52E-6612CDACF76D}" type="slidenum">
              <a:rPr lang="en-US" smtClean="0">
                <a:cs typeface="Arial" charset="0"/>
              </a:rPr>
              <a:pPr/>
              <a:t>52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34BF25-3913-45F0-8BBC-F6AA5699CC03}" type="slidenum">
              <a:rPr lang="en-US" smtClean="0">
                <a:cs typeface="Arial" charset="0"/>
              </a:rPr>
              <a:pPr/>
              <a:t>53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89166-2770-46E8-9603-E5679F75E2D5}" type="slidenum">
              <a:rPr lang="en-US" smtClean="0"/>
              <a:pPr/>
              <a:t>58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D5E82-0B87-4388-A5DC-AAD79C2F2656}" type="slidenum">
              <a:rPr lang="en-US" smtClean="0">
                <a:cs typeface="Arial" charset="0"/>
              </a:rPr>
              <a:pPr/>
              <a:t>59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C9902A-08FF-437D-875F-A1CF91512241}" type="slidenum">
              <a:rPr lang="en-US" smtClean="0">
                <a:cs typeface="Arial" charset="0"/>
              </a:rPr>
              <a:pPr/>
              <a:t>60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CDB154-51C0-45C4-AB24-11AF35FA3135}" type="slidenum">
              <a:rPr lang="en-US" smtClean="0">
                <a:cs typeface="Arial" charset="0"/>
              </a:rPr>
              <a:pPr/>
              <a:t>61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4704D6-26E2-463C-9071-0C5CF0D0FC11}" type="slidenum">
              <a:rPr lang="en-US" smtClean="0">
                <a:cs typeface="Arial" charset="0"/>
              </a:rPr>
              <a:pPr/>
              <a:t>62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D9AF9B-F20B-40D4-8E00-15ED1CF666CB}" type="slidenum">
              <a:rPr lang="en-US" smtClean="0">
                <a:cs typeface="Arial" charset="0"/>
              </a:rPr>
              <a:pPr/>
              <a:t>63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35F72-50FB-4721-BDA1-89F37002E827}" type="slidenum">
              <a:rPr lang="en-US" smtClean="0">
                <a:cs typeface="Arial" charset="0"/>
              </a:rPr>
              <a:pPr/>
              <a:t>64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F8ACE4-1471-49C4-85AC-A447ADEB1D88}" type="slidenum">
              <a:rPr lang="en-US" smtClean="0">
                <a:cs typeface="Arial" charset="0"/>
              </a:rPr>
              <a:pPr/>
              <a:t>65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43A309-BFBD-468D-8491-D68EC0E59205}" type="slidenum">
              <a:rPr lang="en-US" smtClean="0">
                <a:cs typeface="Arial" charset="0"/>
              </a:rPr>
              <a:pPr/>
              <a:t>66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0CDA8-2834-4C82-8187-95AFFA069EE6}" type="slidenum">
              <a:rPr lang="en-US" smtClean="0">
                <a:cs typeface="Arial" charset="0"/>
              </a:rPr>
              <a:pPr/>
              <a:t>67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5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6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8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9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5. Extensions of Binary Choice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2438400"/>
            <a:ext cx="8534400" cy="1676400"/>
          </a:xfrm>
        </p:spPr>
        <p:txBody>
          <a:bodyPr/>
          <a:lstStyle/>
          <a:p>
            <a:pPr marL="0" indent="0" eaLnBrk="1" hangingPunct="1"/>
            <a:r>
              <a:rPr lang="en-US" sz="7200" b="1" smtClean="0">
                <a:latin typeface="Arial" charset="0"/>
              </a:rPr>
              <a:t>Heteroscedasticity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219200"/>
            <a:ext cx="85344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Heteroscedasticity in Marginal Effects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       For the </a:t>
            </a:r>
            <a:r>
              <a:rPr lang="en-US" sz="2400" dirty="0" err="1" smtClean="0">
                <a:latin typeface="Arial" charset="0"/>
              </a:rPr>
              <a:t>univariate</a:t>
            </a:r>
            <a:r>
              <a:rPr lang="en-US" sz="2400" dirty="0" smtClean="0">
                <a:latin typeface="Arial" charset="0"/>
              </a:rPr>
              <a:t> case:</a:t>
            </a:r>
            <a:br>
              <a:rPr lang="en-US" sz="2400" dirty="0" smtClean="0">
                <a:latin typeface="Arial" charset="0"/>
              </a:rPr>
            </a:b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E[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err="1" smtClean="0"/>
              <a:t>|</a:t>
            </a:r>
            <a:r>
              <a:rPr lang="en-US" sz="2400" b="1" dirty="0" err="1" smtClean="0"/>
              <a:t>x</a:t>
            </a:r>
            <a:r>
              <a:rPr lang="en-US" sz="2400" b="1" baseline="-25000" dirty="0" err="1" smtClean="0"/>
              <a:t>i</a:t>
            </a:r>
            <a:r>
              <a:rPr lang="en-US" sz="2400" b="1" dirty="0" err="1" smtClean="0"/>
              <a:t>,z</a:t>
            </a:r>
            <a:r>
              <a:rPr lang="en-US" sz="2400" b="1" baseline="-25000" dirty="0" err="1" smtClean="0"/>
              <a:t>i</a:t>
            </a:r>
            <a:r>
              <a:rPr lang="en-US" sz="2400" dirty="0" smtClean="0"/>
              <a:t>]       	=  </a:t>
            </a:r>
            <a:r>
              <a:rPr lang="el-GR" sz="2400" dirty="0" smtClean="0">
                <a:cs typeface="Times New Roman" pitchFamily="18" charset="0"/>
              </a:rPr>
              <a:t>Φ</a:t>
            </a:r>
            <a:r>
              <a:rPr lang="en-US" sz="2400" dirty="0" smtClean="0">
                <a:cs typeface="Times New Roman" pitchFamily="18" charset="0"/>
              </a:rPr>
              <a:t>[</a:t>
            </a:r>
            <a:r>
              <a:rPr lang="el-GR" sz="2400" b="1" dirty="0" smtClean="0">
                <a:cs typeface="Times New Roman" pitchFamily="18" charset="0"/>
              </a:rPr>
              <a:t>β</a:t>
            </a:r>
            <a:r>
              <a:rPr lang="en-US" sz="2400" dirty="0" smtClean="0">
                <a:cs typeface="Times New Roman" pitchFamily="18" charset="0"/>
              </a:rPr>
              <a:t>’</a:t>
            </a:r>
            <a:r>
              <a:rPr lang="en-US" sz="2400" b="1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 / </a:t>
            </a:r>
            <a:r>
              <a:rPr lang="en-US" sz="2400" dirty="0" err="1" smtClean="0">
                <a:cs typeface="Times New Roman" pitchFamily="18" charset="0"/>
              </a:rPr>
              <a:t>exp</a:t>
            </a:r>
            <a:r>
              <a:rPr lang="en-US" sz="2400" dirty="0" smtClean="0">
                <a:cs typeface="Times New Roman" pitchFamily="18" charset="0"/>
              </a:rPr>
              <a:t>(</a:t>
            </a:r>
            <a:r>
              <a:rPr lang="el-GR" sz="2400" b="1" dirty="0" smtClean="0">
                <a:cs typeface="Times New Roman" pitchFamily="18" charset="0"/>
              </a:rPr>
              <a:t>γ</a:t>
            </a:r>
            <a:r>
              <a:rPr lang="en-US" sz="2400" b="1" dirty="0" smtClean="0">
                <a:cs typeface="Times New Roman" pitchFamily="18" charset="0"/>
              </a:rPr>
              <a:t>’</a:t>
            </a:r>
            <a:r>
              <a:rPr lang="en-US" sz="2400" b="1" dirty="0" err="1" smtClean="0">
                <a:cs typeface="Times New Roman" pitchFamily="18" charset="0"/>
              </a:rPr>
              <a:t>z</a:t>
            </a:r>
            <a:r>
              <a:rPr lang="en-US" sz="2400" b="1" baseline="-25000" dirty="0" err="1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)]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cs typeface="Times New Roman" pitchFamily="18" charset="0"/>
              </a:rPr>
              <a:t>     ∂ </a:t>
            </a:r>
            <a:r>
              <a:rPr lang="en-US" sz="2400" dirty="0" smtClean="0"/>
              <a:t>E[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err="1" smtClean="0"/>
              <a:t>|</a:t>
            </a:r>
            <a:r>
              <a:rPr lang="en-US" sz="2400" b="1" dirty="0" err="1" smtClean="0"/>
              <a:t>x</a:t>
            </a:r>
            <a:r>
              <a:rPr lang="en-US" sz="2400" b="1" baseline="-25000" dirty="0" err="1" smtClean="0"/>
              <a:t>i</a:t>
            </a:r>
            <a:r>
              <a:rPr lang="en-US" sz="2400" b="1" dirty="0" err="1" smtClean="0"/>
              <a:t>,z</a:t>
            </a:r>
            <a:r>
              <a:rPr lang="en-US" sz="2400" b="1" baseline="-25000" dirty="0" err="1" smtClean="0"/>
              <a:t>i</a:t>
            </a:r>
            <a:r>
              <a:rPr lang="en-US" sz="2400" dirty="0" smtClean="0"/>
              <a:t>] /</a:t>
            </a:r>
            <a:r>
              <a:rPr lang="en-US" sz="2400" dirty="0" smtClean="0">
                <a:cs typeface="Times New Roman" pitchFamily="18" charset="0"/>
              </a:rPr>
              <a:t>∂</a:t>
            </a:r>
            <a:r>
              <a:rPr lang="en-US" sz="2400" b="1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 	=  </a:t>
            </a:r>
            <a:r>
              <a:rPr lang="el-GR" sz="2400" dirty="0" smtClean="0">
                <a:cs typeface="Times New Roman" pitchFamily="18" charset="0"/>
              </a:rPr>
              <a:t>Φ</a:t>
            </a:r>
            <a:r>
              <a:rPr lang="en-US" sz="2400" dirty="0" smtClean="0">
                <a:cs typeface="Times New Roman" pitchFamily="18" charset="0"/>
              </a:rPr>
              <a:t>[</a:t>
            </a:r>
            <a:r>
              <a:rPr lang="el-GR" sz="2400" b="1" dirty="0" smtClean="0">
                <a:cs typeface="Times New Roman" pitchFamily="18" charset="0"/>
              </a:rPr>
              <a:t>β</a:t>
            </a:r>
            <a:r>
              <a:rPr lang="en-US" sz="2400" dirty="0" smtClean="0">
                <a:cs typeface="Times New Roman" pitchFamily="18" charset="0"/>
              </a:rPr>
              <a:t>’</a:t>
            </a:r>
            <a:r>
              <a:rPr lang="en-US" sz="2400" b="1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 / </a:t>
            </a:r>
            <a:r>
              <a:rPr lang="en-US" sz="2400" dirty="0" err="1" smtClean="0">
                <a:cs typeface="Times New Roman" pitchFamily="18" charset="0"/>
              </a:rPr>
              <a:t>exp</a:t>
            </a:r>
            <a:r>
              <a:rPr lang="en-US" sz="2400" dirty="0" smtClean="0">
                <a:cs typeface="Times New Roman" pitchFamily="18" charset="0"/>
              </a:rPr>
              <a:t>(</a:t>
            </a:r>
            <a:r>
              <a:rPr lang="el-GR" sz="2400" b="1" dirty="0" smtClean="0">
                <a:cs typeface="Times New Roman" pitchFamily="18" charset="0"/>
              </a:rPr>
              <a:t>γ</a:t>
            </a:r>
            <a:r>
              <a:rPr lang="en-US" sz="2400" b="1" dirty="0" smtClean="0">
                <a:cs typeface="Times New Roman" pitchFamily="18" charset="0"/>
              </a:rPr>
              <a:t>’</a:t>
            </a:r>
            <a:r>
              <a:rPr lang="en-US" sz="2400" b="1" dirty="0" err="1" smtClean="0">
                <a:cs typeface="Times New Roman" pitchFamily="18" charset="0"/>
              </a:rPr>
              <a:t>z</a:t>
            </a:r>
            <a:r>
              <a:rPr lang="en-US" sz="2400" b="1" baseline="-25000" dirty="0" err="1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)] times</a:t>
            </a:r>
          </a:p>
          <a:p>
            <a:pPr>
              <a:lnSpc>
                <a:spcPct val="90000"/>
              </a:lnSpc>
              <a:buNone/>
            </a:pPr>
            <a:r>
              <a:rPr lang="en-US" sz="2400" b="1" dirty="0" smtClean="0">
                <a:cs typeface="Times New Roman" pitchFamily="18" charset="0"/>
              </a:rPr>
              <a:t>                                      </a:t>
            </a:r>
            <a:r>
              <a:rPr lang="en-US" sz="2400" dirty="0" smtClean="0">
                <a:cs typeface="Times New Roman" pitchFamily="18" charset="0"/>
              </a:rPr>
              <a:t>[</a:t>
            </a:r>
            <a:r>
              <a:rPr lang="en-US" sz="2400" b="1" dirty="0" smtClean="0">
                <a:cs typeface="Times New Roman" pitchFamily="18" charset="0"/>
              </a:rPr>
              <a:t>     </a:t>
            </a:r>
            <a:r>
              <a:rPr lang="en-US" sz="2400" dirty="0" smtClean="0">
                <a:cs typeface="Times New Roman" pitchFamily="18" charset="0"/>
              </a:rPr>
              <a:t>1/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exp</a:t>
            </a:r>
            <a:r>
              <a:rPr lang="en-US" sz="2400" dirty="0">
                <a:cs typeface="Times New Roman" pitchFamily="18" charset="0"/>
              </a:rPr>
              <a:t>(</a:t>
            </a:r>
            <a:r>
              <a:rPr lang="el-GR" sz="2400" b="1" dirty="0">
                <a:cs typeface="Times New Roman" pitchFamily="18" charset="0"/>
              </a:rPr>
              <a:t>γ</a:t>
            </a:r>
            <a:r>
              <a:rPr lang="en-US" sz="2400" b="1" dirty="0">
                <a:cs typeface="Times New Roman" pitchFamily="18" charset="0"/>
              </a:rPr>
              <a:t>’</a:t>
            </a:r>
            <a:r>
              <a:rPr lang="en-US" sz="2400" b="1" dirty="0" err="1">
                <a:cs typeface="Times New Roman" pitchFamily="18" charset="0"/>
              </a:rPr>
              <a:t>z</a:t>
            </a:r>
            <a:r>
              <a:rPr lang="en-US" sz="2400" b="1" baseline="-25000" dirty="0" err="1">
                <a:cs typeface="Times New Roman" pitchFamily="18" charset="0"/>
              </a:rPr>
              <a:t>i</a:t>
            </a:r>
            <a:r>
              <a:rPr lang="en-US" sz="2400" dirty="0">
                <a:cs typeface="Times New Roman" pitchFamily="18" charset="0"/>
              </a:rPr>
              <a:t>)] </a:t>
            </a:r>
            <a:r>
              <a:rPr lang="el-GR" sz="2400" b="1" dirty="0" smtClean="0">
                <a:cs typeface="Times New Roman" pitchFamily="18" charset="0"/>
              </a:rPr>
              <a:t>β</a:t>
            </a:r>
            <a:endParaRPr lang="en-US" sz="24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cs typeface="Times New Roman" pitchFamily="18" charset="0"/>
              </a:rPr>
              <a:t>     ∂ </a:t>
            </a:r>
            <a:r>
              <a:rPr lang="en-US" sz="2400" dirty="0" smtClean="0"/>
              <a:t>E[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err="1" smtClean="0"/>
              <a:t>|</a:t>
            </a:r>
            <a:r>
              <a:rPr lang="en-US" sz="2400" b="1" dirty="0" err="1" smtClean="0"/>
              <a:t>x</a:t>
            </a:r>
            <a:r>
              <a:rPr lang="en-US" sz="2400" b="1" baseline="-25000" dirty="0" err="1" smtClean="0"/>
              <a:t>i</a:t>
            </a:r>
            <a:r>
              <a:rPr lang="en-US" sz="2400" b="1" dirty="0" err="1" smtClean="0"/>
              <a:t>,z</a:t>
            </a:r>
            <a:r>
              <a:rPr lang="en-US" sz="2400" b="1" baseline="-25000" dirty="0" err="1" smtClean="0"/>
              <a:t>i</a:t>
            </a:r>
            <a:r>
              <a:rPr lang="en-US" sz="2400" dirty="0" smtClean="0"/>
              <a:t>] /</a:t>
            </a:r>
            <a:r>
              <a:rPr lang="en-US" sz="2400" dirty="0" smtClean="0">
                <a:cs typeface="Times New Roman" pitchFamily="18" charset="0"/>
              </a:rPr>
              <a:t>∂</a:t>
            </a:r>
            <a:r>
              <a:rPr lang="en-US" sz="2400" b="1" dirty="0" err="1" smtClean="0">
                <a:cs typeface="Times New Roman" pitchFamily="18" charset="0"/>
              </a:rPr>
              <a:t>z</a:t>
            </a:r>
            <a:r>
              <a:rPr lang="en-US" sz="2400" baseline="-25000" dirty="0" err="1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 	=  </a:t>
            </a:r>
            <a:r>
              <a:rPr lang="el-GR" sz="2400" dirty="0" smtClean="0">
                <a:cs typeface="Times New Roman" pitchFamily="18" charset="0"/>
              </a:rPr>
              <a:t>Φ</a:t>
            </a:r>
            <a:r>
              <a:rPr lang="en-US" sz="2400" dirty="0" smtClean="0">
                <a:cs typeface="Times New Roman" pitchFamily="18" charset="0"/>
              </a:rPr>
              <a:t>[</a:t>
            </a:r>
            <a:r>
              <a:rPr lang="el-GR" sz="2400" b="1" dirty="0" smtClean="0">
                <a:cs typeface="Times New Roman" pitchFamily="18" charset="0"/>
              </a:rPr>
              <a:t>β</a:t>
            </a:r>
            <a:r>
              <a:rPr lang="en-US" sz="2400" dirty="0" smtClean="0">
                <a:cs typeface="Times New Roman" pitchFamily="18" charset="0"/>
              </a:rPr>
              <a:t>’</a:t>
            </a:r>
            <a:r>
              <a:rPr lang="en-US" sz="2400" b="1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 / </a:t>
            </a:r>
            <a:r>
              <a:rPr lang="en-US" sz="2400" dirty="0" err="1" smtClean="0">
                <a:cs typeface="Times New Roman" pitchFamily="18" charset="0"/>
              </a:rPr>
              <a:t>exp</a:t>
            </a:r>
            <a:r>
              <a:rPr lang="en-US" sz="2400" dirty="0" smtClean="0">
                <a:cs typeface="Times New Roman" pitchFamily="18" charset="0"/>
              </a:rPr>
              <a:t>(</a:t>
            </a:r>
            <a:r>
              <a:rPr lang="el-GR" sz="2400" b="1" dirty="0" smtClean="0">
                <a:cs typeface="Times New Roman" pitchFamily="18" charset="0"/>
              </a:rPr>
              <a:t>γ</a:t>
            </a:r>
            <a:r>
              <a:rPr lang="en-US" sz="2400" b="1" dirty="0" smtClean="0">
                <a:cs typeface="Times New Roman" pitchFamily="18" charset="0"/>
              </a:rPr>
              <a:t>’</a:t>
            </a:r>
            <a:r>
              <a:rPr lang="en-US" sz="2400" b="1" dirty="0" err="1" smtClean="0">
                <a:cs typeface="Times New Roman" pitchFamily="18" charset="0"/>
              </a:rPr>
              <a:t>z</a:t>
            </a:r>
            <a:r>
              <a:rPr lang="en-US" sz="2400" b="1" baseline="-25000" dirty="0" err="1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)] times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cs typeface="Times New Roman" pitchFamily="18" charset="0"/>
              </a:rPr>
              <a:t>                                    [- </a:t>
            </a:r>
            <a:r>
              <a:rPr lang="el-GR" sz="2400" b="1" dirty="0" smtClean="0">
                <a:cs typeface="Times New Roman" pitchFamily="18" charset="0"/>
              </a:rPr>
              <a:t>β</a:t>
            </a:r>
            <a:r>
              <a:rPr lang="en-US" sz="2400" dirty="0" smtClean="0">
                <a:cs typeface="Times New Roman" pitchFamily="18" charset="0"/>
              </a:rPr>
              <a:t>’</a:t>
            </a:r>
            <a:r>
              <a:rPr lang="en-US" sz="2400" b="1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/</a:t>
            </a:r>
            <a:r>
              <a:rPr lang="en-US" sz="2400" dirty="0" err="1" smtClean="0">
                <a:cs typeface="Times New Roman" pitchFamily="18" charset="0"/>
              </a:rPr>
              <a:t>exp</a:t>
            </a:r>
            <a:r>
              <a:rPr lang="en-US" sz="2400" dirty="0" smtClean="0">
                <a:cs typeface="Times New Roman" pitchFamily="18" charset="0"/>
              </a:rPr>
              <a:t>(</a:t>
            </a:r>
            <a:r>
              <a:rPr lang="el-GR" sz="2400" b="1" dirty="0" smtClean="0">
                <a:cs typeface="Times New Roman" pitchFamily="18" charset="0"/>
              </a:rPr>
              <a:t>γ</a:t>
            </a:r>
            <a:r>
              <a:rPr lang="en-US" sz="2400" b="1" dirty="0" smtClean="0">
                <a:cs typeface="Times New Roman" pitchFamily="18" charset="0"/>
              </a:rPr>
              <a:t>’</a:t>
            </a:r>
            <a:r>
              <a:rPr lang="en-US" sz="2400" b="1" dirty="0" err="1" smtClean="0">
                <a:cs typeface="Times New Roman" pitchFamily="18" charset="0"/>
              </a:rPr>
              <a:t>z</a:t>
            </a:r>
            <a:r>
              <a:rPr lang="en-US" sz="2400" b="1" baseline="-25000" dirty="0" err="1" smtClean="0">
                <a:cs typeface="Times New Roman" pitchFamily="18" charset="0"/>
              </a:rPr>
              <a:t>i</a:t>
            </a:r>
            <a:r>
              <a:rPr lang="en-US" sz="2400" dirty="0" smtClean="0">
                <a:cs typeface="Times New Roman" pitchFamily="18" charset="0"/>
              </a:rPr>
              <a:t>)] </a:t>
            </a:r>
            <a:r>
              <a:rPr lang="el-GR" sz="2400" b="1" dirty="0" smtClean="0">
                <a:cs typeface="Times New Roman" pitchFamily="18" charset="0"/>
              </a:rPr>
              <a:t>γ</a:t>
            </a:r>
            <a:endParaRPr lang="en-US" sz="2400" b="1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cs typeface="Times New Roman" pitchFamily="18" charset="0"/>
              </a:rPr>
              <a:t/>
            </a:r>
            <a:br>
              <a:rPr lang="en-US" sz="2400" dirty="0" smtClean="0">
                <a:cs typeface="Times New Roman" pitchFamily="18" charset="0"/>
              </a:rPr>
            </a:br>
            <a:r>
              <a:rPr lang="en-US" sz="2400" dirty="0" smtClean="0">
                <a:latin typeface="Arial" charset="0"/>
                <a:cs typeface="Times New Roman" pitchFamily="18" charset="0"/>
              </a:rPr>
              <a:t>If the variables are the same in </a:t>
            </a:r>
            <a:r>
              <a:rPr lang="en-US" sz="2400" b="1" dirty="0" smtClean="0">
                <a:latin typeface="Arial" charset="0"/>
                <a:cs typeface="Times New Roman" pitchFamily="18" charset="0"/>
              </a:rPr>
              <a:t>x</a:t>
            </a:r>
            <a:r>
              <a:rPr lang="en-US" sz="2400" dirty="0" smtClean="0">
                <a:latin typeface="Arial" charset="0"/>
                <a:cs typeface="Times New Roman" pitchFamily="18" charset="0"/>
              </a:rPr>
              <a:t> and </a:t>
            </a:r>
            <a:r>
              <a:rPr lang="en-US" sz="2400" b="1" dirty="0" smtClean="0">
                <a:latin typeface="Arial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Arial" charset="0"/>
                <a:cs typeface="Times New Roman" pitchFamily="18" charset="0"/>
              </a:rPr>
              <a:t>, these are added.  Sign and magnitude are ambiguous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206" y="838200"/>
            <a:ext cx="8229600" cy="533400"/>
          </a:xfrm>
        </p:spPr>
        <p:txBody>
          <a:bodyPr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Heteroscedastic Probit Model: Probabilities by Age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8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447800"/>
            <a:ext cx="7701306" cy="366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301966"/>
              </p:ext>
            </p:extLst>
          </p:nvPr>
        </p:nvGraphicFramePr>
        <p:xfrm>
          <a:off x="1066800" y="5257800"/>
          <a:ext cx="75565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07" name="Equation" r:id="rId4" imgW="4533840" imgH="685800" progId="Equation.DSMT4">
                  <p:embed/>
                </p:oleObj>
              </mc:Choice>
              <mc:Fallback>
                <p:oleObj name="Equation" r:id="rId4" imgW="453384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6800" y="5257800"/>
                        <a:ext cx="755650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Partial Effects in the Scaling Model</a:t>
            </a:r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probabilities with 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They are computed at the means of the Xs. Effects are the sum of the mean and var-</a:t>
            </a:r>
          </a:p>
          <a:p>
            <a:r>
              <a:rPr lang="en-US" sz="1200" b="1">
                <a:latin typeface="Courier New" pitchFamily="49" charset="0"/>
              </a:rPr>
              <a:t>iance term for variables which appear in both parts of the function.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-.02121***       .00637       -3.331   .0009     -1.32701</a:t>
            </a:r>
          </a:p>
          <a:p>
            <a:r>
              <a:rPr lang="en-US" sz="1200" b="1">
                <a:latin typeface="Courier New" pitchFamily="49" charset="0"/>
              </a:rPr>
              <a:t>   AGESQ|     .00032***     .717036D-04     4.527   .0000       .92966</a:t>
            </a:r>
          </a:p>
          <a:p>
            <a:r>
              <a:rPr lang="en-US" sz="1200" b="1">
                <a:latin typeface="Courier New" pitchFamily="49" charset="0"/>
              </a:rPr>
              <a:t>  INCOME|     .13342          .15190         .878   .3797       .08709</a:t>
            </a:r>
          </a:p>
          <a:p>
            <a:r>
              <a:rPr lang="en-US" sz="1200" b="1">
                <a:latin typeface="Courier New" pitchFamily="49" charset="0"/>
              </a:rPr>
              <a:t> AGE_INC|    -.00439          .00344       -1.276   .2020      -.12264</a:t>
            </a:r>
          </a:p>
          <a:p>
            <a:r>
              <a:rPr lang="en-US" sz="1200" b="1">
                <a:latin typeface="Courier New" pitchFamily="49" charset="0"/>
              </a:rPr>
              <a:t>  FEMALE|     .19362***       .04043        4.790   .0000       .13169</a:t>
            </a:r>
          </a:p>
          <a:p>
            <a:r>
              <a:rPr lang="en-US" sz="1200" b="1">
                <a:latin typeface="Courier New" pitchFamily="49" charset="0"/>
              </a:rPr>
              <a:t>        |Disturbance Variance Terms</a:t>
            </a:r>
          </a:p>
          <a:p>
            <a:r>
              <a:rPr lang="en-US" sz="1200" b="1">
                <a:latin typeface="Courier New" pitchFamily="49" charset="0"/>
              </a:rPr>
              <a:t>  FEMALE|    -.05339          .05604        -.953   .3407      -.03632</a:t>
            </a:r>
          </a:p>
          <a:p>
            <a:r>
              <a:rPr lang="en-US" sz="1200" b="1">
                <a:latin typeface="Courier New" pitchFamily="49" charset="0"/>
              </a:rPr>
              <a:t>        |Sum of terms for variables in both parts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FEMALE|     .14023***       .02509        5.588   .0000       .09538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|Marginal effect for variable in probability – Homoscedastic Model</a:t>
            </a:r>
          </a:p>
          <a:p>
            <a:r>
              <a:rPr lang="en-US" sz="1200" b="1">
                <a:latin typeface="Courier New" pitchFamily="49" charset="0"/>
              </a:rPr>
              <a:t>     AGE|    -.02266***       .00677       -3.347   .0008     -1.44664</a:t>
            </a:r>
          </a:p>
          <a:p>
            <a:r>
              <a:rPr lang="en-US" sz="1200" b="1">
                <a:latin typeface="Courier New" pitchFamily="49" charset="0"/>
              </a:rPr>
              <a:t>   AGESQ|     .00034***     .747582D-04     4.572   .0000       .99890</a:t>
            </a:r>
          </a:p>
          <a:p>
            <a:r>
              <a:rPr lang="en-US" sz="1200" b="1">
                <a:latin typeface="Courier New" pitchFamily="49" charset="0"/>
              </a:rPr>
              <a:t>  INCOME|     .11363          .16552         .687   .4924       .07571</a:t>
            </a:r>
          </a:p>
          <a:p>
            <a:r>
              <a:rPr lang="en-US" sz="1200" b="1">
                <a:latin typeface="Courier New" pitchFamily="49" charset="0"/>
              </a:rPr>
              <a:t> AGE_INC|    -.00409          .00375       -1.091   .2754      -.11660</a:t>
            </a:r>
          </a:p>
          <a:p>
            <a:r>
              <a:rPr lang="en-US" sz="12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FEMALE|     .14306***       .01619        8.837   .0000       .09931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Testing for Heteroscedasticity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438400"/>
            <a:ext cx="7010400" cy="23622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</a:rPr>
              <a:t>Likelihood Ratio, Wald and Lagrange Multiplier tests are all straightforward</a:t>
            </a:r>
          </a:p>
          <a:p>
            <a:pPr eaLnBrk="1" hangingPunct="1"/>
            <a:r>
              <a:rPr lang="en-US" sz="2400" dirty="0" smtClean="0">
                <a:latin typeface="Arial" charset="0"/>
              </a:rPr>
              <a:t>All tests require a specification of the model of </a:t>
            </a:r>
            <a:r>
              <a:rPr lang="en-US" sz="2400" dirty="0" err="1" smtClean="0">
                <a:latin typeface="Arial" charset="0"/>
              </a:rPr>
              <a:t>heteroscedasticity</a:t>
            </a:r>
            <a:endParaRPr lang="en-US" sz="2400" dirty="0" smtClean="0">
              <a:latin typeface="Arial" charset="0"/>
            </a:endParaRPr>
          </a:p>
          <a:p>
            <a:pPr eaLnBrk="1" hangingPunct="1"/>
            <a:r>
              <a:rPr lang="en-US" sz="2400" dirty="0" smtClean="0">
                <a:latin typeface="Arial" charset="0"/>
              </a:rPr>
              <a:t>There is no generic ‘White’ style robust covariance matrix.</a:t>
            </a:r>
          </a:p>
          <a:p>
            <a:pPr eaLnBrk="1" hangingPunct="1"/>
            <a:r>
              <a:rPr lang="en-US" sz="2400" dirty="0" smtClean="0">
                <a:latin typeface="Arial" charset="0"/>
              </a:rPr>
              <a:t>There is no generic ‘test for </a:t>
            </a:r>
            <a:r>
              <a:rPr lang="en-US" sz="2400" dirty="0" err="1" smtClean="0">
                <a:latin typeface="Arial" charset="0"/>
              </a:rPr>
              <a:t>heteroscedasticity</a:t>
            </a:r>
            <a:r>
              <a:rPr lang="en-US" sz="2400" dirty="0" smtClean="0">
                <a:latin typeface="Arial" charset="0"/>
              </a:rPr>
              <a:t>’</a:t>
            </a:r>
            <a:endParaRPr lang="en-US" sz="2400" dirty="0">
              <a:latin typeface="Arial" charset="0"/>
            </a:endParaRPr>
          </a:p>
          <a:p>
            <a:pPr marL="0" indent="0" eaLnBrk="1" hangingPunct="1">
              <a:buNone/>
            </a:pPr>
            <a:endParaRPr lang="en-US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Heteroscedastic Probit Model: Tests</a:t>
            </a: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600200"/>
            <a:ext cx="7304088" cy="4876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8600" y="25908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   Endogeneity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Endogenous RHS Variable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7239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U*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dirty="0" smtClean="0"/>
              <a:t> </a:t>
            </a:r>
            <a:r>
              <a:rPr lang="el-GR" b="1" dirty="0" smtClean="0"/>
              <a:t>β</a:t>
            </a:r>
            <a:r>
              <a:rPr lang="en-US" b="1" dirty="0" smtClean="0"/>
              <a:t>’x</a:t>
            </a:r>
            <a:r>
              <a:rPr lang="en-US" dirty="0" smtClean="0"/>
              <a:t> + </a:t>
            </a:r>
            <a:r>
              <a:rPr lang="el-GR" dirty="0" smtClean="0">
                <a:latin typeface="Arial" charset="0"/>
                <a:cs typeface="Arial" charset="0"/>
              </a:rPr>
              <a:t>θ</a:t>
            </a:r>
            <a:r>
              <a:rPr lang="en-US" dirty="0" smtClean="0">
                <a:latin typeface="Arial" charset="0"/>
                <a:cs typeface="Arial" charset="0"/>
              </a:rPr>
              <a:t>h +</a:t>
            </a:r>
            <a:r>
              <a:rPr lang="en-US" dirty="0" smtClean="0"/>
              <a:t> </a:t>
            </a:r>
            <a:r>
              <a:rPr lang="el-GR" dirty="0" smtClean="0"/>
              <a:t>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" charset="0"/>
              </a:rPr>
              <a:t>y     = 1[U* &gt; 0]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/>
              <a:t>   </a:t>
            </a:r>
            <a:r>
              <a:rPr lang="en-US" dirty="0" smtClean="0">
                <a:latin typeface="Arial" charset="0"/>
              </a:rPr>
              <a:t>E[</a:t>
            </a:r>
            <a:r>
              <a:rPr lang="el-GR" dirty="0" smtClean="0">
                <a:latin typeface="Arial" charset="0"/>
              </a:rPr>
              <a:t>ε</a:t>
            </a:r>
            <a:r>
              <a:rPr lang="en-US" dirty="0" smtClean="0">
                <a:latin typeface="Arial" charset="0"/>
              </a:rPr>
              <a:t>|h] ≠ 0 (h is endogenous)</a:t>
            </a:r>
          </a:p>
          <a:p>
            <a:pPr lvl="1" eaLnBrk="1" hangingPunct="1">
              <a:defRPr/>
            </a:pPr>
            <a:r>
              <a:rPr lang="en-US" dirty="0" smtClean="0">
                <a:latin typeface="Arial" charset="0"/>
              </a:rPr>
              <a:t>Case 1: h is continuous</a:t>
            </a:r>
          </a:p>
          <a:p>
            <a:pPr lvl="1" eaLnBrk="1" hangingPunct="1">
              <a:defRPr/>
            </a:pPr>
            <a:r>
              <a:rPr lang="en-US" dirty="0" smtClean="0">
                <a:latin typeface="Arial" charset="0"/>
              </a:rPr>
              <a:t>Case 2: h is binary, e.g., a treatment effect</a:t>
            </a:r>
          </a:p>
          <a:p>
            <a:pPr eaLnBrk="1" hangingPunct="1">
              <a:defRPr/>
            </a:pPr>
            <a:r>
              <a:rPr lang="en-US" dirty="0" smtClean="0">
                <a:latin typeface="Arial" charset="0"/>
              </a:rPr>
              <a:t>Approaches</a:t>
            </a:r>
          </a:p>
          <a:p>
            <a:pPr lvl="1" eaLnBrk="1" hangingPunct="1">
              <a:defRPr/>
            </a:pPr>
            <a:r>
              <a:rPr lang="en-US" dirty="0" smtClean="0">
                <a:latin typeface="Arial" charset="0"/>
              </a:rPr>
              <a:t>Parametric: Maximum Likelihood</a:t>
            </a:r>
          </a:p>
          <a:p>
            <a:pPr lvl="1" eaLnBrk="1" hangingPunct="1">
              <a:defRPr/>
            </a:pPr>
            <a:r>
              <a:rPr lang="en-US" dirty="0" err="1" smtClean="0">
                <a:latin typeface="Arial" charset="0"/>
              </a:rPr>
              <a:t>Semiparametric</a:t>
            </a:r>
            <a:r>
              <a:rPr lang="en-US" dirty="0" smtClean="0">
                <a:latin typeface="Arial" charset="0"/>
              </a:rPr>
              <a:t> (not developed here): </a:t>
            </a:r>
          </a:p>
          <a:p>
            <a:pPr lvl="2" eaLnBrk="1" hangingPunct="1">
              <a:defRPr/>
            </a:pPr>
            <a:r>
              <a:rPr lang="en-US" dirty="0" smtClean="0">
                <a:latin typeface="Arial" charset="0"/>
              </a:rPr>
              <a:t>GMM</a:t>
            </a:r>
          </a:p>
          <a:p>
            <a:pPr lvl="2" eaLnBrk="1" hangingPunct="1">
              <a:defRPr/>
            </a:pPr>
            <a:r>
              <a:rPr lang="en-US" dirty="0" smtClean="0">
                <a:latin typeface="Arial" charset="0"/>
              </a:rPr>
              <a:t>Various approaches for case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Endogenous Continuous Variable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5438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U*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= 1[U* &gt; 0]     </a:t>
            </a:r>
            <a:r>
              <a:rPr lang="en-US" b="1" smtClean="0">
                <a:solidFill>
                  <a:srgbClr val="FF0000"/>
                </a:solidFill>
                <a:sym typeface="Symbol" pitchFamily="18" charset="2"/>
              </a:rPr>
              <a:t>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h   = </a:t>
            </a:r>
            <a:r>
              <a:rPr lang="el-GR" b="1" smtClean="0"/>
              <a:t>α</a:t>
            </a:r>
            <a:r>
              <a:rPr lang="en-US" b="1" smtClean="0"/>
              <a:t>’z</a:t>
            </a:r>
            <a:r>
              <a:rPr lang="en-US" smtClean="0"/>
              <a:t>        + u</a:t>
            </a:r>
            <a:endParaRPr lang="el-GR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Additional Assumptions: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4199626" y="1828800"/>
            <a:ext cx="3810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0" y="22098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Arial" pitchFamily="34" charset="0"/>
                <a:cs typeface="Arial" pitchFamily="34" charset="0"/>
              </a:rPr>
              <a:t>Correlation = </a:t>
            </a:r>
            <a:r>
              <a:rPr lang="el-GR" sz="1400" b="1">
                <a:latin typeface="Arial" pitchFamily="34" charset="0"/>
                <a:cs typeface="Arial" pitchFamily="34" charset="0"/>
              </a:rPr>
              <a:t>ρ</a:t>
            </a:r>
            <a:r>
              <a:rPr lang="en-US" sz="1400" b="1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-US" sz="1400" b="1">
                <a:latin typeface="Arial" pitchFamily="34" charset="0"/>
                <a:cs typeface="Arial" pitchFamily="34" charset="0"/>
              </a:rPr>
              <a:t>This is the source of the endogeneity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3"/>
          <p:cNvSpPr>
            <a:spLocks noGrp="1"/>
          </p:cNvSpPr>
          <p:nvPr>
            <p:ph type="title" idx="4294967295"/>
          </p:nvPr>
        </p:nvSpPr>
        <p:spPr>
          <a:xfrm>
            <a:off x="228600" y="304800"/>
            <a:ext cx="86868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Endogenous Income in Health</a:t>
            </a: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5052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>
            <a:off x="2590800" y="4267200"/>
            <a:ext cx="13716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8373" name="Straight Arrow Connector 8"/>
          <p:cNvCxnSpPr>
            <a:cxnSpLocks noChangeShapeType="1"/>
          </p:cNvCxnSpPr>
          <p:nvPr/>
        </p:nvCxnSpPr>
        <p:spPr bwMode="auto">
          <a:xfrm flipH="1">
            <a:off x="457200" y="4267200"/>
            <a:ext cx="17526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74" name="TextBox 10"/>
          <p:cNvSpPr txBox="1">
            <a:spLocks noChangeArrowheads="1"/>
          </p:cNvSpPr>
          <p:nvPr/>
        </p:nvSpPr>
        <p:spPr bwMode="auto">
          <a:xfrm>
            <a:off x="457200" y="44196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58375" name="TextBox 17"/>
          <p:cNvSpPr txBox="1">
            <a:spLocks noChangeArrowheads="1"/>
          </p:cNvSpPr>
          <p:nvPr/>
        </p:nvSpPr>
        <p:spPr bwMode="auto">
          <a:xfrm>
            <a:off x="2114550" y="43815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latin typeface="Arial" charset="0"/>
                <a:cs typeface="Arial" charset="0"/>
              </a:rPr>
              <a:t>        </a:t>
            </a:r>
            <a:r>
              <a:rPr lang="en-US" sz="1400" b="1">
                <a:latin typeface="Arial" charset="0"/>
                <a:cs typeface="Arial" charset="0"/>
              </a:rPr>
              <a:t>1 = Healthy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457200" y="4800600"/>
            <a:ext cx="3505200" cy="12779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Healthy = 0 or 1</a:t>
            </a:r>
          </a:p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Age, Married, Kids, Gender, 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Income</a:t>
            </a:r>
            <a:br>
              <a:rPr lang="en-US" sz="1400" b="1">
                <a:solidFill>
                  <a:srgbClr val="FF3300"/>
                </a:solidFill>
                <a:latin typeface="Arial" charset="0"/>
              </a:rPr>
            </a:br>
            <a:r>
              <a:rPr lang="en-US" sz="1400" b="1">
                <a:solidFill>
                  <a:srgbClr val="FF3300"/>
                </a:solidFill>
                <a:latin typeface="Arial" charset="0"/>
              </a:rPr>
              <a:t>Determinants of Income (observed and unobserved) also determine health satisfaction.</a:t>
            </a:r>
          </a:p>
        </p:txBody>
      </p:sp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76600"/>
            <a:ext cx="44196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4572000" y="2514600"/>
            <a:ext cx="3733800" cy="6302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Income responds to</a:t>
            </a:r>
          </a:p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Age, Age</a:t>
            </a:r>
            <a:r>
              <a:rPr lang="en-US" sz="1400" b="1" baseline="30000">
                <a:latin typeface="Arial" charset="0"/>
              </a:rPr>
              <a:t>2</a:t>
            </a:r>
            <a:r>
              <a:rPr lang="en-US" sz="1400" b="1">
                <a:latin typeface="Arial" charset="0"/>
              </a:rPr>
              <a:t>, </a:t>
            </a:r>
            <a:r>
              <a:rPr lang="en-US" sz="1400" b="1">
                <a:solidFill>
                  <a:srgbClr val="0066FF"/>
                </a:solidFill>
                <a:latin typeface="Arial" charset="0"/>
              </a:rPr>
              <a:t>Educ</a:t>
            </a:r>
            <a:r>
              <a:rPr lang="en-US" sz="1400" b="1">
                <a:latin typeface="Arial" charset="0"/>
              </a:rPr>
              <a:t>, Married, Kids, Gender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600" smtClean="0">
                <a:latin typeface="Arial" pitchFamily="34" charset="0"/>
                <a:cs typeface="Arial" pitchFamily="34" charset="0"/>
              </a:rPr>
              <a:t>Estimation by ML (Control Function)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510850"/>
              </p:ext>
            </p:extLst>
          </p:nvPr>
        </p:nvGraphicFramePr>
        <p:xfrm>
          <a:off x="1593850" y="1752600"/>
          <a:ext cx="6272213" cy="462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7" name="Equation" r:id="rId4" imgW="3759120" imgH="2768400" progId="Equation.DSMT4">
                  <p:embed/>
                </p:oleObj>
              </mc:Choice>
              <mc:Fallback>
                <p:oleObj name="Equation" r:id="rId4" imgW="3759120" imgH="2768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1752600"/>
                        <a:ext cx="6272213" cy="4624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5791200" y="4114800"/>
            <a:ext cx="1143000" cy="6858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Two Approaches to ML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479366"/>
              </p:ext>
            </p:extLst>
          </p:nvPr>
        </p:nvGraphicFramePr>
        <p:xfrm>
          <a:off x="1066800" y="1676400"/>
          <a:ext cx="7162800" cy="482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1" name="Equation" r:id="rId4" imgW="3886200" imgH="2616120" progId="Equation.DSMT4">
                  <p:embed/>
                </p:oleObj>
              </mc:Choice>
              <mc:Fallback>
                <p:oleObj name="Equation" r:id="rId4" imgW="3886200" imgH="26161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7162800" cy="482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FIML Estimates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1371600" y="1676400"/>
            <a:ext cx="70104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Probit with Endogenous RHS Variable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Log likelihood function     -6464.60772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|Coefficients in Probit Equation for HEALTHY</a:t>
            </a:r>
          </a:p>
          <a:p>
            <a:r>
              <a:rPr lang="en-US" sz="1200" b="1">
                <a:latin typeface="Courier New" pitchFamily="49" charset="0"/>
              </a:rPr>
              <a:t>Constant|    1.21760***       .06359       19.149   .0000</a:t>
            </a:r>
          </a:p>
          <a:p>
            <a:r>
              <a:rPr lang="en-US" sz="1200" b="1">
                <a:latin typeface="Courier New" pitchFamily="49" charset="0"/>
              </a:rPr>
              <a:t>     AGE|    -.02426***       .00081      -29.864   .0000      43.5257</a:t>
            </a:r>
          </a:p>
          <a:p>
            <a:r>
              <a:rPr lang="en-US" sz="1200" b="1">
                <a:latin typeface="Courier New" pitchFamily="49" charset="0"/>
              </a:rPr>
              <a:t> MARRIED|    -.02599          .02329       -1.116   .2644       .75862</a:t>
            </a:r>
          </a:p>
          <a:p>
            <a:r>
              <a:rPr lang="en-US" sz="1200" b="1">
                <a:latin typeface="Courier New" pitchFamily="49" charset="0"/>
              </a:rPr>
              <a:t>  HHKIDS|     .06932***       .01890        3.668   .0002       .40273</a:t>
            </a:r>
          </a:p>
          <a:p>
            <a:r>
              <a:rPr lang="en-US" sz="1200" b="1">
                <a:latin typeface="Courier New" pitchFamily="49" charset="0"/>
              </a:rPr>
              <a:t>  FEMALE|    -.14180***       .01583       -8.959   .0000       .47877</a:t>
            </a:r>
          </a:p>
          <a:p>
            <a:r>
              <a:rPr lang="en-US" sz="1200" b="1">
                <a:latin typeface="Courier New" pitchFamily="49" charset="0"/>
              </a:rPr>
              <a:t>  INCOME|     .53778***       .14473        3.716   .0002       .35208</a:t>
            </a:r>
          </a:p>
          <a:p>
            <a:r>
              <a:rPr lang="en-US" sz="1200" b="1">
                <a:latin typeface="Courier New" pitchFamily="49" charset="0"/>
              </a:rPr>
              <a:t>        |Coefficients in Linear Regression for INCOME</a:t>
            </a:r>
          </a:p>
          <a:p>
            <a:r>
              <a:rPr lang="en-US" sz="1200" b="1">
                <a:latin typeface="Courier New" pitchFamily="49" charset="0"/>
              </a:rPr>
              <a:t>Constant|    -.36099***       .01704      -21.180   .0000</a:t>
            </a:r>
          </a:p>
          <a:p>
            <a:r>
              <a:rPr lang="en-US" sz="1200" b="1">
                <a:latin typeface="Courier New" pitchFamily="49" charset="0"/>
              </a:rPr>
              <a:t>     AGE|     .02159***       .00083       26.062   .0000      43.5257</a:t>
            </a:r>
          </a:p>
          <a:p>
            <a:r>
              <a:rPr lang="en-US" sz="1200" b="1">
                <a:latin typeface="Courier New" pitchFamily="49" charset="0"/>
              </a:rPr>
              <a:t>   AGESQ|    -.00025***     .944134D-05   -26.569   .0000      2022.86</a:t>
            </a:r>
          </a:p>
          <a:p>
            <a:r>
              <a:rPr lang="en-US" sz="1200" b="1">
                <a:latin typeface="Courier New" pitchFamily="49" charset="0"/>
              </a:rPr>
              <a:t>    EDUC|     .02064***       .00039       52.729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 .07783***       .00259       30.080   .0000       .75862</a:t>
            </a:r>
          </a:p>
          <a:p>
            <a:r>
              <a:rPr lang="en-US" sz="1200" b="1">
                <a:latin typeface="Courier New" pitchFamily="49" charset="0"/>
              </a:rPr>
              <a:t>  HHKIDS|    -.03564***       .00232      -15.332   .0000       .40273</a:t>
            </a:r>
          </a:p>
          <a:p>
            <a:r>
              <a:rPr lang="en-US" sz="1200" b="1">
                <a:latin typeface="Courier New" pitchFamily="49" charset="0"/>
              </a:rPr>
              <a:t>  FEMALE|     .00413**        .00203        2.033   .0420       .47877</a:t>
            </a:r>
          </a:p>
          <a:p>
            <a:r>
              <a:rPr lang="en-US" sz="1200" b="1">
                <a:latin typeface="Courier New" pitchFamily="49" charset="0"/>
              </a:rPr>
              <a:t>        |Standard Deviation of Regression Disturbances</a:t>
            </a:r>
          </a:p>
          <a:p>
            <a:r>
              <a:rPr lang="en-US" sz="1200" b="1">
                <a:latin typeface="Courier New" pitchFamily="49" charset="0"/>
              </a:rPr>
              <a:t>Sigma(w)|     .16445***       .00026      644.874   .0000</a:t>
            </a:r>
          </a:p>
          <a:p>
            <a:r>
              <a:rPr lang="en-US" sz="1200" b="1">
                <a:latin typeface="Courier New" pitchFamily="49" charset="0"/>
              </a:rPr>
              <a:t>        |Correlation Between Probit and Regression Disturbances</a:t>
            </a:r>
          </a:p>
          <a:p>
            <a:r>
              <a:rPr lang="en-US" sz="1200" b="1">
                <a:latin typeface="Courier New" pitchFamily="49" charset="0"/>
              </a:rPr>
              <a:t>Rho(e,w)|    -.02630          .02499       -1.052   .2926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1295400" y="6096000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Partial Effects: Scaled Coefficients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371600" y="1752600"/>
          <a:ext cx="6959600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5" name="Equation" r:id="rId4" imgW="4203360" imgH="2628720" progId="Equation.DSMT4">
                  <p:embed/>
                </p:oleObj>
              </mc:Choice>
              <mc:Fallback>
                <p:oleObj name="Equation" r:id="rId4" imgW="4203360" imgH="26287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6959600" cy="435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mtClean="0"/>
              <a:t>Endogenous Binary Variable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U* 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  = 1[U* &gt; 0]</a:t>
            </a:r>
            <a:br>
              <a:rPr lang="en-US" smtClean="0"/>
            </a:br>
            <a:r>
              <a:rPr lang="en-US" smtClean="0">
                <a:solidFill>
                  <a:srgbClr val="FF3300"/>
                </a:solidFill>
              </a:rPr>
              <a:t>h*   = </a:t>
            </a:r>
            <a:r>
              <a:rPr lang="el-GR" b="1" smtClean="0">
                <a:solidFill>
                  <a:srgbClr val="FF3300"/>
                </a:solidFill>
              </a:rPr>
              <a:t>α</a:t>
            </a:r>
            <a:r>
              <a:rPr lang="en-US" b="1" smtClean="0">
                <a:solidFill>
                  <a:srgbClr val="FF3300"/>
                </a:solidFill>
              </a:rPr>
              <a:t>’z</a:t>
            </a:r>
            <a:r>
              <a:rPr lang="en-US" smtClean="0">
                <a:solidFill>
                  <a:srgbClr val="FF3300"/>
                </a:solidFill>
              </a:rPr>
              <a:t>        + u</a:t>
            </a:r>
            <a:br>
              <a:rPr lang="en-US" smtClean="0">
                <a:solidFill>
                  <a:srgbClr val="FF3300"/>
                </a:solidFill>
              </a:rPr>
            </a:br>
            <a:r>
              <a:rPr lang="en-US" smtClean="0">
                <a:solidFill>
                  <a:srgbClr val="FF3300"/>
                </a:solidFill>
              </a:rPr>
              <a:t>h     = 1[h* &gt; 0]</a:t>
            </a:r>
            <a:endParaRPr lang="el-GR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|h*]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Additional Assumptions: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61444" name="Rectangle 3"/>
          <p:cNvSpPr>
            <a:spLocks noChangeArrowheads="1"/>
          </p:cNvSpPr>
          <p:nvPr/>
        </p:nvSpPr>
        <p:spPr bwMode="auto">
          <a:xfrm>
            <a:off x="3962400" y="1828800"/>
            <a:ext cx="3048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Arial" pitchFamily="34" charset="0"/>
                <a:cs typeface="Arial" pitchFamily="34" charset="0"/>
              </a:rPr>
              <a:t>Correlation = </a:t>
            </a:r>
            <a:r>
              <a:rPr lang="el-GR" sz="1400" b="1">
                <a:latin typeface="Arial" pitchFamily="34" charset="0"/>
                <a:cs typeface="Arial" pitchFamily="34" charset="0"/>
              </a:rPr>
              <a:t>ρ</a:t>
            </a:r>
            <a:r>
              <a:rPr lang="en-US" sz="1400" b="1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-US" sz="1400" b="1">
                <a:latin typeface="Arial" pitchFamily="34" charset="0"/>
                <a:cs typeface="Arial" pitchFamily="34" charset="0"/>
              </a:rPr>
              <a:t>This is the source of the endogeneity  </a:t>
            </a:r>
          </a:p>
        </p:txBody>
      </p:sp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4616450" y="2209800"/>
            <a:ext cx="412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sym typeface="Symbol" pitchFamily="18" charset="2"/>
              </a:rPr>
              <a:t>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Endogenous Binary Variable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447800" y="1752600"/>
          <a:ext cx="6629400" cy="1873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59" name="Equation" r:id="rId4" imgW="2921000" imgH="825500" progId="Equation.DSMT4">
                  <p:embed/>
                </p:oleObj>
              </mc:Choice>
              <mc:Fallback>
                <p:oleObj name="Equation" r:id="rId4" imgW="2921000" imgH="825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629400" cy="1873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365760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67200"/>
            <a:ext cx="403860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3686175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4495800" y="38100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b="1" smtClean="0"/>
              <a:t>FIML Estimates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70866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DOCPUB</a:t>
            </a:r>
          </a:p>
          <a:p>
            <a:r>
              <a:rPr lang="en-US" sz="1200" b="1">
                <a:latin typeface="Courier New" pitchFamily="49" charset="0"/>
              </a:rPr>
              <a:t>Log likelihood function    -25671.43905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 .59049***       .14473        4.080   .0000</a:t>
            </a:r>
          </a:p>
          <a:p>
            <a:r>
              <a:rPr lang="en-US" sz="1200" b="1">
                <a:latin typeface="Courier New" pitchFamily="49" charset="0"/>
              </a:rPr>
              <a:t>     AGE|    -.05740***       .00601       -9.559   .0000      43.5257</a:t>
            </a:r>
          </a:p>
          <a:p>
            <a:r>
              <a:rPr lang="en-US" sz="1200" b="1">
                <a:latin typeface="Courier New" pitchFamily="49" charset="0"/>
              </a:rPr>
              <a:t>   AGESQ|     .00082***     .681660D-04    12.100   .0000      2022.86</a:t>
            </a:r>
          </a:p>
          <a:p>
            <a:r>
              <a:rPr lang="en-US" sz="1200" b="1">
                <a:latin typeface="Courier New" pitchFamily="49" charset="0"/>
              </a:rPr>
              <a:t>  INCOME|     .08883*         .05094        1.744   .0812       .35208</a:t>
            </a:r>
          </a:p>
          <a:p>
            <a:r>
              <a:rPr lang="en-US" sz="1200" b="1">
                <a:latin typeface="Courier New" pitchFamily="49" charset="0"/>
              </a:rPr>
              <a:t>  FEMALE|     .34583***       .01629       21.225   .0000       .47877</a:t>
            </a:r>
          </a:p>
          <a:p>
            <a:r>
              <a:rPr lang="en-US" sz="1200" b="1">
                <a:latin typeface="Courier New" pitchFamily="49" charset="0"/>
              </a:rPr>
              <a:t>  PUBLIC|     .43533***       .07357        5.917   .0000       .88571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PUBLIC</a:t>
            </a:r>
          </a:p>
          <a:p>
            <a:r>
              <a:rPr lang="en-US" sz="1200" b="1">
                <a:latin typeface="Courier New" pitchFamily="49" charset="0"/>
              </a:rPr>
              <a:t>Constant|    3.55054***       .07446       47.681   .0000</a:t>
            </a:r>
          </a:p>
          <a:p>
            <a:r>
              <a:rPr lang="en-US" sz="1200" b="1">
                <a:latin typeface="Courier New" pitchFamily="49" charset="0"/>
              </a:rPr>
              <a:t>     AGE|     .00067          .00115         .581   .5612      43.5257</a:t>
            </a:r>
          </a:p>
          <a:p>
            <a:r>
              <a:rPr lang="en-US" sz="1200" b="1">
                <a:latin typeface="Courier New" pitchFamily="49" charset="0"/>
              </a:rPr>
              <a:t>    EDUC|    -.16839***       .00416      -40.499   .0000      11.3206</a:t>
            </a:r>
          </a:p>
          <a:p>
            <a:r>
              <a:rPr lang="en-US" sz="1200" b="1">
                <a:latin typeface="Courier New" pitchFamily="49" charset="0"/>
              </a:rPr>
              <a:t>  INCOME|    -.98656***       .05171      -19.077   .0000       .35208</a:t>
            </a:r>
          </a:p>
          <a:p>
            <a:r>
              <a:rPr lang="en-US" sz="1200" b="1">
                <a:latin typeface="Courier New" pitchFamily="49" charset="0"/>
              </a:rPr>
              <a:t> MARRIED|    -.00985          .02922        -.337   .7361       .75862</a:t>
            </a:r>
          </a:p>
          <a:p>
            <a:r>
              <a:rPr lang="en-US" sz="1200" b="1">
                <a:latin typeface="Courier New" pitchFamily="49" charset="0"/>
              </a:rPr>
              <a:t>  HHKIDS|    -.08095***       .02510       -3.225   .0013       .40273</a:t>
            </a:r>
          </a:p>
          <a:p>
            <a:r>
              <a:rPr lang="en-US" sz="1200" b="1">
                <a:latin typeface="Courier New" pitchFamily="49" charset="0"/>
              </a:rPr>
              <a:t>  FEMALE|     .12139***       .02231        5.442   .0000       .47877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latin typeface="Courier New" pitchFamily="49" charset="0"/>
              </a:rPr>
              <a:t>RHO(1,2)|    -.17280***       .04074       -4.241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1143000" y="5849938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Effects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219200" y="1635125"/>
          <a:ext cx="6313488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83" name="Equation" r:id="rId4" imgW="3962160" imgH="2869920" progId="Equation.DSMT4">
                  <p:embed/>
                </p:oleObj>
              </mc:Choice>
              <mc:Fallback>
                <p:oleObj name="Equation" r:id="rId4" imgW="3962160" imgH="28699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35125"/>
                        <a:ext cx="6313488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447800" y="3657600"/>
            <a:ext cx="1447800" cy="9144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447800" y="4953000"/>
            <a:ext cx="1524000" cy="914400"/>
          </a:xfrm>
          <a:prstGeom prst="rect">
            <a:avLst/>
          </a:prstGeom>
          <a:solidFill>
            <a:srgbClr val="92D05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Identification Issues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905000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Researchers usually have a variable in the treatment equation that is not in the main probit equation “to improve identification”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 fully simultaneous model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y1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1,y2),  y2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2,y1)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Not identified even with exclusion restrictions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(Model is “incoherent”)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219200" y="2438400"/>
            <a:ext cx="66294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      Selection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 Sample Selection Model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U*   = </a:t>
            </a:r>
            <a:r>
              <a:rPr lang="el-GR" sz="2400" b="1" dirty="0" smtClean="0"/>
              <a:t>β</a:t>
            </a:r>
            <a:r>
              <a:rPr lang="en-US" sz="2400" b="1" dirty="0" smtClean="0"/>
              <a:t>’x</a:t>
            </a:r>
            <a:r>
              <a:rPr lang="en-US" sz="2400" dirty="0" smtClean="0"/>
              <a:t>         </a:t>
            </a:r>
            <a:r>
              <a:rPr lang="en-US" sz="2400" dirty="0" smtClean="0">
                <a:latin typeface="Arial" charset="0"/>
                <a:cs typeface="Arial" charset="0"/>
              </a:rPr>
              <a:t>+</a:t>
            </a:r>
            <a:r>
              <a:rPr lang="en-US" sz="2400" dirty="0" smtClean="0"/>
              <a:t>  </a:t>
            </a:r>
            <a:r>
              <a:rPr lang="el-GR" sz="2400" dirty="0" smtClean="0"/>
              <a:t>ε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y     = 1[U* &gt; 0]</a:t>
            </a:r>
            <a:br>
              <a:rPr lang="en-US" sz="2400" dirty="0" smtClean="0"/>
            </a:br>
            <a:r>
              <a:rPr lang="en-US" sz="2400" dirty="0" smtClean="0"/>
              <a:t>h*   = </a:t>
            </a:r>
            <a:r>
              <a:rPr lang="el-GR" sz="2400" b="1" dirty="0" smtClean="0"/>
              <a:t>α</a:t>
            </a:r>
            <a:r>
              <a:rPr lang="en-US" sz="2400" b="1" dirty="0" smtClean="0"/>
              <a:t>’z</a:t>
            </a:r>
            <a:r>
              <a:rPr lang="en-US" sz="2400" dirty="0" smtClean="0"/>
              <a:t>    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sz="2400" dirty="0" smtClean="0"/>
              <a:t> u</a:t>
            </a:r>
            <a:br>
              <a:rPr lang="en-US" sz="2400" dirty="0" smtClean="0"/>
            </a:br>
            <a:r>
              <a:rPr lang="en-US" sz="2400" dirty="0" smtClean="0"/>
              <a:t>h     = 1[h* &gt; 0]</a:t>
            </a:r>
            <a:endParaRPr lang="el-GR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E[</a:t>
            </a:r>
            <a:r>
              <a:rPr lang="el-GR" sz="2400" dirty="0" smtClean="0"/>
              <a:t>ε</a:t>
            </a:r>
            <a:r>
              <a:rPr lang="en-US" sz="2400" dirty="0" smtClean="0"/>
              <a:t>|h] ≠ 0 </a:t>
            </a:r>
            <a:r>
              <a:rPr lang="en-US" sz="2400" dirty="0" smtClean="0">
                <a:sym typeface="Wingdings" pitchFamily="2" charset="2"/>
              </a:rPr>
              <a:t> </a:t>
            </a:r>
            <a:r>
              <a:rPr lang="en-US" sz="2400" dirty="0" err="1" smtClean="0">
                <a:sym typeface="Wingdings" pitchFamily="2" charset="2"/>
              </a:rPr>
              <a:t>Cov</a:t>
            </a:r>
            <a:r>
              <a:rPr lang="en-US" sz="2400" dirty="0" smtClean="0">
                <a:sym typeface="Wingdings" pitchFamily="2" charset="2"/>
              </a:rPr>
              <a:t>[u, </a:t>
            </a:r>
            <a:r>
              <a:rPr lang="el-GR" sz="2400" dirty="0" smtClean="0"/>
              <a:t>ε</a:t>
            </a:r>
            <a:r>
              <a:rPr lang="en-US" sz="2400" dirty="0" smtClean="0">
                <a:sym typeface="Wingdings" pitchFamily="2" charset="2"/>
              </a:rPr>
              <a:t>] </a:t>
            </a:r>
            <a:r>
              <a:rPr lang="en-US" sz="2400" dirty="0" smtClean="0"/>
              <a:t>≠ 0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 err="1" smtClean="0"/>
              <a:t>y,</a:t>
            </a:r>
            <a:r>
              <a:rPr lang="en-US" sz="2400" b="1" dirty="0" err="1" smtClean="0"/>
              <a:t>x</a:t>
            </a:r>
            <a:r>
              <a:rPr lang="en-US" sz="2400" dirty="0" smtClean="0"/>
              <a:t>) are observed only when h = 1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Additional Assumptions: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(u,</a:t>
            </a:r>
            <a:r>
              <a:rPr lang="el-GR" sz="2400" dirty="0" smtClean="0"/>
              <a:t>ε</a:t>
            </a:r>
            <a:r>
              <a:rPr lang="en-US" sz="2400" dirty="0" smtClean="0"/>
              <a:t>)  ~  N[(0,0),(</a:t>
            </a:r>
            <a:r>
              <a:rPr lang="el-GR" sz="2400" dirty="0" smtClean="0"/>
              <a:t>σ</a:t>
            </a:r>
            <a:r>
              <a:rPr lang="en-US" sz="2400" baseline="-25000" dirty="0" smtClean="0"/>
              <a:t>u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, </a:t>
            </a:r>
            <a:r>
              <a:rPr lang="el-GR" sz="2400" dirty="0" smtClean="0"/>
              <a:t>ρσ</a:t>
            </a:r>
            <a:r>
              <a:rPr lang="en-US" sz="2400" baseline="-25000" dirty="0" smtClean="0"/>
              <a:t>u</a:t>
            </a:r>
            <a:r>
              <a:rPr lang="en-US" sz="2400" dirty="0" smtClean="0"/>
              <a:t>, 1)]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</a:t>
            </a:r>
            <a:r>
              <a:rPr lang="en-US" sz="2400" b="1" dirty="0" smtClean="0"/>
              <a:t>z</a:t>
            </a:r>
            <a:r>
              <a:rPr lang="en-US" sz="2400" dirty="0" smtClean="0"/>
              <a:t>        =  a valid set of exogenous</a:t>
            </a:r>
            <a:br>
              <a:rPr lang="en-US" sz="2400" dirty="0" smtClean="0"/>
            </a:br>
            <a:r>
              <a:rPr lang="en-US" sz="2400" dirty="0" smtClean="0"/>
              <a:t>              variables, uncorrelated with (u,</a:t>
            </a:r>
            <a:r>
              <a:rPr lang="el-GR" sz="2400" dirty="0" smtClean="0"/>
              <a:t>ε</a:t>
            </a:r>
            <a:r>
              <a:rPr lang="en-US" sz="2400" dirty="0" smtClean="0"/>
              <a:t>)</a:t>
            </a:r>
          </a:p>
        </p:txBody>
      </p:sp>
      <p:sp>
        <p:nvSpPr>
          <p:cNvPr id="66564" name="Rectangle 3"/>
          <p:cNvSpPr>
            <a:spLocks noChangeArrowheads="1"/>
          </p:cNvSpPr>
          <p:nvPr/>
        </p:nvSpPr>
        <p:spPr bwMode="auto">
          <a:xfrm>
            <a:off x="3657600" y="1828800"/>
            <a:ext cx="3048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24400" y="21336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Arial" pitchFamily="34" charset="0"/>
                <a:cs typeface="Arial" pitchFamily="34" charset="0"/>
              </a:rPr>
              <a:t>Correlation = </a:t>
            </a:r>
            <a:r>
              <a:rPr lang="el-GR" sz="1400" b="1">
                <a:latin typeface="Arial" pitchFamily="34" charset="0"/>
                <a:cs typeface="Arial" pitchFamily="34" charset="0"/>
              </a:rPr>
              <a:t>ρ</a:t>
            </a:r>
            <a:r>
              <a:rPr lang="en-US" sz="1400" b="1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-US" sz="1400" b="1">
                <a:latin typeface="Arial" pitchFamily="34" charset="0"/>
                <a:cs typeface="Arial" pitchFamily="34" charset="0"/>
              </a:rPr>
              <a:t>This is the source of the “selectivity: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b="1" smtClean="0"/>
              <a:t>Application: Doctor,Public</a:t>
            </a:r>
          </a:p>
        </p:txBody>
      </p:sp>
      <p:sp>
        <p:nvSpPr>
          <p:cNvPr id="67587" name="Text Box 7"/>
          <p:cNvSpPr txBox="1">
            <a:spLocks noChangeArrowheads="1"/>
          </p:cNvSpPr>
          <p:nvPr/>
        </p:nvSpPr>
        <p:spPr bwMode="auto">
          <a:xfrm>
            <a:off x="990600" y="1600200"/>
            <a:ext cx="7010400" cy="307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3 Groups of observations: (Public=0), (Doctor=0|Public=1), (Doctor=1|Public=1)</a:t>
            </a:r>
            <a:endParaRPr lang="en-US"/>
          </a:p>
        </p:txBody>
      </p:sp>
      <p:pic>
        <p:nvPicPr>
          <p:cNvPr id="6758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80994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2286000" y="5562600"/>
            <a:ext cx="762000" cy="3810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3048000" y="4953000"/>
            <a:ext cx="762000" cy="6096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Sample Selection</a:t>
            </a:r>
          </a:p>
        </p:txBody>
      </p:sp>
      <p:pic>
        <p:nvPicPr>
          <p:cNvPr id="686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16138"/>
            <a:ext cx="3886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19600"/>
            <a:ext cx="434340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 Box 6"/>
          <p:cNvSpPr txBox="1">
            <a:spLocks noChangeArrowheads="1"/>
          </p:cNvSpPr>
          <p:nvPr/>
        </p:nvSpPr>
        <p:spPr bwMode="auto">
          <a:xfrm>
            <a:off x="457200" y="1600200"/>
            <a:ext cx="39624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Public=1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68614" name="Text Box 7"/>
          <p:cNvSpPr txBox="1">
            <a:spLocks noChangeArrowheads="1"/>
          </p:cNvSpPr>
          <p:nvPr/>
        </p:nvSpPr>
        <p:spPr bwMode="auto">
          <a:xfrm>
            <a:off x="4648200" y="39624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  <p:sp>
        <p:nvSpPr>
          <p:cNvPr id="68615" name="Line 9"/>
          <p:cNvSpPr>
            <a:spLocks noChangeShapeType="1"/>
          </p:cNvSpPr>
          <p:nvPr/>
        </p:nvSpPr>
        <p:spPr bwMode="auto">
          <a:xfrm flipV="1">
            <a:off x="5486400" y="6102350"/>
            <a:ext cx="990600" cy="152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616" name="Line 10"/>
          <p:cNvSpPr>
            <a:spLocks noChangeShapeType="1"/>
          </p:cNvSpPr>
          <p:nvPr/>
        </p:nvSpPr>
        <p:spPr bwMode="auto">
          <a:xfrm>
            <a:off x="5486400" y="6096000"/>
            <a:ext cx="990600" cy="152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617" name="Rectangle 12"/>
          <p:cNvSpPr>
            <a:spLocks noChangeArrowheads="1"/>
          </p:cNvSpPr>
          <p:nvPr/>
        </p:nvSpPr>
        <p:spPr bwMode="auto">
          <a:xfrm>
            <a:off x="1358900" y="3860800"/>
            <a:ext cx="863600" cy="88900"/>
          </a:xfrm>
          <a:prstGeom prst="rect">
            <a:avLst/>
          </a:prstGeom>
          <a:solidFill>
            <a:srgbClr val="FF33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Rectangle 13"/>
          <p:cNvSpPr>
            <a:spLocks noChangeArrowheads="1"/>
          </p:cNvSpPr>
          <p:nvPr/>
        </p:nvSpPr>
        <p:spPr bwMode="auto">
          <a:xfrm>
            <a:off x="2997200" y="3873500"/>
            <a:ext cx="863600" cy="88900"/>
          </a:xfrm>
          <a:prstGeom prst="rect">
            <a:avLst/>
          </a:prstGeom>
          <a:solidFill>
            <a:srgbClr val="FF33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Sample Selection Model: Estimation</a:t>
            </a:r>
          </a:p>
        </p:txBody>
      </p:sp>
      <p:graphicFrame>
        <p:nvGraphicFramePr>
          <p:cNvPr id="11266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9841178"/>
              </p:ext>
            </p:extLst>
          </p:nvPr>
        </p:nvGraphicFramePr>
        <p:xfrm>
          <a:off x="1035050" y="1828800"/>
          <a:ext cx="7377113" cy="396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75" name="Equation" r:id="rId4" imgW="3848040" imgH="2070000" progId="Equation.DSMT4">
                  <p:embed/>
                </p:oleObj>
              </mc:Choice>
              <mc:Fallback>
                <p:oleObj name="Equation" r:id="rId4" imgW="3848040" imgH="20700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050" y="1828800"/>
                        <a:ext cx="7377113" cy="396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ML Estimates</a:t>
            </a:r>
          </a:p>
        </p:txBody>
      </p:sp>
      <p:sp>
        <p:nvSpPr>
          <p:cNvPr id="70659" name="Text Box 5"/>
          <p:cNvSpPr txBox="1">
            <a:spLocks noChangeArrowheads="1"/>
          </p:cNvSpPr>
          <p:nvPr/>
        </p:nvSpPr>
        <p:spPr bwMode="auto">
          <a:xfrm>
            <a:off x="1371600" y="1600200"/>
            <a:ext cx="70866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DOCPUB</a:t>
            </a:r>
          </a:p>
          <a:p>
            <a:r>
              <a:rPr lang="en-US" sz="1200" b="1">
                <a:latin typeface="Courier New" pitchFamily="49" charset="0"/>
              </a:rPr>
              <a:t>Log likelihood function    -23581.80697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13</a:t>
            </a:r>
          </a:p>
          <a:p>
            <a:r>
              <a:rPr lang="en-US" sz="1200" b="1">
                <a:latin typeface="Courier New" pitchFamily="49" charset="0"/>
              </a:rPr>
              <a:t>Selection model based on PUBLIC</a:t>
            </a:r>
          </a:p>
          <a:p>
            <a:r>
              <a:rPr lang="en-US" sz="1200" b="1">
                <a:latin typeface="Courier New" pitchFamily="49" charset="0"/>
              </a:rPr>
              <a:t>Means for vars. 1-  5 are after selection.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1.09027***       .13112        8.315   .0000</a:t>
            </a:r>
          </a:p>
          <a:p>
            <a:r>
              <a:rPr lang="en-US" sz="1200" b="1">
                <a:latin typeface="Courier New" pitchFamily="49" charset="0"/>
              </a:rPr>
              <a:t>     AGE|    -.06030***       .00633       -9.532   .0000      43.6996</a:t>
            </a:r>
          </a:p>
          <a:p>
            <a:r>
              <a:rPr lang="en-US" sz="1200" b="1">
                <a:latin typeface="Courier New" pitchFamily="49" charset="0"/>
              </a:rPr>
              <a:t>   AGESQ|     .00086***     .718153D-04    11.967   .0000      2041.87</a:t>
            </a:r>
          </a:p>
          <a:p>
            <a:r>
              <a:rPr lang="en-US" sz="1200" b="1">
                <a:latin typeface="Courier New" pitchFamily="49" charset="0"/>
              </a:rPr>
              <a:t>  INCOME|     .07820          .05779        1.353   .1760       .33976</a:t>
            </a:r>
          </a:p>
          <a:p>
            <a:r>
              <a:rPr lang="en-US" sz="1200" b="1">
                <a:latin typeface="Courier New" pitchFamily="49" charset="0"/>
              </a:rPr>
              <a:t>  FEMALE|     .34357***       .01756       19.561   .0000       .49329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PUBLIC</a:t>
            </a:r>
          </a:p>
          <a:p>
            <a:r>
              <a:rPr lang="en-US" sz="1200" b="1">
                <a:latin typeface="Courier New" pitchFamily="49" charset="0"/>
              </a:rPr>
              <a:t>Constant|    3.54736***       .07456       47.580   .0000</a:t>
            </a:r>
          </a:p>
          <a:p>
            <a:r>
              <a:rPr lang="en-US" sz="1200" b="1">
                <a:latin typeface="Courier New" pitchFamily="49" charset="0"/>
              </a:rPr>
              <a:t>     AGE|     .00080          .00116         .690   .4899      43.5257</a:t>
            </a:r>
          </a:p>
          <a:p>
            <a:r>
              <a:rPr lang="en-US" sz="1200" b="1">
                <a:latin typeface="Courier New" pitchFamily="49" charset="0"/>
              </a:rPr>
              <a:t>    EDUC|    -.16832***       .00416      -40.490   .0000      11.3206</a:t>
            </a:r>
          </a:p>
          <a:p>
            <a:r>
              <a:rPr lang="en-US" sz="1200" b="1">
                <a:latin typeface="Courier New" pitchFamily="49" charset="0"/>
              </a:rPr>
              <a:t>  INCOME|    -.98747***       .05162      -19.128   .0000       .35208</a:t>
            </a:r>
          </a:p>
          <a:p>
            <a:r>
              <a:rPr lang="en-US" sz="1200" b="1">
                <a:latin typeface="Courier New" pitchFamily="49" charset="0"/>
              </a:rPr>
              <a:t> MARRIED|    -.01508          .02934        -.514   .6072       .75862</a:t>
            </a:r>
          </a:p>
          <a:p>
            <a:r>
              <a:rPr lang="en-US" sz="1200" b="1">
                <a:latin typeface="Courier New" pitchFamily="49" charset="0"/>
              </a:rPr>
              <a:t>  HHKIDS|    -.07777***       .02514       -3.093   .0020       .40273</a:t>
            </a:r>
          </a:p>
          <a:p>
            <a:r>
              <a:rPr lang="en-US" sz="1200" b="1">
                <a:latin typeface="Courier New" pitchFamily="49" charset="0"/>
              </a:rPr>
              <a:t>  FEMALE|     .12154***       .02231        5.447   .0000       .47877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latin typeface="Courier New" pitchFamily="49" charset="0"/>
              </a:rPr>
              <a:t>RHO(1,2)|    -.19303***       .06763       -2.854   .0043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Estimation Issues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3657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This is a sample selection model applied to a nonlinear model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There is no lambda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Estimated by FIML, not two step least squares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Estimator is a type of </a:t>
            </a:r>
            <a:r>
              <a:rPr lang="en-US" b="1" smtClean="0">
                <a:solidFill>
                  <a:srgbClr val="FF3300"/>
                </a:solidFill>
                <a:latin typeface="Arial" charset="0"/>
              </a:rPr>
              <a:t>BIVARIATE PROBIT MODEL</a:t>
            </a:r>
          </a:p>
          <a:p>
            <a:pPr eaLnBrk="1" hangingPunct="1"/>
            <a:r>
              <a:rPr lang="en-US" smtClean="0">
                <a:latin typeface="Arial" charset="0"/>
              </a:rPr>
              <a:t>The model is identified without exclusions (again)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09800" y="3429000"/>
            <a:ext cx="5334000" cy="1676400"/>
          </a:xfrm>
        </p:spPr>
        <p:txBody>
          <a:bodyPr/>
          <a:lstStyle/>
          <a:p>
            <a:pPr algn="l" eaLnBrk="1" hangingPunct="1"/>
            <a:r>
              <a:rPr lang="en-US" sz="7200" smtClean="0"/>
              <a:t>      A Dynamic</a:t>
            </a:r>
            <a:br>
              <a:rPr lang="en-US" sz="7200" smtClean="0"/>
            </a:br>
            <a:r>
              <a:rPr lang="en-US" sz="7200" smtClean="0"/>
              <a:t> 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Dynamic Models</a:t>
            </a:r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1460500" y="1981200"/>
          <a:ext cx="68580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19" name="Equation" r:id="rId4" imgW="3632040" imgH="2095200" progId="Equation.DSMT4">
                  <p:embed/>
                </p:oleObj>
              </mc:Choice>
              <mc:Fallback>
                <p:oleObj name="Equation" r:id="rId4" imgW="3632040" imgH="2095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1981200"/>
                        <a:ext cx="6858000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2800" b="1" smtClean="0">
                <a:latin typeface="Arial" pitchFamily="34" charset="0"/>
                <a:cs typeface="Arial" pitchFamily="34" charset="0"/>
              </a:rPr>
              <a:t>Dynamic Probit Model: A Standard Approach</a:t>
            </a: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1104900" y="1695450"/>
          <a:ext cx="7040563" cy="478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3" name="Equation" r:id="rId4" imgW="4520880" imgH="3073320" progId="Equation.DSMT4">
                  <p:embed/>
                </p:oleObj>
              </mc:Choice>
              <mc:Fallback>
                <p:oleObj name="Equation" r:id="rId4" imgW="4520880" imgH="30733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695450"/>
                        <a:ext cx="7040563" cy="478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524000" y="5257800"/>
            <a:ext cx="62484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447800" y="2057400"/>
            <a:ext cx="5895975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1524000" y="4524375"/>
            <a:ext cx="348615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Simplified Dynamic Model</a:t>
            </a:r>
          </a:p>
        </p:txBody>
      </p:sp>
      <p:graphicFrame>
        <p:nvGraphicFramePr>
          <p:cNvPr id="2253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828800"/>
          <a:ext cx="7543800" cy="381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7" name="Equation" r:id="rId4" imgW="4394200" imgH="2222500" progId="Equation.DSMT4">
                  <p:embed/>
                </p:oleObj>
              </mc:Choice>
              <mc:Fallback>
                <p:oleObj name="Equation" r:id="rId4" imgW="4394200" imgH="22225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7543800" cy="3814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066800" y="3810000"/>
            <a:ext cx="70104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143000" y="2514600"/>
            <a:ext cx="4648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81200"/>
            <a:ext cx="80295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 Dynamic Model for Public Insurance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Dynamic Common Effects Model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057400"/>
            <a:ext cx="75057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 bwMode="auto">
          <a:xfrm>
            <a:off x="1066800" y="4239768"/>
            <a:ext cx="6858000" cy="3048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32004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Bivariate</a:t>
            </a:r>
            <a:br>
              <a:rPr lang="en-US" sz="7200" smtClean="0"/>
            </a:br>
            <a:r>
              <a:rPr lang="en-US" sz="7200" smtClean="0"/>
              <a:t>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Gross Relation Between Two Binary Variables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/>
              <a:t>                          Cross Tabulation Suggests Presence or </a:t>
            </a:r>
            <a:br>
              <a:rPr lang="en-US" sz="1800" b="1" smtClean="0"/>
            </a:br>
            <a:r>
              <a:rPr lang="en-US" sz="1800" b="1" smtClean="0"/>
              <a:t>                       Absence of a Bivariate Relationship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95400" y="2514600"/>
            <a:ext cx="7543800" cy="35394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+-----------------------------------------------------------------+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|Cross Tabulation               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|Row variable is DOCTOR   (Out of range 0-49:      0)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|Number of Rows =  2      (DOCTOR   =  0 to  1)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|Col variable is HOSPITAL (Out of range 0-49:      0)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|Number of Cols =  2      (HOSPITAL =  0 to  1)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+-----------------------------------------------------------------+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               HOSPITAL        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+--------+--------------+------+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  DOCTOR|      0      1| Total|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+--------+--------------+------+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       0|   9715    420| 10135|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       1|  15216   1975| 17191|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+--------+--------------+------+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|   Total|  24931   2395| 27326|                                  |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+-----------------------------------------------------------------+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Tetrachoric Correlation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752600" y="2362200"/>
          <a:ext cx="6364288" cy="3109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31" name="Equation" r:id="rId4" imgW="3378200" imgH="1651000" progId="Equation.DSMT4">
                  <p:embed/>
                </p:oleObj>
              </mc:Choice>
              <mc:Fallback>
                <p:oleObj name="Equation" r:id="rId4" imgW="3378200" imgH="1651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362200"/>
                        <a:ext cx="6364288" cy="3109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Log Likelihood Function</a:t>
            </a:r>
            <a:br>
              <a:rPr lang="en-US" sz="3600" b="1" smtClean="0"/>
            </a:br>
            <a:r>
              <a:rPr lang="en-US" sz="3600" b="1" smtClean="0"/>
              <a:t>for Tetrachoric Correlation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914400" y="2590800"/>
          <a:ext cx="7543800" cy="304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5" name="Equation" r:id="rId4" imgW="3771900" imgH="1524000" progId="Equation.DSMT4">
                  <p:embed/>
                </p:oleObj>
              </mc:Choice>
              <mc:Fallback>
                <p:oleObj name="Equation" r:id="rId4" imgW="3771900" imgH="1524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590800"/>
                        <a:ext cx="7543800" cy="3049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Estimation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447800" y="1905000"/>
            <a:ext cx="7162800" cy="3921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FIML Estimates of Bivariate Probit Model    |</a:t>
            </a:r>
          </a:p>
          <a:p>
            <a:r>
              <a:rPr lang="en-US" sz="14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400" b="1">
                <a:latin typeface="Courier New" pitchFamily="49" charset="0"/>
              </a:rPr>
              <a:t>| Dependent variable               DOCHOS     |</a:t>
            </a:r>
          </a:p>
          <a:p>
            <a:r>
              <a:rPr lang="en-US" sz="1400" b="1">
                <a:latin typeface="Courier New" pitchFamily="49" charset="0"/>
              </a:rPr>
              <a:t>| Weighting variable                 None     |</a:t>
            </a:r>
          </a:p>
          <a:p>
            <a:r>
              <a:rPr lang="en-US" sz="14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-25898.27     |</a:t>
            </a:r>
          </a:p>
          <a:p>
            <a:r>
              <a:rPr lang="en-US" sz="1400" b="1">
                <a:latin typeface="Courier New" pitchFamily="49" charset="0"/>
              </a:rPr>
              <a:t>| Number of parameters                  3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          Index    equation for DOCTOR</a:t>
            </a:r>
          </a:p>
          <a:p>
            <a:r>
              <a:rPr lang="en-US" sz="1400" b="1">
                <a:latin typeface="Courier New" pitchFamily="49" charset="0"/>
              </a:rPr>
              <a:t> Constant       .32949128      .00773326    42.607   .0000</a:t>
            </a:r>
          </a:p>
          <a:p>
            <a:r>
              <a:rPr lang="en-US" sz="1400" b="1">
                <a:latin typeface="Courier New" pitchFamily="49" charset="0"/>
              </a:rPr>
              <a:t>          Index    equation for HOSPITAL</a:t>
            </a:r>
          </a:p>
          <a:p>
            <a:r>
              <a:rPr lang="en-US" sz="1400" b="1">
                <a:latin typeface="Courier New" pitchFamily="49" charset="0"/>
              </a:rPr>
              <a:t> Constant     -1.35539755      .01074410  -126.153   .0000</a:t>
            </a:r>
          </a:p>
          <a:p>
            <a:r>
              <a:rPr lang="en-US" sz="1400" b="1">
                <a:latin typeface="Courier New" pitchFamily="49" charset="0"/>
              </a:rPr>
              <a:t>          Tetrachoric Correlation between DOCTOR   and HOSPITAL</a:t>
            </a:r>
          </a:p>
          <a:p>
            <a:r>
              <a:rPr lang="en-US" sz="1400" b="1">
                <a:latin typeface="Courier New" pitchFamily="49" charset="0"/>
              </a:rPr>
              <a:t> RHO(1,2)       .31105965      .01357302    22.918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Bivariate Probit Model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057400"/>
            <a:ext cx="7086600" cy="4038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Two Equation Probit Model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No bivariate logit – there is no reasonable bivariate counterpart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Why fit the two equation model?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Analogy to SUR model: Efficient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Make tetrachoric correlation conditional on covariates – i.e., residual correlation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Bivariate Probit Model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1676400" y="1905000"/>
          <a:ext cx="6748462" cy="389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9" name="Equation" r:id="rId4" imgW="4025900" imgH="2324100" progId="Equation.DSMT4">
                  <p:embed/>
                </p:oleObj>
              </mc:Choice>
              <mc:Fallback>
                <p:oleObj name="Equation" r:id="rId4" imgW="4025900" imgH="23241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05000"/>
                        <a:ext cx="6748462" cy="3895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143000"/>
            <a:ext cx="8534400" cy="5302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Estimation of the Bivariate Probit Model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600200" y="2057400"/>
          <a:ext cx="6629400" cy="4000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3" name="Equation" r:id="rId4" imgW="3200400" imgH="1930400" progId="Equation.DSMT4">
                  <p:embed/>
                </p:oleObj>
              </mc:Choice>
              <mc:Fallback>
                <p:oleObj name="Equation" r:id="rId4" imgW="3200400" imgH="1930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057400"/>
                        <a:ext cx="6629400" cy="40009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Parameter Estimates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143000" y="1676400"/>
            <a:ext cx="7315200" cy="5078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</a:t>
            </a:r>
            <a:r>
              <a:rPr lang="en-US" sz="1200" b="1" smtClean="0">
                <a:latin typeface="Courier New" pitchFamily="49" charset="0"/>
              </a:rPr>
              <a:t>Model for DOCTOR and HOSPITAL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Dependent variable               DOCHOS</a:t>
            </a:r>
          </a:p>
          <a:p>
            <a:r>
              <a:rPr lang="en-US" sz="1200" b="1">
                <a:latin typeface="Courier New" pitchFamily="49" charset="0"/>
              </a:rPr>
              <a:t>Log likelihood function    -25323.63074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12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-.20664***       .05832       -3.543   .0004</a:t>
            </a:r>
          </a:p>
          <a:p>
            <a:r>
              <a:rPr lang="en-US" sz="1200" b="1">
                <a:latin typeface="Courier New" pitchFamily="49" charset="0"/>
              </a:rPr>
              <a:t>     AGE|     .01402***       .00074       18.948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.32453***       .01733       18.722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-.01438***       .00342       -4.209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 .00224          .01856         .121   .9040       .75862</a:t>
            </a:r>
          </a:p>
          <a:p>
            <a:r>
              <a:rPr lang="en-US" sz="1200" b="1">
                <a:latin typeface="Courier New" pitchFamily="49" charset="0"/>
              </a:rPr>
              <a:t> WORKING|    -.08356***       .01891       -4.419   .0000       .67705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HOSPITAL</a:t>
            </a:r>
          </a:p>
          <a:p>
            <a:r>
              <a:rPr lang="en-US" sz="1200" b="1">
                <a:latin typeface="Courier New" pitchFamily="49" charset="0"/>
              </a:rPr>
              <a:t>Constant|   -1.62738***       .05430      -29.972   .0000</a:t>
            </a:r>
          </a:p>
          <a:p>
            <a:r>
              <a:rPr lang="en-US" sz="1200" b="1">
                <a:latin typeface="Courier New" pitchFamily="49" charset="0"/>
              </a:rPr>
              <a:t>     AGE|     .00509***       .00100        5.075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.12143***       .02153        5.641   .0000       .47877</a:t>
            </a:r>
          </a:p>
          <a:p>
            <a:r>
              <a:rPr lang="en-US" sz="1200" b="1">
                <a:latin typeface="Courier New" pitchFamily="49" charset="0"/>
              </a:rPr>
              <a:t>  HHNINC|    -.03147          .05452        -.577   .5638       .35208</a:t>
            </a:r>
          </a:p>
          <a:p>
            <a:r>
              <a:rPr lang="en-US" sz="1200" b="1">
                <a:latin typeface="Courier New" pitchFamily="49" charset="0"/>
              </a:rPr>
              <a:t>  HHKIDS|    -.00505          .02387        -.212   .8323       .40273</a:t>
            </a:r>
          </a:p>
          <a:p>
            <a:r>
              <a:rPr lang="en-US" sz="1200" b="1">
                <a:latin typeface="Courier New" pitchFamily="49" charset="0"/>
              </a:rPr>
              <a:t>        |Disturbance </a:t>
            </a:r>
            <a:r>
              <a:rPr lang="en-US" sz="1200" b="1" smtClean="0">
                <a:latin typeface="Courier New" pitchFamily="49" charset="0"/>
              </a:rPr>
              <a:t>correlation  (Conditional tetrachoric correlation)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RHO(1,2)|     .29611***       .01393       21.253   .</a:t>
            </a:r>
            <a:r>
              <a:rPr lang="en-US" sz="1200" b="1" smtClean="0">
                <a:latin typeface="Courier New" pitchFamily="49" charset="0"/>
              </a:rPr>
              <a:t>0000</a:t>
            </a:r>
          </a:p>
          <a:p>
            <a:r>
              <a:rPr lang="en-US" sz="1200" b="1" smtClean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</a:rPr>
              <a:t>        | Tetrachoric Correlation between DOCTOR   and HOSPITAL</a:t>
            </a:r>
          </a:p>
          <a:p>
            <a:r>
              <a:rPr lang="en-US" sz="1200" b="1" smtClean="0">
                <a:latin typeface="Courier New" pitchFamily="49" charset="0"/>
              </a:rPr>
              <a:t>RHO(1,2)|     .31106          .01357       22.918   .0000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6028267"/>
            <a:ext cx="6477000" cy="533400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Marginal Effects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981200"/>
            <a:ext cx="82296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What are the marginal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Effect of what on what?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Two equation model, what is the conditional mean?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Possible margins?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Derivatives of joint probability = </a:t>
            </a:r>
            <a:r>
              <a:rPr lang="el-GR" sz="2000" smtClean="0">
                <a:latin typeface="Arial" pitchFamily="34" charset="0"/>
                <a:cs typeface="Arial" pitchFamily="34" charset="0"/>
              </a:rPr>
              <a:t>Φ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(</a:t>
            </a:r>
            <a:r>
              <a:rPr lang="el-GR" sz="2000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i1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</a:t>
            </a:r>
            <a:r>
              <a:rPr lang="el-GR" sz="2000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</a:t>
            </a:r>
            <a:r>
              <a:rPr lang="el-GR" sz="2000" smtClean="0">
                <a:latin typeface="Arial" pitchFamily="34" charset="0"/>
                <a:cs typeface="Arial" pitchFamily="34" charset="0"/>
              </a:rPr>
              <a:t>ρ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Partials of E[y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] =</a:t>
            </a:r>
            <a:r>
              <a:rPr lang="el-GR" sz="2000" smtClean="0">
                <a:latin typeface="Arial" pitchFamily="34" charset="0"/>
                <a:cs typeface="Arial" pitchFamily="34" charset="0"/>
              </a:rPr>
              <a:t>Φ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(</a:t>
            </a:r>
            <a:r>
              <a:rPr lang="el-GR" sz="2000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j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)  (Univariate probability)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Partials of E[y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i1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i1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,y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=1] = P(y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i1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,y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=1)/Prob[y</a:t>
            </a:r>
            <a:r>
              <a:rPr lang="en-US" sz="2000" baseline="-25000" smtClean="0">
                <a:latin typeface="Arial" pitchFamily="34" charset="0"/>
                <a:cs typeface="Arial" pitchFamily="34" charset="0"/>
              </a:rPr>
              <a:t>i2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=1]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Note marginal effects involve both sets of regressors.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If there are common variables, there are two effects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in the derivative that are added.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Bivariate Probit Conditional Means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601663" y="1828800"/>
          <a:ext cx="8288337" cy="430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7" name="Equation" r:id="rId4" imgW="5918200" imgH="3073400" progId="Equation.DSMT4">
                  <p:embed/>
                </p:oleObj>
              </mc:Choice>
              <mc:Fallback>
                <p:oleObj name="Equation" r:id="rId4" imgW="5918200" imgH="3073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3" y="1828800"/>
                        <a:ext cx="8288337" cy="430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609600" y="1752600"/>
            <a:ext cx="3505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11"/>
          <p:cNvSpPr>
            <a:spLocks noChangeArrowheads="1"/>
          </p:cNvSpPr>
          <p:nvPr/>
        </p:nvSpPr>
        <p:spPr bwMode="auto">
          <a:xfrm>
            <a:off x="609600" y="4191000"/>
            <a:ext cx="60198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09600" y="2133600"/>
            <a:ext cx="2895600" cy="3048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/>
              <a:t>Direct Effects</a:t>
            </a:r>
            <a:br>
              <a:rPr lang="en-US" sz="3200" b="1" smtClean="0"/>
            </a:br>
            <a:r>
              <a:rPr lang="en-US" sz="3200" b="1" smtClean="0"/>
              <a:t>Derivatives of E[y</a:t>
            </a:r>
            <a:r>
              <a:rPr lang="en-US" sz="3200" b="1" baseline="-25000" smtClean="0"/>
              <a:t>1</a:t>
            </a:r>
            <a:r>
              <a:rPr lang="en-US" sz="3200" b="1" smtClean="0"/>
              <a:t>|x</a:t>
            </a:r>
            <a:r>
              <a:rPr lang="en-US" sz="3200" b="1" baseline="-25000" smtClean="0"/>
              <a:t>1</a:t>
            </a:r>
            <a:r>
              <a:rPr lang="en-US" sz="3200" b="1" smtClean="0"/>
              <a:t>,x</a:t>
            </a:r>
            <a:r>
              <a:rPr lang="en-US" sz="3200" b="1" baseline="-25000" smtClean="0"/>
              <a:t>2</a:t>
            </a:r>
            <a:r>
              <a:rPr lang="en-US" sz="3200" b="1" smtClean="0"/>
              <a:t>,y</a:t>
            </a:r>
            <a:r>
              <a:rPr lang="en-US" sz="3200" b="1" baseline="-25000" smtClean="0"/>
              <a:t>2</a:t>
            </a:r>
            <a:r>
              <a:rPr lang="en-US" sz="3200" b="1" smtClean="0"/>
              <a:t>=1] wrt x</a:t>
            </a:r>
            <a:r>
              <a:rPr lang="en-US" sz="3200" b="1" baseline="-25000" smtClean="0"/>
              <a:t>1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57200" y="1981200"/>
            <a:ext cx="8382000" cy="44529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Partial derivatives of E[y1|y2=1] with    |</a:t>
            </a:r>
          </a:p>
          <a:p>
            <a:r>
              <a:rPr lang="en-US" sz="1400" b="1">
                <a:latin typeface="Courier New" pitchFamily="49" charset="0"/>
              </a:rPr>
              <a:t>| respect to the vector of characteristics. |</a:t>
            </a:r>
          </a:p>
          <a:p>
            <a:r>
              <a:rPr lang="en-US" sz="1400" b="1">
                <a:latin typeface="Courier New" pitchFamily="49" charset="0"/>
              </a:rPr>
              <a:t>| They are computed at the means of the Xs. |</a:t>
            </a:r>
          </a:p>
          <a:p>
            <a:r>
              <a:rPr lang="en-US" sz="1400" b="1">
                <a:latin typeface="Courier New" pitchFamily="49" charset="0"/>
              </a:rPr>
              <a:t>| Effect shown is total of 4 parts above.   |</a:t>
            </a:r>
          </a:p>
          <a:p>
            <a:r>
              <a:rPr lang="en-US" sz="1400" b="1">
                <a:latin typeface="Courier New" pitchFamily="49" charset="0"/>
              </a:rPr>
              <a:t>| Estimate of E[y1|y2=1] = .819898          |</a:t>
            </a:r>
          </a:p>
          <a:p>
            <a:r>
              <a:rPr lang="en-US" sz="1400" b="1">
                <a:latin typeface="Courier New" pitchFamily="49" charset="0"/>
              </a:rPr>
              <a:t>| Observations used for means are All Obs.  |</a:t>
            </a:r>
          </a:p>
          <a:p>
            <a:r>
              <a:rPr lang="en-US" sz="1400" b="1">
                <a:latin typeface="Courier New" pitchFamily="49" charset="0"/>
              </a:rPr>
              <a:t>| These are the direct marginal effects.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AGE            .00382760      .00022088    17.329   .0000    43.5256898</a:t>
            </a:r>
          </a:p>
          <a:p>
            <a:r>
              <a:rPr lang="en-US" sz="1400" b="1">
                <a:latin typeface="Courier New" pitchFamily="49" charset="0"/>
              </a:rPr>
              <a:t> FEMALE         .08857260      .00519658    17.044   .0000     .47877479</a:t>
            </a:r>
          </a:p>
          <a:p>
            <a:r>
              <a:rPr lang="en-US" sz="1400" b="1">
                <a:latin typeface="Courier New" pitchFamily="49" charset="0"/>
              </a:rPr>
              <a:t> EDUC          -.00392413      .00093911    -4.179   .0000    11.3206310</a:t>
            </a:r>
          </a:p>
          <a:p>
            <a:r>
              <a:rPr lang="en-US" sz="1400" b="1">
                <a:latin typeface="Courier New" pitchFamily="49" charset="0"/>
              </a:rPr>
              <a:t> MARRIED        .00061108      .00506488      .121   .9040     .75861817</a:t>
            </a:r>
          </a:p>
          <a:p>
            <a:r>
              <a:rPr lang="en-US" sz="1400" b="1">
                <a:latin typeface="Courier New" pitchFamily="49" charset="0"/>
              </a:rPr>
              <a:t> WORKING       -.02280671      .00518908    -4.395   .0000     .67704750</a:t>
            </a:r>
          </a:p>
          <a:p>
            <a:r>
              <a:rPr lang="en-US" sz="1400" b="1">
                <a:latin typeface="Courier New" pitchFamily="49" charset="0"/>
              </a:rPr>
              <a:t> HHNINC           .000000   ......(Fixed Parameter).......     .35208362</a:t>
            </a:r>
          </a:p>
          <a:p>
            <a:r>
              <a:rPr lang="en-US" sz="1400" b="1">
                <a:latin typeface="Courier New" pitchFamily="49" charset="0"/>
              </a:rPr>
              <a:t> HHKIDS           .000000   ......(Fixed Parameter).......     .40273000</a:t>
            </a:r>
          </a:p>
          <a:p>
            <a:pPr>
              <a:spcBef>
                <a:spcPct val="50000"/>
              </a:spcBef>
            </a:pPr>
            <a:endParaRPr lang="en-US" sz="14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/>
              <a:t>Indirect Effects</a:t>
            </a:r>
            <a:br>
              <a:rPr lang="en-US" sz="3200" b="1" smtClean="0"/>
            </a:br>
            <a:r>
              <a:rPr lang="en-US" sz="3200" b="1" smtClean="0"/>
              <a:t>Derivatives of E[y</a:t>
            </a:r>
            <a:r>
              <a:rPr lang="en-US" sz="3200" b="1" baseline="-25000" smtClean="0"/>
              <a:t>1</a:t>
            </a:r>
            <a:r>
              <a:rPr lang="en-US" sz="3200" b="1" smtClean="0"/>
              <a:t>|x</a:t>
            </a:r>
            <a:r>
              <a:rPr lang="en-US" sz="3200" b="1" baseline="-25000" smtClean="0"/>
              <a:t>1</a:t>
            </a:r>
            <a:r>
              <a:rPr lang="en-US" sz="3200" b="1" smtClean="0"/>
              <a:t>,x</a:t>
            </a:r>
            <a:r>
              <a:rPr lang="en-US" sz="3200" b="1" baseline="-25000" smtClean="0"/>
              <a:t>2</a:t>
            </a:r>
            <a:r>
              <a:rPr lang="en-US" sz="3200" b="1" smtClean="0"/>
              <a:t>,y</a:t>
            </a:r>
            <a:r>
              <a:rPr lang="en-US" sz="3200" b="1" baseline="-25000" smtClean="0"/>
              <a:t>2</a:t>
            </a:r>
            <a:r>
              <a:rPr lang="en-US" sz="3200" b="1" smtClean="0"/>
              <a:t>=1] wrt x</a:t>
            </a:r>
            <a:r>
              <a:rPr lang="en-US" sz="3200" b="1" baseline="-25000" smtClean="0"/>
              <a:t>2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57200" y="1905000"/>
            <a:ext cx="8382000" cy="4546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Partial derivatives of E[y1|y2=1] with    |</a:t>
            </a:r>
          </a:p>
          <a:p>
            <a:r>
              <a:rPr lang="en-US" sz="1400" b="1">
                <a:latin typeface="Courier New" pitchFamily="49" charset="0"/>
              </a:rPr>
              <a:t>| respect to the vector of characteristics. |</a:t>
            </a:r>
          </a:p>
          <a:p>
            <a:r>
              <a:rPr lang="en-US" sz="1400" b="1">
                <a:latin typeface="Courier New" pitchFamily="49" charset="0"/>
              </a:rPr>
              <a:t>| They are computed at the means of the Xs. |</a:t>
            </a:r>
          </a:p>
          <a:p>
            <a:r>
              <a:rPr lang="en-US" sz="1400" b="1">
                <a:latin typeface="Courier New" pitchFamily="49" charset="0"/>
              </a:rPr>
              <a:t>| Effect shown is total of 4 parts above.   |</a:t>
            </a:r>
          </a:p>
          <a:p>
            <a:r>
              <a:rPr lang="en-US" sz="1400" b="1">
                <a:latin typeface="Courier New" pitchFamily="49" charset="0"/>
              </a:rPr>
              <a:t>| Estimate of E[y1|y2=1] = .819898          |</a:t>
            </a:r>
          </a:p>
          <a:p>
            <a:r>
              <a:rPr lang="en-US" sz="1400" b="1">
                <a:latin typeface="Courier New" pitchFamily="49" charset="0"/>
              </a:rPr>
              <a:t>| Observations used for means are All Obs.  |</a:t>
            </a:r>
          </a:p>
          <a:p>
            <a:r>
              <a:rPr lang="en-US" sz="1400" b="1">
                <a:latin typeface="Courier New" pitchFamily="49" charset="0"/>
              </a:rPr>
              <a:t>| These are the indirect marginal effects.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AGE           -.00035034    .697563D-04    -5.022   .0000    43.5256898</a:t>
            </a:r>
          </a:p>
          <a:p>
            <a:r>
              <a:rPr lang="en-US" sz="1400" b="1">
                <a:latin typeface="Courier New" pitchFamily="49" charset="0"/>
              </a:rPr>
              <a:t> FEMALE        -.00835397      .00150062    -5.567   .0000     .47877479</a:t>
            </a:r>
          </a:p>
          <a:p>
            <a:r>
              <a:rPr lang="en-US" sz="1400" b="1">
                <a:latin typeface="Courier New" pitchFamily="49" charset="0"/>
              </a:rPr>
              <a:t> EDUC             .000000   ......(Fixed Parameter).......    11.3206310</a:t>
            </a:r>
          </a:p>
          <a:p>
            <a:r>
              <a:rPr lang="en-US" sz="1400" b="1">
                <a:latin typeface="Courier New" pitchFamily="49" charset="0"/>
              </a:rPr>
              <a:t> MARRIED          .000000   ......(Fixed Parameter).......     .75861817</a:t>
            </a:r>
          </a:p>
          <a:p>
            <a:r>
              <a:rPr lang="en-US" sz="1400" b="1">
                <a:latin typeface="Courier New" pitchFamily="49" charset="0"/>
              </a:rPr>
              <a:t> WORKING          .000000   ......(Fixed Parameter).......     .67704750</a:t>
            </a:r>
          </a:p>
          <a:p>
            <a:r>
              <a:rPr lang="en-US" sz="1400" b="1">
                <a:latin typeface="Courier New" pitchFamily="49" charset="0"/>
              </a:rPr>
              <a:t> HHNINC         .00216510      .00374879      .578   .5636     .35208362</a:t>
            </a:r>
          </a:p>
          <a:p>
            <a:r>
              <a:rPr lang="en-US" sz="1400" b="1">
                <a:latin typeface="Courier New" pitchFamily="49" charset="0"/>
              </a:rPr>
              <a:t> HHKIDS         .00034768      .00164160      .212   .8323     .40273000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/>
              <a:t>Marginal Effects: Total Effects</a:t>
            </a:r>
            <a:br>
              <a:rPr lang="en-US" sz="3200" b="1" smtClean="0"/>
            </a:br>
            <a:r>
              <a:rPr lang="en-US" sz="3200" b="1" smtClean="0"/>
              <a:t>Sum of Two Derivative Vectors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57200" y="2057400"/>
            <a:ext cx="83820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Partial derivatives of E[y1|y2=1] with    |</a:t>
            </a:r>
          </a:p>
          <a:p>
            <a:r>
              <a:rPr lang="en-US" sz="1400" b="1">
                <a:latin typeface="Courier New" pitchFamily="49" charset="0"/>
              </a:rPr>
              <a:t>| respect to the vector of characteristics. |</a:t>
            </a:r>
          </a:p>
          <a:p>
            <a:r>
              <a:rPr lang="en-US" sz="1400" b="1">
                <a:latin typeface="Courier New" pitchFamily="49" charset="0"/>
              </a:rPr>
              <a:t>| They are computed at the means of the Xs. |</a:t>
            </a:r>
          </a:p>
          <a:p>
            <a:r>
              <a:rPr lang="en-US" sz="1400" b="1">
                <a:latin typeface="Courier New" pitchFamily="49" charset="0"/>
              </a:rPr>
              <a:t>| Effect shown is total of 4 parts above.   |</a:t>
            </a:r>
          </a:p>
          <a:p>
            <a:r>
              <a:rPr lang="en-US" sz="1400" b="1">
                <a:latin typeface="Courier New" pitchFamily="49" charset="0"/>
              </a:rPr>
              <a:t>| Estimate of E[y1|y2=1] = .819898          |</a:t>
            </a:r>
          </a:p>
          <a:p>
            <a:r>
              <a:rPr lang="en-US" sz="1400" b="1">
                <a:latin typeface="Courier New" pitchFamily="49" charset="0"/>
              </a:rPr>
              <a:t>| Observations used for means are All Obs.  |</a:t>
            </a:r>
          </a:p>
          <a:p>
            <a:r>
              <a:rPr lang="en-US" sz="1400" b="1">
                <a:latin typeface="Courier New" pitchFamily="49" charset="0"/>
              </a:rPr>
              <a:t>| Total effects reported = direct+indirect.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AGE            .00347726      .00022941    15.157   .0000    43.5256898</a:t>
            </a:r>
          </a:p>
          <a:p>
            <a:r>
              <a:rPr lang="en-US" sz="1400" b="1">
                <a:latin typeface="Courier New" pitchFamily="49" charset="0"/>
              </a:rPr>
              <a:t> FEMALE         .08021863      .00535648    14.976   .0000     .47877479</a:t>
            </a:r>
          </a:p>
          <a:p>
            <a:r>
              <a:rPr lang="en-US" sz="1400" b="1">
                <a:latin typeface="Courier New" pitchFamily="49" charset="0"/>
              </a:rPr>
              <a:t> EDUC          -.00392413      .00093911    -4.179   .0000    11.3206310</a:t>
            </a:r>
          </a:p>
          <a:p>
            <a:r>
              <a:rPr lang="en-US" sz="1400" b="1">
                <a:latin typeface="Courier New" pitchFamily="49" charset="0"/>
              </a:rPr>
              <a:t> MARRIED        .00061108      .00506488      .121   .9040     .75861817</a:t>
            </a:r>
          </a:p>
          <a:p>
            <a:r>
              <a:rPr lang="en-US" sz="1400" b="1">
                <a:latin typeface="Courier New" pitchFamily="49" charset="0"/>
              </a:rPr>
              <a:t> WORKING       -.02280671      .00518908    -4.395   .0000     .67704750</a:t>
            </a:r>
          </a:p>
          <a:p>
            <a:r>
              <a:rPr lang="en-US" sz="1400" b="1">
                <a:latin typeface="Courier New" pitchFamily="49" charset="0"/>
              </a:rPr>
              <a:t> HHNINC         .00216510      .00374879      .578   .5636     .35208362</a:t>
            </a:r>
          </a:p>
          <a:p>
            <a:r>
              <a:rPr lang="en-US" sz="1400" b="1">
                <a:latin typeface="Courier New" pitchFamily="49" charset="0"/>
              </a:rPr>
              <a:t> HHKIDS         .00034768      .00164160      .212   .8323     .40273000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Marginal Effects: Dummy Variables</a:t>
            </a:r>
            <a:br>
              <a:rPr lang="en-US" b="1" smtClean="0"/>
            </a:br>
            <a:r>
              <a:rPr lang="en-US" b="1" smtClean="0"/>
              <a:t>Using Differences of Probabilities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7086600" cy="264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Analysis of dummy variables in the model. The effects are |</a:t>
            </a:r>
          </a:p>
          <a:p>
            <a:r>
              <a:rPr lang="en-US" sz="1400" b="1">
                <a:latin typeface="Courier New" pitchFamily="49" charset="0"/>
              </a:rPr>
              <a:t>| computed using E[y1|y2=1,d=1] - E[y1|y2=1,d=0] where d is |</a:t>
            </a:r>
          </a:p>
          <a:p>
            <a:r>
              <a:rPr lang="en-US" sz="1400" b="1">
                <a:latin typeface="Courier New" pitchFamily="49" charset="0"/>
              </a:rPr>
              <a:t>| the variable. Variances use the delta method.  The effect |</a:t>
            </a:r>
          </a:p>
          <a:p>
            <a:r>
              <a:rPr lang="en-US" sz="1400" b="1">
                <a:latin typeface="Courier New" pitchFamily="49" charset="0"/>
              </a:rPr>
              <a:t>| accounts for all appearances of the variable in the model.|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|Variable      Effect   Standard error     t ratio  (deriv)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 FEMALE       .079694     .005290           15.065  (.080219)</a:t>
            </a:r>
          </a:p>
          <a:p>
            <a:r>
              <a:rPr lang="en-US" sz="1400" b="1">
                <a:latin typeface="Courier New" pitchFamily="49" charset="0"/>
              </a:rPr>
              <a:t> MARRIED      .000611     .005070             .121  (.000511)</a:t>
            </a:r>
          </a:p>
          <a:p>
            <a:r>
              <a:rPr lang="en-US" sz="1400" b="1">
                <a:latin typeface="Courier New" pitchFamily="49" charset="0"/>
              </a:rPr>
              <a:t> WORKING     -.022485     .005044           -4.457 (-.022807)</a:t>
            </a:r>
          </a:p>
          <a:p>
            <a:r>
              <a:rPr lang="en-US" sz="1400" b="1">
                <a:latin typeface="Courier New" pitchFamily="49" charset="0"/>
              </a:rPr>
              <a:t> HHKIDS       .000348     .001641             .212  (.000348)</a:t>
            </a: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6858000" y="3429000"/>
            <a:ext cx="1143000" cy="1371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2743200" y="3429000"/>
            <a:ext cx="1143000" cy="1371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33600" y="4953000"/>
            <a:ext cx="24384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Computed using difference of probabilities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4600" y="4963180"/>
            <a:ext cx="24384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Computed using scaled coefficients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956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      Simultaneous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Arial" pitchFamily="34" charset="0"/>
                <a:cs typeface="Arial" pitchFamily="34" charset="0"/>
              </a:rPr>
              <a:t>A Simultaneous Equations Model</a:t>
            </a:r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2133600" y="1828800"/>
          <a:ext cx="5605463" cy="352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5" name="Equation" r:id="rId4" imgW="2971800" imgH="1866900" progId="Equation.DSMT4">
                  <p:embed/>
                </p:oleObj>
              </mc:Choice>
              <mc:Fallback>
                <p:oleObj name="Equation" r:id="rId4" imgW="2971800" imgH="18669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5605463" cy="35218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2600" y="5562600"/>
            <a:ext cx="5943600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bivariate probit;lhs=doctor,hospital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;rh1=one,age,educ,married,female,hospital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;rh2=one,age,educ,married,female,doctor$</a:t>
            </a:r>
          </a:p>
          <a:p>
            <a:r>
              <a:rPr lang="en-US" sz="1200" b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Error   809: Fully simultaneous BVP model is not identified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429000" y="2209800"/>
            <a:ext cx="762000" cy="914400"/>
          </a:xfrm>
          <a:prstGeom prst="rect">
            <a:avLst/>
          </a:prstGeom>
          <a:solidFill>
            <a:srgbClr val="FF000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z="2400" b="1" smtClean="0"/>
              <a:t>Fully Simultaneous ‘Model’</a:t>
            </a:r>
            <a:br>
              <a:rPr lang="en-US" sz="2400" b="1" smtClean="0"/>
            </a:br>
            <a:r>
              <a:rPr lang="en-US" sz="2400" b="1" smtClean="0"/>
              <a:t>(Obtained by bypassing internal control)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1066800" y="1981200"/>
            <a:ext cx="70104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DOCHOS</a:t>
            </a:r>
          </a:p>
          <a:p>
            <a:r>
              <a:rPr lang="en-US" sz="1200" b="1">
                <a:latin typeface="Courier New" pitchFamily="49" charset="0"/>
              </a:rPr>
              <a:t>Log likelihood function    -20318.69455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DOCTOR</a:t>
            </a:r>
          </a:p>
          <a:p>
            <a:r>
              <a:rPr lang="en-US" sz="1200" b="1">
                <a:latin typeface="Courier New" pitchFamily="49" charset="0"/>
              </a:rPr>
              <a:t>Constant|    -.46741***       .06726       -6.949   .0000</a:t>
            </a:r>
          </a:p>
          <a:p>
            <a:r>
              <a:rPr lang="en-US" sz="1200" b="1">
                <a:latin typeface="Courier New" pitchFamily="49" charset="0"/>
              </a:rPr>
              <a:t>     AGE|     .01124***       .00084       13.353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.27070***       .01961       13.807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-.00025          .00376        -.067   .9463      11.3206</a:t>
            </a:r>
          </a:p>
          <a:p>
            <a:r>
              <a:rPr lang="en-US" sz="1200" b="1">
                <a:latin typeface="Courier New" pitchFamily="49" charset="0"/>
              </a:rPr>
              <a:t> MARRIED|    -.00212          .02114        -.100   .9201       .75862</a:t>
            </a:r>
          </a:p>
          <a:p>
            <a:r>
              <a:rPr lang="en-US" sz="1200" b="1">
                <a:latin typeface="Courier New" pitchFamily="49" charset="0"/>
              </a:rPr>
              <a:t> WORKING|    -.00362          .02212        -.164   .8701       .67705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HOSPITAL|    2.04295***       .30031        6.803   .0000       .08765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HOSPITAL</a:t>
            </a:r>
          </a:p>
          <a:p>
            <a:r>
              <a:rPr lang="en-US" sz="1200" b="1">
                <a:latin typeface="Courier New" pitchFamily="49" charset="0"/>
              </a:rPr>
              <a:t>Constant|   -1.58437***       .08367      -18.936   .0000</a:t>
            </a:r>
          </a:p>
          <a:p>
            <a:r>
              <a:rPr lang="en-US" sz="1200" b="1">
                <a:latin typeface="Courier New" pitchFamily="49" charset="0"/>
              </a:rPr>
              <a:t>     AGE|    -.01115***       .00165       -6.755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-.26881***       .03966       -6.778   .0000       .47877</a:t>
            </a:r>
          </a:p>
          <a:p>
            <a:r>
              <a:rPr lang="en-US" sz="1200" b="1">
                <a:latin typeface="Courier New" pitchFamily="49" charset="0"/>
              </a:rPr>
              <a:t>  HHNINC|     .00421          .08006         .053   .9581       .35208</a:t>
            </a:r>
          </a:p>
          <a:p>
            <a:r>
              <a:rPr lang="en-US" sz="1200" b="1">
                <a:latin typeface="Courier New" pitchFamily="49" charset="0"/>
              </a:rPr>
              <a:t>  HHKIDS|    -.00050          .03559        -.014   .9888       .40273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DOCTOR|    2.04479***       .09133       22.389   .0000       .62911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RHO(1,2)|    -.99996***       .00048     ********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09135" y="6045198"/>
            <a:ext cx="6629400" cy="457200"/>
          </a:xfrm>
          <a:prstGeom prst="rect">
            <a:avLst/>
          </a:prstGeom>
          <a:solidFill>
            <a:srgbClr val="FF000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>
                <a:latin typeface="Arial" pitchFamily="34" charset="0"/>
                <a:cs typeface="Arial" pitchFamily="34" charset="0"/>
              </a:rPr>
              <a:t>A Latent Simultaneous Equations Model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1447800" y="1752600"/>
          <a:ext cx="6319838" cy="416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9" name="Equation" r:id="rId4" imgW="4737100" imgH="3124200" progId="Equation.DSMT4">
                  <p:embed/>
                </p:oleObj>
              </mc:Choice>
              <mc:Fallback>
                <p:oleObj name="Equation" r:id="rId4" imgW="4737100" imgH="31242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319838" cy="416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2895600" y="2057400"/>
            <a:ext cx="609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Arial" pitchFamily="34" charset="0"/>
                <a:cs typeface="Arial" pitchFamily="34" charset="0"/>
              </a:rPr>
              <a:t>A Recursive Simultaneous Equations Model</a:t>
            </a:r>
          </a:p>
        </p:txBody>
      </p:sp>
      <p:graphicFrame>
        <p:nvGraphicFramePr>
          <p:cNvPr id="9218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1452563" y="1778000"/>
          <a:ext cx="6161087" cy="377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3" name="Equation" r:id="rId4" imgW="4140200" imgH="2540000" progId="Equation.DSMT4">
                  <p:embed/>
                </p:oleObj>
              </mc:Choice>
              <mc:Fallback>
                <p:oleObj name="Equation" r:id="rId4" imgW="4140200" imgH="25400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1778000"/>
                        <a:ext cx="6161087" cy="3779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2667000" y="2438400"/>
            <a:ext cx="60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05000"/>
            <a:ext cx="83913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845981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495800"/>
            <a:ext cx="836543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349" y="2057400"/>
            <a:ext cx="831965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86389"/>
            <a:ext cx="7439025" cy="556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956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      Multivariate Probit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Multivariate Probit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1647825" y="1981200"/>
          <a:ext cx="6348413" cy="391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39" name="Equation" r:id="rId4" imgW="4279900" imgH="2641600" progId="Equation.DSMT4">
                  <p:embed/>
                </p:oleObj>
              </mc:Choice>
              <mc:Fallback>
                <p:oleObj name="Equation" r:id="rId4" imgW="4279900" imgH="264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1981200"/>
                        <a:ext cx="6348413" cy="391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MLE: Simulation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Estimation of the multivariate probit model requires evaluation of M-order Integrals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The general case is usually handled with the GHK simulator.  Much current research focuses on efficiency (speed) gains in this computation.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The “Panel Probit Model” is a special case.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(Bertschek-Lechner, JE, 1999) – Construct a GMM estimator using only first order integrals of the univariate normal CDF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(Greene, Emp.Econ, 2003) – Estimate the integrals with (GHK) simulation anyway.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381000" y="1371600"/>
            <a:ext cx="83058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457200" y="768489"/>
            <a:ext cx="8534400" cy="5632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Multivariate Probit Model:  3 equations.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MVProbit</a:t>
            </a:r>
          </a:p>
          <a:p>
            <a:r>
              <a:rPr lang="en-US" sz="1200" b="1">
                <a:latin typeface="Courier New" pitchFamily="49" charset="0"/>
              </a:rPr>
              <a:t>Log likelihood function     -4751.09039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</a:t>
            </a:r>
            <a:r>
              <a:rPr lang="en-US" sz="1200" b="1" smtClean="0">
                <a:latin typeface="Courier New" pitchFamily="49" charset="0"/>
              </a:rPr>
              <a:t>X      Univariate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       Estimates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        |Index function for DOCTOR</a:t>
            </a:r>
          </a:p>
          <a:p>
            <a:r>
              <a:rPr lang="en-US" sz="1200" b="1">
                <a:latin typeface="Courier New" pitchFamily="49" charset="0"/>
              </a:rPr>
              <a:t>Constant|    -.35527**        .16715       -2.125   .0335               [-0.29987  .16195]</a:t>
            </a:r>
          </a:p>
          <a:p>
            <a:r>
              <a:rPr lang="en-US" sz="1200" b="1">
                <a:latin typeface="Courier New" pitchFamily="49" charset="0"/>
              </a:rPr>
              <a:t>     AGE|     .01664***       .00194        8.565   .0000      43.9959  [ 0.01644  .00193]</a:t>
            </a:r>
          </a:p>
          <a:p>
            <a:r>
              <a:rPr lang="en-US" sz="1200" b="1">
                <a:latin typeface="Courier New" pitchFamily="49" charset="0"/>
              </a:rPr>
              <a:t>  FEMALE|     .30931***       .04812        6.427   .0000       .47935  [ 0.30643  .04767]</a:t>
            </a:r>
          </a:p>
          <a:p>
            <a:r>
              <a:rPr lang="en-US" sz="1200" b="1">
                <a:latin typeface="Courier New" pitchFamily="49" charset="0"/>
              </a:rPr>
              <a:t>    EDUC|    -.01566          .01024       -1.530   .1261      11.0909  [-0.01936  .00962]</a:t>
            </a:r>
          </a:p>
          <a:p>
            <a:r>
              <a:rPr lang="en-US" sz="1200" b="1">
                <a:latin typeface="Courier New" pitchFamily="49" charset="0"/>
              </a:rPr>
              <a:t> MARRIED|    -.04487          .05112        -.878   .3801       .78911  [-0.04423  .05139]</a:t>
            </a:r>
          </a:p>
          <a:p>
            <a:r>
              <a:rPr lang="en-US" sz="1200" b="1">
                <a:latin typeface="Courier New" pitchFamily="49" charset="0"/>
              </a:rPr>
              <a:t> WORKING|    -.14712***       .05075       -2.899   .0037       .63345  [-0.15390  .05054]</a:t>
            </a:r>
          </a:p>
          <a:p>
            <a:r>
              <a:rPr lang="en-US" sz="1200" b="1">
                <a:latin typeface="Courier New" pitchFamily="49" charset="0"/>
              </a:rPr>
              <a:t>        |Index function for HOSPITAL</a:t>
            </a:r>
          </a:p>
          <a:p>
            <a:r>
              <a:rPr lang="en-US" sz="1200" b="1">
                <a:latin typeface="Courier New" pitchFamily="49" charset="0"/>
              </a:rPr>
              <a:t>Constant|   -1.61787***       .15729      -10.286   .0000               [-1.58276  .16119]</a:t>
            </a:r>
          </a:p>
          <a:p>
            <a:r>
              <a:rPr lang="en-US" sz="1200" b="1">
                <a:latin typeface="Courier New" pitchFamily="49" charset="0"/>
              </a:rPr>
              <a:t>     AGE|     .00717**        .00283        2.536   .0112      43.9959  [ 0.00662  .00288]</a:t>
            </a:r>
          </a:p>
          <a:p>
            <a:r>
              <a:rPr lang="en-US" sz="1200" b="1">
                <a:latin typeface="Courier New" pitchFamily="49" charset="0"/>
              </a:rPr>
              <a:t>  FEMALE|    -.00039          .05995        -.007   .9948       .47935  [-0.00407  .05991]</a:t>
            </a:r>
          </a:p>
          <a:p>
            <a:r>
              <a:rPr lang="en-US" sz="1200" b="1">
                <a:latin typeface="Courier New" pitchFamily="49" charset="0"/>
              </a:rPr>
              <a:t>  HHNINC|    -.41050          .25147       -1.632   .1026       .29688  [-0.41080  .22891]</a:t>
            </a:r>
          </a:p>
          <a:p>
            <a:r>
              <a:rPr lang="en-US" sz="1200" b="1">
                <a:latin typeface="Courier New" pitchFamily="49" charset="0"/>
              </a:rPr>
              <a:t>  HHKIDS|    -.01547          .06551        -.236   .8134       .44915  [-0.03688  .06615]</a:t>
            </a:r>
          </a:p>
          <a:p>
            <a:r>
              <a:rPr lang="en-US" sz="1200" b="1">
                <a:latin typeface="Courier New" pitchFamily="49" charset="0"/>
              </a:rPr>
              <a:t>        |Index function for PUBLIC</a:t>
            </a:r>
          </a:p>
          <a:p>
            <a:r>
              <a:rPr lang="en-US" sz="1200" b="1">
                <a:latin typeface="Courier New" pitchFamily="49" charset="0"/>
              </a:rPr>
              <a:t>Constant|    1.51314***       .18608        8.132   .0000               [ 1.53542  .17060]</a:t>
            </a:r>
          </a:p>
          <a:p>
            <a:r>
              <a:rPr lang="en-US" sz="1200" b="1">
                <a:latin typeface="Courier New" pitchFamily="49" charset="0"/>
              </a:rPr>
              <a:t>     AGE|     .00661**        .00289        2.287   .0222      43.9959  [ 0.00646  .00268]</a:t>
            </a:r>
          </a:p>
          <a:p>
            <a:r>
              <a:rPr lang="en-US" sz="1200" b="1">
                <a:latin typeface="Courier New" pitchFamily="49" charset="0"/>
              </a:rPr>
              <a:t>    HSAT|    -.06844***       .01385       -4.941   .0000      6.90062  [-0.07069  .01266]</a:t>
            </a:r>
          </a:p>
          <a:p>
            <a:r>
              <a:rPr lang="en-US" sz="1200" b="1">
                <a:latin typeface="Courier New" pitchFamily="49" charset="0"/>
              </a:rPr>
              <a:t> MARRIED|    -.00859          .06892        -.125   .9008       .78911  [-.00813   .06908]</a:t>
            </a:r>
          </a:p>
          <a:p>
            <a:r>
              <a:rPr lang="en-US" sz="1200" b="1">
                <a:latin typeface="Courier New" pitchFamily="49" charset="0"/>
              </a:rPr>
              <a:t>        |Correlation coefficients</a:t>
            </a:r>
          </a:p>
          <a:p>
            <a:r>
              <a:rPr lang="en-US" sz="1200" b="1">
                <a:latin typeface="Courier New" pitchFamily="49" charset="0"/>
              </a:rPr>
              <a:t>R(01,02)|     .28381***       .03833        7.404   .0000               [ was 0.29611    ]</a:t>
            </a:r>
          </a:p>
          <a:p>
            <a:r>
              <a:rPr lang="en-US" sz="1200" b="1">
                <a:latin typeface="Courier New" pitchFamily="49" charset="0"/>
              </a:rPr>
              <a:t>R(01,03)|     .03509          .03768         .931   .3517</a:t>
            </a:r>
          </a:p>
          <a:p>
            <a:r>
              <a:rPr lang="en-US" sz="1200" b="1">
                <a:latin typeface="Courier New" pitchFamily="49" charset="0"/>
              </a:rPr>
              <a:t>R(02,03)|    -.04100          .04831        -.849   .3960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5060" name="Rectangle 7"/>
          <p:cNvSpPr>
            <a:spLocks noChangeArrowheads="1"/>
          </p:cNvSpPr>
          <p:nvPr/>
        </p:nvSpPr>
        <p:spPr bwMode="auto">
          <a:xfrm>
            <a:off x="1676400" y="2209800"/>
            <a:ext cx="22860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8"/>
          <p:cNvSpPr>
            <a:spLocks noChangeArrowheads="1"/>
          </p:cNvSpPr>
          <p:nvPr/>
        </p:nvSpPr>
        <p:spPr bwMode="auto">
          <a:xfrm>
            <a:off x="1676400" y="3543300"/>
            <a:ext cx="2286000" cy="8763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9"/>
          <p:cNvSpPr>
            <a:spLocks noChangeArrowheads="1"/>
          </p:cNvSpPr>
          <p:nvPr/>
        </p:nvSpPr>
        <p:spPr bwMode="auto">
          <a:xfrm>
            <a:off x="1676400" y="4655609"/>
            <a:ext cx="2286000" cy="695325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Rectangle 10"/>
          <p:cNvSpPr>
            <a:spLocks noChangeArrowheads="1"/>
          </p:cNvSpPr>
          <p:nvPr/>
        </p:nvSpPr>
        <p:spPr bwMode="auto">
          <a:xfrm>
            <a:off x="7162800" y="2209800"/>
            <a:ext cx="16764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Rectangle 11"/>
          <p:cNvSpPr>
            <a:spLocks noChangeArrowheads="1"/>
          </p:cNvSpPr>
          <p:nvPr/>
        </p:nvSpPr>
        <p:spPr bwMode="auto">
          <a:xfrm>
            <a:off x="7162800" y="3543300"/>
            <a:ext cx="1676400" cy="8763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Rectangle 12"/>
          <p:cNvSpPr>
            <a:spLocks noChangeArrowheads="1"/>
          </p:cNvSpPr>
          <p:nvPr/>
        </p:nvSpPr>
        <p:spPr bwMode="auto">
          <a:xfrm>
            <a:off x="7162800" y="4664076"/>
            <a:ext cx="1676400" cy="695325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Rectangle 13"/>
          <p:cNvSpPr>
            <a:spLocks noChangeArrowheads="1"/>
          </p:cNvSpPr>
          <p:nvPr/>
        </p:nvSpPr>
        <p:spPr bwMode="auto">
          <a:xfrm>
            <a:off x="1676400" y="5534025"/>
            <a:ext cx="2286000" cy="180975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Rectangle 14"/>
          <p:cNvSpPr>
            <a:spLocks noChangeArrowheads="1"/>
          </p:cNvSpPr>
          <p:nvPr/>
        </p:nvSpPr>
        <p:spPr bwMode="auto">
          <a:xfrm>
            <a:off x="7162800" y="5553075"/>
            <a:ext cx="1676400" cy="238125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Marginal Effects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667000"/>
            <a:ext cx="7620000" cy="24384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There are M equations:  “Effect of what on what?”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NLOGIT computes E[y1|all other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ys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all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Marginal effects are derivatives of this with respect to all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 (EXTREMELY MESSY)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Standard errors are estimated with bootstrapping.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Application:  The ‘Panel Probit Model’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2209800"/>
            <a:ext cx="6096000" cy="2971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 equations are M periods of the same equation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Parameter vector is the same in every period (equation)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Correlation matrix is unrestricted across periods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Innovation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828800"/>
            <a:ext cx="7467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Pooled Probit – Ignoring Correlation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905000"/>
            <a:ext cx="72390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Random Effects: </a:t>
            </a:r>
            <a:r>
              <a:rPr lang="el-GR" b="1" smtClean="0">
                <a:cs typeface="Times New Roman" pitchFamily="18" charset="0"/>
              </a:rPr>
              <a:t>Σ</a:t>
            </a:r>
            <a:r>
              <a:rPr lang="en-US" b="1" smtClean="0">
                <a:cs typeface="Times New Roman" pitchFamily="18" charset="0"/>
              </a:rPr>
              <a:t>=(1- </a:t>
            </a:r>
            <a:r>
              <a:rPr lang="el-GR" b="1" smtClean="0">
                <a:cs typeface="Times New Roman" pitchFamily="18" charset="0"/>
              </a:rPr>
              <a:t>ρ</a:t>
            </a:r>
            <a:r>
              <a:rPr lang="en-US" b="1" smtClean="0">
                <a:cs typeface="Times New Roman" pitchFamily="18" charset="0"/>
              </a:rPr>
              <a:t>)I+</a:t>
            </a:r>
            <a:r>
              <a:rPr lang="el-GR" b="1" smtClean="0">
                <a:cs typeface="Times New Roman" pitchFamily="18" charset="0"/>
              </a:rPr>
              <a:t>ρ</a:t>
            </a:r>
            <a:r>
              <a:rPr lang="en-US" b="1" smtClean="0">
                <a:cs typeface="Times New Roman" pitchFamily="18" charset="0"/>
              </a:rPr>
              <a:t>ii’</a:t>
            </a:r>
            <a:endParaRPr lang="el-GR" b="1" smtClean="0">
              <a:cs typeface="Times New Roman" pitchFamily="18" charset="0"/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971675"/>
            <a:ext cx="7400925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2114550" y="4600575"/>
            <a:ext cx="11430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Unrestricted Correlation Matrix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828800"/>
            <a:ext cx="7239000" cy="471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4914900" y="3838575"/>
            <a:ext cx="3124200" cy="2057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13417</TotalTime>
  <Words>3486</Words>
  <Application>Microsoft Office PowerPoint</Application>
  <PresentationFormat>On-screen Show (4:3)</PresentationFormat>
  <Paragraphs>494</Paragraphs>
  <Slides>67</Slides>
  <Notes>61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1_Quadrant</vt:lpstr>
      <vt:lpstr>Equation</vt:lpstr>
      <vt:lpstr>MathType 6.0 Equation</vt:lpstr>
      <vt:lpstr>PowerPoint Presentation</vt:lpstr>
      <vt:lpstr>Heteroscedasticity</vt:lpstr>
      <vt:lpstr>Heteroscedasticity in Marginal Effects</vt:lpstr>
      <vt:lpstr>Heteroscedastic Probit Model: Probabilities by Age</vt:lpstr>
      <vt:lpstr>Partial Effects in the Scaling Model</vt:lpstr>
      <vt:lpstr>Testing for Heteroscedasticity</vt:lpstr>
      <vt:lpstr>Heteroscedastic Probit Model: Tests</vt:lpstr>
      <vt:lpstr>    Endogeneity</vt:lpstr>
      <vt:lpstr>Endogenous RHS Variable</vt:lpstr>
      <vt:lpstr>Endogenous Continuous Variable</vt:lpstr>
      <vt:lpstr>Endogenous Income in Health</vt:lpstr>
      <vt:lpstr>Estimation by ML (Control Function)</vt:lpstr>
      <vt:lpstr>Two Approaches to ML</vt:lpstr>
      <vt:lpstr>FIML Estimates</vt:lpstr>
      <vt:lpstr>Partial Effects: Scaled Coefficients</vt:lpstr>
      <vt:lpstr>Endogenous Binary Variable</vt:lpstr>
      <vt:lpstr>Endogenous Binary Variable</vt:lpstr>
      <vt:lpstr>FIML Estimates</vt:lpstr>
      <vt:lpstr>Partial Effects</vt:lpstr>
      <vt:lpstr>Identification Issues</vt:lpstr>
      <vt:lpstr>       Selection</vt:lpstr>
      <vt:lpstr>A Sample Selection Model</vt:lpstr>
      <vt:lpstr>Application: Doctor,Public</vt:lpstr>
      <vt:lpstr>Sample Selection</vt:lpstr>
      <vt:lpstr>Sample Selection Model: Estimation</vt:lpstr>
      <vt:lpstr>ML Estimates</vt:lpstr>
      <vt:lpstr>Estimation Issues</vt:lpstr>
      <vt:lpstr>      A Dynamic   Model</vt:lpstr>
      <vt:lpstr>Dynamic Models</vt:lpstr>
      <vt:lpstr>Dynamic Probit Model: A Standard Approach</vt:lpstr>
      <vt:lpstr>Simplified Dynamic Model</vt:lpstr>
      <vt:lpstr>A Dynamic Model for Public Insurance</vt:lpstr>
      <vt:lpstr>Dynamic Common Effects Model</vt:lpstr>
      <vt:lpstr> Bivariate Model</vt:lpstr>
      <vt:lpstr>Gross Relation Between Two Binary Variables</vt:lpstr>
      <vt:lpstr>Tetrachoric Correlation</vt:lpstr>
      <vt:lpstr>Log Likelihood Function for Tetrachoric Correlation</vt:lpstr>
      <vt:lpstr>Estimation</vt:lpstr>
      <vt:lpstr>A Bivariate Probit Model</vt:lpstr>
      <vt:lpstr>Bivariate Probit Model</vt:lpstr>
      <vt:lpstr>Estimation of the Bivariate Probit Model</vt:lpstr>
      <vt:lpstr>Parameter Estimates</vt:lpstr>
      <vt:lpstr>Marginal Effects</vt:lpstr>
      <vt:lpstr>Bivariate Probit Conditional Means</vt:lpstr>
      <vt:lpstr>Direct Effects Derivatives of E[y1|x1,x2,y2=1] wrt x1</vt:lpstr>
      <vt:lpstr>Indirect Effects Derivatives of E[y1|x1,x2,y2=1] wrt x2</vt:lpstr>
      <vt:lpstr>Marginal Effects: Total Effects Sum of Two Derivative Vectors</vt:lpstr>
      <vt:lpstr>Marginal Effects: Dummy Variables Using Differences of Probabilities</vt:lpstr>
      <vt:lpstr>       Simultaneous Equations</vt:lpstr>
      <vt:lpstr>A Simultaneous Equations Model</vt:lpstr>
      <vt:lpstr>Fully Simultaneous ‘Model’ (Obtained by bypassing internal control)</vt:lpstr>
      <vt:lpstr>A Latent Simultaneous Equations Model</vt:lpstr>
      <vt:lpstr>A Recursive Simultaneous Equations Model</vt:lpstr>
      <vt:lpstr>PowerPoint Presentation</vt:lpstr>
      <vt:lpstr>PowerPoint Presentation</vt:lpstr>
      <vt:lpstr>PowerPoint Presentation</vt:lpstr>
      <vt:lpstr>PowerPoint Presentation</vt:lpstr>
      <vt:lpstr>       Multivariate Probit</vt:lpstr>
      <vt:lpstr>The Multivariate Probit Model</vt:lpstr>
      <vt:lpstr>MLE: Simulation</vt:lpstr>
      <vt:lpstr>PowerPoint Presentation</vt:lpstr>
      <vt:lpstr>Marginal Effects</vt:lpstr>
      <vt:lpstr>Application:  The ‘Panel Probit Model’</vt:lpstr>
      <vt:lpstr>Application: Innovation</vt:lpstr>
      <vt:lpstr>Pooled Probit – Ignoring Correlation</vt:lpstr>
      <vt:lpstr>Random Effects: Σ=(1- ρ)I+ρii’</vt:lpstr>
      <vt:lpstr>Unrestricted Correlation Matrix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121</cp:revision>
  <dcterms:created xsi:type="dcterms:W3CDTF">2001-06-17T19:05:03Z</dcterms:created>
  <dcterms:modified xsi:type="dcterms:W3CDTF">2013-07-04T07:45:32Z</dcterms:modified>
</cp:coreProperties>
</file>