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9"/>
  </p:notesMasterIdLst>
  <p:handoutMasterIdLst>
    <p:handoutMasterId r:id="rId40"/>
  </p:handoutMasterIdLst>
  <p:sldIdLst>
    <p:sldId id="481" r:id="rId2"/>
    <p:sldId id="617" r:id="rId3"/>
    <p:sldId id="620" r:id="rId4"/>
    <p:sldId id="621" r:id="rId5"/>
    <p:sldId id="624" r:id="rId6"/>
    <p:sldId id="625" r:id="rId7"/>
    <p:sldId id="626" r:id="rId8"/>
    <p:sldId id="627" r:id="rId9"/>
    <p:sldId id="628" r:id="rId10"/>
    <p:sldId id="629" r:id="rId11"/>
    <p:sldId id="631" r:id="rId12"/>
    <p:sldId id="633" r:id="rId13"/>
    <p:sldId id="634" r:id="rId14"/>
    <p:sldId id="636" r:id="rId15"/>
    <p:sldId id="641" r:id="rId16"/>
    <p:sldId id="642" r:id="rId17"/>
    <p:sldId id="643" r:id="rId18"/>
    <p:sldId id="644" r:id="rId19"/>
    <p:sldId id="646" r:id="rId20"/>
    <p:sldId id="647" r:id="rId21"/>
    <p:sldId id="648" r:id="rId22"/>
    <p:sldId id="655" r:id="rId23"/>
    <p:sldId id="690" r:id="rId24"/>
    <p:sldId id="691" r:id="rId25"/>
    <p:sldId id="669" r:id="rId26"/>
    <p:sldId id="672" r:id="rId27"/>
    <p:sldId id="673" r:id="rId28"/>
    <p:sldId id="674" r:id="rId29"/>
    <p:sldId id="675" r:id="rId30"/>
    <p:sldId id="682" r:id="rId31"/>
    <p:sldId id="683" r:id="rId32"/>
    <p:sldId id="684" r:id="rId33"/>
    <p:sldId id="685" r:id="rId34"/>
    <p:sldId id="686" r:id="rId35"/>
    <p:sldId id="687" r:id="rId36"/>
    <p:sldId id="688" r:id="rId37"/>
    <p:sldId id="689" r:id="rId3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0066FF"/>
    <a:srgbClr val="CCCC00"/>
    <a:srgbClr val="CCECFF"/>
    <a:srgbClr val="000000"/>
    <a:srgbClr val="8B00EA"/>
    <a:srgbClr val="FFFFFF"/>
    <a:srgbClr val="FF3300"/>
    <a:srgbClr val="0099FF"/>
    <a:srgbClr val="6B00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36" autoAdjust="0"/>
  </p:normalViewPr>
  <p:slideViewPr>
    <p:cSldViewPr>
      <p:cViewPr varScale="1">
        <p:scale>
          <a:sx n="68" d="100"/>
          <a:sy n="68" d="100"/>
        </p:scale>
        <p:origin x="-1308" y="-102"/>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p14="http://schemas.microsoft.com/office/powerpoint/2010/main" val="365277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p14="http://schemas.microsoft.com/office/powerpoint/2010/main" val="601183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493F62D3-ABD5-4F76-93E4-409382875B58}" type="slidenum">
              <a:rPr lang="en-US" smtClean="0">
                <a:cs typeface="Arial" charset="0"/>
              </a:rPr>
              <a:pPr/>
              <a:t>2</a:t>
            </a:fld>
            <a:endParaRPr lang="en-US"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p>
        </p:txBody>
      </p:sp>
      <p:sp>
        <p:nvSpPr>
          <p:cNvPr id="73732" name="Slide Number Placeholder 3"/>
          <p:cNvSpPr>
            <a:spLocks noGrp="1"/>
          </p:cNvSpPr>
          <p:nvPr>
            <p:ph type="sldNum" sz="quarter" idx="5"/>
          </p:nvPr>
        </p:nvSpPr>
        <p:spPr>
          <a:noFill/>
        </p:spPr>
        <p:txBody>
          <a:bodyPr/>
          <a:lstStyle/>
          <a:p>
            <a:fld id="{2F922658-D731-4E53-B3B2-D4F7962CBB0C}" type="slidenum">
              <a:rPr lang="en-US" smtClean="0">
                <a:cs typeface="Arial" charset="0"/>
              </a:rPr>
              <a:pPr/>
              <a:t>3</a:t>
            </a:fld>
            <a:endParaRPr lang="en-US"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B1ED294B-A58F-4EC9-B5C6-BA4013179C64}" type="slidenum">
              <a:rPr lang="en-US" smtClean="0">
                <a:cs typeface="Arial" charset="0"/>
              </a:rPr>
              <a:pPr/>
              <a:t>5</a:t>
            </a:fld>
            <a:endParaRPr lang="en-US"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DE52F421-39AF-43D7-9E55-53349E7854DA}" type="slidenum">
              <a:rPr lang="en-US" smtClean="0">
                <a:cs typeface="Arial" charset="0"/>
              </a:rPr>
              <a:pPr/>
              <a:t>6</a:t>
            </a:fld>
            <a:endParaRPr lang="en-US"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07BBB288-100C-4FE8-B453-14952E66D4E8}" type="slidenum">
              <a:rPr lang="en-US" smtClean="0">
                <a:cs typeface="Arial" charset="0"/>
              </a:rPr>
              <a:pPr/>
              <a:t>7</a:t>
            </a:fld>
            <a:endParaRPr lang="en-US"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36747509-C11C-4A27-8EF1-AD8657B6C8F3}" type="slidenum">
              <a:rPr lang="en-US" smtClean="0">
                <a:cs typeface="Arial" charset="0"/>
              </a:rPr>
              <a:pPr/>
              <a:t>8</a:t>
            </a:fld>
            <a:endParaRPr lang="en-US" smtClean="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endParaRPr lang="en-US" smtClean="0"/>
          </a:p>
        </p:txBody>
      </p:sp>
      <p:sp>
        <p:nvSpPr>
          <p:cNvPr id="80900" name="Slide Number Placeholder 3"/>
          <p:cNvSpPr>
            <a:spLocks noGrp="1"/>
          </p:cNvSpPr>
          <p:nvPr>
            <p:ph type="sldNum" sz="quarter" idx="5"/>
          </p:nvPr>
        </p:nvSpPr>
        <p:spPr>
          <a:noFill/>
        </p:spPr>
        <p:txBody>
          <a:bodyPr/>
          <a:lstStyle/>
          <a:p>
            <a:fld id="{6A4A860D-D591-4648-8F50-090FE8D4A7B8}" type="slidenum">
              <a:rPr lang="en-US" smtClean="0">
                <a:cs typeface="Arial" charset="0"/>
              </a:rPr>
              <a:pPr/>
              <a:t>9</a:t>
            </a:fld>
            <a:endParaRPr lang="en-US"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smtClean="0"/>
          </a:p>
        </p:txBody>
      </p:sp>
      <p:sp>
        <p:nvSpPr>
          <p:cNvPr id="81924" name="Slide Number Placeholder 3"/>
          <p:cNvSpPr>
            <a:spLocks noGrp="1"/>
          </p:cNvSpPr>
          <p:nvPr>
            <p:ph type="sldNum" sz="quarter" idx="5"/>
          </p:nvPr>
        </p:nvSpPr>
        <p:spPr>
          <a:noFill/>
        </p:spPr>
        <p:txBody>
          <a:bodyPr/>
          <a:lstStyle/>
          <a:p>
            <a:fld id="{B3B4179F-65B8-4146-858A-4C20226C7F82}" type="slidenum">
              <a:rPr lang="en-US" smtClean="0">
                <a:cs typeface="Arial" charset="0"/>
              </a:rPr>
              <a:pPr/>
              <a:t>10</a:t>
            </a:fld>
            <a:endParaRPr lang="en-US"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D04D014C-6D59-4E06-9321-2E4AEB580B0F}" type="slidenum">
              <a:rPr lang="en-US" smtClean="0">
                <a:cs typeface="Arial" charset="0"/>
              </a:rPr>
              <a:pPr/>
              <a:t>11</a:t>
            </a:fld>
            <a:endParaRPr lang="en-US"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739AFF35-B289-454B-AF33-17D08B9EC75D}" type="slidenum">
              <a:rPr lang="en-US" smtClean="0">
                <a:cs typeface="Arial" charset="0"/>
              </a:rPr>
              <a:pPr/>
              <a:t>12</a:t>
            </a:fld>
            <a:endParaRPr lang="en-US" smtClean="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a:spLocks noGrp="1"/>
          </p:cNvSpPr>
          <p:nvPr>
            <p:ph type="sldNum" sz="quarter" idx="5"/>
          </p:nvPr>
        </p:nvSpPr>
        <p:spPr>
          <a:noFill/>
        </p:spPr>
        <p:txBody>
          <a:bodyPr/>
          <a:lstStyle/>
          <a:p>
            <a:fld id="{6675A120-22C7-4676-9D98-17850D5E3DDB}" type="slidenum">
              <a:rPr lang="en-US" smtClean="0">
                <a:cs typeface="Arial" charset="0"/>
              </a:rPr>
              <a:pPr/>
              <a:t>13</a:t>
            </a:fld>
            <a:endParaRPr lang="en-US"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38ACF177-B8CB-4628-A3DB-FFD20E09DCA6}" type="slidenum">
              <a:rPr lang="en-US" smtClean="0">
                <a:cs typeface="Arial" charset="0"/>
              </a:rPr>
              <a:pPr/>
              <a:t>14</a:t>
            </a:fld>
            <a:endParaRPr lang="en-US" smtClean="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smtClean="0"/>
          </a:p>
        </p:txBody>
      </p:sp>
      <p:sp>
        <p:nvSpPr>
          <p:cNvPr id="97284" name="Slide Number Placeholder 3"/>
          <p:cNvSpPr>
            <a:spLocks noGrp="1"/>
          </p:cNvSpPr>
          <p:nvPr>
            <p:ph type="sldNum" sz="quarter" idx="5"/>
          </p:nvPr>
        </p:nvSpPr>
        <p:spPr>
          <a:noFill/>
        </p:spPr>
        <p:txBody>
          <a:bodyPr/>
          <a:lstStyle/>
          <a:p>
            <a:fld id="{D15F28A9-1605-4873-B5DB-33A98A69E750}" type="slidenum">
              <a:rPr lang="en-US" smtClean="0">
                <a:cs typeface="Arial" charset="0"/>
              </a:rPr>
              <a:pPr/>
              <a:t>15</a:t>
            </a:fld>
            <a:endParaRPr lang="en-US" smtClean="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smtClean="0"/>
          </a:p>
        </p:txBody>
      </p:sp>
      <p:sp>
        <p:nvSpPr>
          <p:cNvPr id="98308" name="Slide Number Placeholder 3"/>
          <p:cNvSpPr>
            <a:spLocks noGrp="1"/>
          </p:cNvSpPr>
          <p:nvPr>
            <p:ph type="sldNum" sz="quarter" idx="5"/>
          </p:nvPr>
        </p:nvSpPr>
        <p:spPr>
          <a:noFill/>
        </p:spPr>
        <p:txBody>
          <a:bodyPr/>
          <a:lstStyle/>
          <a:p>
            <a:fld id="{7A0B7F16-E186-43C3-920C-5A0EC4E29B26}" type="slidenum">
              <a:rPr lang="en-US" smtClean="0">
                <a:cs typeface="Arial" charset="0"/>
              </a:rPr>
              <a:pPr/>
              <a:t>16</a:t>
            </a:fld>
            <a:endParaRPr lang="en-US" smtClean="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smtClean="0"/>
          </a:p>
        </p:txBody>
      </p:sp>
      <p:sp>
        <p:nvSpPr>
          <p:cNvPr id="99332" name="Slide Number Placeholder 3"/>
          <p:cNvSpPr>
            <a:spLocks noGrp="1"/>
          </p:cNvSpPr>
          <p:nvPr>
            <p:ph type="sldNum" sz="quarter" idx="5"/>
          </p:nvPr>
        </p:nvSpPr>
        <p:spPr>
          <a:noFill/>
        </p:spPr>
        <p:txBody>
          <a:bodyPr/>
          <a:lstStyle/>
          <a:p>
            <a:fld id="{ECC14D22-4F69-4182-9494-58252EAC17BE}" type="slidenum">
              <a:rPr lang="en-US" smtClean="0">
                <a:cs typeface="Arial" charset="0"/>
              </a:rPr>
              <a:pPr/>
              <a:t>17</a:t>
            </a:fld>
            <a:endParaRPr lang="en-US" smtClean="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smtClean="0"/>
          </a:p>
        </p:txBody>
      </p:sp>
      <p:sp>
        <p:nvSpPr>
          <p:cNvPr id="100356" name="Slide Number Placeholder 3"/>
          <p:cNvSpPr>
            <a:spLocks noGrp="1"/>
          </p:cNvSpPr>
          <p:nvPr>
            <p:ph type="sldNum" sz="quarter" idx="5"/>
          </p:nvPr>
        </p:nvSpPr>
        <p:spPr>
          <a:noFill/>
        </p:spPr>
        <p:txBody>
          <a:bodyPr/>
          <a:lstStyle/>
          <a:p>
            <a:fld id="{29640F93-5C5C-4B1B-8969-B3CA861A508A}" type="slidenum">
              <a:rPr lang="en-US" smtClean="0">
                <a:cs typeface="Arial" charset="0"/>
              </a:rPr>
              <a:pPr/>
              <a:t>18</a:t>
            </a:fld>
            <a:endParaRPr lang="en-US" smtClean="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937E014C-A937-48B0-AE2C-82C2A24D5427}" type="slidenum">
              <a:rPr lang="en-US" smtClean="0">
                <a:cs typeface="Arial" charset="0"/>
              </a:rPr>
              <a:pPr/>
              <a:t>19</a:t>
            </a:fld>
            <a:endParaRPr lang="en-US" smtClean="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endParaRPr lang="en-US" smtClean="0"/>
          </a:p>
        </p:txBody>
      </p:sp>
      <p:sp>
        <p:nvSpPr>
          <p:cNvPr id="103428" name="Slide Number Placeholder 3"/>
          <p:cNvSpPr>
            <a:spLocks noGrp="1"/>
          </p:cNvSpPr>
          <p:nvPr>
            <p:ph type="sldNum" sz="quarter" idx="5"/>
          </p:nvPr>
        </p:nvSpPr>
        <p:spPr>
          <a:noFill/>
        </p:spPr>
        <p:txBody>
          <a:bodyPr/>
          <a:lstStyle/>
          <a:p>
            <a:fld id="{C436D8D0-E2E8-4B09-8E46-24301CDFB3EF}" type="slidenum">
              <a:rPr lang="en-US" smtClean="0">
                <a:cs typeface="Arial" charset="0"/>
              </a:rPr>
              <a:pPr/>
              <a:t>20</a:t>
            </a:fld>
            <a:endParaRPr lang="en-US" smtClean="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endParaRPr lang="en-US" smtClean="0"/>
          </a:p>
        </p:txBody>
      </p:sp>
      <p:sp>
        <p:nvSpPr>
          <p:cNvPr id="104452" name="Slide Number Placeholder 3"/>
          <p:cNvSpPr>
            <a:spLocks noGrp="1"/>
          </p:cNvSpPr>
          <p:nvPr>
            <p:ph type="sldNum" sz="quarter" idx="5"/>
          </p:nvPr>
        </p:nvSpPr>
        <p:spPr>
          <a:noFill/>
        </p:spPr>
        <p:txBody>
          <a:bodyPr/>
          <a:lstStyle/>
          <a:p>
            <a:fld id="{5AAA617D-86A0-4700-9747-B64C2E6ABD7E}" type="slidenum">
              <a:rPr lang="en-US" smtClean="0">
                <a:cs typeface="Arial" charset="0"/>
              </a:rPr>
              <a:pPr/>
              <a:t>21</a:t>
            </a:fld>
            <a:endParaRPr lang="en-US"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pPr eaLnBrk="1" hangingPunct="1"/>
            <a:endParaRPr lang="en-US" smtClean="0"/>
          </a:p>
        </p:txBody>
      </p:sp>
      <p:sp>
        <p:nvSpPr>
          <p:cNvPr id="111620" name="Slide Number Placeholder 3"/>
          <p:cNvSpPr>
            <a:spLocks noGrp="1"/>
          </p:cNvSpPr>
          <p:nvPr>
            <p:ph type="sldNum" sz="quarter" idx="5"/>
          </p:nvPr>
        </p:nvSpPr>
        <p:spPr>
          <a:noFill/>
        </p:spPr>
        <p:txBody>
          <a:bodyPr/>
          <a:lstStyle/>
          <a:p>
            <a:fld id="{732FCC67-0B01-47AD-B577-F1D5C15CE064}" type="slidenum">
              <a:rPr lang="en-US" smtClean="0">
                <a:cs typeface="Arial" charset="0"/>
              </a:rPr>
              <a:pPr/>
              <a:t>22</a:t>
            </a:fld>
            <a:endParaRPr lang="en-US"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p:spPr>
        <p:txBody>
          <a:bodyPr/>
          <a:lstStyle/>
          <a:p>
            <a:endParaRPr lang="en-US" smtClean="0"/>
          </a:p>
        </p:txBody>
      </p:sp>
      <p:sp>
        <p:nvSpPr>
          <p:cNvPr id="125956" name="Slide Number Placeholder 3"/>
          <p:cNvSpPr>
            <a:spLocks noGrp="1"/>
          </p:cNvSpPr>
          <p:nvPr>
            <p:ph type="sldNum" sz="quarter" idx="5"/>
          </p:nvPr>
        </p:nvSpPr>
        <p:spPr>
          <a:noFill/>
        </p:spPr>
        <p:txBody>
          <a:bodyPr/>
          <a:lstStyle/>
          <a:p>
            <a:fld id="{25F48F91-258F-4985-BD2A-A7169B09DCE8}" type="slidenum">
              <a:rPr lang="en-US" smtClean="0">
                <a:cs typeface="Arial" charset="0"/>
              </a:rPr>
              <a:pPr/>
              <a:t>25</a:t>
            </a:fld>
            <a:endParaRPr lang="en-US" smtClean="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p:spPr>
        <p:txBody>
          <a:bodyPr/>
          <a:lstStyle/>
          <a:p>
            <a:endParaRPr lang="en-US" smtClean="0"/>
          </a:p>
        </p:txBody>
      </p:sp>
      <p:sp>
        <p:nvSpPr>
          <p:cNvPr id="129028" name="Slide Number Placeholder 3"/>
          <p:cNvSpPr>
            <a:spLocks noGrp="1"/>
          </p:cNvSpPr>
          <p:nvPr>
            <p:ph type="sldNum" sz="quarter" idx="5"/>
          </p:nvPr>
        </p:nvSpPr>
        <p:spPr>
          <a:noFill/>
        </p:spPr>
        <p:txBody>
          <a:bodyPr/>
          <a:lstStyle/>
          <a:p>
            <a:fld id="{F94054DD-A79C-4B68-AF67-DDC9B68DDBC2}" type="slidenum">
              <a:rPr lang="en-US" smtClean="0">
                <a:cs typeface="Arial" charset="0"/>
              </a:rPr>
              <a:pPr/>
              <a:t>26</a:t>
            </a:fld>
            <a:endParaRPr lang="en-US"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endParaRPr lang="en-US" smtClean="0"/>
          </a:p>
        </p:txBody>
      </p:sp>
      <p:sp>
        <p:nvSpPr>
          <p:cNvPr id="130052" name="Slide Number Placeholder 3"/>
          <p:cNvSpPr>
            <a:spLocks noGrp="1"/>
          </p:cNvSpPr>
          <p:nvPr>
            <p:ph type="sldNum" sz="quarter" idx="5"/>
          </p:nvPr>
        </p:nvSpPr>
        <p:spPr>
          <a:noFill/>
        </p:spPr>
        <p:txBody>
          <a:bodyPr/>
          <a:lstStyle/>
          <a:p>
            <a:fld id="{22FADBF7-E38E-4DDA-A373-FD2531552802}" type="slidenum">
              <a:rPr lang="en-US" smtClean="0">
                <a:cs typeface="Arial" charset="0"/>
              </a:rPr>
              <a:pPr/>
              <a:t>27</a:t>
            </a:fld>
            <a:endParaRPr lang="en-US" smtClean="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p:spPr>
        <p:txBody>
          <a:bodyPr/>
          <a:lstStyle/>
          <a:p>
            <a:endParaRPr lang="en-US" smtClean="0"/>
          </a:p>
        </p:txBody>
      </p:sp>
      <p:sp>
        <p:nvSpPr>
          <p:cNvPr id="131076" name="Slide Number Placeholder 3"/>
          <p:cNvSpPr>
            <a:spLocks noGrp="1"/>
          </p:cNvSpPr>
          <p:nvPr>
            <p:ph type="sldNum" sz="quarter" idx="5"/>
          </p:nvPr>
        </p:nvSpPr>
        <p:spPr>
          <a:noFill/>
        </p:spPr>
        <p:txBody>
          <a:bodyPr/>
          <a:lstStyle/>
          <a:p>
            <a:fld id="{B8CE4C52-1D16-46E5-BF9C-9C9749923158}" type="slidenum">
              <a:rPr lang="en-US" smtClean="0">
                <a:cs typeface="Arial" charset="0"/>
              </a:rPr>
              <a:pPr/>
              <a:t>28</a:t>
            </a:fld>
            <a:endParaRPr lang="en-US" smtClean="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p:spPr>
        <p:txBody>
          <a:bodyPr/>
          <a:lstStyle/>
          <a:p>
            <a:endParaRPr lang="en-US" smtClean="0"/>
          </a:p>
        </p:txBody>
      </p:sp>
      <p:sp>
        <p:nvSpPr>
          <p:cNvPr id="132100" name="Slide Number Placeholder 3"/>
          <p:cNvSpPr>
            <a:spLocks noGrp="1"/>
          </p:cNvSpPr>
          <p:nvPr>
            <p:ph type="sldNum" sz="quarter" idx="5"/>
          </p:nvPr>
        </p:nvSpPr>
        <p:spPr>
          <a:noFill/>
        </p:spPr>
        <p:txBody>
          <a:bodyPr/>
          <a:lstStyle/>
          <a:p>
            <a:fld id="{FF916EB7-A2E7-4334-84BE-C7F30D2108F4}" type="slidenum">
              <a:rPr lang="en-US" smtClean="0">
                <a:cs typeface="Arial" charset="0"/>
              </a:rPr>
              <a:pPr/>
              <a:t>29</a:t>
            </a:fld>
            <a:endParaRPr lang="en-U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39F7C0-B71C-48E3-8D21-3D51220A2BE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029380-1897-433A-83E2-78BFB7A3F17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CB08BC-2A19-4263-8B55-A1A4B8805C3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C384C73-02F2-4DC1-B269-52FE23B902F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B3D4010-34EA-4EA8-981F-720E15DA520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5558400-2C58-4E71-9457-D319FFE1D27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911B42-6EFE-4AE6-800A-3C78C5E65DC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0968F6B-5A38-4B99-ACAD-F189922F462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7E8ACA-B5BD-4F7A-B25A-B63BAEBDE36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D3A085-BCC2-4DC0-9EB0-B061B79EF32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87E1B09-0AB6-47A6-B67F-46C49B3A626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717036-0803-4802-BB49-F07795D3DD7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8340"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3983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398342"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a:defRPr/>
            </a:pPr>
            <a:fld id="{B020325C-B1CD-4090-B6FA-A224CB80F15F}" type="slidenum">
              <a:rPr lang="en-US"/>
              <a:pPr>
                <a:defRPr/>
              </a:pPr>
              <a:t>‹#›</a:t>
            </a:fld>
            <a:endParaRPr lang="en-US"/>
          </a:p>
        </p:txBody>
      </p:sp>
      <p:pic>
        <p:nvPicPr>
          <p:cNvPr id="31746" name="Picture 2"/>
          <p:cNvPicPr>
            <a:picLocks noChangeAspect="1" noChangeArrowheads="1"/>
          </p:cNvPicPr>
          <p:nvPr userDrawn="1"/>
        </p:nvPicPr>
        <p:blipFill>
          <a:blip r:embed="rId14" cstate="print"/>
          <a:srcRect/>
          <a:stretch>
            <a:fillRect/>
          </a:stretch>
        </p:blipFill>
        <p:spPr bwMode="auto">
          <a:xfrm>
            <a:off x="0" y="1"/>
            <a:ext cx="1295399" cy="771424"/>
          </a:xfrm>
          <a:prstGeom prst="rect">
            <a:avLst/>
          </a:prstGeom>
          <a:noFill/>
          <a:ln w="9525">
            <a:noFill/>
            <a:miter lim="800000"/>
            <a:headEnd/>
            <a:tailEnd/>
          </a:ln>
          <a:effectLst/>
        </p:spPr>
      </p:pic>
      <p:pic>
        <p:nvPicPr>
          <p:cNvPr id="31747" name="Picture 3"/>
          <p:cNvPicPr>
            <a:picLocks noChangeAspect="1" noChangeArrowheads="1"/>
          </p:cNvPicPr>
          <p:nvPr userDrawn="1"/>
        </p:nvPicPr>
        <p:blipFill>
          <a:blip r:embed="rId15" cstate="print"/>
          <a:srcRect/>
          <a:stretch>
            <a:fillRect/>
          </a:stretch>
        </p:blipFill>
        <p:spPr bwMode="auto">
          <a:xfrm>
            <a:off x="2514600" y="1"/>
            <a:ext cx="1295400" cy="763346"/>
          </a:xfrm>
          <a:prstGeom prst="rect">
            <a:avLst/>
          </a:prstGeom>
          <a:noFill/>
          <a:ln w="9525">
            <a:noFill/>
            <a:miter lim="800000"/>
            <a:headEnd/>
            <a:tailEnd/>
          </a:ln>
          <a:effectLst/>
        </p:spPr>
      </p:pic>
      <p:pic>
        <p:nvPicPr>
          <p:cNvPr id="31748" name="Picture 4"/>
          <p:cNvPicPr>
            <a:picLocks noChangeAspect="1" noChangeArrowheads="1"/>
          </p:cNvPicPr>
          <p:nvPr userDrawn="1"/>
        </p:nvPicPr>
        <p:blipFill>
          <a:blip r:embed="rId16" cstate="print"/>
          <a:srcRect/>
          <a:stretch>
            <a:fillRect/>
          </a:stretch>
        </p:blipFill>
        <p:spPr bwMode="auto">
          <a:xfrm>
            <a:off x="1295400" y="0"/>
            <a:ext cx="1219200" cy="759279"/>
          </a:xfrm>
          <a:prstGeom prst="rect">
            <a:avLst/>
          </a:prstGeom>
          <a:noFill/>
          <a:ln w="9525">
            <a:noFill/>
            <a:miter lim="800000"/>
            <a:headEnd/>
            <a:tailEnd/>
          </a:ln>
          <a:effectLst/>
        </p:spPr>
      </p:pic>
      <p:pic>
        <p:nvPicPr>
          <p:cNvPr id="31749" name="Picture 5"/>
          <p:cNvPicPr>
            <a:picLocks noChangeAspect="1" noChangeArrowheads="1"/>
          </p:cNvPicPr>
          <p:nvPr userDrawn="1"/>
        </p:nvPicPr>
        <p:blipFill>
          <a:blip r:embed="rId17" cstate="print"/>
          <a:srcRect/>
          <a:stretch>
            <a:fillRect/>
          </a:stretch>
        </p:blipFill>
        <p:spPr bwMode="auto">
          <a:xfrm>
            <a:off x="3810000" y="0"/>
            <a:ext cx="1295400" cy="754303"/>
          </a:xfrm>
          <a:prstGeom prst="rect">
            <a:avLst/>
          </a:prstGeom>
          <a:noFill/>
          <a:ln w="9525">
            <a:noFill/>
            <a:miter lim="800000"/>
            <a:headEnd/>
            <a:tailEnd/>
          </a:ln>
          <a:effectLst/>
        </p:spPr>
      </p:pic>
      <p:pic>
        <p:nvPicPr>
          <p:cNvPr id="31750" name="Picture 6"/>
          <p:cNvPicPr>
            <a:picLocks noChangeAspect="1" noChangeArrowheads="1"/>
          </p:cNvPicPr>
          <p:nvPr userDrawn="1"/>
        </p:nvPicPr>
        <p:blipFill>
          <a:blip r:embed="rId18" cstate="print"/>
          <a:srcRect/>
          <a:stretch>
            <a:fillRect/>
          </a:stretch>
        </p:blipFill>
        <p:spPr bwMode="auto">
          <a:xfrm>
            <a:off x="5105401" y="0"/>
            <a:ext cx="1371600" cy="762000"/>
          </a:xfrm>
          <a:prstGeom prst="rect">
            <a:avLst/>
          </a:prstGeom>
          <a:noFill/>
          <a:ln w="9525">
            <a:noFill/>
            <a:miter lim="800000"/>
            <a:headEnd/>
            <a:tailEnd/>
          </a:ln>
          <a:effectLst/>
        </p:spPr>
      </p:pic>
      <p:pic>
        <p:nvPicPr>
          <p:cNvPr id="31751" name="Picture 7"/>
          <p:cNvPicPr>
            <a:picLocks noChangeAspect="1" noChangeArrowheads="1"/>
          </p:cNvPicPr>
          <p:nvPr userDrawn="1"/>
        </p:nvPicPr>
        <p:blipFill>
          <a:blip r:embed="rId19" cstate="print"/>
          <a:srcRect/>
          <a:stretch>
            <a:fillRect/>
          </a:stretch>
        </p:blipFill>
        <p:spPr bwMode="auto">
          <a:xfrm>
            <a:off x="6477001" y="0"/>
            <a:ext cx="1371600" cy="782968"/>
          </a:xfrm>
          <a:prstGeom prst="rect">
            <a:avLst/>
          </a:prstGeom>
          <a:noFill/>
          <a:ln w="9525">
            <a:noFill/>
            <a:miter lim="800000"/>
            <a:headEnd/>
            <a:tailEnd/>
          </a:ln>
          <a:effectLst/>
        </p:spPr>
      </p:pic>
      <p:pic>
        <p:nvPicPr>
          <p:cNvPr id="31752" name="Picture 8"/>
          <p:cNvPicPr>
            <a:picLocks noChangeAspect="1" noChangeArrowheads="1"/>
          </p:cNvPicPr>
          <p:nvPr userDrawn="1"/>
        </p:nvPicPr>
        <p:blipFill>
          <a:blip r:embed="rId20" cstate="print"/>
          <a:srcRect/>
          <a:stretch>
            <a:fillRect/>
          </a:stretch>
        </p:blipFill>
        <p:spPr bwMode="auto">
          <a:xfrm>
            <a:off x="7848601" y="0"/>
            <a:ext cx="1295400" cy="762000"/>
          </a:xfrm>
          <a:prstGeom prst="rect">
            <a:avLst/>
          </a:prstGeom>
          <a:noFill/>
          <a:ln w="9525">
            <a:noFill/>
            <a:miter lim="800000"/>
            <a:headEnd/>
            <a:tailEnd/>
          </a:ln>
          <a:effectLst/>
        </p:spPr>
      </p:pic>
      <p:cxnSp>
        <p:nvCxnSpPr>
          <p:cNvPr id="17" name="Straight Connector 16"/>
          <p:cNvCxnSpPr/>
          <p:nvPr userDrawn="1"/>
        </p:nvCxnSpPr>
        <p:spPr bwMode="auto">
          <a:xfrm>
            <a:off x="0" y="762000"/>
            <a:ext cx="9144000" cy="1588"/>
          </a:xfrm>
          <a:prstGeom prst="line">
            <a:avLst/>
          </a:prstGeom>
          <a:solidFill>
            <a:schemeClr val="accent1"/>
          </a:solidFill>
          <a:ln w="57150" cap="flat" cmpd="sng" algn="ctr">
            <a:solidFill>
              <a:schemeClr val="tx1"/>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iming>
    <p:tnLst>
      <p:par>
        <p:cTn id="1" dur="indefinite" restart="never" nodeType="tmRoot"/>
      </p:par>
    </p:tnLst>
  </p:timing>
  <p:txStyles>
    <p:title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rgbClr val="6B00B4"/>
        </a:buClr>
        <a:buSzPct val="70000"/>
        <a:buChar char="•"/>
        <a:defRPr sz="2800">
          <a:solidFill>
            <a:schemeClr val="tx1"/>
          </a:solidFill>
          <a:latin typeface="+mn-lt"/>
          <a:ea typeface="+mn-ea"/>
          <a:cs typeface="+mn-cs"/>
        </a:defRPr>
      </a:lvl1pPr>
      <a:lvl2pPr marL="908050" indent="-436563" algn="l" rtl="0" eaLnBrk="0" fontAlgn="base" hangingPunct="0">
        <a:spcBef>
          <a:spcPct val="20000"/>
        </a:spcBef>
        <a:spcAft>
          <a:spcPct val="0"/>
        </a:spcAft>
        <a:buClr>
          <a:srgbClr val="6B00B4"/>
        </a:buClr>
        <a:buSzPct val="65000"/>
        <a:buChar char="•"/>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6.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18.w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20.w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notesSlide" Target="../notesSlides/notesSlide19.xml"/><Relationship Id="rId7"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27.wmf"/><Relationship Id="rId5" Type="http://schemas.openxmlformats.org/officeDocument/2006/relationships/oleObject" Target="../embeddings/oleObject5.bin"/><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notesSlide" Target="../notesSlides/notesSlide20.xml"/><Relationship Id="rId7"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30.wmf"/><Relationship Id="rId5" Type="http://schemas.openxmlformats.org/officeDocument/2006/relationships/oleObject" Target="../embeddings/oleObject7.bin"/><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image" Target="../media/image33.wmf"/><Relationship Id="rId4" Type="http://schemas.openxmlformats.org/officeDocument/2006/relationships/oleObject" Target="../embeddings/oleObject9.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image" Target="../media/image34.wmf"/></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5.xml"/><Relationship Id="rId1" Type="http://schemas.openxmlformats.org/officeDocument/2006/relationships/vmlDrawing" Target="../drawings/vmlDrawing9.vml"/><Relationship Id="rId4" Type="http://schemas.openxmlformats.org/officeDocument/2006/relationships/image" Target="../media/image41.wmf"/></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5.xml"/><Relationship Id="rId1" Type="http://schemas.openxmlformats.org/officeDocument/2006/relationships/vmlDrawing" Target="../drawings/vmlDrawing10.vml"/><Relationship Id="rId4" Type="http://schemas.openxmlformats.org/officeDocument/2006/relationships/image" Target="../media/image44.wmf"/></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914400" y="1066343"/>
            <a:ext cx="1676400" cy="2210257"/>
          </a:xfrm>
          <a:prstGeom prst="rect">
            <a:avLst/>
          </a:prstGeom>
          <a:noFill/>
          <a:ln w="9525">
            <a:noFill/>
            <a:miter lim="800000"/>
            <a:headEnd/>
            <a:tailEnd/>
          </a:ln>
        </p:spPr>
      </p:pic>
      <p:pic>
        <p:nvPicPr>
          <p:cNvPr id="8" name="Picture 7"/>
          <p:cNvPicPr>
            <a:picLocks noChangeAspect="1" noChangeArrowheads="1"/>
          </p:cNvPicPr>
          <p:nvPr/>
        </p:nvPicPr>
        <p:blipFill>
          <a:blip r:embed="rId4" cstate="print"/>
          <a:srcRect/>
          <a:stretch>
            <a:fillRect/>
          </a:stretch>
        </p:blipFill>
        <p:spPr bwMode="auto">
          <a:xfrm>
            <a:off x="854208" y="4114800"/>
            <a:ext cx="1660392" cy="2362200"/>
          </a:xfrm>
          <a:prstGeom prst="rect">
            <a:avLst/>
          </a:prstGeom>
          <a:noFill/>
          <a:ln w="9525">
            <a:noFill/>
            <a:miter lim="800000"/>
            <a:headEnd/>
            <a:tailEnd/>
          </a:ln>
        </p:spPr>
      </p:pic>
      <p:pic>
        <p:nvPicPr>
          <p:cNvPr id="10" name="Picture 8" descr="baltagi4"/>
          <p:cNvPicPr>
            <a:picLocks noChangeAspect="1" noChangeArrowheads="1"/>
          </p:cNvPicPr>
          <p:nvPr/>
        </p:nvPicPr>
        <p:blipFill>
          <a:blip r:embed="rId5" cstate="print"/>
          <a:srcRect/>
          <a:stretch>
            <a:fillRect/>
          </a:stretch>
        </p:blipFill>
        <p:spPr bwMode="auto">
          <a:xfrm>
            <a:off x="6324600" y="1035242"/>
            <a:ext cx="1584960" cy="2241358"/>
          </a:xfrm>
          <a:prstGeom prst="rect">
            <a:avLst/>
          </a:prstGeom>
          <a:noFill/>
          <a:ln w="9525">
            <a:noFill/>
            <a:miter lim="800000"/>
            <a:headEnd/>
            <a:tailEnd/>
          </a:ln>
        </p:spPr>
      </p:pic>
      <p:pic>
        <p:nvPicPr>
          <p:cNvPr id="9226" name="Picture 10"/>
          <p:cNvPicPr>
            <a:picLocks noChangeAspect="1" noChangeArrowheads="1"/>
          </p:cNvPicPr>
          <p:nvPr/>
        </p:nvPicPr>
        <p:blipFill>
          <a:blip r:embed="rId6" cstate="print"/>
          <a:srcRect/>
          <a:stretch>
            <a:fillRect/>
          </a:stretch>
        </p:blipFill>
        <p:spPr bwMode="auto">
          <a:xfrm>
            <a:off x="3429000" y="4049170"/>
            <a:ext cx="2067921" cy="2351630"/>
          </a:xfrm>
          <a:prstGeom prst="rect">
            <a:avLst/>
          </a:prstGeom>
          <a:noFill/>
          <a:ln w="19050" cap="flat" cmpd="sng">
            <a:noFill/>
            <a:prstDash val="solid"/>
            <a:miter lim="800000"/>
            <a:headEnd type="none" w="med" len="med"/>
            <a:tailEnd type="none" w="med" len="med"/>
          </a:ln>
          <a:effectLst/>
        </p:spPr>
      </p:pic>
      <p:pic>
        <p:nvPicPr>
          <p:cNvPr id="9227" name="Picture 11"/>
          <p:cNvPicPr>
            <a:picLocks noChangeAspect="1" noChangeArrowheads="1"/>
          </p:cNvPicPr>
          <p:nvPr/>
        </p:nvPicPr>
        <p:blipFill>
          <a:blip r:embed="rId7" cstate="print"/>
          <a:srcRect/>
          <a:stretch>
            <a:fillRect/>
          </a:stretch>
        </p:blipFill>
        <p:spPr bwMode="auto">
          <a:xfrm>
            <a:off x="6324600" y="4114800"/>
            <a:ext cx="1646574" cy="2362200"/>
          </a:xfrm>
          <a:prstGeom prst="rect">
            <a:avLst/>
          </a:prstGeom>
          <a:noFill/>
          <a:ln w="19050" cap="flat" cmpd="sng">
            <a:noFill/>
            <a:prstDash val="solid"/>
            <a:miter lim="800000"/>
            <a:headEnd type="none" w="med" len="med"/>
            <a:tailEnd type="none" w="med" len="med"/>
          </a:ln>
          <a:effectLst/>
        </p:spPr>
      </p:pic>
      <p:sp>
        <p:nvSpPr>
          <p:cNvPr id="11" name="TextBox 10"/>
          <p:cNvSpPr txBox="1"/>
          <p:nvPr/>
        </p:nvSpPr>
        <p:spPr>
          <a:xfrm>
            <a:off x="609600" y="3424535"/>
            <a:ext cx="8077200" cy="461665"/>
          </a:xfrm>
          <a:prstGeom prst="rect">
            <a:avLst/>
          </a:prstGeom>
          <a:solidFill>
            <a:srgbClr val="CCECFF"/>
          </a:solidFill>
          <a:ln w="22225">
            <a:solidFill>
              <a:srgbClr val="0066FF"/>
            </a:solidFill>
          </a:ln>
        </p:spPr>
        <p:txBody>
          <a:bodyPr wrap="square" rtlCol="0">
            <a:spAutoFit/>
          </a:bodyPr>
          <a:lstStyle/>
          <a:p>
            <a:pPr algn="ctr"/>
            <a:r>
              <a:rPr lang="en-US" sz="2400" b="1" smtClean="0">
                <a:solidFill>
                  <a:srgbClr val="000000"/>
                </a:solidFill>
                <a:latin typeface="Arial" pitchFamily="34" charset="0"/>
                <a:cs typeface="Arial" pitchFamily="34" charset="0"/>
              </a:rPr>
              <a:t>6. Ordered Choice Models</a:t>
            </a:r>
            <a:endParaRPr lang="en-US" sz="2400" b="1">
              <a:solidFill>
                <a:srgbClr val="000000"/>
              </a:solidFill>
              <a:latin typeface="Arial" pitchFamily="34" charset="0"/>
              <a:cs typeface="Arial" pitchFamily="34" charset="0"/>
            </a:endParaRPr>
          </a:p>
        </p:txBody>
      </p:sp>
      <p:pic>
        <p:nvPicPr>
          <p:cNvPr id="15361" name="Picture 1"/>
          <p:cNvPicPr>
            <a:picLocks noChangeAspect="1" noChangeArrowheads="1"/>
          </p:cNvPicPr>
          <p:nvPr/>
        </p:nvPicPr>
        <p:blipFill>
          <a:blip r:embed="rId8" cstate="print"/>
          <a:srcRect/>
          <a:stretch>
            <a:fillRect/>
          </a:stretch>
        </p:blipFill>
        <p:spPr bwMode="auto">
          <a:xfrm>
            <a:off x="3657600" y="952500"/>
            <a:ext cx="1524000" cy="2324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idx="4294967295"/>
          </p:nvPr>
        </p:nvSpPr>
        <p:spPr>
          <a:xfrm>
            <a:off x="685800" y="2667000"/>
            <a:ext cx="7696200" cy="1676400"/>
          </a:xfrm>
        </p:spPr>
        <p:txBody>
          <a:bodyPr/>
          <a:lstStyle/>
          <a:p>
            <a:pPr eaLnBrk="1" hangingPunct="1"/>
            <a:r>
              <a:rPr lang="en-US" sz="6500" smtClean="0">
                <a:solidFill>
                  <a:srgbClr val="7030A0"/>
                </a:solidFill>
              </a:rPr>
              <a:t>Ordered Choices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685800" y="1371600"/>
            <a:ext cx="8229600" cy="530225"/>
          </a:xfrm>
        </p:spPr>
        <p:txBody>
          <a:bodyPr/>
          <a:lstStyle/>
          <a:p>
            <a:pPr eaLnBrk="1" hangingPunct="1"/>
            <a:r>
              <a:rPr lang="en-US" b="1" smtClean="0"/>
              <a:t>Ordered Discrete Outcomes</a:t>
            </a:r>
          </a:p>
        </p:txBody>
      </p:sp>
      <p:sp>
        <p:nvSpPr>
          <p:cNvPr id="19459" name="Rectangle 3"/>
          <p:cNvSpPr>
            <a:spLocks noGrp="1" noChangeArrowheads="1"/>
          </p:cNvSpPr>
          <p:nvPr>
            <p:ph type="body" idx="4294967295"/>
          </p:nvPr>
        </p:nvSpPr>
        <p:spPr>
          <a:xfrm>
            <a:off x="838200" y="2743200"/>
            <a:ext cx="7543800" cy="2667000"/>
          </a:xfrm>
        </p:spPr>
        <p:txBody>
          <a:bodyPr/>
          <a:lstStyle/>
          <a:p>
            <a:pPr eaLnBrk="1" hangingPunct="1">
              <a:lnSpc>
                <a:spcPct val="90000"/>
              </a:lnSpc>
            </a:pPr>
            <a:r>
              <a:rPr lang="en-US" sz="2000" dirty="0" smtClean="0">
                <a:latin typeface="Arial" pitchFamily="34" charset="0"/>
                <a:cs typeface="Arial" pitchFamily="34" charset="0"/>
              </a:rPr>
              <a:t>E.g.: Taste test, credit rating, course grade, preference scale</a:t>
            </a:r>
          </a:p>
          <a:p>
            <a:pPr eaLnBrk="1" hangingPunct="1">
              <a:lnSpc>
                <a:spcPct val="90000"/>
              </a:lnSpc>
            </a:pPr>
            <a:r>
              <a:rPr lang="en-US" sz="2000" dirty="0" smtClean="0">
                <a:latin typeface="Arial" pitchFamily="34" charset="0"/>
                <a:cs typeface="Arial" pitchFamily="34" charset="0"/>
              </a:rPr>
              <a:t>Underlying random preferences: </a:t>
            </a:r>
          </a:p>
          <a:p>
            <a:pPr lvl="1" eaLnBrk="1" hangingPunct="1">
              <a:lnSpc>
                <a:spcPct val="90000"/>
              </a:lnSpc>
            </a:pPr>
            <a:r>
              <a:rPr lang="en-US" sz="1800" dirty="0" smtClean="0">
                <a:latin typeface="Arial" pitchFamily="34" charset="0"/>
                <a:cs typeface="Arial" pitchFamily="34" charset="0"/>
              </a:rPr>
              <a:t>Existence of an underlying continuous preference scale</a:t>
            </a:r>
          </a:p>
          <a:p>
            <a:pPr lvl="1" eaLnBrk="1" hangingPunct="1">
              <a:lnSpc>
                <a:spcPct val="90000"/>
              </a:lnSpc>
            </a:pPr>
            <a:r>
              <a:rPr lang="en-US" sz="1800" dirty="0" smtClean="0">
                <a:latin typeface="Arial" pitchFamily="34" charset="0"/>
                <a:cs typeface="Arial" pitchFamily="34" charset="0"/>
              </a:rPr>
              <a:t>Mapping to observed choices</a:t>
            </a:r>
          </a:p>
          <a:p>
            <a:pPr eaLnBrk="1" hangingPunct="1">
              <a:lnSpc>
                <a:spcPct val="90000"/>
              </a:lnSpc>
            </a:pPr>
            <a:r>
              <a:rPr lang="en-US" sz="2000" dirty="0" smtClean="0">
                <a:latin typeface="Arial" pitchFamily="34" charset="0"/>
                <a:cs typeface="Arial" pitchFamily="34" charset="0"/>
              </a:rPr>
              <a:t>Strength of preferences is reflected in the discrete outcome</a:t>
            </a:r>
          </a:p>
          <a:p>
            <a:pPr eaLnBrk="1" hangingPunct="1">
              <a:lnSpc>
                <a:spcPct val="90000"/>
              </a:lnSpc>
            </a:pPr>
            <a:r>
              <a:rPr lang="en-US" sz="2000" dirty="0" smtClean="0">
                <a:latin typeface="Arial" pitchFamily="34" charset="0"/>
                <a:cs typeface="Arial" pitchFamily="34" charset="0"/>
              </a:rPr>
              <a:t>Censoring and discrete measurement</a:t>
            </a:r>
          </a:p>
          <a:p>
            <a:pPr eaLnBrk="1" hangingPunct="1">
              <a:lnSpc>
                <a:spcPct val="90000"/>
              </a:lnSpc>
            </a:pPr>
            <a:r>
              <a:rPr lang="en-US" sz="2000" dirty="0" smtClean="0">
                <a:latin typeface="Arial" pitchFamily="34" charset="0"/>
                <a:cs typeface="Arial" pitchFamily="34" charset="0"/>
              </a:rPr>
              <a:t>The nature of ordered data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2"/>
          <a:srcRect/>
          <a:stretch>
            <a:fillRect/>
          </a:stretch>
        </p:blipFill>
        <p:spPr bwMode="auto">
          <a:xfrm>
            <a:off x="838200" y="1066800"/>
            <a:ext cx="4724400" cy="5583381"/>
          </a:xfrm>
          <a:prstGeom prst="rect">
            <a:avLst/>
          </a:prstGeom>
          <a:noFill/>
          <a:ln w="9525">
            <a:noFill/>
            <a:miter lim="800000"/>
            <a:headEnd/>
            <a:tailEnd/>
          </a:ln>
          <a:effectLst/>
        </p:spPr>
      </p:pic>
      <p:sp>
        <p:nvSpPr>
          <p:cNvPr id="3" name="TextBox 2"/>
          <p:cNvSpPr txBox="1"/>
          <p:nvPr/>
        </p:nvSpPr>
        <p:spPr>
          <a:xfrm>
            <a:off x="6096000" y="2895600"/>
            <a:ext cx="2362200" cy="1077218"/>
          </a:xfrm>
          <a:prstGeom prst="rect">
            <a:avLst/>
          </a:prstGeom>
          <a:noFill/>
        </p:spPr>
        <p:txBody>
          <a:bodyPr wrap="square" rtlCol="0">
            <a:spAutoFit/>
          </a:bodyPr>
          <a:lstStyle/>
          <a:p>
            <a:r>
              <a:rPr lang="en-US" sz="3200" b="1" smtClean="0">
                <a:latin typeface="+mj-lt"/>
              </a:rPr>
              <a:t>Bond Ratings</a:t>
            </a:r>
            <a:endParaRPr lang="en-US" sz="3200" b="1">
              <a:latin typeface="+mj-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762000" y="1143000"/>
            <a:ext cx="8229600" cy="530225"/>
          </a:xfrm>
        </p:spPr>
        <p:txBody>
          <a:bodyPr/>
          <a:lstStyle/>
          <a:p>
            <a:pPr eaLnBrk="1" hangingPunct="1"/>
            <a:r>
              <a:rPr lang="en-US" b="1" smtClean="0"/>
              <a:t>Health Satisfaction (HSAT)</a:t>
            </a:r>
          </a:p>
        </p:txBody>
      </p:sp>
      <p:sp>
        <p:nvSpPr>
          <p:cNvPr id="22531" name="Text Box 5"/>
          <p:cNvSpPr txBox="1">
            <a:spLocks noChangeArrowheads="1"/>
          </p:cNvSpPr>
          <p:nvPr/>
        </p:nvSpPr>
        <p:spPr bwMode="auto">
          <a:xfrm>
            <a:off x="1219200" y="1803400"/>
            <a:ext cx="6934200" cy="366713"/>
          </a:xfrm>
          <a:prstGeom prst="rect">
            <a:avLst/>
          </a:prstGeom>
          <a:noFill/>
          <a:ln w="19050">
            <a:noFill/>
            <a:miter lim="800000"/>
            <a:headEnd/>
            <a:tailEnd/>
          </a:ln>
        </p:spPr>
        <p:txBody>
          <a:bodyPr>
            <a:spAutoFit/>
          </a:bodyPr>
          <a:lstStyle/>
          <a:p>
            <a:pPr algn="ctr">
              <a:spcBef>
                <a:spcPct val="50000"/>
              </a:spcBef>
            </a:pPr>
            <a:r>
              <a:rPr lang="en-US" b="1">
                <a:latin typeface="Arial" charset="0"/>
              </a:rPr>
              <a:t>Self administered survey: Health </a:t>
            </a:r>
            <a:r>
              <a:rPr lang="en-US" b="1" smtClean="0">
                <a:latin typeface="Arial" charset="0"/>
              </a:rPr>
              <a:t>Satisfaction </a:t>
            </a:r>
            <a:r>
              <a:rPr lang="en-US" b="1">
                <a:latin typeface="Arial" charset="0"/>
              </a:rPr>
              <a:t>(0 – 10)</a:t>
            </a:r>
          </a:p>
        </p:txBody>
      </p:sp>
      <p:sp>
        <p:nvSpPr>
          <p:cNvPr id="22532" name="Line 6"/>
          <p:cNvSpPr>
            <a:spLocks noChangeShapeType="1"/>
          </p:cNvSpPr>
          <p:nvPr/>
        </p:nvSpPr>
        <p:spPr bwMode="auto">
          <a:xfrm>
            <a:off x="1676400" y="6324600"/>
            <a:ext cx="6096000" cy="0"/>
          </a:xfrm>
          <a:prstGeom prst="line">
            <a:avLst/>
          </a:prstGeom>
          <a:noFill/>
          <a:ln w="57150">
            <a:solidFill>
              <a:srgbClr val="FF3300"/>
            </a:solidFill>
            <a:round/>
            <a:headEnd type="triangle" w="med" len="med"/>
            <a:tailEnd type="triangle" w="med" len="med"/>
          </a:ln>
        </p:spPr>
        <p:txBody>
          <a:bodyPr wrap="none"/>
          <a:lstStyle/>
          <a:p>
            <a:endParaRPr lang="en-US"/>
          </a:p>
        </p:txBody>
      </p:sp>
      <p:sp>
        <p:nvSpPr>
          <p:cNvPr id="22533" name="Text Box 19"/>
          <p:cNvSpPr txBox="1">
            <a:spLocks noChangeArrowheads="1"/>
          </p:cNvSpPr>
          <p:nvPr/>
        </p:nvSpPr>
        <p:spPr bwMode="auto">
          <a:xfrm>
            <a:off x="1905000" y="6477000"/>
            <a:ext cx="6096000" cy="366713"/>
          </a:xfrm>
          <a:prstGeom prst="rect">
            <a:avLst/>
          </a:prstGeom>
          <a:noFill/>
          <a:ln w="19050">
            <a:noFill/>
            <a:miter lim="800000"/>
            <a:headEnd/>
            <a:tailEnd/>
          </a:ln>
        </p:spPr>
        <p:txBody>
          <a:bodyPr>
            <a:spAutoFit/>
          </a:bodyPr>
          <a:lstStyle/>
          <a:p>
            <a:pPr algn="ctr">
              <a:spcBef>
                <a:spcPct val="50000"/>
              </a:spcBef>
            </a:pPr>
            <a:r>
              <a:rPr lang="en-US" b="1">
                <a:latin typeface="Arial" charset="0"/>
              </a:rPr>
              <a:t>Continuous Preference Scale</a:t>
            </a:r>
          </a:p>
        </p:txBody>
      </p:sp>
      <p:pic>
        <p:nvPicPr>
          <p:cNvPr id="22534" name="Picture 20"/>
          <p:cNvPicPr>
            <a:picLocks noChangeAspect="1" noChangeArrowheads="1"/>
          </p:cNvPicPr>
          <p:nvPr/>
        </p:nvPicPr>
        <p:blipFill>
          <a:blip r:embed="rId3"/>
          <a:srcRect/>
          <a:stretch>
            <a:fillRect/>
          </a:stretch>
        </p:blipFill>
        <p:spPr bwMode="auto">
          <a:xfrm>
            <a:off x="1905000" y="2143125"/>
            <a:ext cx="5638800" cy="4143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762000" y="1219200"/>
            <a:ext cx="8229600" cy="530225"/>
          </a:xfrm>
        </p:spPr>
        <p:txBody>
          <a:bodyPr/>
          <a:lstStyle/>
          <a:p>
            <a:pPr eaLnBrk="1" hangingPunct="1"/>
            <a:r>
              <a:rPr lang="en-US" b="1" smtClean="0"/>
              <a:t>Modeling Ordered Choices</a:t>
            </a:r>
          </a:p>
        </p:txBody>
      </p:sp>
      <p:sp>
        <p:nvSpPr>
          <p:cNvPr id="23555" name="Rectangle 3"/>
          <p:cNvSpPr>
            <a:spLocks noGrp="1" noChangeArrowheads="1"/>
          </p:cNvSpPr>
          <p:nvPr>
            <p:ph type="body" idx="4294967295"/>
          </p:nvPr>
        </p:nvSpPr>
        <p:spPr>
          <a:xfrm>
            <a:off x="1447800" y="2057400"/>
            <a:ext cx="7162800" cy="4038600"/>
          </a:xfrm>
        </p:spPr>
        <p:txBody>
          <a:bodyPr/>
          <a:lstStyle/>
          <a:p>
            <a:pPr eaLnBrk="1" hangingPunct="1"/>
            <a:r>
              <a:rPr lang="en-US" sz="2400" dirty="0" smtClean="0">
                <a:latin typeface="Arial" pitchFamily="34" charset="0"/>
                <a:cs typeface="Arial" pitchFamily="34" charset="0"/>
              </a:rPr>
              <a:t>Random Utility (allowing a panel data setting)</a:t>
            </a:r>
          </a:p>
          <a:p>
            <a:pPr eaLnBrk="1" hangingPunct="1">
              <a:spcBef>
                <a:spcPct val="50000"/>
              </a:spcBef>
              <a:buClrTx/>
              <a:buFont typeface="Wingdings" pitchFamily="2" charset="2"/>
              <a:buNone/>
            </a:pPr>
            <a:r>
              <a:rPr lang="en-US" dirty="0" smtClean="0">
                <a:latin typeface="Arial" pitchFamily="34" charset="0"/>
                <a:cs typeface="Arial" pitchFamily="34" charset="0"/>
              </a:rPr>
              <a:t>		   </a:t>
            </a:r>
            <a:r>
              <a:rPr lang="en-US" dirty="0" err="1" smtClean="0">
                <a:latin typeface="Arial" pitchFamily="34" charset="0"/>
                <a:cs typeface="Arial" pitchFamily="34" charset="0"/>
              </a:rPr>
              <a:t>U</a:t>
            </a:r>
            <a:r>
              <a:rPr lang="en-US" sz="1800" dirty="0" err="1" smtClean="0">
                <a:latin typeface="Arial" pitchFamily="34" charset="0"/>
                <a:cs typeface="Arial" pitchFamily="34" charset="0"/>
              </a:rPr>
              <a:t>it</a:t>
            </a:r>
            <a:r>
              <a:rPr lang="en-US" sz="2400" dirty="0" smtClean="0">
                <a:latin typeface="Arial" pitchFamily="34" charset="0"/>
                <a:cs typeface="Arial" pitchFamily="34" charset="0"/>
              </a:rPr>
              <a:t>    =  </a:t>
            </a:r>
            <a:r>
              <a:rPr lang="en-US" dirty="0" smtClean="0">
                <a:latin typeface="Arial" pitchFamily="34" charset="0"/>
                <a:cs typeface="Arial" pitchFamily="34" charset="0"/>
                <a:sym typeface="Symbol" pitchFamily="18" charset="2"/>
              </a:rPr>
              <a:t></a:t>
            </a:r>
            <a:r>
              <a:rPr lang="en-US" sz="2400" dirty="0" smtClean="0">
                <a:latin typeface="Arial" pitchFamily="34" charset="0"/>
                <a:cs typeface="Arial" pitchFamily="34" charset="0"/>
                <a:sym typeface="Symbol" pitchFamily="18" charset="2"/>
              </a:rPr>
              <a:t>  </a:t>
            </a:r>
            <a:r>
              <a:rPr lang="en-US" dirty="0" smtClean="0">
                <a:latin typeface="Arial" pitchFamily="34" charset="0"/>
                <a:cs typeface="Arial" pitchFamily="34" charset="0"/>
                <a:sym typeface="Symbol" pitchFamily="18" charset="2"/>
              </a:rPr>
              <a:t>+</a:t>
            </a:r>
            <a:r>
              <a:rPr lang="en-US" sz="2400" dirty="0" smtClean="0">
                <a:latin typeface="Arial" pitchFamily="34" charset="0"/>
                <a:cs typeface="Arial" pitchFamily="34" charset="0"/>
                <a:sym typeface="Symbol" pitchFamily="18" charset="2"/>
              </a:rPr>
              <a:t>  </a:t>
            </a:r>
            <a:r>
              <a:rPr lang="en-US" b="1" dirty="0" smtClean="0">
                <a:latin typeface="Arial" pitchFamily="34" charset="0"/>
                <a:cs typeface="Arial" pitchFamily="34" charset="0"/>
                <a:sym typeface="Symbol" pitchFamily="18" charset="2"/>
              </a:rPr>
              <a:t></a:t>
            </a:r>
            <a:r>
              <a:rPr lang="en-US" dirty="0" smtClean="0">
                <a:latin typeface="Arial" pitchFamily="34" charset="0"/>
                <a:cs typeface="Arial" pitchFamily="34" charset="0"/>
                <a:sym typeface="Symbol" pitchFamily="18" charset="2"/>
              </a:rPr>
              <a:t>'</a:t>
            </a:r>
            <a:r>
              <a:rPr lang="en-US" b="1" dirty="0" err="1" smtClean="0">
                <a:latin typeface="Arial" pitchFamily="34" charset="0"/>
                <a:cs typeface="Arial" pitchFamily="34" charset="0"/>
                <a:sym typeface="Symbol" pitchFamily="18" charset="2"/>
              </a:rPr>
              <a:t>x</a:t>
            </a:r>
            <a:r>
              <a:rPr lang="en-US" sz="1800" baseline="-25000" dirty="0" err="1" smtClean="0">
                <a:latin typeface="Arial" pitchFamily="34" charset="0"/>
                <a:cs typeface="Arial" pitchFamily="34" charset="0"/>
                <a:sym typeface="Symbol" pitchFamily="18" charset="2"/>
              </a:rPr>
              <a:t>it</a:t>
            </a:r>
            <a:r>
              <a:rPr lang="en-US" sz="2400" dirty="0" smtClean="0">
                <a:latin typeface="Arial" pitchFamily="34" charset="0"/>
                <a:cs typeface="Arial" pitchFamily="34" charset="0"/>
                <a:sym typeface="Symbol" pitchFamily="18" charset="2"/>
              </a:rPr>
              <a:t>   </a:t>
            </a:r>
            <a:r>
              <a:rPr lang="en-US" dirty="0" smtClean="0">
                <a:latin typeface="Arial" pitchFamily="34" charset="0"/>
                <a:cs typeface="Arial" pitchFamily="34" charset="0"/>
                <a:sym typeface="Symbol" pitchFamily="18" charset="2"/>
              </a:rPr>
              <a:t>+  </a:t>
            </a:r>
            <a:r>
              <a:rPr lang="en-US" sz="1800" baseline="-25000" dirty="0" smtClean="0">
                <a:latin typeface="Arial" pitchFamily="34" charset="0"/>
                <a:cs typeface="Arial" pitchFamily="34" charset="0"/>
                <a:sym typeface="Symbol" pitchFamily="18" charset="2"/>
              </a:rPr>
              <a:t>it</a:t>
            </a:r>
            <a:r>
              <a:rPr lang="en-US" sz="1800" dirty="0" smtClean="0">
                <a:latin typeface="Arial" pitchFamily="34" charset="0"/>
                <a:cs typeface="Arial" pitchFamily="34" charset="0"/>
                <a:sym typeface="Symbol" pitchFamily="18" charset="2"/>
              </a:rPr>
              <a:t> </a:t>
            </a:r>
          </a:p>
          <a:p>
            <a:pPr eaLnBrk="1" hangingPunct="1">
              <a:spcBef>
                <a:spcPct val="50000"/>
              </a:spcBef>
              <a:buClrTx/>
              <a:buFont typeface="Wingdings" pitchFamily="2" charset="2"/>
              <a:buNone/>
            </a:pPr>
            <a:r>
              <a:rPr lang="en-US" sz="1800" dirty="0" smtClean="0">
                <a:latin typeface="Arial" pitchFamily="34" charset="0"/>
                <a:cs typeface="Arial" pitchFamily="34" charset="0"/>
                <a:sym typeface="Symbol" pitchFamily="18" charset="2"/>
              </a:rPr>
              <a:t>              		 </a:t>
            </a:r>
            <a:r>
              <a:rPr lang="en-US" sz="2000" dirty="0" smtClean="0">
                <a:latin typeface="Arial" pitchFamily="34" charset="0"/>
                <a:cs typeface="Arial" pitchFamily="34" charset="0"/>
                <a:sym typeface="Symbol" pitchFamily="18" charset="2"/>
              </a:rPr>
              <a:t>=</a:t>
            </a:r>
            <a:r>
              <a:rPr lang="en-US" sz="1800" dirty="0" smtClean="0">
                <a:latin typeface="Arial" pitchFamily="34" charset="0"/>
                <a:cs typeface="Arial" pitchFamily="34" charset="0"/>
                <a:sym typeface="Symbol" pitchFamily="18" charset="2"/>
              </a:rPr>
              <a:t>  </a:t>
            </a:r>
            <a:r>
              <a:rPr lang="en-US" sz="2000" dirty="0" err="1" smtClean="0">
                <a:latin typeface="Arial" pitchFamily="34" charset="0"/>
                <a:cs typeface="Arial" pitchFamily="34" charset="0"/>
                <a:sym typeface="Symbol" pitchFamily="18" charset="2"/>
              </a:rPr>
              <a:t>a</a:t>
            </a:r>
            <a:r>
              <a:rPr lang="en-US" sz="1800" baseline="-25000" dirty="0" err="1" smtClean="0">
                <a:latin typeface="Arial" pitchFamily="34" charset="0"/>
                <a:cs typeface="Arial" pitchFamily="34" charset="0"/>
                <a:sym typeface="Symbol" pitchFamily="18" charset="2"/>
              </a:rPr>
              <a:t>it</a:t>
            </a:r>
            <a:r>
              <a:rPr lang="en-US" sz="1800" dirty="0" smtClean="0">
                <a:latin typeface="Arial" pitchFamily="34" charset="0"/>
                <a:cs typeface="Arial" pitchFamily="34" charset="0"/>
                <a:sym typeface="Symbol" pitchFamily="18" charset="2"/>
              </a:rPr>
              <a:t> </a:t>
            </a:r>
            <a:r>
              <a:rPr lang="en-US" dirty="0" smtClean="0">
                <a:latin typeface="Arial" pitchFamily="34" charset="0"/>
                <a:cs typeface="Arial" pitchFamily="34" charset="0"/>
                <a:sym typeface="Symbol" pitchFamily="18" charset="2"/>
              </a:rPr>
              <a:t>+  </a:t>
            </a:r>
            <a:r>
              <a:rPr lang="en-US" sz="1800" baseline="-25000" dirty="0" smtClean="0">
                <a:latin typeface="Arial" pitchFamily="34" charset="0"/>
                <a:cs typeface="Arial" pitchFamily="34" charset="0"/>
                <a:sym typeface="Symbol" pitchFamily="18" charset="2"/>
              </a:rPr>
              <a:t>it</a:t>
            </a:r>
            <a:r>
              <a:rPr lang="en-US" sz="1800" dirty="0" smtClean="0">
                <a:latin typeface="Arial" pitchFamily="34" charset="0"/>
                <a:cs typeface="Arial" pitchFamily="34" charset="0"/>
                <a:sym typeface="Symbol" pitchFamily="18" charset="2"/>
              </a:rPr>
              <a:t> </a:t>
            </a:r>
            <a:endParaRPr lang="en-US" sz="2000" b="1" dirty="0" smtClean="0">
              <a:latin typeface="Arial" pitchFamily="34" charset="0"/>
              <a:cs typeface="Arial" pitchFamily="34" charset="0"/>
            </a:endParaRPr>
          </a:p>
          <a:p>
            <a:pPr eaLnBrk="1" hangingPunct="1"/>
            <a:r>
              <a:rPr lang="en-US" sz="2400" dirty="0" smtClean="0">
                <a:latin typeface="Arial" pitchFamily="34" charset="0"/>
                <a:cs typeface="Arial" pitchFamily="34" charset="0"/>
              </a:rPr>
              <a:t>Observe outcome j if utility is in region j</a:t>
            </a:r>
          </a:p>
          <a:p>
            <a:pPr eaLnBrk="1" hangingPunct="1"/>
            <a:r>
              <a:rPr lang="en-US" sz="2400" dirty="0" smtClean="0">
                <a:latin typeface="Arial" pitchFamily="34" charset="0"/>
                <a:cs typeface="Arial" pitchFamily="34" charset="0"/>
              </a:rPr>
              <a:t>Probability of outcome = probability of cell</a:t>
            </a:r>
          </a:p>
          <a:p>
            <a:pPr eaLnBrk="1" hangingPunct="1">
              <a:buFont typeface="Wingdings" pitchFamily="2" charset="2"/>
              <a:buNone/>
            </a:pP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Pr</a:t>
            </a:r>
            <a:r>
              <a:rPr lang="en-US" sz="2400" dirty="0" smtClean="0">
                <a:latin typeface="Arial" pitchFamily="34" charset="0"/>
                <a:cs typeface="Arial" pitchFamily="34" charset="0"/>
              </a:rPr>
              <a:t>[</a:t>
            </a:r>
            <a:r>
              <a:rPr lang="en-US" sz="2400" dirty="0" err="1" smtClean="0">
                <a:latin typeface="Arial" pitchFamily="34" charset="0"/>
                <a:cs typeface="Arial" pitchFamily="34" charset="0"/>
              </a:rPr>
              <a:t>Y</a:t>
            </a:r>
            <a:r>
              <a:rPr lang="en-US" sz="1800" dirty="0" err="1" smtClean="0">
                <a:latin typeface="Arial" pitchFamily="34" charset="0"/>
                <a:cs typeface="Arial" pitchFamily="34" charset="0"/>
              </a:rPr>
              <a:t>it</a:t>
            </a:r>
            <a:r>
              <a:rPr lang="en-US" sz="2400" dirty="0" smtClean="0">
                <a:latin typeface="Arial" pitchFamily="34" charset="0"/>
                <a:cs typeface="Arial" pitchFamily="34" charset="0"/>
              </a:rPr>
              <a:t>=j]  	= </a:t>
            </a:r>
            <a:r>
              <a:rPr lang="en-US" sz="2400" dirty="0" err="1" smtClean="0">
                <a:latin typeface="Arial" pitchFamily="34" charset="0"/>
                <a:cs typeface="Arial" pitchFamily="34" charset="0"/>
              </a:rPr>
              <a:t>Prob</a:t>
            </a:r>
            <a:r>
              <a:rPr lang="en-US" sz="2400" dirty="0" smtClean="0">
                <a:latin typeface="Arial" pitchFamily="34" charset="0"/>
                <a:cs typeface="Arial" pitchFamily="34" charset="0"/>
              </a:rPr>
              <a:t>[</a:t>
            </a:r>
            <a:r>
              <a:rPr lang="en-US" sz="2400" dirty="0" err="1" smtClean="0">
                <a:latin typeface="Arial" pitchFamily="34" charset="0"/>
                <a:cs typeface="Arial" pitchFamily="34" charset="0"/>
              </a:rPr>
              <a:t>Y</a:t>
            </a:r>
            <a:r>
              <a:rPr lang="en-US" sz="1800" dirty="0" err="1" smtClean="0">
                <a:latin typeface="Arial" pitchFamily="34" charset="0"/>
                <a:cs typeface="Arial" pitchFamily="34" charset="0"/>
              </a:rPr>
              <a:t>it</a:t>
            </a:r>
            <a:r>
              <a:rPr lang="en-US" sz="2400" dirty="0" smtClean="0">
                <a:latin typeface="Arial" pitchFamily="34" charset="0"/>
                <a:cs typeface="Arial" pitchFamily="34" charset="0"/>
              </a:rPr>
              <a:t> </a:t>
            </a:r>
            <a:r>
              <a:rPr lang="en-US" sz="2400" u="sng" dirty="0" smtClean="0">
                <a:latin typeface="Arial" pitchFamily="34" charset="0"/>
                <a:cs typeface="Arial" pitchFamily="34" charset="0"/>
              </a:rPr>
              <a:t>&lt;</a:t>
            </a:r>
            <a:r>
              <a:rPr lang="en-US" sz="2400" dirty="0" smtClean="0">
                <a:latin typeface="Arial" pitchFamily="34" charset="0"/>
                <a:cs typeface="Arial" pitchFamily="34" charset="0"/>
              </a:rPr>
              <a:t> j]  -  </a:t>
            </a:r>
            <a:r>
              <a:rPr lang="en-US" sz="2400" dirty="0" err="1" smtClean="0">
                <a:latin typeface="Arial" pitchFamily="34" charset="0"/>
                <a:cs typeface="Arial" pitchFamily="34" charset="0"/>
              </a:rPr>
              <a:t>Prob</a:t>
            </a:r>
            <a:r>
              <a:rPr lang="en-US" sz="2400" dirty="0" smtClean="0">
                <a:latin typeface="Arial" pitchFamily="34" charset="0"/>
                <a:cs typeface="Arial" pitchFamily="34" charset="0"/>
              </a:rPr>
              <a:t>[</a:t>
            </a:r>
            <a:r>
              <a:rPr lang="en-US" sz="2400" dirty="0" err="1" smtClean="0">
                <a:latin typeface="Arial" pitchFamily="34" charset="0"/>
                <a:cs typeface="Arial" pitchFamily="34" charset="0"/>
              </a:rPr>
              <a:t>Y</a:t>
            </a:r>
            <a:r>
              <a:rPr lang="en-US" sz="1800" dirty="0" err="1" smtClean="0">
                <a:latin typeface="Arial" pitchFamily="34" charset="0"/>
                <a:cs typeface="Arial" pitchFamily="34" charset="0"/>
              </a:rPr>
              <a:t>it</a:t>
            </a:r>
            <a:r>
              <a:rPr lang="en-US" sz="2400" dirty="0" smtClean="0">
                <a:latin typeface="Arial" pitchFamily="34" charset="0"/>
                <a:cs typeface="Arial" pitchFamily="34" charset="0"/>
              </a:rPr>
              <a:t> </a:t>
            </a:r>
            <a:r>
              <a:rPr lang="en-US" sz="2400" u="sng" dirty="0" smtClean="0">
                <a:latin typeface="Arial" pitchFamily="34" charset="0"/>
                <a:cs typeface="Arial" pitchFamily="34" charset="0"/>
              </a:rPr>
              <a:t>&lt;</a:t>
            </a:r>
            <a:r>
              <a:rPr lang="en-US" sz="2400" dirty="0" smtClean="0">
                <a:latin typeface="Arial" pitchFamily="34" charset="0"/>
                <a:cs typeface="Arial" pitchFamily="34" charset="0"/>
              </a:rPr>
              <a:t> j-1]</a:t>
            </a:r>
          </a:p>
          <a:p>
            <a:pPr eaLnBrk="1" hangingPunct="1">
              <a:buFont typeface="Wingdings" pitchFamily="2" charset="2"/>
              <a:buNone/>
            </a:pPr>
            <a:r>
              <a:rPr lang="en-US" sz="2400" dirty="0" smtClean="0">
                <a:latin typeface="Arial" pitchFamily="34" charset="0"/>
                <a:cs typeface="Arial" pitchFamily="34" charset="0"/>
              </a:rPr>
              <a:t>       		= F(</a:t>
            </a:r>
            <a:r>
              <a:rPr lang="en-US" dirty="0" smtClean="0">
                <a:latin typeface="Arial" pitchFamily="34" charset="0"/>
                <a:cs typeface="Arial" pitchFamily="34" charset="0"/>
                <a:sym typeface="Symbol" pitchFamily="18" charset="2"/>
              </a:rPr>
              <a:t></a:t>
            </a:r>
            <a:r>
              <a:rPr lang="en-US" sz="1800" baseline="-25000" dirty="0" smtClean="0">
                <a:latin typeface="Arial" pitchFamily="34" charset="0"/>
                <a:cs typeface="Arial" pitchFamily="34" charset="0"/>
                <a:sym typeface="Symbol" pitchFamily="18" charset="2"/>
              </a:rPr>
              <a:t>j</a:t>
            </a:r>
            <a:r>
              <a:rPr lang="en-US" sz="2400" dirty="0" smtClean="0">
                <a:latin typeface="Arial" pitchFamily="34" charset="0"/>
                <a:cs typeface="Arial" pitchFamily="34" charset="0"/>
                <a:sym typeface="Symbol" pitchFamily="18" charset="2"/>
              </a:rPr>
              <a:t> – </a:t>
            </a:r>
            <a:r>
              <a:rPr lang="en-US" sz="2000" dirty="0" err="1" smtClean="0">
                <a:latin typeface="Arial" pitchFamily="34" charset="0"/>
                <a:cs typeface="Arial" pitchFamily="34" charset="0"/>
                <a:sym typeface="Symbol" pitchFamily="18" charset="2"/>
              </a:rPr>
              <a:t>a</a:t>
            </a:r>
            <a:r>
              <a:rPr lang="en-US" sz="1800" baseline="-25000" dirty="0" err="1" smtClean="0">
                <a:latin typeface="Arial" pitchFamily="34" charset="0"/>
                <a:cs typeface="Arial" pitchFamily="34" charset="0"/>
                <a:sym typeface="Symbol" pitchFamily="18" charset="2"/>
              </a:rPr>
              <a:t>it</a:t>
            </a:r>
            <a:r>
              <a:rPr lang="en-US" sz="2400" dirty="0" smtClean="0">
                <a:latin typeface="Arial" pitchFamily="34" charset="0"/>
                <a:cs typeface="Arial" pitchFamily="34" charset="0"/>
                <a:sym typeface="Symbol" pitchFamily="18" charset="2"/>
              </a:rPr>
              <a:t>) - </a:t>
            </a:r>
            <a:r>
              <a:rPr lang="en-US" sz="2400" dirty="0" smtClean="0">
                <a:latin typeface="Arial" pitchFamily="34" charset="0"/>
                <a:cs typeface="Arial" pitchFamily="34" charset="0"/>
              </a:rPr>
              <a:t>F(</a:t>
            </a:r>
            <a:r>
              <a:rPr lang="en-US" dirty="0" smtClean="0">
                <a:latin typeface="Arial" pitchFamily="34" charset="0"/>
                <a:cs typeface="Arial" pitchFamily="34" charset="0"/>
                <a:sym typeface="Symbol" pitchFamily="18" charset="2"/>
              </a:rPr>
              <a:t></a:t>
            </a:r>
            <a:r>
              <a:rPr lang="en-US" sz="1800" baseline="-25000" dirty="0" smtClean="0">
                <a:latin typeface="Arial" pitchFamily="34" charset="0"/>
                <a:cs typeface="Arial" pitchFamily="34" charset="0"/>
                <a:sym typeface="Symbol" pitchFamily="18" charset="2"/>
              </a:rPr>
              <a:t>j-1</a:t>
            </a:r>
            <a:r>
              <a:rPr lang="en-US" sz="2400" dirty="0" smtClean="0">
                <a:latin typeface="Arial" pitchFamily="34" charset="0"/>
                <a:cs typeface="Arial" pitchFamily="34" charset="0"/>
                <a:sym typeface="Symbol" pitchFamily="18" charset="2"/>
              </a:rPr>
              <a:t> – </a:t>
            </a:r>
            <a:r>
              <a:rPr lang="en-US" sz="2000" dirty="0" err="1" smtClean="0">
                <a:latin typeface="Arial" pitchFamily="34" charset="0"/>
                <a:cs typeface="Arial" pitchFamily="34" charset="0"/>
                <a:sym typeface="Symbol" pitchFamily="18" charset="2"/>
              </a:rPr>
              <a:t>a</a:t>
            </a:r>
            <a:r>
              <a:rPr lang="en-US" sz="1800" baseline="-25000" dirty="0" err="1" smtClean="0">
                <a:latin typeface="Arial" pitchFamily="34" charset="0"/>
                <a:cs typeface="Arial" pitchFamily="34" charset="0"/>
                <a:sym typeface="Symbol" pitchFamily="18" charset="2"/>
              </a:rPr>
              <a:t>it</a:t>
            </a:r>
            <a:r>
              <a:rPr lang="en-US" sz="2400" dirty="0" smtClean="0">
                <a:latin typeface="Arial" pitchFamily="34" charset="0"/>
                <a:cs typeface="Arial" pitchFamily="34" charset="0"/>
                <a:sym typeface="Symbol" pitchFamily="18" charset="2"/>
              </a:rPr>
              <a:t>) </a:t>
            </a:r>
            <a:endParaRPr lang="en-US" sz="2400" dirty="0" smtClean="0">
              <a:latin typeface="Arial" pitchFamily="34" charset="0"/>
              <a:cs typeface="Arial" pitchFamily="34" charset="0"/>
            </a:endParaRPr>
          </a:p>
          <a:p>
            <a:pPr eaLnBrk="1" hangingPunct="1">
              <a:buFont typeface="Wingdings" pitchFamily="2" charset="2"/>
              <a:buNone/>
            </a:pPr>
            <a:endParaRPr lang="en-US"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762000" y="1143000"/>
            <a:ext cx="8229600" cy="530225"/>
          </a:xfrm>
        </p:spPr>
        <p:txBody>
          <a:bodyPr/>
          <a:lstStyle/>
          <a:p>
            <a:pPr eaLnBrk="1" hangingPunct="1"/>
            <a:r>
              <a:rPr lang="en-US" b="1" smtClean="0"/>
              <a:t>Ordered Probability Model</a:t>
            </a:r>
          </a:p>
        </p:txBody>
      </p:sp>
      <p:graphicFrame>
        <p:nvGraphicFramePr>
          <p:cNvPr id="1026" name="Object 4"/>
          <p:cNvGraphicFramePr>
            <a:graphicFrameLocks noChangeAspect="1"/>
          </p:cNvGraphicFramePr>
          <p:nvPr>
            <p:extLst>
              <p:ext uri="{D42A27DB-BD31-4B8C-83A1-F6EECF244321}">
                <p14:modId xmlns:p14="http://schemas.microsoft.com/office/powerpoint/2010/main" val="2494834245"/>
              </p:ext>
            </p:extLst>
          </p:nvPr>
        </p:nvGraphicFramePr>
        <p:xfrm>
          <a:off x="1676400" y="1905000"/>
          <a:ext cx="6392862" cy="3852863"/>
        </p:xfrm>
        <a:graphic>
          <a:graphicData uri="http://schemas.openxmlformats.org/presentationml/2006/ole">
            <mc:AlternateContent xmlns:mc="http://schemas.openxmlformats.org/markup-compatibility/2006">
              <mc:Choice xmlns:v="urn:schemas-microsoft-com:vml" Requires="v">
                <p:oleObj spid="_x0000_s196615" name="Equation" r:id="rId4" imgW="3581280" imgH="2158920" progId="Equation.DSMT4">
                  <p:embed/>
                </p:oleObj>
              </mc:Choice>
              <mc:Fallback>
                <p:oleObj name="Equation" r:id="rId4" imgW="3581280" imgH="2158920" progId="Equation.DSMT4">
                  <p:embed/>
                  <p:pic>
                    <p:nvPicPr>
                      <p:cNvPr id="0" name="Picture 2"/>
                      <p:cNvPicPr>
                        <a:picLocks noChangeAspect="1" noChangeArrowheads="1"/>
                      </p:cNvPicPr>
                      <p:nvPr/>
                    </p:nvPicPr>
                    <p:blipFill>
                      <a:blip r:embed="rId5"/>
                      <a:srcRect/>
                      <a:stretch>
                        <a:fillRect/>
                      </a:stretch>
                    </p:blipFill>
                    <p:spPr bwMode="auto">
                      <a:xfrm>
                        <a:off x="1676400" y="1905000"/>
                        <a:ext cx="6392862" cy="3852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Rectangle 5"/>
          <p:cNvSpPr>
            <a:spLocks noChangeArrowheads="1"/>
          </p:cNvSpPr>
          <p:nvPr/>
        </p:nvSpPr>
        <p:spPr bwMode="auto">
          <a:xfrm>
            <a:off x="1676400" y="5334000"/>
            <a:ext cx="60960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idx="4294967295"/>
          </p:nvPr>
        </p:nvSpPr>
        <p:spPr>
          <a:xfrm>
            <a:off x="457200" y="685800"/>
            <a:ext cx="8534400" cy="838200"/>
          </a:xfrm>
        </p:spPr>
        <p:txBody>
          <a:bodyPr/>
          <a:lstStyle/>
          <a:p>
            <a:pPr eaLnBrk="1" hangingPunct="1"/>
            <a:r>
              <a:rPr lang="en-US" sz="2800" b="1" smtClean="0">
                <a:latin typeface="Arial" pitchFamily="34" charset="0"/>
                <a:cs typeface="Arial" pitchFamily="34" charset="0"/>
              </a:rPr>
              <a:t>Combined Outcomes for Health Satisfaction</a:t>
            </a:r>
          </a:p>
        </p:txBody>
      </p:sp>
      <p:pic>
        <p:nvPicPr>
          <p:cNvPr id="24579" name="Picture 5"/>
          <p:cNvPicPr>
            <a:picLocks noChangeAspect="1" noChangeArrowheads="1"/>
          </p:cNvPicPr>
          <p:nvPr/>
        </p:nvPicPr>
        <p:blipFill>
          <a:blip r:embed="rId3"/>
          <a:srcRect/>
          <a:stretch>
            <a:fillRect/>
          </a:stretch>
        </p:blipFill>
        <p:spPr bwMode="auto">
          <a:xfrm>
            <a:off x="1905000" y="1905000"/>
            <a:ext cx="6019800" cy="42844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762000" y="1143000"/>
            <a:ext cx="8229600" cy="530225"/>
          </a:xfrm>
        </p:spPr>
        <p:txBody>
          <a:bodyPr/>
          <a:lstStyle/>
          <a:p>
            <a:pPr eaLnBrk="1" hangingPunct="1"/>
            <a:r>
              <a:rPr lang="en-US" b="1" smtClean="0"/>
              <a:t>Probabilities for Ordered Choices</a:t>
            </a:r>
          </a:p>
        </p:txBody>
      </p:sp>
      <p:graphicFrame>
        <p:nvGraphicFramePr>
          <p:cNvPr id="2050" name="Object 4"/>
          <p:cNvGraphicFramePr>
            <a:graphicFrameLocks noChangeAspect="1"/>
          </p:cNvGraphicFramePr>
          <p:nvPr/>
        </p:nvGraphicFramePr>
        <p:xfrm>
          <a:off x="1524000" y="2286000"/>
          <a:ext cx="6477000" cy="2851150"/>
        </p:xfrm>
        <a:graphic>
          <a:graphicData uri="http://schemas.openxmlformats.org/presentationml/2006/ole">
            <mc:AlternateContent xmlns:mc="http://schemas.openxmlformats.org/markup-compatibility/2006">
              <mc:Choice xmlns:v="urn:schemas-microsoft-com:vml" Requires="v">
                <p:oleObj spid="_x0000_s197639" name="Equation" r:id="rId4" imgW="3403600" imgH="1498600" progId="Equation.DSMT4">
                  <p:embed/>
                </p:oleObj>
              </mc:Choice>
              <mc:Fallback>
                <p:oleObj name="Equation" r:id="rId4" imgW="3403600" imgH="14986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286000"/>
                        <a:ext cx="6477000" cy="2851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 name="Line 5"/>
          <p:cNvSpPr>
            <a:spLocks noChangeShapeType="1"/>
          </p:cNvSpPr>
          <p:nvPr/>
        </p:nvSpPr>
        <p:spPr bwMode="auto">
          <a:xfrm flipH="1">
            <a:off x="3810000" y="1905000"/>
            <a:ext cx="304800" cy="457200"/>
          </a:xfrm>
          <a:prstGeom prst="line">
            <a:avLst/>
          </a:prstGeom>
          <a:noFill/>
          <a:ln w="19050">
            <a:solidFill>
              <a:srgbClr val="FF3300"/>
            </a:solidFill>
            <a:round/>
            <a:headEnd/>
            <a:tailEnd type="triangle" w="med" len="med"/>
          </a:ln>
        </p:spPr>
        <p:txBody>
          <a:bodyPr wrap="none"/>
          <a:lstStyle/>
          <a:p>
            <a:endParaRPr lang="en-US"/>
          </a:p>
        </p:txBody>
      </p:sp>
      <p:sp>
        <p:nvSpPr>
          <p:cNvPr id="2053" name="Line 6"/>
          <p:cNvSpPr>
            <a:spLocks noChangeShapeType="1"/>
          </p:cNvSpPr>
          <p:nvPr/>
        </p:nvSpPr>
        <p:spPr bwMode="auto">
          <a:xfrm flipH="1">
            <a:off x="5181600" y="1905000"/>
            <a:ext cx="304800" cy="457200"/>
          </a:xfrm>
          <a:prstGeom prst="line">
            <a:avLst/>
          </a:prstGeom>
          <a:noFill/>
          <a:ln w="190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idx="4294967295"/>
          </p:nvPr>
        </p:nvSpPr>
        <p:spPr>
          <a:xfrm>
            <a:off x="762000" y="1066800"/>
            <a:ext cx="8229600" cy="530225"/>
          </a:xfrm>
        </p:spPr>
        <p:txBody>
          <a:bodyPr/>
          <a:lstStyle/>
          <a:p>
            <a:pPr eaLnBrk="1" hangingPunct="1"/>
            <a:r>
              <a:rPr lang="en-US" b="1" smtClean="0"/>
              <a:t>Probabilities for Ordered Choices</a:t>
            </a:r>
          </a:p>
        </p:txBody>
      </p:sp>
      <p:pic>
        <p:nvPicPr>
          <p:cNvPr id="25603" name="Picture 5"/>
          <p:cNvPicPr>
            <a:picLocks noChangeAspect="1" noChangeArrowheads="1"/>
          </p:cNvPicPr>
          <p:nvPr/>
        </p:nvPicPr>
        <p:blipFill>
          <a:blip r:embed="rId3"/>
          <a:srcRect/>
          <a:stretch>
            <a:fillRect/>
          </a:stretch>
        </p:blipFill>
        <p:spPr bwMode="auto">
          <a:xfrm>
            <a:off x="457200" y="1600200"/>
            <a:ext cx="8229600" cy="4022725"/>
          </a:xfrm>
          <a:prstGeom prst="rect">
            <a:avLst/>
          </a:prstGeom>
          <a:noFill/>
          <a:ln w="9525">
            <a:noFill/>
            <a:miter lim="800000"/>
            <a:headEnd/>
            <a:tailEnd/>
          </a:ln>
        </p:spPr>
      </p:pic>
      <p:sp>
        <p:nvSpPr>
          <p:cNvPr id="25604" name="Text Box 5"/>
          <p:cNvSpPr txBox="1">
            <a:spLocks noChangeArrowheads="1"/>
          </p:cNvSpPr>
          <p:nvPr/>
        </p:nvSpPr>
        <p:spPr bwMode="auto">
          <a:xfrm>
            <a:off x="3200400" y="5486400"/>
            <a:ext cx="4648200" cy="366713"/>
          </a:xfrm>
          <a:prstGeom prst="rect">
            <a:avLst/>
          </a:prstGeom>
          <a:noFill/>
          <a:ln w="19050">
            <a:noFill/>
            <a:miter lim="800000"/>
            <a:headEnd/>
            <a:tailEnd/>
          </a:ln>
        </p:spPr>
        <p:txBody>
          <a:bodyPr>
            <a:spAutoFit/>
          </a:bodyPr>
          <a:lstStyle/>
          <a:p>
            <a:pPr>
              <a:spcBef>
                <a:spcPct val="50000"/>
              </a:spcBef>
            </a:pPr>
            <a:r>
              <a:rPr lang="en-US" sz="1200" b="1">
                <a:latin typeface="Arial" charset="0"/>
              </a:rPr>
              <a:t>                </a:t>
            </a:r>
            <a:r>
              <a:rPr lang="el-GR" sz="1200" b="1">
                <a:latin typeface="Arial" charset="0"/>
              </a:rPr>
              <a:t>μ</a:t>
            </a:r>
            <a:r>
              <a:rPr lang="en-US" sz="1200" b="1" baseline="-25000">
                <a:latin typeface="Arial" charset="0"/>
              </a:rPr>
              <a:t>1</a:t>
            </a:r>
            <a:r>
              <a:rPr lang="en-US" sz="1200" b="1">
                <a:latin typeface="Arial" charset="0"/>
              </a:rPr>
              <a:t> =1.1479               </a:t>
            </a:r>
            <a:r>
              <a:rPr lang="el-GR" sz="1200" b="1">
                <a:latin typeface="Arial" charset="0"/>
              </a:rPr>
              <a:t>μ</a:t>
            </a:r>
            <a:r>
              <a:rPr lang="en-US" sz="1200" b="1" baseline="-25000">
                <a:latin typeface="Arial" charset="0"/>
              </a:rPr>
              <a:t>2</a:t>
            </a:r>
            <a:r>
              <a:rPr lang="en-US"/>
              <a:t> </a:t>
            </a:r>
            <a:r>
              <a:rPr lang="en-US" sz="1200" b="1">
                <a:latin typeface="Arial" charset="0"/>
              </a:rPr>
              <a:t>=2.5478       </a:t>
            </a:r>
            <a:r>
              <a:rPr lang="el-GR" sz="1200" b="1">
                <a:latin typeface="Arial" charset="0"/>
              </a:rPr>
              <a:t>μ</a:t>
            </a:r>
            <a:r>
              <a:rPr lang="en-US" sz="1200" b="1" baseline="-25000">
                <a:latin typeface="Arial" charset="0"/>
              </a:rPr>
              <a:t>3</a:t>
            </a:r>
            <a:r>
              <a:rPr lang="en-US"/>
              <a:t> </a:t>
            </a:r>
            <a:r>
              <a:rPr lang="en-US" sz="1200" b="1">
                <a:latin typeface="Arial" charset="0"/>
              </a:rPr>
              <a:t>=3.0564</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685800" y="1295400"/>
            <a:ext cx="8229600" cy="530225"/>
          </a:xfrm>
        </p:spPr>
        <p:txBody>
          <a:bodyPr/>
          <a:lstStyle/>
          <a:p>
            <a:pPr eaLnBrk="1" hangingPunct="1"/>
            <a:r>
              <a:rPr lang="en-US" b="1" smtClean="0"/>
              <a:t>Coefficients</a:t>
            </a:r>
          </a:p>
        </p:txBody>
      </p:sp>
      <p:graphicFrame>
        <p:nvGraphicFramePr>
          <p:cNvPr id="3074" name="Object 4"/>
          <p:cNvGraphicFramePr>
            <a:graphicFrameLocks noChangeAspect="1"/>
          </p:cNvGraphicFramePr>
          <p:nvPr/>
        </p:nvGraphicFramePr>
        <p:xfrm>
          <a:off x="1447800" y="2286000"/>
          <a:ext cx="6953250" cy="2636929"/>
        </p:xfrm>
        <a:graphic>
          <a:graphicData uri="http://schemas.openxmlformats.org/presentationml/2006/ole">
            <mc:AlternateContent xmlns:mc="http://schemas.openxmlformats.org/markup-compatibility/2006">
              <mc:Choice xmlns:v="urn:schemas-microsoft-com:vml" Requires="v">
                <p:oleObj spid="_x0000_s198663" name="Equation" r:id="rId4" imgW="4152900" imgH="1574800" progId="Equation.DSMT4">
                  <p:embed/>
                </p:oleObj>
              </mc:Choice>
              <mc:Fallback>
                <p:oleObj name="Equation" r:id="rId4" imgW="4152900" imgH="15748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286000"/>
                        <a:ext cx="6953250" cy="26369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idx="4294967295"/>
          </p:nvPr>
        </p:nvSpPr>
        <p:spPr>
          <a:xfrm>
            <a:off x="685800" y="1066800"/>
            <a:ext cx="8229600" cy="530225"/>
          </a:xfrm>
        </p:spPr>
        <p:txBody>
          <a:bodyPr/>
          <a:lstStyle/>
          <a:p>
            <a:pPr eaLnBrk="1" hangingPunct="1"/>
            <a:r>
              <a:rPr lang="en-US" sz="2800" b="1" smtClean="0"/>
              <a:t>Effects of 8 More Years of Education</a:t>
            </a:r>
          </a:p>
        </p:txBody>
      </p:sp>
      <p:pic>
        <p:nvPicPr>
          <p:cNvPr id="28675" name="Picture 5"/>
          <p:cNvPicPr>
            <a:picLocks noChangeAspect="1" noChangeArrowheads="1"/>
          </p:cNvPicPr>
          <p:nvPr/>
        </p:nvPicPr>
        <p:blipFill>
          <a:blip r:embed="rId3"/>
          <a:srcRect/>
          <a:stretch>
            <a:fillRect/>
          </a:stretch>
        </p:blipFill>
        <p:spPr bwMode="auto">
          <a:xfrm>
            <a:off x="685800" y="1828800"/>
            <a:ext cx="7924800" cy="4430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762000" y="1146175"/>
            <a:ext cx="8229600" cy="530225"/>
          </a:xfrm>
        </p:spPr>
        <p:txBody>
          <a:bodyPr/>
          <a:lstStyle/>
          <a:p>
            <a:pPr eaLnBrk="1" hangingPunct="1"/>
            <a:r>
              <a:rPr lang="en-US" sz="2800" b="1" smtClean="0"/>
              <a:t>An Ordered Probability </a:t>
            </a:r>
            <a:br>
              <a:rPr lang="en-US" sz="2800" b="1" smtClean="0"/>
            </a:br>
            <a:r>
              <a:rPr lang="en-US" sz="2800" b="1" smtClean="0"/>
              <a:t>Model for Health Satisfaction</a:t>
            </a:r>
          </a:p>
        </p:txBody>
      </p:sp>
      <p:sp>
        <p:nvSpPr>
          <p:cNvPr id="29699" name="Text Box 4"/>
          <p:cNvSpPr txBox="1">
            <a:spLocks noChangeArrowheads="1"/>
          </p:cNvSpPr>
          <p:nvPr/>
        </p:nvSpPr>
        <p:spPr bwMode="auto">
          <a:xfrm>
            <a:off x="2209800" y="1676400"/>
            <a:ext cx="5943600" cy="4968875"/>
          </a:xfrm>
          <a:prstGeom prst="rect">
            <a:avLst/>
          </a:prstGeom>
          <a:noFill/>
          <a:ln w="19050">
            <a:noFill/>
            <a:miter lim="800000"/>
            <a:headEnd/>
            <a:tailEnd/>
          </a:ln>
        </p:spPr>
        <p:txBody>
          <a:bodyPr wrap="square">
            <a:spAutoFit/>
          </a:bodyPr>
          <a:lstStyle/>
          <a:p>
            <a:r>
              <a:rPr lang="en-US" sz="1000" b="1">
                <a:latin typeface="Courier New" pitchFamily="49" charset="0"/>
              </a:rPr>
              <a:t>+---------------------------------------------+</a:t>
            </a:r>
          </a:p>
          <a:p>
            <a:r>
              <a:rPr lang="en-US" sz="1000" b="1">
                <a:latin typeface="Courier New" pitchFamily="49" charset="0"/>
              </a:rPr>
              <a:t>| Ordered Probability Model                   |</a:t>
            </a:r>
          </a:p>
          <a:p>
            <a:r>
              <a:rPr lang="en-US" sz="1000" b="1">
                <a:latin typeface="Courier New" pitchFamily="49" charset="0"/>
              </a:rPr>
              <a:t>| Dependent variable                 HSAT     |</a:t>
            </a:r>
          </a:p>
          <a:p>
            <a:r>
              <a:rPr lang="en-US" sz="1000" b="1">
                <a:latin typeface="Courier New" pitchFamily="49" charset="0"/>
              </a:rPr>
              <a:t>| Number of observations            27326     |</a:t>
            </a:r>
          </a:p>
          <a:p>
            <a:r>
              <a:rPr lang="en-US" sz="1000" b="1">
                <a:latin typeface="Courier New" pitchFamily="49" charset="0"/>
              </a:rPr>
              <a:t>| Underlying probabilities based on Normal    |</a:t>
            </a:r>
          </a:p>
          <a:p>
            <a:r>
              <a:rPr lang="en-US" sz="1000" b="1">
                <a:latin typeface="Courier New" pitchFamily="49" charset="0"/>
              </a:rPr>
              <a:t>|    Cell frequencies for outcomes            |</a:t>
            </a:r>
          </a:p>
          <a:p>
            <a:r>
              <a:rPr lang="en-US" sz="1000" b="1">
                <a:latin typeface="Courier New" pitchFamily="49" charset="0"/>
              </a:rPr>
              <a:t>|  Y Count Freq  Y Count Freq  Y Count Freq   |</a:t>
            </a:r>
          </a:p>
          <a:p>
            <a:r>
              <a:rPr lang="en-US" sz="1000" b="1">
                <a:latin typeface="Courier New" pitchFamily="49" charset="0"/>
              </a:rPr>
              <a:t>|  0   447 .016  1   255 .009  2   642 .023   |</a:t>
            </a:r>
          </a:p>
          <a:p>
            <a:r>
              <a:rPr lang="en-US" sz="1000" b="1">
                <a:latin typeface="Courier New" pitchFamily="49" charset="0"/>
              </a:rPr>
              <a:t>|  3  1173 .042  4  1390 .050  5  4233 .154   |</a:t>
            </a:r>
          </a:p>
          <a:p>
            <a:r>
              <a:rPr lang="en-US" sz="1000" b="1">
                <a:latin typeface="Courier New" pitchFamily="49" charset="0"/>
              </a:rPr>
              <a:t>|  6  2530 .092  7  4231 .154  8  6172 .225   |</a:t>
            </a:r>
          </a:p>
          <a:p>
            <a:r>
              <a:rPr lang="en-US" sz="1000" b="1">
                <a:latin typeface="Courier New" pitchFamily="49" charset="0"/>
              </a:rPr>
              <a:t>|  9  3061 .112 10  3192 .116                 |</a:t>
            </a:r>
          </a:p>
          <a:p>
            <a:r>
              <a:rPr lang="en-US" sz="1000" b="1">
                <a:latin typeface="Courier New" pitchFamily="49" charset="0"/>
              </a:rPr>
              <a:t>+---------------------------------------------+</a:t>
            </a:r>
          </a:p>
          <a:p>
            <a:r>
              <a:rPr lang="en-US" sz="1000" b="1">
                <a:latin typeface="Courier New" pitchFamily="49" charset="0"/>
              </a:rPr>
              <a:t>+---------+--------------+----------------+--------+---------+----------+</a:t>
            </a:r>
          </a:p>
          <a:p>
            <a:r>
              <a:rPr lang="en-US" sz="1000" b="1">
                <a:latin typeface="Courier New" pitchFamily="49" charset="0"/>
              </a:rPr>
              <a:t>|Variable | Coefficient  | Standard Error |b/St.Er.|P[|Z|&gt;z] | Mean of X|</a:t>
            </a:r>
          </a:p>
          <a:p>
            <a:r>
              <a:rPr lang="en-US" sz="1000" b="1">
                <a:latin typeface="Courier New" pitchFamily="49" charset="0"/>
              </a:rPr>
              <a:t>+---------+--------------+----------------+--------+---------+----------+</a:t>
            </a:r>
          </a:p>
          <a:p>
            <a:r>
              <a:rPr lang="en-US" sz="1000" b="1">
                <a:latin typeface="Courier New" pitchFamily="49" charset="0"/>
              </a:rPr>
              <a:t>          Index function for probability</a:t>
            </a:r>
          </a:p>
          <a:p>
            <a:r>
              <a:rPr lang="en-US" sz="1000" b="1">
                <a:latin typeface="Courier New" pitchFamily="49" charset="0"/>
              </a:rPr>
              <a:t> Constant      2.61335825      .04658496    56.099   .0000</a:t>
            </a:r>
          </a:p>
          <a:p>
            <a:r>
              <a:rPr lang="en-US" sz="1000" b="1">
                <a:latin typeface="Courier New" pitchFamily="49" charset="0"/>
              </a:rPr>
              <a:t> FEMALE        -.05840486      .01259442    -4.637   .0000     .47877479</a:t>
            </a:r>
          </a:p>
          <a:p>
            <a:r>
              <a:rPr lang="en-US" sz="1000" b="1">
                <a:latin typeface="Courier New" pitchFamily="49" charset="0"/>
              </a:rPr>
              <a:t> EDUC           .03390552      .00284332    11.925   .0000    11.3206310</a:t>
            </a:r>
          </a:p>
          <a:p>
            <a:r>
              <a:rPr lang="en-US" sz="1000" b="1">
                <a:latin typeface="Courier New" pitchFamily="49" charset="0"/>
              </a:rPr>
              <a:t> AGE           -.01997327      .00059487   -33.576   .0000    43.5256898</a:t>
            </a:r>
          </a:p>
          <a:p>
            <a:r>
              <a:rPr lang="en-US" sz="1000" b="1">
                <a:latin typeface="Courier New" pitchFamily="49" charset="0"/>
              </a:rPr>
              <a:t> HHNINC         .25914964      .03631951     7.135   .0000     .35208362</a:t>
            </a:r>
          </a:p>
          <a:p>
            <a:r>
              <a:rPr lang="en-US" sz="1000" b="1">
                <a:latin typeface="Courier New" pitchFamily="49" charset="0"/>
              </a:rPr>
              <a:t> HHKIDS         .06314906      .01350176     4.677   .0000     .40273000</a:t>
            </a:r>
          </a:p>
          <a:p>
            <a:r>
              <a:rPr lang="en-US" sz="1000" b="1">
                <a:latin typeface="Courier New" pitchFamily="49" charset="0"/>
              </a:rPr>
              <a:t>          Threshold parameters for index</a:t>
            </a:r>
          </a:p>
          <a:p>
            <a:r>
              <a:rPr lang="en-US" sz="1000" b="1">
                <a:latin typeface="Courier New" pitchFamily="49" charset="0"/>
              </a:rPr>
              <a:t> Mu(1)          .19352076      .01002714    19.300   .0000</a:t>
            </a:r>
          </a:p>
          <a:p>
            <a:r>
              <a:rPr lang="en-US" sz="1000" b="1">
                <a:latin typeface="Courier New" pitchFamily="49" charset="0"/>
              </a:rPr>
              <a:t> Mu(2)          .49955053      .01087525    45.935   .0000</a:t>
            </a:r>
          </a:p>
          <a:p>
            <a:r>
              <a:rPr lang="en-US" sz="1000" b="1">
                <a:latin typeface="Courier New" pitchFamily="49" charset="0"/>
              </a:rPr>
              <a:t> Mu(3)          .83593441      .00990420    84.402   .0000</a:t>
            </a:r>
          </a:p>
          <a:p>
            <a:r>
              <a:rPr lang="en-US" sz="1000" b="1">
                <a:latin typeface="Courier New" pitchFamily="49" charset="0"/>
              </a:rPr>
              <a:t> Mu(4)         1.10524187      .00908506   121.655   .0000</a:t>
            </a:r>
          </a:p>
          <a:p>
            <a:r>
              <a:rPr lang="en-US" sz="1000" b="1">
                <a:latin typeface="Courier New" pitchFamily="49" charset="0"/>
              </a:rPr>
              <a:t> Mu(5)         1.66256620      .00801113   207.532   .0000</a:t>
            </a:r>
          </a:p>
          <a:p>
            <a:r>
              <a:rPr lang="en-US" sz="1000" b="1">
                <a:latin typeface="Courier New" pitchFamily="49" charset="0"/>
              </a:rPr>
              <a:t> Mu(6)         1.92729096      .00774122   248.965   .0000</a:t>
            </a:r>
          </a:p>
          <a:p>
            <a:r>
              <a:rPr lang="en-US" sz="1000" b="1">
                <a:latin typeface="Courier New" pitchFamily="49" charset="0"/>
              </a:rPr>
              <a:t> Mu(7)         2.33879408      .00777041   300.987   .0000</a:t>
            </a:r>
          </a:p>
          <a:p>
            <a:r>
              <a:rPr lang="en-US" sz="1000" b="1">
                <a:latin typeface="Courier New" pitchFamily="49" charset="0"/>
              </a:rPr>
              <a:t> Mu(8)         2.99432165      .00851090   351.822   .0000</a:t>
            </a:r>
          </a:p>
          <a:p>
            <a:r>
              <a:rPr lang="en-US" sz="1000" b="1">
                <a:latin typeface="Courier New" pitchFamily="49" charset="0"/>
              </a:rPr>
              <a:t> Mu(9)         3.45366015      .01017554   339.408   .0000</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381000" y="914400"/>
            <a:ext cx="8229600" cy="530225"/>
          </a:xfrm>
        </p:spPr>
        <p:txBody>
          <a:bodyPr/>
          <a:lstStyle/>
          <a:p>
            <a:pPr eaLnBrk="1" hangingPunct="1"/>
            <a:r>
              <a:rPr lang="en-US" b="1" smtClean="0">
                <a:latin typeface="Arial" pitchFamily="34" charset="0"/>
                <a:cs typeface="Arial" pitchFamily="34" charset="0"/>
              </a:rPr>
              <a:t>Ordered Probit Partial Effects</a:t>
            </a:r>
          </a:p>
        </p:txBody>
      </p:sp>
      <p:graphicFrame>
        <p:nvGraphicFramePr>
          <p:cNvPr id="4098" name="Object 4"/>
          <p:cNvGraphicFramePr>
            <a:graphicFrameLocks noChangeAspect="1"/>
          </p:cNvGraphicFramePr>
          <p:nvPr/>
        </p:nvGraphicFramePr>
        <p:xfrm>
          <a:off x="1752600" y="1600200"/>
          <a:ext cx="5715000" cy="2001124"/>
        </p:xfrm>
        <a:graphic>
          <a:graphicData uri="http://schemas.openxmlformats.org/presentationml/2006/ole">
            <mc:AlternateContent xmlns:mc="http://schemas.openxmlformats.org/markup-compatibility/2006">
              <mc:Choice xmlns:v="urn:schemas-microsoft-com:vml" Requires="v">
                <p:oleObj spid="_x0000_s199687" name="Bitmap Image" r:id="rId4" imgW="5819048" imgH="2038095" progId="PBrush">
                  <p:embed/>
                </p:oleObj>
              </mc:Choice>
              <mc:Fallback>
                <p:oleObj name="Bitmap Image" r:id="rId4" imgW="5819048" imgH="2038095" progId="PBrush">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600200"/>
                        <a:ext cx="5715000" cy="2001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3"/>
          <p:cNvPicPr>
            <a:picLocks noChangeAspect="1" noChangeArrowheads="1"/>
          </p:cNvPicPr>
          <p:nvPr/>
        </p:nvPicPr>
        <p:blipFill>
          <a:blip r:embed="rId6"/>
          <a:srcRect/>
          <a:stretch>
            <a:fillRect/>
          </a:stretch>
        </p:blipFill>
        <p:spPr bwMode="auto">
          <a:xfrm>
            <a:off x="1981200" y="3848100"/>
            <a:ext cx="5486400" cy="2857500"/>
          </a:xfrm>
          <a:prstGeom prst="rect">
            <a:avLst/>
          </a:prstGeom>
          <a:noFill/>
          <a:ln w="9525">
            <a:noFill/>
            <a:miter lim="800000"/>
            <a:headEnd/>
            <a:tailEnd/>
          </a:ln>
          <a:effectLst/>
        </p:spPr>
      </p:pic>
      <p:sp>
        <p:nvSpPr>
          <p:cNvPr id="5" name="TextBox 4"/>
          <p:cNvSpPr txBox="1"/>
          <p:nvPr/>
        </p:nvSpPr>
        <p:spPr>
          <a:xfrm>
            <a:off x="1710268" y="1397001"/>
            <a:ext cx="5562600" cy="307777"/>
          </a:xfrm>
          <a:prstGeom prst="rect">
            <a:avLst/>
          </a:prstGeom>
          <a:noFill/>
        </p:spPr>
        <p:txBody>
          <a:bodyPr wrap="square" rtlCol="0">
            <a:spAutoFit/>
          </a:bodyPr>
          <a:lstStyle/>
          <a:p>
            <a:r>
              <a:rPr lang="en-US" sz="1400" b="1" smtClean="0">
                <a:latin typeface="+mj-lt"/>
              </a:rPr>
              <a:t>Partial effects at means of the data</a:t>
            </a:r>
            <a:endParaRPr lang="en-US" sz="1400" b="1">
              <a:latin typeface="+mj-lt"/>
            </a:endParaRPr>
          </a:p>
        </p:txBody>
      </p:sp>
      <p:sp>
        <p:nvSpPr>
          <p:cNvPr id="6" name="TextBox 5"/>
          <p:cNvSpPr txBox="1"/>
          <p:nvPr/>
        </p:nvSpPr>
        <p:spPr>
          <a:xfrm>
            <a:off x="1955799" y="3629222"/>
            <a:ext cx="5562600" cy="307777"/>
          </a:xfrm>
          <a:prstGeom prst="rect">
            <a:avLst/>
          </a:prstGeom>
          <a:noFill/>
        </p:spPr>
        <p:txBody>
          <a:bodyPr wrap="square" rtlCol="0">
            <a:spAutoFit/>
          </a:bodyPr>
          <a:lstStyle/>
          <a:p>
            <a:r>
              <a:rPr lang="en-US" sz="1400" b="1" smtClean="0">
                <a:latin typeface="+mj-lt"/>
              </a:rPr>
              <a:t>Average Partial Effect of HHNINC</a:t>
            </a:r>
            <a:endParaRPr lang="en-US" sz="1400" b="1">
              <a:latin typeface="+mj-lt"/>
            </a:endParaRPr>
          </a:p>
        </p:txBody>
      </p:sp>
      <p:sp>
        <p:nvSpPr>
          <p:cNvPr id="7" name="Rectangle 6"/>
          <p:cNvSpPr/>
          <p:nvPr/>
        </p:nvSpPr>
        <p:spPr bwMode="auto">
          <a:xfrm>
            <a:off x="1752600" y="3048000"/>
            <a:ext cx="5562600" cy="304800"/>
          </a:xfrm>
          <a:prstGeom prst="rect">
            <a:avLst/>
          </a:prstGeom>
          <a:solidFill>
            <a:srgbClr val="FFC000">
              <a:alpha val="2509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3276600" y="5139268"/>
            <a:ext cx="990600" cy="1413932"/>
          </a:xfrm>
          <a:prstGeom prst="rect">
            <a:avLst/>
          </a:prstGeom>
          <a:solidFill>
            <a:srgbClr val="FFC000">
              <a:alpha val="2509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09600" y="1295400"/>
            <a:ext cx="8229600" cy="530225"/>
          </a:xfrm>
        </p:spPr>
        <p:txBody>
          <a:bodyPr/>
          <a:lstStyle/>
          <a:p>
            <a:pPr eaLnBrk="1" hangingPunct="1"/>
            <a:r>
              <a:rPr lang="en-US" b="1" smtClean="0"/>
              <a:t>Fit Measures</a:t>
            </a:r>
          </a:p>
        </p:txBody>
      </p:sp>
      <p:sp>
        <p:nvSpPr>
          <p:cNvPr id="38915" name="Rectangle 3"/>
          <p:cNvSpPr>
            <a:spLocks noGrp="1" noChangeArrowheads="1"/>
          </p:cNvSpPr>
          <p:nvPr>
            <p:ph type="body" idx="1"/>
          </p:nvPr>
        </p:nvSpPr>
        <p:spPr>
          <a:xfrm>
            <a:off x="1143000" y="2057400"/>
            <a:ext cx="7543800" cy="3581400"/>
          </a:xfrm>
        </p:spPr>
        <p:txBody>
          <a:bodyPr/>
          <a:lstStyle/>
          <a:p>
            <a:pPr eaLnBrk="1" hangingPunct="1">
              <a:lnSpc>
                <a:spcPct val="90000"/>
              </a:lnSpc>
            </a:pPr>
            <a:r>
              <a:rPr lang="en-US" sz="2400" smtClean="0">
                <a:latin typeface="Arial" pitchFamily="34" charset="0"/>
                <a:cs typeface="Arial" pitchFamily="34" charset="0"/>
              </a:rPr>
              <a:t>There is no single “dependent variable” to explain.</a:t>
            </a:r>
          </a:p>
          <a:p>
            <a:pPr eaLnBrk="1" hangingPunct="1">
              <a:lnSpc>
                <a:spcPct val="90000"/>
              </a:lnSpc>
            </a:pPr>
            <a:r>
              <a:rPr lang="en-US" sz="2400" smtClean="0">
                <a:latin typeface="Arial" pitchFamily="34" charset="0"/>
                <a:cs typeface="Arial" pitchFamily="34" charset="0"/>
              </a:rPr>
              <a:t>There is no sum of squares or other measure of “variation” to explain.</a:t>
            </a:r>
          </a:p>
          <a:p>
            <a:pPr eaLnBrk="1" hangingPunct="1">
              <a:lnSpc>
                <a:spcPct val="90000"/>
              </a:lnSpc>
            </a:pPr>
            <a:r>
              <a:rPr lang="en-US" sz="2400" smtClean="0">
                <a:latin typeface="Arial" pitchFamily="34" charset="0"/>
                <a:cs typeface="Arial" pitchFamily="34" charset="0"/>
              </a:rPr>
              <a:t>Predictions of the model relate to a set of J+1 probabilities, not a single variable.</a:t>
            </a:r>
          </a:p>
          <a:p>
            <a:pPr eaLnBrk="1" hangingPunct="1">
              <a:lnSpc>
                <a:spcPct val="90000"/>
              </a:lnSpc>
            </a:pPr>
            <a:r>
              <a:rPr lang="en-US" sz="2400" smtClean="0">
                <a:latin typeface="Arial" pitchFamily="34" charset="0"/>
                <a:cs typeface="Arial" pitchFamily="34" charset="0"/>
              </a:rPr>
              <a:t>How to explain fit?</a:t>
            </a:r>
          </a:p>
          <a:p>
            <a:pPr lvl="1" eaLnBrk="1" hangingPunct="1">
              <a:lnSpc>
                <a:spcPct val="90000"/>
              </a:lnSpc>
            </a:pPr>
            <a:r>
              <a:rPr lang="en-US" sz="2000" smtClean="0">
                <a:latin typeface="Arial" pitchFamily="34" charset="0"/>
                <a:cs typeface="Arial" pitchFamily="34" charset="0"/>
              </a:rPr>
              <a:t>Based on the underlying regression</a:t>
            </a:r>
          </a:p>
          <a:p>
            <a:pPr lvl="1" eaLnBrk="1" hangingPunct="1">
              <a:lnSpc>
                <a:spcPct val="90000"/>
              </a:lnSpc>
            </a:pPr>
            <a:r>
              <a:rPr lang="en-US" sz="2000" smtClean="0">
                <a:latin typeface="Arial" pitchFamily="34" charset="0"/>
                <a:cs typeface="Arial" pitchFamily="34" charset="0"/>
              </a:rPr>
              <a:t>Based on the likelihood function</a:t>
            </a:r>
          </a:p>
          <a:p>
            <a:pPr lvl="1" eaLnBrk="1" hangingPunct="1">
              <a:lnSpc>
                <a:spcPct val="90000"/>
              </a:lnSpc>
            </a:pPr>
            <a:r>
              <a:rPr lang="en-US" sz="2000" smtClean="0">
                <a:latin typeface="Arial" pitchFamily="34" charset="0"/>
                <a:cs typeface="Arial" pitchFamily="34" charset="0"/>
              </a:rPr>
              <a:t>Based on prediction of the outcome variable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381000" y="762000"/>
            <a:ext cx="8229600" cy="1139825"/>
          </a:xfrm>
        </p:spPr>
        <p:txBody>
          <a:bodyPr/>
          <a:lstStyle/>
          <a:p>
            <a:pPr eaLnBrk="1" hangingPunct="1"/>
            <a:r>
              <a:rPr lang="en-US" b="1" smtClean="0"/>
              <a:t>Log Likelihood Based Fit Measures</a:t>
            </a:r>
          </a:p>
        </p:txBody>
      </p:sp>
      <p:pic>
        <p:nvPicPr>
          <p:cNvPr id="39939" name="Picture 5"/>
          <p:cNvPicPr>
            <a:picLocks noChangeAspect="1" noChangeArrowheads="1"/>
          </p:cNvPicPr>
          <p:nvPr/>
        </p:nvPicPr>
        <p:blipFill>
          <a:blip r:embed="rId3"/>
          <a:srcRect/>
          <a:stretch>
            <a:fillRect/>
          </a:stretch>
        </p:blipFill>
        <p:spPr bwMode="auto">
          <a:xfrm>
            <a:off x="762000" y="2209800"/>
            <a:ext cx="8077200" cy="2925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381000" y="1371600"/>
            <a:ext cx="8229600" cy="228600"/>
          </a:xfrm>
          <a:prstGeom prst="rect">
            <a:avLst/>
          </a:prstGeom>
          <a:solidFill>
            <a:schemeClr val="bg1"/>
          </a:solidFill>
          <a:ln w="19050">
            <a:noFill/>
            <a:miter lim="800000"/>
            <a:headEnd/>
            <a:tailEnd/>
          </a:ln>
        </p:spPr>
        <p:txBody>
          <a:bodyPr wrap="none" anchor="ctr"/>
          <a:lstStyle/>
          <a:p>
            <a:endParaRPr lang="en-US"/>
          </a:p>
        </p:txBody>
      </p:sp>
      <p:pic>
        <p:nvPicPr>
          <p:cNvPr id="40963" name="Picture 5"/>
          <p:cNvPicPr>
            <a:picLocks noChangeAspect="1" noChangeArrowheads="1"/>
          </p:cNvPicPr>
          <p:nvPr/>
        </p:nvPicPr>
        <p:blipFill>
          <a:blip r:embed="rId3"/>
          <a:srcRect/>
          <a:stretch>
            <a:fillRect/>
          </a:stretch>
        </p:blipFill>
        <p:spPr bwMode="auto">
          <a:xfrm>
            <a:off x="2133600" y="1479189"/>
            <a:ext cx="4459288" cy="4983767"/>
          </a:xfrm>
          <a:prstGeom prst="rect">
            <a:avLst/>
          </a:prstGeom>
          <a:noFill/>
          <a:ln w="9525">
            <a:noFill/>
            <a:miter lim="800000"/>
            <a:headEnd/>
            <a:tailEnd/>
          </a:ln>
        </p:spPr>
      </p:pic>
      <p:sp>
        <p:nvSpPr>
          <p:cNvPr id="5" name="Title 4"/>
          <p:cNvSpPr>
            <a:spLocks noGrp="1"/>
          </p:cNvSpPr>
          <p:nvPr>
            <p:ph type="title"/>
          </p:nvPr>
        </p:nvSpPr>
        <p:spPr>
          <a:xfrm>
            <a:off x="457200" y="533400"/>
            <a:ext cx="8229600" cy="838200"/>
          </a:xfrm>
        </p:spPr>
        <p:txBody>
          <a:bodyPr/>
          <a:lstStyle/>
          <a:p>
            <a:r>
              <a:rPr lang="en-US" sz="2400" b="1" smtClean="0"/>
              <a:t>Fit Measure Based on Counting Predictions</a:t>
            </a:r>
            <a:endParaRPr lang="en-US" sz="2400" b="1"/>
          </a:p>
        </p:txBody>
      </p:sp>
      <p:sp>
        <p:nvSpPr>
          <p:cNvPr id="6" name="Rectangle 5"/>
          <p:cNvSpPr/>
          <p:nvPr/>
        </p:nvSpPr>
        <p:spPr bwMode="auto">
          <a:xfrm>
            <a:off x="3699932" y="5029200"/>
            <a:ext cx="457200" cy="13716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TextBox 6"/>
          <p:cNvSpPr txBox="1"/>
          <p:nvPr/>
        </p:nvSpPr>
        <p:spPr>
          <a:xfrm>
            <a:off x="6019800" y="5410200"/>
            <a:ext cx="2438400" cy="523220"/>
          </a:xfrm>
          <a:prstGeom prst="rect">
            <a:avLst/>
          </a:prstGeom>
          <a:noFill/>
        </p:spPr>
        <p:txBody>
          <a:bodyPr wrap="square" rtlCol="0">
            <a:spAutoFit/>
          </a:bodyPr>
          <a:lstStyle/>
          <a:p>
            <a:r>
              <a:rPr lang="en-US" sz="1400" b="1" smtClean="0">
                <a:latin typeface="+mj-lt"/>
              </a:rPr>
              <a:t>This model always predicts the same cell.</a:t>
            </a:r>
            <a:endParaRPr lang="en-US" sz="1400" b="1">
              <a:latin typeface="+mj-l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a:xfrm>
            <a:off x="381000" y="533400"/>
            <a:ext cx="8229600" cy="1139825"/>
          </a:xfrm>
        </p:spPr>
        <p:txBody>
          <a:bodyPr/>
          <a:lstStyle/>
          <a:p>
            <a:pPr eaLnBrk="1" hangingPunct="1"/>
            <a:r>
              <a:rPr lang="en-US" b="1" smtClean="0"/>
              <a:t>A Somewhat Better Fit</a:t>
            </a:r>
          </a:p>
        </p:txBody>
      </p:sp>
      <p:pic>
        <p:nvPicPr>
          <p:cNvPr id="41987" name="Picture 5"/>
          <p:cNvPicPr>
            <a:picLocks noChangeAspect="1" noChangeArrowheads="1"/>
          </p:cNvPicPr>
          <p:nvPr/>
        </p:nvPicPr>
        <p:blipFill>
          <a:blip r:embed="rId3"/>
          <a:srcRect/>
          <a:stretch>
            <a:fillRect/>
          </a:stretch>
        </p:blipFill>
        <p:spPr bwMode="auto">
          <a:xfrm>
            <a:off x="1981200" y="1752600"/>
            <a:ext cx="6249988" cy="4752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1219200"/>
            <a:ext cx="8229600" cy="530225"/>
          </a:xfrm>
        </p:spPr>
        <p:txBody>
          <a:bodyPr/>
          <a:lstStyle/>
          <a:p>
            <a:pPr eaLnBrk="1" hangingPunct="1"/>
            <a:r>
              <a:rPr lang="en-US" b="1" smtClean="0"/>
              <a:t>Different Normalizations</a:t>
            </a:r>
          </a:p>
        </p:txBody>
      </p:sp>
      <p:sp>
        <p:nvSpPr>
          <p:cNvPr id="44035" name="Rectangle 3"/>
          <p:cNvSpPr>
            <a:spLocks noGrp="1" noChangeArrowheads="1"/>
          </p:cNvSpPr>
          <p:nvPr>
            <p:ph type="body" idx="1"/>
          </p:nvPr>
        </p:nvSpPr>
        <p:spPr>
          <a:xfrm>
            <a:off x="533400" y="1905000"/>
            <a:ext cx="8458200" cy="4530725"/>
          </a:xfrm>
        </p:spPr>
        <p:txBody>
          <a:bodyPr/>
          <a:lstStyle/>
          <a:p>
            <a:pPr eaLnBrk="1" hangingPunct="1"/>
            <a:r>
              <a:rPr lang="en-US" b="1" smtClean="0">
                <a:latin typeface="Arial" pitchFamily="34" charset="0"/>
                <a:cs typeface="Arial" pitchFamily="34" charset="0"/>
              </a:rPr>
              <a:t>NLOGIT</a:t>
            </a:r>
          </a:p>
          <a:p>
            <a:pPr lvl="1" eaLnBrk="1" hangingPunct="1"/>
            <a:r>
              <a:rPr lang="en-US" smtClean="0">
                <a:latin typeface="Arial" pitchFamily="34" charset="0"/>
                <a:cs typeface="Arial" pitchFamily="34" charset="0"/>
              </a:rPr>
              <a:t>Y = 0,1,…,J,  U* = </a:t>
            </a:r>
            <a:r>
              <a:rPr lang="el-GR" smtClean="0">
                <a:latin typeface="Arial" pitchFamily="34" charset="0"/>
                <a:cs typeface="Arial" pitchFamily="34" charset="0"/>
              </a:rPr>
              <a:t>α</a:t>
            </a:r>
            <a:r>
              <a:rPr lang="en-US" smtClean="0">
                <a:latin typeface="Arial" pitchFamily="34" charset="0"/>
                <a:cs typeface="Arial" pitchFamily="34" charset="0"/>
              </a:rPr>
              <a:t> + </a:t>
            </a:r>
            <a:r>
              <a:rPr lang="el-GR" b="1" smtClean="0">
                <a:latin typeface="Arial" pitchFamily="34" charset="0"/>
                <a:cs typeface="Arial" pitchFamily="34" charset="0"/>
              </a:rPr>
              <a:t>β</a:t>
            </a:r>
            <a:r>
              <a:rPr lang="en-US" b="1" smtClean="0">
                <a:latin typeface="Arial" pitchFamily="34" charset="0"/>
                <a:cs typeface="Arial" pitchFamily="34" charset="0"/>
              </a:rPr>
              <a:t>’x </a:t>
            </a:r>
            <a:r>
              <a:rPr lang="en-US" smtClean="0">
                <a:latin typeface="Arial" pitchFamily="34" charset="0"/>
                <a:cs typeface="Arial" pitchFamily="34" charset="0"/>
              </a:rPr>
              <a:t>+ </a:t>
            </a:r>
            <a:r>
              <a:rPr lang="el-GR" smtClean="0">
                <a:latin typeface="Arial" pitchFamily="34" charset="0"/>
                <a:cs typeface="Arial" pitchFamily="34" charset="0"/>
              </a:rPr>
              <a:t>ε</a:t>
            </a:r>
          </a:p>
          <a:p>
            <a:pPr lvl="1" eaLnBrk="1" hangingPunct="1"/>
            <a:r>
              <a:rPr lang="en-US" smtClean="0">
                <a:latin typeface="Arial" pitchFamily="34" charset="0"/>
                <a:cs typeface="Arial" pitchFamily="34" charset="0"/>
              </a:rPr>
              <a:t>One overall constant term, </a:t>
            </a:r>
            <a:r>
              <a:rPr lang="el-GR" smtClean="0">
                <a:latin typeface="Arial" pitchFamily="34" charset="0"/>
                <a:cs typeface="Arial" pitchFamily="34" charset="0"/>
              </a:rPr>
              <a:t>α</a:t>
            </a:r>
            <a:endParaRPr lang="en-US" smtClean="0">
              <a:latin typeface="Arial" pitchFamily="34" charset="0"/>
              <a:cs typeface="Arial" pitchFamily="34" charset="0"/>
            </a:endParaRPr>
          </a:p>
          <a:p>
            <a:pPr lvl="1" eaLnBrk="1" hangingPunct="1"/>
            <a:r>
              <a:rPr lang="en-US" b="1" smtClean="0">
                <a:solidFill>
                  <a:srgbClr val="FF0000"/>
                </a:solidFill>
                <a:latin typeface="Arial" pitchFamily="34" charset="0"/>
                <a:cs typeface="Arial" pitchFamily="34" charset="0"/>
              </a:rPr>
              <a:t>J-1 “thresholds;” </a:t>
            </a:r>
            <a:r>
              <a:rPr lang="el-GR" smtClean="0">
                <a:latin typeface="Arial" pitchFamily="34" charset="0"/>
                <a:cs typeface="Arial" pitchFamily="34" charset="0"/>
              </a:rPr>
              <a:t>μ</a:t>
            </a:r>
            <a:r>
              <a:rPr lang="en-US" baseline="-25000" smtClean="0">
                <a:latin typeface="Arial" pitchFamily="34" charset="0"/>
                <a:cs typeface="Arial" pitchFamily="34" charset="0"/>
              </a:rPr>
              <a:t>-1</a:t>
            </a:r>
            <a:r>
              <a:rPr lang="en-US" smtClean="0">
                <a:latin typeface="Arial" pitchFamily="34" charset="0"/>
                <a:cs typeface="Arial" pitchFamily="34" charset="0"/>
              </a:rPr>
              <a:t> = -∞, </a:t>
            </a:r>
            <a:r>
              <a:rPr lang="el-GR" smtClean="0">
                <a:latin typeface="Arial" pitchFamily="34" charset="0"/>
                <a:cs typeface="Arial" pitchFamily="34" charset="0"/>
              </a:rPr>
              <a:t>μ</a:t>
            </a:r>
            <a:r>
              <a:rPr lang="en-US" baseline="-25000" smtClean="0">
                <a:latin typeface="Arial" pitchFamily="34" charset="0"/>
                <a:cs typeface="Arial" pitchFamily="34" charset="0"/>
              </a:rPr>
              <a:t>0</a:t>
            </a:r>
            <a:r>
              <a:rPr lang="en-US" smtClean="0">
                <a:latin typeface="Arial" pitchFamily="34" charset="0"/>
                <a:cs typeface="Arial" pitchFamily="34" charset="0"/>
              </a:rPr>
              <a:t> = 0, </a:t>
            </a:r>
            <a:r>
              <a:rPr lang="el-GR" smtClean="0">
                <a:latin typeface="Arial" pitchFamily="34" charset="0"/>
                <a:cs typeface="Arial" pitchFamily="34" charset="0"/>
              </a:rPr>
              <a:t>μ</a:t>
            </a:r>
            <a:r>
              <a:rPr lang="en-US" baseline="-25000" smtClean="0">
                <a:latin typeface="Arial" pitchFamily="34" charset="0"/>
                <a:cs typeface="Arial" pitchFamily="34" charset="0"/>
              </a:rPr>
              <a:t>1</a:t>
            </a:r>
            <a:r>
              <a:rPr lang="en-US" smtClean="0">
                <a:latin typeface="Arial" pitchFamily="34" charset="0"/>
                <a:cs typeface="Arial" pitchFamily="34" charset="0"/>
              </a:rPr>
              <a:t>,… </a:t>
            </a:r>
            <a:r>
              <a:rPr lang="el-GR" smtClean="0">
                <a:latin typeface="Arial" pitchFamily="34" charset="0"/>
                <a:cs typeface="Arial" pitchFamily="34" charset="0"/>
              </a:rPr>
              <a:t>μ</a:t>
            </a:r>
            <a:r>
              <a:rPr lang="en-US" baseline="-25000" smtClean="0">
                <a:latin typeface="Arial" pitchFamily="34" charset="0"/>
                <a:cs typeface="Arial" pitchFamily="34" charset="0"/>
              </a:rPr>
              <a:t>J-1</a:t>
            </a:r>
            <a:r>
              <a:rPr lang="en-US" smtClean="0">
                <a:latin typeface="Arial" pitchFamily="34" charset="0"/>
                <a:cs typeface="Arial" pitchFamily="34" charset="0"/>
              </a:rPr>
              <a:t>, </a:t>
            </a:r>
            <a:r>
              <a:rPr lang="el-GR" smtClean="0">
                <a:latin typeface="Arial" pitchFamily="34" charset="0"/>
                <a:cs typeface="Arial" pitchFamily="34" charset="0"/>
              </a:rPr>
              <a:t>μ</a:t>
            </a:r>
            <a:r>
              <a:rPr lang="en-US" baseline="-25000" smtClean="0">
                <a:latin typeface="Arial" pitchFamily="34" charset="0"/>
                <a:cs typeface="Arial" pitchFamily="34" charset="0"/>
              </a:rPr>
              <a:t>J </a:t>
            </a:r>
            <a:r>
              <a:rPr lang="en-US" smtClean="0">
                <a:latin typeface="Arial" pitchFamily="34" charset="0"/>
                <a:cs typeface="Arial" pitchFamily="34" charset="0"/>
              </a:rPr>
              <a:t>= + ∞ </a:t>
            </a:r>
          </a:p>
          <a:p>
            <a:pPr eaLnBrk="1" hangingPunct="1"/>
            <a:r>
              <a:rPr lang="en-US" b="1" smtClean="0">
                <a:latin typeface="Arial" pitchFamily="34" charset="0"/>
                <a:cs typeface="Arial" pitchFamily="34" charset="0"/>
              </a:rPr>
              <a:t>Stata</a:t>
            </a:r>
          </a:p>
          <a:p>
            <a:pPr lvl="1" eaLnBrk="1" hangingPunct="1"/>
            <a:r>
              <a:rPr lang="en-US" smtClean="0">
                <a:latin typeface="Arial" pitchFamily="34" charset="0"/>
                <a:cs typeface="Arial" pitchFamily="34" charset="0"/>
              </a:rPr>
              <a:t>Y = 1,…,J+1,  U* = </a:t>
            </a:r>
            <a:r>
              <a:rPr lang="el-GR" b="1" smtClean="0">
                <a:latin typeface="Arial" pitchFamily="34" charset="0"/>
                <a:cs typeface="Arial" pitchFamily="34" charset="0"/>
              </a:rPr>
              <a:t>β</a:t>
            </a:r>
            <a:r>
              <a:rPr lang="en-US" b="1" smtClean="0">
                <a:latin typeface="Arial" pitchFamily="34" charset="0"/>
                <a:cs typeface="Arial" pitchFamily="34" charset="0"/>
              </a:rPr>
              <a:t>’x </a:t>
            </a:r>
            <a:r>
              <a:rPr lang="en-US" smtClean="0">
                <a:latin typeface="Arial" pitchFamily="34" charset="0"/>
                <a:cs typeface="Arial" pitchFamily="34" charset="0"/>
              </a:rPr>
              <a:t>+ </a:t>
            </a:r>
            <a:r>
              <a:rPr lang="el-GR" smtClean="0">
                <a:latin typeface="Arial" pitchFamily="34" charset="0"/>
                <a:cs typeface="Arial" pitchFamily="34" charset="0"/>
              </a:rPr>
              <a:t>ε</a:t>
            </a:r>
            <a:endParaRPr lang="en-US" smtClean="0">
              <a:latin typeface="Arial" pitchFamily="34" charset="0"/>
              <a:cs typeface="Arial" pitchFamily="34" charset="0"/>
            </a:endParaRPr>
          </a:p>
          <a:p>
            <a:pPr lvl="1" eaLnBrk="1" hangingPunct="1"/>
            <a:r>
              <a:rPr lang="en-US" smtClean="0">
                <a:latin typeface="Arial" pitchFamily="34" charset="0"/>
                <a:cs typeface="Arial" pitchFamily="34" charset="0"/>
              </a:rPr>
              <a:t>No overall constant, </a:t>
            </a:r>
            <a:r>
              <a:rPr lang="el-GR" smtClean="0">
                <a:latin typeface="Arial" pitchFamily="34" charset="0"/>
                <a:cs typeface="Arial" pitchFamily="34" charset="0"/>
              </a:rPr>
              <a:t>α</a:t>
            </a:r>
            <a:r>
              <a:rPr lang="en-US" smtClean="0">
                <a:latin typeface="Arial" pitchFamily="34" charset="0"/>
                <a:cs typeface="Arial" pitchFamily="34" charset="0"/>
              </a:rPr>
              <a:t>=0</a:t>
            </a:r>
          </a:p>
          <a:p>
            <a:pPr lvl="1" eaLnBrk="1" hangingPunct="1"/>
            <a:r>
              <a:rPr lang="en-US" b="1" smtClean="0">
                <a:solidFill>
                  <a:srgbClr val="FF0000"/>
                </a:solidFill>
                <a:latin typeface="Arial" pitchFamily="34" charset="0"/>
                <a:cs typeface="Arial" pitchFamily="34" charset="0"/>
              </a:rPr>
              <a:t>J “cutpoints;”    </a:t>
            </a:r>
            <a:r>
              <a:rPr lang="el-GR" smtClean="0">
                <a:latin typeface="Arial" pitchFamily="34" charset="0"/>
                <a:cs typeface="Arial" pitchFamily="34" charset="0"/>
              </a:rPr>
              <a:t>μ</a:t>
            </a:r>
            <a:r>
              <a:rPr lang="en-US" baseline="-25000" smtClean="0">
                <a:latin typeface="Arial" pitchFamily="34" charset="0"/>
                <a:cs typeface="Arial" pitchFamily="34" charset="0"/>
              </a:rPr>
              <a:t>0</a:t>
            </a:r>
            <a:r>
              <a:rPr lang="en-US" smtClean="0">
                <a:latin typeface="Arial" pitchFamily="34" charset="0"/>
                <a:cs typeface="Arial" pitchFamily="34" charset="0"/>
              </a:rPr>
              <a:t> = -∞,  </a:t>
            </a:r>
            <a:r>
              <a:rPr lang="el-GR" smtClean="0">
                <a:latin typeface="Arial" pitchFamily="34" charset="0"/>
                <a:cs typeface="Arial" pitchFamily="34" charset="0"/>
              </a:rPr>
              <a:t>μ</a:t>
            </a:r>
            <a:r>
              <a:rPr lang="en-US" baseline="-25000" smtClean="0">
                <a:latin typeface="Arial" pitchFamily="34" charset="0"/>
                <a:cs typeface="Arial" pitchFamily="34" charset="0"/>
              </a:rPr>
              <a:t>1</a:t>
            </a:r>
            <a:r>
              <a:rPr lang="en-US" smtClean="0">
                <a:latin typeface="Arial" pitchFamily="34" charset="0"/>
                <a:cs typeface="Arial" pitchFamily="34" charset="0"/>
              </a:rPr>
              <a:t>,… </a:t>
            </a:r>
            <a:r>
              <a:rPr lang="el-GR" smtClean="0">
                <a:latin typeface="Arial" pitchFamily="34" charset="0"/>
                <a:cs typeface="Arial" pitchFamily="34" charset="0"/>
              </a:rPr>
              <a:t>μ</a:t>
            </a:r>
            <a:r>
              <a:rPr lang="en-US" baseline="-25000" smtClean="0">
                <a:latin typeface="Arial" pitchFamily="34" charset="0"/>
                <a:cs typeface="Arial" pitchFamily="34" charset="0"/>
              </a:rPr>
              <a:t>J</a:t>
            </a:r>
            <a:r>
              <a:rPr lang="en-US" smtClean="0">
                <a:latin typeface="Arial" pitchFamily="34" charset="0"/>
                <a:cs typeface="Arial" pitchFamily="34" charset="0"/>
              </a:rPr>
              <a:t>, </a:t>
            </a:r>
            <a:r>
              <a:rPr lang="el-GR" smtClean="0">
                <a:latin typeface="Arial" pitchFamily="34" charset="0"/>
                <a:cs typeface="Arial" pitchFamily="34" charset="0"/>
              </a:rPr>
              <a:t>μ</a:t>
            </a:r>
            <a:r>
              <a:rPr lang="en-US" baseline="-25000" smtClean="0">
                <a:latin typeface="Arial" pitchFamily="34" charset="0"/>
                <a:cs typeface="Arial" pitchFamily="34" charset="0"/>
              </a:rPr>
              <a:t>J+1 </a:t>
            </a:r>
            <a:r>
              <a:rPr lang="en-US" smtClean="0">
                <a:latin typeface="Arial" pitchFamily="34" charset="0"/>
                <a:cs typeface="Arial" pitchFamily="34" charset="0"/>
              </a:rPr>
              <a:t>= + ∞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ChangeArrowheads="1"/>
          </p:cNvSpPr>
          <p:nvPr/>
        </p:nvSpPr>
        <p:spPr bwMode="auto">
          <a:xfrm>
            <a:off x="381000" y="1371600"/>
            <a:ext cx="8229600" cy="228600"/>
          </a:xfrm>
          <a:prstGeom prst="rect">
            <a:avLst/>
          </a:prstGeom>
          <a:solidFill>
            <a:schemeClr val="bg1"/>
          </a:solidFill>
          <a:ln w="19050">
            <a:noFill/>
            <a:miter lim="800000"/>
            <a:headEnd/>
            <a:tailEnd/>
          </a:ln>
        </p:spPr>
        <p:txBody>
          <a:bodyPr wrap="none" anchor="ctr"/>
          <a:lstStyle/>
          <a:p>
            <a:endParaRPr lang="en-US"/>
          </a:p>
        </p:txBody>
      </p:sp>
      <p:pic>
        <p:nvPicPr>
          <p:cNvPr id="5125" name="Picture 4"/>
          <p:cNvPicPr>
            <a:picLocks noChangeAspect="1" noChangeArrowheads="1"/>
          </p:cNvPicPr>
          <p:nvPr/>
        </p:nvPicPr>
        <p:blipFill>
          <a:blip r:embed="rId4"/>
          <a:srcRect/>
          <a:stretch>
            <a:fillRect/>
          </a:stretch>
        </p:blipFill>
        <p:spPr bwMode="auto">
          <a:xfrm>
            <a:off x="1114425" y="909638"/>
            <a:ext cx="6916738" cy="5038725"/>
          </a:xfrm>
          <a:prstGeom prst="rect">
            <a:avLst/>
          </a:prstGeom>
          <a:noFill/>
          <a:ln w="9525">
            <a:noFill/>
            <a:miter lim="800000"/>
            <a:headEnd/>
            <a:tailEnd/>
          </a:ln>
        </p:spPr>
      </p:pic>
      <p:sp>
        <p:nvSpPr>
          <p:cNvPr id="5126" name="Rectangle 5"/>
          <p:cNvSpPr>
            <a:spLocks noChangeArrowheads="1"/>
          </p:cNvSpPr>
          <p:nvPr/>
        </p:nvSpPr>
        <p:spPr bwMode="auto">
          <a:xfrm>
            <a:off x="1219200" y="4648200"/>
            <a:ext cx="2209800" cy="533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127" name="Rectangle 6"/>
          <p:cNvSpPr>
            <a:spLocks noChangeArrowheads="1"/>
          </p:cNvSpPr>
          <p:nvPr/>
        </p:nvSpPr>
        <p:spPr bwMode="auto">
          <a:xfrm>
            <a:off x="1304925" y="2038350"/>
            <a:ext cx="3886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128" name="Rectangle 7"/>
          <p:cNvSpPr>
            <a:spLocks noChangeArrowheads="1"/>
          </p:cNvSpPr>
          <p:nvPr/>
        </p:nvSpPr>
        <p:spPr bwMode="auto">
          <a:xfrm>
            <a:off x="7620000" y="2438400"/>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graphicFrame>
        <p:nvGraphicFramePr>
          <p:cNvPr id="5122" name="Object 8"/>
          <p:cNvGraphicFramePr>
            <a:graphicFrameLocks noChangeAspect="1"/>
          </p:cNvGraphicFramePr>
          <p:nvPr/>
        </p:nvGraphicFramePr>
        <p:xfrm>
          <a:off x="7915275" y="2462212"/>
          <a:ext cx="238125" cy="357188"/>
        </p:xfrm>
        <a:graphic>
          <a:graphicData uri="http://schemas.openxmlformats.org/presentationml/2006/ole">
            <mc:AlternateContent xmlns:mc="http://schemas.openxmlformats.org/markup-compatibility/2006">
              <mc:Choice xmlns:v="urn:schemas-microsoft-com:vml" Requires="v">
                <p:oleObj spid="_x0000_s200716" name="Equation" r:id="rId5" imgW="126890" imgH="190335" progId="Equation.DSMT4">
                  <p:embed/>
                </p:oleObj>
              </mc:Choice>
              <mc:Fallback>
                <p:oleObj name="Equation" r:id="rId5" imgW="126890" imgH="190335" progId="Equation.DSMT4">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15275" y="2462212"/>
                        <a:ext cx="238125" cy="357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9" name="Line 9"/>
          <p:cNvSpPr>
            <a:spLocks noChangeShapeType="1"/>
          </p:cNvSpPr>
          <p:nvPr/>
        </p:nvSpPr>
        <p:spPr bwMode="auto">
          <a:xfrm rot="1200000" flipH="1">
            <a:off x="3200400" y="1864186"/>
            <a:ext cx="3962400" cy="3429000"/>
          </a:xfrm>
          <a:prstGeom prst="line">
            <a:avLst/>
          </a:prstGeom>
          <a:noFill/>
          <a:ln w="19050">
            <a:solidFill>
              <a:schemeClr val="tx1"/>
            </a:solidFill>
            <a:round/>
            <a:headEnd/>
            <a:tailEnd type="triangle" w="med" len="med"/>
          </a:ln>
        </p:spPr>
        <p:txBody>
          <a:bodyPr wrap="none"/>
          <a:lstStyle/>
          <a:p>
            <a:endParaRPr lang="en-US"/>
          </a:p>
        </p:txBody>
      </p:sp>
      <p:graphicFrame>
        <p:nvGraphicFramePr>
          <p:cNvPr id="5123" name="Object 11"/>
          <p:cNvGraphicFramePr>
            <a:graphicFrameLocks noChangeAspect="1"/>
          </p:cNvGraphicFramePr>
          <p:nvPr/>
        </p:nvGraphicFramePr>
        <p:xfrm>
          <a:off x="4329113" y="5943600"/>
          <a:ext cx="261937" cy="452438"/>
        </p:xfrm>
        <a:graphic>
          <a:graphicData uri="http://schemas.openxmlformats.org/presentationml/2006/ole">
            <mc:AlternateContent xmlns:mc="http://schemas.openxmlformats.org/markup-compatibility/2006">
              <mc:Choice xmlns:v="urn:schemas-microsoft-com:vml" Requires="v">
                <p:oleObj spid="_x0000_s200717" name="Equation" r:id="rId7" imgW="139639" imgH="241195" progId="Equation.DSMT4">
                  <p:embed/>
                </p:oleObj>
              </mc:Choice>
              <mc:Fallback>
                <p:oleObj name="Equation" r:id="rId7" imgW="139639" imgH="241195" progId="Equation.DSMT4">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9113" y="5943600"/>
                        <a:ext cx="261937" cy="452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30" name="Rectangle 12"/>
          <p:cNvSpPr>
            <a:spLocks noChangeArrowheads="1"/>
          </p:cNvSpPr>
          <p:nvPr/>
        </p:nvSpPr>
        <p:spPr bwMode="auto">
          <a:xfrm>
            <a:off x="4114800" y="5943600"/>
            <a:ext cx="8382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
        <p:nvSpPr>
          <p:cNvPr id="5131" name="Line 13"/>
          <p:cNvSpPr>
            <a:spLocks noChangeShapeType="1"/>
          </p:cNvSpPr>
          <p:nvPr/>
        </p:nvSpPr>
        <p:spPr bwMode="auto">
          <a:xfrm flipH="1" flipV="1">
            <a:off x="3429000" y="5562600"/>
            <a:ext cx="685800" cy="609600"/>
          </a:xfrm>
          <a:prstGeom prst="line">
            <a:avLst/>
          </a:prstGeom>
          <a:noFill/>
          <a:ln w="19050">
            <a:solidFill>
              <a:schemeClr val="tx1"/>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ChangeArrowheads="1"/>
          </p:cNvSpPr>
          <p:nvPr/>
        </p:nvSpPr>
        <p:spPr bwMode="auto">
          <a:xfrm>
            <a:off x="381000" y="1371600"/>
            <a:ext cx="8229600" cy="228600"/>
          </a:xfrm>
          <a:prstGeom prst="rect">
            <a:avLst/>
          </a:prstGeom>
          <a:solidFill>
            <a:schemeClr val="bg1"/>
          </a:solidFill>
          <a:ln w="19050">
            <a:noFill/>
            <a:miter lim="800000"/>
            <a:headEnd/>
            <a:tailEnd/>
          </a:ln>
        </p:spPr>
        <p:txBody>
          <a:bodyPr wrap="none" anchor="ctr"/>
          <a:lstStyle/>
          <a:p>
            <a:endParaRPr lang="en-US"/>
          </a:p>
        </p:txBody>
      </p:sp>
      <p:pic>
        <p:nvPicPr>
          <p:cNvPr id="6149" name="Picture 5"/>
          <p:cNvPicPr>
            <a:picLocks noChangeAspect="1" noChangeArrowheads="1"/>
          </p:cNvPicPr>
          <p:nvPr/>
        </p:nvPicPr>
        <p:blipFill>
          <a:blip r:embed="rId4"/>
          <a:srcRect/>
          <a:stretch>
            <a:fillRect/>
          </a:stretch>
        </p:blipFill>
        <p:spPr bwMode="auto">
          <a:xfrm>
            <a:off x="609600" y="1447800"/>
            <a:ext cx="7848600" cy="4105275"/>
          </a:xfrm>
          <a:prstGeom prst="rect">
            <a:avLst/>
          </a:prstGeom>
          <a:noFill/>
          <a:ln w="9525">
            <a:noFill/>
            <a:miter lim="800000"/>
            <a:headEnd/>
            <a:tailEnd/>
          </a:ln>
        </p:spPr>
      </p:pic>
      <p:sp>
        <p:nvSpPr>
          <p:cNvPr id="6150" name="Rectangle 6"/>
          <p:cNvSpPr>
            <a:spLocks noChangeArrowheads="1"/>
          </p:cNvSpPr>
          <p:nvPr/>
        </p:nvSpPr>
        <p:spPr bwMode="auto">
          <a:xfrm>
            <a:off x="2286000" y="3886200"/>
            <a:ext cx="990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6151" name="Rectangle 7"/>
          <p:cNvSpPr>
            <a:spLocks noChangeArrowheads="1"/>
          </p:cNvSpPr>
          <p:nvPr/>
        </p:nvSpPr>
        <p:spPr bwMode="auto">
          <a:xfrm>
            <a:off x="2133600" y="2466975"/>
            <a:ext cx="2743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6152" name="Line 8"/>
          <p:cNvSpPr>
            <a:spLocks noChangeShapeType="1"/>
          </p:cNvSpPr>
          <p:nvPr/>
        </p:nvSpPr>
        <p:spPr bwMode="auto">
          <a:xfrm rot="960000" flipH="1">
            <a:off x="3630690" y="1673445"/>
            <a:ext cx="3810000" cy="3657600"/>
          </a:xfrm>
          <a:prstGeom prst="line">
            <a:avLst/>
          </a:prstGeom>
          <a:noFill/>
          <a:ln w="19050">
            <a:solidFill>
              <a:schemeClr val="tx1"/>
            </a:solidFill>
            <a:round/>
            <a:headEnd/>
            <a:tailEnd type="triangle" w="med" len="med"/>
          </a:ln>
        </p:spPr>
        <p:txBody>
          <a:bodyPr wrap="none"/>
          <a:lstStyle/>
          <a:p>
            <a:endParaRPr lang="en-US"/>
          </a:p>
        </p:txBody>
      </p:sp>
      <p:graphicFrame>
        <p:nvGraphicFramePr>
          <p:cNvPr id="6146" name="Object 9"/>
          <p:cNvGraphicFramePr>
            <a:graphicFrameLocks noChangeAspect="1"/>
          </p:cNvGraphicFramePr>
          <p:nvPr/>
        </p:nvGraphicFramePr>
        <p:xfrm>
          <a:off x="8077200" y="1981200"/>
          <a:ext cx="487679" cy="457200"/>
        </p:xfrm>
        <a:graphic>
          <a:graphicData uri="http://schemas.openxmlformats.org/presentationml/2006/ole">
            <mc:AlternateContent xmlns:mc="http://schemas.openxmlformats.org/markup-compatibility/2006">
              <mc:Choice xmlns:v="urn:schemas-microsoft-com:vml" Requires="v">
                <p:oleObj spid="_x0000_s201740" name="Equation" r:id="rId5" imgW="203112" imgH="190417" progId="Equation.DSMT4">
                  <p:embed/>
                </p:oleObj>
              </mc:Choice>
              <mc:Fallback>
                <p:oleObj name="Equation" r:id="rId5" imgW="203112" imgH="190417" progId="Equation.DSMT4">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77200" y="1981200"/>
                        <a:ext cx="487679"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7" name="Object 10"/>
          <p:cNvGraphicFramePr>
            <a:graphicFrameLocks noChangeAspect="1"/>
          </p:cNvGraphicFramePr>
          <p:nvPr/>
        </p:nvGraphicFramePr>
        <p:xfrm>
          <a:off x="4448175" y="5715000"/>
          <a:ext cx="515938" cy="450850"/>
        </p:xfrm>
        <a:graphic>
          <a:graphicData uri="http://schemas.openxmlformats.org/presentationml/2006/ole">
            <mc:AlternateContent xmlns:mc="http://schemas.openxmlformats.org/markup-compatibility/2006">
              <mc:Choice xmlns:v="urn:schemas-microsoft-com:vml" Requires="v">
                <p:oleObj spid="_x0000_s201741" name="Equation" r:id="rId7" imgW="330120" imgH="241200" progId="Equation.DSMT4">
                  <p:embed/>
                </p:oleObj>
              </mc:Choice>
              <mc:Fallback>
                <p:oleObj name="Equation" r:id="rId7" imgW="330120" imgH="241200" progId="Equation.DSMT4">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48175" y="5715000"/>
                        <a:ext cx="515938" cy="450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3" name="Line 11"/>
          <p:cNvSpPr>
            <a:spLocks noChangeShapeType="1"/>
          </p:cNvSpPr>
          <p:nvPr/>
        </p:nvSpPr>
        <p:spPr bwMode="auto">
          <a:xfrm flipH="1" flipV="1">
            <a:off x="3200400" y="5105400"/>
            <a:ext cx="1143000" cy="838200"/>
          </a:xfrm>
          <a:prstGeom prst="line">
            <a:avLst/>
          </a:prstGeom>
          <a:noFill/>
          <a:ln w="19050">
            <a:solidFill>
              <a:schemeClr val="tx1"/>
            </a:solidFill>
            <a:round/>
            <a:headEnd/>
            <a:tailEnd type="triangle" w="med" len="med"/>
          </a:ln>
        </p:spPr>
        <p:txBody>
          <a:bodyPr wrap="none"/>
          <a:lstStyle/>
          <a:p>
            <a:endParaRPr lang="en-US"/>
          </a:p>
        </p:txBody>
      </p:sp>
      <p:sp>
        <p:nvSpPr>
          <p:cNvPr id="6154" name="Rectangle 12"/>
          <p:cNvSpPr>
            <a:spLocks noChangeArrowheads="1"/>
          </p:cNvSpPr>
          <p:nvPr/>
        </p:nvSpPr>
        <p:spPr bwMode="auto">
          <a:xfrm>
            <a:off x="8001000" y="1981200"/>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
        <p:nvSpPr>
          <p:cNvPr id="6155" name="Rectangle 13"/>
          <p:cNvSpPr>
            <a:spLocks noChangeArrowheads="1"/>
          </p:cNvSpPr>
          <p:nvPr/>
        </p:nvSpPr>
        <p:spPr bwMode="auto">
          <a:xfrm>
            <a:off x="4343400" y="5715000"/>
            <a:ext cx="7620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idx="4294967295"/>
          </p:nvPr>
        </p:nvSpPr>
        <p:spPr>
          <a:xfrm>
            <a:off x="685800" y="1447800"/>
            <a:ext cx="8229600" cy="530225"/>
          </a:xfrm>
        </p:spPr>
        <p:txBody>
          <a:bodyPr/>
          <a:lstStyle/>
          <a:p>
            <a:pPr eaLnBrk="1" hangingPunct="1"/>
            <a:r>
              <a:rPr lang="en-US" sz="3200" b="1" smtClean="0"/>
              <a:t>Generalizing the Ordered Probit </a:t>
            </a:r>
            <a:br>
              <a:rPr lang="en-US" sz="3200" b="1" smtClean="0"/>
            </a:br>
            <a:r>
              <a:rPr lang="en-US" sz="3200" b="1" smtClean="0"/>
              <a:t>with Heterogeneous Thresholds</a:t>
            </a:r>
          </a:p>
        </p:txBody>
      </p:sp>
      <p:graphicFrame>
        <p:nvGraphicFramePr>
          <p:cNvPr id="10242" name="Object 8"/>
          <p:cNvGraphicFramePr>
            <a:graphicFrameLocks noChangeAspect="1"/>
          </p:cNvGraphicFramePr>
          <p:nvPr/>
        </p:nvGraphicFramePr>
        <p:xfrm>
          <a:off x="1295400" y="2133600"/>
          <a:ext cx="7038975" cy="3864679"/>
        </p:xfrm>
        <a:graphic>
          <a:graphicData uri="http://schemas.openxmlformats.org/presentationml/2006/ole">
            <mc:AlternateContent xmlns:mc="http://schemas.openxmlformats.org/markup-compatibility/2006">
              <mc:Choice xmlns:v="urn:schemas-microsoft-com:vml" Requires="v">
                <p:oleObj spid="_x0000_s205832" name="Equation" r:id="rId4" imgW="4394200" imgH="2413000" progId="Equation.DSMT4">
                  <p:embed/>
                </p:oleObj>
              </mc:Choice>
              <mc:Fallback>
                <p:oleObj name="Equation" r:id="rId4" imgW="4394200" imgH="24130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133600"/>
                        <a:ext cx="7038975" cy="386467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1524000" y="4927599"/>
            <a:ext cx="4876800" cy="6858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533400" y="1679257"/>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a:lstStyle>
          <a:p>
            <a:pPr eaLnBrk="1" hangingPunct="1"/>
            <a:r>
              <a:rPr lang="en-US" b="1" kern="0" smtClean="0"/>
              <a:t>Generalizing the Ordered Probit </a:t>
            </a:r>
            <a:br>
              <a:rPr lang="en-US" b="1" kern="0" smtClean="0"/>
            </a:br>
            <a:r>
              <a:rPr lang="en-US" b="1" kern="0" smtClean="0"/>
              <a:t>with Heterogeneous Thresholds</a:t>
            </a:r>
          </a:p>
        </p:txBody>
      </p:sp>
      <p:graphicFrame>
        <p:nvGraphicFramePr>
          <p:cNvPr id="3" name="Object 2"/>
          <p:cNvGraphicFramePr>
            <a:graphicFrameLocks noChangeAspect="1"/>
          </p:cNvGraphicFramePr>
          <p:nvPr>
            <p:extLst>
              <p:ext uri="{D42A27DB-BD31-4B8C-83A1-F6EECF244321}">
                <p14:modId xmlns:p14="http://schemas.microsoft.com/office/powerpoint/2010/main" val="958171665"/>
              </p:ext>
            </p:extLst>
          </p:nvPr>
        </p:nvGraphicFramePr>
        <p:xfrm>
          <a:off x="1371600" y="2438400"/>
          <a:ext cx="6529711" cy="2922588"/>
        </p:xfrm>
        <a:graphic>
          <a:graphicData uri="http://schemas.openxmlformats.org/presentationml/2006/ole">
            <mc:AlternateContent xmlns:mc="http://schemas.openxmlformats.org/markup-compatibility/2006">
              <mc:Choice xmlns:v="urn:schemas-microsoft-com:vml" Requires="v">
                <p:oleObj spid="_x0000_s210950" name="Equation" r:id="rId3" imgW="3403440" imgH="1523880" progId="Equation.DSMT4">
                  <p:embed/>
                </p:oleObj>
              </mc:Choice>
              <mc:Fallback>
                <p:oleObj name="Equation" r:id="rId3" imgW="3403440" imgH="1523880" progId="Equation.DSMT4">
                  <p:embed/>
                  <p:pic>
                    <p:nvPicPr>
                      <p:cNvPr id="0" name="Object 8"/>
                      <p:cNvPicPr>
                        <a:picLocks noChangeAspect="1" noChangeArrowheads="1"/>
                      </p:cNvPicPr>
                      <p:nvPr/>
                    </p:nvPicPr>
                    <p:blipFill>
                      <a:blip r:embed="rId4"/>
                      <a:srcRect/>
                      <a:stretch>
                        <a:fillRect/>
                      </a:stretch>
                    </p:blipFill>
                    <p:spPr bwMode="auto">
                      <a:xfrm>
                        <a:off x="1371600" y="2438400"/>
                        <a:ext cx="6529711" cy="2922588"/>
                      </a:xfrm>
                      <a:prstGeom prst="rect">
                        <a:avLst/>
                      </a:prstGeom>
                      <a:noFill/>
                      <a:ln>
                        <a:noFill/>
                      </a:ln>
                    </p:spPr>
                  </p:pic>
                </p:oleObj>
              </mc:Fallback>
            </mc:AlternateContent>
          </a:graphicData>
        </a:graphic>
      </p:graphicFrame>
      <p:sp>
        <p:nvSpPr>
          <p:cNvPr id="4" name="Rectangle 2"/>
          <p:cNvSpPr txBox="1">
            <a:spLocks noChangeArrowheads="1"/>
          </p:cNvSpPr>
          <p:nvPr/>
        </p:nvSpPr>
        <p:spPr bwMode="auto">
          <a:xfrm>
            <a:off x="533400" y="5946775"/>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a:lstStyle>
          <a:p>
            <a:pPr eaLnBrk="1" hangingPunct="1"/>
            <a:r>
              <a:rPr lang="en-US" b="1" kern="0" smtClean="0"/>
              <a:t>An example of identification by functional form (nonlinearity)</a:t>
            </a:r>
          </a:p>
        </p:txBody>
      </p:sp>
    </p:spTree>
    <p:extLst>
      <p:ext uri="{BB962C8B-B14F-4D97-AF65-F5344CB8AC3E}">
        <p14:creationId xmlns:p14="http://schemas.microsoft.com/office/powerpoint/2010/main" val="17630428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914400"/>
            <a:ext cx="6818832"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1295400" y="5410200"/>
            <a:ext cx="6553200" cy="6096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3752206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381000"/>
            <a:ext cx="8229600" cy="1139825"/>
          </a:xfrm>
        </p:spPr>
        <p:txBody>
          <a:bodyPr/>
          <a:lstStyle/>
          <a:p>
            <a:pPr eaLnBrk="1" hangingPunct="1"/>
            <a:r>
              <a:rPr lang="en-US" b="1" smtClean="0"/>
              <a:t>Differential Item Functioning</a:t>
            </a:r>
          </a:p>
        </p:txBody>
      </p:sp>
      <p:sp>
        <p:nvSpPr>
          <p:cNvPr id="4" name="TextBox 3"/>
          <p:cNvSpPr txBox="1"/>
          <p:nvPr/>
        </p:nvSpPr>
        <p:spPr>
          <a:xfrm>
            <a:off x="6858000" y="1828800"/>
            <a:ext cx="1828800" cy="1323439"/>
          </a:xfrm>
          <a:prstGeom prst="rect">
            <a:avLst/>
          </a:prstGeom>
          <a:noFill/>
        </p:spPr>
        <p:txBody>
          <a:bodyPr wrap="square" rtlCol="0">
            <a:spAutoFit/>
          </a:bodyPr>
          <a:lstStyle/>
          <a:p>
            <a:r>
              <a:rPr lang="en-US" sz="1600" b="1" smtClean="0">
                <a:latin typeface="+mj-lt"/>
              </a:rPr>
              <a:t>People in this country are optimistic – they report this value as ‘very good.’</a:t>
            </a:r>
            <a:endParaRPr lang="en-US" sz="1600" b="1">
              <a:latin typeface="+mj-lt"/>
            </a:endParaRPr>
          </a:p>
        </p:txBody>
      </p:sp>
      <p:sp>
        <p:nvSpPr>
          <p:cNvPr id="5" name="TextBox 4"/>
          <p:cNvSpPr txBox="1"/>
          <p:nvPr/>
        </p:nvSpPr>
        <p:spPr>
          <a:xfrm>
            <a:off x="6858000" y="4543961"/>
            <a:ext cx="1828800" cy="1569660"/>
          </a:xfrm>
          <a:prstGeom prst="rect">
            <a:avLst/>
          </a:prstGeom>
          <a:noFill/>
        </p:spPr>
        <p:txBody>
          <a:bodyPr wrap="square" rtlCol="0">
            <a:spAutoFit/>
          </a:bodyPr>
          <a:lstStyle/>
          <a:p>
            <a:r>
              <a:rPr lang="en-US" sz="1600" b="1" smtClean="0">
                <a:latin typeface="+mj-lt"/>
              </a:rPr>
              <a:t>People in this country are pessimistic – they report this same value as ‘fair’</a:t>
            </a:r>
            <a:endParaRPr lang="en-US" sz="1600" b="1">
              <a:latin typeface="+mj-lt"/>
            </a:endParaRPr>
          </a:p>
        </p:txBody>
      </p:sp>
      <p:pic>
        <p:nvPicPr>
          <p:cNvPr id="342017" name="Picture 1"/>
          <p:cNvPicPr>
            <a:picLocks noChangeAspect="1" noChangeArrowheads="1"/>
          </p:cNvPicPr>
          <p:nvPr/>
        </p:nvPicPr>
        <p:blipFill>
          <a:blip r:embed="rId3"/>
          <a:srcRect/>
          <a:stretch>
            <a:fillRect/>
          </a:stretch>
        </p:blipFill>
        <p:spPr bwMode="auto">
          <a:xfrm>
            <a:off x="1600200" y="1600200"/>
            <a:ext cx="5079536" cy="495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b="1" smtClean="0"/>
              <a:t>Panel Data</a:t>
            </a:r>
          </a:p>
        </p:txBody>
      </p:sp>
      <p:sp>
        <p:nvSpPr>
          <p:cNvPr id="62467" name="Rectangle 3"/>
          <p:cNvSpPr>
            <a:spLocks noGrp="1" noChangeArrowheads="1"/>
          </p:cNvSpPr>
          <p:nvPr>
            <p:ph type="body" idx="1"/>
          </p:nvPr>
        </p:nvSpPr>
        <p:spPr>
          <a:xfrm>
            <a:off x="990600" y="2133600"/>
            <a:ext cx="7696200" cy="3505200"/>
          </a:xfrm>
        </p:spPr>
        <p:txBody>
          <a:bodyPr/>
          <a:lstStyle/>
          <a:p>
            <a:pPr eaLnBrk="1" hangingPunct="1"/>
            <a:r>
              <a:rPr lang="en-US" dirty="0" smtClean="0">
                <a:latin typeface="Arial" pitchFamily="34" charset="0"/>
                <a:cs typeface="Arial" pitchFamily="34" charset="0"/>
              </a:rPr>
              <a:t>Fixed Effects</a:t>
            </a:r>
          </a:p>
          <a:p>
            <a:pPr lvl="1" eaLnBrk="1" hangingPunct="1"/>
            <a:r>
              <a:rPr lang="en-US" dirty="0" smtClean="0">
                <a:latin typeface="Arial" pitchFamily="34" charset="0"/>
                <a:cs typeface="Arial" pitchFamily="34" charset="0"/>
              </a:rPr>
              <a:t>The usual incidental parameters problem</a:t>
            </a:r>
          </a:p>
          <a:p>
            <a:pPr lvl="1" eaLnBrk="1" hangingPunct="1"/>
            <a:r>
              <a:rPr lang="en-US" dirty="0" smtClean="0">
                <a:latin typeface="Arial" pitchFamily="34" charset="0"/>
                <a:cs typeface="Arial" pitchFamily="34" charset="0"/>
              </a:rPr>
              <a:t>Partitioning </a:t>
            </a:r>
            <a:r>
              <a:rPr lang="en-US" dirty="0" err="1" smtClean="0">
                <a:latin typeface="Arial" pitchFamily="34" charset="0"/>
                <a:cs typeface="Arial" pitchFamily="34" charset="0"/>
              </a:rPr>
              <a:t>Prob</a:t>
            </a:r>
            <a:r>
              <a:rPr lang="en-US" dirty="0" smtClean="0">
                <a:latin typeface="Arial" pitchFamily="34" charset="0"/>
                <a:cs typeface="Arial" pitchFamily="34" charset="0"/>
              </a:rPr>
              <a:t>(</a:t>
            </a:r>
            <a:r>
              <a:rPr lang="en-US" dirty="0" err="1" smtClean="0">
                <a:latin typeface="Arial" pitchFamily="34" charset="0"/>
                <a:cs typeface="Arial" pitchFamily="34" charset="0"/>
              </a:rPr>
              <a:t>y</a:t>
            </a:r>
            <a:r>
              <a:rPr lang="en-US" baseline="-25000" dirty="0" err="1" smtClean="0">
                <a:latin typeface="Arial" pitchFamily="34" charset="0"/>
                <a:cs typeface="Arial" pitchFamily="34" charset="0"/>
              </a:rPr>
              <a:t>it</a:t>
            </a:r>
            <a:r>
              <a:rPr lang="en-US" dirty="0" smtClean="0">
                <a:latin typeface="Arial" pitchFamily="34" charset="0"/>
                <a:cs typeface="Arial" pitchFamily="34" charset="0"/>
              </a:rPr>
              <a:t> &gt; </a:t>
            </a:r>
            <a:r>
              <a:rPr lang="en-US" dirty="0" err="1" smtClean="0">
                <a:latin typeface="Arial" pitchFamily="34" charset="0"/>
                <a:cs typeface="Arial" pitchFamily="34" charset="0"/>
              </a:rPr>
              <a:t>j|</a:t>
            </a:r>
            <a:r>
              <a:rPr lang="en-US" b="1" dirty="0" err="1" smtClean="0">
                <a:latin typeface="Arial" pitchFamily="34" charset="0"/>
                <a:cs typeface="Arial" pitchFamily="34" charset="0"/>
              </a:rPr>
              <a:t>x</a:t>
            </a:r>
            <a:r>
              <a:rPr lang="en-US" baseline="-25000" dirty="0" err="1" smtClean="0">
                <a:latin typeface="Arial" pitchFamily="34" charset="0"/>
                <a:cs typeface="Arial" pitchFamily="34" charset="0"/>
              </a:rPr>
              <a:t>it</a:t>
            </a:r>
            <a:r>
              <a:rPr lang="en-US" dirty="0" smtClean="0">
                <a:latin typeface="Arial" pitchFamily="34" charset="0"/>
                <a:cs typeface="Arial" pitchFamily="34" charset="0"/>
              </a:rPr>
              <a:t>) produces estimable binomial </a:t>
            </a:r>
            <a:r>
              <a:rPr lang="en-US" dirty="0" err="1" smtClean="0">
                <a:latin typeface="Arial" pitchFamily="34" charset="0"/>
                <a:cs typeface="Arial" pitchFamily="34" charset="0"/>
              </a:rPr>
              <a:t>logit</a:t>
            </a:r>
            <a:r>
              <a:rPr lang="en-US" dirty="0" smtClean="0">
                <a:latin typeface="Arial" pitchFamily="34" charset="0"/>
                <a:cs typeface="Arial" pitchFamily="34" charset="0"/>
              </a:rPr>
              <a:t> models. (Find a way to combine multiple estimates of the same </a:t>
            </a:r>
            <a:r>
              <a:rPr lang="el-GR" b="1" dirty="0" smtClean="0">
                <a:latin typeface="Arial" pitchFamily="34" charset="0"/>
                <a:cs typeface="Arial" pitchFamily="34" charset="0"/>
              </a:rPr>
              <a:t>β</a:t>
            </a:r>
            <a:r>
              <a:rPr lang="en-US" dirty="0" smtClean="0">
                <a:latin typeface="Arial" pitchFamily="34" charset="0"/>
                <a:cs typeface="Arial" pitchFamily="34" charset="0"/>
              </a:rPr>
              <a:t>.)</a:t>
            </a:r>
            <a:endParaRPr lang="el-GR" dirty="0" smtClean="0">
              <a:latin typeface="Arial" pitchFamily="34" charset="0"/>
              <a:cs typeface="Arial" pitchFamily="34" charset="0"/>
            </a:endParaRPr>
          </a:p>
          <a:p>
            <a:pPr eaLnBrk="1" hangingPunct="1"/>
            <a:r>
              <a:rPr lang="en-US" dirty="0" smtClean="0">
                <a:latin typeface="Arial" pitchFamily="34" charset="0"/>
                <a:cs typeface="Arial" pitchFamily="34" charset="0"/>
              </a:rPr>
              <a:t>Random Effects</a:t>
            </a:r>
          </a:p>
          <a:p>
            <a:pPr lvl="1" eaLnBrk="1" hangingPunct="1"/>
            <a:r>
              <a:rPr lang="en-US" dirty="0" smtClean="0">
                <a:latin typeface="Arial" pitchFamily="34" charset="0"/>
                <a:cs typeface="Arial" pitchFamily="34" charset="0"/>
              </a:rPr>
              <a:t>Standard application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381000" y="914400"/>
            <a:ext cx="8229600" cy="1139825"/>
          </a:xfrm>
        </p:spPr>
        <p:txBody>
          <a:bodyPr/>
          <a:lstStyle/>
          <a:p>
            <a:pPr eaLnBrk="1" hangingPunct="1"/>
            <a:r>
              <a:rPr lang="en-US" b="1" smtClean="0"/>
              <a:t>Incidental Parameters Problem</a:t>
            </a:r>
          </a:p>
        </p:txBody>
      </p:sp>
      <p:sp>
        <p:nvSpPr>
          <p:cNvPr id="63491" name="Text Box 4"/>
          <p:cNvSpPr txBox="1">
            <a:spLocks noChangeArrowheads="1"/>
          </p:cNvSpPr>
          <p:nvPr/>
        </p:nvSpPr>
        <p:spPr bwMode="auto">
          <a:xfrm>
            <a:off x="1676400" y="2362200"/>
            <a:ext cx="5715000" cy="738664"/>
          </a:xfrm>
          <a:prstGeom prst="rect">
            <a:avLst/>
          </a:prstGeom>
          <a:noFill/>
          <a:ln w="19050">
            <a:noFill/>
            <a:miter lim="800000"/>
            <a:headEnd/>
            <a:tailEnd/>
          </a:ln>
        </p:spPr>
        <p:txBody>
          <a:bodyPr>
            <a:spAutoFit/>
          </a:bodyPr>
          <a:lstStyle/>
          <a:p>
            <a:r>
              <a:rPr lang="en-US" sz="1400" b="1" smtClean="0">
                <a:latin typeface="Arial" charset="0"/>
              </a:rPr>
              <a:t>Monte </a:t>
            </a:r>
            <a:r>
              <a:rPr lang="en-US" sz="1400" b="1">
                <a:latin typeface="Arial" charset="0"/>
              </a:rPr>
              <a:t>Carlo Analysis of the Bias of the MLE in Fixed Effects Discrete Choice Models (Means of empirical sampling distributions, </a:t>
            </a:r>
            <a:r>
              <a:rPr lang="en-US" sz="1400" b="1" i="1">
                <a:latin typeface="Arial" charset="0"/>
              </a:rPr>
              <a:t>N</a:t>
            </a:r>
            <a:r>
              <a:rPr lang="en-US" sz="1400" b="1">
                <a:latin typeface="Arial" charset="0"/>
              </a:rPr>
              <a:t> = 1,000 individuals, </a:t>
            </a:r>
            <a:r>
              <a:rPr lang="en-US" sz="1400" b="1" i="1">
                <a:latin typeface="Arial" charset="0"/>
              </a:rPr>
              <a:t>R</a:t>
            </a:r>
            <a:r>
              <a:rPr lang="en-US" sz="1400" b="1">
                <a:latin typeface="Arial" charset="0"/>
              </a:rPr>
              <a:t> = 200 replications)</a:t>
            </a:r>
            <a:endParaRPr lang="en-US" sz="1400" b="1" i="1">
              <a:latin typeface="Arial" charset="0"/>
            </a:endParaRPr>
          </a:p>
        </p:txBody>
      </p:sp>
      <p:pic>
        <p:nvPicPr>
          <p:cNvPr id="63492" name="Picture 5"/>
          <p:cNvPicPr>
            <a:picLocks noChangeAspect="1" noChangeArrowheads="1"/>
          </p:cNvPicPr>
          <p:nvPr/>
        </p:nvPicPr>
        <p:blipFill>
          <a:blip r:embed="rId3"/>
          <a:srcRect/>
          <a:stretch>
            <a:fillRect/>
          </a:stretch>
        </p:blipFill>
        <p:spPr bwMode="auto">
          <a:xfrm>
            <a:off x="2133600" y="3352800"/>
            <a:ext cx="4810125" cy="2409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p:cNvSpPr>
            <a:spLocks noChangeArrowheads="1"/>
          </p:cNvSpPr>
          <p:nvPr/>
        </p:nvSpPr>
        <p:spPr bwMode="auto">
          <a:xfrm>
            <a:off x="381000" y="1295400"/>
            <a:ext cx="8382000" cy="381000"/>
          </a:xfrm>
          <a:prstGeom prst="rect">
            <a:avLst/>
          </a:prstGeom>
          <a:solidFill>
            <a:schemeClr val="bg1"/>
          </a:solidFill>
          <a:ln w="19050">
            <a:noFill/>
            <a:miter lim="800000"/>
            <a:headEnd/>
            <a:tailEnd/>
          </a:ln>
        </p:spPr>
        <p:txBody>
          <a:bodyPr wrap="none" anchor="ctr"/>
          <a:lstStyle/>
          <a:p>
            <a:endParaRPr lang="en-US"/>
          </a:p>
        </p:txBody>
      </p:sp>
      <p:pic>
        <p:nvPicPr>
          <p:cNvPr id="64515" name="Picture 6"/>
          <p:cNvPicPr>
            <a:picLocks noChangeAspect="1" noChangeArrowheads="1"/>
          </p:cNvPicPr>
          <p:nvPr/>
        </p:nvPicPr>
        <p:blipFill>
          <a:blip r:embed="rId3"/>
          <a:srcRect/>
          <a:stretch>
            <a:fillRect/>
          </a:stretch>
        </p:blipFill>
        <p:spPr bwMode="auto">
          <a:xfrm>
            <a:off x="1447800" y="914400"/>
            <a:ext cx="6715125" cy="53122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a:xfrm>
            <a:off x="457200" y="609600"/>
            <a:ext cx="8229600" cy="1139825"/>
          </a:xfrm>
        </p:spPr>
        <p:txBody>
          <a:bodyPr/>
          <a:lstStyle/>
          <a:p>
            <a:pPr eaLnBrk="1" hangingPunct="1"/>
            <a:r>
              <a:rPr lang="en-US" b="1" smtClean="0"/>
              <a:t>Random Effects</a:t>
            </a:r>
          </a:p>
        </p:txBody>
      </p:sp>
      <p:pic>
        <p:nvPicPr>
          <p:cNvPr id="65539" name="Picture 5"/>
          <p:cNvPicPr>
            <a:picLocks noChangeAspect="1" noChangeArrowheads="1"/>
          </p:cNvPicPr>
          <p:nvPr/>
        </p:nvPicPr>
        <p:blipFill>
          <a:blip r:embed="rId3"/>
          <a:srcRect/>
          <a:stretch>
            <a:fillRect/>
          </a:stretch>
        </p:blipFill>
        <p:spPr bwMode="auto">
          <a:xfrm>
            <a:off x="990600" y="1981200"/>
            <a:ext cx="7307263" cy="420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Dynamic Ordered Probit Model</a:t>
            </a:r>
            <a:endParaRPr lang="en-US" b="1"/>
          </a:p>
        </p:txBody>
      </p:sp>
      <p:pic>
        <p:nvPicPr>
          <p:cNvPr id="116738" name="Picture 2"/>
          <p:cNvPicPr>
            <a:picLocks noChangeAspect="1" noChangeArrowheads="1"/>
          </p:cNvPicPr>
          <p:nvPr/>
        </p:nvPicPr>
        <p:blipFill>
          <a:blip r:embed="rId2"/>
          <a:srcRect/>
          <a:stretch>
            <a:fillRect/>
          </a:stretch>
        </p:blipFill>
        <p:spPr bwMode="auto">
          <a:xfrm>
            <a:off x="1219200" y="1981200"/>
            <a:ext cx="7334860" cy="41862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Model for Self Assessed Health</a:t>
            </a:r>
            <a:endParaRPr lang="en-US" b="1"/>
          </a:p>
        </p:txBody>
      </p:sp>
      <p:sp>
        <p:nvSpPr>
          <p:cNvPr id="3" name="Content Placeholder 2"/>
          <p:cNvSpPr>
            <a:spLocks noGrp="1"/>
          </p:cNvSpPr>
          <p:nvPr>
            <p:ph idx="1"/>
          </p:nvPr>
        </p:nvSpPr>
        <p:spPr>
          <a:xfrm>
            <a:off x="533400" y="1981200"/>
            <a:ext cx="8229600" cy="3048000"/>
          </a:xfrm>
        </p:spPr>
        <p:txBody>
          <a:bodyPr/>
          <a:lstStyle/>
          <a:p>
            <a:r>
              <a:rPr lang="en-US" smtClean="0">
                <a:latin typeface="Arial" pitchFamily="34" charset="0"/>
                <a:cs typeface="Arial" pitchFamily="34" charset="0"/>
              </a:rPr>
              <a:t>British Household Panel Survey (BHPS) </a:t>
            </a:r>
          </a:p>
          <a:p>
            <a:pPr lvl="1"/>
            <a:r>
              <a:rPr lang="en-US" smtClean="0">
                <a:latin typeface="Arial" pitchFamily="34" charset="0"/>
                <a:cs typeface="Arial" pitchFamily="34" charset="0"/>
              </a:rPr>
              <a:t>Waves 1-8, 1991-1998</a:t>
            </a:r>
          </a:p>
          <a:p>
            <a:pPr lvl="1"/>
            <a:r>
              <a:rPr lang="en-US" smtClean="0">
                <a:latin typeface="Arial" pitchFamily="34" charset="0"/>
                <a:cs typeface="Arial" pitchFamily="34" charset="0"/>
              </a:rPr>
              <a:t>Self assessed health on 0,1,2,3,4 scale</a:t>
            </a:r>
          </a:p>
          <a:p>
            <a:pPr lvl="1"/>
            <a:r>
              <a:rPr lang="en-US" smtClean="0">
                <a:latin typeface="Arial" pitchFamily="34" charset="0"/>
                <a:cs typeface="Arial" pitchFamily="34" charset="0"/>
              </a:rPr>
              <a:t>Sociological and demographic covariates</a:t>
            </a:r>
          </a:p>
          <a:p>
            <a:pPr lvl="1"/>
            <a:r>
              <a:rPr lang="en-US" smtClean="0">
                <a:latin typeface="Arial" pitchFamily="34" charset="0"/>
                <a:cs typeface="Arial" pitchFamily="34" charset="0"/>
              </a:rPr>
              <a:t>Dynamics – inertia in reporting of top scale</a:t>
            </a:r>
          </a:p>
          <a:p>
            <a:r>
              <a:rPr lang="en-US" smtClean="0">
                <a:latin typeface="Arial" pitchFamily="34" charset="0"/>
                <a:cs typeface="Arial" pitchFamily="34" charset="0"/>
              </a:rPr>
              <a:t>Dynamic ordered probit model</a:t>
            </a:r>
          </a:p>
          <a:p>
            <a:pPr lvl="1"/>
            <a:r>
              <a:rPr lang="en-US" smtClean="0">
                <a:latin typeface="Arial" pitchFamily="34" charset="0"/>
                <a:cs typeface="Arial" pitchFamily="34" charset="0"/>
              </a:rPr>
              <a:t>Balanced panel – analyze dynamics</a:t>
            </a:r>
          </a:p>
          <a:p>
            <a:pPr lvl="1"/>
            <a:r>
              <a:rPr lang="en-US" smtClean="0">
                <a:latin typeface="Arial" pitchFamily="34" charset="0"/>
                <a:cs typeface="Arial" pitchFamily="34" charset="0"/>
              </a:rPr>
              <a:t>Unbalanced panel – examine attrition</a:t>
            </a:r>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b="1" smtClean="0">
                <a:solidFill>
                  <a:srgbClr val="FF0000"/>
                </a:solidFill>
              </a:rPr>
              <a:t>Dynamic</a:t>
            </a:r>
            <a:r>
              <a:rPr lang="en-US" b="1" smtClean="0"/>
              <a:t> Ordered Probit Model</a:t>
            </a:r>
            <a:endParaRPr lang="en-US" b="1"/>
          </a:p>
        </p:txBody>
      </p:sp>
      <p:graphicFrame>
        <p:nvGraphicFramePr>
          <p:cNvPr id="3" name="Object 2"/>
          <p:cNvGraphicFramePr>
            <a:graphicFrameLocks noChangeAspect="1"/>
          </p:cNvGraphicFramePr>
          <p:nvPr/>
        </p:nvGraphicFramePr>
        <p:xfrm>
          <a:off x="1066800" y="1905000"/>
          <a:ext cx="7709188" cy="4419600"/>
        </p:xfrm>
        <a:graphic>
          <a:graphicData uri="http://schemas.openxmlformats.org/presentationml/2006/ole">
            <mc:AlternateContent xmlns:mc="http://schemas.openxmlformats.org/markup-compatibility/2006">
              <mc:Choice xmlns:v="urn:schemas-microsoft-com:vml" Requires="v">
                <p:oleObj spid="_x0000_s208903" name="Equation" r:id="rId3" imgW="3898900" imgH="2235200" progId="Equation.DSMT4">
                  <p:embed/>
                </p:oleObj>
              </mc:Choice>
              <mc:Fallback>
                <p:oleObj name="Equation" r:id="rId3" imgW="3898900" imgH="22352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05000"/>
                        <a:ext cx="7709188" cy="441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2514600" y="2362200"/>
            <a:ext cx="914400" cy="3810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990600" y="3200400"/>
            <a:ext cx="7848600" cy="9144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3462864" y="5410200"/>
            <a:ext cx="48429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243665" y="5892801"/>
            <a:ext cx="15663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6400800" y="1828800"/>
            <a:ext cx="2209800" cy="1169551"/>
          </a:xfrm>
          <a:prstGeom prst="rect">
            <a:avLst/>
          </a:prstGeom>
          <a:noFill/>
          <a:ln w="12700">
            <a:solidFill>
              <a:schemeClr val="tx1"/>
            </a:solidFill>
          </a:ln>
        </p:spPr>
        <p:txBody>
          <a:bodyPr wrap="square" rtlCol="0">
            <a:spAutoFit/>
          </a:bodyPr>
          <a:lstStyle/>
          <a:p>
            <a:r>
              <a:rPr lang="en-US" sz="1400" b="1" smtClean="0">
                <a:latin typeface="Arial" pitchFamily="34" charset="0"/>
                <a:cs typeface="Arial" pitchFamily="34" charset="0"/>
              </a:rPr>
              <a:t>It would not be appropriate to include h</a:t>
            </a:r>
            <a:r>
              <a:rPr lang="en-US" sz="1400" b="1" baseline="-25000" smtClean="0">
                <a:latin typeface="Arial" pitchFamily="34" charset="0"/>
                <a:cs typeface="Arial" pitchFamily="34" charset="0"/>
              </a:rPr>
              <a:t>i,t-1</a:t>
            </a:r>
            <a:r>
              <a:rPr lang="en-US" sz="1400" b="1" smtClean="0">
                <a:latin typeface="Arial" pitchFamily="34" charset="0"/>
                <a:cs typeface="Arial" pitchFamily="34" charset="0"/>
              </a:rPr>
              <a:t> itself in the model as this is a label, not a measure</a:t>
            </a:r>
            <a:endParaRPr lang="en-US" sz="1400"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Testing for Attrition Bias</a:t>
            </a:r>
            <a:endParaRPr lang="en-US" b="1"/>
          </a:p>
        </p:txBody>
      </p:sp>
      <p:pic>
        <p:nvPicPr>
          <p:cNvPr id="118786" name="Picture 2"/>
          <p:cNvPicPr>
            <a:picLocks noChangeAspect="1" noChangeArrowheads="1"/>
          </p:cNvPicPr>
          <p:nvPr/>
        </p:nvPicPr>
        <p:blipFill>
          <a:blip r:embed="rId2"/>
          <a:srcRect/>
          <a:stretch>
            <a:fillRect/>
          </a:stretch>
        </p:blipFill>
        <p:spPr bwMode="auto">
          <a:xfrm>
            <a:off x="647700" y="2209800"/>
            <a:ext cx="8191500" cy="2847975"/>
          </a:xfrm>
          <a:prstGeom prst="rect">
            <a:avLst/>
          </a:prstGeom>
          <a:noFill/>
          <a:ln w="9525">
            <a:noFill/>
            <a:miter lim="800000"/>
            <a:headEnd/>
            <a:tailEnd/>
          </a:ln>
          <a:effectLst/>
        </p:spPr>
      </p:pic>
      <p:sp>
        <p:nvSpPr>
          <p:cNvPr id="4" name="TextBox 3"/>
          <p:cNvSpPr txBox="1"/>
          <p:nvPr/>
        </p:nvSpPr>
        <p:spPr>
          <a:xfrm>
            <a:off x="609600" y="5257800"/>
            <a:ext cx="8001000" cy="584775"/>
          </a:xfrm>
          <a:prstGeom prst="rect">
            <a:avLst/>
          </a:prstGeom>
          <a:noFill/>
        </p:spPr>
        <p:txBody>
          <a:bodyPr wrap="square" rtlCol="0">
            <a:spAutoFit/>
          </a:bodyPr>
          <a:lstStyle/>
          <a:p>
            <a:r>
              <a:rPr lang="en-US" sz="1600" b="1" smtClean="0">
                <a:latin typeface="+mj-lt"/>
              </a:rPr>
              <a:t>Three dummy variables added to full model with unbalanced panel suggest presence of attrition effects.</a:t>
            </a:r>
            <a:endParaRPr lang="en-US" sz="1600" b="1">
              <a:latin typeface="+mj-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Attrition Model with IP Weights</a:t>
            </a:r>
            <a:endParaRPr lang="en-US"/>
          </a:p>
        </p:txBody>
      </p:sp>
      <p:pic>
        <p:nvPicPr>
          <p:cNvPr id="3" name="Picture 4"/>
          <p:cNvPicPr>
            <a:picLocks noChangeAspect="1" noChangeArrowheads="1"/>
          </p:cNvPicPr>
          <p:nvPr/>
        </p:nvPicPr>
        <p:blipFill>
          <a:blip r:embed="rId2"/>
          <a:srcRect/>
          <a:stretch>
            <a:fillRect/>
          </a:stretch>
        </p:blipFill>
        <p:spPr bwMode="auto">
          <a:xfrm>
            <a:off x="2133600" y="1676400"/>
            <a:ext cx="4800600" cy="3008390"/>
          </a:xfrm>
          <a:prstGeom prst="rect">
            <a:avLst/>
          </a:prstGeom>
          <a:noFill/>
          <a:ln w="9525">
            <a:noFill/>
            <a:miter lim="800000"/>
            <a:headEnd/>
            <a:tailEnd/>
          </a:ln>
        </p:spPr>
      </p:pic>
      <p:sp>
        <p:nvSpPr>
          <p:cNvPr id="4" name="TextBox 3"/>
          <p:cNvSpPr txBox="1"/>
          <p:nvPr/>
        </p:nvSpPr>
        <p:spPr>
          <a:xfrm>
            <a:off x="838200" y="5029200"/>
            <a:ext cx="8001000" cy="1323439"/>
          </a:xfrm>
          <a:prstGeom prst="rect">
            <a:avLst/>
          </a:prstGeom>
          <a:noFill/>
          <a:ln w="19050">
            <a:solidFill>
              <a:schemeClr val="tx1"/>
            </a:solidFill>
          </a:ln>
        </p:spPr>
        <p:txBody>
          <a:bodyPr wrap="square" rtlCol="0">
            <a:spAutoFit/>
          </a:bodyPr>
          <a:lstStyle/>
          <a:p>
            <a:r>
              <a:rPr lang="en-US" sz="1600" smtClean="0">
                <a:ln w="12700">
                  <a:noFill/>
                </a:ln>
                <a:latin typeface="Arial" pitchFamily="34" charset="0"/>
                <a:cs typeface="Arial" pitchFamily="34" charset="0"/>
              </a:rPr>
              <a:t>Assumes (1) Prob(attrition|all data) = Prob(attrition|selected variables) (ignorability)</a:t>
            </a:r>
          </a:p>
          <a:p>
            <a:r>
              <a:rPr lang="en-US" sz="1600" smtClean="0">
                <a:ln w="12700">
                  <a:noFill/>
                </a:ln>
                <a:latin typeface="Arial" pitchFamily="34" charset="0"/>
                <a:cs typeface="Arial" pitchFamily="34" charset="0"/>
              </a:rPr>
              <a:t>                (2) Attrition is an ‘absorbing state.’  No reentry.  </a:t>
            </a:r>
            <a:br>
              <a:rPr lang="en-US" sz="1600" smtClean="0">
                <a:ln w="12700">
                  <a:noFill/>
                </a:ln>
                <a:latin typeface="Arial" pitchFamily="34" charset="0"/>
                <a:cs typeface="Arial" pitchFamily="34" charset="0"/>
              </a:rPr>
            </a:br>
            <a:r>
              <a:rPr lang="en-US" sz="1600" smtClean="0">
                <a:ln w="12700">
                  <a:noFill/>
                </a:ln>
                <a:latin typeface="Arial" pitchFamily="34" charset="0"/>
                <a:cs typeface="Arial" pitchFamily="34" charset="0"/>
              </a:rPr>
              <a:t>                     Obviously not true for the GSOEP data above.</a:t>
            </a:r>
          </a:p>
          <a:p>
            <a:r>
              <a:rPr lang="en-US" sz="1600" smtClean="0">
                <a:ln w="12700">
                  <a:noFill/>
                </a:ln>
                <a:latin typeface="Arial" pitchFamily="34" charset="0"/>
                <a:cs typeface="Arial" pitchFamily="34" charset="0"/>
              </a:rPr>
              <a:t>Can deal with point (2) by isolating a subsample of those present at wave 1 and the monotonically shrinking subsample as the waves progress.</a:t>
            </a:r>
            <a:endParaRPr lang="en-US" sz="1600">
              <a:ln w="12700">
                <a:noFill/>
              </a:ln>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39825"/>
          </a:xfrm>
        </p:spPr>
        <p:txBody>
          <a:bodyPr/>
          <a:lstStyle/>
          <a:p>
            <a:r>
              <a:rPr lang="en-US" b="1" smtClean="0"/>
              <a:t>Inverse Probability Weighting</a:t>
            </a:r>
            <a:endParaRPr lang="en-US" b="1"/>
          </a:p>
        </p:txBody>
      </p:sp>
      <p:graphicFrame>
        <p:nvGraphicFramePr>
          <p:cNvPr id="3" name="Object 2"/>
          <p:cNvGraphicFramePr>
            <a:graphicFrameLocks noChangeAspect="1"/>
          </p:cNvGraphicFramePr>
          <p:nvPr/>
        </p:nvGraphicFramePr>
        <p:xfrm>
          <a:off x="1447800" y="1371600"/>
          <a:ext cx="6955302" cy="5181600"/>
        </p:xfrm>
        <a:graphic>
          <a:graphicData uri="http://schemas.openxmlformats.org/presentationml/2006/ole">
            <mc:AlternateContent xmlns:mc="http://schemas.openxmlformats.org/markup-compatibility/2006">
              <mc:Choice xmlns:v="urn:schemas-microsoft-com:vml" Requires="v">
                <p:oleObj spid="_x0000_s209927" name="Equation" r:id="rId3" imgW="4432300" imgH="3302000" progId="Equation.DSMT4">
                  <p:embed/>
                </p:oleObj>
              </mc:Choice>
              <mc:Fallback>
                <p:oleObj name="Equation" r:id="rId3" imgW="4432300" imgH="33020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371600"/>
                        <a:ext cx="6955302" cy="518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Estimated Partial Effects by Model</a:t>
            </a:r>
            <a:endParaRPr lang="en-US" b="1"/>
          </a:p>
        </p:txBody>
      </p:sp>
      <p:pic>
        <p:nvPicPr>
          <p:cNvPr id="119810" name="Picture 2"/>
          <p:cNvPicPr>
            <a:picLocks noChangeAspect="1" noChangeArrowheads="1"/>
          </p:cNvPicPr>
          <p:nvPr/>
        </p:nvPicPr>
        <p:blipFill>
          <a:blip r:embed="rId2"/>
          <a:srcRect/>
          <a:stretch>
            <a:fillRect/>
          </a:stretch>
        </p:blipFill>
        <p:spPr bwMode="auto">
          <a:xfrm>
            <a:off x="762000" y="2133600"/>
            <a:ext cx="7858125" cy="3895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lstStyle/>
          <a:p>
            <a:r>
              <a:rPr lang="en-US" b="1" smtClean="0"/>
              <a:t>Partial Effect for a Category</a:t>
            </a:r>
            <a:endParaRPr lang="en-US" b="1"/>
          </a:p>
        </p:txBody>
      </p:sp>
      <p:pic>
        <p:nvPicPr>
          <p:cNvPr id="3" name="Picture 2"/>
          <p:cNvPicPr>
            <a:picLocks noChangeAspect="1" noChangeArrowheads="1"/>
          </p:cNvPicPr>
          <p:nvPr/>
        </p:nvPicPr>
        <p:blipFill>
          <a:blip r:embed="rId2"/>
          <a:srcRect/>
          <a:stretch>
            <a:fillRect/>
          </a:stretch>
        </p:blipFill>
        <p:spPr bwMode="auto">
          <a:xfrm>
            <a:off x="609600" y="2438400"/>
            <a:ext cx="3074081" cy="1523999"/>
          </a:xfrm>
          <a:prstGeom prst="rect">
            <a:avLst/>
          </a:prstGeom>
          <a:noFill/>
          <a:ln w="9525">
            <a:noFill/>
            <a:miter lim="800000"/>
            <a:headEnd/>
            <a:tailEnd/>
          </a:ln>
          <a:effectLst/>
        </p:spPr>
      </p:pic>
      <p:pic>
        <p:nvPicPr>
          <p:cNvPr id="120834" name="Picture 2"/>
          <p:cNvPicPr>
            <a:picLocks noChangeAspect="1" noChangeArrowheads="1"/>
          </p:cNvPicPr>
          <p:nvPr/>
        </p:nvPicPr>
        <p:blipFill>
          <a:blip r:embed="rId3"/>
          <a:srcRect/>
          <a:stretch>
            <a:fillRect/>
          </a:stretch>
        </p:blipFill>
        <p:spPr bwMode="auto">
          <a:xfrm>
            <a:off x="4495800" y="2590800"/>
            <a:ext cx="3657600" cy="1238250"/>
          </a:xfrm>
          <a:prstGeom prst="rect">
            <a:avLst/>
          </a:prstGeom>
          <a:noFill/>
          <a:ln w="9525">
            <a:noFill/>
            <a:miter lim="800000"/>
            <a:headEnd/>
            <a:tailEnd/>
          </a:ln>
          <a:effectLst/>
        </p:spPr>
      </p:pic>
      <p:sp>
        <p:nvSpPr>
          <p:cNvPr id="5" name="Rectangle 4"/>
          <p:cNvSpPr/>
          <p:nvPr/>
        </p:nvSpPr>
        <p:spPr bwMode="auto">
          <a:xfrm>
            <a:off x="609600" y="3581400"/>
            <a:ext cx="533400" cy="3048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Arrow Connector 6"/>
          <p:cNvCxnSpPr>
            <a:stCxn id="5" idx="3"/>
          </p:cNvCxnSpPr>
          <p:nvPr/>
        </p:nvCxnSpPr>
        <p:spPr bwMode="auto">
          <a:xfrm flipV="1">
            <a:off x="1143000" y="3200400"/>
            <a:ext cx="3124200" cy="533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8" name="Rectangle 7"/>
          <p:cNvSpPr/>
          <p:nvPr/>
        </p:nvSpPr>
        <p:spPr bwMode="auto">
          <a:xfrm>
            <a:off x="4495800" y="2590800"/>
            <a:ext cx="3581400" cy="11430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762000" y="4343400"/>
            <a:ext cx="8077200" cy="2031325"/>
          </a:xfrm>
          <a:prstGeom prst="rect">
            <a:avLst/>
          </a:prstGeom>
          <a:noFill/>
        </p:spPr>
        <p:txBody>
          <a:bodyPr wrap="square" rtlCol="0">
            <a:spAutoFit/>
          </a:bodyPr>
          <a:lstStyle/>
          <a:p>
            <a:r>
              <a:rPr lang="en-US" b="1" smtClean="0">
                <a:latin typeface="Arial" pitchFamily="34" charset="0"/>
                <a:cs typeface="Arial" pitchFamily="34" charset="0"/>
              </a:rPr>
              <a:t>These are 4 dummy variables for state in the previous period.  Using first differences, the 0.234 estimated for SAHEX means transition from EXCELLENT in the previous period to GOOD in the previous period, where GOOD is the omitted category.  Likewise for the other 3 previous state variables.   The margin from ‘POOR’ to ‘GOOD’ was not interesting in the paper.  The better margin would have been from EXCELLENT to POOR, which would have (EX,POOR) change from (1,0) to (0,1).</a:t>
            </a:r>
            <a:endParaRPr lang="en-US"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12579</TotalTime>
  <Words>992</Words>
  <Application>Microsoft Office PowerPoint</Application>
  <PresentationFormat>On-screen Show (4:3)</PresentationFormat>
  <Paragraphs>149</Paragraphs>
  <Slides>37</Slides>
  <Notes>26</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37</vt:i4>
      </vt:variant>
    </vt:vector>
  </HeadingPairs>
  <TitlesOfParts>
    <vt:vector size="41" baseType="lpstr">
      <vt:lpstr>1_Quadrant</vt:lpstr>
      <vt:lpstr>MathType 6.0 Equation</vt:lpstr>
      <vt:lpstr>Equation</vt:lpstr>
      <vt:lpstr>Bitmap Image</vt:lpstr>
      <vt:lpstr>PowerPoint Presentation</vt:lpstr>
      <vt:lpstr>Ordered Choices</vt:lpstr>
      <vt:lpstr>Ordered Discrete Outcomes</vt:lpstr>
      <vt:lpstr>PowerPoint Presentation</vt:lpstr>
      <vt:lpstr>Health Satisfaction (HSAT)</vt:lpstr>
      <vt:lpstr>Modeling Ordered Choices</vt:lpstr>
      <vt:lpstr>Ordered Probability Model</vt:lpstr>
      <vt:lpstr>Combined Outcomes for Health Satisfaction</vt:lpstr>
      <vt:lpstr>Probabilities for Ordered Choices</vt:lpstr>
      <vt:lpstr>Probabilities for Ordered Choices</vt:lpstr>
      <vt:lpstr>Coefficients</vt:lpstr>
      <vt:lpstr>Effects of 8 More Years of Education</vt:lpstr>
      <vt:lpstr>An Ordered Probability  Model for Health Satisfaction</vt:lpstr>
      <vt:lpstr>Ordered Probit Partial Effects</vt:lpstr>
      <vt:lpstr>Fit Measures</vt:lpstr>
      <vt:lpstr>Log Likelihood Based Fit Measures</vt:lpstr>
      <vt:lpstr>Fit Measure Based on Counting Predictions</vt:lpstr>
      <vt:lpstr>A Somewhat Better Fit</vt:lpstr>
      <vt:lpstr>Different Normalizations</vt:lpstr>
      <vt:lpstr>PowerPoint Presentation</vt:lpstr>
      <vt:lpstr>PowerPoint Presentation</vt:lpstr>
      <vt:lpstr>Generalizing the Ordered Probit  with Heterogeneous Thresholds</vt:lpstr>
      <vt:lpstr>PowerPoint Presentation</vt:lpstr>
      <vt:lpstr>PowerPoint Presentation</vt:lpstr>
      <vt:lpstr>Differential Item Functioning</vt:lpstr>
      <vt:lpstr>Panel Data</vt:lpstr>
      <vt:lpstr>Incidental Parameters Problem</vt:lpstr>
      <vt:lpstr>PowerPoint Presentation</vt:lpstr>
      <vt:lpstr>Random Effects</vt:lpstr>
      <vt:lpstr>Dynamic Ordered Probit Model</vt:lpstr>
      <vt:lpstr>Model for Self Assessed Health</vt:lpstr>
      <vt:lpstr>Dynamic Ordered Probit Model</vt:lpstr>
      <vt:lpstr>Testing for Attrition Bias</vt:lpstr>
      <vt:lpstr>Attrition Model with IP Weights</vt:lpstr>
      <vt:lpstr>Inverse Probability Weighting</vt:lpstr>
      <vt:lpstr>Estimated Partial Effects by Model</vt:lpstr>
      <vt:lpstr>Partial Effect for a Category</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cp:lastModifiedBy>
  <cp:revision>120</cp:revision>
  <dcterms:created xsi:type="dcterms:W3CDTF">2001-06-17T19:05:03Z</dcterms:created>
  <dcterms:modified xsi:type="dcterms:W3CDTF">2013-07-04T07:52:06Z</dcterms:modified>
</cp:coreProperties>
</file>