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5"/>
  </p:notesMasterIdLst>
  <p:handoutMasterIdLst>
    <p:handoutMasterId r:id="rId66"/>
  </p:handoutMasterIdLst>
  <p:sldIdLst>
    <p:sldId id="481" r:id="rId2"/>
    <p:sldId id="625" r:id="rId3"/>
    <p:sldId id="540" r:id="rId4"/>
    <p:sldId id="600" r:id="rId5"/>
    <p:sldId id="541" r:id="rId6"/>
    <p:sldId id="598" r:id="rId7"/>
    <p:sldId id="630" r:id="rId8"/>
    <p:sldId id="542" r:id="rId9"/>
    <p:sldId id="546" r:id="rId10"/>
    <p:sldId id="543" r:id="rId11"/>
    <p:sldId id="544" r:id="rId12"/>
    <p:sldId id="547" r:id="rId13"/>
    <p:sldId id="548" r:id="rId14"/>
    <p:sldId id="551" r:id="rId15"/>
    <p:sldId id="601" r:id="rId16"/>
    <p:sldId id="603" r:id="rId17"/>
    <p:sldId id="549" r:id="rId18"/>
    <p:sldId id="602" r:id="rId19"/>
    <p:sldId id="604" r:id="rId20"/>
    <p:sldId id="552" r:id="rId21"/>
    <p:sldId id="605" r:id="rId22"/>
    <p:sldId id="606" r:id="rId23"/>
    <p:sldId id="553" r:id="rId24"/>
    <p:sldId id="554" r:id="rId25"/>
    <p:sldId id="555" r:id="rId26"/>
    <p:sldId id="628" r:id="rId27"/>
    <p:sldId id="631" r:id="rId28"/>
    <p:sldId id="632" r:id="rId29"/>
    <p:sldId id="633" r:id="rId30"/>
    <p:sldId id="626" r:id="rId31"/>
    <p:sldId id="607" r:id="rId32"/>
    <p:sldId id="557" r:id="rId33"/>
    <p:sldId id="558" r:id="rId34"/>
    <p:sldId id="559" r:id="rId35"/>
    <p:sldId id="608" r:id="rId36"/>
    <p:sldId id="609" r:id="rId37"/>
    <p:sldId id="610" r:id="rId38"/>
    <p:sldId id="562" r:id="rId39"/>
    <p:sldId id="563" r:id="rId40"/>
    <p:sldId id="611" r:id="rId41"/>
    <p:sldId id="564" r:id="rId42"/>
    <p:sldId id="612" r:id="rId43"/>
    <p:sldId id="565" r:id="rId44"/>
    <p:sldId id="566" r:id="rId45"/>
    <p:sldId id="567" r:id="rId46"/>
    <p:sldId id="572" r:id="rId47"/>
    <p:sldId id="573" r:id="rId48"/>
    <p:sldId id="596" r:id="rId49"/>
    <p:sldId id="623" r:id="rId50"/>
    <p:sldId id="629" r:id="rId51"/>
    <p:sldId id="619" r:id="rId52"/>
    <p:sldId id="620" r:id="rId53"/>
    <p:sldId id="621" r:id="rId54"/>
    <p:sldId id="622" r:id="rId55"/>
    <p:sldId id="627" r:id="rId56"/>
    <p:sldId id="568" r:id="rId57"/>
    <p:sldId id="614" r:id="rId58"/>
    <p:sldId id="569" r:id="rId59"/>
    <p:sldId id="613" r:id="rId60"/>
    <p:sldId id="570" r:id="rId61"/>
    <p:sldId id="571" r:id="rId62"/>
    <p:sldId id="615" r:id="rId63"/>
    <p:sldId id="616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0000"/>
    <a:srgbClr val="CCCC00"/>
    <a:srgbClr val="00B050"/>
    <a:srgbClr val="0066FF"/>
    <a:srgbClr val="000000"/>
    <a:srgbClr val="8B00EA"/>
    <a:srgbClr val="FFFFFF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07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ABC543-67AC-4A93-A5C2-3EFADA1E5841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DAD26-6A02-4EC3-BC7E-24A2890355A0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545BC-12D2-4D8B-A0E8-83755D01B90E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F0166-6B64-47A7-AF3B-982EACBE3E4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744BF-129E-477E-87BB-BD2FD9C5DFBB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100B6-606F-49FF-9CD7-CBCC4F3785C2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523390-469E-4145-8ADD-1022529EAE2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FE83DB4-A935-4D29-9C57-C52DC47C410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1F220-FF44-4D44-802D-727BBEC04F43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E4BD5B-2844-4645-9E69-11A65CFB99BE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545BC-12D2-4D8B-A0E8-83755D01B90E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10C0DA-3D9A-4EFA-BBED-ADCC5AA6B917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AA6588-D747-40BC-A925-BD4C2D927E5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B6673-6D54-4D42-8632-BB829A99DAE3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63529-D618-4875-B3BD-85F583026CFF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ABC543-67AC-4A93-A5C2-3EFADA1E5841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646BD-4621-4E54-AB8B-248AB1AF5587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EB532-81B7-43A5-8C28-9324FF2AABA9}" type="slidenum">
              <a:rPr lang="en-US" smtClean="0">
                <a:cs typeface="Arial" charset="0"/>
              </a:rPr>
              <a:pPr/>
              <a:t>34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117832B9-F343-4786-9B90-9A2263DB83C3}" type="slidenum">
              <a:rPr lang="en-US" sz="1200"/>
              <a:pPr algn="r" defTabSz="914485" eaLnBrk="1" hangingPunct="1"/>
              <a:t>38</a:t>
            </a:fld>
            <a:endParaRPr lang="en-US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B88B8-F30C-495B-8CD0-BE47D6C22A31}" type="slidenum">
              <a:rPr lang="en-US" smtClean="0">
                <a:cs typeface="Arial" charset="0"/>
              </a:rPr>
              <a:pPr/>
              <a:t>41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16F34-3490-4DB9-AAB5-0F458F1FFEB7}" type="slidenum">
              <a:rPr lang="en-US" smtClean="0">
                <a:cs typeface="Arial" charset="0"/>
              </a:rPr>
              <a:pPr/>
              <a:t>43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44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45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427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427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ABC543-67AC-4A93-A5C2-3EFADA1E5841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BDF80-0054-4CC9-8E67-8A8DC399938D}" type="slidenum">
              <a:rPr lang="en-US" smtClean="0">
                <a:cs typeface="Arial" charset="0"/>
              </a:rPr>
              <a:pPr/>
              <a:t>56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84BC03-471D-4974-B92D-F92EFDDE5FF4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E95883-5C91-4DF6-94B5-11A2E09038FF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4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2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7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8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9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7. Models for Count Data, Inflation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7432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Models for</a:t>
            </a:r>
            <a:br>
              <a:rPr lang="en-US" sz="7200" smtClean="0"/>
            </a:br>
            <a:r>
              <a:rPr lang="en-US" sz="7200" smtClean="0"/>
              <a:t>Count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1336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Doctor Visits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99" y="2057400"/>
            <a:ext cx="69844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Basic Model for Counts of Events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286000"/>
            <a:ext cx="70104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E.g., Visits to site, number of purchases, number of doctor visits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Regression approach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Quantitative outcome measured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Discrete variable, model probabilities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Nonnegative random variable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Poisson probabilities – “loglinear model”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474" name="Object 2"/>
          <p:cNvGraphicFramePr>
            <a:graphicFrameLocks noChangeAspect="1"/>
          </p:cNvGraphicFramePr>
          <p:nvPr/>
        </p:nvGraphicFramePr>
        <p:xfrm>
          <a:off x="1091606" y="1371600"/>
          <a:ext cx="7137994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477" name="Equation" r:id="rId3" imgW="3898800" imgH="2577960" progId="Equation.DSMT4">
                  <p:embed/>
                </p:oleObj>
              </mc:Choice>
              <mc:Fallback>
                <p:oleObj name="Equation" r:id="rId3" imgW="3898800" imgH="2577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1606" y="1371600"/>
                        <a:ext cx="7137994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066800" y="4648200"/>
            <a:ext cx="7391400" cy="14478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Efficiency and Robustness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Nonlinear Least Squares</a:t>
            </a:r>
          </a:p>
          <a:p>
            <a:pPr lvl="1"/>
            <a:r>
              <a:rPr lang="en-US" smtClean="0"/>
              <a:t>Robust – uses only the conditional mean</a:t>
            </a:r>
          </a:p>
          <a:p>
            <a:pPr lvl="1"/>
            <a:r>
              <a:rPr lang="en-US" smtClean="0"/>
              <a:t>Inefficient – does not use distribution information</a:t>
            </a:r>
          </a:p>
          <a:p>
            <a:r>
              <a:rPr lang="en-US" smtClean="0"/>
              <a:t>Maximum Likelihood</a:t>
            </a:r>
          </a:p>
          <a:p>
            <a:pPr lvl="1"/>
            <a:r>
              <a:rPr lang="en-US" smtClean="0"/>
              <a:t>Less robust – specific to loglinear model forms</a:t>
            </a:r>
          </a:p>
          <a:p>
            <a:pPr lvl="1"/>
            <a:r>
              <a:rPr lang="en-US" smtClean="0"/>
              <a:t>Efficient – uses distributional information</a:t>
            </a:r>
          </a:p>
          <a:p>
            <a:r>
              <a:rPr lang="en-US" smtClean="0"/>
              <a:t>Pseudo-ML</a:t>
            </a:r>
          </a:p>
          <a:p>
            <a:pPr lvl="1"/>
            <a:r>
              <a:rPr lang="en-US" smtClean="0"/>
              <a:t>Same as Poisson</a:t>
            </a:r>
          </a:p>
          <a:p>
            <a:pPr lvl="1"/>
            <a:r>
              <a:rPr lang="en-US" smtClean="0"/>
              <a:t>Robust to some kinds of nonPoissonness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5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for Doctor Visits</a:t>
            </a:r>
          </a:p>
        </p:txBody>
      </p:sp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057400"/>
            <a:ext cx="802718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676400"/>
            <a:ext cx="699385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352800" y="2464278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352800" y="3792748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352800" y="5122652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04800" y="1066800"/>
            <a:ext cx="74676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Alternative Covariance Matrices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30812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Partial Effects</a:t>
            </a:r>
          </a:p>
        </p:txBody>
      </p:sp>
      <p:pic>
        <p:nvPicPr>
          <p:cNvPr id="2191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624" y="2286000"/>
            <a:ext cx="8891976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19140" name="Object 4"/>
          <p:cNvGraphicFramePr>
            <a:graphicFrameLocks noChangeAspect="1"/>
          </p:cNvGraphicFramePr>
          <p:nvPr/>
        </p:nvGraphicFramePr>
        <p:xfrm>
          <a:off x="5562600" y="2514600"/>
          <a:ext cx="21336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3" name="Equation" r:id="rId5" imgW="926698" imgH="406224" progId="Equation.DSMT4">
                  <p:embed/>
                </p:oleObj>
              </mc:Choice>
              <mc:Fallback>
                <p:oleObj name="Equation" r:id="rId5" imgW="926698" imgH="406224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514600"/>
                        <a:ext cx="2133600" cy="935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562600" y="2438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52400" y="2819400"/>
            <a:ext cx="46482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Specification Issues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305800" cy="43434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  <a:cs typeface="Arial" pitchFamily="34" charset="0"/>
              </a:rPr>
              <a:t>Equi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-dispersion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] = E[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].</a:t>
            </a:r>
          </a:p>
          <a:p>
            <a:pPr eaLnBrk="1" hangingPunct="1"/>
            <a:r>
              <a:rPr lang="en-US" dirty="0" err="1" smtClean="0">
                <a:latin typeface="Arial" pitchFamily="34" charset="0"/>
                <a:cs typeface="Arial" pitchFamily="34" charset="0"/>
              </a:rPr>
              <a:t>Overdispersion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If 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= 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exp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[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+ </a:t>
            </a:r>
            <a:r>
              <a:rPr lang="el-G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E[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 = </a:t>
            </a:r>
            <a:r>
              <a:rPr lang="el-G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γ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exp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[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Var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[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 (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 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Overdispersion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 the Poisson model, Var[y|x]=E[y|x]</a:t>
            </a:r>
          </a:p>
          <a:p>
            <a:pPr eaLnBrk="1" hangingPunct="1"/>
            <a:r>
              <a:rPr lang="en-US" sz="2000" smtClean="0"/>
              <a:t>Equidispersion is a strong assumption</a:t>
            </a:r>
          </a:p>
          <a:p>
            <a:pPr eaLnBrk="1" hangingPunct="1"/>
            <a:r>
              <a:rPr lang="en-US" sz="2000" smtClean="0"/>
              <a:t>Negbin II: Var[y|x]=E[y|x] + </a:t>
            </a:r>
            <a:r>
              <a:rPr lang="en-US" sz="2000" smtClean="0">
                <a:sym typeface="Symbol" pitchFamily="18" charset="2"/>
              </a:rPr>
              <a:t></a:t>
            </a:r>
            <a:r>
              <a:rPr lang="en-US" sz="2000" baseline="30000" smtClean="0">
                <a:sym typeface="Symbol" pitchFamily="18" charset="2"/>
              </a:rPr>
              <a:t>2</a:t>
            </a:r>
            <a:r>
              <a:rPr lang="en-US" sz="2000" smtClean="0">
                <a:sym typeface="Symbol" pitchFamily="18" charset="2"/>
              </a:rPr>
              <a:t>E[y|x]</a:t>
            </a:r>
            <a:r>
              <a:rPr lang="en-US" sz="2000" baseline="30000" smtClean="0">
                <a:sym typeface="Symbol" pitchFamily="18" charset="2"/>
              </a:rPr>
              <a:t>2</a:t>
            </a:r>
            <a:endParaRPr lang="en-US" sz="2000" smtClean="0">
              <a:sym typeface="Symbol" pitchFamily="18" charset="2"/>
            </a:endParaRPr>
          </a:p>
          <a:p>
            <a:pPr eaLnBrk="1" hangingPunct="1"/>
            <a:r>
              <a:rPr lang="en-US" sz="2000" smtClean="0">
                <a:sym typeface="Symbol" pitchFamily="18" charset="2"/>
              </a:rPr>
              <a:t>How does overdispersion arise: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NonPoissonness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Omitted Heterogeneity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92582"/>
              </p:ext>
            </p:extLst>
          </p:nvPr>
        </p:nvGraphicFramePr>
        <p:xfrm>
          <a:off x="1382713" y="3925888"/>
          <a:ext cx="6378575" cy="255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5" name="Equation" r:id="rId4" imgW="3619440" imgH="1447560" progId="Equation.DSMT4">
                  <p:embed/>
                </p:oleObj>
              </mc:Choice>
              <mc:Fallback>
                <p:oleObj name="Equation" r:id="rId4" imgW="3619440" imgH="14475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713" y="3925888"/>
                        <a:ext cx="6378575" cy="2551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6019800" y="2971800"/>
            <a:ext cx="1066800" cy="1143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Negative Binomial Regression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533400" y="2514600"/>
          <a:ext cx="7886564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9" name="Equation" r:id="rId4" imgW="3200400" imgH="1143000" progId="Equation.DSMT4">
                  <p:embed/>
                </p:oleObj>
              </mc:Choice>
              <mc:Fallback>
                <p:oleObj name="Equation" r:id="rId4" imgW="3200400" imgH="1143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514600"/>
                        <a:ext cx="7886564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24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NegBin Model for Doctor Visits</a:t>
            </a:r>
          </a:p>
        </p:txBody>
      </p:sp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600200"/>
            <a:ext cx="610552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0" y="4572000"/>
            <a:ext cx="5867400" cy="304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98122" y="2438400"/>
            <a:ext cx="3150078" cy="838200"/>
          </a:xfrm>
          <a:prstGeom prst="rect">
            <a:avLst/>
          </a:prstGeom>
          <a:solidFill>
            <a:srgbClr val="FF0000">
              <a:alpha val="1019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950126"/>
            <a:ext cx="6715125" cy="47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838200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0" y="6061496"/>
            <a:ext cx="6520130" cy="567904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87349" y="1143000"/>
            <a:ext cx="60960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2800" kern="0" smtClean="0"/>
              <a:t>Poisson (log)Normal Mixture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14400"/>
            <a:ext cx="643965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971686"/>
            <a:ext cx="635329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Negative Binomial Specification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Prob(Y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=j|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 has greater mass to the right and left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Conditional mean function is the same as the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Poisson: E[y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=Exp(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),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so marginal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Variance is Var[y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(1 +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 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),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the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overdispersion parameter;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0 reverts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Poisson is consistent when NegBin is appropriate.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Therefore, this is a case for the ROBUST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covariance matrix estimator.  (Neglected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heterogeneity that is uncorrelated with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.)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066800" y="45720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Testing for Overdispersion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7724274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9634" y="3631722"/>
            <a:ext cx="43434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1688068"/>
            <a:ext cx="78486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Regression based test: Regress (y-mean)</a:t>
            </a:r>
            <a:r>
              <a:rPr lang="en-US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 on mean: Slope should =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914401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Wald Test for Overdispersion</a:t>
            </a:r>
          </a:p>
        </p:txBody>
      </p:sp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76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689122"/>
            <a:ext cx="6781800" cy="355122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 Should Be the Same</a:t>
            </a: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828800"/>
            <a:ext cx="814769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95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>
            <a:off x="3887634" y="2787764"/>
            <a:ext cx="38862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Model Formulations for Negative Binomial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3" name="Equation" r:id="rId4" imgW="2184400" imgH="1066800" progId="Equation.DSMT4">
                  <p:embed/>
                </p:oleObj>
              </mc:Choice>
              <mc:Fallback>
                <p:oleObj name="Equation" r:id="rId4" imgW="2184400" imgH="1066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9718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3085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6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7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8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eaLnBrk="1" hangingPunct="1"/>
            <a:r>
              <a:rPr lang="en-US" b="1" smtClean="0"/>
              <a:t>NegBin-1 Model</a:t>
            </a:r>
          </a:p>
        </p:txBody>
      </p:sp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18970"/>
            <a:ext cx="610552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>
            <a:off x="4724400" y="2807752"/>
            <a:ext cx="24384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29600" cy="990600"/>
          </a:xfrm>
        </p:spPr>
        <p:txBody>
          <a:bodyPr/>
          <a:lstStyle/>
          <a:p>
            <a:pPr eaLnBrk="1" hangingPunct="1"/>
            <a:r>
              <a:rPr lang="en-US" b="1" smtClean="0"/>
              <a:t>NegBin-P Model</a:t>
            </a:r>
          </a:p>
        </p:txBody>
      </p:sp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4252" y="1524000"/>
            <a:ext cx="543094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901244"/>
            <a:ext cx="12001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4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33650" y="4901244"/>
            <a:ext cx="11239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4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4943475"/>
            <a:ext cx="11334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667000" y="6248400"/>
            <a:ext cx="38100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</a:t>
            </a:r>
            <a:r>
              <a:rPr lang="en-US" sz="1200" b="1" smtClean="0">
                <a:latin typeface="Courier New" pitchFamily="49" charset="0"/>
              </a:rPr>
              <a:t>    NB-1          Poisson</a:t>
            </a:r>
            <a:endParaRPr lang="en-US" sz="12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533400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Censoring and Truncation in Count Models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3886200" cy="3505199"/>
          </a:xfrm>
        </p:spPr>
        <p:txBody>
          <a:bodyPr/>
          <a:lstStyle/>
          <a:p>
            <a:r>
              <a:rPr lang="en-US" sz="1800" smtClean="0"/>
              <a:t>Observations &gt; 10 seem to come from a different process. What to do with them?</a:t>
            </a:r>
          </a:p>
          <a:p>
            <a:endParaRPr lang="en-US" sz="1800" smtClean="0"/>
          </a:p>
          <a:p>
            <a:r>
              <a:rPr lang="en-US" sz="1800" smtClean="0"/>
              <a:t>Censored Poisson:  Treat any observation &gt; 10 as 10.</a:t>
            </a:r>
          </a:p>
          <a:p>
            <a:endParaRPr lang="en-US" sz="1800" smtClean="0"/>
          </a:p>
          <a:p>
            <a:r>
              <a:rPr lang="en-US" sz="1800" smtClean="0"/>
              <a:t>Truncated Poisson:  Examine the distribution only with observations less than or equal to 10.</a:t>
            </a:r>
          </a:p>
          <a:p>
            <a:pPr lvl="1"/>
            <a:r>
              <a:rPr lang="en-US" sz="1400" smtClean="0"/>
              <a:t>Intensity equation in hurdle models</a:t>
            </a:r>
          </a:p>
          <a:p>
            <a:pPr lvl="1"/>
            <a:r>
              <a:rPr lang="en-US" sz="1400" smtClean="0"/>
              <a:t>On site counts for recreation usage.</a:t>
            </a:r>
            <a:endParaRPr lang="en-US" sz="14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3752" y="2133600"/>
            <a:ext cx="421702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5334000" y="4114800"/>
            <a:ext cx="3250722" cy="304800"/>
          </a:xfrm>
          <a:prstGeom prst="rect">
            <a:avLst/>
          </a:prstGeom>
          <a:solidFill>
            <a:srgbClr val="00B05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4800600"/>
            <a:ext cx="4267200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Censoring and truncation both change the model.  Adjust the distribution (log likelihood) to account for the censoring or truncation.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90548"/>
              </p:ext>
            </p:extLst>
          </p:nvPr>
        </p:nvGraphicFramePr>
        <p:xfrm>
          <a:off x="304800" y="1752600"/>
          <a:ext cx="8501063" cy="3411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00" name="Equation" r:id="rId3" imgW="5663880" imgH="2273040" progId="Equation.DSMT4">
                  <p:embed/>
                </p:oleObj>
              </mc:Choice>
              <mc:Fallback>
                <p:oleObj name="Equation" r:id="rId3" imgW="5663880" imgH="227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1752600"/>
                        <a:ext cx="8501063" cy="3411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211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89539"/>
            <a:ext cx="7277515" cy="286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69572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75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5276850" cy="51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914400"/>
            <a:ext cx="86868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b="1" kern="0" smtClean="0">
                <a:latin typeface="Arial" pitchFamily="34" charset="0"/>
                <a:cs typeface="Arial" pitchFamily="34" charset="0"/>
              </a:rPr>
              <a:t>Effect of Specification on Partial Effects</a:t>
            </a:r>
            <a:endParaRPr lang="en-US" b="1" ker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2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28956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Two Part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Poisson with Pr(0) = exp[-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Pr[0] = P(regime 0) + P(regime 1)*Pr[0|regime 1]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Pr[j | j &gt;0] = P(regime 1)*Pr[j|regime 1]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</a:t>
            </a:r>
            <a:r>
              <a:rPr lang="en-US" b="1" dirty="0" smtClean="0"/>
              <a:t>Inflation Models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707296"/>
              </p:ext>
            </p:extLst>
          </p:nvPr>
        </p:nvGraphicFramePr>
        <p:xfrm>
          <a:off x="914399" y="2030412"/>
          <a:ext cx="7553237" cy="254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7" name="Equation" r:id="rId4" imgW="2489040" imgH="838080" progId="Equation.DSMT4">
                  <p:embed/>
                </p:oleObj>
              </mc:Choice>
              <mc:Fallback>
                <p:oleObj name="Equation" r:id="rId4" imgW="2489040" imgH="8380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399" y="2030412"/>
                        <a:ext cx="7553237" cy="25415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943600" y="3048000"/>
            <a:ext cx="25146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267200" y="3962400"/>
            <a:ext cx="1371600" cy="6096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Notes on Zero Inflation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Poisson is not nested in ZIP. 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 0 in ZIP does not produce Poisson; it produces ZIP with P(regime 0) = ½.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Standard tests are not appropriate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Vuong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statistic.  ZIP model almost always wins.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Zero Inflation models extend to NB models – ZINB(tau) and ZINB are standard models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Creates two sources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overdispersion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Generally difficult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estimate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5781675" cy="490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990600"/>
            <a:ext cx="7772400" cy="606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 Unidentified ZINB Model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787104" y="5486400"/>
            <a:ext cx="5562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184696" y="1676400"/>
            <a:ext cx="70104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447800"/>
            <a:ext cx="6153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2949" y="4224070"/>
            <a:ext cx="6096000" cy="204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  <a:cs typeface="Arial" pitchFamily="34" charset="0"/>
              </a:rPr>
              <a:t>The Vuong Statistic for Nonnested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38623"/>
              </p:ext>
            </p:extLst>
          </p:nvPr>
        </p:nvGraphicFramePr>
        <p:xfrm>
          <a:off x="1981200" y="2438400"/>
          <a:ext cx="5257800" cy="3888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61" name="Equation" r:id="rId4" imgW="4292600" imgH="3175000" progId="Equation.DSMT4">
                  <p:embed/>
                </p:oleObj>
              </mc:Choice>
              <mc:Fallback>
                <p:oleObj name="Equation" r:id="rId4" imgW="4292600" imgH="317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38400"/>
                        <a:ext cx="5257800" cy="3888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33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2286000"/>
            <a:ext cx="87875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Hurdle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05000"/>
            <a:ext cx="76200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Two part model: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Model 1:  Probability model for more than zero occurrences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Applications common in health economics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Usage of health care facilities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of drugs, alcohol,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8829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6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50982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5" name="Equation" r:id="rId4" imgW="4597400" imgH="2692400" progId="Equation.DSMT4">
                  <p:embed/>
                </p:oleObj>
              </mc:Choice>
              <mc:Fallback>
                <p:oleObj name="Equation" r:id="rId4" imgW="4597400" imgH="2692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52600"/>
                        <a:ext cx="7689850" cy="450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0"/>
            <a:ext cx="85371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2261556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8117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Application of Several of the Models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Discussed in this Section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81930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86200"/>
            <a:ext cx="83021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90600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77000" y="2895600"/>
            <a:ext cx="2362200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248400" y="1066800"/>
            <a:ext cx="2667000" cy="13849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See also: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van Ophem H. 2000. Modeling selectivity in count data models. </a:t>
            </a:r>
            <a:r>
              <a:rPr lang="en-US" sz="1400" i="1" smtClean="0">
                <a:latin typeface="Arial" pitchFamily="34" charset="0"/>
                <a:cs typeface="Arial" pitchFamily="34" charset="0"/>
              </a:rPr>
              <a:t>Journal of Business and Economic Statistics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18: 503–511.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477000" y="16764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19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38862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48768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3528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Panel Data Models for Counts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Heterogeneity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=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+ c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el-GR" sz="24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NB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Hausman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Hall,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Griliches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NB with random effects is equivalent to two “effects” one time varying one time invariant. The model is probably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overspecified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Random parameters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Mixed models, latent class models,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hierarchical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Random Effects</a:t>
            </a:r>
            <a:endParaRPr lang="en-US"/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5419725" cy="239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1896" y="4114801"/>
            <a:ext cx="5410200" cy="249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Peculiarity of the FENB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‘True’ FE model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=exp(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+x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mtClean="0">
                <a:latin typeface="Arial" pitchFamily="34" charset="0"/>
                <a:cs typeface="Arial" pitchFamily="34" charset="0"/>
              </a:rPr>
              <a:t>’</a:t>
            </a:r>
            <a:r>
              <a:rPr lang="el-GR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).  Cannot be fit if there are time invariant variables.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Hausman, Hall and Griliches (Econometrica, 1984)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appearing in </a:t>
            </a:r>
            <a:r>
              <a:rPr lang="el-GR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Produces different results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Implies that the FEM can contain time invariant variables. 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2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14400"/>
            <a:ext cx="6115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3810000"/>
            <a:ext cx="5324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524000"/>
            <a:ext cx="744722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4895165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See:  	Allison and Waterman (2002),</a:t>
            </a:r>
          </a:p>
          <a:p>
            <a:r>
              <a:rPr lang="en-US" smtClean="0"/>
              <a:t>	Guimaraes (2007) </a:t>
            </a:r>
            <a:br>
              <a:rPr lang="en-US" smtClean="0"/>
            </a:br>
            <a:r>
              <a:rPr lang="en-US" smtClean="0"/>
              <a:t>           	Greene, Econometric Analysis (2011)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1055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19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581400"/>
            <a:ext cx="61055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8575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912" y="8382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8497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12796</TotalTime>
  <Words>934</Words>
  <Application>Microsoft Office PowerPoint</Application>
  <PresentationFormat>On-screen Show (4:3)</PresentationFormat>
  <Paragraphs>164</Paragraphs>
  <Slides>63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1_Quadrant</vt:lpstr>
      <vt:lpstr>Equation</vt:lpstr>
      <vt:lpstr>MathType 6.0 Equation</vt:lpstr>
      <vt:lpstr>PowerPoint Presentation</vt:lpstr>
      <vt:lpstr>Models for Count Data</vt:lpstr>
      <vt:lpstr>PowerPoint Presentation</vt:lpstr>
      <vt:lpstr>Doctor Visits</vt:lpstr>
      <vt:lpstr>Basic Model for Counts of Events</vt:lpstr>
      <vt:lpstr>PowerPoint Presentation</vt:lpstr>
      <vt:lpstr>Efficiency and Robustness</vt:lpstr>
      <vt:lpstr>Poisson Model for Doctor Visits</vt:lpstr>
      <vt:lpstr>PowerPoint Presentation</vt:lpstr>
      <vt:lpstr>Partial Effects</vt:lpstr>
      <vt:lpstr>Poisson Model Specification Issues</vt:lpstr>
      <vt:lpstr>Overdispersion</vt:lpstr>
      <vt:lpstr>Negative Binomial Regression</vt:lpstr>
      <vt:lpstr>NegBin Model for Doctor Visits</vt:lpstr>
      <vt:lpstr>PowerPoint Presentation</vt:lpstr>
      <vt:lpstr>PowerPoint Presentation</vt:lpstr>
      <vt:lpstr>Negative Binomial Specification</vt:lpstr>
      <vt:lpstr>Testing for Overdispersion</vt:lpstr>
      <vt:lpstr>PowerPoint Presentation</vt:lpstr>
      <vt:lpstr>Partial Effects Should Be the Same</vt:lpstr>
      <vt:lpstr>PowerPoint Presentation</vt:lpstr>
      <vt:lpstr>PowerPoint Presentation</vt:lpstr>
      <vt:lpstr>Model Formulations for Negative Binomial</vt:lpstr>
      <vt:lpstr>NegBin-1 Model</vt:lpstr>
      <vt:lpstr>NegBin-P Model</vt:lpstr>
      <vt:lpstr>Censoring and Truncation in Count Models</vt:lpstr>
      <vt:lpstr>PowerPoint Presentation</vt:lpstr>
      <vt:lpstr>PowerPoint Presentation</vt:lpstr>
      <vt:lpstr>PowerPoint Presentation</vt:lpstr>
      <vt:lpstr>Two Part Models</vt:lpstr>
      <vt:lpstr>Zero Inflation?</vt:lpstr>
      <vt:lpstr>Zero Inflation – ZIP Models</vt:lpstr>
      <vt:lpstr>Zero Inflation Models</vt:lpstr>
      <vt:lpstr>Notes on Zero Inflation Models</vt:lpstr>
      <vt:lpstr>PowerPoint Presentation</vt:lpstr>
      <vt:lpstr>PowerPoint Presentation</vt:lpstr>
      <vt:lpstr>PowerPoint Presentation</vt:lpstr>
      <vt:lpstr>Partial Effects for Different Models</vt:lpstr>
      <vt:lpstr>The Vuong Statistic for Nonnested Models</vt:lpstr>
      <vt:lpstr>PowerPoint Presentation</vt:lpstr>
      <vt:lpstr>A Hurdle Model</vt:lpstr>
      <vt:lpstr>PowerPoint Presentation</vt:lpstr>
      <vt:lpstr>Hurdle Model</vt:lpstr>
      <vt:lpstr>Hurdle Model for Doctor Visits</vt:lpstr>
      <vt:lpstr>Partial Effects</vt:lpstr>
      <vt:lpstr>PowerPoint Presentation</vt:lpstr>
      <vt:lpstr>PowerPoint Presentation</vt:lpstr>
      <vt:lpstr>PowerPoint Presentation</vt:lpstr>
      <vt:lpstr>Application of Several of the Models  Discussed in this Section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Panel Data Models for Counts</vt:lpstr>
      <vt:lpstr>Panel Data Models</vt:lpstr>
      <vt:lpstr>Random Effects</vt:lpstr>
      <vt:lpstr>A Peculiarity of the FENB Model</vt:lpstr>
      <vt:lpstr>PowerPoint Presentation</vt:lpstr>
      <vt:lpstr>PowerPoint Presentation</vt:lpstr>
      <vt:lpstr>PowerPoint Presentation</vt:lpstr>
      <vt:lpstr>Bivariate Random Effects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118</cp:revision>
  <dcterms:created xsi:type="dcterms:W3CDTF">2001-06-17T19:05:03Z</dcterms:created>
  <dcterms:modified xsi:type="dcterms:W3CDTF">2013-07-04T08:00:02Z</dcterms:modified>
</cp:coreProperties>
</file>