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68"/>
  </p:notesMasterIdLst>
  <p:handoutMasterIdLst>
    <p:handoutMasterId r:id="rId69"/>
  </p:handoutMasterIdLst>
  <p:sldIdLst>
    <p:sldId id="481" r:id="rId2"/>
    <p:sldId id="538" r:id="rId3"/>
    <p:sldId id="540" r:id="rId4"/>
    <p:sldId id="544" r:id="rId5"/>
    <p:sldId id="545" r:id="rId6"/>
    <p:sldId id="546" r:id="rId7"/>
    <p:sldId id="547" r:id="rId8"/>
    <p:sldId id="548" r:id="rId9"/>
    <p:sldId id="618" r:id="rId10"/>
    <p:sldId id="626" r:id="rId11"/>
    <p:sldId id="620" r:id="rId12"/>
    <p:sldId id="643" r:id="rId13"/>
    <p:sldId id="644" r:id="rId14"/>
    <p:sldId id="646" r:id="rId15"/>
    <p:sldId id="647" r:id="rId16"/>
    <p:sldId id="621" r:id="rId17"/>
    <p:sldId id="664" r:id="rId18"/>
    <p:sldId id="649" r:id="rId19"/>
    <p:sldId id="650" r:id="rId20"/>
    <p:sldId id="651" r:id="rId21"/>
    <p:sldId id="652" r:id="rId22"/>
    <p:sldId id="653" r:id="rId23"/>
    <p:sldId id="665" r:id="rId24"/>
    <p:sldId id="666" r:id="rId25"/>
    <p:sldId id="657" r:id="rId26"/>
    <p:sldId id="658" r:id="rId27"/>
    <p:sldId id="659" r:id="rId28"/>
    <p:sldId id="623" r:id="rId29"/>
    <p:sldId id="624" r:id="rId30"/>
    <p:sldId id="667" r:id="rId31"/>
    <p:sldId id="553" r:id="rId32"/>
    <p:sldId id="631" r:id="rId33"/>
    <p:sldId id="554" r:id="rId34"/>
    <p:sldId id="555" r:id="rId35"/>
    <p:sldId id="615" r:id="rId36"/>
    <p:sldId id="668" r:id="rId37"/>
    <p:sldId id="669" r:id="rId38"/>
    <p:sldId id="616" r:id="rId39"/>
    <p:sldId id="617" r:id="rId40"/>
    <p:sldId id="660" r:id="rId41"/>
    <p:sldId id="661" r:id="rId42"/>
    <p:sldId id="562" r:id="rId43"/>
    <p:sldId id="563" r:id="rId44"/>
    <p:sldId id="564" r:id="rId45"/>
    <p:sldId id="567" r:id="rId46"/>
    <p:sldId id="568" r:id="rId47"/>
    <p:sldId id="670" r:id="rId48"/>
    <p:sldId id="571" r:id="rId49"/>
    <p:sldId id="573" r:id="rId50"/>
    <p:sldId id="574" r:id="rId51"/>
    <p:sldId id="575" r:id="rId52"/>
    <p:sldId id="576" r:id="rId53"/>
    <p:sldId id="579" r:id="rId54"/>
    <p:sldId id="577" r:id="rId55"/>
    <p:sldId id="580" r:id="rId56"/>
    <p:sldId id="578" r:id="rId57"/>
    <p:sldId id="625" r:id="rId58"/>
    <p:sldId id="581" r:id="rId59"/>
    <p:sldId id="582" r:id="rId60"/>
    <p:sldId id="588" r:id="rId61"/>
    <p:sldId id="589" r:id="rId62"/>
    <p:sldId id="662" r:id="rId63"/>
    <p:sldId id="663" r:id="rId64"/>
    <p:sldId id="590" r:id="rId65"/>
    <p:sldId id="591" r:id="rId66"/>
    <p:sldId id="592" r:id="rId6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CC00"/>
    <a:srgbClr val="00B050"/>
    <a:srgbClr val="00B0F0"/>
    <a:srgbClr val="7030A0"/>
    <a:srgbClr val="FFFFFF"/>
    <a:srgbClr val="8B00EA"/>
    <a:srgbClr val="CCECFF"/>
    <a:srgbClr val="0066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36" autoAdjust="0"/>
  </p:normalViewPr>
  <p:slideViewPr>
    <p:cSldViewPr>
      <p:cViewPr varScale="1">
        <p:scale>
          <a:sx n="68" d="100"/>
          <a:sy n="68" d="100"/>
        </p:scale>
        <p:origin x="-1308" y="-102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nharris\Desktop\SAH%20seminar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3085739282589744E-2"/>
          <c:y val="5.1400554097404488E-2"/>
          <c:w val="0.89073425196850808"/>
          <c:h val="0.83261956838728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Sheet2!$L$1</c:f>
              <c:strCache>
                <c:ptCount val="1"/>
                <c:pt idx="0">
                  <c:v>Sample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rgbClr val="FFFF00"/>
              </a:solidFill>
            </a:ln>
          </c:spPr>
          <c:invertIfNegative val="0"/>
          <c:cat>
            <c:strRef>
              <c:f>Sheet2!$K$2:$K$6</c:f>
              <c:strCache>
                <c:ptCount val="5"/>
                <c:pt idx="0">
                  <c:v>Poor</c:v>
                </c:pt>
                <c:pt idx="1">
                  <c:v>Fair</c:v>
                </c:pt>
                <c:pt idx="2">
                  <c:v>Good</c:v>
                </c:pt>
                <c:pt idx="3">
                  <c:v>Very Good</c:v>
                </c:pt>
                <c:pt idx="4">
                  <c:v>Excellent</c:v>
                </c:pt>
              </c:strCache>
            </c:strRef>
          </c:cat>
          <c:val>
            <c:numRef>
              <c:f>Sheet2!$L$2:$L$6</c:f>
              <c:numCache>
                <c:formatCode>General</c:formatCode>
                <c:ptCount val="5"/>
                <c:pt idx="0">
                  <c:v>2.9860000000000012E-2</c:v>
                </c:pt>
                <c:pt idx="1">
                  <c:v>0.13990000000000041</c:v>
                </c:pt>
                <c:pt idx="2">
                  <c:v>0.36480000000000251</c:v>
                </c:pt>
                <c:pt idx="3">
                  <c:v>0.35950000000000032</c:v>
                </c:pt>
                <c:pt idx="4">
                  <c:v>0.10589999999999998</c:v>
                </c:pt>
              </c:numCache>
            </c:numRef>
          </c:val>
        </c:ser>
        <c:ser>
          <c:idx val="1"/>
          <c:order val="1"/>
          <c:tx>
            <c:strRef>
              <c:f>Sheet2!$M$1</c:f>
              <c:strCache>
                <c:ptCount val="1"/>
                <c:pt idx="0">
                  <c:v>Predicted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cat>
            <c:strRef>
              <c:f>Sheet2!$K$2:$K$6</c:f>
              <c:strCache>
                <c:ptCount val="5"/>
                <c:pt idx="0">
                  <c:v>Poor</c:v>
                </c:pt>
                <c:pt idx="1">
                  <c:v>Fair</c:v>
                </c:pt>
                <c:pt idx="2">
                  <c:v>Good</c:v>
                </c:pt>
                <c:pt idx="3">
                  <c:v>Very Good</c:v>
                </c:pt>
                <c:pt idx="4">
                  <c:v>Excellent</c:v>
                </c:pt>
              </c:strCache>
            </c:strRef>
          </c:cat>
          <c:val>
            <c:numRef>
              <c:f>Sheet2!$M$2:$M$6</c:f>
              <c:numCache>
                <c:formatCode>General</c:formatCode>
                <c:ptCount val="5"/>
                <c:pt idx="0">
                  <c:v>3.0290000000000095E-2</c:v>
                </c:pt>
                <c:pt idx="1">
                  <c:v>0.13850000000000001</c:v>
                </c:pt>
                <c:pt idx="2">
                  <c:v>0.36480000000000251</c:v>
                </c:pt>
                <c:pt idx="3">
                  <c:v>0.36070000000000002</c:v>
                </c:pt>
                <c:pt idx="4">
                  <c:v>0.10560000000000012</c:v>
                </c:pt>
              </c:numCache>
            </c:numRef>
          </c:val>
        </c:ser>
        <c:ser>
          <c:idx val="2"/>
          <c:order val="2"/>
          <c:tx>
            <c:strRef>
              <c:f>Sheet2!$N$1</c:f>
              <c:strCache>
                <c:ptCount val="1"/>
                <c:pt idx="0">
                  <c:v>Mis-Reporting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Sheet2!$K$2:$K$6</c:f>
              <c:strCache>
                <c:ptCount val="5"/>
                <c:pt idx="0">
                  <c:v>Poor</c:v>
                </c:pt>
                <c:pt idx="1">
                  <c:v>Fair</c:v>
                </c:pt>
                <c:pt idx="2">
                  <c:v>Good</c:v>
                </c:pt>
                <c:pt idx="3">
                  <c:v>Very Good</c:v>
                </c:pt>
                <c:pt idx="4">
                  <c:v>Excellent</c:v>
                </c:pt>
              </c:strCache>
            </c:strRef>
          </c:cat>
          <c:val>
            <c:numRef>
              <c:f>Sheet2!$N$2:$N$6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2.1590000000000002E-2</c:v>
                </c:pt>
                <c:pt idx="3">
                  <c:v>7.1140000000000009E-2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2822656"/>
        <c:axId val="122824192"/>
      </c:barChart>
      <c:catAx>
        <c:axId val="12282265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en-AU"/>
            </a:pPr>
            <a:endParaRPr lang="en-US"/>
          </a:p>
        </c:txPr>
        <c:crossAx val="122824192"/>
        <c:crosses val="autoZero"/>
        <c:auto val="1"/>
        <c:lblAlgn val="ctr"/>
        <c:lblOffset val="100"/>
        <c:noMultiLvlLbl val="0"/>
      </c:catAx>
      <c:valAx>
        <c:axId val="1228241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AU"/>
            </a:pPr>
            <a:endParaRPr lang="en-US"/>
          </a:p>
        </c:txPr>
        <c:crossAx val="1228226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4493110236220677"/>
          <c:y val="0.13831291921843106"/>
          <c:w val="0.26895778652668417"/>
          <c:h val="0.30207750072907841"/>
        </c:manualLayout>
      </c:layout>
      <c:overlay val="0"/>
      <c:spPr>
        <a:solidFill>
          <a:schemeClr val="bg1"/>
        </a:solidFill>
      </c:spPr>
      <c:txPr>
        <a:bodyPr/>
        <a:lstStyle/>
        <a:p>
          <a:pPr>
            <a:defRPr lang="en-AU"/>
          </a:pPr>
          <a:endParaRPr lang="en-US"/>
        </a:p>
      </c:txPr>
    </c:legend>
    <c:plotVisOnly val="1"/>
    <c:dispBlanksAs val="gap"/>
    <c:showDLblsOverMax val="0"/>
  </c:chart>
  <c:spPr>
    <a:solidFill>
      <a:schemeClr val="accent5"/>
    </a:solidFill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CB7F37-6715-4F88-94EB-25E56D26A7D5}" type="slidenum">
              <a:rPr lang="en-US" smtClean="0">
                <a:cs typeface="Arial" charset="0"/>
              </a:rPr>
              <a:pPr/>
              <a:t>9</a:t>
            </a:fld>
            <a:endParaRPr lang="en-US" smtClean="0">
              <a:cs typeface="Arial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6777F0-93C3-4512-AE19-B11C72597F7A}" type="slidenum">
              <a:rPr lang="en-US" smtClean="0">
                <a:cs typeface="Arial" charset="0"/>
              </a:rPr>
              <a:pPr/>
              <a:t>10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4F1600-63CC-4CBF-982D-18B3A4FDE0DA}" type="slidenum">
              <a:rPr lang="en-US" smtClean="0">
                <a:cs typeface="Arial" charset="0"/>
              </a:rPr>
              <a:pPr/>
              <a:t>11</a:t>
            </a:fld>
            <a:endParaRPr lang="en-US" smtClean="0">
              <a:cs typeface="Arial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2BE3C4-00F4-4786-B18B-B20F94604EBC}" type="slidenum">
              <a:rPr lang="en-US" smtClean="0">
                <a:cs typeface="Arial" charset="0"/>
              </a:rPr>
              <a:pPr/>
              <a:t>12</a:t>
            </a:fld>
            <a:endParaRPr lang="en-US" smtClean="0">
              <a:cs typeface="Arial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72229A-58E1-4E7F-A4AC-D15368E60BFC}" type="slidenum">
              <a:rPr lang="en-US" smtClean="0">
                <a:cs typeface="Arial" charset="0"/>
              </a:rPr>
              <a:pPr/>
              <a:t>13</a:t>
            </a:fld>
            <a:endParaRPr lang="en-US" smtClean="0">
              <a:cs typeface="Arial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ED1717-6331-4209-AAAA-779C576E3BF2}" type="slidenum">
              <a:rPr lang="en-US" smtClean="0">
                <a:cs typeface="Arial" charset="0"/>
              </a:rPr>
              <a:pPr/>
              <a:t>14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2711D8-D084-4DA4-8A54-7B0E62383D5C}" type="slidenum">
              <a:rPr lang="en-US" smtClean="0">
                <a:cs typeface="Arial" charset="0"/>
              </a:rPr>
              <a:pPr/>
              <a:t>15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6B905F-FB6A-45F5-B7ED-6374629C7C96}" type="slidenum">
              <a:rPr lang="en-US" smtClean="0">
                <a:cs typeface="Arial" charset="0"/>
              </a:rPr>
              <a:pPr/>
              <a:t>16</a:t>
            </a:fld>
            <a:endParaRPr lang="en-US" smtClean="0">
              <a:cs typeface="Arial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AD9059-522F-4E42-9C64-7544F877C25A}" type="slidenum">
              <a:rPr lang="en-US" smtClean="0">
                <a:cs typeface="Arial" charset="0"/>
              </a:rPr>
              <a:pPr/>
              <a:t>17</a:t>
            </a:fld>
            <a:endParaRPr lang="en-US" smtClean="0">
              <a:cs typeface="Arial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2981AD-65ED-4611-A304-C9E9579F5C5A}" type="slidenum">
              <a:rPr lang="en-US" smtClean="0">
                <a:cs typeface="Arial" charset="0"/>
              </a:rPr>
              <a:pPr/>
              <a:t>18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4353AF-ECC2-4F95-ADF9-60B411D6EF06}" type="slidenum">
              <a:rPr lang="en-US" smtClean="0">
                <a:cs typeface="Arial" charset="0"/>
              </a:rPr>
              <a:pPr/>
              <a:t>19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FEFB56-0D2E-4F89-A6A6-C79FDC619E04}" type="slidenum">
              <a:rPr lang="en-US" smtClean="0">
                <a:cs typeface="Arial" charset="0"/>
              </a:rPr>
              <a:pPr/>
              <a:t>20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5878DB-8CE7-417F-9857-B1C010CBAAEC}" type="slidenum">
              <a:rPr lang="en-US" smtClean="0">
                <a:cs typeface="Arial" charset="0"/>
              </a:rPr>
              <a:pPr/>
              <a:t>21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AED315-D109-4B2E-AD71-C1FD95550DDB}" type="slidenum">
              <a:rPr lang="en-US" smtClean="0">
                <a:cs typeface="Arial" charset="0"/>
              </a:rPr>
              <a:pPr/>
              <a:t>22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1684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525E8BE8-0684-4BEF-804E-5B9CE1AC0FF8}" type="slidenum">
              <a:rPr lang="en-US" sz="1200"/>
              <a:pPr algn="r" eaLnBrk="1" hangingPunct="1"/>
              <a:t>23</a:t>
            </a:fld>
            <a:endParaRPr lang="en-US" sz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A73F1C-A654-4446-9A2F-CC79ECC46874}" type="slidenum">
              <a:rPr lang="en-US" smtClean="0">
                <a:cs typeface="Arial" charset="0"/>
              </a:rPr>
              <a:pPr/>
              <a:t>25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402102-A9FF-4D81-9C5D-352780D2A6DE}" type="slidenum">
              <a:rPr lang="en-US" smtClean="0">
                <a:cs typeface="Arial" charset="0"/>
              </a:rPr>
              <a:pPr/>
              <a:t>26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30C5A2-1D61-4626-9274-6E99D1B5ABB9}" type="slidenum">
              <a:rPr lang="en-US" smtClean="0">
                <a:cs typeface="Arial" charset="0"/>
              </a:rPr>
              <a:pPr/>
              <a:t>27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533FD5-8DD2-4CD8-A115-C8FD3C906DD5}" type="slidenum">
              <a:rPr lang="en-US" smtClean="0">
                <a:cs typeface="Arial" charset="0"/>
              </a:rPr>
              <a:pPr/>
              <a:t>29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533FD5-8DD2-4CD8-A115-C8FD3C906DD5}" type="slidenum">
              <a:rPr lang="en-US" smtClean="0">
                <a:cs typeface="Arial" charset="0"/>
              </a:rPr>
              <a:pPr/>
              <a:t>30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9FD934-FFEF-40A9-A81B-B9D5FE2C8F73}" type="slidenum">
              <a:rPr lang="en-US" smtClean="0">
                <a:cs typeface="Arial" charset="0"/>
              </a:rPr>
              <a:pPr/>
              <a:t>35</a:t>
            </a:fld>
            <a:endParaRPr lang="en-US" smtClean="0">
              <a:cs typeface="Arial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08E6D9-0033-4BDD-BEE7-8D2C1C56620A}" type="slidenum">
              <a:rPr lang="en-US" smtClean="0">
                <a:cs typeface="Arial" charset="0"/>
              </a:rPr>
              <a:pPr/>
              <a:t>38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A31ABE-0EC1-4B0F-8F03-F1D3071B9C33}" type="slidenum">
              <a:rPr lang="en-US" smtClean="0">
                <a:cs typeface="Arial" charset="0"/>
              </a:rPr>
              <a:pPr/>
              <a:t>39</a:t>
            </a:fld>
            <a:endParaRPr lang="en-US" smtClean="0">
              <a:cs typeface="Arial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EF1672D-06AF-4814-A412-DAC9DE52EFF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273A835-53DF-423B-BA24-05D1CEAEA98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8E87043-F0DD-42DE-B32F-030078571B9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B7098A8-D103-4A4D-AB3C-AD45DEDA743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9F7C0-B71C-48E3-8D21-3D51220A2B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29380-1897-433A-83E2-78BFB7A3F1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B08BC-2A19-4263-8B55-A1A4B8805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84C73-02F2-4DC1-B269-52FE23B902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D4010-34EA-4EA8-981F-720E15DA52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58400-2C58-4E71-9457-D319FFE1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11B42-6EFE-4AE6-800A-3C78C5E65D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68F6B-5A38-4B99-ACAD-F189922F46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E8ACA-B5BD-4F7A-B25A-B63BAEBDE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3A085-BCC2-4DC0-9EB0-B061B79EF3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E1B09-0AB6-47A6-B67F-46C49B3A62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17036-0803-4802-BB49-F07795D3D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98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fld id="{B020325C-B1CD-4090-B6FA-A224CB80F1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1"/>
            <a:ext cx="1295399" cy="77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7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514600" y="1"/>
            <a:ext cx="1295400" cy="763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8" name="Picture 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295400" y="0"/>
            <a:ext cx="1219200" cy="759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9" name="Picture 5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810000" y="0"/>
            <a:ext cx="1295400" cy="754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0" name="Picture 6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105401" y="0"/>
            <a:ext cx="137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1" name="Picture 7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477001" y="0"/>
            <a:ext cx="1371600" cy="78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2" name="Picture 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848601" y="0"/>
            <a:ext cx="129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7" name="Straight Connector 16"/>
          <p:cNvCxnSpPr/>
          <p:nvPr userDrawn="1"/>
        </p:nvCxnSpPr>
        <p:spPr bwMode="auto">
          <a:xfrm>
            <a:off x="0" y="762000"/>
            <a:ext cx="9144000" cy="158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65000"/>
        <a:buChar char="•"/>
        <a:defRPr sz="24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7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4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5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5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24.wmf"/><Relationship Id="rId4" Type="http://schemas.openxmlformats.org/officeDocument/2006/relationships/oleObject" Target="../embeddings/oleObject6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8.wmf"/><Relationship Id="rId4" Type="http://schemas.openxmlformats.org/officeDocument/2006/relationships/oleObject" Target="../embeddings/oleObject8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9.wmf"/><Relationship Id="rId4" Type="http://schemas.openxmlformats.org/officeDocument/2006/relationships/oleObject" Target="../embeddings/oleObject9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34.wmf"/><Relationship Id="rId4" Type="http://schemas.openxmlformats.org/officeDocument/2006/relationships/oleObject" Target="../embeddings/oleObject11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37.wmf"/><Relationship Id="rId4" Type="http://schemas.openxmlformats.org/officeDocument/2006/relationships/oleObject" Target="../embeddings/oleObject12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38.wmf"/><Relationship Id="rId4" Type="http://schemas.openxmlformats.org/officeDocument/2006/relationships/oleObject" Target="../embeddings/oleObject13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46.wmf"/><Relationship Id="rId4" Type="http://schemas.openxmlformats.org/officeDocument/2006/relationships/oleObject" Target="../embeddings/oleObject14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54.png"/><Relationship Id="rId4" Type="http://schemas.openxmlformats.org/officeDocument/2006/relationships/image" Target="../media/image55.w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59.wmf"/><Relationship Id="rId4" Type="http://schemas.openxmlformats.org/officeDocument/2006/relationships/oleObject" Target="../embeddings/oleObject16.bin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64.wmf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066343"/>
            <a:ext cx="1676400" cy="2210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4208" y="4114800"/>
            <a:ext cx="166039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baltagi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1035242"/>
            <a:ext cx="1584960" cy="2241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9000" y="4049170"/>
            <a:ext cx="2067921" cy="235163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24600" y="4114800"/>
            <a:ext cx="1646574" cy="236220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609600" y="3424535"/>
            <a:ext cx="8077200" cy="461665"/>
          </a:xfrm>
          <a:prstGeom prst="rect">
            <a:avLst/>
          </a:prstGeom>
          <a:solidFill>
            <a:srgbClr val="CCECFF"/>
          </a:solidFill>
          <a:ln w="22225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8. Heterogeneity: Latent Class Models</a:t>
            </a:r>
            <a:endParaRPr lang="en-US" sz="2400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57600" y="952500"/>
            <a:ext cx="15240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600200"/>
            <a:ext cx="8126896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609600" y="4953000"/>
            <a:ext cx="8077200" cy="838200"/>
          </a:xfrm>
          <a:prstGeom prst="rect">
            <a:avLst/>
          </a:prstGeom>
          <a:solidFill>
            <a:srgbClr val="4F81BD">
              <a:alpha val="1882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762000"/>
            <a:ext cx="8229600" cy="792162"/>
          </a:xfrm>
        </p:spPr>
        <p:txBody>
          <a:bodyPr/>
          <a:lstStyle/>
          <a:p>
            <a:r>
              <a:rPr lang="en-US" smtClean="0"/>
              <a:t>Latent Classes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458200" cy="4525963"/>
          </a:xfrm>
        </p:spPr>
        <p:txBody>
          <a:bodyPr>
            <a:normAutofit/>
          </a:bodyPr>
          <a:lstStyle/>
          <a:p>
            <a:r>
              <a:rPr lang="en-US" smtClean="0"/>
              <a:t>A population contains a mixture of individuals of different types (classes)</a:t>
            </a:r>
          </a:p>
          <a:p>
            <a:r>
              <a:rPr lang="en-US" smtClean="0"/>
              <a:t>Common form of the data generating mechanism within the classes</a:t>
            </a:r>
          </a:p>
          <a:p>
            <a:r>
              <a:rPr lang="en-US" smtClean="0"/>
              <a:t>Observed outcome y is governed by the </a:t>
            </a:r>
            <a:r>
              <a:rPr lang="en-US" b="1" smtClean="0">
                <a:solidFill>
                  <a:srgbClr val="FF0000"/>
                </a:solidFill>
              </a:rPr>
              <a:t>common process </a:t>
            </a:r>
            <a:r>
              <a:rPr lang="en-US" smtClean="0"/>
              <a:t>F(</a:t>
            </a:r>
            <a:r>
              <a:rPr lang="en-US" smtClean="0">
                <a:sym typeface="Symbol"/>
              </a:rPr>
              <a:t>y|</a:t>
            </a:r>
            <a:r>
              <a:rPr lang="en-US" b="1" smtClean="0">
                <a:sym typeface="Symbol"/>
              </a:rPr>
              <a:t>x</a:t>
            </a:r>
            <a:r>
              <a:rPr lang="en-US">
                <a:sym typeface="Symbol"/>
              </a:rPr>
              <a:t>,</a:t>
            </a:r>
            <a:r>
              <a:rPr lang="en-US" b="1">
                <a:sym typeface="Symbol"/>
              </a:rPr>
              <a:t></a:t>
            </a:r>
            <a:r>
              <a:rPr lang="en-US" baseline="-25000">
                <a:sym typeface="Symbol"/>
              </a:rPr>
              <a:t>j</a:t>
            </a:r>
            <a:r>
              <a:rPr lang="en-US" b="1">
                <a:sym typeface="Symbol"/>
              </a:rPr>
              <a:t> </a:t>
            </a:r>
            <a:r>
              <a:rPr lang="en-US" smtClean="0">
                <a:sym typeface="Symbol"/>
              </a:rPr>
              <a:t>)</a:t>
            </a:r>
            <a:endParaRPr lang="en-US" smtClean="0"/>
          </a:p>
          <a:p>
            <a:r>
              <a:rPr lang="en-US" smtClean="0"/>
              <a:t>Classes are distinguished by the parameters, </a:t>
            </a:r>
            <a:r>
              <a:rPr lang="en-US" b="1" smtClean="0">
                <a:sym typeface="Symbol"/>
              </a:rPr>
              <a:t></a:t>
            </a:r>
            <a:r>
              <a:rPr lang="en-US" baseline="-25000" smtClean="0">
                <a:sym typeface="Symbol"/>
              </a:rPr>
              <a:t>j</a:t>
            </a:r>
            <a:r>
              <a:rPr lang="en-US" smtClean="0"/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3505200"/>
            <a:ext cx="8229600" cy="1524000"/>
          </a:xfrm>
          <a:prstGeom prst="rect">
            <a:avLst/>
          </a:prstGeom>
          <a:solidFill>
            <a:srgbClr val="FF00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23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1676400"/>
            <a:ext cx="6019800" cy="3557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971800" y="5334000"/>
            <a:ext cx="525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ln w="12700">
                  <a:solidFill>
                    <a:schemeClr val="tx1"/>
                  </a:solidFill>
                </a:ln>
              </a:rPr>
              <a:t>Density?  Note significant mass below zero.  Not a gamma or lognormal or any other familiar density.</a:t>
            </a:r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62200" y="914400"/>
            <a:ext cx="647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How Finite Mixture Models Work</a:t>
            </a:r>
            <a:endParaRPr lang="en-US" sz="3200" b="1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939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066800"/>
            <a:ext cx="1085850" cy="5646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2803859"/>
              </p:ext>
            </p:extLst>
          </p:nvPr>
        </p:nvGraphicFramePr>
        <p:xfrm>
          <a:off x="533400" y="5428616"/>
          <a:ext cx="8509000" cy="8036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138" name="Equation" r:id="rId3" imgW="4572000" imgH="431800" progId="Equation.DSMT4">
                  <p:embed/>
                </p:oleObj>
              </mc:Choice>
              <mc:Fallback>
                <p:oleObj name="Equation" r:id="rId3" imgW="4572000" imgH="4318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5428616"/>
                        <a:ext cx="8509000" cy="80362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833735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Find the ‘Best’ Fitting Mixture of Two Normal Densities</a:t>
            </a:r>
            <a:endParaRPr lang="en-US" sz="2400" b="1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0292533"/>
              </p:ext>
            </p:extLst>
          </p:nvPr>
        </p:nvGraphicFramePr>
        <p:xfrm>
          <a:off x="1295400" y="1447800"/>
          <a:ext cx="6710800" cy="3624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139" name="Equation" r:id="rId5" imgW="3479800" imgH="1879600" progId="Equation.DSMT4">
                  <p:embed/>
                </p:oleObj>
              </mc:Choice>
              <mc:Fallback>
                <p:oleObj name="Equation" r:id="rId5" imgW="3479800" imgH="18796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447800"/>
                        <a:ext cx="6710800" cy="3624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Down Arrow 4"/>
          <p:cNvSpPr/>
          <p:nvPr/>
        </p:nvSpPr>
        <p:spPr>
          <a:xfrm>
            <a:off x="5105400" y="1371600"/>
            <a:ext cx="228600" cy="457200"/>
          </a:xfrm>
          <a:prstGeom prst="downArrow">
            <a:avLst/>
          </a:prstGeom>
          <a:solidFill>
            <a:srgbClr val="FF0000">
              <a:alpha val="2117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685800" y="4781550"/>
            <a:ext cx="457200" cy="228600"/>
          </a:xfrm>
          <a:prstGeom prst="rightArrow">
            <a:avLst/>
          </a:prstGeom>
          <a:solidFill>
            <a:srgbClr val="FF0000">
              <a:alpha val="2313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752600" y="3810000"/>
            <a:ext cx="1447800" cy="838200"/>
          </a:xfrm>
          <a:prstGeom prst="rect">
            <a:avLst/>
          </a:prstGeom>
          <a:solidFill>
            <a:srgbClr val="FF0000">
              <a:alpha val="2196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876800" y="3810000"/>
            <a:ext cx="1447800" cy="838200"/>
          </a:xfrm>
          <a:prstGeom prst="rect">
            <a:avLst/>
          </a:prstGeom>
          <a:solidFill>
            <a:srgbClr val="FF0000">
              <a:alpha val="2196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4724400" y="4800600"/>
            <a:ext cx="457200" cy="228600"/>
          </a:xfrm>
          <a:prstGeom prst="rightArrow">
            <a:avLst/>
          </a:prstGeom>
          <a:solidFill>
            <a:srgbClr val="FF0000">
              <a:alpha val="2313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600200"/>
            <a:ext cx="7848600" cy="3909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143000" y="5486400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latin typeface="Arial" pitchFamily="34" charset="0"/>
                <a:cs typeface="Arial" pitchFamily="34" charset="0"/>
              </a:rPr>
              <a:t>Mixing probabilities .715 and .285</a:t>
            </a:r>
            <a:endParaRPr lang="en-US" sz="3200" b="1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16200000" flipV="1">
            <a:off x="3771900" y="3924300"/>
            <a:ext cx="1676400" cy="1447800"/>
          </a:xfrm>
          <a:prstGeom prst="straightConnector1">
            <a:avLst/>
          </a:prstGeom>
          <a:ln w="28575">
            <a:solidFill>
              <a:srgbClr val="8B00E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10800000">
            <a:off x="4953000" y="4343400"/>
            <a:ext cx="2057400" cy="1295400"/>
          </a:xfrm>
          <a:prstGeom prst="straightConnector1">
            <a:avLst/>
          </a:prstGeom>
          <a:ln w="28575">
            <a:solidFill>
              <a:srgbClr val="8B00E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066800"/>
            <a:ext cx="7543800" cy="5535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724400" y="2209800"/>
            <a:ext cx="2171700" cy="381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smtClean="0">
                <a:solidFill>
                  <a:srgbClr val="FF0000"/>
                </a:solidFill>
              </a:rPr>
              <a:t>Approximation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00600" y="4724400"/>
            <a:ext cx="1981200" cy="369332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Actual Distribution</a:t>
            </a:r>
            <a:endParaRPr 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8229600" cy="944562"/>
          </a:xfrm>
        </p:spPr>
        <p:txBody>
          <a:bodyPr/>
          <a:lstStyle/>
          <a:p>
            <a:r>
              <a:rPr lang="en-US" smtClean="0">
                <a:solidFill>
                  <a:srgbClr val="0070C0"/>
                </a:solidFill>
              </a:rPr>
              <a:t>A Practical Distinction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smtClean="0">
                <a:solidFill>
                  <a:srgbClr val="0070C0"/>
                </a:solidFill>
              </a:rPr>
              <a:t>Finite Mixture (Discrete Mixture):  </a:t>
            </a:r>
          </a:p>
          <a:p>
            <a:pPr lvl="1"/>
            <a:r>
              <a:rPr lang="en-US" smtClean="0"/>
              <a:t>Functional form strategy</a:t>
            </a:r>
          </a:p>
          <a:p>
            <a:pPr lvl="1"/>
            <a:r>
              <a:rPr lang="en-US" smtClean="0"/>
              <a:t>Component densities have no meaning </a:t>
            </a:r>
          </a:p>
          <a:p>
            <a:pPr lvl="1"/>
            <a:r>
              <a:rPr lang="en-US" smtClean="0"/>
              <a:t>Mixing probabilities have no meaning</a:t>
            </a:r>
          </a:p>
          <a:p>
            <a:pPr lvl="1"/>
            <a:r>
              <a:rPr lang="en-US" smtClean="0"/>
              <a:t>There is no question of “class membership”</a:t>
            </a:r>
          </a:p>
          <a:p>
            <a:pPr lvl="1"/>
            <a:r>
              <a:rPr lang="en-US" smtClean="0"/>
              <a:t>The number of classes is uninteresting – enough to get a good fit</a:t>
            </a:r>
          </a:p>
          <a:p>
            <a:r>
              <a:rPr lang="en-US" b="1" smtClean="0">
                <a:solidFill>
                  <a:srgbClr val="0070C0"/>
                </a:solidFill>
              </a:rPr>
              <a:t>Latent Class:</a:t>
            </a:r>
          </a:p>
          <a:p>
            <a:pPr lvl="1"/>
            <a:r>
              <a:rPr lang="en-US" smtClean="0"/>
              <a:t>Mixture of subpopulations</a:t>
            </a:r>
          </a:p>
          <a:p>
            <a:pPr lvl="1"/>
            <a:r>
              <a:rPr lang="en-US" smtClean="0"/>
              <a:t>Component densities are believed to be definable “groups”  </a:t>
            </a:r>
            <a:br>
              <a:rPr lang="en-US" smtClean="0"/>
            </a:br>
            <a:r>
              <a:rPr lang="en-US" smtClean="0"/>
              <a:t>(</a:t>
            </a:r>
            <a:r>
              <a:rPr lang="en-US" b="1" smtClean="0">
                <a:solidFill>
                  <a:srgbClr val="FF0000"/>
                </a:solidFill>
              </a:rPr>
              <a:t>Low Users </a:t>
            </a:r>
            <a:r>
              <a:rPr lang="en-US" smtClean="0"/>
              <a:t>and </a:t>
            </a:r>
            <a:r>
              <a:rPr lang="en-US" b="1" smtClean="0">
                <a:solidFill>
                  <a:srgbClr val="FF0000"/>
                </a:solidFill>
              </a:rPr>
              <a:t>High Users </a:t>
            </a:r>
            <a:r>
              <a:rPr lang="en-US" smtClean="0"/>
              <a:t>in Bago d’Uva and Jones application)</a:t>
            </a:r>
          </a:p>
          <a:p>
            <a:pPr lvl="1"/>
            <a:r>
              <a:rPr lang="en-US" smtClean="0"/>
              <a:t>The classification problem is interesting – who is in which class?</a:t>
            </a:r>
          </a:p>
          <a:p>
            <a:pPr lvl="1"/>
            <a:r>
              <a:rPr lang="en-US" smtClean="0"/>
              <a:t>Posterior probabilities, P(class|y,</a:t>
            </a:r>
            <a:r>
              <a:rPr lang="en-US" b="1" smtClean="0"/>
              <a:t>x</a:t>
            </a:r>
            <a:r>
              <a:rPr lang="en-US" smtClean="0"/>
              <a:t>) have meaning</a:t>
            </a:r>
          </a:p>
          <a:p>
            <a:pPr lvl="1"/>
            <a:r>
              <a:rPr lang="en-US" smtClean="0"/>
              <a:t>Question of the number of classes has content in the context of the analysis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The Latent Class Model</a:t>
            </a:r>
          </a:p>
        </p:txBody>
      </p:sp>
      <p:graphicFrame>
        <p:nvGraphicFramePr>
          <p:cNvPr id="12290" name="Object 4"/>
          <p:cNvGraphicFramePr>
            <a:graphicFrameLocks noChangeAspect="1"/>
          </p:cNvGraphicFramePr>
          <p:nvPr/>
        </p:nvGraphicFramePr>
        <p:xfrm>
          <a:off x="1143000" y="2541588"/>
          <a:ext cx="6780213" cy="2751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878" name="Equation" r:id="rId4" imgW="4254480" imgH="1726920" progId="Equation.DSMT4">
                  <p:embed/>
                </p:oleObj>
              </mc:Choice>
              <mc:Fallback>
                <p:oleObj name="Equation" r:id="rId4" imgW="4254480" imgH="172692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541588"/>
                        <a:ext cx="6780213" cy="2751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Log Likelihood for an LC Model</a:t>
            </a: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1370013" y="1882775"/>
          <a:ext cx="7150100" cy="461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022" name="Equation" r:id="rId4" imgW="4102100" imgH="2641600" progId="Equation.DSMT4">
                  <p:embed/>
                </p:oleObj>
              </mc:Choice>
              <mc:Fallback>
                <p:oleObj name="Equation" r:id="rId4" imgW="4102100" imgH="26416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0013" y="1882775"/>
                        <a:ext cx="7150100" cy="4614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371600" y="5943600"/>
            <a:ext cx="7239000" cy="533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97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/>
          <a:lstStyle/>
          <a:p>
            <a:pPr eaLnBrk="1" hangingPunct="1"/>
            <a:r>
              <a:rPr lang="en-US" smtClean="0"/>
              <a:t>Estimating Which Class</a:t>
            </a:r>
          </a:p>
        </p:txBody>
      </p:sp>
      <p:graphicFrame>
        <p:nvGraphicFramePr>
          <p:cNvPr id="14338" name="Object 3"/>
          <p:cNvGraphicFramePr>
            <a:graphicFrameLocks noChangeAspect="1"/>
          </p:cNvGraphicFramePr>
          <p:nvPr/>
        </p:nvGraphicFramePr>
        <p:xfrm>
          <a:off x="1524000" y="1524000"/>
          <a:ext cx="6645853" cy="51053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26" name="Equation" r:id="rId4" imgW="5092560" imgH="3911400" progId="Equation.DSMT4">
                  <p:embed/>
                </p:oleObj>
              </mc:Choice>
              <mc:Fallback>
                <p:oleObj name="Equation" r:id="rId4" imgW="5092560" imgH="39114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524000"/>
                        <a:ext cx="6645853" cy="51053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0" name="Line 4"/>
          <p:cNvSpPr>
            <a:spLocks noChangeShapeType="1"/>
          </p:cNvSpPr>
          <p:nvPr/>
        </p:nvSpPr>
        <p:spPr bwMode="auto">
          <a:xfrm flipH="1" flipV="1">
            <a:off x="5486400" y="1676400"/>
            <a:ext cx="1600200" cy="762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 flipH="1">
            <a:off x="7162800" y="5334000"/>
            <a:ext cx="533400" cy="2286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524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Posterior for Normal Mixture</a:t>
            </a: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400050" y="12700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10" name="Equation" r:id="rId4" imgW="114102" imgH="177492" progId="Equation.DSMT4">
                  <p:embed/>
                </p:oleObj>
              </mc:Choice>
              <mc:Fallback>
                <p:oleObj name="Equation" r:id="rId4" imgW="114102" imgH="177492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050" y="12700"/>
                        <a:ext cx="1143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625475" y="2667000"/>
          <a:ext cx="7589838" cy="230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11" name="Equation" r:id="rId6" imgW="3517900" imgH="1066800" progId="Equation.DSMT4">
                  <p:embed/>
                </p:oleObj>
              </mc:Choice>
              <mc:Fallback>
                <p:oleObj name="Equation" r:id="rId6" imgW="3517900" imgH="10668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475" y="2667000"/>
                        <a:ext cx="7589838" cy="2301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Estimated Posterior Probabilities</a:t>
            </a: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1905000"/>
            <a:ext cx="3200400" cy="4551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1139825"/>
          </a:xfrm>
        </p:spPr>
        <p:txBody>
          <a:bodyPr/>
          <a:lstStyle/>
          <a:p>
            <a:pPr eaLnBrk="1" hangingPunct="1"/>
            <a:r>
              <a:rPr lang="en-US" sz="3200" b="1" smtClean="0"/>
              <a:t>More Difficult When the </a:t>
            </a:r>
            <a:br>
              <a:rPr lang="en-US" sz="3200" b="1" smtClean="0"/>
            </a:br>
            <a:r>
              <a:rPr lang="en-US" sz="3200" b="1" smtClean="0"/>
              <a:t>Populations are Close Together</a:t>
            </a:r>
          </a:p>
        </p:txBody>
      </p:sp>
      <p:pic>
        <p:nvPicPr>
          <p:cNvPr id="3891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2667000"/>
            <a:ext cx="6400800" cy="3529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The Technique Still Works</a:t>
            </a:r>
          </a:p>
        </p:txBody>
      </p:sp>
      <p:sp>
        <p:nvSpPr>
          <p:cNvPr id="39939" name="Text Box 4"/>
          <p:cNvSpPr txBox="1">
            <a:spLocks noChangeArrowheads="1"/>
          </p:cNvSpPr>
          <p:nvPr/>
        </p:nvSpPr>
        <p:spPr bwMode="auto">
          <a:xfrm>
            <a:off x="762000" y="1676400"/>
            <a:ext cx="7848600" cy="41338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Latent Class / Panel LinearRg Model</a:t>
            </a:r>
          </a:p>
          <a:p>
            <a:r>
              <a:rPr lang="en-US" sz="1400" b="1">
                <a:latin typeface="Courier New" pitchFamily="49" charset="0"/>
              </a:rPr>
              <a:t>Dependent variable                  YLC</a:t>
            </a:r>
          </a:p>
          <a:p>
            <a:r>
              <a:rPr lang="en-US" sz="1400" b="1">
                <a:latin typeface="Courier New" pitchFamily="49" charset="0"/>
              </a:rPr>
              <a:t>Sample is  1 pds and   1000 individuals</a:t>
            </a:r>
          </a:p>
          <a:p>
            <a:r>
              <a:rPr lang="en-US" sz="1400" b="1">
                <a:latin typeface="Courier New" pitchFamily="49" charset="0"/>
              </a:rPr>
              <a:t>LINEAR regression model</a:t>
            </a:r>
          </a:p>
          <a:p>
            <a:r>
              <a:rPr lang="en-US" sz="1400" b="1">
                <a:latin typeface="Courier New" pitchFamily="49" charset="0"/>
              </a:rPr>
              <a:t>Model fit with  2 latent classes.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   |Model parameters for latent class 1</a:t>
            </a:r>
          </a:p>
          <a:p>
            <a:r>
              <a:rPr lang="en-US" sz="1400" b="1">
                <a:latin typeface="Courier New" pitchFamily="49" charset="0"/>
              </a:rPr>
              <a:t>Constant|    2.93611***       .15813       18.568   .0000</a:t>
            </a:r>
          </a:p>
          <a:p>
            <a:r>
              <a:rPr lang="en-US" sz="1400" b="1">
                <a:latin typeface="Courier New" pitchFamily="49" charset="0"/>
              </a:rPr>
              <a:t>   Sigma|    1.00326***       .07370       13.613   .0000</a:t>
            </a:r>
          </a:p>
          <a:p>
            <a:r>
              <a:rPr lang="en-US" sz="1400" b="1">
                <a:latin typeface="Courier New" pitchFamily="49" charset="0"/>
              </a:rPr>
              <a:t>        |Model parameters for latent class 2</a:t>
            </a:r>
          </a:p>
          <a:p>
            <a:r>
              <a:rPr lang="en-US" sz="1400" b="1">
                <a:latin typeface="Courier New" pitchFamily="49" charset="0"/>
              </a:rPr>
              <a:t>Constant|     .90156***       .28767        3.134   .0017</a:t>
            </a:r>
          </a:p>
          <a:p>
            <a:r>
              <a:rPr lang="en-US" sz="1400" b="1">
                <a:latin typeface="Courier New" pitchFamily="49" charset="0"/>
              </a:rPr>
              <a:t>   Sigma|     .86951***       .10808        8.045   .0000</a:t>
            </a:r>
          </a:p>
          <a:p>
            <a:r>
              <a:rPr lang="en-US" sz="1400" b="1">
                <a:latin typeface="Courier New" pitchFamily="49" charset="0"/>
              </a:rPr>
              <a:t>        |Estimated prior probabilities for class membership</a:t>
            </a:r>
          </a:p>
          <a:p>
            <a:r>
              <a:rPr lang="en-US" sz="1400" b="1">
                <a:latin typeface="Courier New" pitchFamily="49" charset="0"/>
              </a:rPr>
              <a:t>Class1Pr|     .73447***       .09076        8.092   .0000</a:t>
            </a:r>
          </a:p>
          <a:p>
            <a:r>
              <a:rPr lang="en-US" sz="1400" b="1">
                <a:latin typeface="Courier New" pitchFamily="49" charset="0"/>
              </a:rPr>
              <a:t>Class2Pr|     .26553***       .09076        2.926   .0034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‘Estimating’ </a:t>
            </a:r>
            <a:r>
              <a:rPr lang="el-GR" smtClean="0"/>
              <a:t>β</a:t>
            </a:r>
            <a:r>
              <a:rPr lang="en-US" baseline="-25000" smtClean="0"/>
              <a:t>i</a:t>
            </a:r>
            <a:endParaRPr lang="el-GR" smtClean="0"/>
          </a:p>
        </p:txBody>
      </p:sp>
      <p:graphicFrame>
        <p:nvGraphicFramePr>
          <p:cNvPr id="15362" name="Object 3"/>
          <p:cNvGraphicFramePr>
            <a:graphicFrameLocks noChangeAspect="1"/>
          </p:cNvGraphicFramePr>
          <p:nvPr/>
        </p:nvGraphicFramePr>
        <p:xfrm>
          <a:off x="838200" y="2049463"/>
          <a:ext cx="7391400" cy="2390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950" name="Equation" r:id="rId4" imgW="4317840" imgH="1396800" progId="Equation.DSMT4">
                  <p:embed/>
                </p:oleObj>
              </mc:Choice>
              <mc:Fallback>
                <p:oleObj name="Equation" r:id="rId4" imgW="4317840" imgH="13968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049463"/>
                        <a:ext cx="7391400" cy="2390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How Many Classes?</a:t>
            </a: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1371600" y="1981200"/>
          <a:ext cx="7358062" cy="361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796" name="Equation" r:id="rId4" imgW="4241800" imgH="2082800" progId="Equation.DSMT4">
                  <p:embed/>
                </p:oleObj>
              </mc:Choice>
              <mc:Fallback>
                <p:oleObj name="Equation" r:id="rId4" imgW="4241800" imgH="2082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981200"/>
                        <a:ext cx="7358062" cy="3613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7325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LCM for Health Status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76400"/>
            <a:ext cx="7239000" cy="24384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Self Assessed Health Status = 0,1,…,10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Recoded:  Healthy  =  HSAT &gt; 6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Using only groups observed T=7 times; N=887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Prob = 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/>
              </a:rPr>
              <a:t>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(Age,Educ,Income,Married,Kids)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2, 3 classes</a:t>
            </a:r>
          </a:p>
        </p:txBody>
      </p:sp>
      <p:pic>
        <p:nvPicPr>
          <p:cNvPr id="6246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3886200"/>
            <a:ext cx="679526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636587"/>
          </a:xfrm>
        </p:spPr>
        <p:txBody>
          <a:bodyPr/>
          <a:lstStyle/>
          <a:p>
            <a:pPr eaLnBrk="1" hangingPunct="1"/>
            <a:r>
              <a:rPr lang="en-US" sz="3600" smtClean="0"/>
              <a:t>Too Many Classes</a:t>
            </a:r>
          </a:p>
        </p:txBody>
      </p:sp>
      <p:pic>
        <p:nvPicPr>
          <p:cNvPr id="6041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799" y="1600200"/>
            <a:ext cx="5229921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Straight Arrow Connector 7"/>
          <p:cNvCxnSpPr/>
          <p:nvPr/>
        </p:nvCxnSpPr>
        <p:spPr bwMode="auto">
          <a:xfrm rot="10800000" flipV="1">
            <a:off x="5105400" y="2057400"/>
            <a:ext cx="1371600" cy="12192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33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Two Class Model</a:t>
            </a:r>
          </a:p>
        </p:txBody>
      </p:sp>
      <p:sp>
        <p:nvSpPr>
          <p:cNvPr id="47107" name="Text Box 4"/>
          <p:cNvSpPr txBox="1">
            <a:spLocks noChangeArrowheads="1"/>
          </p:cNvSpPr>
          <p:nvPr/>
        </p:nvSpPr>
        <p:spPr bwMode="auto">
          <a:xfrm>
            <a:off x="990600" y="1600200"/>
            <a:ext cx="70866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Latent Class / Panel Probit  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HEALTHY</a:t>
            </a:r>
          </a:p>
          <a:p>
            <a:r>
              <a:rPr lang="en-US" sz="1200" b="1">
                <a:latin typeface="Courier New" pitchFamily="49" charset="0"/>
              </a:rPr>
              <a:t>Unbalanced panel has    887 individuals</a:t>
            </a:r>
          </a:p>
          <a:p>
            <a:r>
              <a:rPr lang="en-US" sz="1200" b="1">
                <a:latin typeface="Courier New" pitchFamily="49" charset="0"/>
              </a:rPr>
              <a:t>PROBIT (normal)  probability model</a:t>
            </a:r>
          </a:p>
          <a:p>
            <a:r>
              <a:rPr lang="en-US" sz="1200" b="1">
                <a:latin typeface="Courier New" pitchFamily="49" charset="0"/>
              </a:rPr>
              <a:t>Model fit with  2 latent classes.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|Model parameters for latent class 1</a:t>
            </a:r>
          </a:p>
          <a:p>
            <a:r>
              <a:rPr lang="en-US" sz="1200" b="1">
                <a:latin typeface="Courier New" pitchFamily="49" charset="0"/>
              </a:rPr>
              <a:t>Constant|     .61652**        .28620        2.154   .0312</a:t>
            </a:r>
          </a:p>
          <a:p>
            <a:r>
              <a:rPr lang="en-US" sz="1200" b="1">
                <a:latin typeface="Courier New" pitchFamily="49" charset="0"/>
              </a:rPr>
              <a:t>     AGE|    -.02466***       .00401       -6.143   .0000      44.3352</a:t>
            </a:r>
          </a:p>
          <a:p>
            <a:r>
              <a:rPr lang="en-US" sz="1200" b="1">
                <a:latin typeface="Courier New" pitchFamily="49" charset="0"/>
              </a:rPr>
              <a:t>    EDUC|     .11759***       .01852        6.351   .0000      10.9409</a:t>
            </a:r>
          </a:p>
          <a:p>
            <a:r>
              <a:rPr lang="en-US" sz="1200" b="1">
                <a:latin typeface="Courier New" pitchFamily="49" charset="0"/>
              </a:rPr>
              <a:t>  HHNINC|     .10713          .20447         .524   .6003       .34930</a:t>
            </a:r>
          </a:p>
          <a:p>
            <a:r>
              <a:rPr lang="en-US" sz="1200" b="1">
                <a:latin typeface="Courier New" pitchFamily="49" charset="0"/>
              </a:rPr>
              <a:t> MARRIED|     .11705          .09574        1.223   .2215       .84539</a:t>
            </a:r>
          </a:p>
          <a:p>
            <a:r>
              <a:rPr lang="en-US" sz="1200" b="1">
                <a:latin typeface="Courier New" pitchFamily="49" charset="0"/>
              </a:rPr>
              <a:t>  HHKIDS|     .04421          .07017         .630   .5287       .45482</a:t>
            </a:r>
          </a:p>
          <a:p>
            <a:r>
              <a:rPr lang="en-US" sz="1200" b="1">
                <a:latin typeface="Courier New" pitchFamily="49" charset="0"/>
              </a:rPr>
              <a:t>        |Model parameters for latent class 2</a:t>
            </a:r>
          </a:p>
          <a:p>
            <a:r>
              <a:rPr lang="en-US" sz="1200" b="1">
                <a:latin typeface="Courier New" pitchFamily="49" charset="0"/>
              </a:rPr>
              <a:t>Constant|     .18988          .31890         .595   .5516</a:t>
            </a:r>
          </a:p>
          <a:p>
            <a:r>
              <a:rPr lang="en-US" sz="1200" b="1">
                <a:latin typeface="Courier New" pitchFamily="49" charset="0"/>
              </a:rPr>
              <a:t>     AGE|    -.03120***       .00464       -6.719   .0000      44.3352</a:t>
            </a:r>
          </a:p>
          <a:p>
            <a:r>
              <a:rPr lang="en-US" sz="1200" b="1">
                <a:latin typeface="Courier New" pitchFamily="49" charset="0"/>
              </a:rPr>
              <a:t>    EDUC|     .02122          .01934        1.097   .2726      10.9409</a:t>
            </a:r>
          </a:p>
          <a:p>
            <a:r>
              <a:rPr lang="en-US" sz="1200" b="1">
                <a:latin typeface="Courier New" pitchFamily="49" charset="0"/>
              </a:rPr>
              <a:t>  HHNINC|     .61039***       .19688        3.100   .0019       .34930</a:t>
            </a:r>
          </a:p>
          <a:p>
            <a:r>
              <a:rPr lang="en-US" sz="1200" b="1">
                <a:latin typeface="Courier New" pitchFamily="49" charset="0"/>
              </a:rPr>
              <a:t> MARRIED|     .06201          .10035         .618   .5367       .84539</a:t>
            </a:r>
          </a:p>
          <a:p>
            <a:r>
              <a:rPr lang="en-US" sz="1200" b="1">
                <a:latin typeface="Courier New" pitchFamily="49" charset="0"/>
              </a:rPr>
              <a:t>  HHKIDS|     .19465**        .07936        2.453   .0142       .45482</a:t>
            </a:r>
          </a:p>
          <a:p>
            <a:r>
              <a:rPr lang="en-US" sz="1200" b="1">
                <a:latin typeface="Courier New" pitchFamily="49" charset="0"/>
              </a:rPr>
              <a:t>        |Estimated prior probabilities for class membership</a:t>
            </a:r>
          </a:p>
          <a:p>
            <a:r>
              <a:rPr lang="en-US" sz="1200" b="1">
                <a:latin typeface="Courier New" pitchFamily="49" charset="0"/>
              </a:rPr>
              <a:t>Class1Pr|     .56604***       .02487       22.763   .0000</a:t>
            </a:r>
          </a:p>
          <a:p>
            <a:r>
              <a:rPr lang="en-US" sz="1200" b="1">
                <a:latin typeface="Courier New" pitchFamily="49" charset="0"/>
              </a:rPr>
              <a:t>Class2Pr|     .43396***       .02487       17.452   .0000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Partial Effects in LC Model</a:t>
            </a:r>
          </a:p>
        </p:txBody>
      </p:sp>
      <p:sp>
        <p:nvSpPr>
          <p:cNvPr id="48131" name="Text Box 4"/>
          <p:cNvSpPr txBox="1">
            <a:spLocks noChangeArrowheads="1"/>
          </p:cNvSpPr>
          <p:nvPr/>
        </p:nvSpPr>
        <p:spPr bwMode="auto">
          <a:xfrm>
            <a:off x="1066800" y="1676400"/>
            <a:ext cx="69342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Partial derivatives of expected val. with</a:t>
            </a:r>
          </a:p>
          <a:p>
            <a:r>
              <a:rPr lang="en-US" sz="1200" b="1">
                <a:latin typeface="Courier New" pitchFamily="49" charset="0"/>
              </a:rPr>
              <a:t>respect to the vector of characteristics.</a:t>
            </a:r>
          </a:p>
          <a:p>
            <a:r>
              <a:rPr lang="en-US" sz="1200" b="1">
                <a:latin typeface="Courier New" pitchFamily="49" charset="0"/>
              </a:rPr>
              <a:t>They are computed at the means of the Xs.</a:t>
            </a:r>
          </a:p>
          <a:p>
            <a:r>
              <a:rPr lang="en-US" sz="1200" b="1">
                <a:latin typeface="Courier New" pitchFamily="49" charset="0"/>
              </a:rPr>
              <a:t>Conditional Mean at Sample Point    .6116</a:t>
            </a:r>
          </a:p>
          <a:p>
            <a:r>
              <a:rPr lang="en-US" sz="1200" b="1">
                <a:latin typeface="Courier New" pitchFamily="49" charset="0"/>
              </a:rPr>
              <a:t>Scale Factor for Marginal Effects   .3832</a:t>
            </a:r>
          </a:p>
          <a:p>
            <a:r>
              <a:rPr lang="en-US" sz="1200" b="1">
                <a:latin typeface="Courier New" pitchFamily="49" charset="0"/>
              </a:rPr>
              <a:t>B for latent class model is a wghted avrg.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Elasticity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|Two class latent class model</a:t>
            </a:r>
          </a:p>
          <a:p>
            <a:r>
              <a:rPr lang="en-US" sz="1200" b="1">
                <a:latin typeface="Courier New" pitchFamily="49" charset="0"/>
              </a:rPr>
              <a:t>     AGE|    -.01054***       .00134       -7.860   .0000      -.76377</a:t>
            </a:r>
          </a:p>
          <a:p>
            <a:r>
              <a:rPr lang="en-US" sz="1200" b="1">
                <a:latin typeface="Courier New" pitchFamily="49" charset="0"/>
              </a:rPr>
              <a:t>    EDUC|     .02904***       .00589        4.932   .0000       .51939</a:t>
            </a:r>
          </a:p>
          <a:p>
            <a:r>
              <a:rPr lang="en-US" sz="1200" b="1">
                <a:latin typeface="Courier New" pitchFamily="49" charset="0"/>
              </a:rPr>
              <a:t>  HHNINC|     .12475**        .05598        2.228   .0259       .07124</a:t>
            </a:r>
          </a:p>
          <a:p>
            <a:r>
              <a:rPr lang="en-US" sz="1200" b="1">
                <a:latin typeface="Courier New" pitchFamily="49" charset="0"/>
              </a:rPr>
              <a:t> MARRIED|     .03570          .02991        1.194   .2326       .04934</a:t>
            </a:r>
          </a:p>
          <a:p>
            <a:r>
              <a:rPr lang="en-US" sz="1200" b="1">
                <a:latin typeface="Courier New" pitchFamily="49" charset="0"/>
              </a:rPr>
              <a:t>  HHKIDS|     .04196**        .02075        2.022   .0432       .03120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|Pooled Probit Model</a:t>
            </a:r>
          </a:p>
          <a:p>
            <a:r>
              <a:rPr lang="en-US" sz="1200" b="1">
                <a:latin typeface="Courier New" pitchFamily="49" charset="0"/>
              </a:rPr>
              <a:t>     AGE|    -.00846***       .00081      -10.429   .0000      -.63399</a:t>
            </a:r>
          </a:p>
          <a:p>
            <a:r>
              <a:rPr lang="en-US" sz="1200" b="1">
                <a:latin typeface="Courier New" pitchFamily="49" charset="0"/>
              </a:rPr>
              <a:t>    EDUC|     .03219***       .00336        9.594   .0000       .59568</a:t>
            </a:r>
          </a:p>
          <a:p>
            <a:r>
              <a:rPr lang="en-US" sz="1200" b="1">
                <a:latin typeface="Courier New" pitchFamily="49" charset="0"/>
              </a:rPr>
              <a:t>  HHNINC|     .16699***       .04253        3.927   .0001       .09865</a:t>
            </a:r>
          </a:p>
          <a:p>
            <a:r>
              <a:rPr lang="en-US" sz="1200" b="1">
                <a:latin typeface="Courier New" pitchFamily="49" charset="0"/>
              </a:rPr>
              <a:t>        |Marginal effect for dummy variable is P|1 - P|0.</a:t>
            </a:r>
          </a:p>
          <a:p>
            <a:r>
              <a:rPr lang="en-US" sz="1200" b="1">
                <a:latin typeface="Courier New" pitchFamily="49" charset="0"/>
              </a:rPr>
              <a:t> MARRIED|     .02414          .01877        1.286   .1986       .03451</a:t>
            </a:r>
          </a:p>
          <a:p>
            <a:r>
              <a:rPr lang="en-US" sz="1200" b="1">
                <a:latin typeface="Courier New" pitchFamily="49" charset="0"/>
              </a:rPr>
              <a:t>        |Marginal effect for dummy variable is P|1 - P|0.</a:t>
            </a:r>
          </a:p>
          <a:p>
            <a:r>
              <a:rPr lang="en-US" sz="1200" b="1">
                <a:latin typeface="Courier New" pitchFamily="49" charset="0"/>
              </a:rPr>
              <a:t>  HHKIDS|     .06754***       .01483        4.555   .0000       .05195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Conditional Means of Parameters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0" y="2667000"/>
            <a:ext cx="51816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218" name="Object 5"/>
          <p:cNvGraphicFramePr>
            <a:graphicFrameLocks noChangeAspect="1"/>
          </p:cNvGraphicFramePr>
          <p:nvPr/>
        </p:nvGraphicFramePr>
        <p:xfrm>
          <a:off x="1828800" y="1676400"/>
          <a:ext cx="5943600" cy="94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678" name="Equation" r:id="rId5" imgW="3263900" imgH="520700" progId="Equation.DSMT4">
                  <p:embed/>
                </p:oleObj>
              </mc:Choice>
              <mc:Fallback>
                <p:oleObj name="Equation" r:id="rId5" imgW="3263900" imgH="5207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676400"/>
                        <a:ext cx="5943600" cy="947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An </a:t>
            </a:r>
            <a:r>
              <a:rPr lang="en-US" dirty="0" smtClean="0"/>
              <a:t>Extended Latent Class Model</a:t>
            </a:r>
          </a:p>
        </p:txBody>
      </p:sp>
      <p:graphicFrame>
        <p:nvGraphicFramePr>
          <p:cNvPr id="10242" name="Object 3"/>
          <p:cNvGraphicFramePr>
            <a:graphicFrameLocks noChangeAspect="1"/>
          </p:cNvGraphicFramePr>
          <p:nvPr/>
        </p:nvGraphicFramePr>
        <p:xfrm>
          <a:off x="762000" y="1981200"/>
          <a:ext cx="7620000" cy="347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819" name="Equation" r:id="rId4" imgW="4254500" imgH="1943100" progId="Equation.DSMT4">
                  <p:embed/>
                </p:oleObj>
              </mc:Choice>
              <mc:Fallback>
                <p:oleObj name="Equation" r:id="rId4" imgW="4254500" imgH="1943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981200"/>
                        <a:ext cx="7620000" cy="3479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990600" y="4114800"/>
            <a:ext cx="7467600" cy="1524000"/>
          </a:xfrm>
          <a:prstGeom prst="rect">
            <a:avLst/>
          </a:prstGeom>
          <a:solidFill>
            <a:srgbClr val="7030A0">
              <a:alpha val="1411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713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1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429000"/>
            <a:ext cx="8704501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61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219200"/>
            <a:ext cx="5191125" cy="2188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92258" y="3445032"/>
            <a:ext cx="8646942" cy="2727167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51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/>
          <a:lstStyle/>
          <a:p>
            <a:pPr eaLnBrk="1" hangingPunct="1"/>
            <a:r>
              <a:rPr lang="en-US" b="1" smtClean="0">
                <a:latin typeface="Arial" pitchFamily="34" charset="0"/>
                <a:cs typeface="Arial" pitchFamily="34" charset="0"/>
              </a:rPr>
              <a:t>Health Satisfaction Model</a:t>
            </a:r>
          </a:p>
        </p:txBody>
      </p:sp>
      <p:sp>
        <p:nvSpPr>
          <p:cNvPr id="49155" name="Text Box 4"/>
          <p:cNvSpPr txBox="1">
            <a:spLocks noChangeArrowheads="1"/>
          </p:cNvSpPr>
          <p:nvPr/>
        </p:nvSpPr>
        <p:spPr bwMode="auto">
          <a:xfrm>
            <a:off x="1143000" y="1371601"/>
            <a:ext cx="7162800" cy="544764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Latent Class / Panel Probit   </a:t>
            </a:r>
            <a:r>
              <a:rPr lang="en-US" sz="1200" b="1" smtClean="0">
                <a:latin typeface="Courier New" pitchFamily="49" charset="0"/>
              </a:rPr>
              <a:t>Model        Used mean AGE and FEMALE</a:t>
            </a:r>
            <a:endParaRPr lang="en-US" sz="1200" b="1">
              <a:latin typeface="Courier New" pitchFamily="49" charset="0"/>
            </a:endParaRPr>
          </a:p>
          <a:p>
            <a:r>
              <a:rPr lang="en-US" sz="1200" b="1">
                <a:latin typeface="Courier New" pitchFamily="49" charset="0"/>
              </a:rPr>
              <a:t>Dependent variable              </a:t>
            </a:r>
            <a:r>
              <a:rPr lang="en-US" sz="1200" b="1" smtClean="0">
                <a:latin typeface="Courier New" pitchFamily="49" charset="0"/>
              </a:rPr>
              <a:t>HEALTHY    in class probability model</a:t>
            </a:r>
            <a:endParaRPr lang="en-US" sz="1200" b="1">
              <a:latin typeface="Courier New" pitchFamily="49" charset="0"/>
            </a:endParaRPr>
          </a:p>
          <a:p>
            <a:r>
              <a:rPr lang="en-US" sz="1200" b="1">
                <a:latin typeface="Courier New" pitchFamily="49" charset="0"/>
              </a:rPr>
              <a:t>Log likelihood function     -3465.98697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|Model parameters for latent class 1</a:t>
            </a:r>
          </a:p>
          <a:p>
            <a:r>
              <a:rPr lang="en-US" sz="1200" b="1">
                <a:latin typeface="Courier New" pitchFamily="49" charset="0"/>
              </a:rPr>
              <a:t>Constant|     .60050**        .29187        2.057   .0396</a:t>
            </a:r>
          </a:p>
          <a:p>
            <a:r>
              <a:rPr lang="en-US" sz="1200" b="1">
                <a:latin typeface="Courier New" pitchFamily="49" charset="0"/>
              </a:rPr>
              <a:t>     AGE|    -.02002***       .00447       -4.477   .0000      44.3352</a:t>
            </a:r>
          </a:p>
          <a:p>
            <a:r>
              <a:rPr lang="en-US" sz="1200" b="1">
                <a:latin typeface="Courier New" pitchFamily="49" charset="0"/>
              </a:rPr>
              <a:t>    EDUC|     .10597***       .01776        5.968   .0000      10.9409</a:t>
            </a:r>
          </a:p>
          <a:p>
            <a:r>
              <a:rPr lang="en-US" sz="1200" b="1">
                <a:latin typeface="Courier New" pitchFamily="49" charset="0"/>
              </a:rPr>
              <a:t>  HHNINC|     .06355          .20751         .306   .7594       .34930</a:t>
            </a:r>
          </a:p>
          <a:p>
            <a:r>
              <a:rPr lang="en-US" sz="1200" b="1">
                <a:latin typeface="Courier New" pitchFamily="49" charset="0"/>
              </a:rPr>
              <a:t> MARRIED|     .07532          .10316         .730   .4653       .84539</a:t>
            </a:r>
          </a:p>
          <a:p>
            <a:r>
              <a:rPr lang="en-US" sz="1200" b="1">
                <a:latin typeface="Courier New" pitchFamily="49" charset="0"/>
              </a:rPr>
              <a:t>  HHKIDS|     .02632          .07082         .372   .7102       .45482</a:t>
            </a:r>
          </a:p>
          <a:p>
            <a:r>
              <a:rPr lang="en-US" sz="1200" b="1">
                <a:latin typeface="Courier New" pitchFamily="49" charset="0"/>
              </a:rPr>
              <a:t>        |Model parameters for latent class 2</a:t>
            </a:r>
          </a:p>
          <a:p>
            <a:r>
              <a:rPr lang="en-US" sz="1200" b="1">
                <a:latin typeface="Courier New" pitchFamily="49" charset="0"/>
              </a:rPr>
              <a:t>Constant|     .10508          .32937         .319   .7497</a:t>
            </a:r>
          </a:p>
          <a:p>
            <a:r>
              <a:rPr lang="en-US" sz="1200" b="1">
                <a:latin typeface="Courier New" pitchFamily="49" charset="0"/>
              </a:rPr>
              <a:t>     AGE|    -.02499***       .00514       -4.860   .0000      44.3352</a:t>
            </a:r>
          </a:p>
          <a:p>
            <a:r>
              <a:rPr lang="en-US" sz="1200" b="1">
                <a:latin typeface="Courier New" pitchFamily="49" charset="0"/>
              </a:rPr>
              <a:t>    EDUC|     .00945          .01826         .518   .6046      10.9409</a:t>
            </a:r>
          </a:p>
          <a:p>
            <a:r>
              <a:rPr lang="en-US" sz="1200" b="1">
                <a:latin typeface="Courier New" pitchFamily="49" charset="0"/>
              </a:rPr>
              <a:t>  HHNINC|     .59026***       .19137        3.084   .0020       .34930</a:t>
            </a:r>
          </a:p>
          <a:p>
            <a:r>
              <a:rPr lang="en-US" sz="1200" b="1">
                <a:latin typeface="Courier New" pitchFamily="49" charset="0"/>
              </a:rPr>
              <a:t> MARRIED|    -.00039          .09478        -.004   .9967       .84539</a:t>
            </a:r>
          </a:p>
          <a:p>
            <a:r>
              <a:rPr lang="en-US" sz="1200" b="1">
                <a:latin typeface="Courier New" pitchFamily="49" charset="0"/>
              </a:rPr>
              <a:t>  HHKIDS|     .20652***       .07782        2.654   .0080       .45482</a:t>
            </a:r>
          </a:p>
          <a:p>
            <a:r>
              <a:rPr lang="en-US" sz="1200" b="1">
                <a:latin typeface="Courier New" pitchFamily="49" charset="0"/>
              </a:rPr>
              <a:t>        |Estimated prior probabilities for class membership</a:t>
            </a:r>
          </a:p>
          <a:p>
            <a:r>
              <a:rPr lang="en-US" sz="1200" b="1">
                <a:latin typeface="Courier New" pitchFamily="49" charset="0"/>
              </a:rPr>
              <a:t>   ONE_1|    1.43661***       .53679        2.676   .0074         (.56519)</a:t>
            </a:r>
          </a:p>
          <a:p>
            <a:r>
              <a:rPr lang="en-US" sz="1200" b="1">
                <a:latin typeface="Courier New" pitchFamily="49" charset="0"/>
              </a:rPr>
              <a:t>AGEBAR_1|    -.01897*         .01140       -1.664   .0960</a:t>
            </a:r>
          </a:p>
          <a:p>
            <a:r>
              <a:rPr lang="en-US" sz="1200" b="1">
                <a:latin typeface="Courier New" pitchFamily="49" charset="0"/>
              </a:rPr>
              <a:t>FEMALE_1|    -.78809***       .15995       -4.927   .0000</a:t>
            </a:r>
          </a:p>
          <a:p>
            <a:r>
              <a:rPr lang="en-US" sz="1200" b="1">
                <a:latin typeface="Courier New" pitchFamily="49" charset="0"/>
              </a:rPr>
              <a:t>   ONE_2|       .000        ......(Fixed Parameter)......         (.43481)</a:t>
            </a:r>
          </a:p>
          <a:p>
            <a:r>
              <a:rPr lang="en-US" sz="1200" b="1">
                <a:latin typeface="Courier New" pitchFamily="49" charset="0"/>
              </a:rPr>
              <a:t>AGEBAR_2|       .000        ......(Fixed Parameter)......</a:t>
            </a:r>
          </a:p>
          <a:p>
            <a:r>
              <a:rPr lang="en-US" sz="1200" b="1">
                <a:latin typeface="Courier New" pitchFamily="49" charset="0"/>
              </a:rPr>
              <a:t>FEMALE_2|       .000        ......(Fixed Parameter)......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49156" name="Rectangle 6"/>
          <p:cNvSpPr>
            <a:spLocks noChangeArrowheads="1"/>
          </p:cNvSpPr>
          <p:nvPr/>
        </p:nvSpPr>
        <p:spPr bwMode="auto">
          <a:xfrm>
            <a:off x="2057400" y="5257800"/>
            <a:ext cx="50292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5105400" y="1600200"/>
            <a:ext cx="2590800" cy="457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The EM Algorithm</a:t>
            </a:r>
          </a:p>
        </p:txBody>
      </p:sp>
      <p:graphicFrame>
        <p:nvGraphicFramePr>
          <p:cNvPr id="10242" name="Object 3"/>
          <p:cNvGraphicFramePr>
            <a:graphicFrameLocks noChangeAspect="1"/>
          </p:cNvGraphicFramePr>
          <p:nvPr/>
        </p:nvGraphicFramePr>
        <p:xfrm>
          <a:off x="1066800" y="1760538"/>
          <a:ext cx="7543800" cy="442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726" name="Equation" r:id="rId4" imgW="4635500" imgH="2717800" progId="Equation.DSMT4">
                  <p:embed/>
                </p:oleObj>
              </mc:Choice>
              <mc:Fallback>
                <p:oleObj name="Equation" r:id="rId4" imgW="4635500" imgH="27178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760538"/>
                        <a:ext cx="7543800" cy="4422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Implementing EM for LC Models</a:t>
            </a:r>
          </a:p>
        </p:txBody>
      </p:sp>
      <p:graphicFrame>
        <p:nvGraphicFramePr>
          <p:cNvPr id="11266" name="Object 3"/>
          <p:cNvGraphicFramePr>
            <a:graphicFrameLocks noChangeAspect="1"/>
          </p:cNvGraphicFramePr>
          <p:nvPr/>
        </p:nvGraphicFramePr>
        <p:xfrm>
          <a:off x="1447800" y="1655763"/>
          <a:ext cx="6934200" cy="4792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750" name="Equation" r:id="rId4" imgW="4241800" imgH="2933700" progId="Equation.DSMT4">
                  <p:embed/>
                </p:oleObj>
              </mc:Choice>
              <mc:Fallback>
                <p:oleObj name="Equation" r:id="rId4" imgW="4241800" imgH="29337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655763"/>
                        <a:ext cx="6934200" cy="4792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Zero Inflation?</a:t>
            </a:r>
            <a:endParaRPr lang="en-US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7653" y="1828800"/>
            <a:ext cx="790692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371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dirty="0" smtClean="0"/>
              <a:t>Zero Inflation – ZIP Models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2209800"/>
            <a:ext cx="6781800" cy="3733800"/>
          </a:xfrm>
        </p:spPr>
        <p:txBody>
          <a:bodyPr/>
          <a:lstStyle/>
          <a:p>
            <a:pPr eaLnBrk="1" hangingPunct="1"/>
            <a:r>
              <a:rPr lang="en-US" sz="2400" dirty="0" smtClean="0">
                <a:latin typeface="Arial" pitchFamily="34" charset="0"/>
                <a:cs typeface="Arial" pitchFamily="34" charset="0"/>
              </a:rPr>
              <a:t>Two regimes: (Recreation site visits)</a:t>
            </a:r>
          </a:p>
          <a:p>
            <a:pPr lvl="1" eaLnBrk="1" hangingPunct="1"/>
            <a:r>
              <a:rPr lang="en-US" sz="2000" dirty="0" smtClean="0">
                <a:latin typeface="Arial" pitchFamily="34" charset="0"/>
                <a:cs typeface="Arial" pitchFamily="34" charset="0"/>
              </a:rPr>
              <a:t>Zero (with probability 1). (Never visit site)</a:t>
            </a:r>
          </a:p>
          <a:p>
            <a:pPr lvl="1" eaLnBrk="1" hangingPunct="1"/>
            <a:r>
              <a:rPr lang="en-US" sz="2000" dirty="0" smtClean="0">
                <a:latin typeface="Arial" pitchFamily="34" charset="0"/>
                <a:cs typeface="Arial" pitchFamily="34" charset="0"/>
              </a:rPr>
              <a:t>Poisson with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(0) =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exp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[- </a:t>
            </a:r>
            <a:r>
              <a:rPr lang="en-US" sz="2000" b="1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’x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]. (Number of visits, including zero visits this season.)</a:t>
            </a:r>
          </a:p>
          <a:p>
            <a:pPr eaLnBrk="1" hangingPunct="1"/>
            <a:r>
              <a:rPr lang="en-US" sz="2400" dirty="0" smtClean="0">
                <a:latin typeface="Arial" pitchFamily="34" charset="0"/>
                <a:cs typeface="Arial" pitchFamily="34" charset="0"/>
              </a:rPr>
              <a:t>Unconditional:</a:t>
            </a:r>
          </a:p>
          <a:p>
            <a:pPr lvl="1" eaLnBrk="1" hangingPunct="1"/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[0] = P(regime 0) + P(regime 1)*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[0|regime 1]</a:t>
            </a:r>
          </a:p>
          <a:p>
            <a:pPr lvl="1" eaLnBrk="1" hangingPunct="1"/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[j | j &gt;0] = P(regime 1)*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[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j|regime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1]</a:t>
            </a:r>
          </a:p>
          <a:p>
            <a:pPr eaLnBrk="1" hangingPunct="1"/>
            <a:r>
              <a:rPr lang="en-US" sz="2400" dirty="0" smtClean="0">
                <a:latin typeface="Arial" pitchFamily="34" charset="0"/>
                <a:cs typeface="Arial" pitchFamily="34" charset="0"/>
              </a:rPr>
              <a:t>This is a “latent class model”</a:t>
            </a:r>
          </a:p>
          <a:p>
            <a:pPr lvl="1" eaLnBrk="1" hangingPunct="1"/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371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dirty="0" smtClean="0"/>
              <a:t>Hurdle </a:t>
            </a:r>
            <a:r>
              <a:rPr lang="en-US" b="1" dirty="0" smtClean="0"/>
              <a:t>Models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47800" y="1905000"/>
            <a:ext cx="6781800" cy="37338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  <a:cs typeface="Arial" pitchFamily="34" charset="0"/>
              </a:rPr>
              <a:t>Two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decisions: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 eaLnBrk="1" hangingPunct="1"/>
            <a:r>
              <a:rPr lang="en-US" sz="2400" dirty="0" smtClean="0">
                <a:latin typeface="Arial" pitchFamily="34" charset="0"/>
                <a:cs typeface="Arial" pitchFamily="34" charset="0"/>
              </a:rPr>
              <a:t>Whether or not to participate: y=0 or +.</a:t>
            </a:r>
          </a:p>
          <a:p>
            <a:pPr lvl="1" eaLnBrk="1" hangingPunct="1"/>
            <a:r>
              <a:rPr lang="en-US" dirty="0" smtClean="0">
                <a:latin typeface="Arial" pitchFamily="34" charset="0"/>
                <a:cs typeface="Arial" pitchFamily="34" charset="0"/>
              </a:rPr>
              <a:t>If participate, how much.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y|y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&gt;0</a:t>
            </a:r>
          </a:p>
          <a:p>
            <a:pPr eaLnBrk="1" hangingPunct="1"/>
            <a:r>
              <a:rPr lang="en-US" sz="2800" dirty="0" smtClean="0">
                <a:latin typeface="Arial" pitchFamily="34" charset="0"/>
                <a:cs typeface="Arial" pitchFamily="34" charset="0"/>
              </a:rPr>
              <a:t>One ‘regime’ – individual always makes both decisions.</a:t>
            </a:r>
          </a:p>
          <a:p>
            <a:pPr eaLnBrk="1" hangingPunct="1"/>
            <a:r>
              <a:rPr lang="en-US" dirty="0" smtClean="0">
                <a:latin typeface="Arial" pitchFamily="34" charset="0"/>
                <a:cs typeface="Arial" pitchFamily="34" charset="0"/>
              </a:rPr>
              <a:t>Implies different models for zeros and positive values</a:t>
            </a:r>
          </a:p>
          <a:p>
            <a:pPr lvl="1" eaLnBrk="1" hangingPunct="1"/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Prob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(0)     = 1 – F(</a:t>
            </a:r>
            <a:r>
              <a:rPr lang="en-US" sz="2400" b="1" dirty="0" smtClean="0">
                <a:latin typeface="Arial" pitchFamily="34" charset="0"/>
                <a:cs typeface="Arial" pitchFamily="34" charset="0"/>
                <a:sym typeface="Symbol"/>
              </a:rPr>
              <a:t>′z</a:t>
            </a:r>
            <a:r>
              <a:rPr lang="en-US" sz="2400" dirty="0" smtClean="0">
                <a:latin typeface="Arial" pitchFamily="34" charset="0"/>
                <a:cs typeface="Arial" pitchFamily="34" charset="0"/>
                <a:sym typeface="Symbol"/>
              </a:rPr>
              <a:t>), </a:t>
            </a:r>
            <a:r>
              <a:rPr lang="en-US" sz="2400" dirty="0" err="1" smtClean="0">
                <a:latin typeface="Arial" pitchFamily="34" charset="0"/>
                <a:cs typeface="Arial" pitchFamily="34" charset="0"/>
                <a:sym typeface="Symbol"/>
              </a:rPr>
              <a:t>Prob</a:t>
            </a:r>
            <a:r>
              <a:rPr lang="en-US" sz="2400" dirty="0" smtClean="0">
                <a:latin typeface="Arial" pitchFamily="34" charset="0"/>
                <a:cs typeface="Arial" pitchFamily="34" charset="0"/>
                <a:sym typeface="Symbol"/>
              </a:rPr>
              <a:t>(+) = </a:t>
            </a:r>
            <a:r>
              <a:rPr lang="en-US" dirty="0">
                <a:latin typeface="Arial" pitchFamily="34" charset="0"/>
                <a:cs typeface="Arial" pitchFamily="34" charset="0"/>
              </a:rPr>
              <a:t>F(</a:t>
            </a:r>
            <a:r>
              <a:rPr lang="en-US" b="1" dirty="0">
                <a:latin typeface="Arial" pitchFamily="34" charset="0"/>
                <a:cs typeface="Arial" pitchFamily="34" charset="0"/>
                <a:sym typeface="Symbol"/>
              </a:rPr>
              <a:t>′z</a:t>
            </a:r>
            <a:r>
              <a:rPr lang="en-US" dirty="0" smtClean="0">
                <a:latin typeface="Arial" pitchFamily="34" charset="0"/>
                <a:cs typeface="Arial" pitchFamily="34" charset="0"/>
                <a:sym typeface="Symbol"/>
              </a:rPr>
              <a:t>)</a:t>
            </a:r>
          </a:p>
          <a:p>
            <a:pPr lvl="1" eaLnBrk="1" hangingPunct="1"/>
            <a:r>
              <a:rPr lang="en-US" dirty="0" err="1" smtClean="0">
                <a:latin typeface="Arial" pitchFamily="34" charset="0"/>
                <a:cs typeface="Arial" pitchFamily="34" charset="0"/>
                <a:sym typeface="Symbol"/>
              </a:rPr>
              <a:t>Prob</a:t>
            </a:r>
            <a:r>
              <a:rPr lang="en-US" dirty="0" smtClean="0">
                <a:latin typeface="Arial" pitchFamily="34" charset="0"/>
                <a:cs typeface="Arial" pitchFamily="34" charset="0"/>
                <a:sym typeface="Symbol"/>
              </a:rPr>
              <a:t>(y|+)  =  P(y)/[1 – P(0)]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36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752600"/>
            <a:ext cx="85377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2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066800"/>
            <a:ext cx="8505825" cy="5468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457200" y="4343400"/>
            <a:ext cx="64770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457200" y="2819400"/>
            <a:ext cx="6477000" cy="762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1143000"/>
          </a:xfrm>
        </p:spPr>
        <p:txBody>
          <a:bodyPr/>
          <a:lstStyle/>
          <a:p>
            <a:r>
              <a:rPr lang="en-US" smtClean="0"/>
              <a:t>A Latent Class Hurdle NB2 Model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133600"/>
            <a:ext cx="7086600" cy="3352800"/>
          </a:xfrm>
        </p:spPr>
        <p:txBody>
          <a:bodyPr>
            <a:normAutofit fontScale="92500"/>
          </a:bodyPr>
          <a:lstStyle/>
          <a:p>
            <a:r>
              <a:rPr lang="en-US" smtClean="0"/>
              <a:t>Analysis of ECHP panel data (1994-2001)</a:t>
            </a:r>
          </a:p>
          <a:p>
            <a:r>
              <a:rPr lang="en-US" smtClean="0"/>
              <a:t>Two class Latent Class Model </a:t>
            </a:r>
          </a:p>
          <a:p>
            <a:pPr lvl="1"/>
            <a:r>
              <a:rPr lang="en-US" smtClean="0"/>
              <a:t>Typical in health economics applications</a:t>
            </a:r>
          </a:p>
          <a:p>
            <a:r>
              <a:rPr lang="en-US" smtClean="0"/>
              <a:t>Hurdle model for physician visits</a:t>
            </a:r>
          </a:p>
          <a:p>
            <a:pPr lvl="1"/>
            <a:r>
              <a:rPr lang="en-US" smtClean="0"/>
              <a:t>Poisson hurdle for participation and negative binomial intensity given participation</a:t>
            </a:r>
          </a:p>
          <a:p>
            <a:pPr lvl="1"/>
            <a:r>
              <a:rPr lang="en-US" smtClean="0"/>
              <a:t>Contrast to a negative binomial model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143000"/>
            <a:ext cx="8363712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Arrow Connector 3"/>
          <p:cNvCxnSpPr/>
          <p:nvPr/>
        </p:nvCxnSpPr>
        <p:spPr>
          <a:xfrm rot="5400000">
            <a:off x="2057400" y="1066800"/>
            <a:ext cx="762000" cy="7620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rot="5400000">
            <a:off x="3886200" y="1066800"/>
            <a:ext cx="762000" cy="7620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1066800"/>
            <a:ext cx="8839200" cy="304800"/>
          </a:xfrm>
        </p:spPr>
        <p:txBody>
          <a:bodyPr/>
          <a:lstStyle/>
          <a:p>
            <a:pPr eaLnBrk="1" hangingPunct="1"/>
            <a:r>
              <a:rPr lang="en-US" sz="2800" smtClean="0"/>
              <a:t>LC Poisson Regression for Doctor Visits</a:t>
            </a:r>
          </a:p>
        </p:txBody>
      </p:sp>
      <p:pic>
        <p:nvPicPr>
          <p:cNvPr id="9523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336857"/>
            <a:ext cx="5976938" cy="5521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4999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14600"/>
            <a:ext cx="8531754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44305" y="1219200"/>
            <a:ext cx="8229600" cy="1066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pPr eaLnBrk="1" hangingPunct="1"/>
            <a:r>
              <a:rPr lang="en-US" kern="0" dirty="0" smtClean="0"/>
              <a:t>Is the LCM Finding High and Low Users?</a:t>
            </a:r>
            <a:endParaRPr lang="en-US" kern="0" dirty="0" smtClean="0"/>
          </a:p>
        </p:txBody>
      </p:sp>
    </p:spTree>
    <p:extLst>
      <p:ext uri="{BB962C8B-B14F-4D97-AF65-F5344CB8AC3E}">
        <p14:creationId xmlns:p14="http://schemas.microsoft.com/office/powerpoint/2010/main" val="64921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743200"/>
            <a:ext cx="8660356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44305" y="1219200"/>
            <a:ext cx="8229600" cy="1066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pPr eaLnBrk="1" hangingPunct="1"/>
            <a:r>
              <a:rPr lang="en-US" kern="0" dirty="0" smtClean="0"/>
              <a:t>Is the LCM Finding High and Low Users?  Apparently So.</a:t>
            </a:r>
            <a:endParaRPr lang="en-US" kern="0" dirty="0" smtClean="0"/>
          </a:p>
        </p:txBody>
      </p:sp>
    </p:spTree>
    <p:extLst>
      <p:ext uri="{BB962C8B-B14F-4D97-AF65-F5344CB8AC3E}">
        <p14:creationId xmlns:p14="http://schemas.microsoft.com/office/powerpoint/2010/main" val="37563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066800"/>
          </a:xfrm>
        </p:spPr>
        <p:txBody>
          <a:bodyPr/>
          <a:lstStyle/>
          <a:p>
            <a:pPr eaLnBrk="1" hangingPunct="1"/>
            <a:r>
              <a:rPr lang="en-US" dirty="0" smtClean="0"/>
              <a:t>Heckman and Singer’s RE Model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924800" cy="4530725"/>
          </a:xfrm>
        </p:spPr>
        <p:txBody>
          <a:bodyPr/>
          <a:lstStyle/>
          <a:p>
            <a:pPr eaLnBrk="1" hangingPunct="1"/>
            <a:r>
              <a:rPr lang="en-US" sz="2400" smtClean="0"/>
              <a:t>Random Effects Model</a:t>
            </a:r>
          </a:p>
          <a:p>
            <a:pPr eaLnBrk="1" hangingPunct="1"/>
            <a:r>
              <a:rPr lang="en-US" sz="2400" smtClean="0"/>
              <a:t>Random Constants with Discrete Distribution</a:t>
            </a:r>
          </a:p>
        </p:txBody>
      </p:sp>
      <p:sp>
        <p:nvSpPr>
          <p:cNvPr id="8197" name="Rectangle 6"/>
          <p:cNvSpPr>
            <a:spLocks noChangeArrowheads="1"/>
          </p:cNvSpPr>
          <p:nvPr/>
        </p:nvSpPr>
        <p:spPr bwMode="auto">
          <a:xfrm>
            <a:off x="990600" y="3124200"/>
            <a:ext cx="6629400" cy="381000"/>
          </a:xfrm>
          <a:prstGeom prst="rect">
            <a:avLst/>
          </a:prstGeom>
          <a:solidFill>
            <a:srgbClr val="0066FF">
              <a:alpha val="14999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75459" name="Object 3"/>
          <p:cNvGraphicFramePr>
            <a:graphicFrameLocks noChangeAspect="1"/>
          </p:cNvGraphicFramePr>
          <p:nvPr/>
        </p:nvGraphicFramePr>
        <p:xfrm>
          <a:off x="990600" y="2803525"/>
          <a:ext cx="6629400" cy="312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855" name="Equation" r:id="rId4" imgW="4343400" imgH="2044700" progId="Equation.DSMT4">
                  <p:embed/>
                </p:oleObj>
              </mc:Choice>
              <mc:Fallback>
                <p:oleObj name="Equation" r:id="rId4" imgW="4343400" imgH="20447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803525"/>
                        <a:ext cx="6629400" cy="3121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3472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3 Class Heckman-Singer Form</a:t>
            </a:r>
          </a:p>
        </p:txBody>
      </p:sp>
      <p:pic>
        <p:nvPicPr>
          <p:cNvPr id="11366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399" y="1219200"/>
            <a:ext cx="6296429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 bwMode="auto">
          <a:xfrm>
            <a:off x="1752600" y="2769078"/>
            <a:ext cx="5715000" cy="355122"/>
          </a:xfrm>
          <a:prstGeom prst="rect">
            <a:avLst/>
          </a:prstGeom>
          <a:solidFill>
            <a:srgbClr val="FF0000">
              <a:alpha val="17000"/>
            </a:srgbClr>
          </a:solidFill>
          <a:ln w="19050" cap="flat" cmpd="sng" algn="ctr">
            <a:solidFill>
              <a:srgbClr val="8B00E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769852" y="3344174"/>
            <a:ext cx="5715000" cy="355122"/>
          </a:xfrm>
          <a:prstGeom prst="rect">
            <a:avLst/>
          </a:prstGeom>
          <a:solidFill>
            <a:srgbClr val="FF0000">
              <a:alpha val="17000"/>
            </a:srgbClr>
          </a:solidFill>
          <a:ln w="19050" cap="flat" cmpd="sng" algn="ctr">
            <a:solidFill>
              <a:srgbClr val="8B00E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777044" y="3953774"/>
            <a:ext cx="5715000" cy="355122"/>
          </a:xfrm>
          <a:prstGeom prst="rect">
            <a:avLst/>
          </a:prstGeom>
          <a:solidFill>
            <a:srgbClr val="FF0000">
              <a:alpha val="17000"/>
            </a:srgbClr>
          </a:solidFill>
          <a:ln w="19050" cap="flat" cmpd="sng" algn="ctr">
            <a:solidFill>
              <a:srgbClr val="8B00E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34713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74078" y="1567130"/>
            <a:ext cx="31718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6460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8975"/>
            <a:ext cx="8229600" cy="1139825"/>
          </a:xfrm>
        </p:spPr>
        <p:txBody>
          <a:bodyPr/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Heckman and Singer Binary </a:t>
            </a:r>
            <a:br>
              <a:rPr lang="en-US" b="1" smtClean="0">
                <a:latin typeface="Arial" pitchFamily="34" charset="0"/>
                <a:cs typeface="Arial" pitchFamily="34" charset="0"/>
              </a:rPr>
            </a:br>
            <a:r>
              <a:rPr lang="en-US" b="1" smtClean="0">
                <a:latin typeface="Arial" pitchFamily="34" charset="0"/>
                <a:cs typeface="Arial" pitchFamily="34" charset="0"/>
              </a:rPr>
              <a:t>ChoiceModel – 3 Points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876425"/>
            <a:ext cx="6115050" cy="482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7792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r>
              <a:rPr lang="en-US" b="1" smtClean="0"/>
              <a:t>Heckman/Singer vs. REM</a:t>
            </a:r>
            <a:endParaRPr lang="en-US" b="1"/>
          </a:p>
        </p:txBody>
      </p:sp>
      <p:sp>
        <p:nvSpPr>
          <p:cNvPr id="3" name="TextBox 2"/>
          <p:cNvSpPr txBox="1"/>
          <p:nvPr/>
        </p:nvSpPr>
        <p:spPr>
          <a:xfrm>
            <a:off x="304800" y="1828800"/>
            <a:ext cx="8610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-----------------------------------------------------------------------------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Random Effects Binary Probit Model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Sample is  7 pds and   887 individuals.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--------+--------------------------------------------------------------------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        |                  Standard            Prob.      95% Confidence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 HEALTHY|  Coefficient       Error       z    |z|&gt;Z*         Interval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--------+--------------------------------------------------------------------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Constant|     .33609         .29252     1.15  .2506     -.23723    .90941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(Other coefficients omitted)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     Rho|     .52565***      .02025    25.96  .0000      .48596    .56534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--------+--------------------------------------------------------------------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Rho = </a:t>
            </a:r>
            <a:r>
              <a:rPr lang="en-US" sz="1400" b="1" smtClean="0">
                <a:latin typeface="Courier New" pitchFamily="49" charset="0"/>
                <a:cs typeface="Courier New" pitchFamily="49" charset="0"/>
                <a:sym typeface="Symbol"/>
              </a:rPr>
              <a:t></a:t>
            </a:r>
            <a:r>
              <a:rPr lang="en-US" sz="1400" b="1" baseline="30000" smtClean="0">
                <a:latin typeface="Courier New" pitchFamily="49" charset="0"/>
                <a:cs typeface="Courier New" pitchFamily="49" charset="0"/>
              </a:rPr>
              <a:t>2</a:t>
            </a:r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/(1+s2) so </a:t>
            </a:r>
            <a:r>
              <a:rPr lang="en-US" sz="1400" b="1" smtClean="0">
                <a:latin typeface="Courier New" pitchFamily="49" charset="0"/>
                <a:cs typeface="Courier New" pitchFamily="49" charset="0"/>
                <a:sym typeface="Symbol"/>
              </a:rPr>
              <a:t></a:t>
            </a:r>
            <a:r>
              <a:rPr lang="en-US" sz="1400" b="1" baseline="30000" smtClean="0">
                <a:latin typeface="Courier New" pitchFamily="49" charset="0"/>
                <a:cs typeface="Courier New" pitchFamily="49" charset="0"/>
              </a:rPr>
              <a:t>2</a:t>
            </a:r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 = rho/(1-rho) = 1.10814.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Mean = .33609, Variance = 1.10814</a:t>
            </a:r>
          </a:p>
          <a:p>
            <a:endParaRPr lang="en-US" sz="1400" b="1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For Heckman and Singer model, 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3 points        a1,a2,a3 = 1.82601, .50135, -.75636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3 probabilities p1,p2,p3 =  .31094, .45267,  .23639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Mean = .61593   variance = .90642</a:t>
            </a:r>
          </a:p>
        </p:txBody>
      </p:sp>
    </p:spTree>
    <p:extLst>
      <p:ext uri="{BB962C8B-B14F-4D97-AF65-F5344CB8AC3E}">
        <p14:creationId xmlns:p14="http://schemas.microsoft.com/office/powerpoint/2010/main" val="57282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</p:spPr>
        <p:txBody>
          <a:bodyPr>
            <a:normAutofit/>
          </a:bodyPr>
          <a:lstStyle/>
          <a:p>
            <a:r>
              <a:rPr lang="en-US" smtClean="0"/>
              <a:t>Modeling Obesity with a </a:t>
            </a:r>
            <a:br>
              <a:rPr lang="en-US" smtClean="0"/>
            </a:br>
            <a:r>
              <a:rPr lang="en-US" smtClean="0"/>
              <a:t>Latent Class Model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600200" y="3581400"/>
            <a:ext cx="5943600" cy="22098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2000" smtClean="0">
                <a:latin typeface="Arial" pitchFamily="34" charset="0"/>
                <a:cs typeface="Arial" pitchFamily="34" charset="0"/>
              </a:rPr>
              <a:t>Mark Harris</a:t>
            </a:r>
            <a:br>
              <a:rPr lang="en-US" sz="2000" smtClean="0">
                <a:latin typeface="Arial" pitchFamily="34" charset="0"/>
                <a:cs typeface="Arial" pitchFamily="34" charset="0"/>
              </a:rPr>
            </a:br>
            <a:r>
              <a:rPr lang="en-US" sz="2000" smtClean="0">
                <a:latin typeface="Arial" pitchFamily="34" charset="0"/>
                <a:cs typeface="Arial" pitchFamily="34" charset="0"/>
              </a:rPr>
              <a:t>Department of Economics, Curtin University</a:t>
            </a:r>
          </a:p>
          <a:p>
            <a:pPr>
              <a:buNone/>
            </a:pPr>
            <a:r>
              <a:rPr lang="en-US" sz="2000" smtClean="0">
                <a:latin typeface="Arial" pitchFamily="34" charset="0"/>
                <a:cs typeface="Arial" pitchFamily="34" charset="0"/>
              </a:rPr>
              <a:t>Bruce Hollingsworth</a:t>
            </a:r>
            <a:br>
              <a:rPr lang="en-US" sz="2000" smtClean="0">
                <a:latin typeface="Arial" pitchFamily="34" charset="0"/>
                <a:cs typeface="Arial" pitchFamily="34" charset="0"/>
              </a:rPr>
            </a:br>
            <a:r>
              <a:rPr lang="en-US" sz="2000" smtClean="0">
                <a:latin typeface="Arial" pitchFamily="34" charset="0"/>
                <a:cs typeface="Arial" pitchFamily="34" charset="0"/>
              </a:rPr>
              <a:t>Department of Economics, Lancaster University</a:t>
            </a:r>
          </a:p>
          <a:p>
            <a:pPr>
              <a:buNone/>
            </a:pPr>
            <a:r>
              <a:rPr lang="en-US" sz="2000" smtClean="0">
                <a:latin typeface="Arial" pitchFamily="34" charset="0"/>
                <a:cs typeface="Arial" pitchFamily="34" charset="0"/>
              </a:rPr>
              <a:t>William Greene</a:t>
            </a:r>
            <a:br>
              <a:rPr lang="en-US" sz="2000" smtClean="0">
                <a:latin typeface="Arial" pitchFamily="34" charset="0"/>
                <a:cs typeface="Arial" pitchFamily="34" charset="0"/>
              </a:rPr>
            </a:br>
            <a:r>
              <a:rPr lang="en-US" sz="2000" smtClean="0">
                <a:latin typeface="Arial" pitchFamily="34" charset="0"/>
                <a:cs typeface="Arial" pitchFamily="34" charset="0"/>
              </a:rPr>
              <a:t>Stern School of Business, New York University</a:t>
            </a:r>
          </a:p>
          <a:p>
            <a:pPr>
              <a:buNone/>
            </a:pPr>
            <a:r>
              <a:rPr lang="en-US" sz="2000" smtClean="0">
                <a:latin typeface="Arial" pitchFamily="34" charset="0"/>
                <a:cs typeface="Arial" pitchFamily="34" charset="0"/>
              </a:rPr>
              <a:t>Pushkar Maitra</a:t>
            </a:r>
          </a:p>
          <a:p>
            <a:pPr>
              <a:buNone/>
            </a:pPr>
            <a:r>
              <a:rPr lang="en-US" sz="2000" smtClean="0">
                <a:latin typeface="Arial" pitchFamily="34" charset="0"/>
                <a:cs typeface="Arial" pitchFamily="34" charset="0"/>
              </a:rPr>
              <a:t>	Department of Economics, Monash University</a:t>
            </a:r>
          </a:p>
        </p:txBody>
      </p:sp>
      <p:sp>
        <p:nvSpPr>
          <p:cNvPr id="2" name="Rectangle 1"/>
          <p:cNvSpPr/>
          <p:nvPr/>
        </p:nvSpPr>
        <p:spPr>
          <a:xfrm>
            <a:off x="1676400" y="1676400"/>
            <a:ext cx="5791200" cy="1447800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828800"/>
            <a:ext cx="8126896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09600" y="1066800"/>
            <a:ext cx="807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mtClean="0">
                <a:latin typeface="Arial" pitchFamily="34" charset="0"/>
                <a:cs typeface="Arial" pitchFamily="34" charset="0"/>
              </a:rPr>
              <a:t>Two Latent Classes: Approximately Half of European Individuals</a:t>
            </a:r>
            <a:endParaRPr lang="en-US" sz="20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3400" y="5257800"/>
            <a:ext cx="8153400" cy="762000"/>
          </a:xfrm>
          <a:prstGeom prst="rect">
            <a:avLst/>
          </a:prstGeom>
          <a:solidFill>
            <a:srgbClr val="FF00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81000" y="1066800"/>
            <a:ext cx="8229600" cy="944562"/>
          </a:xfrm>
        </p:spPr>
        <p:txBody>
          <a:bodyPr/>
          <a:lstStyle/>
          <a:p>
            <a:r>
              <a:rPr lang="en-US" smtClean="0"/>
              <a:t>An Ordered Probit Approach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505200"/>
          </a:xfrm>
        </p:spPr>
        <p:txBody>
          <a:bodyPr>
            <a:normAutofit/>
          </a:bodyPr>
          <a:lstStyle/>
          <a:p>
            <a:pPr>
              <a:buFont typeface="Arial" charset="0"/>
              <a:buNone/>
            </a:pPr>
            <a:r>
              <a:rPr lang="en-US" b="1" smtClean="0"/>
              <a:t>A Latent Regression</a:t>
            </a:r>
            <a:r>
              <a:rPr lang="en-US" smtClean="0"/>
              <a:t> Model for “</a:t>
            </a:r>
            <a:r>
              <a:rPr lang="en-US" b="1" smtClean="0">
                <a:solidFill>
                  <a:srgbClr val="FF0000"/>
                </a:solidFill>
              </a:rPr>
              <a:t>True BMI</a:t>
            </a:r>
            <a:r>
              <a:rPr lang="en-US" smtClean="0"/>
              <a:t>”</a:t>
            </a:r>
          </a:p>
          <a:p>
            <a:pPr>
              <a:buFont typeface="Arial" charset="0"/>
              <a:buNone/>
            </a:pPr>
            <a:r>
              <a:rPr lang="en-US" i="1" smtClean="0"/>
              <a:t>	</a:t>
            </a:r>
            <a:r>
              <a:rPr lang="en-US" sz="2400" i="1" smtClean="0">
                <a:latin typeface="Arial" pitchFamily="34" charset="0"/>
                <a:cs typeface="Arial" pitchFamily="34" charset="0"/>
              </a:rPr>
              <a:t>BMI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*          =   </a:t>
            </a:r>
            <a:r>
              <a:rPr lang="en-US" sz="2400" b="1" smtClean="0">
                <a:latin typeface="Arial" pitchFamily="34" charset="0"/>
                <a:cs typeface="Arial" pitchFamily="34" charset="0"/>
                <a:sym typeface="Symbol" pitchFamily="18" charset="2"/>
              </a:rPr>
              <a:t>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′x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 +  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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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 ~  N[0,</a:t>
            </a:r>
            <a:r>
              <a:rPr lang="el-GR" sz="2400" smtClean="0">
                <a:latin typeface="Arial" pitchFamily="34" charset="0"/>
                <a:cs typeface="Arial" pitchFamily="34" charset="0"/>
              </a:rPr>
              <a:t>σ</a:t>
            </a:r>
            <a:r>
              <a:rPr lang="en-US" sz="2400" baseline="3000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],</a:t>
            </a:r>
            <a:r>
              <a:rPr lang="el-GR" sz="2400" smtClean="0">
                <a:latin typeface="Arial" pitchFamily="34" charset="0"/>
                <a:cs typeface="Arial" pitchFamily="34" charset="0"/>
              </a:rPr>
              <a:t> σ</a:t>
            </a:r>
            <a:r>
              <a:rPr lang="en-US" sz="2400" baseline="3000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= 1</a:t>
            </a:r>
          </a:p>
          <a:p>
            <a:pPr>
              <a:buFont typeface="Arial" charset="0"/>
              <a:buNone/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    “</a:t>
            </a:r>
            <a:r>
              <a:rPr lang="en-US" sz="24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True BMI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” = a proxy for weight is unobserved</a:t>
            </a:r>
          </a:p>
          <a:p>
            <a:pPr>
              <a:buFont typeface="Arial" charset="0"/>
              <a:buNone/>
            </a:pPr>
            <a:r>
              <a:rPr lang="en-US" b="1" smtClean="0"/>
              <a:t>Observation Mechanism</a:t>
            </a:r>
            <a:r>
              <a:rPr lang="en-US" smtClean="0"/>
              <a:t> for </a:t>
            </a:r>
            <a:r>
              <a:rPr lang="en-US" b="1" smtClean="0">
                <a:solidFill>
                  <a:srgbClr val="0070C0"/>
                </a:solidFill>
              </a:rPr>
              <a:t>Weight Type</a:t>
            </a:r>
          </a:p>
          <a:p>
            <a:pPr>
              <a:buFont typeface="Arial" charset="0"/>
              <a:buNone/>
            </a:pPr>
            <a:r>
              <a:rPr lang="en-US" smtClean="0"/>
              <a:t>	</a:t>
            </a:r>
            <a:r>
              <a:rPr lang="en-US" sz="2400" i="1" smtClean="0">
                <a:latin typeface="Arial" pitchFamily="34" charset="0"/>
                <a:cs typeface="Arial" pitchFamily="34" charset="0"/>
              </a:rPr>
              <a:t>WT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     =  0  if </a:t>
            </a:r>
            <a:r>
              <a:rPr lang="en-US" sz="2400" i="1" smtClean="0">
                <a:latin typeface="Arial" pitchFamily="34" charset="0"/>
                <a:cs typeface="Arial" pitchFamily="34" charset="0"/>
              </a:rPr>
              <a:t>           BMI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*  </a:t>
            </a:r>
            <a:r>
              <a:rPr lang="en-US" sz="2400" u="sng" smtClean="0">
                <a:latin typeface="Arial" pitchFamily="34" charset="0"/>
                <a:cs typeface="Arial" pitchFamily="34" charset="0"/>
              </a:rPr>
              <a:t>&lt;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 0	Normal</a:t>
            </a:r>
          </a:p>
          <a:p>
            <a:pPr>
              <a:buFont typeface="Arial" charset="0"/>
              <a:buNone/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		  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 	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1  if    0  &lt;  </a:t>
            </a:r>
            <a:r>
              <a:rPr lang="en-US" sz="2400" i="1" smtClean="0">
                <a:latin typeface="Arial" pitchFamily="34" charset="0"/>
                <a:cs typeface="Arial" pitchFamily="34" charset="0"/>
              </a:rPr>
              <a:t>BMI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* </a:t>
            </a:r>
            <a:r>
              <a:rPr lang="en-US" sz="2400" u="sng" smtClean="0">
                <a:latin typeface="Arial" pitchFamily="34" charset="0"/>
                <a:cs typeface="Arial" pitchFamily="34" charset="0"/>
              </a:rPr>
              <a:t>&lt;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b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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	Overweight</a:t>
            </a:r>
            <a:endParaRPr lang="en-US" sz="2400" smtClean="0">
              <a:latin typeface="Arial" pitchFamily="34" charset="0"/>
              <a:cs typeface="Arial" pitchFamily="34" charset="0"/>
            </a:endParaRPr>
          </a:p>
          <a:p>
            <a:pPr>
              <a:buFont typeface="Arial" charset="0"/>
              <a:buNone/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		 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	2  if    </a:t>
            </a:r>
            <a:r>
              <a:rPr lang="en-US" sz="2400" b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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 &lt;  </a:t>
            </a:r>
            <a:r>
              <a:rPr lang="en-US" sz="2400" i="1" smtClean="0">
                <a:latin typeface="Arial" pitchFamily="34" charset="0"/>
                <a:cs typeface="Arial" pitchFamily="34" charset="0"/>
              </a:rPr>
              <a:t>BMI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*    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		Obese</a:t>
            </a:r>
            <a:endParaRPr lang="en-US" sz="240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81000" y="990600"/>
            <a:ext cx="8229600" cy="868362"/>
          </a:xfrm>
        </p:spPr>
        <p:txBody>
          <a:bodyPr/>
          <a:lstStyle/>
          <a:p>
            <a:r>
              <a:rPr lang="en-US" smtClean="0"/>
              <a:t>Latent Class Modeling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0386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400" dirty="0" smtClean="0"/>
              <a:t>Several ‘types’ or ‘classes.  Obesity be due to </a:t>
            </a:r>
            <a:r>
              <a:rPr lang="en-US" sz="2400" b="1" dirty="0" smtClean="0">
                <a:solidFill>
                  <a:srgbClr val="FF0000"/>
                </a:solidFill>
              </a:rPr>
              <a:t>genetic</a:t>
            </a:r>
            <a:r>
              <a:rPr lang="en-US" sz="2400" dirty="0" smtClean="0"/>
              <a:t> reasons (the FTO gene) or </a:t>
            </a:r>
            <a:r>
              <a:rPr lang="en-US" sz="2400" b="1" dirty="0" smtClean="0">
                <a:solidFill>
                  <a:srgbClr val="FF0000"/>
                </a:solidFill>
              </a:rPr>
              <a:t>lifestyle</a:t>
            </a:r>
            <a:r>
              <a:rPr lang="en-US" sz="2400" dirty="0" smtClean="0"/>
              <a:t> factors</a:t>
            </a:r>
          </a:p>
          <a:p>
            <a:pPr>
              <a:lnSpc>
                <a:spcPct val="80000"/>
              </a:lnSpc>
            </a:pPr>
            <a:endParaRPr lang="en-US" sz="2400" dirty="0" smtClean="0"/>
          </a:p>
          <a:p>
            <a:pPr>
              <a:lnSpc>
                <a:spcPct val="80000"/>
              </a:lnSpc>
            </a:pPr>
            <a:r>
              <a:rPr lang="en-US" sz="2400" dirty="0" smtClean="0"/>
              <a:t>Distinct sets of individuals may have differing reactions to various policy tools and/or characteristics</a:t>
            </a:r>
          </a:p>
          <a:p>
            <a:pPr>
              <a:lnSpc>
                <a:spcPct val="80000"/>
              </a:lnSpc>
              <a:buNone/>
            </a:pPr>
            <a:endParaRPr lang="en-US" sz="2400" dirty="0" smtClean="0"/>
          </a:p>
          <a:p>
            <a:pPr>
              <a:lnSpc>
                <a:spcPct val="80000"/>
              </a:lnSpc>
            </a:pPr>
            <a:r>
              <a:rPr lang="en-US" sz="2400" dirty="0" smtClean="0"/>
              <a:t>The observer does not know from the data which class an individual is in.</a:t>
            </a:r>
          </a:p>
          <a:p>
            <a:pPr>
              <a:lnSpc>
                <a:spcPct val="80000"/>
              </a:lnSpc>
              <a:buNone/>
            </a:pPr>
            <a:endParaRPr lang="en-US" sz="2400" dirty="0" smtClean="0"/>
          </a:p>
          <a:p>
            <a:pPr>
              <a:lnSpc>
                <a:spcPct val="80000"/>
              </a:lnSpc>
            </a:pPr>
            <a:r>
              <a:rPr lang="en-US" sz="2400" dirty="0" smtClean="0"/>
              <a:t>Suggests a latent class approach for health outcomes</a:t>
            </a:r>
            <a:br>
              <a:rPr lang="en-US" sz="2400" dirty="0" smtClean="0"/>
            </a:br>
            <a:r>
              <a:rPr lang="en-US" sz="2400" dirty="0" smtClean="0"/>
              <a:t>(Deb and </a:t>
            </a:r>
            <a:r>
              <a:rPr lang="en-US" sz="2400" dirty="0" err="1" smtClean="0"/>
              <a:t>Trivedi</a:t>
            </a:r>
            <a:r>
              <a:rPr lang="en-US" sz="2400" dirty="0" smtClean="0"/>
              <a:t>, 2002, and </a:t>
            </a:r>
            <a:r>
              <a:rPr lang="en-US" sz="2400" dirty="0" err="1" smtClean="0"/>
              <a:t>Bago</a:t>
            </a:r>
            <a:r>
              <a:rPr lang="en-US" sz="2400" dirty="0" smtClean="0"/>
              <a:t>  </a:t>
            </a:r>
            <a:r>
              <a:rPr lang="en-US" sz="2400" dirty="0" err="1" smtClean="0"/>
              <a:t>d’Uva</a:t>
            </a:r>
            <a:r>
              <a:rPr lang="en-US" sz="2400" dirty="0" smtClean="0"/>
              <a:t>, 2005)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/>
          <a:p>
            <a:r>
              <a:rPr lang="en-US" smtClean="0"/>
              <a:t>Latent Class Application</a:t>
            </a:r>
          </a:p>
        </p:txBody>
      </p:sp>
      <p:sp>
        <p:nvSpPr>
          <p:cNvPr id="108547" name="Rectangle 3"/>
          <p:cNvSpPr>
            <a:spLocks noGrp="1"/>
          </p:cNvSpPr>
          <p:nvPr>
            <p:ph type="body" idx="1"/>
          </p:nvPr>
        </p:nvSpPr>
        <p:spPr>
          <a:xfrm>
            <a:off x="381000" y="2438400"/>
            <a:ext cx="8458200" cy="3124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Two class model (considering FTO gene):</a:t>
            </a:r>
          </a:p>
          <a:p>
            <a:pPr>
              <a:lnSpc>
                <a:spcPct val="80000"/>
              </a:lnSpc>
              <a:buNone/>
            </a:pPr>
            <a:endParaRPr lang="en-US" sz="800" dirty="0" smtClean="0"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8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More classes make class interpretations much more difficult</a:t>
            </a:r>
          </a:p>
          <a:p>
            <a:pPr lvl="1">
              <a:lnSpc>
                <a:spcPct val="8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Parametric models proliferate parameters</a:t>
            </a:r>
          </a:p>
          <a:p>
            <a:pPr lvl="1">
              <a:lnSpc>
                <a:spcPct val="80000"/>
              </a:lnSpc>
              <a:buNone/>
            </a:pPr>
            <a:endParaRPr lang="en-US" sz="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Two classes allow us to correlate the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unobservables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driving class membership and observed weight outcomes.</a:t>
            </a:r>
          </a:p>
          <a:p>
            <a:pPr>
              <a:lnSpc>
                <a:spcPct val="8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Theory for more than two classes not yet developed.</a:t>
            </a:r>
          </a:p>
          <a:p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590800"/>
            <a:ext cx="7985414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36098" y="838200"/>
            <a:ext cx="8229600" cy="9906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r>
              <a:rPr lang="en-US" kern="0" dirty="0" smtClean="0"/>
              <a:t>Correlation of </a:t>
            </a:r>
            <a:r>
              <a:rPr lang="en-US" kern="0" dirty="0" err="1" smtClean="0"/>
              <a:t>Unobservables</a:t>
            </a:r>
            <a:r>
              <a:rPr lang="en-US" kern="0" dirty="0" smtClean="0"/>
              <a:t> in Class Membership and BMI Equations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411099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smtClean="0"/>
              <a:t>Outcome Probabilities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229600" cy="1143000"/>
          </a:xfrm>
        </p:spPr>
        <p:txBody>
          <a:bodyPr>
            <a:normAutofit fontScale="92500"/>
          </a:bodyPr>
          <a:lstStyle/>
          <a:p>
            <a:pPr>
              <a:lnSpc>
                <a:spcPct val="80000"/>
              </a:lnSpc>
            </a:pPr>
            <a:r>
              <a:rPr lang="en-US" sz="1800" smtClean="0"/>
              <a:t>Class 0 dominated by normal and overweight probabilities ‘normal weight’ class</a:t>
            </a:r>
          </a:p>
          <a:p>
            <a:pPr>
              <a:lnSpc>
                <a:spcPct val="80000"/>
              </a:lnSpc>
            </a:pPr>
            <a:r>
              <a:rPr lang="en-US" sz="1800" smtClean="0"/>
              <a:t>Class 1 dominated by probabilities at top end of the scale ‘non-normal weight’</a:t>
            </a:r>
          </a:p>
          <a:p>
            <a:pPr>
              <a:lnSpc>
                <a:spcPct val="80000"/>
              </a:lnSpc>
            </a:pPr>
            <a:r>
              <a:rPr lang="en-US" sz="1800" smtClean="0"/>
              <a:t>Unobservables for weight class membership, negatively correlated with those determining weight levels:</a:t>
            </a:r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639888"/>
            <a:ext cx="5638800" cy="4065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4953000" y="4191000"/>
            <a:ext cx="2286000" cy="381000"/>
          </a:xfrm>
          <a:prstGeom prst="rect">
            <a:avLst/>
          </a:prstGeom>
          <a:solidFill>
            <a:srgbClr val="CCCC00">
              <a:alpha val="2784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953000" y="6206196"/>
            <a:ext cx="2286000" cy="381000"/>
          </a:xfrm>
          <a:prstGeom prst="rect">
            <a:avLst/>
          </a:prstGeom>
          <a:solidFill>
            <a:srgbClr val="CCCC00">
              <a:alpha val="2784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smtClean="0"/>
              <a:t>Classification (Latent Probit) Model</a:t>
            </a:r>
          </a:p>
        </p:txBody>
      </p:sp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828800"/>
            <a:ext cx="7543800" cy="370205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812562" y="2379292"/>
            <a:ext cx="4140438" cy="3107108"/>
          </a:xfrm>
          <a:prstGeom prst="rect">
            <a:avLst/>
          </a:prstGeom>
          <a:solidFill>
            <a:srgbClr val="4F81BD">
              <a:alpha val="1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19680" y="1854438"/>
            <a:ext cx="7409920" cy="524854"/>
          </a:xfrm>
          <a:prstGeom prst="rect">
            <a:avLst/>
          </a:prstGeom>
          <a:solidFill>
            <a:srgbClr val="4F81BD">
              <a:alpha val="1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1981200"/>
            <a:ext cx="77724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smtClean="0">
                <a:latin typeface="Arial" pitchFamily="34" charset="0"/>
                <a:cs typeface="Arial" pitchFamily="34" charset="0"/>
              </a:rPr>
              <a:t>Inflated Responses in Self-Assessed Health</a:t>
            </a:r>
          </a:p>
          <a:p>
            <a:pPr algn="ctr"/>
            <a:endParaRPr lang="en-US" b="1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Mark Harris</a:t>
            </a:r>
          </a:p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Department of Economics, Curtin University</a:t>
            </a:r>
          </a:p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Bruce Hollingsworth</a:t>
            </a:r>
          </a:p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Department of Economics, Lancaster University</a:t>
            </a:r>
          </a:p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William Greene</a:t>
            </a:r>
          </a:p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Stern School of Business, New York University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23900" y="1905000"/>
            <a:ext cx="7810500" cy="609600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smtClean="0"/>
              <a:t>SAH vs. Objective Health Measures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153400" cy="3505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AU" sz="1600" smtClean="0"/>
              <a:t>Favorable SAH categories seem artificially high.</a:t>
            </a:r>
          </a:p>
          <a:p>
            <a:pPr>
              <a:buNone/>
            </a:pPr>
            <a:endParaRPr lang="en-AU" sz="1600" smtClean="0"/>
          </a:p>
          <a:p>
            <a:pPr marL="0" indent="0">
              <a:buNone/>
            </a:pPr>
            <a:r>
              <a:rPr lang="en-GB" sz="1600" smtClean="0">
                <a:sym typeface="Symbol"/>
              </a:rPr>
              <a:t>  </a:t>
            </a:r>
            <a:r>
              <a:rPr lang="en-GB" sz="1600" smtClean="0"/>
              <a:t>60% of Australians are either overweight or obese (Dunstan </a:t>
            </a:r>
            <a:r>
              <a:rPr lang="en-GB" sz="1600" i="1" smtClean="0"/>
              <a:t>et. al</a:t>
            </a:r>
            <a:r>
              <a:rPr lang="en-GB" sz="1600" smtClean="0"/>
              <a:t>, 2001)</a:t>
            </a:r>
          </a:p>
          <a:p>
            <a:pPr marL="0" indent="0">
              <a:buNone/>
            </a:pPr>
            <a:r>
              <a:rPr lang="en-GB" sz="1600">
                <a:sym typeface="Symbol"/>
              </a:rPr>
              <a:t> </a:t>
            </a:r>
            <a:r>
              <a:rPr lang="en-GB" sz="1600" smtClean="0">
                <a:sym typeface="Symbol"/>
              </a:rPr>
              <a:t> </a:t>
            </a:r>
            <a:r>
              <a:rPr lang="en-US" sz="1600" smtClean="0"/>
              <a:t>1 in 4 Australians has either diabetes or a condition of impaired glucose metabolism</a:t>
            </a:r>
          </a:p>
          <a:p>
            <a:pPr marL="0" indent="0">
              <a:buNone/>
            </a:pPr>
            <a:r>
              <a:rPr lang="en-GB" sz="1600">
                <a:sym typeface="Symbol"/>
              </a:rPr>
              <a:t> </a:t>
            </a:r>
            <a:r>
              <a:rPr lang="en-GB" sz="1600" smtClean="0">
                <a:sym typeface="Symbol"/>
              </a:rPr>
              <a:t> </a:t>
            </a:r>
            <a:r>
              <a:rPr lang="en-US" sz="1600" smtClean="0"/>
              <a:t>Over 50% of the population has elevated cholesterol</a:t>
            </a:r>
          </a:p>
          <a:p>
            <a:pPr marL="0" indent="0">
              <a:buNone/>
            </a:pPr>
            <a:r>
              <a:rPr lang="en-GB" sz="1600">
                <a:sym typeface="Symbol"/>
              </a:rPr>
              <a:t> </a:t>
            </a:r>
            <a:r>
              <a:rPr lang="en-GB" sz="1600" smtClean="0">
                <a:sym typeface="Symbol"/>
              </a:rPr>
              <a:t> </a:t>
            </a:r>
            <a:r>
              <a:rPr lang="en-US" sz="1600" smtClean="0"/>
              <a:t>Over 50% has at least 1 of the “deadly quartet” of health conditions</a:t>
            </a:r>
            <a:br>
              <a:rPr lang="en-US" sz="1600" smtClean="0"/>
            </a:br>
            <a:r>
              <a:rPr lang="en-US" sz="1600" smtClean="0"/>
              <a:t>   (diabetes, obesity, high blood pressure, high cholestrol)</a:t>
            </a:r>
          </a:p>
          <a:p>
            <a:pPr marL="0" indent="0">
              <a:buNone/>
            </a:pPr>
            <a:r>
              <a:rPr lang="en-GB" sz="1600">
                <a:sym typeface="Symbol"/>
              </a:rPr>
              <a:t> </a:t>
            </a:r>
            <a:r>
              <a:rPr lang="en-GB" sz="1600" smtClean="0">
                <a:sym typeface="Symbol"/>
              </a:rPr>
              <a:t> </a:t>
            </a:r>
            <a:r>
              <a:rPr lang="en-GB" sz="1600" smtClean="0"/>
              <a:t>Nearly </a:t>
            </a:r>
            <a:r>
              <a:rPr lang="en-GB" sz="1600"/>
              <a:t>4 out of 5 Australians have 1 or more long term health </a:t>
            </a:r>
            <a:r>
              <a:rPr lang="en-GB" sz="1600" smtClean="0"/>
              <a:t>conditions</a:t>
            </a:r>
            <a:br>
              <a:rPr lang="en-GB" sz="1600" smtClean="0"/>
            </a:br>
            <a:r>
              <a:rPr lang="en-GB" sz="1600" smtClean="0"/>
              <a:t>   </a:t>
            </a:r>
            <a:r>
              <a:rPr lang="en-GB" sz="1600"/>
              <a:t>(National Health Survey, Australian Bureau of Statistics 2006)</a:t>
            </a:r>
            <a:endParaRPr lang="en-US" sz="1600"/>
          </a:p>
          <a:p>
            <a:pPr marL="0" indent="0">
              <a:buNone/>
            </a:pPr>
            <a:r>
              <a:rPr lang="en-GB" sz="1600">
                <a:sym typeface="Symbol"/>
              </a:rPr>
              <a:t> </a:t>
            </a:r>
            <a:r>
              <a:rPr lang="en-GB" sz="1600" smtClean="0">
                <a:sym typeface="Symbol"/>
              </a:rPr>
              <a:t> </a:t>
            </a:r>
            <a:r>
              <a:rPr lang="en-US" sz="1600" smtClean="0"/>
              <a:t>Australia </a:t>
            </a:r>
            <a:r>
              <a:rPr lang="en-US" sz="1600"/>
              <a:t>ranked #1 in terms of obesity </a:t>
            </a:r>
            <a:r>
              <a:rPr lang="en-US" sz="1600" smtClean="0"/>
              <a:t>rates</a:t>
            </a:r>
          </a:p>
          <a:p>
            <a:pPr marL="0" indent="0">
              <a:buNone/>
            </a:pPr>
            <a:endParaRPr lang="en-US" sz="1600" smtClean="0"/>
          </a:p>
          <a:p>
            <a:pPr marL="0" indent="0">
              <a:buNone/>
            </a:pPr>
            <a:r>
              <a:rPr lang="en-US" sz="1600" smtClean="0"/>
              <a:t>Similar results appear to appear for other countries</a:t>
            </a:r>
            <a:endParaRPr lang="en-US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US" b="1" smtClean="0">
                <a:solidFill>
                  <a:srgbClr val="0070C0"/>
                </a:solidFill>
              </a:rPr>
              <a:t>A Two Class Latent Class Model</a:t>
            </a:r>
          </a:p>
        </p:txBody>
      </p:sp>
      <p:pic>
        <p:nvPicPr>
          <p:cNvPr id="3993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8925" y="2667000"/>
            <a:ext cx="3519537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2667000"/>
            <a:ext cx="4168265" cy="264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9941" name="Straight Connector 6"/>
          <p:cNvCxnSpPr>
            <a:cxnSpLocks noChangeShapeType="1"/>
          </p:cNvCxnSpPr>
          <p:nvPr/>
        </p:nvCxnSpPr>
        <p:spPr bwMode="auto">
          <a:xfrm flipV="1">
            <a:off x="6452076" y="3226038"/>
            <a:ext cx="838200" cy="1295400"/>
          </a:xfrm>
          <a:prstGeom prst="line">
            <a:avLst/>
          </a:prstGeom>
          <a:noFill/>
          <a:ln w="9525" algn="ctr">
            <a:solidFill>
              <a:srgbClr val="FFFF00"/>
            </a:solidFill>
            <a:round/>
            <a:headEnd/>
            <a:tailEnd/>
          </a:ln>
        </p:spPr>
      </p:cxnSp>
      <p:cxnSp>
        <p:nvCxnSpPr>
          <p:cNvPr id="39942" name="Straight Connector 8"/>
          <p:cNvCxnSpPr>
            <a:cxnSpLocks noChangeShapeType="1"/>
          </p:cNvCxnSpPr>
          <p:nvPr/>
        </p:nvCxnSpPr>
        <p:spPr bwMode="auto">
          <a:xfrm flipV="1">
            <a:off x="6477000" y="3818546"/>
            <a:ext cx="838200" cy="685800"/>
          </a:xfrm>
          <a:prstGeom prst="line">
            <a:avLst/>
          </a:prstGeom>
          <a:noFill/>
          <a:ln w="9525" algn="ctr">
            <a:solidFill>
              <a:srgbClr val="FFFF00"/>
            </a:solidFill>
            <a:round/>
            <a:headEnd/>
            <a:tailEnd/>
          </a:ln>
        </p:spPr>
      </p:cxnSp>
      <p:sp>
        <p:nvSpPr>
          <p:cNvPr id="39943" name="TextBox 9"/>
          <p:cNvSpPr txBox="1">
            <a:spLocks noChangeArrowheads="1"/>
          </p:cNvSpPr>
          <p:nvPr/>
        </p:nvSpPr>
        <p:spPr bwMode="auto">
          <a:xfrm>
            <a:off x="1447800" y="2209800"/>
            <a:ext cx="1905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True Reporter</a:t>
            </a:r>
          </a:p>
        </p:txBody>
      </p:sp>
      <p:sp>
        <p:nvSpPr>
          <p:cNvPr id="39944" name="TextBox 10"/>
          <p:cNvSpPr txBox="1">
            <a:spLocks noChangeArrowheads="1"/>
          </p:cNvSpPr>
          <p:nvPr/>
        </p:nvSpPr>
        <p:spPr bwMode="auto">
          <a:xfrm>
            <a:off x="5334000" y="2209800"/>
            <a:ext cx="1981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smtClean="0"/>
              <a:t>Misreporter</a:t>
            </a:r>
            <a:endParaRPr lang="en-US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43000"/>
            <a:ext cx="8458200" cy="1600200"/>
          </a:xfrm>
        </p:spPr>
        <p:txBody>
          <a:bodyPr>
            <a:normAutofit/>
          </a:bodyPr>
          <a:lstStyle/>
          <a:p>
            <a:r>
              <a:rPr lang="en-US" smtClean="0"/>
              <a:t>Mis-reporters choose either good or very good</a:t>
            </a:r>
          </a:p>
          <a:p>
            <a:r>
              <a:rPr lang="en-US" smtClean="0"/>
              <a:t>The response is determined by a probit model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6976215"/>
              </p:ext>
            </p:extLst>
          </p:nvPr>
        </p:nvGraphicFramePr>
        <p:xfrm>
          <a:off x="2663439" y="2514600"/>
          <a:ext cx="38100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06" name="Equation" r:id="rId3" imgW="952087" imgH="228501" progId="Equation.DSMT4">
                  <p:embed/>
                </p:oleObj>
              </mc:Choice>
              <mc:Fallback>
                <p:oleObj name="Equation" r:id="rId3" imgW="952087" imgH="228501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3439" y="2514600"/>
                        <a:ext cx="381000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67000" y="3733800"/>
            <a:ext cx="4168265" cy="264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6"/>
          <p:cNvCxnSpPr>
            <a:cxnSpLocks noChangeShapeType="1"/>
          </p:cNvCxnSpPr>
          <p:nvPr/>
        </p:nvCxnSpPr>
        <p:spPr bwMode="auto">
          <a:xfrm flipV="1">
            <a:off x="4851876" y="4301384"/>
            <a:ext cx="838200" cy="1295400"/>
          </a:xfrm>
          <a:prstGeom prst="line">
            <a:avLst/>
          </a:prstGeom>
          <a:noFill/>
          <a:ln w="9525" algn="ctr">
            <a:solidFill>
              <a:srgbClr val="FFFF00"/>
            </a:solidFill>
            <a:round/>
            <a:headEnd/>
            <a:tailEnd/>
          </a:ln>
        </p:spPr>
      </p:cxnSp>
      <p:cxnSp>
        <p:nvCxnSpPr>
          <p:cNvPr id="9" name="Straight Connector 8"/>
          <p:cNvCxnSpPr>
            <a:cxnSpLocks noChangeShapeType="1"/>
          </p:cNvCxnSpPr>
          <p:nvPr/>
        </p:nvCxnSpPr>
        <p:spPr bwMode="auto">
          <a:xfrm flipV="1">
            <a:off x="4871104" y="4910984"/>
            <a:ext cx="838200" cy="685800"/>
          </a:xfrm>
          <a:prstGeom prst="line">
            <a:avLst/>
          </a:prstGeom>
          <a:noFill/>
          <a:ln w="9525" algn="ctr">
            <a:solidFill>
              <a:srgbClr val="FFFF00"/>
            </a:solidFill>
            <a:round/>
            <a:headEnd/>
            <a:tailEnd/>
          </a:ln>
        </p:spPr>
      </p:cxnSp>
      <p:sp>
        <p:nvSpPr>
          <p:cNvPr id="10" name="TextBox 9"/>
          <p:cNvSpPr txBox="1"/>
          <p:nvPr/>
        </p:nvSpPr>
        <p:spPr>
          <a:xfrm>
            <a:off x="6979145" y="3924181"/>
            <a:ext cx="64085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Y=3</a:t>
            </a:r>
          </a:p>
          <a:p>
            <a:endParaRPr lang="en-US" sz="1000"/>
          </a:p>
          <a:p>
            <a:r>
              <a:rPr lang="en-US" smtClean="0"/>
              <a:t>Y=2</a:t>
            </a:r>
          </a:p>
        </p:txBody>
      </p:sp>
    </p:spTree>
    <p:extLst>
      <p:ext uri="{BB962C8B-B14F-4D97-AF65-F5344CB8AC3E}">
        <p14:creationId xmlns:p14="http://schemas.microsoft.com/office/powerpoint/2010/main" val="313742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8847" y="914400"/>
            <a:ext cx="6572250" cy="2892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4038600"/>
            <a:ext cx="301674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217145" y="4167187"/>
            <a:ext cx="64085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Y=4</a:t>
            </a:r>
          </a:p>
          <a:p>
            <a:endParaRPr lang="en-US" sz="1000"/>
          </a:p>
          <a:p>
            <a:r>
              <a:rPr lang="en-US" smtClean="0"/>
              <a:t>Y=3</a:t>
            </a:r>
          </a:p>
          <a:p>
            <a:endParaRPr lang="en-US" sz="1000"/>
          </a:p>
          <a:p>
            <a:r>
              <a:rPr lang="en-US" smtClean="0"/>
              <a:t>Y=2</a:t>
            </a:r>
          </a:p>
          <a:p>
            <a:endParaRPr lang="en-US" sz="1000"/>
          </a:p>
          <a:p>
            <a:r>
              <a:rPr lang="en-US" smtClean="0"/>
              <a:t>Y=1</a:t>
            </a:r>
          </a:p>
          <a:p>
            <a:endParaRPr lang="en-US" sz="1000"/>
          </a:p>
          <a:p>
            <a:r>
              <a:rPr lang="en-US" smtClean="0"/>
              <a:t>Y=0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Content Placeholder 2"/>
          <p:cNvSpPr>
            <a:spLocks noGrp="1"/>
          </p:cNvSpPr>
          <p:nvPr>
            <p:ph idx="1"/>
          </p:nvPr>
        </p:nvSpPr>
        <p:spPr>
          <a:xfrm>
            <a:off x="381000" y="1500188"/>
            <a:ext cx="7607300" cy="4213225"/>
          </a:xfrm>
        </p:spPr>
        <p:txBody>
          <a:bodyPr/>
          <a:lstStyle/>
          <a:p>
            <a:pPr marL="612775" indent="-514350" eaLnBrk="1" hangingPunct="1">
              <a:buNone/>
            </a:pPr>
            <a:endParaRPr lang="en-GB" sz="2400" smtClean="0"/>
          </a:p>
          <a:p>
            <a:pPr marL="612775" indent="-514350" eaLnBrk="1" hangingPunct="1"/>
            <a:endParaRPr lang="en-GB" sz="2400" smtClean="0"/>
          </a:p>
          <a:p>
            <a:pPr marL="612775" indent="-514350" eaLnBrk="1" hangingPunct="1"/>
            <a:endParaRPr lang="en-GB" sz="2400" smtClean="0"/>
          </a:p>
          <a:p>
            <a:pPr marL="612775" indent="-514350" eaLnBrk="1" hangingPunct="1"/>
            <a:endParaRPr lang="en-GB" sz="2400" smtClean="0"/>
          </a:p>
          <a:p>
            <a:pPr marL="612775" indent="-514350" eaLnBrk="1" hangingPunct="1"/>
            <a:endParaRPr lang="en-GB" sz="2400" smtClean="0"/>
          </a:p>
          <a:p>
            <a:pPr marL="612775" indent="-514350" eaLnBrk="1" hangingPunct="1"/>
            <a:endParaRPr lang="en-GB" sz="2400" smtClean="0"/>
          </a:p>
          <a:p>
            <a:pPr marL="612775" indent="-514350" eaLnBrk="1" hangingPunct="1"/>
            <a:endParaRPr lang="en-GB" sz="2400" smtClean="0"/>
          </a:p>
          <a:p>
            <a:pPr marL="612775" indent="-514350" eaLnBrk="1" hangingPunct="1"/>
            <a:endParaRPr lang="en-GB" sz="2400" smtClean="0"/>
          </a:p>
        </p:txBody>
      </p:sp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1704975"/>
            <a:ext cx="83439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1752600" y="978187"/>
            <a:ext cx="617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/>
              <a:t>Observed Mixture of Two Classes</a:t>
            </a:r>
            <a:endParaRPr lang="en-US" sz="3200" b="1"/>
          </a:p>
        </p:txBody>
      </p:sp>
    </p:spTree>
    <p:extLst>
      <p:ext uri="{BB962C8B-B14F-4D97-AF65-F5344CB8AC3E}">
        <p14:creationId xmlns:p14="http://schemas.microsoft.com/office/powerpoint/2010/main" val="1785519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" y="1314450"/>
            <a:ext cx="7915275" cy="462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2209800" y="6019800"/>
            <a:ext cx="449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/>
              <a:t>Pr(true,y) = Pr(true) * Pr(y | true)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416799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838200"/>
            <a:ext cx="8401050" cy="401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8862550"/>
              </p:ext>
            </p:extLst>
          </p:nvPr>
        </p:nvGraphicFramePr>
        <p:xfrm>
          <a:off x="800100" y="5334000"/>
          <a:ext cx="74295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998" name="Equation" r:id="rId4" imgW="3962400" imgH="203200" progId="Equation.DSMT4">
                  <p:embed/>
                </p:oleObj>
              </mc:Choice>
              <mc:Fallback>
                <p:oleObj name="Equation" r:id="rId4" imgW="3962400" imgH="2032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" y="5334000"/>
                        <a:ext cx="74295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Straight Arrow Connector 3"/>
          <p:cNvCxnSpPr/>
          <p:nvPr/>
        </p:nvCxnSpPr>
        <p:spPr>
          <a:xfrm flipV="1">
            <a:off x="2209800" y="4648200"/>
            <a:ext cx="0" cy="6858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3581400" y="4648200"/>
            <a:ext cx="0" cy="6858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5029200" y="4114800"/>
            <a:ext cx="1676400" cy="12192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7162800" y="4038600"/>
            <a:ext cx="762000" cy="12954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295400"/>
            <a:ext cx="8210550" cy="451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General Result</a:t>
            </a:r>
            <a:endParaRPr lang="en-US"/>
          </a:p>
        </p:txBody>
      </p:sp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990600" y="2057400"/>
          <a:ext cx="7325816" cy="3747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2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828800"/>
            <a:ext cx="827337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2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295400"/>
            <a:ext cx="8629650" cy="3107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457200" y="4800600"/>
            <a:ext cx="8077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… only five respondents seemed to consider all attributes, whereas the rest revealed that they employed various attribute nonattendance strategies …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304800" y="2369841"/>
            <a:ext cx="8629650" cy="685800"/>
          </a:xfrm>
          <a:prstGeom prst="rect">
            <a:avLst/>
          </a:prstGeom>
          <a:solidFill>
            <a:srgbClr val="FF0000">
              <a:alpha val="2902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r>
              <a:rPr lang="en-US" sz="3600" b="1" smtClean="0"/>
              <a:t>The 2</a:t>
            </a:r>
            <a:r>
              <a:rPr lang="en-US" sz="3600" b="1" baseline="30000" smtClean="0"/>
              <a:t>K</a:t>
            </a:r>
            <a:r>
              <a:rPr lang="en-US" sz="3600" b="1" smtClean="0"/>
              <a:t> model</a:t>
            </a:r>
            <a:endParaRPr lang="en-US" sz="3600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581400"/>
          </a:xfrm>
        </p:spPr>
        <p:txBody>
          <a:bodyPr>
            <a:normAutofit/>
          </a:bodyPr>
          <a:lstStyle/>
          <a:p>
            <a:r>
              <a:rPr lang="en-US" dirty="0" smtClean="0"/>
              <a:t>The analyst believes some attributes are ignored.  There is no </a:t>
            </a:r>
            <a:r>
              <a:rPr lang="en-US" dirty="0" smtClean="0"/>
              <a:t>definitive indicator</a:t>
            </a:r>
            <a:r>
              <a:rPr lang="en-US" dirty="0" smtClean="0"/>
              <a:t>.</a:t>
            </a:r>
          </a:p>
          <a:p>
            <a:r>
              <a:rPr lang="en-US" dirty="0" smtClean="0"/>
              <a:t>Classes distinguished by which attributes are ignored</a:t>
            </a:r>
          </a:p>
          <a:p>
            <a:r>
              <a:rPr lang="en-US" dirty="0" smtClean="0"/>
              <a:t>A latent class model applies.  For K attributes there are 2</a:t>
            </a:r>
            <a:r>
              <a:rPr lang="en-US" baseline="30000" dirty="0" smtClean="0"/>
              <a:t>K</a:t>
            </a:r>
            <a:r>
              <a:rPr lang="en-US" dirty="0" smtClean="0"/>
              <a:t> candidate coefficient vectors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52400" y="76201"/>
            <a:ext cx="7162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smtClean="0">
                <a:latin typeface="Tahoma" pitchFamily="34" charset="0"/>
                <a:cs typeface="Tahoma" pitchFamily="34" charset="0"/>
                <a:sym typeface="Wingdings 2" pitchFamily="18" charset="2"/>
              </a:rPr>
              <a:t>Latent Class Modeling  </a:t>
            </a:r>
          </a:p>
          <a:p>
            <a:r>
              <a:rPr lang="en-US" sz="1000" smtClean="0">
                <a:latin typeface="Tahoma" pitchFamily="34" charset="0"/>
                <a:cs typeface="Tahoma" pitchFamily="34" charset="0"/>
                <a:sym typeface="Wingdings 2" pitchFamily="18" charset="2"/>
              </a:rPr>
              <a:t>Applications                </a:t>
            </a:r>
            <a:endParaRPr lang="en-US" sz="1000" dirty="0"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151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1447800"/>
            <a:ext cx="8229600" cy="533400"/>
          </a:xfrm>
        </p:spPr>
        <p:txBody>
          <a:bodyPr/>
          <a:lstStyle/>
          <a:p>
            <a:r>
              <a:rPr lang="en-US" b="1" smtClean="0"/>
              <a:t>A Latent Class Model</a:t>
            </a:r>
            <a:endParaRPr lang="en-US" b="1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304800" y="2438400"/>
          <a:ext cx="8422395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773" name="Equation" r:id="rId3" imgW="5295900" imgH="2108200" progId="Equation.DSMT4">
                  <p:embed/>
                </p:oleObj>
              </mc:Choice>
              <mc:Fallback>
                <p:oleObj name="Equation" r:id="rId3" imgW="5295900" imgH="2108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2438400"/>
                        <a:ext cx="8422395" cy="335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52400" y="76201"/>
            <a:ext cx="7162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smtClean="0">
                <a:latin typeface="Tahoma" pitchFamily="34" charset="0"/>
                <a:cs typeface="Tahoma" pitchFamily="34" charset="0"/>
                <a:sym typeface="Wingdings 2" pitchFamily="18" charset="2"/>
              </a:rPr>
              <a:t>Latent Class Modeling  </a:t>
            </a:r>
          </a:p>
          <a:p>
            <a:r>
              <a:rPr lang="en-US" sz="1000" smtClean="0">
                <a:latin typeface="Tahoma" pitchFamily="34" charset="0"/>
                <a:cs typeface="Tahoma" pitchFamily="34" charset="0"/>
                <a:sym typeface="Wingdings 2" pitchFamily="18" charset="2"/>
              </a:rPr>
              <a:t>Applications                </a:t>
            </a:r>
            <a:endParaRPr lang="en-US" sz="1000" dirty="0"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73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3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5275" y="1493520"/>
            <a:ext cx="8772525" cy="4251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 bwMode="auto">
          <a:xfrm>
            <a:off x="304800" y="3810000"/>
            <a:ext cx="8629650" cy="1752600"/>
          </a:xfrm>
          <a:prstGeom prst="rect">
            <a:avLst/>
          </a:prstGeom>
          <a:solidFill>
            <a:srgbClr val="FF0000">
              <a:alpha val="2902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3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151" y="1447800"/>
            <a:ext cx="8595539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57200" y="4419600"/>
            <a:ext cx="8077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… a discrete choice experiment designed to elicit preferences regarding the introduction of new guidelines to managing malaria in pregnancy in Ghana …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3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680" y="4876800"/>
            <a:ext cx="8533163" cy="1828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8684" y="1103142"/>
            <a:ext cx="856716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13054</TotalTime>
  <Words>2006</Words>
  <Application>Microsoft Office PowerPoint</Application>
  <PresentationFormat>On-screen Show (4:3)</PresentationFormat>
  <Paragraphs>320</Paragraphs>
  <Slides>66</Slides>
  <Notes>28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68" baseType="lpstr">
      <vt:lpstr>1_Quadrant</vt:lpstr>
      <vt:lpstr>Equation</vt:lpstr>
      <vt:lpstr>PowerPoint Presentation</vt:lpstr>
      <vt:lpstr>PowerPoint Presentation</vt:lpstr>
      <vt:lpstr>Latent Classes</vt:lpstr>
      <vt:lpstr>PowerPoint Presentation</vt:lpstr>
      <vt:lpstr>PowerPoint Presentation</vt:lpstr>
      <vt:lpstr>PowerPoint Presentation</vt:lpstr>
      <vt:lpstr>PowerPoint Presentation</vt:lpstr>
      <vt:lpstr>A Practical Distinction</vt:lpstr>
      <vt:lpstr>The Latent Class Model</vt:lpstr>
      <vt:lpstr>Log Likelihood for an LC Model</vt:lpstr>
      <vt:lpstr>Estimating Which Class</vt:lpstr>
      <vt:lpstr>Posterior for Normal Mixture</vt:lpstr>
      <vt:lpstr>Estimated Posterior Probabilities</vt:lpstr>
      <vt:lpstr>More Difficult When the  Populations are Close Together</vt:lpstr>
      <vt:lpstr>The Technique Still Works</vt:lpstr>
      <vt:lpstr>‘Estimating’ βi</vt:lpstr>
      <vt:lpstr>How Many Classes?</vt:lpstr>
      <vt:lpstr>LCM for Health Status</vt:lpstr>
      <vt:lpstr>Too Many Classes</vt:lpstr>
      <vt:lpstr>Two Class Model</vt:lpstr>
      <vt:lpstr>Partial Effects in LC Model</vt:lpstr>
      <vt:lpstr>Conditional Means of Parameters</vt:lpstr>
      <vt:lpstr>An Extended Latent Class Model</vt:lpstr>
      <vt:lpstr>PowerPoint Presentation</vt:lpstr>
      <vt:lpstr>Health Satisfaction Model</vt:lpstr>
      <vt:lpstr>The EM Algorithm</vt:lpstr>
      <vt:lpstr>Implementing EM for LC Models</vt:lpstr>
      <vt:lpstr>Zero Inflation?</vt:lpstr>
      <vt:lpstr>Zero Inflation – ZIP Models</vt:lpstr>
      <vt:lpstr>Hurdle Models</vt:lpstr>
      <vt:lpstr>PowerPoint Presentation</vt:lpstr>
      <vt:lpstr>PowerPoint Presentation</vt:lpstr>
      <vt:lpstr>A Latent Class Hurdle NB2 Model</vt:lpstr>
      <vt:lpstr>PowerPoint Presentation</vt:lpstr>
      <vt:lpstr>LC Poisson Regression for Doctor Visits</vt:lpstr>
      <vt:lpstr>PowerPoint Presentation</vt:lpstr>
      <vt:lpstr>PowerPoint Presentation</vt:lpstr>
      <vt:lpstr>Heckman and Singer’s RE Model</vt:lpstr>
      <vt:lpstr>3 Class Heckman-Singer Form</vt:lpstr>
      <vt:lpstr>Heckman and Singer Binary  ChoiceModel – 3 Points</vt:lpstr>
      <vt:lpstr>Heckman/Singer vs. REM</vt:lpstr>
      <vt:lpstr>Modeling Obesity with a  Latent Class Model</vt:lpstr>
      <vt:lpstr>PowerPoint Presentation</vt:lpstr>
      <vt:lpstr>An Ordered Probit Approach</vt:lpstr>
      <vt:lpstr>Latent Class Modeling</vt:lpstr>
      <vt:lpstr>Latent Class Application</vt:lpstr>
      <vt:lpstr>PowerPoint Presentation</vt:lpstr>
      <vt:lpstr>Outcome Probabilities</vt:lpstr>
      <vt:lpstr>Classification (Latent Probit) Model</vt:lpstr>
      <vt:lpstr>PowerPoint Presentation</vt:lpstr>
      <vt:lpstr>SAH vs. Objective Health Measures</vt:lpstr>
      <vt:lpstr>A Two Class Latent Class Model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General Result</vt:lpstr>
      <vt:lpstr>PowerPoint Presentation</vt:lpstr>
      <vt:lpstr>PowerPoint Presentation</vt:lpstr>
      <vt:lpstr>The 2K model</vt:lpstr>
      <vt:lpstr>A Latent Class Model</vt:lpstr>
      <vt:lpstr>PowerPoint Presentation</vt:lpstr>
      <vt:lpstr>PowerPoint Presentation</vt:lpstr>
      <vt:lpstr>PowerPoint Presentation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</cp:lastModifiedBy>
  <cp:revision>121</cp:revision>
  <dcterms:created xsi:type="dcterms:W3CDTF">2001-06-17T19:05:03Z</dcterms:created>
  <dcterms:modified xsi:type="dcterms:W3CDTF">2013-07-05T18:43:01Z</dcterms:modified>
</cp:coreProperties>
</file>