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1"/>
  </p:notesMasterIdLst>
  <p:handoutMasterIdLst>
    <p:handoutMasterId r:id="rId32"/>
  </p:handoutMasterIdLst>
  <p:sldIdLst>
    <p:sldId id="481" r:id="rId2"/>
    <p:sldId id="593" r:id="rId3"/>
    <p:sldId id="627" r:id="rId4"/>
    <p:sldId id="628" r:id="rId5"/>
    <p:sldId id="634" r:id="rId6"/>
    <p:sldId id="636" r:id="rId7"/>
    <p:sldId id="637" r:id="rId8"/>
    <p:sldId id="638" r:id="rId9"/>
    <p:sldId id="639" r:id="rId10"/>
    <p:sldId id="640" r:id="rId11"/>
    <p:sldId id="641" r:id="rId12"/>
    <p:sldId id="600" r:id="rId13"/>
    <p:sldId id="601" r:id="rId14"/>
    <p:sldId id="642" r:id="rId15"/>
    <p:sldId id="609" r:id="rId16"/>
    <p:sldId id="607" r:id="rId17"/>
    <p:sldId id="633" r:id="rId18"/>
    <p:sldId id="632" r:id="rId19"/>
    <p:sldId id="610" r:id="rId20"/>
    <p:sldId id="613" r:id="rId21"/>
    <p:sldId id="660" r:id="rId22"/>
    <p:sldId id="661" r:id="rId23"/>
    <p:sldId id="662" r:id="rId24"/>
    <p:sldId id="663" r:id="rId25"/>
    <p:sldId id="664" r:id="rId26"/>
    <p:sldId id="665" r:id="rId27"/>
    <p:sldId id="666" r:id="rId28"/>
    <p:sldId id="667" r:id="rId29"/>
    <p:sldId id="668" r:id="rId3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50"/>
    <a:srgbClr val="FF0000"/>
    <a:srgbClr val="00B0F0"/>
    <a:srgbClr val="7030A0"/>
    <a:srgbClr val="FFFFFF"/>
    <a:srgbClr val="8B00EA"/>
    <a:srgbClr val="CCCC00"/>
    <a:srgbClr val="CCECFF"/>
    <a:srgbClr val="0066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36" autoAdjust="0"/>
  </p:normalViewPr>
  <p:slideViewPr>
    <p:cSldViewPr>
      <p:cViewPr varScale="1">
        <p:scale>
          <a:sx n="68" d="100"/>
          <a:sy n="68" d="100"/>
        </p:scale>
        <p:origin x="-1308" y="-102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459867-E5F8-4D6D-87AB-D0B41B60FFBB}" type="slidenum">
              <a:rPr lang="en-US">
                <a:cs typeface="Arial" charset="0"/>
              </a:rPr>
              <a:pPr/>
              <a:t>12</a:t>
            </a:fld>
            <a:endParaRPr lang="en-US">
              <a:cs typeface="Arial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288B16-B485-4DE0-9EA8-9CCA3792A36D}" type="slidenum">
              <a:rPr lang="en-US" smtClean="0">
                <a:cs typeface="Arial" charset="0"/>
              </a:rPr>
              <a:pPr/>
              <a:t>15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15DC7A-4F03-4DDC-A3A6-145CD09D57B3}" type="slidenum">
              <a:rPr lang="en-US">
                <a:cs typeface="Arial" charset="0"/>
              </a:rPr>
              <a:pPr/>
              <a:t>20</a:t>
            </a:fld>
            <a:endParaRPr lang="en-US">
              <a:cs typeface="Arial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3242E7-E7EF-41BB-9503-E5E2FE56B128}" type="slidenum">
              <a:rPr lang="en-US" smtClean="0">
                <a:cs typeface="Arial" charset="0"/>
              </a:rPr>
              <a:pPr/>
              <a:t>21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A6F609-19CE-4723-B265-204407CA08F4}" type="slidenum">
              <a:rPr lang="en-US" smtClean="0">
                <a:cs typeface="Arial" charset="0"/>
              </a:rPr>
              <a:pPr/>
              <a:t>22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8B9FFE-A4EE-434A-BFDC-D63271EF7B87}" type="slidenum">
              <a:rPr lang="en-US" smtClean="0">
                <a:cs typeface="Arial" charset="0"/>
              </a:rPr>
              <a:pPr/>
              <a:t>23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81581A-6D09-4584-A31A-5D2D0D306DDE}" type="slidenum">
              <a:rPr lang="en-US" smtClean="0">
                <a:cs typeface="Arial" charset="0"/>
              </a:rPr>
              <a:pPr/>
              <a:t>24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7F9F55-5524-4C40-A0CD-2FD06C868927}" type="slidenum">
              <a:rPr lang="en-US" smtClean="0">
                <a:cs typeface="Arial" charset="0"/>
              </a:rPr>
              <a:pPr/>
              <a:t>25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04419C-748E-4F6B-8E85-96290AFE68E1}" type="slidenum">
              <a:rPr lang="en-US" smtClean="0">
                <a:cs typeface="Arial" charset="0"/>
              </a:rPr>
              <a:pPr/>
              <a:t>26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194D21-9F27-46F0-BD24-CFAD0CA8EEEA}" type="slidenum">
              <a:rPr lang="en-US" smtClean="0">
                <a:cs typeface="Arial" charset="0"/>
              </a:rPr>
              <a:pPr/>
              <a:t>27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AF753F-BF48-4F7A-AA91-66E4B123B99A}" type="slidenum">
              <a:rPr lang="en-US" smtClean="0">
                <a:cs typeface="Arial" charset="0"/>
              </a:rPr>
              <a:pPr/>
              <a:t>28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094E51-F1F9-4266-8E8D-72E6652030AE}" type="slidenum">
              <a:rPr lang="en-US" smtClean="0">
                <a:cs typeface="Arial" charset="0"/>
              </a:rPr>
              <a:pPr/>
              <a:t>29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9F7C0-B71C-48E3-8D21-3D51220A2B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29380-1897-433A-83E2-78BFB7A3F1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B08BC-2A19-4263-8B55-A1A4B8805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84C73-02F2-4DC1-B269-52FE23B902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D4010-34EA-4EA8-981F-720E15DA5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58400-2C58-4E71-9457-D319FFE1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11B42-6EFE-4AE6-800A-3C78C5E65D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68F6B-5A38-4B99-ACAD-F189922F46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E8ACA-B5BD-4F7A-B25A-B63BAEBDE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3A085-BCC2-4DC0-9EB0-B061B79EF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E1B09-0AB6-47A6-B67F-46C49B3A62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17036-0803-4802-BB49-F07795D3D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98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fld id="{B020325C-B1CD-4090-B6FA-A224CB80F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1"/>
            <a:ext cx="1295399" cy="77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7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514600" y="1"/>
            <a:ext cx="1295400" cy="763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8" name="Picture 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295400" y="0"/>
            <a:ext cx="1219200" cy="759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9" name="Picture 5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810000" y="0"/>
            <a:ext cx="1295400" cy="754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0" name="Picture 6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105401" y="0"/>
            <a:ext cx="137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1" name="Picture 7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477001" y="0"/>
            <a:ext cx="1371600" cy="78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2" name="Picture 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848601" y="0"/>
            <a:ext cx="129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7" name="Straight Connector 16"/>
          <p:cNvCxnSpPr/>
          <p:nvPr userDrawn="1"/>
        </p:nvCxnSpPr>
        <p:spPr bwMode="auto">
          <a:xfrm>
            <a:off x="0" y="762000"/>
            <a:ext cx="9144000" cy="158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65000"/>
        <a:buChar char="•"/>
        <a:defRPr sz="24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7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0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6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7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31.wmf"/><Relationship Id="rId4" Type="http://schemas.openxmlformats.org/officeDocument/2006/relationships/oleObject" Target="../embeddings/oleObject8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32.wmf"/><Relationship Id="rId4" Type="http://schemas.openxmlformats.org/officeDocument/2006/relationships/oleObject" Target="../embeddings/oleObject9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34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33.wmf"/><Relationship Id="rId4" Type="http://schemas.openxmlformats.org/officeDocument/2006/relationships/oleObject" Target="../embeddings/oleObject10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35.wmf"/><Relationship Id="rId4" Type="http://schemas.openxmlformats.org/officeDocument/2006/relationships/oleObject" Target="../embeddings/oleObject12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36.wmf"/><Relationship Id="rId4" Type="http://schemas.openxmlformats.org/officeDocument/2006/relationships/oleObject" Target="../embeddings/oleObject13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37.wmf"/><Relationship Id="rId4" Type="http://schemas.openxmlformats.org/officeDocument/2006/relationships/oleObject" Target="../embeddings/oleObject14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38.wmf"/><Relationship Id="rId4" Type="http://schemas.openxmlformats.org/officeDocument/2006/relationships/oleObject" Target="../embeddings/oleObject15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39.wmf"/><Relationship Id="rId4" Type="http://schemas.openxmlformats.org/officeDocument/2006/relationships/oleObject" Target="../embeddings/oleObject16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40.png"/><Relationship Id="rId4" Type="http://schemas.openxmlformats.org/officeDocument/2006/relationships/oleObject" Target="../embeddings/oleObject1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066343"/>
            <a:ext cx="1676400" cy="2210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4208" y="4114800"/>
            <a:ext cx="166039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baltagi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1035242"/>
            <a:ext cx="1584960" cy="224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9000" y="4049170"/>
            <a:ext cx="2067921" cy="235163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24600" y="4114800"/>
            <a:ext cx="1646574" cy="236220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609600" y="3424535"/>
            <a:ext cx="8077200" cy="461665"/>
          </a:xfrm>
          <a:prstGeom prst="rect">
            <a:avLst/>
          </a:prstGeom>
          <a:solidFill>
            <a:srgbClr val="CCECFF"/>
          </a:solidFill>
          <a:ln w="2222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9. Heterogeneity: Mixed Models</a:t>
            </a:r>
            <a:endParaRPr lang="en-US" sz="2400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57600" y="952500"/>
            <a:ext cx="15240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819400"/>
            <a:ext cx="7772400" cy="1362075"/>
          </a:xfrm>
        </p:spPr>
        <p:txBody>
          <a:bodyPr/>
          <a:lstStyle/>
          <a:p>
            <a:pPr algn="ctr"/>
            <a:r>
              <a:rPr lang="en-US" smtClean="0"/>
              <a:t>RANDOM Parameter</a:t>
            </a:r>
            <a:br>
              <a:rPr lang="en-US" smtClean="0"/>
            </a:br>
            <a:r>
              <a:rPr lang="en-US" smtClean="0"/>
              <a:t>   Models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838200"/>
          </a:xfrm>
        </p:spPr>
        <p:txBody>
          <a:bodyPr/>
          <a:lstStyle/>
          <a:p>
            <a:pPr algn="ctr" eaLnBrk="1" hangingPunct="1"/>
            <a:r>
              <a:rPr lang="en-US" b="1" smtClean="0"/>
              <a:t>A Recast Random Effects Model</a:t>
            </a:r>
          </a:p>
        </p:txBody>
      </p:sp>
      <p:graphicFrame>
        <p:nvGraphicFramePr>
          <p:cNvPr id="6146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3719125"/>
              </p:ext>
            </p:extLst>
          </p:nvPr>
        </p:nvGraphicFramePr>
        <p:xfrm>
          <a:off x="1193800" y="1595438"/>
          <a:ext cx="6502400" cy="473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046" name="Equation" r:id="rId4" imgW="3454200" imgH="2514600" progId="Equation.DSMT4">
                  <p:embed/>
                </p:oleObj>
              </mc:Choice>
              <mc:Fallback>
                <p:oleObj name="Equation" r:id="rId4" imgW="3454200" imgH="2514600" progId="Equation.DSMT4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3800" y="1595438"/>
                        <a:ext cx="6502400" cy="4733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 bwMode="auto">
          <a:xfrm>
            <a:off x="1066800" y="1981200"/>
            <a:ext cx="1447800" cy="4572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114800" y="3834444"/>
            <a:ext cx="2057400" cy="4572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550740" y="4343400"/>
            <a:ext cx="1676400" cy="4572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793408" y="4894052"/>
            <a:ext cx="2750392" cy="4572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6"/>
          <p:cNvSpPr>
            <a:spLocks noGrp="1" noChangeArrowheads="1"/>
          </p:cNvSpPr>
          <p:nvPr>
            <p:ph type="title"/>
          </p:nvPr>
        </p:nvSpPr>
        <p:spPr>
          <a:xfrm>
            <a:off x="533400" y="14478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A Computable Log Likelihood</a:t>
            </a:r>
          </a:p>
        </p:txBody>
      </p:sp>
      <p:graphicFrame>
        <p:nvGraphicFramePr>
          <p:cNvPr id="7170" name="Object 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9553740"/>
              </p:ext>
            </p:extLst>
          </p:nvPr>
        </p:nvGraphicFramePr>
        <p:xfrm>
          <a:off x="609600" y="2325688"/>
          <a:ext cx="7808913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071" name="Equation" r:id="rId4" imgW="3898800" imgH="1714320" progId="Equation.DSMT4">
                  <p:embed/>
                </p:oleObj>
              </mc:Choice>
              <mc:Fallback>
                <p:oleObj name="Equation" r:id="rId4" imgW="3898800" imgH="1714320" progId="Equation.DSMT4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325688"/>
                        <a:ext cx="7808913" cy="3433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Simulation</a:t>
            </a:r>
          </a:p>
        </p:txBody>
      </p:sp>
      <p:graphicFrame>
        <p:nvGraphicFramePr>
          <p:cNvPr id="10242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8407657"/>
              </p:ext>
            </p:extLst>
          </p:nvPr>
        </p:nvGraphicFramePr>
        <p:xfrm>
          <a:off x="1143000" y="1905000"/>
          <a:ext cx="6818313" cy="402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287" name="Equation" r:id="rId4" imgW="4305240" imgH="2539800" progId="Equation.DSMT4">
                  <p:embed/>
                </p:oleObj>
              </mc:Choice>
              <mc:Fallback>
                <p:oleObj name="Equation" r:id="rId4" imgW="4305240" imgH="2539800" progId="Equation.DSMT4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905000"/>
                        <a:ext cx="6818313" cy="4022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/>
          <a:lstStyle/>
          <a:p>
            <a:pPr algn="l" eaLnBrk="1" hangingPunct="1"/>
            <a:r>
              <a:rPr lang="en-US" b="1" smtClean="0"/>
              <a:t>Random Effects Model: Simulation</a:t>
            </a:r>
          </a:p>
        </p:txBody>
      </p:sp>
      <p:sp>
        <p:nvSpPr>
          <p:cNvPr id="46083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077200" cy="424731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Random Coefficients  Probit   Model</a:t>
            </a:r>
          </a:p>
          <a:p>
            <a:r>
              <a:rPr lang="en-US" sz="1400" b="1">
                <a:latin typeface="Courier New" pitchFamily="49" charset="0"/>
              </a:rPr>
              <a:t>Dependent variable               DOCTOR (Quadrature Based)</a:t>
            </a:r>
          </a:p>
          <a:p>
            <a:r>
              <a:rPr lang="en-US" sz="1400" b="1">
                <a:latin typeface="Courier New" pitchFamily="49" charset="0"/>
              </a:rPr>
              <a:t>Log likelihood function    -16296.68110 (-16290.72192)</a:t>
            </a:r>
            <a:r>
              <a:rPr lang="en-US"/>
              <a:t> </a:t>
            </a:r>
            <a:endParaRPr lang="en-US" sz="1400" b="1">
              <a:latin typeface="Courier New" pitchFamily="49" charset="0"/>
            </a:endParaRPr>
          </a:p>
          <a:p>
            <a:r>
              <a:rPr lang="en-US" sz="1400" b="1">
                <a:latin typeface="Courier New" pitchFamily="49" charset="0"/>
              </a:rPr>
              <a:t>Restricted log likelihood  -17701.08500</a:t>
            </a:r>
          </a:p>
          <a:p>
            <a:r>
              <a:rPr lang="en-US" sz="1400" b="1">
                <a:latin typeface="Courier New" pitchFamily="49" charset="0"/>
              </a:rPr>
              <a:t>Chi squared [   1 d.f.]      2808.80780</a:t>
            </a:r>
          </a:p>
          <a:p>
            <a:r>
              <a:rPr lang="en-US" sz="1400" b="1" smtClean="0">
                <a:latin typeface="Courier New" pitchFamily="49" charset="0"/>
              </a:rPr>
              <a:t>Simulation </a:t>
            </a:r>
            <a:r>
              <a:rPr lang="en-US" sz="1400" b="1">
                <a:latin typeface="Courier New" pitchFamily="49" charset="0"/>
              </a:rPr>
              <a:t>based on  50 Halton draws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   |Nonrandom parameters</a:t>
            </a:r>
          </a:p>
          <a:p>
            <a:r>
              <a:rPr lang="en-US" sz="1400" b="1">
                <a:latin typeface="Courier New" pitchFamily="49" charset="0"/>
              </a:rPr>
              <a:t>     AGE|     .02226***       .00081       27.365   .0000  ( .02232)</a:t>
            </a:r>
          </a:p>
          <a:p>
            <a:r>
              <a:rPr lang="en-US" sz="1400" b="1">
                <a:latin typeface="Courier New" pitchFamily="49" charset="0"/>
              </a:rPr>
              <a:t>    EDUC|    -.03285***       .00391       -8.407   .0000  (-.03307)</a:t>
            </a:r>
          </a:p>
          <a:p>
            <a:r>
              <a:rPr lang="en-US" sz="1400" b="1">
                <a:latin typeface="Courier New" pitchFamily="49" charset="0"/>
              </a:rPr>
              <a:t>  HHNINC|     .00673          .05105         .132   .8952  ( .00660)</a:t>
            </a:r>
          </a:p>
          <a:p>
            <a:r>
              <a:rPr lang="en-US" sz="1400" b="1">
                <a:latin typeface="Courier New" pitchFamily="49" charset="0"/>
              </a:rPr>
              <a:t>        |Means for random parameters</a:t>
            </a:r>
          </a:p>
          <a:p>
            <a:r>
              <a:rPr lang="en-US" sz="1400" b="1">
                <a:latin typeface="Courier New" pitchFamily="49" charset="0"/>
              </a:rPr>
              <a:t>Constant|    -.11873**        .05950       -1.995   .0460  (-.11819)</a:t>
            </a:r>
          </a:p>
          <a:p>
            <a:r>
              <a:rPr lang="en-US" sz="1400" b="1">
                <a:latin typeface="Courier New" pitchFamily="49" charset="0"/>
              </a:rPr>
              <a:t>        |Scale parameters for dists. of random parameters</a:t>
            </a:r>
          </a:p>
          <a:p>
            <a:r>
              <a:rPr lang="en-US" sz="1400" b="1">
                <a:latin typeface="Courier New" pitchFamily="49" charset="0"/>
              </a:rPr>
              <a:t>Constant|     .90453***       .01128       80.180   .0000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5562600"/>
            <a:ext cx="830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smtClean="0">
                <a:latin typeface="Arial" pitchFamily="34" charset="0"/>
                <a:cs typeface="Arial" pitchFamily="34" charset="0"/>
              </a:rPr>
              <a:t>Implied </a:t>
            </a:r>
            <a:r>
              <a:rPr lang="en-US" sz="1600" b="1" smtClean="0">
                <a:latin typeface="Arial" pitchFamily="34" charset="0"/>
                <a:cs typeface="Arial" pitchFamily="34" charset="0"/>
                <a:sym typeface="Symbol"/>
              </a:rPr>
              <a:t></a:t>
            </a:r>
            <a:r>
              <a:rPr lang="en-US" sz="1600" b="1" smtClean="0">
                <a:latin typeface="Arial" pitchFamily="34" charset="0"/>
                <a:cs typeface="Arial" pitchFamily="34" charset="0"/>
              </a:rPr>
              <a:t> from these estimates is .90454</a:t>
            </a:r>
            <a:r>
              <a:rPr lang="en-US" sz="1600" b="1" baseline="3000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1600" b="1" smtClean="0">
                <a:latin typeface="Arial" pitchFamily="34" charset="0"/>
                <a:cs typeface="Arial" pitchFamily="34" charset="0"/>
              </a:rPr>
              <a:t>/(1+.90453</a:t>
            </a:r>
            <a:r>
              <a:rPr lang="en-US" sz="1600" b="1" baseline="3000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1600" b="1" smtClean="0">
                <a:latin typeface="Arial" pitchFamily="34" charset="0"/>
                <a:cs typeface="Arial" pitchFamily="34" charset="0"/>
              </a:rPr>
              <a:t>)   = .449998.</a:t>
            </a:r>
            <a:endParaRPr lang="en-US" sz="1600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Recast the Entire Parameter Vector</a:t>
            </a:r>
            <a:endParaRPr lang="en-US"/>
          </a:p>
        </p:txBody>
      </p:sp>
      <p:graphicFrame>
        <p:nvGraphicFramePr>
          <p:cNvPr id="355330" name="Object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188227215"/>
              </p:ext>
            </p:extLst>
          </p:nvPr>
        </p:nvGraphicFramePr>
        <p:xfrm>
          <a:off x="990600" y="2057400"/>
          <a:ext cx="7681421" cy="404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335" name="Equation" r:id="rId3" imgW="3911400" imgH="2057400" progId="Equation.DSMT4">
                  <p:embed/>
                </p:oleObj>
              </mc:Choice>
              <mc:Fallback>
                <p:oleObj name="Equation" r:id="rId3" imgW="3911400" imgH="2057400" progId="Equation.DSMT4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057400"/>
                        <a:ext cx="7681421" cy="4041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3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34" y="1066800"/>
            <a:ext cx="8690914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635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752600"/>
            <a:ext cx="405765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1399370"/>
              </p:ext>
            </p:extLst>
          </p:nvPr>
        </p:nvGraphicFramePr>
        <p:xfrm>
          <a:off x="381000" y="1524000"/>
          <a:ext cx="7742238" cy="434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7383" name="Equation" r:id="rId3" imgW="4889160" imgH="2743200" progId="Equation.DSMT4">
                  <p:embed/>
                </p:oleObj>
              </mc:Choice>
              <mc:Fallback>
                <p:oleObj name="Equation" r:id="rId3" imgW="4889160" imgH="27432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524000"/>
                        <a:ext cx="7742238" cy="43434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143000"/>
            <a:ext cx="7576168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04800" y="4495800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latin typeface="Arial" pitchFamily="34" charset="0"/>
                <a:cs typeface="Arial" pitchFamily="34" charset="0"/>
              </a:rPr>
              <a:t>S</a:t>
            </a:r>
            <a:endParaRPr lang="en-US" sz="32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092678" y="4360652"/>
            <a:ext cx="7086600" cy="762000"/>
          </a:xfrm>
          <a:prstGeom prst="rect">
            <a:avLst/>
          </a:prstGeom>
          <a:solidFill>
            <a:srgbClr val="00B0F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092678" y="5105400"/>
            <a:ext cx="7086600" cy="1219200"/>
          </a:xfrm>
          <a:prstGeom prst="rect">
            <a:avLst/>
          </a:prstGeom>
          <a:solidFill>
            <a:srgbClr val="FFC00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5410200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latin typeface="Arial" pitchFamily="34" charset="0"/>
                <a:cs typeface="Arial" pitchFamily="34" charset="0"/>
              </a:rPr>
              <a:t>M</a:t>
            </a:r>
            <a:endParaRPr lang="en-US" sz="3200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4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06722" y="1905000"/>
            <a:ext cx="6490578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28600" y="320040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latin typeface="Arial" pitchFamily="34" charset="0"/>
                <a:cs typeface="Arial" pitchFamily="34" charset="0"/>
              </a:rPr>
              <a:t>MSS</a:t>
            </a:r>
            <a:r>
              <a:rPr lang="en-US" sz="3200" b="1" smtClean="0">
                <a:latin typeface="Arial" pitchFamily="34" charset="0"/>
                <a:cs typeface="Arial" pitchFamily="34" charset="0"/>
                <a:sym typeface="Symbol"/>
              </a:rPr>
              <a:t>M</a:t>
            </a:r>
            <a:endParaRPr lang="en-US" sz="3200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668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Modeling Parameter Heterogeneity</a:t>
            </a:r>
          </a:p>
        </p:txBody>
      </p:sp>
      <p:graphicFrame>
        <p:nvGraphicFramePr>
          <p:cNvPr id="1638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0201429"/>
              </p:ext>
            </p:extLst>
          </p:nvPr>
        </p:nvGraphicFramePr>
        <p:xfrm>
          <a:off x="685800" y="2590800"/>
          <a:ext cx="7897992" cy="281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70" name="Equation" r:id="rId4" imgW="3974760" imgH="1422360" progId="Equation.DSMT4">
                  <p:embed/>
                </p:oleObj>
              </mc:Choice>
              <mc:Fallback>
                <p:oleObj name="Equation" r:id="rId4" imgW="3974760" imgH="142236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590800"/>
                        <a:ext cx="7897992" cy="28194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Hierarchical </a:t>
            </a:r>
            <a:r>
              <a:rPr lang="en-US" dirty="0" err="1" smtClean="0"/>
              <a:t>Probit</a:t>
            </a:r>
            <a:r>
              <a:rPr lang="en-US" dirty="0" smtClean="0"/>
              <a:t> Model</a:t>
            </a:r>
            <a:endParaRPr lang="en-US" dirty="0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33400" y="1905000"/>
            <a:ext cx="8305800" cy="397031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smtClean="0">
                <a:latin typeface="Tahoma" pitchFamily="34" charset="0"/>
              </a:rPr>
              <a:t>U</a:t>
            </a:r>
            <a:r>
              <a:rPr lang="en-US" sz="2800" baseline="-25000" smtClean="0">
                <a:latin typeface="Tahoma" pitchFamily="34" charset="0"/>
              </a:rPr>
              <a:t>it</a:t>
            </a:r>
            <a:r>
              <a:rPr lang="en-US" sz="2800" smtClean="0">
                <a:latin typeface="Tahoma" pitchFamily="34" charset="0"/>
              </a:rPr>
              <a:t>  =  </a:t>
            </a:r>
            <a:r>
              <a:rPr lang="en-US" sz="2800" smtClean="0">
                <a:latin typeface="Tahoma" pitchFamily="34" charset="0"/>
                <a:sym typeface="Symbol"/>
              </a:rPr>
              <a:t></a:t>
            </a:r>
            <a:r>
              <a:rPr lang="en-US" sz="2800" baseline="-25000" smtClean="0">
                <a:latin typeface="Tahoma" pitchFamily="34" charset="0"/>
              </a:rPr>
              <a:t>1i</a:t>
            </a:r>
            <a:r>
              <a:rPr lang="en-US" sz="2800" smtClean="0">
                <a:latin typeface="Tahoma" pitchFamily="34" charset="0"/>
              </a:rPr>
              <a:t> + </a:t>
            </a:r>
            <a:r>
              <a:rPr lang="en-US" sz="2800" smtClean="0">
                <a:latin typeface="Tahoma" pitchFamily="34" charset="0"/>
                <a:sym typeface="Symbol"/>
              </a:rPr>
              <a:t></a:t>
            </a:r>
            <a:r>
              <a:rPr lang="en-US" sz="2800" baseline="-25000" smtClean="0">
                <a:latin typeface="Tahoma" pitchFamily="34" charset="0"/>
                <a:sym typeface="Symbol"/>
              </a:rPr>
              <a:t>2</a:t>
            </a:r>
            <a:r>
              <a:rPr lang="en-US" sz="2800" baseline="-25000" smtClean="0">
                <a:latin typeface="Tahoma" pitchFamily="34" charset="0"/>
              </a:rPr>
              <a:t>i</a:t>
            </a:r>
            <a:r>
              <a:rPr lang="en-US" sz="2800" smtClean="0">
                <a:latin typeface="Tahoma" pitchFamily="34" charset="0"/>
              </a:rPr>
              <a:t>Age</a:t>
            </a:r>
            <a:r>
              <a:rPr lang="en-US" sz="2800" baseline="-25000" smtClean="0">
                <a:latin typeface="Tahoma" pitchFamily="34" charset="0"/>
              </a:rPr>
              <a:t>it</a:t>
            </a:r>
            <a:r>
              <a:rPr lang="en-US" sz="2800" smtClean="0">
                <a:latin typeface="Tahoma" pitchFamily="34" charset="0"/>
              </a:rPr>
              <a:t> + </a:t>
            </a:r>
            <a:r>
              <a:rPr lang="en-US" sz="2800" smtClean="0">
                <a:latin typeface="Tahoma" pitchFamily="34" charset="0"/>
                <a:sym typeface="Symbol"/>
              </a:rPr>
              <a:t></a:t>
            </a:r>
            <a:r>
              <a:rPr lang="en-US" sz="2800" baseline="-25000" smtClean="0">
                <a:latin typeface="Tahoma" pitchFamily="34" charset="0"/>
                <a:sym typeface="Symbol"/>
              </a:rPr>
              <a:t>3</a:t>
            </a:r>
            <a:r>
              <a:rPr lang="en-US" sz="2800" baseline="-25000" smtClean="0">
                <a:latin typeface="Tahoma" pitchFamily="34" charset="0"/>
              </a:rPr>
              <a:t>i</a:t>
            </a:r>
            <a:r>
              <a:rPr lang="en-US" sz="2800" smtClean="0">
                <a:latin typeface="Tahoma" pitchFamily="34" charset="0"/>
              </a:rPr>
              <a:t>Educ</a:t>
            </a:r>
            <a:r>
              <a:rPr lang="en-US" sz="2800" baseline="-25000" smtClean="0">
                <a:latin typeface="Tahoma" pitchFamily="34" charset="0"/>
              </a:rPr>
              <a:t>it</a:t>
            </a:r>
            <a:r>
              <a:rPr lang="en-US" sz="2800" smtClean="0">
                <a:latin typeface="Tahoma" pitchFamily="34" charset="0"/>
              </a:rPr>
              <a:t> + </a:t>
            </a:r>
            <a:r>
              <a:rPr lang="en-US" sz="2800" smtClean="0">
                <a:latin typeface="Tahoma" pitchFamily="34" charset="0"/>
                <a:sym typeface="Symbol"/>
              </a:rPr>
              <a:t></a:t>
            </a:r>
            <a:r>
              <a:rPr lang="en-US" sz="2800" baseline="-25000" smtClean="0">
                <a:latin typeface="Tahoma" pitchFamily="34" charset="0"/>
                <a:sym typeface="Symbol"/>
              </a:rPr>
              <a:t>4</a:t>
            </a:r>
            <a:r>
              <a:rPr lang="en-US" sz="2800" baseline="-25000" smtClean="0">
                <a:latin typeface="Tahoma" pitchFamily="34" charset="0"/>
              </a:rPr>
              <a:t>i</a:t>
            </a:r>
            <a:r>
              <a:rPr lang="en-US" sz="2800" smtClean="0">
                <a:latin typeface="Tahoma" pitchFamily="34" charset="0"/>
              </a:rPr>
              <a:t>Income</a:t>
            </a:r>
            <a:r>
              <a:rPr lang="en-US" sz="2800" baseline="-25000" smtClean="0">
                <a:latin typeface="Tahoma" pitchFamily="34" charset="0"/>
              </a:rPr>
              <a:t>it</a:t>
            </a:r>
            <a:r>
              <a:rPr lang="en-US" sz="2800" smtClean="0">
                <a:latin typeface="Tahoma" pitchFamily="34" charset="0"/>
              </a:rPr>
              <a:t> + </a:t>
            </a:r>
            <a:r>
              <a:rPr lang="en-US" sz="2800" smtClean="0">
                <a:latin typeface="Tahoma" pitchFamily="34" charset="0"/>
                <a:sym typeface="Symbol"/>
              </a:rPr>
              <a:t></a:t>
            </a:r>
            <a:r>
              <a:rPr lang="en-US" sz="2800" baseline="-25000" smtClean="0">
                <a:latin typeface="Tahoma" pitchFamily="34" charset="0"/>
              </a:rPr>
              <a:t>it</a:t>
            </a:r>
            <a:r>
              <a:rPr lang="en-US" smtClean="0">
                <a:latin typeface="Tahoma" pitchFamily="34" charset="0"/>
              </a:rPr>
              <a:t>.</a:t>
            </a:r>
          </a:p>
          <a:p>
            <a:r>
              <a:rPr lang="en-US" sz="2800" smtClean="0">
                <a:latin typeface="Tahoma" pitchFamily="34" charset="0"/>
                <a:sym typeface="Symbol"/>
              </a:rPr>
              <a:t>          </a:t>
            </a:r>
            <a:r>
              <a:rPr lang="en-US" sz="2800" baseline="-25000" smtClean="0">
                <a:latin typeface="Tahoma" pitchFamily="34" charset="0"/>
                <a:sym typeface="Symbol"/>
              </a:rPr>
              <a:t>1i</a:t>
            </a:r>
            <a:r>
              <a:rPr lang="en-US" sz="2800" smtClean="0">
                <a:latin typeface="Tahoma" pitchFamily="34" charset="0"/>
                <a:sym typeface="Symbol"/>
              </a:rPr>
              <a:t>=</a:t>
            </a:r>
            <a:r>
              <a:rPr lang="en-US" sz="2800" baseline="-25000" smtClean="0">
                <a:latin typeface="Tahoma" pitchFamily="34" charset="0"/>
                <a:sym typeface="Symbol"/>
              </a:rPr>
              <a:t>1</a:t>
            </a:r>
            <a:r>
              <a:rPr lang="en-US" sz="2800" smtClean="0">
                <a:latin typeface="Tahoma" pitchFamily="34" charset="0"/>
                <a:sym typeface="Symbol"/>
              </a:rPr>
              <a:t>+</a:t>
            </a:r>
            <a:r>
              <a:rPr lang="en-US" sz="2800" baseline="-25000" smtClean="0">
                <a:latin typeface="Tahoma" pitchFamily="34" charset="0"/>
                <a:sym typeface="Symbol"/>
              </a:rPr>
              <a:t>11</a:t>
            </a:r>
            <a:r>
              <a:rPr lang="en-US" sz="2800" smtClean="0">
                <a:latin typeface="Tahoma" pitchFamily="34" charset="0"/>
                <a:sym typeface="Symbol"/>
              </a:rPr>
              <a:t> Female</a:t>
            </a:r>
            <a:r>
              <a:rPr lang="en-US" sz="2800" baseline="-25000" smtClean="0">
                <a:latin typeface="Tahoma" pitchFamily="34" charset="0"/>
                <a:sym typeface="Symbol"/>
              </a:rPr>
              <a:t>i</a:t>
            </a:r>
            <a:r>
              <a:rPr lang="en-US" sz="2800" smtClean="0">
                <a:latin typeface="Tahoma" pitchFamily="34" charset="0"/>
                <a:sym typeface="Symbol"/>
              </a:rPr>
              <a:t> + </a:t>
            </a:r>
            <a:r>
              <a:rPr lang="en-US" sz="2800" baseline="-25000" smtClean="0">
                <a:latin typeface="Tahoma" pitchFamily="34" charset="0"/>
                <a:sym typeface="Symbol"/>
              </a:rPr>
              <a:t>12</a:t>
            </a:r>
            <a:r>
              <a:rPr lang="en-US" sz="2800" smtClean="0">
                <a:latin typeface="Tahoma" pitchFamily="34" charset="0"/>
                <a:sym typeface="Symbol"/>
              </a:rPr>
              <a:t> Married</a:t>
            </a:r>
            <a:r>
              <a:rPr lang="en-US" sz="2800" baseline="-25000" smtClean="0">
                <a:latin typeface="Tahoma" pitchFamily="34" charset="0"/>
                <a:sym typeface="Symbol"/>
              </a:rPr>
              <a:t>i</a:t>
            </a:r>
            <a:r>
              <a:rPr lang="en-US" sz="2800" smtClean="0">
                <a:latin typeface="Tahoma" pitchFamily="34" charset="0"/>
                <a:sym typeface="Symbol"/>
              </a:rPr>
              <a:t> + u</a:t>
            </a:r>
            <a:r>
              <a:rPr lang="en-US" sz="2800" baseline="-25000" smtClean="0">
                <a:latin typeface="Tahoma" pitchFamily="34" charset="0"/>
                <a:sym typeface="Symbol"/>
              </a:rPr>
              <a:t>1i</a:t>
            </a:r>
          </a:p>
          <a:p>
            <a:r>
              <a:rPr lang="en-US" sz="2800" smtClean="0">
                <a:latin typeface="Tahoma" pitchFamily="34" charset="0"/>
                <a:sym typeface="Symbol"/>
              </a:rPr>
              <a:t>          </a:t>
            </a:r>
            <a:r>
              <a:rPr lang="en-US" sz="2800" baseline="-25000" smtClean="0">
                <a:latin typeface="Tahoma" pitchFamily="34" charset="0"/>
                <a:sym typeface="Symbol"/>
              </a:rPr>
              <a:t>2i</a:t>
            </a:r>
            <a:r>
              <a:rPr lang="en-US" sz="2800" smtClean="0">
                <a:latin typeface="Tahoma" pitchFamily="34" charset="0"/>
                <a:sym typeface="Symbol"/>
              </a:rPr>
              <a:t>=</a:t>
            </a:r>
            <a:r>
              <a:rPr lang="en-US" sz="2800" baseline="-25000" smtClean="0">
                <a:latin typeface="Tahoma" pitchFamily="34" charset="0"/>
                <a:sym typeface="Symbol"/>
              </a:rPr>
              <a:t>2</a:t>
            </a:r>
            <a:r>
              <a:rPr lang="en-US" sz="2800" smtClean="0">
                <a:latin typeface="Tahoma" pitchFamily="34" charset="0"/>
                <a:sym typeface="Symbol"/>
              </a:rPr>
              <a:t>+</a:t>
            </a:r>
            <a:r>
              <a:rPr lang="en-US" sz="2800" baseline="-25000" smtClean="0">
                <a:latin typeface="Tahoma" pitchFamily="34" charset="0"/>
                <a:sym typeface="Symbol"/>
              </a:rPr>
              <a:t>21</a:t>
            </a:r>
            <a:r>
              <a:rPr lang="en-US" sz="2800" smtClean="0">
                <a:latin typeface="Tahoma" pitchFamily="34" charset="0"/>
                <a:sym typeface="Symbol"/>
              </a:rPr>
              <a:t> Female</a:t>
            </a:r>
            <a:r>
              <a:rPr lang="en-US" sz="2800" baseline="-25000" smtClean="0">
                <a:latin typeface="Tahoma" pitchFamily="34" charset="0"/>
                <a:sym typeface="Symbol"/>
              </a:rPr>
              <a:t>i</a:t>
            </a:r>
            <a:r>
              <a:rPr lang="en-US" sz="2800" smtClean="0">
                <a:latin typeface="Tahoma" pitchFamily="34" charset="0"/>
                <a:sym typeface="Symbol"/>
              </a:rPr>
              <a:t> + </a:t>
            </a:r>
            <a:r>
              <a:rPr lang="en-US" sz="2800" baseline="-25000" smtClean="0">
                <a:latin typeface="Tahoma" pitchFamily="34" charset="0"/>
                <a:sym typeface="Symbol"/>
              </a:rPr>
              <a:t>22</a:t>
            </a:r>
            <a:r>
              <a:rPr lang="en-US" sz="2800" smtClean="0">
                <a:latin typeface="Tahoma" pitchFamily="34" charset="0"/>
                <a:sym typeface="Symbol"/>
              </a:rPr>
              <a:t> Married</a:t>
            </a:r>
            <a:r>
              <a:rPr lang="en-US" sz="2800" baseline="-25000" smtClean="0">
                <a:latin typeface="Tahoma" pitchFamily="34" charset="0"/>
                <a:sym typeface="Symbol"/>
              </a:rPr>
              <a:t>i</a:t>
            </a:r>
            <a:r>
              <a:rPr lang="en-US" sz="2800" smtClean="0">
                <a:latin typeface="Tahoma" pitchFamily="34" charset="0"/>
                <a:sym typeface="Symbol"/>
              </a:rPr>
              <a:t> + u</a:t>
            </a:r>
            <a:r>
              <a:rPr lang="en-US" sz="2800" baseline="-25000" smtClean="0">
                <a:latin typeface="Tahoma" pitchFamily="34" charset="0"/>
                <a:sym typeface="Symbol"/>
              </a:rPr>
              <a:t>2i</a:t>
            </a:r>
            <a:endParaRPr lang="en-US" sz="2800" smtClean="0">
              <a:latin typeface="Tahoma" pitchFamily="34" charset="0"/>
              <a:sym typeface="Symbol"/>
            </a:endParaRPr>
          </a:p>
          <a:p>
            <a:r>
              <a:rPr lang="en-US" sz="2800" smtClean="0">
                <a:latin typeface="Tahoma" pitchFamily="34" charset="0"/>
                <a:sym typeface="Symbol"/>
              </a:rPr>
              <a:t>          </a:t>
            </a:r>
            <a:r>
              <a:rPr lang="en-US" sz="2800" baseline="-25000" smtClean="0">
                <a:latin typeface="Tahoma" pitchFamily="34" charset="0"/>
                <a:sym typeface="Symbol"/>
              </a:rPr>
              <a:t>3i</a:t>
            </a:r>
            <a:r>
              <a:rPr lang="en-US" sz="2800" smtClean="0">
                <a:latin typeface="Tahoma" pitchFamily="34" charset="0"/>
                <a:sym typeface="Symbol"/>
              </a:rPr>
              <a:t>=</a:t>
            </a:r>
            <a:r>
              <a:rPr lang="en-US" sz="2800" baseline="-25000" smtClean="0">
                <a:latin typeface="Tahoma" pitchFamily="34" charset="0"/>
                <a:sym typeface="Symbol"/>
              </a:rPr>
              <a:t>3</a:t>
            </a:r>
            <a:r>
              <a:rPr lang="en-US" sz="2800" smtClean="0">
                <a:latin typeface="Tahoma" pitchFamily="34" charset="0"/>
                <a:sym typeface="Symbol"/>
              </a:rPr>
              <a:t>+</a:t>
            </a:r>
            <a:r>
              <a:rPr lang="en-US" sz="2800" baseline="-25000" smtClean="0">
                <a:latin typeface="Tahoma" pitchFamily="34" charset="0"/>
                <a:sym typeface="Symbol"/>
              </a:rPr>
              <a:t>31</a:t>
            </a:r>
            <a:r>
              <a:rPr lang="en-US" sz="2800" smtClean="0">
                <a:latin typeface="Tahoma" pitchFamily="34" charset="0"/>
                <a:sym typeface="Symbol"/>
              </a:rPr>
              <a:t> Female</a:t>
            </a:r>
            <a:r>
              <a:rPr lang="en-US" sz="2800" baseline="-25000" smtClean="0">
                <a:latin typeface="Tahoma" pitchFamily="34" charset="0"/>
                <a:sym typeface="Symbol"/>
              </a:rPr>
              <a:t>i</a:t>
            </a:r>
            <a:r>
              <a:rPr lang="en-US" sz="2800" smtClean="0">
                <a:latin typeface="Tahoma" pitchFamily="34" charset="0"/>
                <a:sym typeface="Symbol"/>
              </a:rPr>
              <a:t> + </a:t>
            </a:r>
            <a:r>
              <a:rPr lang="en-US" sz="2800" baseline="-25000" smtClean="0">
                <a:latin typeface="Tahoma" pitchFamily="34" charset="0"/>
                <a:sym typeface="Symbol"/>
              </a:rPr>
              <a:t>32</a:t>
            </a:r>
            <a:r>
              <a:rPr lang="en-US" sz="2800" smtClean="0">
                <a:latin typeface="Tahoma" pitchFamily="34" charset="0"/>
                <a:sym typeface="Symbol"/>
              </a:rPr>
              <a:t> Married</a:t>
            </a:r>
            <a:r>
              <a:rPr lang="en-US" sz="2800" baseline="-25000" smtClean="0">
                <a:latin typeface="Tahoma" pitchFamily="34" charset="0"/>
                <a:sym typeface="Symbol"/>
              </a:rPr>
              <a:t>i</a:t>
            </a:r>
            <a:r>
              <a:rPr lang="en-US" sz="2800" smtClean="0">
                <a:latin typeface="Tahoma" pitchFamily="34" charset="0"/>
                <a:sym typeface="Symbol"/>
              </a:rPr>
              <a:t> + u</a:t>
            </a:r>
            <a:r>
              <a:rPr lang="en-US" sz="2800" baseline="-25000" smtClean="0">
                <a:latin typeface="Tahoma" pitchFamily="34" charset="0"/>
                <a:sym typeface="Symbol"/>
              </a:rPr>
              <a:t>3i</a:t>
            </a:r>
            <a:endParaRPr lang="en-US" sz="2800" smtClean="0">
              <a:latin typeface="Tahoma" pitchFamily="34" charset="0"/>
              <a:sym typeface="Symbol"/>
            </a:endParaRPr>
          </a:p>
          <a:p>
            <a:r>
              <a:rPr lang="en-US" sz="2800" smtClean="0">
                <a:latin typeface="Tahoma" pitchFamily="34" charset="0"/>
                <a:sym typeface="Symbol"/>
              </a:rPr>
              <a:t>          </a:t>
            </a:r>
            <a:r>
              <a:rPr lang="en-US" sz="2800" baseline="-25000" smtClean="0">
                <a:latin typeface="Tahoma" pitchFamily="34" charset="0"/>
                <a:sym typeface="Symbol"/>
              </a:rPr>
              <a:t>4i</a:t>
            </a:r>
            <a:r>
              <a:rPr lang="en-US" sz="2800" smtClean="0">
                <a:latin typeface="Tahoma" pitchFamily="34" charset="0"/>
                <a:sym typeface="Symbol"/>
              </a:rPr>
              <a:t>=</a:t>
            </a:r>
            <a:r>
              <a:rPr lang="en-US" sz="2800" baseline="-25000" smtClean="0">
                <a:latin typeface="Tahoma" pitchFamily="34" charset="0"/>
                <a:sym typeface="Symbol"/>
              </a:rPr>
              <a:t>4</a:t>
            </a:r>
            <a:r>
              <a:rPr lang="en-US" sz="2800" smtClean="0">
                <a:latin typeface="Tahoma" pitchFamily="34" charset="0"/>
                <a:sym typeface="Symbol"/>
              </a:rPr>
              <a:t>+</a:t>
            </a:r>
            <a:r>
              <a:rPr lang="en-US" sz="2800" baseline="-25000" smtClean="0">
                <a:latin typeface="Tahoma" pitchFamily="34" charset="0"/>
                <a:sym typeface="Symbol"/>
              </a:rPr>
              <a:t>41</a:t>
            </a:r>
            <a:r>
              <a:rPr lang="en-US" sz="2800" smtClean="0">
                <a:latin typeface="Tahoma" pitchFamily="34" charset="0"/>
                <a:sym typeface="Symbol"/>
              </a:rPr>
              <a:t> Female</a:t>
            </a:r>
            <a:r>
              <a:rPr lang="en-US" sz="2800" baseline="-25000" smtClean="0">
                <a:latin typeface="Tahoma" pitchFamily="34" charset="0"/>
                <a:sym typeface="Symbol"/>
              </a:rPr>
              <a:t>i</a:t>
            </a:r>
            <a:r>
              <a:rPr lang="en-US" sz="2800" smtClean="0">
                <a:latin typeface="Tahoma" pitchFamily="34" charset="0"/>
                <a:sym typeface="Symbol"/>
              </a:rPr>
              <a:t> + </a:t>
            </a:r>
            <a:r>
              <a:rPr lang="en-US" sz="2800" baseline="-25000" smtClean="0">
                <a:latin typeface="Tahoma" pitchFamily="34" charset="0"/>
                <a:sym typeface="Symbol"/>
              </a:rPr>
              <a:t>42</a:t>
            </a:r>
            <a:r>
              <a:rPr lang="en-US" sz="2800" smtClean="0">
                <a:latin typeface="Tahoma" pitchFamily="34" charset="0"/>
                <a:sym typeface="Symbol"/>
              </a:rPr>
              <a:t> Married</a:t>
            </a:r>
            <a:r>
              <a:rPr lang="en-US" sz="2800" baseline="-25000" smtClean="0">
                <a:latin typeface="Tahoma" pitchFamily="34" charset="0"/>
                <a:sym typeface="Symbol"/>
              </a:rPr>
              <a:t>i</a:t>
            </a:r>
            <a:r>
              <a:rPr lang="en-US" sz="2800" smtClean="0">
                <a:latin typeface="Tahoma" pitchFamily="34" charset="0"/>
                <a:sym typeface="Symbol"/>
              </a:rPr>
              <a:t> + u</a:t>
            </a:r>
            <a:r>
              <a:rPr lang="en-US" sz="2800" baseline="-25000" smtClean="0">
                <a:latin typeface="Tahoma" pitchFamily="34" charset="0"/>
                <a:sym typeface="Symbol"/>
              </a:rPr>
              <a:t>4i</a:t>
            </a:r>
          </a:p>
          <a:p>
            <a:endParaRPr lang="en-US" sz="2800" smtClean="0">
              <a:latin typeface="Tahoma" pitchFamily="34" charset="0"/>
            </a:endParaRPr>
          </a:p>
          <a:p>
            <a:r>
              <a:rPr lang="en-US" sz="2800" smtClean="0">
                <a:latin typeface="Tahoma" pitchFamily="34" charset="0"/>
              </a:rPr>
              <a:t>Y</a:t>
            </a:r>
            <a:r>
              <a:rPr lang="en-US" sz="2800" baseline="-25000" smtClean="0">
                <a:latin typeface="Tahoma" pitchFamily="34" charset="0"/>
              </a:rPr>
              <a:t>it</a:t>
            </a:r>
            <a:r>
              <a:rPr lang="en-US" sz="2800" smtClean="0">
                <a:latin typeface="Tahoma" pitchFamily="34" charset="0"/>
              </a:rPr>
              <a:t>  = 1[U</a:t>
            </a:r>
            <a:r>
              <a:rPr lang="en-US" sz="2800" baseline="-25000" smtClean="0">
                <a:latin typeface="Tahoma" pitchFamily="34" charset="0"/>
              </a:rPr>
              <a:t>it</a:t>
            </a:r>
            <a:r>
              <a:rPr lang="en-US" sz="2800" smtClean="0">
                <a:latin typeface="Tahoma" pitchFamily="34" charset="0"/>
              </a:rPr>
              <a:t> &gt; 0]</a:t>
            </a:r>
          </a:p>
          <a:p>
            <a:endParaRPr lang="en-US" sz="2800" smtClean="0">
              <a:latin typeface="Tahoma" pitchFamily="34" charset="0"/>
            </a:endParaRPr>
          </a:p>
          <a:p>
            <a:r>
              <a:rPr lang="en-US" sz="2800" smtClean="0">
                <a:latin typeface="Tahoma" pitchFamily="34" charset="0"/>
              </a:rPr>
              <a:t>All random variables normally distributed.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4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914400"/>
            <a:ext cx="6115050" cy="566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 bwMode="auto">
          <a:xfrm>
            <a:off x="1676400" y="5105400"/>
            <a:ext cx="5715000" cy="270296"/>
          </a:xfrm>
          <a:prstGeom prst="rect">
            <a:avLst/>
          </a:prstGeom>
          <a:solidFill>
            <a:srgbClr val="00B0F0">
              <a:alpha val="18824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676400" y="5362154"/>
            <a:ext cx="5715000" cy="270296"/>
          </a:xfrm>
          <a:prstGeom prst="rect">
            <a:avLst/>
          </a:prstGeom>
          <a:solidFill>
            <a:srgbClr val="FF0000">
              <a:alpha val="18824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676400" y="5622504"/>
            <a:ext cx="5715000" cy="270296"/>
          </a:xfrm>
          <a:prstGeom prst="rect">
            <a:avLst/>
          </a:prstGeom>
          <a:solidFill>
            <a:srgbClr val="00B050">
              <a:alpha val="18824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676400" y="5882854"/>
            <a:ext cx="5715000" cy="270296"/>
          </a:xfrm>
          <a:prstGeom prst="rect">
            <a:avLst/>
          </a:prstGeom>
          <a:solidFill>
            <a:srgbClr val="7030A0">
              <a:alpha val="18824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itle 1"/>
          <p:cNvSpPr>
            <a:spLocks noGrp="1"/>
          </p:cNvSpPr>
          <p:nvPr>
            <p:ph type="title" idx="4294967295"/>
          </p:nvPr>
        </p:nvSpPr>
        <p:spPr>
          <a:xfrm>
            <a:off x="381000" y="9906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Simulating Conditional Means </a:t>
            </a:r>
            <a:br>
              <a:rPr lang="en-US" smtClean="0"/>
            </a:br>
            <a:r>
              <a:rPr lang="en-US" smtClean="0"/>
              <a:t>for Individual Parameters</a:t>
            </a:r>
          </a:p>
        </p:txBody>
      </p:sp>
      <p:sp>
        <p:nvSpPr>
          <p:cNvPr id="1331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3314" name="Object 1"/>
          <p:cNvGraphicFramePr>
            <a:graphicFrameLocks noChangeAspect="1"/>
          </p:cNvGraphicFramePr>
          <p:nvPr/>
        </p:nvGraphicFramePr>
        <p:xfrm>
          <a:off x="384175" y="2549525"/>
          <a:ext cx="7842250" cy="2214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542" name="Equation" r:id="rId4" imgW="4127400" imgH="1168200" progId="Equation.DSMT4">
                  <p:embed/>
                </p:oleObj>
              </mc:Choice>
              <mc:Fallback>
                <p:oleObj name="Equation" r:id="rId4" imgW="4127400" imgH="11682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175" y="2549525"/>
                        <a:ext cx="7842250" cy="2214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7" name="TextBox 4"/>
          <p:cNvSpPr txBox="1">
            <a:spLocks noChangeArrowheads="1"/>
          </p:cNvSpPr>
          <p:nvPr/>
        </p:nvSpPr>
        <p:spPr bwMode="auto">
          <a:xfrm>
            <a:off x="685800" y="5257800"/>
            <a:ext cx="784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latin typeface="Arial" charset="0"/>
              </a:rPr>
              <a:t>Posterior estimates of E[parameters(i) | Data(i)]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4495800" y="2667000"/>
            <a:ext cx="3726608" cy="609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3276600" y="3276600"/>
            <a:ext cx="4953000" cy="685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Probit</a:t>
            </a:r>
          </a:p>
        </p:txBody>
      </p:sp>
      <p:pic>
        <p:nvPicPr>
          <p:cNvPr id="3481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399" y="1981200"/>
            <a:ext cx="8876675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2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2514600"/>
            <a:ext cx="8085268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2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828800"/>
            <a:ext cx="4067175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02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828800"/>
            <a:ext cx="38100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“Individual Coefficients”</a:t>
            </a:r>
          </a:p>
        </p:txBody>
      </p:sp>
      <p:pic>
        <p:nvPicPr>
          <p:cNvPr id="3512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905000"/>
            <a:ext cx="7372350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685800"/>
          </a:xfrm>
        </p:spPr>
        <p:txBody>
          <a:bodyPr/>
          <a:lstStyle/>
          <a:p>
            <a:pPr eaLnBrk="1" hangingPunct="1"/>
            <a:r>
              <a:rPr lang="en-US" smtClean="0"/>
              <a:t>Mixed Model Estimation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286000"/>
            <a:ext cx="72390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WinBUGS: 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MCMC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User specifies the model – constructs the Gibbs Sampler/Metropolis Hastings</a:t>
            </a:r>
          </a:p>
          <a:p>
            <a:pPr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MLWin: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Linear and some nonlinear – logit, Poisson, etc.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Uses MCMC for MLE (noninformative priors)</a:t>
            </a:r>
          </a:p>
          <a:p>
            <a:pPr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SAS: Proc Mixed.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Classical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Uses primarily a kind of GLS/GMM (method of moments algorithm for loglinear models)</a:t>
            </a:r>
          </a:p>
          <a:p>
            <a:pPr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Stata: Classical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Several loglinear models – GLAMM.  Mixing done by quadrature.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Maximum simulated likelihood for multinomial choice (Arne Hole, user provided)</a:t>
            </a:r>
          </a:p>
          <a:p>
            <a:pPr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LIMDEP/NLOGIT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Classical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Mixing done by Monte Carlo integration – maximum simulated likelihood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Numerous linear, nonlinear, loglinear models</a:t>
            </a:r>
          </a:p>
          <a:p>
            <a:pPr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Ken Train’s Gauss Code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Monte Carlo integration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Mixed Logit (mixed multinomial logit) model only (but free!)</a:t>
            </a:r>
          </a:p>
          <a:p>
            <a:pPr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Biogeme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Multinomial choice models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Many experimental models (developer’s hobby)</a:t>
            </a: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457200" y="1524000"/>
            <a:ext cx="8229600" cy="6413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Programs differ on the models fitted, the algorithms, the paradigm, and the extensions provided to the simplest RPM, </a:t>
            </a:r>
            <a:r>
              <a:rPr lang="en-US" b="1">
                <a:latin typeface="Tahoma" pitchFamily="34" charset="0"/>
                <a:sym typeface="Symbol" pitchFamily="18" charset="2"/>
              </a:rPr>
              <a:t></a:t>
            </a:r>
            <a:r>
              <a:rPr lang="en-US" b="1" baseline="-25000">
                <a:latin typeface="Tahoma" pitchFamily="34" charset="0"/>
                <a:sym typeface="Symbol" pitchFamily="18" charset="2"/>
              </a:rPr>
              <a:t>i</a:t>
            </a:r>
            <a:r>
              <a:rPr lang="en-US">
                <a:latin typeface="Tahoma" pitchFamily="34" charset="0"/>
                <a:sym typeface="Symbol" pitchFamily="18" charset="2"/>
              </a:rPr>
              <a:t> = </a:t>
            </a:r>
            <a:r>
              <a:rPr lang="en-US" b="1">
                <a:latin typeface="Tahoma" pitchFamily="34" charset="0"/>
                <a:sym typeface="Symbol" pitchFamily="18" charset="2"/>
              </a:rPr>
              <a:t>+w</a:t>
            </a:r>
            <a:r>
              <a:rPr lang="en-US" b="1" baseline="-25000">
                <a:latin typeface="Tahoma" pitchFamily="34" charset="0"/>
                <a:sym typeface="Symbol" pitchFamily="18" charset="2"/>
              </a:rPr>
              <a:t>i</a:t>
            </a:r>
            <a:r>
              <a:rPr lang="en-US">
                <a:latin typeface="Tahoma" pitchFamily="34" charset="0"/>
                <a:sym typeface="Symbol" pitchFamily="18" charset="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1905000"/>
            <a:ext cx="8229600" cy="530225"/>
          </a:xfrm>
        </p:spPr>
        <p:txBody>
          <a:bodyPr/>
          <a:lstStyle/>
          <a:p>
            <a:pPr algn="l" eaLnBrk="1" hangingPunct="1"/>
            <a:r>
              <a:rPr lang="en-US" b="1" smtClean="0"/>
              <a:t>Appendix:</a:t>
            </a:r>
            <a:br>
              <a:rPr lang="en-US" b="1" smtClean="0"/>
            </a:br>
            <a:r>
              <a:rPr lang="en-US" b="1" smtClean="0"/>
              <a:t>Maximum Simulated Likelihood</a:t>
            </a:r>
          </a:p>
        </p:txBody>
      </p:sp>
      <p:graphicFrame>
        <p:nvGraphicFramePr>
          <p:cNvPr id="19458" name="Object 3"/>
          <p:cNvGraphicFramePr>
            <a:graphicFrameLocks noChangeAspect="1"/>
          </p:cNvGraphicFramePr>
          <p:nvPr/>
        </p:nvGraphicFramePr>
        <p:xfrm>
          <a:off x="1447800" y="3124200"/>
          <a:ext cx="6477000" cy="245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790" name="Equation" r:id="rId4" imgW="3314700" imgH="1257300" progId="Equation.DSMT4">
                  <p:embed/>
                </p:oleObj>
              </mc:Choice>
              <mc:Fallback>
                <p:oleObj name="Equation" r:id="rId4" imgW="3314700" imgH="12573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3124200"/>
                        <a:ext cx="6477000" cy="2457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Monte Carlo Integration</a:t>
            </a:r>
          </a:p>
        </p:txBody>
      </p:sp>
      <p:graphicFrame>
        <p:nvGraphicFramePr>
          <p:cNvPr id="20482" name="Object 3"/>
          <p:cNvGraphicFramePr>
            <a:graphicFrameLocks noChangeAspect="1"/>
          </p:cNvGraphicFramePr>
          <p:nvPr/>
        </p:nvGraphicFramePr>
        <p:xfrm>
          <a:off x="1828800" y="1981200"/>
          <a:ext cx="5943600" cy="431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814" name="Equation" r:id="rId4" imgW="3708400" imgH="2692400" progId="Equation.DSMT4">
                  <p:embed/>
                </p:oleObj>
              </mc:Choice>
              <mc:Fallback>
                <p:oleObj name="Equation" r:id="rId4" imgW="3708400" imgH="26924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981200"/>
                        <a:ext cx="5943600" cy="4314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Monte Carlo Integration</a:t>
            </a:r>
          </a:p>
        </p:txBody>
      </p:sp>
      <p:graphicFrame>
        <p:nvGraphicFramePr>
          <p:cNvPr id="21506" name="Object 3"/>
          <p:cNvGraphicFramePr>
            <a:graphicFrameLocks noChangeAspect="1"/>
          </p:cNvGraphicFramePr>
          <p:nvPr/>
        </p:nvGraphicFramePr>
        <p:xfrm>
          <a:off x="914400" y="2286000"/>
          <a:ext cx="6280150" cy="134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4842" name="Equation" r:id="rId4" imgW="2844800" imgH="609600" progId="Equation.DSMT4">
                  <p:embed/>
                </p:oleObj>
              </mc:Choice>
              <mc:Fallback>
                <p:oleObj name="Equation" r:id="rId4" imgW="2844800" imgH="6096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286000"/>
                        <a:ext cx="6280150" cy="1346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7" name="Object 4"/>
          <p:cNvGraphicFramePr>
            <a:graphicFrameLocks noChangeAspect="1"/>
          </p:cNvGraphicFramePr>
          <p:nvPr/>
        </p:nvGraphicFramePr>
        <p:xfrm>
          <a:off x="914400" y="3810000"/>
          <a:ext cx="7639050" cy="189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4843" name="Equation" r:id="rId6" imgW="3429000" imgH="850900" progId="Equation.DSMT4">
                  <p:embed/>
                </p:oleObj>
              </mc:Choice>
              <mc:Fallback>
                <p:oleObj name="Equation" r:id="rId6" imgW="3429000" imgH="8509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810000"/>
                        <a:ext cx="7639050" cy="1893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143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Example: Monte Carlo Integral</a:t>
            </a:r>
          </a:p>
        </p:txBody>
      </p:sp>
      <p:graphicFrame>
        <p:nvGraphicFramePr>
          <p:cNvPr id="2253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6138287"/>
              </p:ext>
            </p:extLst>
          </p:nvPr>
        </p:nvGraphicFramePr>
        <p:xfrm>
          <a:off x="533400" y="1905000"/>
          <a:ext cx="8150618" cy="419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5862" name="Equation" r:id="rId4" imgW="4051300" imgH="2082800" progId="Equation.DSMT4">
                  <p:embed/>
                </p:oleObj>
              </mc:Choice>
              <mc:Fallback>
                <p:oleObj name="Equation" r:id="rId4" imgW="4051300" imgH="20828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905000"/>
                        <a:ext cx="8150618" cy="4191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Simulated Log Likelihood </a:t>
            </a:r>
            <a:br>
              <a:rPr lang="en-US" b="1" smtClean="0"/>
            </a:br>
            <a:r>
              <a:rPr lang="en-US" b="1" smtClean="0"/>
              <a:t>for a Mixed Probit Model</a:t>
            </a:r>
          </a:p>
        </p:txBody>
      </p:sp>
      <p:graphicFrame>
        <p:nvGraphicFramePr>
          <p:cNvPr id="2765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5353800"/>
              </p:ext>
            </p:extLst>
          </p:nvPr>
        </p:nvGraphicFramePr>
        <p:xfrm>
          <a:off x="685800" y="2286000"/>
          <a:ext cx="7842250" cy="370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886" name="Equation" r:id="rId4" imgW="4165560" imgH="1968480" progId="Equation.DSMT4">
                  <p:embed/>
                </p:oleObj>
              </mc:Choice>
              <mc:Fallback>
                <p:oleObj name="Equation" r:id="rId4" imgW="4165560" imgH="196848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286000"/>
                        <a:ext cx="7842250" cy="3705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143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Generating a Random Draw</a:t>
            </a:r>
          </a:p>
        </p:txBody>
      </p:sp>
      <p:graphicFrame>
        <p:nvGraphicFramePr>
          <p:cNvPr id="23554" name="Object 3"/>
          <p:cNvGraphicFramePr>
            <a:graphicFrameLocks noChangeAspect="1"/>
          </p:cNvGraphicFramePr>
          <p:nvPr/>
        </p:nvGraphicFramePr>
        <p:xfrm>
          <a:off x="1219200" y="1828800"/>
          <a:ext cx="7239000" cy="447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7910" name="Equation" r:id="rId4" imgW="4432300" imgH="2743200" progId="Equation.DSMT4">
                  <p:embed/>
                </p:oleObj>
              </mc:Choice>
              <mc:Fallback>
                <p:oleObj name="Equation" r:id="rId4" imgW="4432300" imgH="27432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828800"/>
                        <a:ext cx="7239000" cy="4479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143000"/>
            <a:ext cx="8229600" cy="530225"/>
          </a:xfrm>
        </p:spPr>
        <p:txBody>
          <a:bodyPr/>
          <a:lstStyle/>
          <a:p>
            <a:pPr eaLnBrk="1" hangingPunct="1"/>
            <a:r>
              <a:rPr lang="en-US" sz="3200" b="1" smtClean="0"/>
              <a:t>Drawing Uniform Random Numbers</a:t>
            </a:r>
          </a:p>
        </p:txBody>
      </p:sp>
      <p:graphicFrame>
        <p:nvGraphicFramePr>
          <p:cNvPr id="2457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9827214"/>
              </p:ext>
            </p:extLst>
          </p:nvPr>
        </p:nvGraphicFramePr>
        <p:xfrm>
          <a:off x="990600" y="1828800"/>
          <a:ext cx="7112000" cy="435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8934" name="Equation" r:id="rId4" imgW="4851360" imgH="2971800" progId="Equation.DSMT4">
                  <p:embed/>
                </p:oleObj>
              </mc:Choice>
              <mc:Fallback>
                <p:oleObj name="Equation" r:id="rId4" imgW="4851360" imgH="29718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828800"/>
                        <a:ext cx="7112000" cy="4356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838200"/>
            <a:ext cx="8915400" cy="762000"/>
          </a:xfrm>
        </p:spPr>
        <p:txBody>
          <a:bodyPr/>
          <a:lstStyle/>
          <a:p>
            <a:pPr eaLnBrk="1" hangingPunct="1"/>
            <a:r>
              <a:rPr lang="en-US" sz="2400" b="1" smtClean="0">
                <a:latin typeface="Arial" pitchFamily="34" charset="0"/>
                <a:cs typeface="Arial" pitchFamily="34" charset="0"/>
              </a:rPr>
              <a:t>Quasi-Monte Carlo Integration Based on Halton Sequences</a:t>
            </a:r>
          </a:p>
        </p:txBody>
      </p:sp>
      <p:graphicFrame>
        <p:nvGraphicFramePr>
          <p:cNvPr id="25602" name="Object 3"/>
          <p:cNvGraphicFramePr>
            <a:graphicFrameLocks noChangeAspect="1"/>
          </p:cNvGraphicFramePr>
          <p:nvPr/>
        </p:nvGraphicFramePr>
        <p:xfrm>
          <a:off x="685800" y="1828800"/>
          <a:ext cx="7134225" cy="287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9958" name="Equation" r:id="rId4" imgW="3429000" imgH="1384300" progId="Equation.DSMT4">
                  <p:embed/>
                </p:oleObj>
              </mc:Choice>
              <mc:Fallback>
                <p:oleObj name="Equation" r:id="rId4" imgW="3429000" imgH="13843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828800"/>
                        <a:ext cx="7134225" cy="2879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609600" y="5045075"/>
            <a:ext cx="7924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spcBef>
                <a:spcPct val="50000"/>
              </a:spcBef>
            </a:pPr>
            <a:r>
              <a:rPr lang="en-US" sz="2400">
                <a:latin typeface="Arial" pitchFamily="34" charset="0"/>
                <a:cs typeface="Arial" pitchFamily="34" charset="0"/>
              </a:rPr>
              <a:t>For example, using base p=5, the integer r=37 has b</a:t>
            </a:r>
            <a:r>
              <a:rPr lang="en-US" sz="2400" baseline="-30000">
                <a:latin typeface="Arial" pitchFamily="34" charset="0"/>
                <a:cs typeface="Arial" pitchFamily="34" charset="0"/>
              </a:rPr>
              <a:t>0</a:t>
            </a:r>
            <a:r>
              <a:rPr lang="en-US" sz="2400">
                <a:latin typeface="Arial" pitchFamily="34" charset="0"/>
                <a:cs typeface="Arial" pitchFamily="34" charset="0"/>
              </a:rPr>
              <a:t> = 2, b</a:t>
            </a:r>
            <a:r>
              <a:rPr lang="en-US" sz="2400" baseline="-30000">
                <a:latin typeface="Arial" pitchFamily="34" charset="0"/>
                <a:cs typeface="Arial" pitchFamily="34" charset="0"/>
              </a:rPr>
              <a:t>1</a:t>
            </a:r>
            <a:r>
              <a:rPr lang="en-US" sz="2400">
                <a:latin typeface="Arial" pitchFamily="34" charset="0"/>
                <a:cs typeface="Arial" pitchFamily="34" charset="0"/>
              </a:rPr>
              <a:t> = 2, and 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b</a:t>
            </a:r>
            <a:r>
              <a:rPr lang="en-US" sz="2400" baseline="-3000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>
                <a:latin typeface="Arial" pitchFamily="34" charset="0"/>
                <a:cs typeface="Arial" pitchFamily="34" charset="0"/>
              </a:rPr>
              <a:t>= 1; (37=1x5</a:t>
            </a:r>
            <a:r>
              <a:rPr lang="en-US" sz="2400" baseline="30000">
                <a:latin typeface="Arial" pitchFamily="34" charset="0"/>
                <a:cs typeface="Arial" pitchFamily="34" charset="0"/>
              </a:rPr>
              <a:t>2</a:t>
            </a:r>
            <a:r>
              <a:rPr lang="en-US" sz="2400">
                <a:latin typeface="Arial" pitchFamily="34" charset="0"/>
                <a:cs typeface="Arial" pitchFamily="34" charset="0"/>
              </a:rPr>
              <a:t> + 2x5</a:t>
            </a:r>
            <a:r>
              <a:rPr lang="en-US" sz="2400" baseline="30000">
                <a:latin typeface="Arial" pitchFamily="34" charset="0"/>
                <a:cs typeface="Arial" pitchFamily="34" charset="0"/>
              </a:rPr>
              <a:t>1</a:t>
            </a:r>
            <a:r>
              <a:rPr lang="en-US" sz="2400">
                <a:latin typeface="Arial" pitchFamily="34" charset="0"/>
                <a:cs typeface="Arial" pitchFamily="34" charset="0"/>
              </a:rPr>
              <a:t> + 2x5</a:t>
            </a:r>
            <a:r>
              <a:rPr lang="en-US" sz="2400" baseline="30000">
                <a:latin typeface="Arial" pitchFamily="34" charset="0"/>
                <a:cs typeface="Arial" pitchFamily="34" charset="0"/>
              </a:rPr>
              <a:t>0</a:t>
            </a:r>
            <a:r>
              <a:rPr lang="en-US" sz="2400">
                <a:latin typeface="Arial" pitchFamily="34" charset="0"/>
                <a:cs typeface="Arial" pitchFamily="34" charset="0"/>
              </a:rPr>
              <a:t>).  Then  </a:t>
            </a:r>
          </a:p>
          <a:p>
            <a:pPr algn="just" eaLnBrk="1" hangingPunct="1"/>
            <a:r>
              <a:rPr lang="en-US" sz="2400">
                <a:latin typeface="Arial" pitchFamily="34" charset="0"/>
                <a:cs typeface="Arial" pitchFamily="34" charset="0"/>
              </a:rPr>
              <a:t>H(37|5) = 2</a:t>
            </a:r>
            <a:r>
              <a:rPr lang="en-US" sz="2400">
                <a:latin typeface="Arial" pitchFamily="34" charset="0"/>
                <a:cs typeface="Arial" pitchFamily="34" charset="0"/>
                <a:sym typeface="Symbol" pitchFamily="18" charset="2"/>
              </a:rPr>
              <a:t></a:t>
            </a:r>
            <a:r>
              <a:rPr lang="en-US" sz="2400">
                <a:latin typeface="Arial" pitchFamily="34" charset="0"/>
                <a:cs typeface="Arial" pitchFamily="34" charset="0"/>
              </a:rPr>
              <a:t>5</a:t>
            </a:r>
            <a:r>
              <a:rPr lang="en-US" sz="2400" baseline="30000">
                <a:latin typeface="Arial" pitchFamily="34" charset="0"/>
                <a:cs typeface="Arial" pitchFamily="34" charset="0"/>
              </a:rPr>
              <a:t>-1</a:t>
            </a:r>
            <a:r>
              <a:rPr lang="en-US" sz="2400">
                <a:latin typeface="Arial" pitchFamily="34" charset="0"/>
                <a:cs typeface="Arial" pitchFamily="34" charset="0"/>
              </a:rPr>
              <a:t> + 2</a:t>
            </a:r>
            <a:r>
              <a:rPr lang="en-US" sz="2400">
                <a:latin typeface="Arial" pitchFamily="34" charset="0"/>
                <a:cs typeface="Arial" pitchFamily="34" charset="0"/>
                <a:sym typeface="Symbol" pitchFamily="18" charset="2"/>
              </a:rPr>
              <a:t></a:t>
            </a:r>
            <a:r>
              <a:rPr lang="en-US" sz="2400">
                <a:latin typeface="Arial" pitchFamily="34" charset="0"/>
                <a:cs typeface="Arial" pitchFamily="34" charset="0"/>
              </a:rPr>
              <a:t>5</a:t>
            </a:r>
            <a:r>
              <a:rPr lang="en-US" sz="2400" baseline="30000">
                <a:latin typeface="Arial" pitchFamily="34" charset="0"/>
                <a:cs typeface="Arial" pitchFamily="34" charset="0"/>
              </a:rPr>
              <a:t>-2</a:t>
            </a:r>
            <a:r>
              <a:rPr lang="en-US" sz="2400">
                <a:latin typeface="Arial" pitchFamily="34" charset="0"/>
                <a:cs typeface="Arial" pitchFamily="34" charset="0"/>
              </a:rPr>
              <a:t> + 1</a:t>
            </a:r>
            <a:r>
              <a:rPr lang="en-US" sz="2400">
                <a:latin typeface="Arial" pitchFamily="34" charset="0"/>
                <a:cs typeface="Arial" pitchFamily="34" charset="0"/>
                <a:sym typeface="Symbol" pitchFamily="18" charset="2"/>
              </a:rPr>
              <a:t></a:t>
            </a:r>
            <a:r>
              <a:rPr lang="en-US" sz="2400">
                <a:latin typeface="Arial" pitchFamily="34" charset="0"/>
                <a:cs typeface="Arial" pitchFamily="34" charset="0"/>
              </a:rPr>
              <a:t>5</a:t>
            </a:r>
            <a:r>
              <a:rPr lang="en-US" sz="2400" baseline="30000">
                <a:latin typeface="Arial" pitchFamily="34" charset="0"/>
                <a:cs typeface="Arial" pitchFamily="34" charset="0"/>
              </a:rPr>
              <a:t>-3</a:t>
            </a:r>
            <a:r>
              <a:rPr lang="en-US" sz="2400">
                <a:latin typeface="Arial" pitchFamily="34" charset="0"/>
                <a:cs typeface="Arial" pitchFamily="34" charset="0"/>
              </a:rPr>
              <a:t>  =  0.448.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00200"/>
            <a:ext cx="8229600" cy="530225"/>
          </a:xfrm>
        </p:spPr>
        <p:txBody>
          <a:bodyPr/>
          <a:lstStyle/>
          <a:p>
            <a:pPr eaLnBrk="1" hangingPunct="1"/>
            <a:r>
              <a:rPr lang="en-US" sz="3200" b="1" smtClean="0">
                <a:latin typeface="Arial" pitchFamily="34" charset="0"/>
                <a:cs typeface="Arial" pitchFamily="34" charset="0"/>
              </a:rPr>
              <a:t>Halton Sequences vs. Random Draws</a:t>
            </a:r>
          </a:p>
        </p:txBody>
      </p:sp>
      <p:sp>
        <p:nvSpPr>
          <p:cNvPr id="26628" name="Rectangle 3"/>
          <p:cNvSpPr>
            <a:spLocks noChangeArrowheads="1"/>
          </p:cNvSpPr>
          <p:nvPr/>
        </p:nvSpPr>
        <p:spPr bwMode="auto">
          <a:xfrm>
            <a:off x="1828800" y="24431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graphicFrame>
        <p:nvGraphicFramePr>
          <p:cNvPr id="26626" name="Object 4"/>
          <p:cNvGraphicFramePr>
            <a:graphicFrameLocks noChangeAspect="1"/>
          </p:cNvGraphicFramePr>
          <p:nvPr/>
        </p:nvGraphicFramePr>
        <p:xfrm>
          <a:off x="533400" y="2286000"/>
          <a:ext cx="8077200" cy="327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0982" r:id="rId4" imgW="8247619" imgH="2971429" progId="PBrush">
                  <p:embed/>
                </p:oleObj>
              </mc:Choice>
              <mc:Fallback>
                <p:oleObj r:id="rId4" imgW="8247619" imgH="2971429" progId="PBrus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286000"/>
                        <a:ext cx="8077200" cy="3276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914400" y="5486400"/>
            <a:ext cx="7924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>
                <a:latin typeface="Arial" charset="0"/>
              </a:rPr>
              <a:t>Requires far fewer draws – for one dimension, about 1/10.  Accelerates estimation by a factor of 5 to 10.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12995</TotalTime>
  <Words>595</Words>
  <Application>Microsoft Office PowerPoint</Application>
  <PresentationFormat>On-screen Show (4:3)</PresentationFormat>
  <Paragraphs>94</Paragraphs>
  <Slides>29</Slides>
  <Notes>17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1_Quadrant</vt:lpstr>
      <vt:lpstr>MathType 6.0 Equation</vt:lpstr>
      <vt:lpstr>Equation</vt:lpstr>
      <vt:lpstr>PowerPoint Presentation</vt:lpstr>
      <vt:lpstr>RANDOM Parameter    Models</vt:lpstr>
      <vt:lpstr>A Recast Random Effects Model</vt:lpstr>
      <vt:lpstr>A Computable Log Likelihood</vt:lpstr>
      <vt:lpstr>Simulation</vt:lpstr>
      <vt:lpstr>Random Effects Model: Simulation</vt:lpstr>
      <vt:lpstr>Recast the Entire Parameter Vector</vt:lpstr>
      <vt:lpstr>PowerPoint Presentation</vt:lpstr>
      <vt:lpstr>PowerPoint Presentation</vt:lpstr>
      <vt:lpstr>PowerPoint Presentation</vt:lpstr>
      <vt:lpstr>PowerPoint Presentation</vt:lpstr>
      <vt:lpstr>Modeling Parameter Heterogeneity</vt:lpstr>
      <vt:lpstr>A Hierarchical Probit Model</vt:lpstr>
      <vt:lpstr>PowerPoint Presentation</vt:lpstr>
      <vt:lpstr>Simulating Conditional Means  for Individual Parameters</vt:lpstr>
      <vt:lpstr>Probit</vt:lpstr>
      <vt:lpstr>PowerPoint Presentation</vt:lpstr>
      <vt:lpstr>PowerPoint Presentation</vt:lpstr>
      <vt:lpstr>“Individual Coefficients”</vt:lpstr>
      <vt:lpstr>Mixed Model Estimation</vt:lpstr>
      <vt:lpstr>Appendix: Maximum Simulated Likelihood</vt:lpstr>
      <vt:lpstr>Monte Carlo Integration</vt:lpstr>
      <vt:lpstr>Monte Carlo Integration</vt:lpstr>
      <vt:lpstr>Example: Monte Carlo Integral</vt:lpstr>
      <vt:lpstr>Simulated Log Likelihood  for a Mixed Probit Model</vt:lpstr>
      <vt:lpstr>Generating a Random Draw</vt:lpstr>
      <vt:lpstr>Drawing Uniform Random Numbers</vt:lpstr>
      <vt:lpstr>Quasi-Monte Carlo Integration Based on Halton Sequences</vt:lpstr>
      <vt:lpstr>Halton Sequences vs. Random Draws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</cp:lastModifiedBy>
  <cp:revision>120</cp:revision>
  <dcterms:created xsi:type="dcterms:W3CDTF">2001-06-17T19:05:03Z</dcterms:created>
  <dcterms:modified xsi:type="dcterms:W3CDTF">2013-07-05T19:13:05Z</dcterms:modified>
</cp:coreProperties>
</file>