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4" r:id="rId2"/>
  </p:sldMasterIdLst>
  <p:notesMasterIdLst>
    <p:notesMasterId r:id="rId28"/>
  </p:notesMasterIdLst>
  <p:handoutMasterIdLst>
    <p:handoutMasterId r:id="rId29"/>
  </p:handoutMasterIdLst>
  <p:sldIdLst>
    <p:sldId id="461" r:id="rId3"/>
    <p:sldId id="404" r:id="rId4"/>
    <p:sldId id="407" r:id="rId5"/>
    <p:sldId id="445" r:id="rId6"/>
    <p:sldId id="446" r:id="rId7"/>
    <p:sldId id="437" r:id="rId8"/>
    <p:sldId id="438" r:id="rId9"/>
    <p:sldId id="439" r:id="rId10"/>
    <p:sldId id="442" r:id="rId11"/>
    <p:sldId id="444" r:id="rId12"/>
    <p:sldId id="443" r:id="rId13"/>
    <p:sldId id="441" r:id="rId14"/>
    <p:sldId id="440" r:id="rId15"/>
    <p:sldId id="448" r:id="rId16"/>
    <p:sldId id="449" r:id="rId17"/>
    <p:sldId id="410" r:id="rId18"/>
    <p:sldId id="455" r:id="rId19"/>
    <p:sldId id="456" r:id="rId20"/>
    <p:sldId id="457" r:id="rId21"/>
    <p:sldId id="458" r:id="rId22"/>
    <p:sldId id="459" r:id="rId23"/>
    <p:sldId id="460" r:id="rId24"/>
    <p:sldId id="463" r:id="rId25"/>
    <p:sldId id="465" r:id="rId26"/>
    <p:sldId id="467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104" autoAdjust="0"/>
    <p:restoredTop sz="94636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C8B9E62A-4809-4F88-AA03-C7C1AFBDC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6071E260-A390-4AE8-B783-1F05BA016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A392B-AFB7-4C88-93BD-4E135CF96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45A74-C7BF-4AB4-B778-FB24F643F4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EAFA9-215C-416F-B885-3255AEC48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DA47F-6363-4C91-973A-8114501C1E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E8DA9-14FF-4CE4-A0B0-FD7DD53315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38FA8-B931-4236-8851-150BC66BD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B3298-6188-49A1-B103-C01BD697F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1C248-9B14-46C3-A079-1C5BA04C99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3199E-51E3-40AA-B003-0F7040CE2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9ADE3-87D0-48FD-BB1B-02606E87AC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33505-9F66-4DAD-A381-3B94986FF8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ECFAB-ADCA-4BFC-BE07-5B2335B387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8C0A6-0F5D-48A3-9D13-1447070A41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3AFCC-8E65-452E-B47B-771289C21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3E8B7-699C-41CB-9113-87E08C55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31431-F094-41F9-9E55-A3EB778BA6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558EE-585A-457F-94FC-7396D73995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7E5F0-8315-40C3-A756-4A04739527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E4F5D-F6F0-4ADA-B804-D80A1A3128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1A991-019F-4537-B268-37553DE518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5777B-10C2-4144-9EDB-EA82DC463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215B8-0C72-4D29-93C3-033F7F55F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499B1-6E84-4DFB-ACE2-B4A5AA8456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ACFFAB4B-DCF7-475D-91DF-D645A29C3E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1DA14138-93B6-48B9-AFE6-495F90BD67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0" y="1981200"/>
            <a:ext cx="5257800" cy="192563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New York University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410200" y="5562600"/>
            <a:ext cx="28194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Lab Sessions</a:t>
            </a:r>
          </a:p>
        </p:txBody>
      </p:sp>
      <p:pic>
        <p:nvPicPr>
          <p:cNvPr id="1026" name="Picture 2" descr="C:\limdepwsrc\res\splash_ico\NLOGIT5\nlogit5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3200400"/>
            <a:ext cx="3390900" cy="2314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Session 1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11613"/>
            <a:ext cx="6400800" cy="665162"/>
          </a:xfrm>
        </p:spPr>
        <p:txBody>
          <a:bodyPr/>
          <a:lstStyle/>
          <a:p>
            <a:pPr eaLnBrk="1" hangingPunct="1"/>
            <a:r>
              <a:rPr lang="en-US" sz="4400" smtClean="0"/>
              <a:t>Getting Started with NLOGIT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304800" y="1219200"/>
            <a:ext cx="83820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12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4450" y="438150"/>
            <a:ext cx="6516688" cy="598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Line 6"/>
          <p:cNvSpPr>
            <a:spLocks noChangeShapeType="1"/>
          </p:cNvSpPr>
          <p:nvPr/>
        </p:nvSpPr>
        <p:spPr bwMode="auto">
          <a:xfrm flipH="1">
            <a:off x="2514600" y="2133600"/>
            <a:ext cx="26670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4267200" y="2590800"/>
            <a:ext cx="3124200" cy="4254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FFFF"/>
                </a:solidFill>
                <a:latin typeface="Arial" charset="0"/>
              </a:rPr>
              <a:t>Locate file Dairy.lpj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381000" y="1295400"/>
            <a:ext cx="8382000" cy="3048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14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4450" y="438150"/>
            <a:ext cx="6516688" cy="598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3886200" y="2362200"/>
            <a:ext cx="2590800" cy="395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Locate file dairy.lpj</a:t>
            </a:r>
          </a:p>
        </p:txBody>
      </p:sp>
      <p:sp>
        <p:nvSpPr>
          <p:cNvPr id="6150" name="Line 9"/>
          <p:cNvSpPr>
            <a:spLocks noChangeShapeType="1"/>
          </p:cNvSpPr>
          <p:nvPr/>
        </p:nvSpPr>
        <p:spPr bwMode="auto">
          <a:xfrm flipH="1">
            <a:off x="2514600" y="2133600"/>
            <a:ext cx="2667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pic>
        <p:nvPicPr>
          <p:cNvPr id="6151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3048000"/>
            <a:ext cx="40386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Line 11"/>
          <p:cNvSpPr>
            <a:spLocks noChangeShapeType="1"/>
          </p:cNvSpPr>
          <p:nvPr/>
        </p:nvSpPr>
        <p:spPr bwMode="auto">
          <a:xfrm flipH="1" flipV="1">
            <a:off x="4267200" y="4572000"/>
            <a:ext cx="609600" cy="3048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381000" y="1219200"/>
            <a:ext cx="84582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12750"/>
            <a:ext cx="8229600" cy="624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3886200" y="2895600"/>
            <a:ext cx="3276600" cy="21288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Arial" charset="0"/>
              </a:rPr>
              <a:t>Project Window</a:t>
            </a:r>
          </a:p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Arial" charset="0"/>
              </a:rPr>
              <a:t>Note: Name</a:t>
            </a:r>
          </a:p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Arial" charset="0"/>
              </a:rPr>
              <a:t>          Sample Size</a:t>
            </a:r>
          </a:p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Arial" charset="0"/>
              </a:rPr>
              <a:t>          Variables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Use File:New/OK for an Editing Window</a:t>
            </a: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00200"/>
            <a:ext cx="6542088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057400"/>
            <a:ext cx="15938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Line 7"/>
          <p:cNvSpPr>
            <a:spLocks noChangeShapeType="1"/>
          </p:cNvSpPr>
          <p:nvPr/>
        </p:nvSpPr>
        <p:spPr bwMode="auto">
          <a:xfrm>
            <a:off x="990600" y="2133600"/>
            <a:ext cx="5334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229600" cy="990600"/>
          </a:xfrm>
        </p:spPr>
        <p:txBody>
          <a:bodyPr/>
          <a:lstStyle/>
          <a:p>
            <a:pPr eaLnBrk="1" hangingPunct="1"/>
            <a:r>
              <a:rPr lang="en-US" sz="3200" b="1" smtClean="0"/>
              <a:t>       Save Your Work When You Exit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600200"/>
            <a:ext cx="6542088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81400"/>
            <a:ext cx="2533650" cy="12001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Typing Commands in the Editor</a:t>
            </a:r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600200"/>
            <a:ext cx="6551613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Important Commands: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 SAMPLE ; first   -   last   $</a:t>
            </a:r>
          </a:p>
          <a:p>
            <a:pPr lvl="1" eaLnBrk="1" hangingPunct="1"/>
            <a:r>
              <a:rPr lang="en-US" b="1" smtClean="0"/>
              <a:t>Sample ; 1 – 1000 $</a:t>
            </a:r>
          </a:p>
          <a:p>
            <a:pPr lvl="1" eaLnBrk="1" hangingPunct="1"/>
            <a:r>
              <a:rPr lang="en-US" b="1" smtClean="0"/>
              <a:t>Sample ; All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 CREATE ; Variable = transformation $</a:t>
            </a:r>
          </a:p>
          <a:p>
            <a:pPr lvl="1" eaLnBrk="1" hangingPunct="1"/>
            <a:r>
              <a:rPr lang="en-US" b="1" smtClean="0"/>
              <a:t>Create ; LogMilk = Log(Milk) $</a:t>
            </a:r>
          </a:p>
          <a:p>
            <a:pPr lvl="1" eaLnBrk="1" hangingPunct="1"/>
            <a:r>
              <a:rPr lang="en-US" b="1" smtClean="0"/>
              <a:t>Create ; LMC = .5*Log(Milk)*Log(Cows) $</a:t>
            </a:r>
          </a:p>
          <a:p>
            <a:pPr lvl="1" eaLnBrk="1" hangingPunct="1"/>
            <a:r>
              <a:rPr lang="en-US" b="1" smtClean="0"/>
              <a:t>Create ; … any algebraic transformation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Name Conventions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686800" cy="2819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 CREATE ; name = any result desired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 Name is the name of a new variable</a:t>
            </a:r>
          </a:p>
          <a:p>
            <a:pPr lvl="1" eaLnBrk="1" hangingPunct="1"/>
            <a:r>
              <a:rPr lang="en-US" b="1" smtClean="0"/>
              <a:t>No more than 8 characters in a name</a:t>
            </a:r>
          </a:p>
          <a:p>
            <a:pPr lvl="1" eaLnBrk="1" hangingPunct="1"/>
            <a:r>
              <a:rPr lang="en-US" b="1" smtClean="0"/>
              <a:t>The first character must be a letter</a:t>
            </a:r>
          </a:p>
          <a:p>
            <a:pPr lvl="1" eaLnBrk="1" hangingPunct="1"/>
            <a:r>
              <a:rPr lang="en-US" b="1" smtClean="0"/>
              <a:t>May not contain -,+,*,/.  May contain _.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Command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03475"/>
            <a:ext cx="8229600" cy="3128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Model ;  Lhs = dependent variable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        ;  Rhs = list of independent variables $</a:t>
            </a:r>
          </a:p>
          <a:p>
            <a:pPr lvl="1" eaLnBrk="1" hangingPunct="1"/>
            <a:r>
              <a:rPr lang="en-US" sz="1800" b="1" smtClean="0"/>
              <a:t>Regress ; Lhs = Milk ; Rhs = ONE,Feed,Labor,Land $</a:t>
            </a:r>
          </a:p>
          <a:p>
            <a:pPr lvl="1" eaLnBrk="1" hangingPunct="1"/>
            <a:r>
              <a:rPr lang="en-US" sz="1800" b="1" smtClean="0"/>
              <a:t>ONE requests the constant term</a:t>
            </a:r>
          </a:p>
          <a:p>
            <a:pPr eaLnBrk="1" hangingPunct="1"/>
            <a:endParaRPr lang="en-US" sz="2000" b="1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Models are REGRESS, PROBIT, POISSON, LOGIT, TOBIT, … and about 100 others.  All have the same 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Go Button</a:t>
            </a:r>
          </a:p>
        </p:txBody>
      </p:sp>
      <p:pic>
        <p:nvPicPr>
          <p:cNvPr id="14339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00200"/>
            <a:ext cx="6516688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Line 7"/>
          <p:cNvSpPr>
            <a:spLocks noChangeShapeType="1"/>
          </p:cNvSpPr>
          <p:nvPr/>
        </p:nvSpPr>
        <p:spPr bwMode="auto">
          <a:xfrm flipH="1">
            <a:off x="2209800" y="2362200"/>
            <a:ext cx="1524000" cy="1905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“Submitting” Commands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2286000"/>
            <a:ext cx="6477000" cy="2971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One Command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Place cursor on that line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Press “Go” button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More than one command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Highlight all lines (like any text editor)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Press “Go” button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Compute a Regression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 Sample ; All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Regress ; Lhs = YIT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                  ; Rhs = One,X1,X2,X3,X4 $</a:t>
            </a:r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 flipV="1">
            <a:off x="4191000" y="3962400"/>
            <a:ext cx="0" cy="1219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438400" y="5334000"/>
            <a:ext cx="48006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The constant term in the model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733800" y="3581400"/>
            <a:ext cx="838200" cy="3048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ChangeArrowheads="1"/>
          </p:cNvSpPr>
          <p:nvPr/>
        </p:nvSpPr>
        <p:spPr bwMode="auto">
          <a:xfrm>
            <a:off x="381000" y="1371600"/>
            <a:ext cx="8382000" cy="2286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741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57200"/>
            <a:ext cx="79248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304800" y="3124200"/>
            <a:ext cx="1447800" cy="1108075"/>
          </a:xfrm>
          <a:prstGeom prst="rect">
            <a:avLst/>
          </a:prstGeom>
          <a:solidFill>
            <a:srgbClr val="3366FF">
              <a:alpha val="14117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Project window shows variables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7391400" y="4302125"/>
            <a:ext cx="1295400" cy="1108075"/>
          </a:xfrm>
          <a:prstGeom prst="rect">
            <a:avLst/>
          </a:prstGeom>
          <a:solidFill>
            <a:srgbClr val="3366FF">
              <a:alpha val="16078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Results appear in output window</a:t>
            </a: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7315200" y="2209800"/>
            <a:ext cx="1447800" cy="1108075"/>
          </a:xfrm>
          <a:prstGeom prst="rect">
            <a:avLst/>
          </a:prstGeom>
          <a:solidFill>
            <a:srgbClr val="3366FF">
              <a:alpha val="16078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Commands typed in editing window</a:t>
            </a:r>
          </a:p>
        </p:txBody>
      </p:sp>
      <p:pic>
        <p:nvPicPr>
          <p:cNvPr id="1843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836738"/>
            <a:ext cx="5334000" cy="413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914400" y="838200"/>
            <a:ext cx="7696200" cy="5794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>
                <a:latin typeface="Arial" charset="0"/>
              </a:rPr>
              <a:t>Standard Three Window Operation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Model Results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Sample ; All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Regress ; Lhs = YIT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; Rhs =One,X1,X2,X3,X4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; Res = e ? (Regression with residuals saved)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; Plot Residuals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Produces results:   Displayed results in output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               Displayed plot in its own window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               Variables added to data set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               Matrices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               Named Scalars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Output Window</a:t>
            </a:r>
          </a:p>
        </p:txBody>
      </p:sp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00200"/>
            <a:ext cx="6934200" cy="506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Residual Plot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00200"/>
            <a:ext cx="7010400" cy="512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New Variable</a:t>
            </a:r>
          </a:p>
        </p:txBody>
      </p:sp>
      <p:sp>
        <p:nvSpPr>
          <p:cNvPr id="22531" name="Text Box 6"/>
          <p:cNvSpPr txBox="1">
            <a:spLocks noChangeArrowheads="1"/>
          </p:cNvSpPr>
          <p:nvPr/>
        </p:nvSpPr>
        <p:spPr bwMode="auto">
          <a:xfrm>
            <a:off x="4114800" y="2057400"/>
            <a:ext cx="4648200" cy="354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Regress;Lhs=Yit;Rhs=One,x1,x2,x3,x4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; Res = e ; Plot Residuals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? We can now manipulate the new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? variable created by the regression.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Namelist ; z = Year94,Year95,Year96,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                        Year97,Year98$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Create;esq = e*e / (sumsqdev/nreg) – 1 $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Regress; Lhs = esq ; Rhs=One,z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Calc   ; List  ; LMTstHet = nreg*Rsqrd $</a:t>
            </a:r>
          </a:p>
        </p:txBody>
      </p:sp>
      <p:pic>
        <p:nvPicPr>
          <p:cNvPr id="2253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313213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Line 8"/>
          <p:cNvSpPr>
            <a:spLocks noChangeShapeType="1"/>
          </p:cNvSpPr>
          <p:nvPr/>
        </p:nvSpPr>
        <p:spPr bwMode="auto">
          <a:xfrm flipH="1">
            <a:off x="1524000" y="2895600"/>
            <a:ext cx="2590800" cy="1600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Saved Matrices</a:t>
            </a:r>
          </a:p>
        </p:txBody>
      </p:sp>
      <p:sp>
        <p:nvSpPr>
          <p:cNvPr id="23555" name="Text Box 6"/>
          <p:cNvSpPr txBox="1">
            <a:spLocks noChangeArrowheads="1"/>
          </p:cNvSpPr>
          <p:nvPr/>
        </p:nvSpPr>
        <p:spPr bwMode="auto">
          <a:xfrm>
            <a:off x="2895600" y="2057400"/>
            <a:ext cx="5867400" cy="4216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B=estimated coefficients and VARB=estimated asymptotic covariance matrix are saved by every model command.  Different model estimators save other results as well. Here, we manipulate B and VARB to compute a restricted least squares estimator the hard way.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REGRESS ; Lhs = Yit ; Rhs=One,x1,x2,x3,x4 $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NAMELIST ; X = One,x1,x2,x3,x4 $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MATRIX ; R = [0,1,1,1,1] ; q = [1] ; XXI = &lt;X’X&gt;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; m = R*</a:t>
            </a:r>
            <a:r>
              <a:rPr lang="en-US" b="1">
                <a:solidFill>
                  <a:srgbClr val="FF3300"/>
                </a:solidFill>
                <a:latin typeface="Arial" charset="0"/>
              </a:rPr>
              <a:t>B</a:t>
            </a:r>
            <a:r>
              <a:rPr lang="en-US" b="1">
                <a:latin typeface="Arial" charset="0"/>
              </a:rPr>
              <a:t> – q ; C=R*XXI*R’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; bstar = </a:t>
            </a:r>
            <a:r>
              <a:rPr lang="en-US" b="1">
                <a:solidFill>
                  <a:srgbClr val="FF3300"/>
                </a:solidFill>
                <a:latin typeface="Arial" charset="0"/>
              </a:rPr>
              <a:t>B</a:t>
            </a:r>
            <a:r>
              <a:rPr lang="en-US" b="1">
                <a:latin typeface="Arial" charset="0"/>
              </a:rPr>
              <a:t> - XXI*R’*&lt;C&gt;*m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             ; Vbstar=</a:t>
            </a:r>
            <a:r>
              <a:rPr lang="en-US" b="1">
                <a:solidFill>
                  <a:srgbClr val="FF3300"/>
                </a:solidFill>
                <a:latin typeface="Arial" charset="0"/>
              </a:rPr>
              <a:t>VARB</a:t>
            </a:r>
            <a:r>
              <a:rPr lang="en-US" b="1">
                <a:latin typeface="Arial" charset="0"/>
              </a:rPr>
              <a:t> – ssqrd*XXI*R’*&lt;C&gt;*R*XXI $</a:t>
            </a:r>
            <a:endParaRPr lang="en-US"/>
          </a:p>
        </p:txBody>
      </p:sp>
      <p:pic>
        <p:nvPicPr>
          <p:cNvPr id="2355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215423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Line 8"/>
          <p:cNvSpPr>
            <a:spLocks noChangeShapeType="1"/>
          </p:cNvSpPr>
          <p:nvPr/>
        </p:nvSpPr>
        <p:spPr bwMode="auto">
          <a:xfrm flipH="1">
            <a:off x="1524000" y="5562600"/>
            <a:ext cx="129540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Saved Scalars</a:t>
            </a:r>
          </a:p>
        </p:txBody>
      </p:sp>
      <p:sp>
        <p:nvSpPr>
          <p:cNvPr id="24579" name="Text Box 7"/>
          <p:cNvSpPr txBox="1">
            <a:spLocks noChangeArrowheads="1"/>
          </p:cNvSpPr>
          <p:nvPr/>
        </p:nvSpPr>
        <p:spPr bwMode="auto">
          <a:xfrm>
            <a:off x="3276600" y="2971800"/>
            <a:ext cx="5638800" cy="2436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Model estimates include named scalars. Linear regressions save numerous scalars.  Others usually save 3 or 4, such as LOGL, and others.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The program on the previous page used SSQRD saved by the regression. The LM test two pages back used NREG (the number of observations used) and RSQRD (the R</a:t>
            </a:r>
            <a:r>
              <a:rPr lang="en-US" b="1" baseline="30000">
                <a:latin typeface="Arial" charset="0"/>
              </a:rPr>
              <a:t>2</a:t>
            </a:r>
            <a:r>
              <a:rPr lang="en-US" b="1">
                <a:latin typeface="Arial" charset="0"/>
              </a:rPr>
              <a:t> in the most recent regression).</a:t>
            </a:r>
          </a:p>
        </p:txBody>
      </p:sp>
      <p:pic>
        <p:nvPicPr>
          <p:cNvPr id="2458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76400"/>
            <a:ext cx="21240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Line 9"/>
          <p:cNvSpPr>
            <a:spLocks noChangeShapeType="1"/>
          </p:cNvSpPr>
          <p:nvPr/>
        </p:nvSpPr>
        <p:spPr bwMode="auto">
          <a:xfrm>
            <a:off x="2133600" y="3733800"/>
            <a:ext cx="0" cy="2286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2" name="Line 10"/>
          <p:cNvSpPr>
            <a:spLocks noChangeShapeType="1"/>
          </p:cNvSpPr>
          <p:nvPr/>
        </p:nvSpPr>
        <p:spPr bwMode="auto">
          <a:xfrm flipH="1">
            <a:off x="2133600" y="3810000"/>
            <a:ext cx="1219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Model Commands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352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Generic form:</a:t>
            </a:r>
            <a:br>
              <a:rPr lang="en-US" smtClean="0">
                <a:latin typeface="Arial" charset="0"/>
              </a:rPr>
            </a:br>
            <a:endParaRPr lang="en-US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Model name  ;  Lhs = dependent variable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      ;  Rhs = independent variables $</a:t>
            </a:r>
            <a:br>
              <a:rPr lang="en-US" smtClean="0">
                <a:latin typeface="Arial" charset="0"/>
              </a:rPr>
            </a:br>
            <a:endParaRPr lang="en-US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Rhs should generally include ONE to request a constant term.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914400" y="2514600"/>
            <a:ext cx="73914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Probit Model Command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1219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Text Editor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Probit ; Lhs = Grade</a:t>
            </a:r>
            <a:br>
              <a:rPr lang="en-US" sz="2400" b="1" smtClean="0">
                <a:latin typeface="Arial" charset="0"/>
              </a:rPr>
            </a:br>
            <a:r>
              <a:rPr lang="en-US" sz="2400" b="1" smtClean="0">
                <a:latin typeface="Arial" charset="0"/>
              </a:rPr>
              <a:t>        ; Rhs = one,gpa,tuce,psi $</a:t>
            </a:r>
          </a:p>
          <a:p>
            <a:pPr eaLnBrk="1" hangingPunct="1">
              <a:buFont typeface="Wingdings" pitchFamily="2" charset="2"/>
              <a:buNone/>
            </a:pPr>
            <a:endParaRPr lang="en-US" sz="24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Command builder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676400" y="15240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en-US" sz="2800" kern="0">
                <a:latin typeface="Arial" charset="0"/>
                <a:cs typeface="+mn-cs"/>
              </a:rPr>
              <a:t>Load Spector.lpj</a:t>
            </a: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403725"/>
            <a:ext cx="3962400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962400"/>
            <a:ext cx="3686175" cy="2643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7543800" y="4724400"/>
            <a:ext cx="0" cy="1524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Model Command</a:t>
            </a:r>
          </a:p>
        </p:txBody>
      </p:sp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00200"/>
            <a:ext cx="6477000" cy="502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1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10545</TotalTime>
  <Words>576</Words>
  <Application>Microsoft PowerPoint</Application>
  <PresentationFormat>On-screen Show (4:3)</PresentationFormat>
  <Paragraphs>100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Level</vt:lpstr>
      <vt:lpstr>1_Level</vt:lpstr>
      <vt:lpstr>Discrete Choice Modeling</vt:lpstr>
      <vt:lpstr>Lab Session 1</vt:lpstr>
      <vt:lpstr>Slide 3</vt:lpstr>
      <vt:lpstr>Slide 4</vt:lpstr>
      <vt:lpstr>Slide 5</vt:lpstr>
      <vt:lpstr>Use File:New/OK for an Editing Window</vt:lpstr>
      <vt:lpstr>       Save Your Work When You Exit</vt:lpstr>
      <vt:lpstr>Typing Commands in the Editor</vt:lpstr>
      <vt:lpstr>Important Commands:</vt:lpstr>
      <vt:lpstr>Name Conventions</vt:lpstr>
      <vt:lpstr>Model Command</vt:lpstr>
      <vt:lpstr>The Go Button</vt:lpstr>
      <vt:lpstr>“Submitting” Commands</vt:lpstr>
      <vt:lpstr>Compute a Regression</vt:lpstr>
      <vt:lpstr>Slide 15</vt:lpstr>
      <vt:lpstr>Slide 16</vt:lpstr>
      <vt:lpstr>Model Results</vt:lpstr>
      <vt:lpstr>Output Window</vt:lpstr>
      <vt:lpstr>Residual Plot</vt:lpstr>
      <vt:lpstr>New Variable</vt:lpstr>
      <vt:lpstr>Saved Matrices</vt:lpstr>
      <vt:lpstr>Saved Scalars</vt:lpstr>
      <vt:lpstr>Model Commands</vt:lpstr>
      <vt:lpstr>Probit Model Command</vt:lpstr>
      <vt:lpstr>Model Command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65</cp:revision>
  <dcterms:created xsi:type="dcterms:W3CDTF">2001-06-17T19:05:03Z</dcterms:created>
  <dcterms:modified xsi:type="dcterms:W3CDTF">2012-05-02T19:56:50Z</dcterms:modified>
</cp:coreProperties>
</file>