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4" r:id="rId2"/>
  </p:sldMasterIdLst>
  <p:notesMasterIdLst>
    <p:notesMasterId r:id="rId32"/>
  </p:notesMasterIdLst>
  <p:handoutMasterIdLst>
    <p:handoutMasterId r:id="rId33"/>
  </p:handoutMasterIdLst>
  <p:sldIdLst>
    <p:sldId id="458" r:id="rId3"/>
    <p:sldId id="404" r:id="rId4"/>
    <p:sldId id="428" r:id="rId5"/>
    <p:sldId id="439" r:id="rId6"/>
    <p:sldId id="429" r:id="rId7"/>
    <p:sldId id="435" r:id="rId8"/>
    <p:sldId id="437" r:id="rId9"/>
    <p:sldId id="438" r:id="rId10"/>
    <p:sldId id="436" r:id="rId11"/>
    <p:sldId id="433" r:id="rId12"/>
    <p:sldId id="434" r:id="rId13"/>
    <p:sldId id="459" r:id="rId14"/>
    <p:sldId id="460" r:id="rId15"/>
    <p:sldId id="461" r:id="rId16"/>
    <p:sldId id="462" r:id="rId17"/>
    <p:sldId id="463" r:id="rId18"/>
    <p:sldId id="464" r:id="rId19"/>
    <p:sldId id="465" r:id="rId20"/>
    <p:sldId id="466" r:id="rId21"/>
    <p:sldId id="467" r:id="rId22"/>
    <p:sldId id="468" r:id="rId23"/>
    <p:sldId id="469" r:id="rId24"/>
    <p:sldId id="470" r:id="rId25"/>
    <p:sldId id="471" r:id="rId26"/>
    <p:sldId id="472" r:id="rId27"/>
    <p:sldId id="473" r:id="rId28"/>
    <p:sldId id="474" r:id="rId29"/>
    <p:sldId id="475" r:id="rId30"/>
    <p:sldId id="476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ECFF"/>
    <a:srgbClr val="FF3300"/>
    <a:srgbClr val="0066FF"/>
    <a:srgbClr val="0099FF"/>
    <a:srgbClr val="3399FF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7" autoAdjust="0"/>
    <p:restoredTop sz="94636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fld id="{D538DB9D-8C79-49D0-AF13-015913E8D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+mn-cs"/>
              </a:defRPr>
            </a:lvl1pPr>
          </a:lstStyle>
          <a:p>
            <a:pPr>
              <a:defRPr/>
            </a:pPr>
            <a:fld id="{8CA50106-65CF-4C21-A01A-B2B11F48C2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AECBB-9873-44A0-A56F-B5EEAA8164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7CFF1-13D6-42B1-8BAB-75F980EE58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0F3B7-86D5-4617-A459-EB9060758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94D6A-2AD1-4D39-8EED-FA497F94F6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31031-A17C-4AA9-9BBB-92634D60A0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E295D-4AAE-4ABB-9184-9C011F28E9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22AA7-F389-4685-90AF-BCBFCF8E1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35F61-0104-46FE-A754-1D4C25869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33170-A085-455E-BC83-2D387BB09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C79C6-F9A3-47A9-862E-4AE8729BAA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2F43F-0A03-4FC3-AF5E-FCB40927F0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9AC3A-4F14-4CD7-8573-2BD05FB77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5F54F-E963-4C83-AF3E-FAC9838A2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65FDB-5D53-4069-87B8-DAB9794BA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291F-87BD-4782-98BF-14D53A802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04A05-AD2D-49E3-BE76-E358885C1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35180-1F8F-4AFC-B941-A4F5C61193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ACCD5-2ADE-4B1C-B9F4-92E1BD99F2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21B11-0823-4DB4-99C9-6A302D7E9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3F0C0-2B99-48D5-BF88-9A6452A743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9CE42-4E90-40D9-9EA6-525BDBFFAD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86C89-E77F-4922-9F9D-A16C0FBB77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04DD4C27-3C26-49A3-A8EB-2F068C4678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11D50B22-5725-4182-A960-9A09A00579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Discrete Choice Modeling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3400" y="1981200"/>
            <a:ext cx="5257800" cy="192563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New York University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410200" y="5562600"/>
            <a:ext cx="28194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Lab Sessions</a:t>
            </a:r>
          </a:p>
        </p:txBody>
      </p:sp>
      <p:pic>
        <p:nvPicPr>
          <p:cNvPr id="7169" name="Picture 1" descr="C:\limdepwsrc\res\splash_ico\NLOGIT5\nlogit5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3124200"/>
            <a:ext cx="3390900" cy="2314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Lab Session 6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913188"/>
            <a:ext cx="7848600" cy="7810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Ordered Choice Models</a:t>
            </a:r>
          </a:p>
          <a:p>
            <a:pPr eaLnBrk="1" hangingPunct="1">
              <a:lnSpc>
                <a:spcPct val="80000"/>
              </a:lnSpc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Data Set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5943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Data for this session are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>
              <a:latin typeface="Arial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healthcare.lpj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Refer to healthcare.lim for full list of the variables.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This is an unbalanced panel.  The group counter is already in the data set.  Use ;PDS=_Groupti for panel models</a:t>
            </a:r>
            <a:endParaRPr lang="en-US" sz="2400" b="1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Binary Dependent Variables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7772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DOCTOR = visited the doctor at least once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HOSPITAL = went to the hospital at least once.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PUBLIC = has public health insurance (1=YES)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ADDON = additional health insurance.(1=Yes)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ADDON is extremely unbalanced.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Dependent Variables: Ordered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676400"/>
            <a:ext cx="6324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HSAT = ordered reported health 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satisfaction, coded 0,1,…,10.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Use with </a:t>
            </a:r>
            <a:r>
              <a:rPr lang="en-US" b="1" smtClean="0">
                <a:latin typeface="Arial" charset="0"/>
              </a:rPr>
              <a:t>ORDERED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or           </a:t>
            </a:r>
            <a:r>
              <a:rPr lang="en-US" b="1" smtClean="0">
                <a:latin typeface="Arial" charset="0"/>
              </a:rPr>
              <a:t>ORDERED ; Logit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b="1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Request marginal effects with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                 </a:t>
            </a:r>
            <a:r>
              <a:rPr lang="en-US" b="1" smtClean="0">
                <a:latin typeface="Arial" charset="0"/>
              </a:rPr>
              <a:t>; Marginal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as usual.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Ordered Choice Models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752600"/>
            <a:ext cx="7086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Ordered ; Lhs = dependent variable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;  Rhs = One, </a:t>
            </a:r>
            <a:r>
              <a:rPr lang="en-US" sz="1800" b="1" smtClean="0"/>
              <a:t>…</a:t>
            </a:r>
            <a:r>
              <a:rPr lang="en-US" sz="1800" b="1" smtClean="0">
                <a:latin typeface="Arial" charset="0"/>
              </a:rPr>
              <a:t> independent variables $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Remember to include the constant term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For ordered logit in stead of ordered probit, use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Ordered ; Logit  ;  Lhs = dependent variable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 ;  Rhs = One, </a:t>
            </a:r>
            <a:r>
              <a:rPr lang="en-US" sz="1800" b="1" smtClean="0"/>
              <a:t>…</a:t>
            </a:r>
            <a:r>
              <a:rPr lang="en-US" sz="1800" b="1" smtClean="0">
                <a:latin typeface="Arial" charset="0"/>
              </a:rPr>
              <a:t> independent variables $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To get marginal effects, use ; Margin as usual.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There are fixed and random effects estimators for this model: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; FEM ; PDS = _Groupti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                     ; Random ; PDS = _Groupti</a:t>
            </a:r>
          </a:p>
          <a:p>
            <a:pPr eaLnBrk="1" hangingPunct="1">
              <a:buFont typeface="Wingdings" pitchFamily="2" charset="2"/>
              <a:buNone/>
            </a:pPr>
            <a:endParaRPr lang="en-US" sz="1800" b="1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Sample Selection in Ordered Choice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981200" y="1676400"/>
          <a:ext cx="5286375" cy="4421188"/>
        </p:xfrm>
        <a:graphic>
          <a:graphicData uri="http://schemas.openxmlformats.org/presentationml/2006/ole">
            <p:oleObj spid="_x0000_s1026" name="Equation" r:id="rId3" imgW="4178160" imgH="349236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Sample Selection Ordered Probit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7391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z="20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PROBIT ; Lhs = </a:t>
            </a:r>
            <a:r>
              <a:rPr lang="en-US" sz="2000" b="1" smtClean="0"/>
              <a:t>…</a:t>
            </a:r>
            <a:r>
              <a:rPr lang="en-US" sz="2000" b="1" smtClean="0">
                <a:latin typeface="Arial" charset="0"/>
              </a:rPr>
              <a:t> ; Rhs = </a:t>
            </a:r>
            <a:r>
              <a:rPr lang="en-US" sz="2000" b="1" smtClean="0"/>
              <a:t>…</a:t>
            </a:r>
            <a:r>
              <a:rPr lang="en-US" sz="2000" b="1" smtClean="0">
                <a:latin typeface="Arial" charset="0"/>
              </a:rPr>
              <a:t> ; HOLD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ORDERED ; Lhs = </a:t>
            </a:r>
            <a:r>
              <a:rPr lang="en-US" sz="2000" b="1" smtClean="0"/>
              <a:t>…</a:t>
            </a:r>
            <a:r>
              <a:rPr lang="en-US" sz="2000" b="1" smtClean="0">
                <a:latin typeface="Arial" charset="0"/>
              </a:rPr>
              <a:t> ; Rhs = </a:t>
            </a:r>
            <a:r>
              <a:rPr lang="en-US" sz="2000" b="1" smtClean="0"/>
              <a:t>…</a:t>
            </a:r>
            <a:r>
              <a:rPr lang="en-US" sz="2000" b="1" smtClean="0">
                <a:latin typeface="Arial" charset="0"/>
              </a:rPr>
              <a:t> ; Selection $</a:t>
            </a:r>
          </a:p>
          <a:p>
            <a:pPr eaLnBrk="1" hangingPunct="1">
              <a:buFont typeface="Wingdings" pitchFamily="2" charset="2"/>
              <a:buNone/>
            </a:pPr>
            <a:endParaRPr lang="en-US" sz="20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This is a maximum likelihood estimator, not a least squares estimator.  There is no ‘lambda’ variable.  The various parameters are present in the likelihood function.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Zero Inflated Ordered Probit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752600" y="1828800"/>
          <a:ext cx="6477000" cy="4306888"/>
        </p:xfrm>
        <a:graphic>
          <a:graphicData uri="http://schemas.openxmlformats.org/presentationml/2006/ole">
            <p:oleObj spid="_x0000_s2050" name="Equation" r:id="rId3" imgW="4241520" imgH="281916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Zero Inflated Ordered Probit Model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6400800" cy="3657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Zero inflated ordered probit model with correlation: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A probit model for the zero cell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(E.g., You can use DOCTOR for a model.)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Create ; y1 = y &gt; 0 $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Probit ; </a:t>
            </a:r>
            <a:r>
              <a:rPr lang="en-US" sz="1800" b="1" smtClean="0"/>
              <a:t>…</a:t>
            </a:r>
            <a:r>
              <a:rPr lang="en-US" sz="1800" b="1" smtClean="0">
                <a:latin typeface="Arial" charset="0"/>
              </a:rPr>
              <a:t> ; HOLD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Ordered probit with excess zeros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Orde ; Lhs </a:t>
            </a:r>
            <a:r>
              <a:rPr lang="en-US" sz="1800" b="1" smtClean="0"/>
              <a:t>…</a:t>
            </a:r>
            <a:r>
              <a:rPr lang="en-US" sz="1800" b="1" smtClean="0">
                <a:latin typeface="Arial" charset="0"/>
              </a:rPr>
              <a:t> ; Rhs </a:t>
            </a:r>
            <a:r>
              <a:rPr lang="en-US" sz="1800" b="1" smtClean="0"/>
              <a:t>…</a:t>
            </a:r>
            <a:r>
              <a:rPr lang="en-US" sz="1800" b="1" smtClean="0">
                <a:latin typeface="Arial" charset="0"/>
              </a:rPr>
              <a:t>  ; ZIOP$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Correlation between w (in probit) and </a:t>
            </a:r>
            <a:r>
              <a:rPr lang="el-GR" sz="1800" b="1" smtClean="0">
                <a:latin typeface="Arial" charset="0"/>
              </a:rPr>
              <a:t>ε</a:t>
            </a:r>
            <a:r>
              <a:rPr lang="en-US" sz="1800" b="1" smtClean="0">
                <a:latin typeface="Arial" charset="0"/>
              </a:rPr>
              <a:t> in ordered probit model</a:t>
            </a:r>
            <a:endParaRPr lang="el-GR" sz="1800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800" b="1" smtClean="0">
                <a:latin typeface="Arial" charset="0"/>
              </a:rPr>
              <a:t>      ; CORRELATION is optional. Rho=0 is the default.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Hierarchical Ordered Probit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752600"/>
            <a:ext cx="7086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Hierarchical ordered probit.  Ordered probit in which threshold parameters depend on variables.  Two forms: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	HO1:  </a:t>
            </a:r>
            <a:r>
              <a:rPr lang="el-GR" sz="1600" b="1" smtClean="0">
                <a:latin typeface="Arial" charset="0"/>
              </a:rPr>
              <a:t>μ</a:t>
            </a:r>
            <a:r>
              <a:rPr lang="en-US" sz="1600" b="1" smtClean="0">
                <a:latin typeface="Arial" charset="0"/>
              </a:rPr>
              <a:t>(i,j) = exp[</a:t>
            </a:r>
            <a:r>
              <a:rPr lang="el-GR" sz="1600" b="1" smtClean="0">
                <a:latin typeface="Arial" charset="0"/>
              </a:rPr>
              <a:t>θ</a:t>
            </a:r>
            <a:r>
              <a:rPr lang="en-US" sz="1600" b="1" smtClean="0">
                <a:latin typeface="Arial" charset="0"/>
              </a:rPr>
              <a:t>(j) + </a:t>
            </a:r>
            <a:r>
              <a:rPr lang="el-GR" sz="1600" b="1" smtClean="0">
                <a:latin typeface="Arial" charset="0"/>
              </a:rPr>
              <a:t>δ</a:t>
            </a:r>
            <a:r>
              <a:rPr lang="en-US" sz="1600" b="1" smtClean="0"/>
              <a:t>’</a:t>
            </a:r>
            <a:r>
              <a:rPr lang="en-US" sz="1600" b="1" smtClean="0">
                <a:latin typeface="Arial" charset="0"/>
              </a:rPr>
              <a:t>z(i)].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	HO2, different </a:t>
            </a:r>
            <a:r>
              <a:rPr lang="el-GR" sz="1600" b="1" smtClean="0">
                <a:latin typeface="Arial" charset="0"/>
              </a:rPr>
              <a:t>δ</a:t>
            </a:r>
            <a:r>
              <a:rPr lang="en-US" sz="1600" b="1" smtClean="0">
                <a:latin typeface="Arial" charset="0"/>
              </a:rPr>
              <a:t> vector for each j.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Use ORDERED ; </a:t>
            </a:r>
            <a:r>
              <a:rPr lang="en-US" sz="1600" b="1" smtClean="0"/>
              <a:t>…</a:t>
            </a:r>
            <a:r>
              <a:rPr lang="en-US" sz="1600" b="1" smtClean="0">
                <a:latin typeface="Arial" charset="0"/>
              </a:rPr>
              <a:t> ; HO1 = list of variables or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  ORDERED ; </a:t>
            </a:r>
            <a:r>
              <a:rPr lang="en-US" sz="1600" b="1" smtClean="0"/>
              <a:t>…</a:t>
            </a:r>
            <a:r>
              <a:rPr lang="en-US" sz="1600" b="1" smtClean="0">
                <a:latin typeface="Arial" charset="0"/>
              </a:rPr>
              <a:t> ; HO2 = list of variables.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Can combine with SELECTION models and zero inflation models.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This is also the Pudney and Shields generalized ordered probit from Journal of Applied Econometrics, August 2000, with the modification of using exp(</a:t>
            </a:r>
            <a:r>
              <a:rPr lang="en-US" sz="1600" b="1" smtClean="0"/>
              <a:t>…</a:t>
            </a:r>
            <a:r>
              <a:rPr lang="en-US" sz="1600" b="1" smtClean="0">
                <a:latin typeface="Arial" charset="0"/>
              </a:rPr>
              <a:t>) and internally, a way to make sure that the thresholds are ordered..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Lab Session 7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913188"/>
            <a:ext cx="7848600" cy="7810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Models for Counts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Data Set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52600"/>
            <a:ext cx="64770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Data for this session are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>
              <a:latin typeface="Arial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healthcare.lpj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Refer to healthcare.lim for full list of the variables.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This is an unbalanced panel.  The group counter is already in the data set.  Use ;PDS=_Groupti for panel models</a:t>
            </a:r>
            <a:endParaRPr lang="en-US" sz="2400" b="1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Dependent Variables: Count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76400"/>
            <a:ext cx="7086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DOCVIS = count of visits to the doctor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HOSPVIS = count of visits to the hospital.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There are outliers.  It helps to use truncated or censored samples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(1)  Truncated Data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SAMPLE ; All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REJECT ; DocVis &gt; 10 $ before using or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REJECT ; HospVis &gt; 10 $ before using.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Then, if using a panel data estimator, use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REGRESS ; Lhs = One ; Rhs = One ; Str = ID ; Panel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to create the _GROUPTI count variable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(2)  Censored Data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SAMPLE ; All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CREATE ; DocVis10 = Min(10,DocVis) ; Hosp10 = Min(10,HospVis)</a:t>
            </a:r>
            <a:r>
              <a:rPr lang="en-US" sz="1800" b="1" smtClean="0">
                <a:latin typeface="Arial" charset="0"/>
              </a:rPr>
              <a:t> $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Models for Count Data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828800"/>
            <a:ext cx="72390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Basic models Poisson and negative binomial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POISSON ; Lhs = y ; Rhs = One,</a:t>
            </a:r>
            <a:r>
              <a:rPr lang="en-US" sz="2000" b="1" smtClean="0"/>
              <a:t>…</a:t>
            </a:r>
            <a:r>
              <a:rPr lang="en-US" sz="2000" b="1" smtClean="0">
                <a:latin typeface="Arial" charset="0"/>
              </a:rPr>
              <a:t> $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NEGBIN   ; Lhs = y ; Rhs = One,</a:t>
            </a:r>
            <a:r>
              <a:rPr lang="en-US" sz="2000" b="1" smtClean="0"/>
              <a:t>…</a:t>
            </a:r>
            <a:r>
              <a:rPr lang="en-US" sz="2000" b="1" smtClean="0">
                <a:latin typeface="Arial" charset="0"/>
              </a:rPr>
              <a:t> $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Many extensions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Various heterogeneity forms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Panel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Random parameters and latent class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Zero inflation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Sample selection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Censoring and truncation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Numerous others… (some, far from all, shown below)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Robust Covariance Matrix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828800"/>
            <a:ext cx="64770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</a:t>
            </a:r>
            <a:r>
              <a:rPr lang="en-US" smtClean="0">
                <a:latin typeface="Arial" charset="0"/>
              </a:rPr>
              <a:t>“Robust” sandwich estimator is appropriate for the Poisson and other loglinear models</a:t>
            </a:r>
          </a:p>
          <a:p>
            <a:pPr eaLnBrk="1" hangingPunct="1"/>
            <a:endParaRPr lang="en-US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</a:t>
            </a:r>
            <a:r>
              <a:rPr lang="en-US" b="1" smtClean="0">
                <a:latin typeface="Arial" charset="0"/>
              </a:rPr>
              <a:t>POISSON ; … ; ROBUST $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“Offset” Variables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7391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mtClean="0">
                <a:latin typeface="Arial" charset="0"/>
              </a:rPr>
              <a:t>Poisson (and NB) mean is a rate per unit of time.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In the sample, all observations should be observed (exposed) for the same length of time.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Else, the appropriate model is as shown below</a:t>
            </a:r>
            <a:r>
              <a:rPr lang="en-US" smtClean="0"/>
              <a:t>.</a:t>
            </a:r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Exposure Variable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981200" y="1928813"/>
          <a:ext cx="6091238" cy="3973512"/>
        </p:xfrm>
        <a:graphic>
          <a:graphicData uri="http://schemas.openxmlformats.org/presentationml/2006/ole">
            <p:oleObj spid="_x0000_s38914" name="Equation" r:id="rId3" imgW="4279680" imgH="279396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Sample Selection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447800" y="1752600"/>
          <a:ext cx="7086600" cy="4578350"/>
        </p:xfrm>
        <a:graphic>
          <a:graphicData uri="http://schemas.openxmlformats.org/presentationml/2006/ole">
            <p:oleObj spid="_x0000_s39938" name="Equation" r:id="rId3" imgW="4228920" imgH="273024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Estimating a Selection Model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600200"/>
            <a:ext cx="5562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b="1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? Selection Equation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      Probit ; Lhs = </a:t>
            </a:r>
            <a:r>
              <a:rPr lang="en-US" b="1" smtClean="0"/>
              <a:t>…</a:t>
            </a:r>
            <a:r>
              <a:rPr lang="en-US" b="1" smtClean="0">
                <a:latin typeface="Arial" charset="0"/>
              </a:rPr>
              <a:t> ; Rhs = </a:t>
            </a:r>
            <a:r>
              <a:rPr lang="en-US" b="1" smtClean="0"/>
              <a:t>…</a:t>
            </a:r>
            <a:r>
              <a:rPr lang="en-US" b="1" smtClean="0">
                <a:latin typeface="Arial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                 ; Hold $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? Main Regression Equation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   Poisson ; Lhs = </a:t>
            </a:r>
            <a:r>
              <a:rPr lang="en-US" b="1" smtClean="0"/>
              <a:t>…</a:t>
            </a:r>
            <a:r>
              <a:rPr lang="en-US" b="1" smtClean="0">
                <a:latin typeface="Arial" charset="0"/>
              </a:rPr>
              <a:t> ; Rhs = </a:t>
            </a:r>
            <a:r>
              <a:rPr lang="en-US" b="1" smtClean="0"/>
              <a:t>…</a:t>
            </a:r>
            <a:r>
              <a:rPr lang="en-US" b="1" smtClean="0">
                <a:latin typeface="Arial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                  ; Selection $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NegBin with Heterogeneity in Alpha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828800"/>
            <a:ext cx="6324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 </a:t>
            </a:r>
            <a:r>
              <a:rPr lang="en-US" sz="2400" smtClean="0">
                <a:latin typeface="Arial" charset="0"/>
              </a:rPr>
              <a:t>In the negative binomial model, the </a:t>
            </a:r>
            <a:br>
              <a:rPr lang="en-US" sz="2400" smtClean="0">
                <a:latin typeface="Arial" charset="0"/>
              </a:rPr>
            </a:br>
            <a:r>
              <a:rPr lang="en-US" sz="2400" smtClean="0">
                <a:latin typeface="Arial" charset="0"/>
              </a:rPr>
              <a:t>  overdispersion parameter is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α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, with the </a:t>
            </a:r>
            <a:br>
              <a:rPr lang="en-US" sz="2400" smtClean="0">
                <a:latin typeface="Arial" charset="0"/>
                <a:cs typeface="Times New Roman" pitchFamily="18" charset="0"/>
              </a:rPr>
            </a:br>
            <a:r>
              <a:rPr lang="en-US" sz="2400" smtClean="0">
                <a:latin typeface="Arial" charset="0"/>
                <a:cs typeface="Times New Roman" pitchFamily="18" charset="0"/>
              </a:rPr>
              <a:t>   model assumption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			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λ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	  = exp(</a:t>
            </a:r>
            <a:r>
              <a:rPr lang="el-GR" sz="2400" b="1" smtClean="0">
                <a:latin typeface="Arial" charset="0"/>
                <a:cs typeface="Times New Roman" pitchFamily="18" charset="0"/>
              </a:rPr>
              <a:t>β</a:t>
            </a:r>
            <a:r>
              <a:rPr lang="en-US" sz="2400" b="1" smtClean="0">
                <a:latin typeface="Arial" charset="0"/>
                <a:cs typeface="Times New Roman" pitchFamily="18" charset="0"/>
              </a:rPr>
              <a:t>’x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)</a:t>
            </a:r>
            <a:endParaRPr lang="el-GR" sz="24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			E[y|x]    =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λ</a:t>
            </a:r>
            <a:endParaRPr lang="en-US" sz="24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			Var[y|x] =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λ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[1+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α λ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]</a:t>
            </a:r>
            <a:endParaRPr lang="el-GR" sz="24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     We allow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α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 to be heterogeneous: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			 </a:t>
            </a:r>
            <a:r>
              <a:rPr lang="el-GR" sz="2400" smtClean="0">
                <a:latin typeface="Arial" charset="0"/>
                <a:cs typeface="Times New Roman" pitchFamily="18" charset="0"/>
              </a:rPr>
              <a:t>α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           =  exp(</a:t>
            </a:r>
            <a:r>
              <a:rPr lang="el-GR" sz="2400" b="1" smtClean="0">
                <a:latin typeface="Arial" charset="0"/>
                <a:cs typeface="Times New Roman" pitchFamily="18" charset="0"/>
              </a:rPr>
              <a:t>δ</a:t>
            </a:r>
            <a:r>
              <a:rPr lang="en-US" sz="2400" b="1" smtClean="0">
                <a:latin typeface="Arial" charset="0"/>
                <a:cs typeface="Times New Roman" pitchFamily="18" charset="0"/>
              </a:rPr>
              <a:t>’z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Times New Roman" pitchFamily="18" charset="0"/>
              </a:rPr>
              <a:t>      Use	</a:t>
            </a:r>
            <a:r>
              <a:rPr lang="en-US" sz="2400" b="1" smtClean="0">
                <a:latin typeface="Arial" charset="0"/>
                <a:cs typeface="Times New Roman" pitchFamily="18" charset="0"/>
              </a:rPr>
              <a:t>; Hfn  =  … variables in z</a:t>
            </a:r>
            <a:r>
              <a:rPr lang="en-US" sz="2400" smtClean="0">
                <a:latin typeface="Arial" charset="0"/>
                <a:cs typeface="Times New Roman" pitchFamily="18" charset="0"/>
              </a:rPr>
              <a:t> </a:t>
            </a:r>
            <a:endParaRPr lang="el-GR" sz="2400" smtClean="0"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Censoring and Truncation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17675"/>
            <a:ext cx="7696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Censoring limit 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Right (upper): Values larger than C are set to C</a:t>
            </a:r>
            <a:r>
              <a:rPr lang="en-US" sz="1800" baseline="-25000" smtClean="0"/>
              <a:t>i</a:t>
            </a:r>
            <a:r>
              <a:rPr lang="en-US" sz="1800" smtClean="0"/>
              <a:t>.  The largest value in the sample is C.  Use </a:t>
            </a:r>
            <a:r>
              <a:rPr lang="en-US" sz="1800" b="1" smtClean="0">
                <a:latin typeface="Arial" charset="0"/>
              </a:rPr>
              <a:t>;LIMIT=C;MAXIMUM</a:t>
            </a:r>
            <a:br>
              <a:rPr lang="en-US" sz="1800" b="1" smtClean="0">
                <a:latin typeface="Arial" charset="0"/>
              </a:rPr>
            </a:br>
            <a:endParaRPr lang="en-US" sz="1800" b="1" smtClean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Left (lower):  Values less than C are set equal to C.  The smallest value in the sample is C. Use </a:t>
            </a:r>
            <a:r>
              <a:rPr lang="en-US" sz="1800" b="1" smtClean="0">
                <a:latin typeface="Arial" charset="0"/>
              </a:rPr>
              <a:t>;LIMIT=C</a:t>
            </a:r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Truncation limit 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Right (upper): Values greater than or equal to C have been discarded.  The largest value in the sample is C-1.  Use </a:t>
            </a:r>
            <a:r>
              <a:rPr lang="en-US" sz="1800" b="1" smtClean="0">
                <a:latin typeface="Arial" charset="0"/>
              </a:rPr>
              <a:t>;LIMIT=C;TRUNCATION;UPPER</a:t>
            </a:r>
            <a:br>
              <a:rPr lang="en-US" sz="1800" b="1" smtClean="0">
                <a:latin typeface="Arial" charset="0"/>
              </a:rPr>
            </a:br>
            <a:endParaRPr lang="en-US" sz="1800" b="1" smtClean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Left (lower): Values less than or equal to C have been discarded.  The smallest value in the sample is C+1.  Use </a:t>
            </a:r>
            <a:r>
              <a:rPr lang="en-US" sz="1800" b="1" smtClean="0">
                <a:latin typeface="Arial" charset="0"/>
              </a:rPr>
              <a:t>;LIMIT=C;TRUNCATION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Zero Inflation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73914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Two regime, latent class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Prob[Regime 1 =&gt; y=0] = q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Prob[y = j|Regime 2] = Poisson or NegBin, </a:t>
            </a:r>
            <a:br>
              <a:rPr lang="en-US" sz="2000" smtClean="0"/>
            </a:br>
            <a:r>
              <a:rPr lang="en-US" sz="2000" smtClean="0"/>
              <a:t>           </a:t>
            </a:r>
            <a:r>
              <a:rPr lang="el-GR" sz="2000" smtClean="0">
                <a:cs typeface="Times New Roman" pitchFamily="18" charset="0"/>
              </a:rPr>
              <a:t>λ</a:t>
            </a:r>
            <a:r>
              <a:rPr lang="en-US" sz="2000" smtClean="0">
                <a:cs typeface="Times New Roman" pitchFamily="18" charset="0"/>
              </a:rPr>
              <a:t>=exp(</a:t>
            </a:r>
            <a:r>
              <a:rPr lang="el-GR" sz="2000" b="1" smtClean="0">
                <a:cs typeface="Times New Roman" pitchFamily="18" charset="0"/>
              </a:rPr>
              <a:t>β</a:t>
            </a:r>
            <a:r>
              <a:rPr lang="en-US" sz="2000" b="1" smtClean="0">
                <a:cs typeface="Times New Roman" pitchFamily="18" charset="0"/>
              </a:rPr>
              <a:t>’x</a:t>
            </a:r>
            <a:r>
              <a:rPr lang="en-US" sz="2000" smtClean="0">
                <a:cs typeface="Times New Roman" pitchFamily="18" charset="0"/>
              </a:rPr>
              <a:t>)</a:t>
            </a:r>
            <a:endParaRPr lang="el-GR" sz="200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8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Reduced form: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Prob[y=0] = q + (1-q)P(0)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Prob[y=j &gt; 0]  = (1-q)P(j)</a:t>
            </a:r>
          </a:p>
          <a:p>
            <a:pPr eaLnBrk="1" hangingPunct="1">
              <a:lnSpc>
                <a:spcPct val="80000"/>
              </a:lnSpc>
            </a:pPr>
            <a:endParaRPr lang="en-US" sz="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Regime Models: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q = Probit or Logit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Structures: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ZIP: Probit or Logit F(</a:t>
            </a:r>
            <a:r>
              <a:rPr lang="el-GR" sz="1800" b="1" smtClean="0">
                <a:cs typeface="Times New Roman" pitchFamily="18" charset="0"/>
              </a:rPr>
              <a:t>γ</a:t>
            </a:r>
            <a:r>
              <a:rPr lang="en-US" sz="1800" b="1" smtClean="0">
                <a:cs typeface="Times New Roman" pitchFamily="18" charset="0"/>
              </a:rPr>
              <a:t>’z</a:t>
            </a:r>
            <a:r>
              <a:rPr lang="en-US" sz="1800" smtClean="0">
                <a:cs typeface="Times New Roman" pitchFamily="18" charset="0"/>
              </a:rPr>
              <a:t>) z can be any set of variables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>
                <a:cs typeface="Times New Roman" pitchFamily="18" charset="0"/>
              </a:rPr>
              <a:t>ZIP-tau:  Probit or Logit F(</a:t>
            </a:r>
            <a:r>
              <a:rPr lang="el-GR" sz="1800" smtClean="0">
                <a:cs typeface="Times New Roman" pitchFamily="18" charset="0"/>
              </a:rPr>
              <a:t>τ </a:t>
            </a:r>
            <a:r>
              <a:rPr lang="el-GR" sz="1800" b="1" smtClean="0">
                <a:cs typeface="Times New Roman" pitchFamily="18" charset="0"/>
              </a:rPr>
              <a:t>β</a:t>
            </a:r>
            <a:r>
              <a:rPr lang="en-US" sz="1800" b="1" smtClean="0">
                <a:cs typeface="Times New Roman" pitchFamily="18" charset="0"/>
              </a:rPr>
              <a:t>’x</a:t>
            </a:r>
            <a:r>
              <a:rPr lang="en-US" sz="1800" smtClean="0">
                <a:cs typeface="Times New Roman" pitchFamily="18" charset="0"/>
              </a:rPr>
              <a:t>) – same </a:t>
            </a:r>
            <a:r>
              <a:rPr lang="el-GR" sz="1800" b="1" smtClean="0">
                <a:cs typeface="Times New Roman" pitchFamily="18" charset="0"/>
              </a:rPr>
              <a:t>β</a:t>
            </a:r>
            <a:r>
              <a:rPr lang="en-US" sz="1800" b="1" smtClean="0">
                <a:cs typeface="Times New Roman" pitchFamily="18" charset="0"/>
              </a:rPr>
              <a:t>’x </a:t>
            </a:r>
            <a:r>
              <a:rPr lang="en-US" sz="1800" smtClean="0">
                <a:cs typeface="Times New Roman" pitchFamily="18" charset="0"/>
              </a:rPr>
              <a:t>as above</a:t>
            </a:r>
            <a:endParaRPr lang="el-GR" sz="1800" smtClean="0"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ZIP and ZIP-tau Models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6629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;ZIP</a:t>
            </a:r>
            <a:r>
              <a:rPr lang="en-US" smtClean="0"/>
              <a:t>               Logit, ZIP-tau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;ZIP = Normal</a:t>
            </a:r>
            <a:r>
              <a:rPr lang="en-US" smtClean="0"/>
              <a:t>: Probit ZIP-tau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;ZIP</a:t>
            </a:r>
            <a:r>
              <a:rPr lang="en-US" smtClean="0"/>
              <a:t> [</a:t>
            </a:r>
            <a:r>
              <a:rPr lang="en-US" b="1" smtClean="0">
                <a:latin typeface="Arial" charset="0"/>
              </a:rPr>
              <a:t>=Normal</a:t>
            </a:r>
            <a:r>
              <a:rPr lang="en-US" smtClean="0"/>
              <a:t>] </a:t>
            </a:r>
            <a:r>
              <a:rPr lang="en-US" b="1" smtClean="0">
                <a:latin typeface="Arial" charset="0"/>
              </a:rPr>
              <a:t>; Rh2 = variables in z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Alternative Models</a:t>
            </a:r>
          </a:p>
          <a:p>
            <a:pPr lvl="1" eaLnBrk="1" hangingPunct="1"/>
            <a:r>
              <a:rPr lang="en-US" smtClean="0"/>
              <a:t>Default is Poisson</a:t>
            </a:r>
          </a:p>
          <a:p>
            <a:pPr lvl="1" eaLnBrk="1" hangingPunct="1"/>
            <a:r>
              <a:rPr lang="en-US" b="1" smtClean="0">
                <a:latin typeface="Arial" charset="0"/>
              </a:rPr>
              <a:t>;MODEL = NegBin</a:t>
            </a:r>
          </a:p>
          <a:p>
            <a:pPr lvl="1" eaLnBrk="1" hangingPunct="1"/>
            <a:r>
              <a:rPr lang="en-US" b="1" smtClean="0">
                <a:latin typeface="Arial" charset="0"/>
              </a:rPr>
              <a:t>;MODEL = Gamma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Hurdle Model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7315200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Two Part Model: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Prob[y=0] = Logit or Probit using </a:t>
            </a:r>
            <a:r>
              <a:rPr lang="el-GR" b="1" smtClean="0">
                <a:latin typeface="Arial" charset="0"/>
                <a:cs typeface="Times New Roman" pitchFamily="18" charset="0"/>
              </a:rPr>
              <a:t>β</a:t>
            </a:r>
            <a:r>
              <a:rPr lang="en-US" b="1" smtClean="0">
                <a:latin typeface="Arial" charset="0"/>
                <a:cs typeface="Times New Roman" pitchFamily="18" charset="0"/>
              </a:rPr>
              <a:t>’x </a:t>
            </a:r>
            <a:r>
              <a:rPr lang="en-US" smtClean="0">
                <a:latin typeface="Arial" charset="0"/>
                <a:cs typeface="Times New Roman" pitchFamily="18" charset="0"/>
              </a:rPr>
              <a:t>from the count model or </a:t>
            </a:r>
            <a:r>
              <a:rPr lang="el-GR" b="1" smtClean="0">
                <a:latin typeface="Arial" charset="0"/>
                <a:cs typeface="Times New Roman" pitchFamily="18" charset="0"/>
              </a:rPr>
              <a:t>γ</a:t>
            </a:r>
            <a:r>
              <a:rPr lang="en-US" b="1" smtClean="0">
                <a:latin typeface="Arial" charset="0"/>
                <a:cs typeface="Times New Roman" pitchFamily="18" charset="0"/>
              </a:rPr>
              <a:t>’z </a:t>
            </a:r>
            <a:r>
              <a:rPr lang="en-US" smtClean="0">
                <a:latin typeface="Arial" charset="0"/>
                <a:cs typeface="Times New Roman" pitchFamily="18" charset="0"/>
              </a:rPr>
              <a:t>as specified with ;RH2=list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  <a:cs typeface="Times New Roman" pitchFamily="18" charset="0"/>
              </a:rPr>
              <a:t>Prob[y=j|j&gt;0] = Truncated Poisson or NegBin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b="1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smtClean="0">
                <a:latin typeface="Arial" charset="0"/>
                <a:cs typeface="Times New Roman" pitchFamily="18" charset="0"/>
              </a:rPr>
              <a:t>Two part decision: </a:t>
            </a:r>
            <a:br>
              <a:rPr lang="en-US" b="1" smtClean="0">
                <a:latin typeface="Arial" charset="0"/>
                <a:cs typeface="Times New Roman" pitchFamily="18" charset="0"/>
              </a:rPr>
            </a:br>
            <a:r>
              <a:rPr lang="en-US" smtClean="0">
                <a:latin typeface="Arial" charset="0"/>
                <a:cs typeface="Times New Roman" pitchFamily="18" charset="0"/>
              </a:rPr>
              <a:t>Drug or alcohol use, for example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smtClean="0">
                <a:latin typeface="Arial" charset="0"/>
                <a:cs typeface="Times New Roman" pitchFamily="18" charset="0"/>
              </a:rPr>
              <a:t>      POISSON ; … ; Hurdle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smtClean="0">
                <a:latin typeface="Arial" charset="0"/>
                <a:cs typeface="Times New Roman" pitchFamily="18" charset="0"/>
              </a:rPr>
              <a:t>      POISSON ; … ; Hurdle ; Rh2 = List $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Poisson and NB with Normal Heterogeneity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219200" y="1752600"/>
          <a:ext cx="7491413" cy="4556125"/>
        </p:xfrm>
        <a:graphic>
          <a:graphicData uri="http://schemas.openxmlformats.org/presentationml/2006/ole">
            <p:oleObj spid="_x0000_s40962" name="Equation" r:id="rId3" imgW="4470120" imgH="271764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Fixed and Random Effects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752600"/>
            <a:ext cx="64008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Poisson or NegBin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    ;PDS=setting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Fixed Effects</a:t>
            </a:r>
            <a:endParaRPr lang="en-US" sz="2400" smtClean="0">
              <a:latin typeface="Arial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Default is a conditional esitmator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;FEM</a:t>
            </a:r>
            <a:r>
              <a:rPr lang="en-US" sz="2000" smtClean="0">
                <a:latin typeface="Arial" charset="0"/>
              </a:rPr>
              <a:t> uses the unconditional estimator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The two are algebraically identical but use different algorithms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Random Effects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Use </a:t>
            </a:r>
            <a:r>
              <a:rPr lang="en-US" sz="2000" b="1" smtClean="0">
                <a:latin typeface="Arial" charset="0"/>
              </a:rPr>
              <a:t>; RANDOM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Can be fit as a random parameters model with just a random constant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Random Parameters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2057400"/>
            <a:ext cx="6553200" cy="3505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Poisson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 LHS = dependent variable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 RHS = independent variable(s)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 PDS = setting (may be ;PDS=1)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 RPM ; PTS = number of Points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 Halton (for smarter integration method)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 Correlated if desired to fit correlated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parameters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>
                <a:latin typeface="Arial" charset="0"/>
              </a:rPr>
              <a:t>; FCN = variable(n) , variable(n), </a:t>
            </a:r>
            <a:r>
              <a:rPr lang="en-US" sz="2000" b="1" smtClean="0"/>
              <a:t>…</a:t>
            </a:r>
            <a:endParaRPr lang="en-US" sz="2000" b="1" smtClean="0">
              <a:latin typeface="Arial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to indicate which parameters are random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Latent Class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2133600"/>
            <a:ext cx="5791200" cy="3505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Poisson (or NEGBIN)</a:t>
            </a:r>
          </a:p>
          <a:p>
            <a:pPr lvl="1" eaLnBrk="1" hangingPunct="1"/>
            <a:r>
              <a:rPr lang="en-US" sz="2000" b="1" smtClean="0">
                <a:latin typeface="Arial" charset="0"/>
              </a:rPr>
              <a:t>; LHS = dependent variable</a:t>
            </a:r>
          </a:p>
          <a:p>
            <a:pPr lvl="1" eaLnBrk="1" hangingPunct="1"/>
            <a:r>
              <a:rPr lang="en-US" sz="2000" b="1" smtClean="0">
                <a:latin typeface="Arial" charset="0"/>
              </a:rPr>
              <a:t>; RHS = independent variable(s)</a:t>
            </a:r>
          </a:p>
          <a:p>
            <a:pPr lvl="1" eaLnBrk="1" hangingPunct="1"/>
            <a:r>
              <a:rPr lang="en-US" sz="2000" b="1" smtClean="0">
                <a:latin typeface="Arial" charset="0"/>
              </a:rPr>
              <a:t>; LCM for a latent class model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; LCM = variables if probabilities are</a:t>
            </a:r>
            <a:br>
              <a:rPr lang="en-US" sz="2000" b="1" smtClean="0">
                <a:latin typeface="Arial" charset="0"/>
              </a:rPr>
            </a:br>
            <a:r>
              <a:rPr lang="en-US" sz="2000" b="1" smtClean="0">
                <a:latin typeface="Arial" charset="0"/>
              </a:rPr>
              <a:t>              heterogeneous</a:t>
            </a:r>
          </a:p>
          <a:p>
            <a:pPr lvl="1" eaLnBrk="1" hangingPunct="1"/>
            <a:r>
              <a:rPr lang="en-US" sz="2000" b="1" smtClean="0">
                <a:latin typeface="Arial" charset="0"/>
              </a:rPr>
              <a:t>; PDS = setting (may be ;PDS=1)</a:t>
            </a:r>
          </a:p>
          <a:p>
            <a:pPr lvl="1" eaLnBrk="1" hangingPunct="1"/>
            <a:r>
              <a:rPr lang="en-US" sz="2000" b="1" smtClean="0">
                <a:latin typeface="Arial" charset="0"/>
              </a:rPr>
              <a:t>; PTS = number of latent classes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evel">
  <a:themeElements>
    <a:clrScheme name="1_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1_Level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11147</TotalTime>
  <Words>1038</Words>
  <Application>Microsoft PowerPoint</Application>
  <PresentationFormat>On-screen Show (4:3)</PresentationFormat>
  <Paragraphs>209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Level</vt:lpstr>
      <vt:lpstr>1_Level</vt:lpstr>
      <vt:lpstr>Equation</vt:lpstr>
      <vt:lpstr>Discrete Choice Modeling</vt:lpstr>
      <vt:lpstr>Lab Session 6</vt:lpstr>
      <vt:lpstr>Data Set</vt:lpstr>
      <vt:lpstr>Binary Dependent Variables</vt:lpstr>
      <vt:lpstr>Dependent Variables: Ordered</vt:lpstr>
      <vt:lpstr>Ordered Choice Models</vt:lpstr>
      <vt:lpstr>Sample Selection in Ordered Choice</vt:lpstr>
      <vt:lpstr>Sample Selection Ordered Probit</vt:lpstr>
      <vt:lpstr>Zero Inflated Ordered Probit</vt:lpstr>
      <vt:lpstr>Zero Inflated Ordered Probit Model</vt:lpstr>
      <vt:lpstr>Hierarchical Ordered Probit</vt:lpstr>
      <vt:lpstr>Lab Session 7</vt:lpstr>
      <vt:lpstr>Data Set</vt:lpstr>
      <vt:lpstr>Dependent Variables: Count</vt:lpstr>
      <vt:lpstr>Models for Count Data</vt:lpstr>
      <vt:lpstr>Robust Covariance Matrix</vt:lpstr>
      <vt:lpstr>“Offset” Variables</vt:lpstr>
      <vt:lpstr>Exposure Variable</vt:lpstr>
      <vt:lpstr>Sample Selection</vt:lpstr>
      <vt:lpstr>Estimating a Selection Model</vt:lpstr>
      <vt:lpstr>NegBin with Heterogeneity in Alpha</vt:lpstr>
      <vt:lpstr>Censoring and Truncation</vt:lpstr>
      <vt:lpstr>Zero Inflation</vt:lpstr>
      <vt:lpstr>ZIP and ZIP-tau Models</vt:lpstr>
      <vt:lpstr>Hurdle Model</vt:lpstr>
      <vt:lpstr>Poisson and NB with Normal Heterogeneity</vt:lpstr>
      <vt:lpstr>Fixed and Random Effects</vt:lpstr>
      <vt:lpstr>Random Parameters</vt:lpstr>
      <vt:lpstr>Latent Class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75</cp:revision>
  <dcterms:created xsi:type="dcterms:W3CDTF">2001-06-17T19:05:03Z</dcterms:created>
  <dcterms:modified xsi:type="dcterms:W3CDTF">2012-05-02T19:56:38Z</dcterms:modified>
</cp:coreProperties>
</file>