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4" r:id="rId2"/>
  </p:sldMasterIdLst>
  <p:notesMasterIdLst>
    <p:notesMasterId r:id="rId68"/>
  </p:notesMasterIdLst>
  <p:handoutMasterIdLst>
    <p:handoutMasterId r:id="rId69"/>
  </p:handoutMasterIdLst>
  <p:sldIdLst>
    <p:sldId id="444" r:id="rId3"/>
    <p:sldId id="404" r:id="rId4"/>
    <p:sldId id="405" r:id="rId5"/>
    <p:sldId id="406" r:id="rId6"/>
    <p:sldId id="407" r:id="rId7"/>
    <p:sldId id="408" r:id="rId8"/>
    <p:sldId id="409" r:id="rId9"/>
    <p:sldId id="410" r:id="rId10"/>
    <p:sldId id="411" r:id="rId11"/>
    <p:sldId id="412" r:id="rId12"/>
    <p:sldId id="413" r:id="rId13"/>
    <p:sldId id="414" r:id="rId14"/>
    <p:sldId id="415" r:id="rId15"/>
    <p:sldId id="426" r:id="rId16"/>
    <p:sldId id="416" r:id="rId17"/>
    <p:sldId id="418" r:id="rId18"/>
    <p:sldId id="417" r:id="rId19"/>
    <p:sldId id="420" r:id="rId20"/>
    <p:sldId id="421" r:id="rId21"/>
    <p:sldId id="422" r:id="rId22"/>
    <p:sldId id="423" r:id="rId23"/>
    <p:sldId id="424" r:id="rId24"/>
    <p:sldId id="425" r:id="rId25"/>
    <p:sldId id="428" r:id="rId26"/>
    <p:sldId id="429" r:id="rId27"/>
    <p:sldId id="430" r:id="rId28"/>
    <p:sldId id="431" r:id="rId29"/>
    <p:sldId id="445" r:id="rId30"/>
    <p:sldId id="433" r:id="rId31"/>
    <p:sldId id="434" r:id="rId32"/>
    <p:sldId id="435" r:id="rId33"/>
    <p:sldId id="436" r:id="rId34"/>
    <p:sldId id="437" r:id="rId35"/>
    <p:sldId id="439" r:id="rId36"/>
    <p:sldId id="440" r:id="rId37"/>
    <p:sldId id="441" r:id="rId38"/>
    <p:sldId id="446" r:id="rId39"/>
    <p:sldId id="443" r:id="rId40"/>
    <p:sldId id="447" r:id="rId41"/>
    <p:sldId id="448" r:id="rId42"/>
    <p:sldId id="449" r:id="rId43"/>
    <p:sldId id="450" r:id="rId44"/>
    <p:sldId id="451" r:id="rId45"/>
    <p:sldId id="452" r:id="rId46"/>
    <p:sldId id="453" r:id="rId47"/>
    <p:sldId id="454" r:id="rId48"/>
    <p:sldId id="455" r:id="rId49"/>
    <p:sldId id="456" r:id="rId50"/>
    <p:sldId id="457" r:id="rId51"/>
    <p:sldId id="458" r:id="rId52"/>
    <p:sldId id="459" r:id="rId53"/>
    <p:sldId id="460" r:id="rId54"/>
    <p:sldId id="461" r:id="rId55"/>
    <p:sldId id="462" r:id="rId56"/>
    <p:sldId id="463" r:id="rId57"/>
    <p:sldId id="464" r:id="rId58"/>
    <p:sldId id="465" r:id="rId59"/>
    <p:sldId id="466" r:id="rId60"/>
    <p:sldId id="467" r:id="rId61"/>
    <p:sldId id="468" r:id="rId62"/>
    <p:sldId id="469" r:id="rId63"/>
    <p:sldId id="470" r:id="rId64"/>
    <p:sldId id="471" r:id="rId65"/>
    <p:sldId id="472" r:id="rId66"/>
    <p:sldId id="473" r:id="rId67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98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924"/>
        <p:guide pos="22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B18F6995-D175-419B-A78A-FD3BF6B83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0075"/>
            <a:ext cx="51308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2DC6F951-0A25-4F20-BA1B-0D8D2B45EE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DD5776-118E-4294-A49F-A932F1438AE2}" type="slidenum">
              <a:rPr lang="en-US" smtClean="0">
                <a:cs typeface="Arial" charset="0"/>
              </a:rPr>
              <a:pPr/>
              <a:t>2</a:t>
            </a:fld>
            <a:endParaRPr lang="en-US" smtClean="0">
              <a:cs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E45302-EE46-4329-8C38-20AF9661C500}" type="slidenum">
              <a:rPr lang="en-US" smtClean="0">
                <a:cs typeface="Arial" charset="0"/>
              </a:rPr>
              <a:pPr/>
              <a:t>3</a:t>
            </a:fld>
            <a:endParaRPr lang="en-US" smtClean="0">
              <a:cs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233001-B8AB-429A-8176-FE6FF6111B18}" type="slidenum">
              <a:rPr lang="en-US" smtClean="0">
                <a:cs typeface="Arial" charset="0"/>
              </a:rPr>
              <a:pPr/>
              <a:t>4</a:t>
            </a:fld>
            <a:endParaRPr lang="en-US" smtClean="0">
              <a:cs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708284-9E70-45E2-8866-0AF1FB6CC814}" type="slidenum">
              <a:rPr lang="en-US" smtClean="0">
                <a:cs typeface="Arial" charset="0"/>
              </a:rPr>
              <a:pPr/>
              <a:t>5</a:t>
            </a:fld>
            <a:endParaRPr lang="en-US" smtClean="0">
              <a:cs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00F3CB-0184-446C-B832-8814555EA5A0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91C357-AA18-46E5-9C96-7235CCDFD7D5}" type="slidenum">
              <a:rPr lang="en-US" smtClean="0">
                <a:cs typeface="Arial" charset="0"/>
              </a:rPr>
              <a:pPr/>
              <a:t>7</a:t>
            </a:fld>
            <a:endParaRPr lang="en-US" smtClean="0">
              <a:cs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88F2BD-9834-4AFF-9541-4509957D2716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CE4AB1-7186-47BD-A3E9-EDB0B0F644E1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7B48C4-D101-428F-84A0-1A7863449A09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7DDC7E-E893-4B91-8EC3-9C2B9CDE7BF8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D5B640-5185-4262-8341-D93764866963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DBB86A-85D0-4C4F-984E-686BD981D604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EF9626-B524-47A5-A7FD-2DD6F329E4E2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4095CA-1EB6-4EEA-97F2-7558D2B24CD6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942A22-D2FD-43FD-A2B0-44181A2F0154}" type="slidenum">
              <a:rPr lang="en-US" smtClean="0">
                <a:cs typeface="Arial" charset="0"/>
              </a:rPr>
              <a:pPr/>
              <a:t>16</a:t>
            </a:fld>
            <a:endParaRPr lang="en-US" smtClean="0">
              <a:cs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38208B-B316-4517-BA69-1E6DC32299B9}" type="slidenum">
              <a:rPr lang="en-US" smtClean="0">
                <a:cs typeface="Arial" charset="0"/>
              </a:rPr>
              <a:pPr/>
              <a:t>17</a:t>
            </a:fld>
            <a:endParaRPr lang="en-US" smtClean="0">
              <a:cs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CEDE08-E3C1-417E-9EBD-59CF460A523E}" type="slidenum">
              <a:rPr lang="en-US" smtClean="0">
                <a:cs typeface="Arial" charset="0"/>
              </a:rPr>
              <a:pPr/>
              <a:t>18</a:t>
            </a:fld>
            <a:endParaRPr lang="en-US" smtClean="0">
              <a:cs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643C03-EB70-4C9D-BF7E-39ED4AFACBF1}" type="slidenum">
              <a:rPr lang="en-US" smtClean="0">
                <a:cs typeface="Arial" charset="0"/>
              </a:rPr>
              <a:pPr/>
              <a:t>19</a:t>
            </a:fld>
            <a:endParaRPr lang="en-US" smtClean="0">
              <a:cs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F4FF76-534C-448C-A745-2C3C70149877}" type="slidenum">
              <a:rPr lang="en-US" smtClean="0">
                <a:cs typeface="Arial" charset="0"/>
              </a:rPr>
              <a:pPr/>
              <a:t>20</a:t>
            </a:fld>
            <a:endParaRPr lang="en-US" smtClean="0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273E45-8744-4236-8A7A-1180EB2E8706}" type="slidenum">
              <a:rPr lang="en-US" smtClean="0">
                <a:cs typeface="Arial" charset="0"/>
              </a:rPr>
              <a:pPr/>
              <a:t>21</a:t>
            </a:fld>
            <a:endParaRPr lang="en-US" smtClean="0">
              <a:cs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2D7FC8-FC5F-48B3-BCF3-16714846F1A0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BEDA42-6559-44AA-8AC4-917DFF280DC4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41FD11-E44A-4DC6-BB49-8E3D29606185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8E0F10-C79A-45DE-9E0E-C8B10F74A106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495AD6-E387-4C40-99C3-6E3D376AA840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7F105D-FCAA-459D-A130-875AC9FEC74E}" type="slidenum">
              <a:rPr lang="en-US" smtClean="0">
                <a:cs typeface="Arial" charset="0"/>
              </a:rPr>
              <a:pPr/>
              <a:t>27</a:t>
            </a:fld>
            <a:endParaRPr lang="en-US" smtClean="0">
              <a:cs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06139B-689C-4826-8C5F-E2983D30A1F5}" type="slidenum">
              <a:rPr lang="en-US" smtClean="0">
                <a:cs typeface="Arial" charset="0"/>
              </a:rPr>
              <a:pPr/>
              <a:t>28</a:t>
            </a:fld>
            <a:endParaRPr lang="en-US" smtClean="0">
              <a:cs typeface="Arial" charset="0"/>
            </a:endParaRPr>
          </a:p>
        </p:txBody>
      </p:sp>
      <p:sp>
        <p:nvSpPr>
          <p:cNvPr id="6963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6" name="Notes Placeholder 2"/>
          <p:cNvSpPr>
            <a:spLocks noGrp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</p:spPr>
        <p:txBody>
          <a:bodyPr lIns="93027" tIns="46514" rIns="93027" bIns="46514"/>
          <a:lstStyle/>
          <a:p>
            <a:pPr eaLnBrk="1" hangingPunct="1"/>
            <a:endParaRPr lang="en-US" smtClean="0"/>
          </a:p>
        </p:txBody>
      </p:sp>
      <p:sp>
        <p:nvSpPr>
          <p:cNvPr id="69637" name="Slide Number Placeholder 3"/>
          <p:cNvSpPr txBox="1">
            <a:spLocks noGrp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27" tIns="46514" rIns="93027" bIns="46514" anchor="b"/>
          <a:lstStyle/>
          <a:p>
            <a:pPr algn="r" defTabSz="930275" eaLnBrk="1" hangingPunct="1"/>
            <a:fld id="{C4D769E6-37DD-400D-AE3B-6BAF8F22F3F0}" type="slidenum">
              <a:rPr lang="en-US" sz="1300"/>
              <a:pPr algn="r" defTabSz="930275" eaLnBrk="1" hangingPunct="1"/>
              <a:t>28</a:t>
            </a:fld>
            <a:endParaRPr lang="en-US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41A6DC-4F20-4502-8EC0-794EB10261BF}" type="slidenum">
              <a:rPr lang="en-US" smtClean="0">
                <a:cs typeface="Arial" charset="0"/>
              </a:rPr>
              <a:pPr/>
              <a:t>29</a:t>
            </a:fld>
            <a:endParaRPr lang="en-US" smtClean="0">
              <a:cs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D96CA1-379E-4728-BE76-D47B6C73ED3B}" type="slidenum">
              <a:rPr lang="en-US" smtClean="0">
                <a:cs typeface="Arial" charset="0"/>
              </a:rPr>
              <a:pPr/>
              <a:t>30</a:t>
            </a:fld>
            <a:endParaRPr lang="en-US" smtClean="0"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7F14AA-A2EC-493C-989C-8C6319E1EC61}" type="slidenum">
              <a:rPr lang="en-US" smtClean="0">
                <a:cs typeface="Arial" charset="0"/>
              </a:rPr>
              <a:pPr/>
              <a:t>31</a:t>
            </a:fld>
            <a:endParaRPr lang="en-US" smtClean="0">
              <a:cs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2495F6-017A-46B5-9ED5-CE51F67002D9}" type="slidenum">
              <a:rPr lang="en-US" smtClean="0">
                <a:cs typeface="Arial" charset="0"/>
              </a:rPr>
              <a:pPr/>
              <a:t>32</a:t>
            </a:fld>
            <a:endParaRPr lang="en-US" smtClean="0"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A023D6-40CD-4C91-B128-DB00ECE2CCF4}" type="slidenum">
              <a:rPr lang="en-US" smtClean="0">
                <a:cs typeface="Arial" charset="0"/>
              </a:rPr>
              <a:pPr/>
              <a:t>33</a:t>
            </a:fld>
            <a:endParaRPr lang="en-US" smtClean="0">
              <a:cs typeface="Arial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33560B-7F1F-452A-AB0F-C5431F25761C}" type="slidenum">
              <a:rPr lang="en-US" smtClean="0">
                <a:cs typeface="Arial" charset="0"/>
              </a:rPr>
              <a:pPr/>
              <a:t>34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765D87-A4D2-4F3F-B0D5-DFED71669814}" type="slidenum">
              <a:rPr lang="en-US" smtClean="0">
                <a:cs typeface="Arial" charset="0"/>
              </a:rPr>
              <a:pPr/>
              <a:t>35</a:t>
            </a:fld>
            <a:endParaRPr lang="en-US" smtClean="0">
              <a:cs typeface="Arial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F495E3-FF5B-4406-966C-2026BE1D653D}" type="slidenum">
              <a:rPr lang="en-US" smtClean="0">
                <a:cs typeface="Arial" charset="0"/>
              </a:rPr>
              <a:pPr/>
              <a:t>36</a:t>
            </a:fld>
            <a:endParaRPr lang="en-US" smtClean="0">
              <a:cs typeface="Arial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0B3440-56D0-4047-BC6D-A05A8A0BD45D}" type="slidenum">
              <a:rPr lang="en-US" smtClean="0">
                <a:cs typeface="Arial" charset="0"/>
              </a:rPr>
              <a:pPr/>
              <a:t>37</a:t>
            </a:fld>
            <a:endParaRPr lang="en-US" smtClean="0">
              <a:cs typeface="Arial" charset="0"/>
            </a:endParaRPr>
          </a:p>
        </p:txBody>
      </p:sp>
      <p:sp>
        <p:nvSpPr>
          <p:cNvPr id="78851" name="Rectangle 7"/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27" tIns="46514" rIns="93027" bIns="46514" anchor="b"/>
          <a:lstStyle/>
          <a:p>
            <a:pPr algn="r" defTabSz="930275" eaLnBrk="1" hangingPunct="1"/>
            <a:fld id="{A0BA8768-2874-4B00-BB7C-24716EE06232}" type="slidenum">
              <a:rPr lang="en-US" sz="1300"/>
              <a:pPr algn="r" defTabSz="930275" eaLnBrk="1" hangingPunct="1"/>
              <a:t>37</a:t>
            </a:fld>
            <a:endParaRPr lang="en-US" sz="1300"/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</p:spPr>
        <p:txBody>
          <a:bodyPr lIns="93027" tIns="46514" rIns="93027" bIns="4651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902CF8-CCDC-4D74-AB11-CB199CD9FB25}" type="slidenum">
              <a:rPr lang="en-US" smtClean="0">
                <a:cs typeface="Arial" charset="0"/>
              </a:rPr>
              <a:pPr/>
              <a:t>38</a:t>
            </a:fld>
            <a:endParaRPr lang="en-US" smtClean="0">
              <a:cs typeface="Arial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37623-B349-4B7E-A622-D5AE26AF48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6F7D1-2977-474D-8518-6A9BDB13AF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8D0CC-3E27-41C9-8C77-A838838E6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C6A36-BE8E-4F9F-9697-74DD4A6C51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B8318-CAA7-493E-8EF0-E877893FED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49C95-4249-4C28-85CE-987F1C77D4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4C289-7C53-4824-A965-A980A33537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C6D09-61E5-4D1D-887A-0E7144C27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BF299-EB7D-4777-8F93-8673F12033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86B08-9507-411E-AFFD-3701DE992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D1F52-42B1-4CE8-9589-7CD799356F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62D51-D95A-4A3C-AC36-918389EA81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60169-F7A9-417F-9492-3847B11BCD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B7210-4437-4355-90FB-BC09804DB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08F86-E6F8-45BF-A4AB-F1FF8E5AE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2E437-A41D-40B5-B73D-8A88024B92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88745-D9BD-417A-9DF1-95A0A4177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7420D-CC76-4DB3-BCC7-5742FB303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B5687-838F-4F77-B7CC-DAE545BE2F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8A6AB-9973-4523-BC34-523281176D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B2ABA-595E-44E1-9B33-6B0F25D9E7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39D92-4CC9-4CB4-8BAD-1F4A0B603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1E6892CD-B280-486B-B5C2-DEC6B4D18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3058F7F4-333E-4758-A119-D2121D34ED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Discrete Choice Modeling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3400" y="1981200"/>
            <a:ext cx="5257800" cy="192563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New York University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410200" y="5562600"/>
            <a:ext cx="28194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Lab Sessions</a:t>
            </a:r>
          </a:p>
        </p:txBody>
      </p:sp>
      <p:pic>
        <p:nvPicPr>
          <p:cNvPr id="22529" name="Picture 1" descr="C:\limdepwsrc\res\splash_ico\NLOGIT5\nlogit5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3124200"/>
            <a:ext cx="3390900" cy="2314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Session 8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11613"/>
            <a:ext cx="6400800" cy="665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smtClean="0"/>
              <a:t>Discrete Choice, Multinomial Logit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Observed Data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5715000" cy="4530725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</a:rPr>
              <a:t>Types of Data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Individual choice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Market shares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Frequencies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Ranks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Attributes and Characteristics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Choice Settings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Cross section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Repeated measurement (panel data)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Data for Multinomial Choice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82000" cy="4572000"/>
          </a:xfrm>
        </p:spPr>
        <p:txBody>
          <a:bodyPr/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Line  MODE    TRAVEL       INVC        INVT        TTME        GC      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1  AIR     .00000      59.000      100.00      69.000      70.000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2  TRAIN   .00000      31.000      372.00      34.000      71.000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3  BUS     .00000      25.000      417.00      35.000      70.000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4  CAR     1.0000      10.000      180.00      .00000      30.000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5  AIR     .00000      58.000      68.000      64.000      68.000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6  TRAIN   .00000      31.000      354.00      44.000      84.000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7  BUS     .00000      25.000      399.00      53.000      85.000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8  CAR     1.0000      11.000      255.00      .00000      50.000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321  AIR     .00000      127.00      193.00      69.000      148.00   60.000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322  TRAIN   .00000      109.00      888.00      34.000      205.00   60.000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323  BUS     1.0000      52.000      1025.0      60.000      163.00   60.000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324  CAR     .00000      50.000      892.00      .00000      147.00   60.000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325  AIR     .00000      44.000      100.00      64.000      59.000   70.000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326  TRAIN   .00000      25.000      351.00      44.000      78.000   70.000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327  BUS     .00000      20.000      361.00      53.000      75.000   70.000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328  CAR     1.0000      5.0000      180.00      .00000      32.000   70.000</a:t>
            </a:r>
          </a:p>
          <a:p>
            <a:pPr eaLnBrk="1" hangingPunct="1">
              <a:buFont typeface="Wingdings" pitchFamily="2" charset="2"/>
              <a:buNone/>
            </a:pPr>
            <a:endParaRPr lang="en-US" sz="1400" b="1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NLOGIT To Fit the Model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2286000"/>
            <a:ext cx="5715000" cy="2743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Start program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Load CLOGIT.LPJ project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Use command builder dialog box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or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Use typed commands in editor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68288"/>
            <a:ext cx="8458200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120900"/>
            <a:ext cx="6048375" cy="4337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2291" name="Line 6"/>
          <p:cNvSpPr>
            <a:spLocks noChangeShapeType="1"/>
          </p:cNvSpPr>
          <p:nvPr/>
        </p:nvSpPr>
        <p:spPr bwMode="auto">
          <a:xfrm>
            <a:off x="2895600" y="1752600"/>
            <a:ext cx="0" cy="1219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292" name="Line 7"/>
          <p:cNvSpPr>
            <a:spLocks noChangeShapeType="1"/>
          </p:cNvSpPr>
          <p:nvPr/>
        </p:nvSpPr>
        <p:spPr bwMode="auto">
          <a:xfrm flipH="1">
            <a:off x="6477000" y="3886200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293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Specification of Choice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6019800" y="2819400"/>
            <a:ext cx="2438400" cy="193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Copy the variable names from the list at the right into the appropriate window at the left, then press Run</a:t>
            </a:r>
          </a:p>
        </p:txBody>
      </p:sp>
      <p:sp>
        <p:nvSpPr>
          <p:cNvPr id="13315" name="Line 4"/>
          <p:cNvSpPr>
            <a:spLocks noChangeShapeType="1"/>
          </p:cNvSpPr>
          <p:nvPr/>
        </p:nvSpPr>
        <p:spPr bwMode="auto">
          <a:xfrm flipV="1">
            <a:off x="3962400" y="4267200"/>
            <a:ext cx="0" cy="838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331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Specification of Utility Functions</a:t>
            </a:r>
          </a:p>
        </p:txBody>
      </p:sp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676400"/>
            <a:ext cx="5410200" cy="3879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3318" name="Line 7"/>
          <p:cNvSpPr>
            <a:spLocks noChangeShapeType="1"/>
          </p:cNvSpPr>
          <p:nvPr/>
        </p:nvSpPr>
        <p:spPr bwMode="auto">
          <a:xfrm flipH="1" flipV="1">
            <a:off x="4724400" y="5410200"/>
            <a:ext cx="685800" cy="7620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/>
          <p:cNvSpPr txBox="1">
            <a:spLocks noChangeArrowheads="1"/>
          </p:cNvSpPr>
          <p:nvPr/>
        </p:nvSpPr>
        <p:spPr bwMode="auto">
          <a:xfrm>
            <a:off x="3657600" y="3886200"/>
            <a:ext cx="358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2400"/>
          </a:p>
        </p:txBody>
      </p:sp>
      <p:pic>
        <p:nvPicPr>
          <p:cNvPr id="1433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524000"/>
            <a:ext cx="6970713" cy="515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3581400" y="4724400"/>
            <a:ext cx="3810000" cy="1098550"/>
          </a:xfrm>
          <a:prstGeom prst="rect">
            <a:avLst/>
          </a:prstGeom>
          <a:solidFill>
            <a:srgbClr val="FF0000">
              <a:alpha val="43921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  <a:buFontTx/>
              <a:buAutoNum type="arabicParenBoth"/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Type commands in editor</a:t>
            </a:r>
          </a:p>
          <a:p>
            <a:pPr marL="457200" indent="-457200" eaLnBrk="1" hangingPunct="1">
              <a:spcBef>
                <a:spcPct val="50000"/>
              </a:spcBef>
              <a:buFontTx/>
              <a:buAutoNum type="arabicParenBoth"/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Highlight by dragging mouse</a:t>
            </a:r>
          </a:p>
          <a:p>
            <a:pPr marL="457200" indent="-457200" eaLnBrk="1" hangingPunct="1">
              <a:spcBef>
                <a:spcPct val="50000"/>
              </a:spcBef>
              <a:buFontTx/>
              <a:buAutoNum type="arabicParenBoth"/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Press GO button</a:t>
            </a:r>
          </a:p>
        </p:txBody>
      </p:sp>
      <p:sp>
        <p:nvSpPr>
          <p:cNvPr id="14341" name="Line 9"/>
          <p:cNvSpPr>
            <a:spLocks noChangeShapeType="1"/>
          </p:cNvSpPr>
          <p:nvPr/>
        </p:nvSpPr>
        <p:spPr bwMode="auto">
          <a:xfrm flipV="1">
            <a:off x="3352800" y="2209800"/>
            <a:ext cx="0" cy="304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2" name="Line 10"/>
          <p:cNvSpPr>
            <a:spLocks noChangeShapeType="1"/>
          </p:cNvSpPr>
          <p:nvPr/>
        </p:nvSpPr>
        <p:spPr bwMode="auto">
          <a:xfrm flipV="1">
            <a:off x="5334000" y="3886200"/>
            <a:ext cx="0" cy="304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Submit Command from Editor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788988"/>
          </a:xfrm>
        </p:spPr>
        <p:txBody>
          <a:bodyPr/>
          <a:lstStyle/>
          <a:p>
            <a:pPr eaLnBrk="1" hangingPunct="1"/>
            <a:r>
              <a:rPr lang="en-US" sz="3200" b="1" smtClean="0"/>
              <a:t>Command Structure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828800"/>
            <a:ext cx="71628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>
                <a:solidFill>
                  <a:srgbClr val="0066FF"/>
                </a:solidFill>
                <a:latin typeface="Arial" charset="0"/>
              </a:rPr>
              <a:t>Generic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CLOGIT (or NLOGIT) ; Lhs = choice variable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Choices = list of labels for the J choices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RHS = list of attributes that vary by choice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RH2 = list of attributes that do not vary by choice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b="1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>
                <a:solidFill>
                  <a:srgbClr val="0066FF"/>
                </a:solidFill>
                <a:latin typeface="Arial" charset="0"/>
              </a:rPr>
              <a:t>For this application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CLOGIT (or NLOGIT) ; Lhs = MODE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Choices = Air, Train, Bus, Car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RHS = TTME,INVC,INVT,GC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RH2 = ONE, HINC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>
                <a:latin typeface="Courier" pitchFamily="49" charset="0"/>
              </a:rPr>
              <a:t> 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ChangeArrowheads="1"/>
          </p:cNvSpPr>
          <p:nvPr/>
        </p:nvSpPr>
        <p:spPr bwMode="auto">
          <a:xfrm>
            <a:off x="381000" y="1295400"/>
            <a:ext cx="8305800" cy="3810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638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28600"/>
            <a:ext cx="5495925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Line 9"/>
          <p:cNvSpPr>
            <a:spLocks noChangeShapeType="1"/>
          </p:cNvSpPr>
          <p:nvPr/>
        </p:nvSpPr>
        <p:spPr bwMode="auto">
          <a:xfrm rot="10800000">
            <a:off x="5410200" y="4876800"/>
            <a:ext cx="14478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89" name="Text Box 10"/>
          <p:cNvSpPr txBox="1">
            <a:spLocks noChangeArrowheads="1"/>
          </p:cNvSpPr>
          <p:nvPr/>
        </p:nvSpPr>
        <p:spPr bwMode="auto">
          <a:xfrm>
            <a:off x="6400800" y="4286250"/>
            <a:ext cx="2286000" cy="590550"/>
          </a:xfrm>
          <a:prstGeom prst="rect">
            <a:avLst/>
          </a:prstGeom>
          <a:solidFill>
            <a:srgbClr val="FF0000">
              <a:alpha val="16078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00"/>
                </a:solidFill>
                <a:latin typeface="Arial" charset="0"/>
              </a:rPr>
              <a:t>Note:  coef. on GC has the wrong sign!</a:t>
            </a:r>
          </a:p>
        </p:txBody>
      </p:sp>
      <p:sp>
        <p:nvSpPr>
          <p:cNvPr id="16390" name="Text Box 11"/>
          <p:cNvSpPr txBox="1">
            <a:spLocks noChangeArrowheads="1"/>
          </p:cNvSpPr>
          <p:nvPr/>
        </p:nvSpPr>
        <p:spPr bwMode="auto">
          <a:xfrm>
            <a:off x="6781800" y="2209800"/>
            <a:ext cx="1524000" cy="8223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Output Window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b="1" smtClean="0"/>
              <a:t>Effects of Changes in Attributes on Probabilities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772400" cy="44132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Partial Effects: Effect of a change in attribute “k” of alternative “m” on the probability that choice “j” will be made is</a:t>
            </a:r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Proportional changes: Elasticities</a:t>
            </a:r>
            <a:endParaRPr lang="en-US" sz="24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778125" y="2362200"/>
          <a:ext cx="3665538" cy="838200"/>
        </p:xfrm>
        <a:graphic>
          <a:graphicData uri="http://schemas.openxmlformats.org/presentationml/2006/ole">
            <p:oleObj spid="_x0000_s1026" name="Equation" r:id="rId4" imgW="1676160" imgH="457200" progId="Equation.DSMT4">
              <p:embed/>
            </p:oleObj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2809875" y="4038600"/>
          <a:ext cx="4657725" cy="1304925"/>
        </p:xfrm>
        <a:graphic>
          <a:graphicData uri="http://schemas.openxmlformats.org/presentationml/2006/ole">
            <p:oleObj spid="_x0000_s1027" name="Equation" r:id="rId5" imgW="2234880" imgH="711000" progId="Equation.DSMT4">
              <p:embed/>
            </p:oleObj>
          </a:graphicData>
        </a:graphic>
      </p:graphicFrame>
      <p:sp>
        <p:nvSpPr>
          <p:cNvPr id="1030" name="Text Box 7"/>
          <p:cNvSpPr txBox="1">
            <a:spLocks noChangeArrowheads="1"/>
          </p:cNvSpPr>
          <p:nvPr/>
        </p:nvSpPr>
        <p:spPr bwMode="auto">
          <a:xfrm>
            <a:off x="685800" y="57150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Note the elasticity is the same for all choices “j.” (IIA)</a:t>
            </a: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2743200" y="2362200"/>
            <a:ext cx="3810000" cy="838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2743200" y="4038600"/>
            <a:ext cx="4724400" cy="1371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531813"/>
          </a:xfrm>
        </p:spPr>
        <p:txBody>
          <a:bodyPr/>
          <a:lstStyle/>
          <a:p>
            <a:pPr eaLnBrk="1" hangingPunct="1"/>
            <a:r>
              <a:rPr lang="en-US" sz="2800" smtClean="0"/>
              <a:t>Elasticities for CLOGIT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6629400" y="2514600"/>
            <a:ext cx="21336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Arial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Arial" charset="0"/>
              </a:rPr>
              <a:t>Cross effects</a:t>
            </a:r>
          </a:p>
        </p:txBody>
      </p:sp>
      <p:sp>
        <p:nvSpPr>
          <p:cNvPr id="17412" name="Line 6"/>
          <p:cNvSpPr>
            <a:spLocks noChangeShapeType="1"/>
          </p:cNvSpPr>
          <p:nvPr/>
        </p:nvSpPr>
        <p:spPr bwMode="auto">
          <a:xfrm flipH="1">
            <a:off x="6019800" y="2743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3" name="Line 7"/>
          <p:cNvSpPr>
            <a:spLocks noChangeShapeType="1"/>
          </p:cNvSpPr>
          <p:nvPr/>
        </p:nvSpPr>
        <p:spPr bwMode="auto">
          <a:xfrm flipH="1">
            <a:off x="6019800" y="30480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6248400" y="3352800"/>
            <a:ext cx="2209800" cy="10191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Note the effect of IIA on the cross effects.</a:t>
            </a:r>
          </a:p>
        </p:txBody>
      </p:sp>
      <p:sp>
        <p:nvSpPr>
          <p:cNvPr id="17415" name="Rectangle 9"/>
          <p:cNvSpPr>
            <a:spLocks noChangeArrowheads="1"/>
          </p:cNvSpPr>
          <p:nvPr/>
        </p:nvSpPr>
        <p:spPr bwMode="auto">
          <a:xfrm>
            <a:off x="381000" y="1295400"/>
            <a:ext cx="8305800" cy="3810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1676400" y="685800"/>
            <a:ext cx="5943600" cy="914400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Request: ;Effects: attribute (choices where changes 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          ; Effects: INVT(*) (INVT changes in all choices)</a:t>
            </a:r>
          </a:p>
        </p:txBody>
      </p:sp>
      <p:sp>
        <p:nvSpPr>
          <p:cNvPr id="17417" name="Text Box 12"/>
          <p:cNvSpPr txBox="1">
            <a:spLocks noChangeArrowheads="1"/>
          </p:cNvSpPr>
          <p:nvPr/>
        </p:nvSpPr>
        <p:spPr bwMode="auto">
          <a:xfrm>
            <a:off x="1219200" y="1524000"/>
            <a:ext cx="53340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-1.3363     .7275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.5349     .6358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.5349     .6358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.5349     .6358   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2.2153    2.4366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-6.2976    4.0280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2.2153    2.4366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2.2153    2.4366   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1.1942    1.7469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1.1942    1.7469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-7.6150    3.4417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1.1942    1.7469   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2.0852    2.0953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2.0852    2.0953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2.0852    2.0953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-5.9367    3.7493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Other Useful Options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828800"/>
            <a:ext cx="64008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; Describe</a:t>
            </a:r>
            <a:r>
              <a:rPr lang="en-US" sz="2400" smtClean="0">
                <a:latin typeface="Arial" charset="0"/>
              </a:rPr>
              <a:t> for descriptive by statistics, by alternative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; Crosstab</a:t>
            </a:r>
            <a:r>
              <a:rPr lang="en-US" sz="2400" smtClean="0">
                <a:latin typeface="Arial" charset="0"/>
              </a:rPr>
              <a:t> for crosstabulations of actuals and predicted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; List</a:t>
            </a:r>
            <a:r>
              <a:rPr lang="en-US" sz="2400" smtClean="0">
                <a:latin typeface="Arial" charset="0"/>
              </a:rPr>
              <a:t> for listing of outcomes and predictions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; Prob</a:t>
            </a:r>
            <a:r>
              <a:rPr lang="en-US" sz="2400" smtClean="0">
                <a:latin typeface="Arial" charset="0"/>
              </a:rPr>
              <a:t> = name to create a new variable with fitted probabilities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; IVB</a:t>
            </a:r>
            <a:r>
              <a:rPr lang="en-US" sz="2400" smtClean="0">
                <a:latin typeface="Arial" charset="0"/>
              </a:rPr>
              <a:t> = log sum, inclusive value. New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Analyzing Behavior of Market Shares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153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Scenario: What happens to the number of people how make specific choices if a particular attribute changes in a specified way?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Fit the model first, then using the identical model setup, add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</a:t>
            </a:r>
            <a:r>
              <a:rPr lang="en-US" sz="2000" b="1" smtClean="0"/>
              <a:t>; Simulation = list of choices to be analyzed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 ; Scenario = Attribute (in choices) = type of change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For the CLOGIT application, for example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Courier" pitchFamily="49" charset="0"/>
              </a:rPr>
              <a:t>  </a:t>
            </a:r>
            <a:r>
              <a:rPr lang="en-US" sz="2000" b="1" smtClean="0"/>
              <a:t>; Simulation = *    ? This is ALL choices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 ; Scenario: INVC(car)=[*]1.25$  INVC rises by 25%</a:t>
            </a:r>
          </a:p>
          <a:p>
            <a:pPr eaLnBrk="1" hangingPunct="1"/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57225"/>
            <a:ext cx="7772400" cy="608013"/>
          </a:xfrm>
        </p:spPr>
        <p:txBody>
          <a:bodyPr/>
          <a:lstStyle/>
          <a:p>
            <a:pPr eaLnBrk="1" hangingPunct="1"/>
            <a:r>
              <a:rPr lang="en-US" sz="2800" b="1" smtClean="0"/>
              <a:t>More Complicated Model Simulation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371600" y="1981200"/>
            <a:ext cx="71628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latin typeface="Arial" charset="0"/>
              </a:rPr>
              <a:t>In vehicle cost of CAR rises by 25%</a:t>
            </a:r>
          </a:p>
          <a:p>
            <a:pPr eaLnBrk="1" hangingPunct="1">
              <a:spcBef>
                <a:spcPct val="50000"/>
              </a:spcBef>
            </a:pPr>
            <a:r>
              <a:rPr lang="en-US" sz="2800">
                <a:latin typeface="Arial" charset="0"/>
              </a:rPr>
              <a:t>Market is limited to ground (Train, Bus, Car)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371600" y="3429000"/>
            <a:ext cx="67818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NLOGIT  	; Lhs = Mode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	; Choices = Air,Train,Bus,Car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	; Rhs = TTME,INVC,INVT,GC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	; Rh2 = One ,Hinc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	; Simulation = 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	; Scenario: INVC(car)=[*]1.25$</a:t>
            </a:r>
          </a:p>
          <a:p>
            <a:pPr eaLnBrk="1" hangingPunct="1">
              <a:spcBef>
                <a:spcPct val="50000"/>
              </a:spcBef>
            </a:pPr>
            <a:endParaRPr lang="en-US" sz="2000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772400" cy="608013"/>
          </a:xfrm>
        </p:spPr>
        <p:txBody>
          <a:bodyPr/>
          <a:lstStyle/>
          <a:p>
            <a:pPr eaLnBrk="1" hangingPunct="1"/>
            <a:r>
              <a:rPr lang="en-US" sz="2800" b="1" smtClean="0"/>
              <a:t>Model Simulation</a:t>
            </a:r>
            <a:br>
              <a:rPr lang="en-US" sz="2800" b="1" smtClean="0"/>
            </a:br>
            <a:r>
              <a:rPr lang="en-US" sz="3200" b="1" smtClean="0">
                <a:solidFill>
                  <a:schemeClr val="folHlink"/>
                </a:solidFill>
              </a:rPr>
              <a:t>In vehicle cost of CAR rises by 25%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09600" y="1676400"/>
            <a:ext cx="7010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2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2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2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2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200" b="1">
                <a:latin typeface="Courier New" pitchFamily="49" charset="0"/>
              </a:rPr>
              <a:t>|Column totals may be affected by rounding error.      |</a:t>
            </a:r>
          </a:p>
          <a:p>
            <a:r>
              <a:rPr lang="en-US" sz="1200" b="1">
                <a:latin typeface="Courier New" pitchFamily="49" charset="0"/>
              </a:rPr>
              <a:t>|The model used was simulated with    210 observations.|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Specification of scenario 1 is:</a:t>
            </a:r>
          </a:p>
          <a:p>
            <a:r>
              <a:rPr lang="en-US" sz="12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2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200" b="1">
                <a:latin typeface="Courier New" pitchFamily="49" charset="0"/>
              </a:rPr>
              <a:t>INVC       CAR                              Scale base by value     1.250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The simulator located    209 observations for this scenario.</a:t>
            </a:r>
          </a:p>
          <a:p>
            <a:r>
              <a:rPr lang="en-US" sz="12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2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|TRAIN     | 37.321    78 | 40.711    85 |  3.390%        7 |</a:t>
            </a:r>
          </a:p>
          <a:p>
            <a:r>
              <a:rPr lang="en-US" sz="1200" b="1">
                <a:latin typeface="Courier New" pitchFamily="49" charset="0"/>
              </a:rPr>
              <a:t>|BUS       | 19.805    42 | 22.560    47 |  2.755%        5 |</a:t>
            </a:r>
          </a:p>
          <a:p>
            <a:r>
              <a:rPr lang="en-US" sz="1200" b="1">
                <a:latin typeface="Courier New" pitchFamily="49" charset="0"/>
              </a:rPr>
              <a:t>|CAR       | 42.874    90 | 36.729    77 | -6.145%      -13 |</a:t>
            </a:r>
          </a:p>
          <a:p>
            <a:r>
              <a:rPr lang="en-US" sz="1200" b="1">
                <a:latin typeface="Courier New" pitchFamily="49" charset="0"/>
              </a:rPr>
              <a:t>|Total     |100.000   210 |100.000   209 |   .000%       -1 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6705600" y="4953000"/>
            <a:ext cx="2209800" cy="108267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Changes in the predicted market shares when INVC_CAR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2000" b="1" smtClean="0"/>
              <a:t>      Compound Scenario: INVC(Car) falls by 10%, </a:t>
            </a:r>
            <a:br>
              <a:rPr lang="en-US" sz="2000" b="1" smtClean="0"/>
            </a:br>
            <a:r>
              <a:rPr lang="en-US" sz="2000" b="1" smtClean="0"/>
              <a:t>                                            TTME (Air,Train) rises by 25% </a:t>
            </a:r>
            <a:br>
              <a:rPr lang="en-US" sz="2000" b="1" smtClean="0"/>
            </a:br>
            <a:r>
              <a:rPr lang="en-US" sz="2000" b="1" smtClean="0"/>
              <a:t>                                             (at the same time).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457200" y="1524000"/>
            <a:ext cx="78486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2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2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2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2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200" b="1">
                <a:latin typeface="Courier New" pitchFamily="49" charset="0"/>
              </a:rPr>
              <a:t>|Column totals may be affected by rounding error.      |</a:t>
            </a:r>
          </a:p>
          <a:p>
            <a:r>
              <a:rPr lang="en-US" sz="1200" b="1">
                <a:latin typeface="Courier New" pitchFamily="49" charset="0"/>
              </a:rPr>
              <a:t>|The model used was simulated with    210 observations.|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Specification of scenario 1 is:</a:t>
            </a:r>
          </a:p>
          <a:p>
            <a:r>
              <a:rPr lang="en-US" sz="12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2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200" b="1">
                <a:latin typeface="Courier New" pitchFamily="49" charset="0"/>
              </a:rPr>
              <a:t>INVC       CAR                              Scale base by value      .900</a:t>
            </a:r>
          </a:p>
          <a:p>
            <a:r>
              <a:rPr lang="en-US" sz="1200" b="1">
                <a:latin typeface="Courier New" pitchFamily="49" charset="0"/>
              </a:rPr>
              <a:t>TTME       AIR      TRAIN                   Scale base by value     1.250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The simulator located    209 observations for this scenario.</a:t>
            </a:r>
          </a:p>
          <a:p>
            <a:r>
              <a:rPr lang="en-US" sz="12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2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|AIR       | 27.619    58 | 16.516    35 |-11.103%      -23 |</a:t>
            </a:r>
          </a:p>
          <a:p>
            <a:r>
              <a:rPr lang="en-US" sz="1200" b="1">
                <a:latin typeface="Courier New" pitchFamily="49" charset="0"/>
              </a:rPr>
              <a:t>|TRAIN     | 30.000    63 | 23.012    48 | -6.988%      -15 |</a:t>
            </a:r>
          </a:p>
          <a:p>
            <a:r>
              <a:rPr lang="en-US" sz="1200" b="1">
                <a:latin typeface="Courier New" pitchFamily="49" charset="0"/>
              </a:rPr>
              <a:t>|BUS       | 14.286    30 | 18.495    39 |  4.209%        9 |</a:t>
            </a:r>
          </a:p>
          <a:p>
            <a:r>
              <a:rPr lang="en-US" sz="1200" b="1">
                <a:latin typeface="Courier New" pitchFamily="49" charset="0"/>
              </a:rPr>
              <a:t>|CAR       | 28.095    59 | 41.977    88 | 13.882%       29 |</a:t>
            </a:r>
          </a:p>
          <a:p>
            <a:r>
              <a:rPr lang="en-US" sz="12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5791200" y="2057400"/>
            <a:ext cx="3124200" cy="755650"/>
          </a:xfrm>
          <a:prstGeom prst="rect">
            <a:avLst/>
          </a:prstGeom>
          <a:solidFill>
            <a:srgbClr val="FF0000">
              <a:alpha val="16078"/>
            </a:srgb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;simulation=*</a:t>
            </a:r>
            <a:br>
              <a:rPr lang="en-US" sz="1400" b="1">
                <a:latin typeface="Arial" charset="0"/>
              </a:rPr>
            </a:br>
            <a:r>
              <a:rPr lang="en-US" sz="1400" b="1">
                <a:latin typeface="Arial" charset="0"/>
              </a:rPr>
              <a:t>; scenario: INVC(car)=[*]0.9 /</a:t>
            </a:r>
            <a:br>
              <a:rPr lang="en-US" sz="1400" b="1">
                <a:latin typeface="Arial" charset="0"/>
              </a:rPr>
            </a:br>
            <a:r>
              <a:rPr lang="en-US" sz="1400" b="1">
                <a:latin typeface="Arial" charset="0"/>
              </a:rPr>
              <a:t>                   TTME(air,train)=[*]1.25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Choice Based Sampling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Over/Underrepresenting alternatives in the data set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Biases in parameter estimates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Biases in estimated variances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Weighted log likelihood, weight = </a:t>
            </a:r>
            <a:r>
              <a:rPr lang="en-US" smtClean="0">
                <a:sym typeface="Symbol" pitchFamily="18" charset="2"/>
              </a:rPr>
              <a:t></a:t>
            </a:r>
            <a:r>
              <a:rPr lang="en-US" sz="1400" smtClean="0">
                <a:sym typeface="Symbol" pitchFamily="18" charset="2"/>
              </a:rPr>
              <a:t>j</a:t>
            </a:r>
            <a:r>
              <a:rPr lang="en-US" sz="2000" smtClean="0">
                <a:sym typeface="Symbol" pitchFamily="18" charset="2"/>
              </a:rPr>
              <a:t> / F</a:t>
            </a:r>
            <a:r>
              <a:rPr lang="en-US" sz="1400" smtClean="0">
                <a:sym typeface="Symbol" pitchFamily="18" charset="2"/>
              </a:rPr>
              <a:t>j</a:t>
            </a:r>
            <a:r>
              <a:rPr lang="en-US" sz="2400" smtClean="0">
                <a:sym typeface="Symbol" pitchFamily="18" charset="2"/>
              </a:rPr>
              <a:t> </a:t>
            </a:r>
            <a:r>
              <a:rPr lang="en-US" sz="2000" smtClean="0">
                <a:sym typeface="Symbol" pitchFamily="18" charset="2"/>
              </a:rPr>
              <a:t>for all i.</a:t>
            </a:r>
            <a:endParaRPr lang="en-US" sz="1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Fixup of covariance matrix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FF3300"/>
                </a:solidFill>
              </a:rPr>
              <a:t>    ; Choices = list of names / list of true proportions $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FF3300"/>
                </a:solidFill>
              </a:rPr>
              <a:t>    ; Choices = Air,Train,Bus,Car / 0.14, 0.13, 0.09, 0.64</a:t>
            </a:r>
          </a:p>
        </p:txBody>
      </p:sp>
      <p:graphicFrame>
        <p:nvGraphicFramePr>
          <p:cNvPr id="519172" name="Group 4"/>
          <p:cNvGraphicFramePr>
            <a:graphicFrameLocks noGrp="1"/>
          </p:cNvGraphicFramePr>
          <p:nvPr/>
        </p:nvGraphicFramePr>
        <p:xfrm>
          <a:off x="1828800" y="2057400"/>
          <a:ext cx="5334000" cy="1185864"/>
        </p:xfrm>
        <a:graphic>
          <a:graphicData uri="http://schemas.openxmlformats.org/drawingml/2006/table">
            <a:tbl>
              <a:tblPr/>
              <a:tblGrid>
                <a:gridCol w="1066800"/>
                <a:gridCol w="1066800"/>
                <a:gridCol w="1066800"/>
                <a:gridCol w="1066800"/>
                <a:gridCol w="1066800"/>
              </a:tblGrid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Choice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Sample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82" name="Rectangle 30"/>
          <p:cNvSpPr>
            <a:spLocks noChangeArrowheads="1"/>
          </p:cNvSpPr>
          <p:nvPr/>
        </p:nvSpPr>
        <p:spPr bwMode="auto">
          <a:xfrm>
            <a:off x="1828800" y="2085975"/>
            <a:ext cx="5334000" cy="11430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Choice Based Sampling Estimators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600200" y="1600200"/>
            <a:ext cx="6248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Unweighted</a:t>
            </a:r>
          </a:p>
          <a:p>
            <a:r>
              <a:rPr lang="en-US" sz="1200" b="1">
                <a:latin typeface="Courier New" pitchFamily="49" charset="0"/>
              </a:rPr>
              <a:t>    TTME|    -.10289***       .01109       -9.280   .0000</a:t>
            </a:r>
          </a:p>
          <a:p>
            <a:r>
              <a:rPr lang="en-US" sz="1200" b="1">
                <a:latin typeface="Courier New" pitchFamily="49" charset="0"/>
              </a:rPr>
              <a:t>    INVC|    -.08044***       .01995       -4.032   .0001</a:t>
            </a:r>
          </a:p>
          <a:p>
            <a:r>
              <a:rPr lang="en-US" sz="1200" b="1">
                <a:latin typeface="Courier New" pitchFamily="49" charset="0"/>
              </a:rPr>
              <a:t>    INVT|    -.01399***       .00267       -5.240   .0000</a:t>
            </a:r>
          </a:p>
          <a:p>
            <a:r>
              <a:rPr lang="en-US" sz="1200" b="1">
                <a:latin typeface="Courier New" pitchFamily="49" charset="0"/>
              </a:rPr>
              <a:t>      GC|     .07578***       .01833        4.134   .0000</a:t>
            </a:r>
          </a:p>
          <a:p>
            <a:r>
              <a:rPr lang="en-US" sz="1200" b="1">
                <a:latin typeface="Courier New" pitchFamily="49" charset="0"/>
              </a:rPr>
              <a:t>   A_AIR|    4.37035***      1.05734        4.133   .0000</a:t>
            </a:r>
          </a:p>
          <a:p>
            <a:r>
              <a:rPr lang="en-US" sz="1200" b="1">
                <a:latin typeface="Courier New" pitchFamily="49" charset="0"/>
              </a:rPr>
              <a:t>AIR_HIN1|     .00428          .01306         .327   .7434</a:t>
            </a:r>
          </a:p>
          <a:p>
            <a:r>
              <a:rPr lang="en-US" sz="1200" b="1">
                <a:latin typeface="Courier New" pitchFamily="49" charset="0"/>
              </a:rPr>
              <a:t> A_TRAIN|    5.91407***       .68993        8.572   .0000</a:t>
            </a:r>
          </a:p>
          <a:p>
            <a:r>
              <a:rPr lang="en-US" sz="1200" b="1">
                <a:latin typeface="Courier New" pitchFamily="49" charset="0"/>
              </a:rPr>
              <a:t>TRA_HIN2|    -.05907***       .01471       -4.016   .0001</a:t>
            </a:r>
          </a:p>
          <a:p>
            <a:r>
              <a:rPr lang="en-US" sz="1200" b="1">
                <a:latin typeface="Courier New" pitchFamily="49" charset="0"/>
              </a:rPr>
              <a:t>   A_BUS|    4.46269***       .72333        6.170   .0000</a:t>
            </a:r>
          </a:p>
          <a:p>
            <a:r>
              <a:rPr lang="en-US" sz="1200" b="1">
                <a:latin typeface="Courier New" pitchFamily="49" charset="0"/>
              </a:rPr>
              <a:t>BUS_HIN3|    -.02295          .01592       -1.442   .1493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Weighted</a:t>
            </a:r>
          </a:p>
          <a:p>
            <a:r>
              <a:rPr lang="en-US" sz="1200" b="1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sz="1200" b="1">
                <a:latin typeface="Courier New" pitchFamily="49" charset="0"/>
              </a:rPr>
              <a:t>   TTME|    -.13611***       .02538       -5.363   .0000</a:t>
            </a:r>
          </a:p>
          <a:p>
            <a:r>
              <a:rPr lang="en-US" sz="1200" b="1">
                <a:latin typeface="Courier New" pitchFamily="49" charset="0"/>
              </a:rPr>
              <a:t>    INVC|    -.10351***       .02470       -4.190   .0000</a:t>
            </a:r>
          </a:p>
          <a:p>
            <a:r>
              <a:rPr lang="en-US" sz="1200" b="1">
                <a:latin typeface="Courier New" pitchFamily="49" charset="0"/>
              </a:rPr>
              <a:t>    INVT|    -.01772***       .00323       -5.486   .0000</a:t>
            </a:r>
          </a:p>
          <a:p>
            <a:r>
              <a:rPr lang="en-US" sz="1200" b="1">
                <a:latin typeface="Courier New" pitchFamily="49" charset="0"/>
              </a:rPr>
              <a:t>      GC|     .10225***       .02107        4.853   .0000</a:t>
            </a:r>
          </a:p>
          <a:p>
            <a:r>
              <a:rPr lang="en-US" sz="1200" b="1">
                <a:latin typeface="Courier New" pitchFamily="49" charset="0"/>
              </a:rPr>
              <a:t>   A_AIR|    4.52505***      1.75589        2.577   .0100</a:t>
            </a:r>
          </a:p>
          <a:p>
            <a:r>
              <a:rPr lang="en-US" sz="1200" b="1">
                <a:latin typeface="Courier New" pitchFamily="49" charset="0"/>
              </a:rPr>
              <a:t>AIR_HIN1|     .00746          .01481         .504   .6145</a:t>
            </a:r>
          </a:p>
          <a:p>
            <a:r>
              <a:rPr lang="en-US" sz="1200" b="1">
                <a:latin typeface="Courier New" pitchFamily="49" charset="0"/>
              </a:rPr>
              <a:t> A_TRAIN|    5.53229***       .97331        5.684   .0000</a:t>
            </a:r>
          </a:p>
          <a:p>
            <a:r>
              <a:rPr lang="en-US" sz="1200" b="1">
                <a:latin typeface="Courier New" pitchFamily="49" charset="0"/>
              </a:rPr>
              <a:t>TRA_HIN2|    -.06026***       .02235       -2.696   .0070</a:t>
            </a:r>
          </a:p>
          <a:p>
            <a:r>
              <a:rPr lang="en-US" sz="1200" b="1">
                <a:latin typeface="Courier New" pitchFamily="49" charset="0"/>
              </a:rPr>
              <a:t>   A_BUS|    4.36579***       .97182        4.492   .0000</a:t>
            </a:r>
          </a:p>
          <a:p>
            <a:r>
              <a:rPr lang="en-US" sz="1200" b="1">
                <a:latin typeface="Courier New" pitchFamily="49" charset="0"/>
              </a:rPr>
              <a:t>BUS_HIN3|    -.01957          .01631       -1.200   .2302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Changes in Estimated Elasticities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1905000" y="1828800"/>
            <a:ext cx="5105400" cy="4300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Unweighted                                        |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.3622     .3437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.3622     .3437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.3622     .3437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-1.3266    1.1731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Weighted                                          |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.8371     .7363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.8371     .7363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.8371     .7363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-1.3362    1.4557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  <a:endParaRPr lang="en-US" sz="1200" b="1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876800" y="2971800"/>
            <a:ext cx="838200" cy="9144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876800" y="4981575"/>
            <a:ext cx="838200" cy="9144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Testing IIA vs. AIR Choice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457200" y="1981200"/>
            <a:ext cx="8305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1600200" y="2057400"/>
            <a:ext cx="6324600" cy="3378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Arial" charset="0"/>
              </a:rPr>
              <a:t>? No alternative constants in the model</a:t>
            </a:r>
          </a:p>
          <a:p>
            <a:endParaRPr lang="en-US" sz="2400" b="1">
              <a:latin typeface="Arial" charset="0"/>
            </a:endParaRPr>
          </a:p>
          <a:p>
            <a:r>
              <a:rPr lang="en-US" sz="2400" b="1">
                <a:latin typeface="Arial" charset="0"/>
              </a:rPr>
              <a:t>NLOGIT  	; Lhs = Mode</a:t>
            </a:r>
          </a:p>
          <a:p>
            <a:r>
              <a:rPr lang="en-US" sz="2400" b="1">
                <a:latin typeface="Arial" charset="0"/>
              </a:rPr>
              <a:t>    		; Choices = Air,Train,Bus,Car</a:t>
            </a:r>
          </a:p>
          <a:p>
            <a:r>
              <a:rPr lang="en-US" sz="2400" b="1">
                <a:latin typeface="Arial" charset="0"/>
              </a:rPr>
              <a:t>    		; Rhs = TTME,INVC,INVT,GC$</a:t>
            </a:r>
          </a:p>
          <a:p>
            <a:r>
              <a:rPr lang="en-US" sz="2400" b="1">
                <a:latin typeface="Arial" charset="0"/>
              </a:rPr>
              <a:t>NLOGIT  	; Lhs = Mode</a:t>
            </a:r>
          </a:p>
          <a:p>
            <a:r>
              <a:rPr lang="en-US" sz="2400" b="1">
                <a:latin typeface="Arial" charset="0"/>
              </a:rPr>
              <a:t>    		; Choices = Air,Train,Bus,Car</a:t>
            </a:r>
          </a:p>
          <a:p>
            <a:r>
              <a:rPr lang="en-US" sz="2400" b="1">
                <a:latin typeface="Arial" charset="0"/>
              </a:rPr>
              <a:t>    		; Rhs = TTME,INVC,INVT,GC</a:t>
            </a:r>
          </a:p>
          <a:p>
            <a:r>
              <a:rPr lang="en-US" sz="2400" b="1">
                <a:latin typeface="Arial" charset="0"/>
              </a:rPr>
              <a:t>                      ; IAS  = Air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304800"/>
            <a:ext cx="7848600" cy="1143000"/>
          </a:xfrm>
        </p:spPr>
        <p:txBody>
          <a:bodyPr/>
          <a:lstStyle/>
          <a:p>
            <a:pPr eaLnBrk="1" hangingPunct="1"/>
            <a:r>
              <a:rPr lang="en-US" sz="3200" smtClean="0"/>
              <a:t>     Testing IIA – Dealing with Constants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1676400" y="3048000"/>
            <a:ext cx="6324600" cy="3444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NLOGIT ; Lhs = Mode</a:t>
            </a:r>
          </a:p>
          <a:p>
            <a:r>
              <a:rPr lang="en-US" sz="2000" b="1">
                <a:latin typeface="Arial" charset="0"/>
              </a:rPr>
              <a:t>    	  ; Choices = Air,Train,Bus,Car</a:t>
            </a:r>
          </a:p>
          <a:p>
            <a:r>
              <a:rPr lang="en-US" sz="2000" b="1">
                <a:latin typeface="Arial" charset="0"/>
              </a:rPr>
              <a:t>    	  ; Rhs = TTME,INVC,INVT,GC,One$</a:t>
            </a:r>
          </a:p>
          <a:p>
            <a:r>
              <a:rPr lang="en-US" sz="2000" b="1">
                <a:latin typeface="Arial" charset="0"/>
              </a:rPr>
              <a:t>MATRIX ; Bair = b(1:4) ; Vair = Varb(1:4,1:4) $</a:t>
            </a:r>
          </a:p>
          <a:p>
            <a:r>
              <a:rPr lang="en-US" sz="2000" b="1">
                <a:latin typeface="Arial" charset="0"/>
              </a:rPr>
              <a:t>NLOGIT ; Lhs = Mode</a:t>
            </a:r>
          </a:p>
          <a:p>
            <a:r>
              <a:rPr lang="en-US" sz="2000" b="1">
                <a:latin typeface="Arial" charset="0"/>
              </a:rPr>
              <a:t>    	  ; Choices = Air,Train,Bus,Car</a:t>
            </a:r>
          </a:p>
          <a:p>
            <a:r>
              <a:rPr lang="en-US" sz="2000" b="1">
                <a:latin typeface="Arial" charset="0"/>
              </a:rPr>
              <a:t>    	  ; Rhs = TTME,INVC,INVT,GC,One</a:t>
            </a:r>
          </a:p>
          <a:p>
            <a:r>
              <a:rPr lang="en-US" sz="2000" b="1">
                <a:latin typeface="Arial" charset="0"/>
              </a:rPr>
              <a:t>               ; IAS  = Air$</a:t>
            </a:r>
          </a:p>
          <a:p>
            <a:r>
              <a:rPr lang="en-US" sz="2000" b="1">
                <a:latin typeface="Arial" charset="0"/>
              </a:rPr>
              <a:t>MATRIX ; BNoair=b(1:4) ; VNoair = Varb(1:4,1:4) $</a:t>
            </a:r>
          </a:p>
          <a:p>
            <a:r>
              <a:rPr lang="en-US" sz="2000" b="1">
                <a:latin typeface="Arial" charset="0"/>
              </a:rPr>
              <a:t>MATRIX ; Db = BNoair-BAir ; Dv = VNoair - Vair $</a:t>
            </a:r>
          </a:p>
          <a:p>
            <a:r>
              <a:rPr lang="en-US" sz="2000" b="1">
                <a:latin typeface="Arial" charset="0"/>
              </a:rPr>
              <a:t>MATRIX ; List ; H = Db'&lt;Dv&gt;Db $</a:t>
            </a:r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685800" y="1752600"/>
            <a:ext cx="8153400" cy="1006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With ASCs in the model, the covariance matrix becomes singular because the constant for AIR is always zero within the reduced sample.  Do the test against the other coefficients.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Session 8</a:t>
            </a:r>
            <a:br>
              <a:rPr lang="en-US" smtClean="0">
                <a:solidFill>
                  <a:schemeClr val="folHlink"/>
                </a:solidFill>
              </a:rPr>
            </a:br>
            <a:r>
              <a:rPr lang="en-US" smtClean="0">
                <a:solidFill>
                  <a:schemeClr val="folHlink"/>
                </a:solidFill>
              </a:rPr>
              <a:t>Part 2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11613"/>
            <a:ext cx="6400800" cy="665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smtClean="0"/>
              <a:t>Nested Logit Models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smtClean="0"/>
              <a:t>Extensions of the MNL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NLOGIT To Fit the Model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7239000" cy="3429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Start program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Load CLOGIT.LPJ project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Specify trees with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</a:t>
            </a:r>
            <a:r>
              <a:rPr lang="en-US" b="1" smtClean="0">
                <a:latin typeface="Arial" charset="0"/>
              </a:rPr>
              <a:t>:TREE = name1(alt1,alt2…),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                  name2(alt…. ),…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“Names” are optional names for branches.</a:t>
            </a:r>
          </a:p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Nested Logit Model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81200"/>
            <a:ext cx="7162800" cy="3429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? Load the CLOGIT data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?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? (1) A simple nested logit model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?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NLOGIT ; Lhs = Mode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; RHS = GC, TTME, INVT ; RH2 = ONE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; Choices = Air,Train,Bus,Car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; Tree = Private (Air,Car) , Public (Train,Bus) $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3425"/>
            <a:ext cx="8229600" cy="614363"/>
          </a:xfrm>
        </p:spPr>
        <p:txBody>
          <a:bodyPr/>
          <a:lstStyle/>
          <a:p>
            <a:pPr eaLnBrk="1" hangingPunct="1"/>
            <a:r>
              <a:rPr lang="en-US" b="1" smtClean="0"/>
              <a:t>Model Form RU1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295400" y="1587500"/>
          <a:ext cx="6172200" cy="4464050"/>
        </p:xfrm>
        <a:graphic>
          <a:graphicData uri="http://schemas.openxmlformats.org/presentationml/2006/ole">
            <p:oleObj spid="_x0000_s2050" name="Equation" r:id="rId4" imgW="3390840" imgH="2819160" progId="Equation.DSMT4">
              <p:embed/>
            </p:oleObj>
          </a:graphicData>
        </a:graphic>
      </p:graphicFrame>
      <p:sp>
        <p:nvSpPr>
          <p:cNvPr id="2052" name="Rectangle 9"/>
          <p:cNvSpPr>
            <a:spLocks noChangeArrowheads="1"/>
          </p:cNvSpPr>
          <p:nvPr/>
        </p:nvSpPr>
        <p:spPr bwMode="auto">
          <a:xfrm>
            <a:off x="1981200" y="1981200"/>
            <a:ext cx="47244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1981200" y="3429000"/>
            <a:ext cx="3657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11"/>
          <p:cNvSpPr>
            <a:spLocks noChangeArrowheads="1"/>
          </p:cNvSpPr>
          <p:nvPr/>
        </p:nvSpPr>
        <p:spPr bwMode="auto">
          <a:xfrm>
            <a:off x="1981200" y="4724400"/>
            <a:ext cx="5562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Moving Scaling Down to the Twig Level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219200" y="1720850"/>
          <a:ext cx="6942138" cy="4832350"/>
        </p:xfrm>
        <a:graphic>
          <a:graphicData uri="http://schemas.openxmlformats.org/presentationml/2006/ole">
            <p:oleObj spid="_x0000_s3074" name="Equation" r:id="rId4" imgW="4012920" imgH="2793960" progId="Equation.DSMT4">
              <p:embed/>
            </p:oleObj>
          </a:graphicData>
        </a:graphic>
      </p:graphicFrame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3886200" y="2133600"/>
            <a:ext cx="2819400" cy="1752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3487738" y="5562600"/>
            <a:ext cx="3352800" cy="1066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4791075" y="4191000"/>
            <a:ext cx="3352800" cy="1066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Normalizations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76962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There are different ways to normalize the variances in the nested logit model, at the lowest level, or up at the highest level.  Use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     </a:t>
            </a:r>
            <a:r>
              <a:rPr lang="en-US" b="1" smtClean="0">
                <a:latin typeface="Arial" charset="0"/>
              </a:rPr>
              <a:t>;RU1</a:t>
            </a:r>
            <a:r>
              <a:rPr lang="en-US" smtClean="0">
                <a:latin typeface="Arial" charset="0"/>
              </a:rPr>
              <a:t> for the low level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or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     </a:t>
            </a:r>
            <a:r>
              <a:rPr lang="en-US" b="1" smtClean="0">
                <a:latin typeface="Arial" charset="0"/>
              </a:rPr>
              <a:t>;RU2</a:t>
            </a:r>
            <a:r>
              <a:rPr lang="en-US" smtClean="0">
                <a:latin typeface="Arial" charset="0"/>
              </a:rPr>
              <a:t> to normalize at the branch level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Normalizations of Nested Logit Models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905000" y="1905000"/>
            <a:ext cx="6324600" cy="44672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</a:t>
            </a:r>
          </a:p>
          <a:p>
            <a:r>
              <a:rPr lang="en-US" sz="2000" b="1">
                <a:latin typeface="Arial" charset="0"/>
              </a:rPr>
              <a:t>? (2) Renormalize the nested logit model</a:t>
            </a:r>
          </a:p>
          <a:p>
            <a:r>
              <a:rPr lang="en-US" sz="2000" b="1">
                <a:latin typeface="Arial" charset="0"/>
              </a:rPr>
              <a:t>?</a:t>
            </a:r>
          </a:p>
          <a:p>
            <a:r>
              <a:rPr lang="en-US" sz="2000" b="1">
                <a:latin typeface="Arial" charset="0"/>
              </a:rPr>
              <a:t>NLOGIT ; Lhs = Mode ; RHS = GC, TTME, INVT </a:t>
            </a:r>
          </a:p>
          <a:p>
            <a:r>
              <a:rPr lang="en-US" sz="2000" b="1">
                <a:latin typeface="Arial" charset="0"/>
              </a:rPr>
              <a:t>       ; RH2 = ONE </a:t>
            </a:r>
          </a:p>
          <a:p>
            <a:r>
              <a:rPr lang="en-US" sz="2000" b="1">
                <a:latin typeface="Arial" charset="0"/>
              </a:rPr>
              <a:t>       ; Choices = Air,Train,Bus,Car</a:t>
            </a:r>
          </a:p>
          <a:p>
            <a:r>
              <a:rPr lang="en-US" sz="2000" b="1">
                <a:latin typeface="Arial" charset="0"/>
              </a:rPr>
              <a:t>       ; Tree = Private (Air,Car) , Public (Train,Bus) </a:t>
            </a:r>
          </a:p>
          <a:p>
            <a:r>
              <a:rPr lang="en-US" sz="2000" b="1">
                <a:latin typeface="Arial" charset="0"/>
              </a:rPr>
              <a:t>       ; RU1 $</a:t>
            </a:r>
          </a:p>
          <a:p>
            <a:r>
              <a:rPr lang="en-US" sz="2000" b="1">
                <a:latin typeface="Arial" charset="0"/>
              </a:rPr>
              <a:t>NLOGIT ; Lhs = Mode ; RHS = GC, TTME, INVT </a:t>
            </a:r>
          </a:p>
          <a:p>
            <a:r>
              <a:rPr lang="en-US" sz="2000" b="1">
                <a:latin typeface="Arial" charset="0"/>
              </a:rPr>
              <a:t>       ; RH2 = ONE </a:t>
            </a:r>
          </a:p>
          <a:p>
            <a:r>
              <a:rPr lang="en-US" sz="2000" b="1">
                <a:latin typeface="Arial" charset="0"/>
              </a:rPr>
              <a:t>       ; Choices = Air,Train,Bus,Car</a:t>
            </a:r>
          </a:p>
          <a:p>
            <a:r>
              <a:rPr lang="en-US" sz="2000" b="1">
                <a:latin typeface="Arial" charset="0"/>
              </a:rPr>
              <a:t>       ; Tree = Private (Air,Car) , Public (Train,Bus) </a:t>
            </a:r>
          </a:p>
          <a:p>
            <a:r>
              <a:rPr lang="en-US" sz="2000" b="1">
                <a:latin typeface="Arial" charset="0"/>
              </a:rPr>
              <a:t>       ; RU2 $</a:t>
            </a:r>
          </a:p>
          <a:p>
            <a:pPr>
              <a:spcBef>
                <a:spcPct val="50000"/>
              </a:spcBef>
            </a:pPr>
            <a:endParaRPr lang="en-US">
              <a:latin typeface="Arial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Fixing IV Parameters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676400"/>
            <a:ext cx="7086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With branches defined by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      ;TREE = br1(…),br2(…),…,brK(…)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(a)  Force IV parameters to be equal with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</a:t>
            </a:r>
            <a:r>
              <a:rPr lang="en-US" b="1" smtClean="0">
                <a:latin typeface="Arial" charset="0"/>
              </a:rPr>
              <a:t>; IVSET: (br1,…)</a:t>
            </a:r>
            <a:r>
              <a:rPr lang="en-US" smtClean="0">
                <a:latin typeface="Arial" charset="0"/>
              </a:rPr>
              <a:t>  The list may contain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any or all of the branch names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(b) Force IV parameters to equal specific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values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</a:t>
            </a:r>
            <a:r>
              <a:rPr lang="en-US" b="1" smtClean="0">
                <a:latin typeface="Arial" charset="0"/>
              </a:rPr>
              <a:t>; IVSET: (br1,…) = [ the value ]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Constraining the IV Parameters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066800" y="1812925"/>
            <a:ext cx="7696200" cy="4664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(3) Force the IV parameters to be equal</a:t>
            </a:r>
          </a:p>
          <a:p>
            <a:r>
              <a:rPr lang="en-US" sz="2000" b="1">
                <a:latin typeface="Arial" charset="0"/>
              </a:rPr>
              <a:t>NLOGIT ; Lhs = Mode ; RHS = GC, TTME, INVT </a:t>
            </a:r>
          </a:p>
          <a:p>
            <a:r>
              <a:rPr lang="en-US" sz="2000" b="1">
                <a:latin typeface="Arial" charset="0"/>
              </a:rPr>
              <a:t>       ; RH2 = ONE </a:t>
            </a:r>
          </a:p>
          <a:p>
            <a:r>
              <a:rPr lang="en-US" sz="2000" b="1">
                <a:latin typeface="Arial" charset="0"/>
              </a:rPr>
              <a:t>       ; Choices = Air,Train,Bus,Car</a:t>
            </a:r>
          </a:p>
          <a:p>
            <a:r>
              <a:rPr lang="en-US" sz="2000" b="1">
                <a:latin typeface="Arial" charset="0"/>
              </a:rPr>
              <a:t>       ; Tree = Private (Air,Car) , Public (Train,Bus) </a:t>
            </a:r>
          </a:p>
          <a:p>
            <a:r>
              <a:rPr lang="en-US" sz="2000" b="1">
                <a:latin typeface="Arial" charset="0"/>
              </a:rPr>
              <a:t>       ; RU2 ; IVSET: (Private,Public) $</a:t>
            </a:r>
          </a:p>
          <a:p>
            <a:r>
              <a:rPr lang="en-US" sz="2000" b="1">
                <a:latin typeface="Arial" charset="0"/>
              </a:rPr>
              <a:t>NLOGIT ; Lhs = Mode ; RHS = GC, TTME, INVT </a:t>
            </a:r>
          </a:p>
          <a:p>
            <a:r>
              <a:rPr lang="en-US" sz="2000" b="1">
                <a:latin typeface="Arial" charset="0"/>
              </a:rPr>
              <a:t>       ; RH2 = ONE </a:t>
            </a:r>
          </a:p>
          <a:p>
            <a:r>
              <a:rPr lang="en-US" sz="2000" b="1">
                <a:latin typeface="Arial" charset="0"/>
              </a:rPr>
              <a:t>       ; Choices = Air,Train,Bus,Car </a:t>
            </a:r>
          </a:p>
          <a:p>
            <a:r>
              <a:rPr lang="en-US" sz="2000" b="1">
                <a:latin typeface="Arial" charset="0"/>
              </a:rPr>
              <a:t>       ; Tree = Private (Air,Car) , Public (Train,Bus) </a:t>
            </a:r>
          </a:p>
          <a:p>
            <a:r>
              <a:rPr lang="en-US" sz="2000" b="1">
                <a:latin typeface="Arial" charset="0"/>
              </a:rPr>
              <a:t>       ; RU2 ; IVSET: (Private,Public) = [1] $</a:t>
            </a:r>
          </a:p>
          <a:p>
            <a:r>
              <a:rPr lang="en-US" sz="2000" b="1">
                <a:latin typeface="Arial" charset="0"/>
              </a:rPr>
              <a:t>? The preceding constraint produces the simple MNL model</a:t>
            </a:r>
          </a:p>
          <a:p>
            <a:r>
              <a:rPr lang="en-US" sz="2000" b="1">
                <a:latin typeface="Arial" charset="0"/>
              </a:rPr>
              <a:t>NLOGIT ; Lhs = Mode ; RHS = GC, TTME, INVT </a:t>
            </a:r>
          </a:p>
          <a:p>
            <a:r>
              <a:rPr lang="en-US" sz="2000" b="1">
                <a:latin typeface="Arial" charset="0"/>
              </a:rPr>
              <a:t>       ; RH2 = ONE </a:t>
            </a:r>
          </a:p>
          <a:p>
            <a:r>
              <a:rPr lang="en-US" sz="2000" b="1">
                <a:latin typeface="Arial" charset="0"/>
              </a:rPr>
              <a:t>       ; Choices = Air,Train,Bus,Car $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Degenerate Branch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1066800" y="1600200"/>
            <a:ext cx="6172200" cy="1920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(4) Fit the model with a degenerate branch</a:t>
            </a:r>
          </a:p>
          <a:p>
            <a:r>
              <a:rPr lang="en-US" sz="2000" b="1">
                <a:latin typeface="Arial" charset="0"/>
              </a:rPr>
              <a:t>NLOGIT ; Lhs = Mode ; RHS = GC, TTME, INVT </a:t>
            </a:r>
          </a:p>
          <a:p>
            <a:r>
              <a:rPr lang="en-US" sz="2000" b="1">
                <a:latin typeface="Arial" charset="0"/>
              </a:rPr>
              <a:t>       ; RH2 = ONE </a:t>
            </a:r>
          </a:p>
          <a:p>
            <a:r>
              <a:rPr lang="en-US" sz="2000" b="1">
                <a:latin typeface="Arial" charset="0"/>
              </a:rPr>
              <a:t>       ; Choices = Air,Train,Bus,Car </a:t>
            </a:r>
          </a:p>
          <a:p>
            <a:r>
              <a:rPr lang="en-US" sz="2000" b="1">
                <a:latin typeface="Arial" charset="0"/>
              </a:rPr>
              <a:t>       ; Tree = Fly (Air) , Ground (Train,Bus,Car) $</a:t>
            </a:r>
          </a:p>
          <a:p>
            <a:r>
              <a:rPr lang="en-US" sz="2000" b="1"/>
              <a:t> 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143000" y="3641725"/>
            <a:ext cx="7315200" cy="2530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(5) Study scaling differences with nested logit rather </a:t>
            </a:r>
          </a:p>
          <a:p>
            <a:r>
              <a:rPr lang="en-US" sz="2000" b="1">
                <a:latin typeface="Arial" charset="0"/>
              </a:rPr>
              <a:t>?        than HEV.  Make all alts their own branch. One is </a:t>
            </a:r>
          </a:p>
          <a:p>
            <a:r>
              <a:rPr lang="en-US" sz="2000" b="1">
                <a:latin typeface="Arial" charset="0"/>
              </a:rPr>
              <a:t>?       normalized to 1.000.</a:t>
            </a:r>
          </a:p>
          <a:p>
            <a:r>
              <a:rPr lang="en-US" sz="2000" b="1">
                <a:latin typeface="Arial" charset="0"/>
              </a:rPr>
              <a:t>NLOGIT ; Lhs = Mode ; RHS = GC, TTME, INVT </a:t>
            </a:r>
          </a:p>
          <a:p>
            <a:r>
              <a:rPr lang="en-US" sz="2000" b="1">
                <a:latin typeface="Arial" charset="0"/>
              </a:rPr>
              <a:t>       ; RH2 = ONE </a:t>
            </a:r>
          </a:p>
          <a:p>
            <a:r>
              <a:rPr lang="en-US" sz="2000" b="1">
                <a:latin typeface="Arial" charset="0"/>
              </a:rPr>
              <a:t>       ; Choices = Air,Train,Bus,Car </a:t>
            </a:r>
          </a:p>
          <a:p>
            <a:r>
              <a:rPr lang="en-US" sz="2000" b="1">
                <a:latin typeface="Arial" charset="0"/>
              </a:rPr>
              <a:t>       ; Tree = Fly(Air),Rail(Train), Autobus(Bus),Auto(Car) </a:t>
            </a:r>
          </a:p>
          <a:p>
            <a:r>
              <a:rPr lang="en-US" sz="2000" b="1">
                <a:latin typeface="Arial" charset="0"/>
              </a:rPr>
              <a:t>       ; IVSET: (Fly) = [1] $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Heteroscedasticity in the MNL Model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828800"/>
            <a:ext cx="6248400" cy="11223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Add  </a:t>
            </a:r>
            <a:r>
              <a:rPr lang="en-US" b="1" smtClean="0">
                <a:latin typeface="Arial" charset="0"/>
              </a:rPr>
              <a:t>;HET</a:t>
            </a:r>
            <a:r>
              <a:rPr lang="en-US" smtClean="0">
                <a:latin typeface="Arial" charset="0"/>
              </a:rPr>
              <a:t> to the generic NLOGIT command. No other changes.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524000" y="3200400"/>
            <a:ext cx="6629400" cy="1616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NLOGIT  	; Lhs = Mode</a:t>
            </a:r>
          </a:p>
          <a:p>
            <a:r>
              <a:rPr lang="en-US" sz="2000" b="1">
                <a:latin typeface="Arial" charset="0"/>
              </a:rPr>
              <a:t>    		; Choices = Air,Train,Bus,Car</a:t>
            </a:r>
          </a:p>
          <a:p>
            <a:r>
              <a:rPr lang="en-US" sz="2000" b="1">
                <a:latin typeface="Arial" charset="0"/>
              </a:rPr>
              <a:t>    		; Rhs = TTME,INVC,INVT,GC,One</a:t>
            </a:r>
          </a:p>
          <a:p>
            <a:r>
              <a:rPr lang="en-US" sz="2000" b="1">
                <a:latin typeface="Arial" charset="0"/>
              </a:rPr>
              <a:t>                          ; Het </a:t>
            </a:r>
          </a:p>
          <a:p>
            <a:r>
              <a:rPr lang="en-US" sz="2000" b="1">
                <a:latin typeface="Arial" charset="0"/>
              </a:rPr>
              <a:t>                          ; Effects: INVT(*) $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077200" cy="990600"/>
          </a:xfrm>
        </p:spPr>
        <p:txBody>
          <a:bodyPr/>
          <a:lstStyle/>
          <a:p>
            <a:pPr eaLnBrk="1" hangingPunct="1"/>
            <a:r>
              <a:rPr lang="en-US" sz="2800" b="1" smtClean="0"/>
              <a:t>Heteroscedastic Extreme Value Model (1)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838200" y="1524000"/>
            <a:ext cx="78486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Start values obtained using MNL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-184.50669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7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1.82387      383.01339</a:t>
            </a:r>
          </a:p>
          <a:p>
            <a:r>
              <a:rPr lang="en-US" sz="1200" b="1">
                <a:latin typeface="Courier New" pitchFamily="49" charset="0"/>
              </a:rPr>
              <a:t>Fin.Smpl.AIC     1.82651      383.56784</a:t>
            </a:r>
          </a:p>
          <a:p>
            <a:r>
              <a:rPr lang="en-US" sz="1200" b="1">
                <a:latin typeface="Courier New" pitchFamily="49" charset="0"/>
              </a:rPr>
              <a:t>Bayes IC         1.93544      406.44314</a:t>
            </a:r>
          </a:p>
          <a:p>
            <a:r>
              <a:rPr lang="en-US" sz="1200" b="1">
                <a:latin typeface="Courier New" pitchFamily="49" charset="0"/>
              </a:rPr>
              <a:t>Hannan Quinn     1.86898      392.48517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.3498 .3393</a:t>
            </a:r>
          </a:p>
          <a:p>
            <a:r>
              <a:rPr lang="en-US" sz="1200" b="1">
                <a:latin typeface="Courier New" pitchFamily="49" charset="0"/>
              </a:rPr>
              <a:t>Chi-squared[ 4]          =    198.50415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TTME|    -.10365***       .01094       -9.476   .0000</a:t>
            </a:r>
          </a:p>
          <a:p>
            <a:r>
              <a:rPr lang="en-US" sz="1200" b="1">
                <a:latin typeface="Courier New" pitchFamily="49" charset="0"/>
              </a:rPr>
              <a:t>    INVC|    -.08493***       .01938       -4.382   .0000</a:t>
            </a:r>
          </a:p>
          <a:p>
            <a:r>
              <a:rPr lang="en-US" sz="1200" b="1">
                <a:latin typeface="Courier New" pitchFamily="49" charset="0"/>
              </a:rPr>
              <a:t>    INVT|    -.01333***       .00252       -5.297   .0000</a:t>
            </a:r>
          </a:p>
          <a:p>
            <a:r>
              <a:rPr lang="en-US" sz="1200" b="1">
                <a:latin typeface="Courier New" pitchFamily="49" charset="0"/>
              </a:rPr>
              <a:t>      GC|     .06930***       .01743        3.975   .0001</a:t>
            </a:r>
          </a:p>
          <a:p>
            <a:r>
              <a:rPr lang="en-US" sz="1200" b="1">
                <a:latin typeface="Courier New" pitchFamily="49" charset="0"/>
              </a:rPr>
              <a:t>   A_AIR|    5.20474***       .90521        5.750   .0000</a:t>
            </a:r>
          </a:p>
          <a:p>
            <a:r>
              <a:rPr lang="en-US" sz="1200" b="1">
                <a:latin typeface="Courier New" pitchFamily="49" charset="0"/>
              </a:rPr>
              <a:t> A_TRAIN|    4.36060***       .51067        8.539   .0000</a:t>
            </a:r>
          </a:p>
          <a:p>
            <a:r>
              <a:rPr lang="en-US" sz="1200" b="1">
                <a:latin typeface="Courier New" pitchFamily="49" charset="0"/>
              </a:rPr>
              <a:t>   A_BUS|    3.76323***       .50626        7.433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  <a:endParaRPr lang="en-US" sz="1200" b="1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 flipH="1">
            <a:off x="4419600" y="1828800"/>
            <a:ext cx="1295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eaLnBrk="1" hangingPunct="1"/>
            <a:r>
              <a:rPr lang="en-US" sz="2800" smtClean="0"/>
              <a:t>Heteroscedastic Extreme Value Model (2)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457200" y="1462088"/>
            <a:ext cx="7848600" cy="531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30000"/>
              </a:lnSpc>
              <a:spcBef>
                <a:spcPct val="50000"/>
              </a:spcBef>
            </a:pPr>
            <a:endParaRPr lang="en-US" sz="1000">
              <a:solidFill>
                <a:schemeClr val="folHlink"/>
              </a:solidFill>
              <a:latin typeface="Courier New" pitchFamily="49" charset="0"/>
            </a:endParaRP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Heteroskedastic Extreme Value Model</a:t>
            </a:r>
          </a:p>
          <a:p>
            <a:r>
              <a:rPr lang="en-US" sz="1000" b="1">
                <a:latin typeface="Courier New" pitchFamily="49" charset="0"/>
              </a:rPr>
              <a:t>Dependent variable                 MODE</a:t>
            </a:r>
          </a:p>
          <a:p>
            <a:r>
              <a:rPr lang="en-US" sz="1000" b="1">
                <a:latin typeface="Courier New" pitchFamily="49" charset="0"/>
              </a:rPr>
              <a:t>Log likelihood function      -182.44396</a:t>
            </a:r>
          </a:p>
          <a:p>
            <a:r>
              <a:rPr lang="en-US" sz="1000" b="1">
                <a:latin typeface="Courier New" pitchFamily="49" charset="0"/>
              </a:rPr>
              <a:t>Restricted log likelihood    -291.12182</a:t>
            </a:r>
          </a:p>
          <a:p>
            <a:r>
              <a:rPr lang="en-US" sz="1000" b="1">
                <a:latin typeface="Courier New" pitchFamily="49" charset="0"/>
              </a:rPr>
              <a:t>Chi squared [  10 d.f.]       217.35572</a:t>
            </a:r>
          </a:p>
          <a:p>
            <a:r>
              <a:rPr lang="en-US" sz="10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000" b="1">
                <a:latin typeface="Courier New" pitchFamily="49" charset="0"/>
              </a:rPr>
              <a:t>No coefficients  -291.1218  .3733 .3632</a:t>
            </a:r>
          </a:p>
          <a:p>
            <a:r>
              <a:rPr lang="en-US" sz="1000" b="1">
                <a:latin typeface="Courier New" pitchFamily="49" charset="0"/>
              </a:rPr>
              <a:t>Constants only   -283.7588  .3570 .3467</a:t>
            </a:r>
          </a:p>
          <a:p>
            <a:r>
              <a:rPr lang="en-US" sz="1000" b="1">
                <a:latin typeface="Courier New" pitchFamily="49" charset="0"/>
              </a:rPr>
              <a:t>At start values  -218.6505  .1656 .1521</a:t>
            </a:r>
          </a:p>
          <a:p>
            <a:r>
              <a:rPr lang="en-US" sz="10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0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        |Attributes in the Utility Functions (beta)</a:t>
            </a:r>
          </a:p>
          <a:p>
            <a:r>
              <a:rPr lang="en-US" sz="1000" b="1">
                <a:latin typeface="Courier New" pitchFamily="49" charset="0"/>
              </a:rPr>
              <a:t>    TTME|    -.11526**        .05721       -2.014   .0440</a:t>
            </a:r>
          </a:p>
          <a:p>
            <a:r>
              <a:rPr lang="en-US" sz="1000" b="1">
                <a:latin typeface="Courier New" pitchFamily="49" charset="0"/>
              </a:rPr>
              <a:t>    INVC|    -.15516*         .07928       -1.957   .0503</a:t>
            </a:r>
          </a:p>
          <a:p>
            <a:r>
              <a:rPr lang="en-US" sz="1000" b="1">
                <a:latin typeface="Courier New" pitchFamily="49" charset="0"/>
              </a:rPr>
              <a:t>    INVT|    -.02277**        .01123       -2.028   .0426</a:t>
            </a:r>
          </a:p>
          <a:p>
            <a:r>
              <a:rPr lang="en-US" sz="1000" b="1">
                <a:latin typeface="Courier New" pitchFamily="49" charset="0"/>
              </a:rPr>
              <a:t>      GC|     .11904*         .06403        1.859   .0630</a:t>
            </a:r>
          </a:p>
          <a:p>
            <a:r>
              <a:rPr lang="en-US" sz="1000" b="1">
                <a:latin typeface="Courier New" pitchFamily="49" charset="0"/>
              </a:rPr>
              <a:t>   A_AIR|    4.69411*        2.48092        1.892   .0585</a:t>
            </a:r>
          </a:p>
          <a:p>
            <a:r>
              <a:rPr lang="en-US" sz="1000" b="1">
                <a:latin typeface="Courier New" pitchFamily="49" charset="0"/>
              </a:rPr>
              <a:t> A_TRAIN|    5.15630**       2.05744        2.506   .0122</a:t>
            </a:r>
          </a:p>
          <a:p>
            <a:r>
              <a:rPr lang="en-US" sz="1000" b="1">
                <a:latin typeface="Courier New" pitchFamily="49" charset="0"/>
              </a:rPr>
              <a:t>   A_BUS|    5.03047**       1.98259        2.537   .0112</a:t>
            </a:r>
          </a:p>
          <a:p>
            <a:r>
              <a:rPr lang="en-US" sz="1000" b="1">
                <a:latin typeface="Courier New" pitchFamily="49" charset="0"/>
              </a:rPr>
              <a:t>        |Scale Parameters of Extreme Value Distns Minus 1.</a:t>
            </a:r>
          </a:p>
          <a:p>
            <a:r>
              <a:rPr lang="en-US" sz="1000" b="1">
                <a:latin typeface="Courier New" pitchFamily="49" charset="0"/>
              </a:rPr>
              <a:t>   s_AIR|    -.57864***       .21992       -2.631   .0085</a:t>
            </a:r>
          </a:p>
          <a:p>
            <a:r>
              <a:rPr lang="en-US" sz="1000" b="1">
                <a:latin typeface="Courier New" pitchFamily="49" charset="0"/>
              </a:rPr>
              <a:t> s_TRAIN|    -.45879          .34971       -1.312   .1896</a:t>
            </a:r>
          </a:p>
          <a:p>
            <a:r>
              <a:rPr lang="en-US" sz="1000" b="1">
                <a:latin typeface="Courier New" pitchFamily="49" charset="0"/>
              </a:rPr>
              <a:t>   s_BUS|     .26095          .94583         .276   .7826</a:t>
            </a:r>
          </a:p>
          <a:p>
            <a:r>
              <a:rPr lang="en-US" sz="1000" b="1">
                <a:latin typeface="Courier New" pitchFamily="49" charset="0"/>
              </a:rPr>
              <a:t>   s_CAR|       .000        ......(Fixed Parameter)......</a:t>
            </a:r>
          </a:p>
          <a:p>
            <a:r>
              <a:rPr lang="en-US" sz="1000" b="1">
                <a:latin typeface="Courier New" pitchFamily="49" charset="0"/>
              </a:rPr>
              <a:t>        |Std.Dev=pi/(theta*sqr(6)) for H.E.V. distribution</a:t>
            </a:r>
          </a:p>
          <a:p>
            <a:r>
              <a:rPr lang="en-US" sz="1000" b="1">
                <a:latin typeface="Courier New" pitchFamily="49" charset="0"/>
              </a:rPr>
              <a:t>   s_AIR|    3.04385*        1.58867        1.916   .0554</a:t>
            </a:r>
          </a:p>
          <a:p>
            <a:r>
              <a:rPr lang="en-US" sz="1000" b="1">
                <a:latin typeface="Courier New" pitchFamily="49" charset="0"/>
              </a:rPr>
              <a:t> s_TRAIN|    2.36976         1.53124        1.548   .1217</a:t>
            </a:r>
          </a:p>
          <a:p>
            <a:r>
              <a:rPr lang="en-US" sz="1000" b="1">
                <a:latin typeface="Courier New" pitchFamily="49" charset="0"/>
              </a:rPr>
              <a:t>   s_BUS|    1.01713          .76294        1.333   .1825</a:t>
            </a:r>
          </a:p>
          <a:p>
            <a:r>
              <a:rPr lang="en-US" sz="1000" b="1">
                <a:latin typeface="Courier New" pitchFamily="49" charset="0"/>
              </a:rPr>
              <a:t>   s_CAR|    1.28255        ......(Fixed Parameter)......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38916" name="Line 6"/>
          <p:cNvSpPr>
            <a:spLocks noChangeShapeType="1"/>
          </p:cNvSpPr>
          <p:nvPr/>
        </p:nvSpPr>
        <p:spPr bwMode="auto">
          <a:xfrm flipH="1">
            <a:off x="3657600" y="2095500"/>
            <a:ext cx="1143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8917" name="Text Box 8"/>
          <p:cNvSpPr txBox="1">
            <a:spLocks noChangeArrowheads="1"/>
          </p:cNvSpPr>
          <p:nvPr/>
        </p:nvSpPr>
        <p:spPr bwMode="auto">
          <a:xfrm>
            <a:off x="4800600" y="1828800"/>
            <a:ext cx="3581400" cy="12620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Use to test vs. IIA assumption in MNL model? LogL</a:t>
            </a:r>
            <a:r>
              <a:rPr lang="en-US" sz="1400" b="1" baseline="-25000">
                <a:latin typeface="Arial" charset="0"/>
              </a:rPr>
              <a:t>0</a:t>
            </a:r>
            <a:r>
              <a:rPr lang="en-US" sz="1400" b="1">
                <a:latin typeface="Arial" charset="0"/>
              </a:rPr>
              <a:t> = -184.5067.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IIA would not be rejected on this basis. (Not necessarily a test of that methodological assumption.)</a:t>
            </a:r>
          </a:p>
        </p:txBody>
      </p:sp>
      <p:sp>
        <p:nvSpPr>
          <p:cNvPr id="38918" name="Text Box 9"/>
          <p:cNvSpPr txBox="1">
            <a:spLocks noChangeArrowheads="1"/>
          </p:cNvSpPr>
          <p:nvPr/>
        </p:nvSpPr>
        <p:spPr bwMode="auto">
          <a:xfrm>
            <a:off x="5029200" y="5257800"/>
            <a:ext cx="28956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Normalized for estimation</a:t>
            </a:r>
          </a:p>
        </p:txBody>
      </p:sp>
      <p:sp>
        <p:nvSpPr>
          <p:cNvPr id="38919" name="Text Box 10"/>
          <p:cNvSpPr txBox="1">
            <a:spLocks noChangeArrowheads="1"/>
          </p:cNvSpPr>
          <p:nvPr/>
        </p:nvSpPr>
        <p:spPr bwMode="auto">
          <a:xfrm>
            <a:off x="5029200" y="6019800"/>
            <a:ext cx="28956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Structural parameters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81025"/>
            <a:ext cx="8229600" cy="701675"/>
          </a:xfrm>
        </p:spPr>
        <p:txBody>
          <a:bodyPr/>
          <a:lstStyle/>
          <a:p>
            <a:pPr eaLnBrk="1" hangingPunct="1"/>
            <a:r>
              <a:rPr lang="en-US" smtClean="0"/>
              <a:t>HEV Model - Elasticities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457200" y="1565275"/>
            <a:ext cx="5105400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-4.2604    1.6745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1.5828    1.9918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3.2158    4.4589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2.6644    4.0479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.7306     .5171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-3.6725    4.2167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2.4322    2.9464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1.6659    1.3707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.3698     .5522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.5949    1.5410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-6.5309    5.0374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2.1039    8.8085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.3401     .3078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.4681     .4794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1.4723    1.6322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-3.5584    9.3057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5410200" y="2184400"/>
            <a:ext cx="2971800" cy="4291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  <a:p>
            <a:r>
              <a:rPr lang="en-US" sz="1200" b="1">
                <a:latin typeface="Courier New" pitchFamily="49" charset="0"/>
              </a:rPr>
              <a:t>| INVC    in AIR            |</a:t>
            </a:r>
          </a:p>
          <a:p>
            <a:r>
              <a:rPr lang="en-US" sz="1200" b="1">
                <a:latin typeface="Courier New" pitchFamily="49" charset="0"/>
              </a:rPr>
              <a:t>|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-5.0216    2.3881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INVC    in TRAIN       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*     -3.3536    2.4168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INVC    in BUS         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*     -2.4359    1.1237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INVC    in CAR         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*     -1.3888    1.2161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5486400" y="1828800"/>
            <a:ext cx="25908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3352800" y="25908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6248400" y="2590800"/>
            <a:ext cx="9906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Heterogeneous HEV Model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752600"/>
            <a:ext cx="5334000" cy="1143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Does the variance depend on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household income?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828800" y="3200400"/>
            <a:ext cx="5410200" cy="1878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NLOGIT        ; Lhs = Mode</a:t>
            </a:r>
          </a:p>
          <a:p>
            <a:r>
              <a:rPr lang="en-US" b="1">
                <a:latin typeface="Arial" charset="0"/>
              </a:rPr>
              <a:t>    	       ; Choices = Air,Train,Bus,Car</a:t>
            </a:r>
          </a:p>
          <a:p>
            <a:r>
              <a:rPr lang="en-US" b="1">
                <a:latin typeface="Arial" charset="0"/>
              </a:rPr>
              <a:t>    	       ; Rhs = TTME,INVC,INVT,GC,One</a:t>
            </a:r>
          </a:p>
          <a:p>
            <a:r>
              <a:rPr lang="en-US" b="1">
                <a:latin typeface="Arial" charset="0"/>
              </a:rPr>
              <a:t>                      ; Het   ;  Hfn = HINC</a:t>
            </a:r>
          </a:p>
          <a:p>
            <a:r>
              <a:rPr lang="en-US" b="1">
                <a:latin typeface="Arial" charset="0"/>
              </a:rPr>
              <a:t>                      ; Effects: INVT(*) $</a:t>
            </a:r>
          </a:p>
          <a:p>
            <a:pPr>
              <a:spcBef>
                <a:spcPct val="50000"/>
              </a:spcBef>
            </a:pPr>
            <a:endParaRPr lang="en-US">
              <a:latin typeface="Arial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1371600"/>
            <a:ext cx="7696200" cy="2057400"/>
          </a:xfrm>
        </p:spPr>
        <p:txBody>
          <a:bodyPr/>
          <a:lstStyle/>
          <a:p>
            <a:pPr eaLnBrk="1" hangingPunct="1"/>
            <a:r>
              <a:rPr lang="en-US" sz="4400" smtClean="0">
                <a:solidFill>
                  <a:schemeClr val="folHlink"/>
                </a:solidFill>
              </a:rPr>
              <a:t>Lab Session 9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362200" y="3810000"/>
            <a:ext cx="6248400" cy="85248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Multinomial Probit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Mixed Logit (Random Parameters)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Latent Class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Multinomial Probit Model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524000"/>
            <a:ext cx="7543800" cy="4530725"/>
          </a:xfrm>
        </p:spPr>
        <p:txBody>
          <a:bodyPr/>
          <a:lstStyle/>
          <a:p>
            <a:pPr eaLnBrk="1" hangingPunct="1"/>
            <a:r>
              <a:rPr lang="en-US" sz="2400" smtClean="0"/>
              <a:t>Add  </a:t>
            </a:r>
            <a:r>
              <a:rPr lang="en-US" sz="2400" b="1" smtClean="0"/>
              <a:t>;MNP</a:t>
            </a:r>
            <a:r>
              <a:rPr lang="en-US" sz="2400" smtClean="0"/>
              <a:t> to the generic command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Use </a:t>
            </a:r>
            <a:r>
              <a:rPr lang="en-US" sz="2400" b="1" smtClean="0"/>
              <a:t>;PTS=number</a:t>
            </a:r>
            <a:r>
              <a:rPr lang="en-US" sz="2400" smtClean="0"/>
              <a:t> to specify the number of points in the simulations. Use a small number (15) for demonstrations and examples. Use a large number (200+) for real estimation.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(Don’t fit this now. Takes forever to compute.  Much less practical – and probably less useful – than other specifications.)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Multinomial Probit Model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524000" y="1752600"/>
            <a:ext cx="64770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</a:rPr>
              <a:t>      GC|     .11825**        .04783        2.472   .0134</a:t>
            </a:r>
          </a:p>
          <a:p>
            <a:r>
              <a:rPr lang="en-US" sz="1200" b="1">
                <a:latin typeface="Courier New" pitchFamily="49" charset="0"/>
              </a:rPr>
              <a:t>    TTME|    -.09105***       .03439       -2.647   .0081</a:t>
            </a:r>
          </a:p>
          <a:p>
            <a:r>
              <a:rPr lang="en-US" sz="1200" b="1">
                <a:latin typeface="Courier New" pitchFamily="49" charset="0"/>
              </a:rPr>
              <a:t>    INVC|    -.14880***       .05495       -2.708   .0068</a:t>
            </a:r>
          </a:p>
          <a:p>
            <a:r>
              <a:rPr lang="en-US" sz="1200" b="1">
                <a:latin typeface="Courier New" pitchFamily="49" charset="0"/>
              </a:rPr>
              <a:t>    INVT|    -.02300***       .00797       -2.886   .0039</a:t>
            </a:r>
          </a:p>
          <a:p>
            <a:r>
              <a:rPr lang="en-US" sz="1200" b="1">
                <a:latin typeface="Courier New" pitchFamily="49" charset="0"/>
              </a:rPr>
              <a:t>   A_AIR|    2.94413*        1.59671        1.844   .0652</a:t>
            </a:r>
          </a:p>
          <a:p>
            <a:r>
              <a:rPr lang="en-US" sz="1200" b="1">
                <a:latin typeface="Courier New" pitchFamily="49" charset="0"/>
              </a:rPr>
              <a:t> A_TRAIN|    4.64736***      1.50865        3.080   .0021</a:t>
            </a:r>
          </a:p>
          <a:p>
            <a:r>
              <a:rPr lang="en-US" sz="1200" b="1">
                <a:latin typeface="Courier New" pitchFamily="49" charset="0"/>
              </a:rPr>
              <a:t>   A_BUS|    4.09869***      1.29880        3.156   .0016</a:t>
            </a:r>
          </a:p>
          <a:p>
            <a:r>
              <a:rPr lang="en-US" sz="1200" b="1">
                <a:latin typeface="Courier New" pitchFamily="49" charset="0"/>
              </a:rPr>
              <a:t>        |Std. Devs. of the Normal Distribution.</a:t>
            </a:r>
          </a:p>
          <a:p>
            <a:r>
              <a:rPr lang="en-US" sz="1200" b="1">
                <a:latin typeface="Courier New" pitchFamily="49" charset="0"/>
              </a:rPr>
              <a:t>  s[AIR]|    3.99782**       1.59304        2.510   .0121</a:t>
            </a:r>
          </a:p>
          <a:p>
            <a:r>
              <a:rPr lang="en-US" sz="1200" b="1">
                <a:latin typeface="Courier New" pitchFamily="49" charset="0"/>
              </a:rPr>
              <a:t>s[TRAIN]|    1.63224*         .86143        1.895   .0581</a:t>
            </a:r>
          </a:p>
          <a:p>
            <a:r>
              <a:rPr lang="en-US" sz="1200" b="1">
                <a:latin typeface="Courier New" pitchFamily="49" charset="0"/>
              </a:rPr>
              <a:t>  s[BUS]|    1.00000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  s[CAR]|    1.00000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        |Correlations in the Normal Distribution</a:t>
            </a:r>
          </a:p>
          <a:p>
            <a:r>
              <a:rPr lang="en-US" sz="1200" b="1">
                <a:latin typeface="Courier New" pitchFamily="49" charset="0"/>
              </a:rPr>
              <a:t>rAIR,TRA|     .31999          .53343         .600   .5486</a:t>
            </a:r>
          </a:p>
          <a:p>
            <a:r>
              <a:rPr lang="en-US" sz="1200" b="1">
                <a:latin typeface="Courier New" pitchFamily="49" charset="0"/>
              </a:rPr>
              <a:t>rAIR,BUS|     .40675          .70841         .574   .5659</a:t>
            </a:r>
          </a:p>
          <a:p>
            <a:r>
              <a:rPr lang="en-US" sz="1200" b="1">
                <a:latin typeface="Courier New" pitchFamily="49" charset="0"/>
              </a:rPr>
              <a:t>rTRA,BUS|     .37434          .41343         .905   .3652</a:t>
            </a:r>
          </a:p>
          <a:p>
            <a:r>
              <a:rPr lang="en-US" sz="1200" b="1">
                <a:latin typeface="Courier New" pitchFamily="49" charset="0"/>
              </a:rPr>
              <a:t>rAIR,CAR|       .000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rTRA,CAR|       .000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rBUS,CAR|       .000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MNP Elasticities</a:t>
            </a:r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2057400" y="1400175"/>
            <a:ext cx="5562600" cy="53863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-1.0154     .4600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.4773     .4052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.6124     .4282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.3237     .3037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1.8113    1.6718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-11.8375   10.1346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7.9668    6.8088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4.3257    4.4078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.9635    1.4635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3.9555    6.7724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-23.3467   14.2837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4.6840    7.8314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1.3324    1.4476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4.5062    4.7695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9.6001    7.6406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-10.8870   10.0449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85800"/>
            <a:ext cx="8458200" cy="762000"/>
          </a:xfrm>
        </p:spPr>
        <p:txBody>
          <a:bodyPr/>
          <a:lstStyle/>
          <a:p>
            <a:pPr eaLnBrk="1" hangingPunct="1"/>
            <a:r>
              <a:rPr lang="en-US" sz="2800" b="1" smtClean="0"/>
              <a:t>Data Sets for Random Parameters Modeling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066800" y="1600200"/>
            <a:ext cx="7239000" cy="4953000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(1) </a:t>
            </a:r>
            <a:r>
              <a:rPr lang="en-US" sz="1600" b="1" smtClean="0">
                <a:latin typeface="Arial" charset="0"/>
              </a:rPr>
              <a:t>clogit.lpj</a:t>
            </a:r>
            <a:r>
              <a:rPr lang="en-US" sz="1600" smtClean="0"/>
              <a:t> (as before)  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(2) </a:t>
            </a:r>
            <a:r>
              <a:rPr lang="en-US" sz="1600" b="1" smtClean="0">
                <a:latin typeface="Arial" charset="0"/>
              </a:rPr>
              <a:t>brandchoicesSP.LPJ</a:t>
            </a:r>
            <a:r>
              <a:rPr lang="en-US" sz="1600" smtClean="0"/>
              <a:t> is 8 choice situations per person, 4 choices.  True underlying model is a three class latent class model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(3) </a:t>
            </a:r>
            <a:r>
              <a:rPr lang="en-US" sz="1600" b="1" smtClean="0">
                <a:latin typeface="Arial" charset="0"/>
              </a:rPr>
              <a:t>panelprobit.lpj</a:t>
            </a:r>
            <a:r>
              <a:rPr lang="en-US" sz="1600" smtClean="0"/>
              <a:t> is 5 binary outcome situations per firm, 1270 firms.  This has only firm specific data, no “choice specific” data.  Suitable for Random Parameters Probit Models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(4) </a:t>
            </a:r>
            <a:r>
              <a:rPr lang="en-US" sz="1600" b="1" smtClean="0">
                <a:latin typeface="Arial" charset="0"/>
              </a:rPr>
              <a:t>innovation.lpj</a:t>
            </a:r>
            <a:r>
              <a:rPr lang="en-US" sz="1600" smtClean="0"/>
              <a:t> is 5 “choice” situations per firm.  Converted the panel probit.lpj data to a format amenable to the RPL program in NLOGIT.  Second line of each outcome is the other outcome, “not innovate” plus zeros for the “attributes.”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(5) </a:t>
            </a:r>
            <a:r>
              <a:rPr lang="en-US" sz="1600" b="1" smtClean="0">
                <a:latin typeface="Arial" charset="0"/>
              </a:rPr>
              <a:t>healthcare.lpj</a:t>
            </a:r>
            <a:r>
              <a:rPr lang="en-US" sz="1600" smtClean="0"/>
              <a:t> is a panel data set with numerous variables (DocVis, HospVis, DOCTOR, HOSPITAL, HSAT) that can be modeled with random parameters models.  There are varying numbers of observations per person.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(6) </a:t>
            </a:r>
            <a:r>
              <a:rPr lang="en-US" sz="1600" b="1" smtClean="0">
                <a:latin typeface="Arial" charset="0"/>
              </a:rPr>
              <a:t>sprp.lpj</a:t>
            </a:r>
            <a:r>
              <a:rPr lang="en-US" sz="1600" smtClean="0">
                <a:latin typeface="Arial" charset="0"/>
              </a:rPr>
              <a:t> is a mixed revealed/stated multinomial choice data set.  There are a mixture of a variable number of choices per person as well as a choice among the elements of a master choice set.</a:t>
            </a:r>
            <a:r>
              <a:rPr lang="en-US" sz="1600" smtClean="0"/>
              <a:t> </a:t>
            </a:r>
          </a:p>
          <a:p>
            <a:pPr marL="533400" indent="-533400" eaLnBrk="1" hangingPunct="1">
              <a:lnSpc>
                <a:spcPct val="80000"/>
              </a:lnSpc>
            </a:pPr>
            <a:endParaRPr 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Panel Data Formats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In case  (1)        </a:t>
            </a:r>
            <a:r>
              <a:rPr lang="en-US" b="1" smtClean="0">
                <a:latin typeface="Arial" charset="0"/>
              </a:rPr>
              <a:t>; PDS = 1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(2) use  </a:t>
            </a:r>
            <a:r>
              <a:rPr lang="en-US" b="1" smtClean="0">
                <a:latin typeface="Arial" charset="0"/>
              </a:rPr>
              <a:t>; PDS = 8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(3)        </a:t>
            </a:r>
            <a:r>
              <a:rPr lang="en-US" b="1" smtClean="0">
                <a:latin typeface="Arial" charset="0"/>
              </a:rPr>
              <a:t>; PDS = 5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(4)        </a:t>
            </a:r>
            <a:r>
              <a:rPr lang="en-US" b="1" smtClean="0">
                <a:latin typeface="Arial" charset="0"/>
              </a:rPr>
              <a:t>; PDS = 5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(5)        </a:t>
            </a:r>
            <a:r>
              <a:rPr lang="en-US" b="1" smtClean="0">
                <a:latin typeface="Arial" charset="0"/>
              </a:rPr>
              <a:t>; PDS = _Groupti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	     (6)        </a:t>
            </a:r>
            <a:r>
              <a:rPr lang="en-US" b="1" smtClean="0">
                <a:latin typeface="Arial" charset="0"/>
              </a:rPr>
              <a:t>; PDS = 4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               (See discussion in Lab Session 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Commands for Random Parameters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0200" y="2057400"/>
            <a:ext cx="6934200" cy="3124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Model name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; Lhs = …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; Rhs = …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; … &lt; any other specifications &gt;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FF3300"/>
                </a:solidFill>
                <a:latin typeface="Arial" charset="0"/>
              </a:rPr>
              <a:t>; RPM if not NLOGIT or ;RPL if NLOGIT model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; PTS = the number of points (use 25 for our class)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; PDS = the panel data spedification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; Halton (to get better results)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; FCN = the specification of the random parameters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Random Parameter Specifications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28800"/>
            <a:ext cx="8229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All models in LIMDEP/NLOGIT may be fit with random parameters, with panel or cross sections.  NLOGIT has more options (not shown here) than the more general cases.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Options for specifications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       </a:t>
            </a:r>
            <a:r>
              <a:rPr lang="en-US" sz="2000" b="1" smtClean="0">
                <a:latin typeface="Arial" charset="0"/>
              </a:rPr>
              <a:t>; Correlated parameters (otherwise, independent)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; FCN = name ( type ). 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Type is N = normal,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U = uniform,      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L = lognormal (positive),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T = tent shaped distributions.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C = nonrandom (variance = 0 – only in NLOGIT)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Name is the name of a variable or parameter in the model or</a:t>
            </a:r>
            <a:br>
              <a:rPr lang="en-US" sz="2000" b="1" smtClean="0">
                <a:latin typeface="Arial" charset="0"/>
              </a:rPr>
            </a:br>
            <a:r>
              <a:rPr lang="en-US" sz="2000" b="1" smtClean="0">
                <a:latin typeface="Arial" charset="0"/>
              </a:rPr>
              <a:t>A_choice for ASCs (up to 8 characters).  In the CLOGIT model, they are A_AIR  A_TRAIN  A_BUS.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Replicability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05000" y="1676400"/>
            <a:ext cx="60960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Consecutive runs of the identical model give different results</a:t>
            </a:r>
            <a:r>
              <a:rPr lang="en-US" sz="2000" smtClean="0">
                <a:latin typeface="Arial" charset="0"/>
              </a:rPr>
              <a:t>. Why?  Different random draws.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Achieve replicability</a:t>
            </a:r>
          </a:p>
          <a:p>
            <a:pPr eaLnBrk="1" hangingPunct="1">
              <a:buFont typeface="Wingdings" pitchFamily="2" charset="2"/>
              <a:buNone/>
            </a:pPr>
            <a:endParaRPr lang="en-US" sz="2000" b="1" smtClean="0">
              <a:latin typeface="Arial" charset="0"/>
            </a:endParaRPr>
          </a:p>
          <a:p>
            <a:pPr lvl="1" eaLnBrk="1" hangingPunct="1"/>
            <a:r>
              <a:rPr lang="en-US" sz="2000" smtClean="0">
                <a:latin typeface="Arial" charset="0"/>
              </a:rPr>
              <a:t>Use </a:t>
            </a:r>
            <a:r>
              <a:rPr lang="en-US" sz="2000" b="1" smtClean="0">
                <a:latin typeface="Arial" charset="0"/>
              </a:rPr>
              <a:t>;HALTON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Set random number generator before each run with the same value. </a:t>
            </a:r>
          </a:p>
          <a:p>
            <a:pPr lvl="1" eaLnBrk="1" hangingPunct="1"/>
            <a:endParaRPr lang="en-US" sz="2000" smtClean="0">
              <a:latin typeface="Arial" charset="0"/>
            </a:endParaRPr>
          </a:p>
          <a:p>
            <a:pPr lvl="1"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CALC ; Ran( large odd number)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Random Parameters Models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828800"/>
            <a:ext cx="7010400" cy="3810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PROBIT 	; Lhs = IP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		; Rhs = One,IMUM,FDIUM,LogSales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		; RPM ; Pts = 25 ; Halton ; Pds = 5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		; Fcn = IMUM(N),FDIUM(N) ; Correlated $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POISSON 	; Lhs = Doctor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		; Rhs = One,Educ,Age,Hhninc,Hhkids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		; Fcn = Educ(N)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       ; Pds=_Groupti ; Pts=100 ; Halton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		; Maxit = 25 $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And so on…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534400" cy="838200"/>
          </a:xfrm>
        </p:spPr>
        <p:txBody>
          <a:bodyPr/>
          <a:lstStyle/>
          <a:p>
            <a:pPr eaLnBrk="1" hangingPunct="1"/>
            <a:r>
              <a:rPr lang="en-US" sz="3200" b="1" smtClean="0"/>
              <a:t>      Random Effects in Utility Functions 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295400" y="3581400"/>
            <a:ext cx="6629400" cy="1920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RPLogit  ;  lhs=mode   ;  choices=air,train,bus,car</a:t>
            </a:r>
          </a:p>
          <a:p>
            <a:r>
              <a:rPr lang="en-US" sz="2000" b="1">
                <a:latin typeface="Arial" charset="0"/>
              </a:rPr>
              <a:t>                ;  rhs=gc,ttme</a:t>
            </a:r>
          </a:p>
          <a:p>
            <a:r>
              <a:rPr lang="en-US" sz="2000" b="1">
                <a:latin typeface="Arial" charset="0"/>
              </a:rPr>
              <a:t>                ;  rh2=one</a:t>
            </a:r>
          </a:p>
          <a:p>
            <a:r>
              <a:rPr lang="en-US" sz="2000" b="1">
                <a:latin typeface="Arial" charset="0"/>
              </a:rPr>
              <a:t>                ;  rpl ;  maxit=50;pts=25;halton ; pds=5</a:t>
            </a:r>
          </a:p>
          <a:p>
            <a:r>
              <a:rPr lang="en-US" sz="2000" b="1">
                <a:latin typeface="Arial" charset="0"/>
              </a:rPr>
              <a:t>                ;  fcn=a_air(n),a_train(n),a_bus(n) </a:t>
            </a:r>
          </a:p>
          <a:p>
            <a:r>
              <a:rPr lang="en-US" sz="2000" b="1">
                <a:latin typeface="Arial" charset="0"/>
              </a:rPr>
              <a:t>                ;  Correlated $</a:t>
            </a:r>
            <a:endParaRPr lang="en-US" sz="2000">
              <a:latin typeface="Arial" charset="0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295400" y="1905000"/>
            <a:ext cx="7086600" cy="1311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Model has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U(i,j,t) = </a:t>
            </a:r>
            <a:r>
              <a:rPr lang="en-US" sz="2000" b="1">
                <a:latin typeface="Arial" charset="0"/>
                <a:sym typeface="Symbol" pitchFamily="18" charset="2"/>
              </a:rPr>
              <a:t>’x(i,j,t) + e(i,j,t) + w(i,j)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  <a:sym typeface="Symbol" pitchFamily="18" charset="2"/>
              </a:rPr>
              <a:t>w(i,j) is constant across time, correlated across utilities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534400" cy="838200"/>
          </a:xfrm>
        </p:spPr>
        <p:txBody>
          <a:bodyPr/>
          <a:lstStyle/>
          <a:p>
            <a:pPr eaLnBrk="1" hangingPunct="1"/>
            <a:r>
              <a:rPr lang="en-US" sz="3200" b="1" smtClean="0"/>
              <a:t>      Random Effects in Utility Functions 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219200" y="1752600"/>
            <a:ext cx="6629400" cy="45116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Model has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U(i,j,t) = </a:t>
            </a:r>
            <a:r>
              <a:rPr lang="en-US" sz="2000" b="1">
                <a:latin typeface="Arial" charset="0"/>
                <a:sym typeface="Symbol" pitchFamily="18" charset="2"/>
              </a:rPr>
              <a:t>’x(i,j,t) + e(i,j,t) + w(i,m)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  <a:sym typeface="Symbol" pitchFamily="18" charset="2"/>
              </a:rPr>
              <a:t>w(i,m) is constant across time, the same for specified groups of utilities.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  <a:sym typeface="Symbol" pitchFamily="18" charset="2"/>
              </a:rPr>
              <a:t>? This specifies two effects, one for private, one for public</a:t>
            </a:r>
          </a:p>
          <a:p>
            <a:r>
              <a:rPr lang="en-US" sz="2000" b="1">
                <a:latin typeface="Arial" charset="0"/>
              </a:rPr>
              <a:t>ECLogit  ;  lhs=mode   </a:t>
            </a:r>
          </a:p>
          <a:p>
            <a:r>
              <a:rPr lang="en-US" sz="2000" b="1">
                <a:latin typeface="Arial" charset="0"/>
              </a:rPr>
              <a:t>                ;  choices=air,train,bus,car</a:t>
            </a:r>
          </a:p>
          <a:p>
            <a:r>
              <a:rPr lang="en-US" sz="2000" b="1">
                <a:latin typeface="Arial" charset="0"/>
              </a:rPr>
              <a:t>                ;  rhs=gc,ttme</a:t>
            </a:r>
          </a:p>
          <a:p>
            <a:r>
              <a:rPr lang="en-US" sz="2000" b="1">
                <a:latin typeface="Arial" charset="0"/>
              </a:rPr>
              <a:t>                ;  rh2=one</a:t>
            </a:r>
          </a:p>
          <a:p>
            <a:r>
              <a:rPr lang="en-US" sz="2000" b="1">
                <a:latin typeface="Arial" charset="0"/>
              </a:rPr>
              <a:t>                ;  rpl ;  maxit=50;pts=25;halton ; pds=5</a:t>
            </a:r>
          </a:p>
          <a:p>
            <a:r>
              <a:rPr lang="en-US" sz="2000" b="1">
                <a:latin typeface="Arial" charset="0"/>
              </a:rPr>
              <a:t>                ;  fcn=a_air(n),a_train(n),a_bus(n) </a:t>
            </a:r>
          </a:p>
          <a:p>
            <a:r>
              <a:rPr lang="en-US" sz="2000" b="1">
                <a:latin typeface="Arial" charset="0"/>
              </a:rPr>
              <a:t>                ; ECM= (air,car),(bus,car) $</a:t>
            </a:r>
            <a:endParaRPr lang="en-US" sz="2000" b="1">
              <a:latin typeface="Arial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pPr eaLnBrk="1" hangingPunct="1"/>
            <a:r>
              <a:rPr lang="en-US" sz="2800" b="1" smtClean="0"/>
              <a:t>Options for Random Parameters in NLOGIT Only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752600"/>
            <a:ext cx="7467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Name ( type ) = as described above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Name (   C   )  = a constant parameter. Variance = 0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Name (T,*) = triangular with one end at 0 the other at 2</a:t>
            </a:r>
            <a:r>
              <a:rPr lang="en-US" sz="1800" smtClean="0">
                <a:latin typeface="Arial" charset="0"/>
                <a:sym typeface="Symbol" pitchFamily="18" charset="2"/>
              </a:rPr>
              <a:t>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  <a:sym typeface="Symbol" pitchFamily="18" charset="2"/>
              </a:rPr>
              <a:t>Name (type | value) = fixes the mean at value, variance is free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  <a:sym typeface="Symbol" pitchFamily="18" charset="2"/>
              </a:rPr>
              <a:t>Name (type | # ) if variables in RPL=list, they do not apply to this parameter. Mean is constant.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  <a:sym typeface="Symbol" pitchFamily="18" charset="2"/>
              </a:rPr>
              <a:t>Name (type | #pattern) as above, but pattern is used to remove only some variables in RPL=list. Pattern is 1s and 0s. E.g., if RPL=Hinc,Psize,  GC(N | #10) allows only Hinc in the mean.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  <a:sym typeface="Symbol" pitchFamily="18" charset="2"/>
              </a:rPr>
              <a:t>Name (type , value ) = forces standard deviation to equal value times absolute value of .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  <a:sym typeface="Symbol" pitchFamily="18" charset="2"/>
              </a:rPr>
              <a:t>Name (type,*,value) forces mean equal to value, variance is free, any variables in RPL=list are removed for this parameter.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Some Random Parameters Models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295400" y="1752600"/>
            <a:ext cx="6553200" cy="44529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? Basic random parameters model</a:t>
            </a:r>
          </a:p>
          <a:p>
            <a:r>
              <a:rPr lang="en-US" sz="1400" b="1">
                <a:latin typeface="Courier New" pitchFamily="49" charset="0"/>
              </a:rPr>
              <a:t>Nlogit      ;  lhs=mode   ;  choices=air,train,bus,car</a:t>
            </a:r>
          </a:p>
          <a:p>
            <a:r>
              <a:rPr lang="en-US" sz="1400" b="1">
                <a:latin typeface="Courier New" pitchFamily="49" charset="0"/>
              </a:rPr>
              <a:t>            ;  rhs=gc,ttme,invt  ;  rh2=one</a:t>
            </a:r>
          </a:p>
          <a:p>
            <a:r>
              <a:rPr lang="en-US" sz="1400" b="1">
                <a:latin typeface="Courier New" pitchFamily="49" charset="0"/>
              </a:rPr>
              <a:t>            ;  rpl ;  maxit=50 ;pts=25 ; halton ; pds=5</a:t>
            </a:r>
          </a:p>
          <a:p>
            <a:r>
              <a:rPr lang="en-US" sz="1400" b="1">
                <a:latin typeface="Courier New" pitchFamily="49" charset="0"/>
              </a:rPr>
              <a:t>            ;  fcn=gc(n),ttme(n),invt(n) $</a:t>
            </a:r>
          </a:p>
          <a:p>
            <a:r>
              <a:rPr lang="en-US" sz="1400" b="1">
                <a:latin typeface="Courier New" pitchFamily="49" charset="0"/>
              </a:rPr>
              <a:t>?</a:t>
            </a:r>
          </a:p>
          <a:p>
            <a:r>
              <a:rPr lang="en-US" sz="1400" b="1">
                <a:latin typeface="Courier New" pitchFamily="49" charset="0"/>
              </a:rPr>
              <a:t>? Random parameters model with constrained parameter.</a:t>
            </a:r>
          </a:p>
          <a:p>
            <a:r>
              <a:rPr lang="en-US" sz="1400" b="1">
                <a:latin typeface="Courier New" pitchFamily="49" charset="0"/>
              </a:rPr>
              <a:t>Nlogit      ;  lhs=mode   ;  choices=air,train,bus,car</a:t>
            </a:r>
          </a:p>
          <a:p>
            <a:r>
              <a:rPr lang="en-US" sz="1400" b="1">
                <a:latin typeface="Courier New" pitchFamily="49" charset="0"/>
              </a:rPr>
              <a:t>            ;  rhs=gc,ttme,invt  ;  rh2=one</a:t>
            </a:r>
          </a:p>
          <a:p>
            <a:r>
              <a:rPr lang="en-US" sz="1400" b="1">
                <a:latin typeface="Courier New" pitchFamily="49" charset="0"/>
              </a:rPr>
              <a:t>            ;  rpl ;  maxit=50 ;pts=25 ; halton ; pds=5</a:t>
            </a:r>
          </a:p>
          <a:p>
            <a:r>
              <a:rPr lang="en-US" sz="1400" b="1">
                <a:latin typeface="Courier New" pitchFamily="49" charset="0"/>
              </a:rPr>
              <a:t>            ;  fcn=gc(t,*),ttme(n),invt(n) $</a:t>
            </a:r>
          </a:p>
          <a:p>
            <a:r>
              <a:rPr lang="en-US" sz="1400" b="1">
                <a:latin typeface="Courier New" pitchFamily="49" charset="0"/>
              </a:rPr>
              <a:t>?</a:t>
            </a:r>
          </a:p>
          <a:p>
            <a:r>
              <a:rPr lang="en-US" sz="1400" b="1">
                <a:latin typeface="Courier New" pitchFamily="49" charset="0"/>
              </a:rPr>
              <a:t>? Random parameters with effects to induce correlation</a:t>
            </a:r>
          </a:p>
          <a:p>
            <a:r>
              <a:rPr lang="en-US" sz="1400" b="1">
                <a:latin typeface="Courier New" pitchFamily="49" charset="0"/>
              </a:rPr>
              <a:t>Nlogit      ;  lhs=mode   ;  choices=air,train,bus,car</a:t>
            </a:r>
          </a:p>
          <a:p>
            <a:r>
              <a:rPr lang="en-US" sz="1400" b="1">
                <a:latin typeface="Courier New" pitchFamily="49" charset="0"/>
              </a:rPr>
              <a:t>            ;  rhs=gc,ttme,invt  ;  rh2=one</a:t>
            </a:r>
          </a:p>
          <a:p>
            <a:r>
              <a:rPr lang="en-US" sz="1400" b="1">
                <a:latin typeface="Courier New" pitchFamily="49" charset="0"/>
              </a:rPr>
              <a:t>            ;  rpl ;  maxit=50 ;pts=25 ; halton ; pds=5</a:t>
            </a:r>
          </a:p>
          <a:p>
            <a:r>
              <a:rPr lang="en-US" sz="1400" b="1">
                <a:latin typeface="Courier New" pitchFamily="49" charset="0"/>
              </a:rPr>
              <a:t>            ;  fcn=gc(n),ttme(n),invt(n) </a:t>
            </a:r>
          </a:p>
          <a:p>
            <a:r>
              <a:rPr lang="en-US" sz="1400" b="1">
                <a:latin typeface="Courier New" pitchFamily="49" charset="0"/>
              </a:rPr>
              <a:t>            ;  kernel = (air,car),(bus,train) $</a:t>
            </a:r>
          </a:p>
          <a:p>
            <a:pPr>
              <a:spcBef>
                <a:spcPct val="50000"/>
              </a:spcBef>
            </a:pPr>
            <a:endParaRPr lang="en-US" sz="14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990600" y="1981200"/>
            <a:ext cx="7848600" cy="3140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Dummy variables for PUBLIC or PRIVATE mode</a:t>
            </a:r>
          </a:p>
          <a:p>
            <a:r>
              <a:rPr lang="en-US" sz="2000" b="1">
                <a:latin typeface="Arial" charset="0"/>
              </a:rPr>
              <a:t>Create	   ;  apriv = aasc + casc ; apub = tasc + basc$</a:t>
            </a:r>
          </a:p>
          <a:p>
            <a:r>
              <a:rPr lang="en-US" sz="2000" b="1">
                <a:latin typeface="Arial" charset="0"/>
              </a:rPr>
              <a:t>? Model contains a “type” effect (random effect) in the</a:t>
            </a:r>
          </a:p>
          <a:p>
            <a:r>
              <a:rPr lang="en-US" sz="2000" b="1">
                <a:latin typeface="Arial" charset="0"/>
              </a:rPr>
              <a:t>? Utility functions. Note, no coefficients, just random variation.</a:t>
            </a:r>
          </a:p>
          <a:p>
            <a:r>
              <a:rPr lang="en-US" sz="2000" b="1">
                <a:latin typeface="Arial" charset="0"/>
              </a:rPr>
              <a:t>Nlogit      ;  lhs=mode   ;  choices=air,train,bus,car</a:t>
            </a:r>
          </a:p>
          <a:p>
            <a:r>
              <a:rPr lang="en-US" sz="2000" b="1">
                <a:latin typeface="Arial" charset="0"/>
              </a:rPr>
              <a:t>                ;  rhs=gc,ttme,apriv,apub</a:t>
            </a:r>
          </a:p>
          <a:p>
            <a:r>
              <a:rPr lang="en-US" sz="2000" b="1">
                <a:latin typeface="Arial" charset="0"/>
              </a:rPr>
              <a:t>                ;  rh2=one</a:t>
            </a:r>
          </a:p>
          <a:p>
            <a:r>
              <a:rPr lang="en-US" sz="2000" b="1">
                <a:latin typeface="Arial" charset="0"/>
              </a:rPr>
              <a:t>                ;  rpl ;  maxit=50;pts=25;halton;output=3; pds=5</a:t>
            </a:r>
          </a:p>
          <a:p>
            <a:r>
              <a:rPr lang="en-US" sz="2000" b="1">
                <a:latin typeface="Arial" charset="0"/>
              </a:rPr>
              <a:t>                ;  fcn=apriv(n,*,0), apub(n,*,0) $</a:t>
            </a:r>
          </a:p>
          <a:p>
            <a:endParaRPr lang="en-US" sz="2000" b="1">
              <a:latin typeface="Arial" charset="0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685800" y="838200"/>
            <a:ext cx="76962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   Constructed Parameters with Restrictions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Using NLOGIT To Fit an LC Model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752600"/>
            <a:ext cx="64770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Start program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Load BrandChoices.lpj project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This is the artificial shoe brand choice data.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Specify the model with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          </a:t>
            </a:r>
            <a:r>
              <a:rPr lang="en-US" sz="2000" b="1" smtClean="0">
                <a:latin typeface="Arial" charset="0"/>
              </a:rPr>
              <a:t>; LCM ; PTS = number of classes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To request class probabilities to depend on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variables in the data, use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         </a:t>
            </a:r>
            <a:r>
              <a:rPr lang="en-US" sz="2000" b="1" smtClean="0">
                <a:latin typeface="Arial" charset="0"/>
              </a:rPr>
              <a:t>; LCM = the variables</a:t>
            </a:r>
            <a:r>
              <a:rPr lang="en-US" sz="2000" smtClean="0">
                <a:latin typeface="Arial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(Do not include ONE in this variables list.)</a:t>
            </a:r>
          </a:p>
          <a:p>
            <a:pPr eaLnBrk="1" hangingPunct="1"/>
            <a:endParaRPr lang="en-US" sz="20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Latent Choice Models</a:t>
            </a:r>
          </a:p>
        </p:txBody>
      </p:sp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1752600" y="1676400"/>
            <a:ext cx="5562600" cy="47609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? Load the BrandChoicesSP.lpj data set.</a:t>
            </a:r>
          </a:p>
          <a:p>
            <a:endParaRPr lang="en-US" b="1">
              <a:latin typeface="Arial" charset="0"/>
            </a:endParaRPr>
          </a:p>
          <a:p>
            <a:r>
              <a:rPr lang="en-US" b="1">
                <a:latin typeface="Arial" charset="0"/>
              </a:rPr>
              <a:t>(1) Three class model. (The truth)</a:t>
            </a:r>
          </a:p>
          <a:p>
            <a:r>
              <a:rPr lang="en-US" b="1">
                <a:latin typeface="Arial" charset="0"/>
              </a:rPr>
              <a:t>  NLOGIT ;Lhs=choice </a:t>
            </a:r>
          </a:p>
          <a:p>
            <a:r>
              <a:rPr lang="en-US" b="1">
                <a:latin typeface="Arial" charset="0"/>
              </a:rPr>
              <a:t>                ;Choices=Brand1,Brand2,Brand3,None</a:t>
            </a:r>
          </a:p>
          <a:p>
            <a:r>
              <a:rPr lang="en-US" b="1">
                <a:latin typeface="Arial" charset="0"/>
              </a:rPr>
              <a:t>                ;Rhs = Fash,Qual,Price,ASC4</a:t>
            </a:r>
          </a:p>
          <a:p>
            <a:r>
              <a:rPr lang="en-US" b="1">
                <a:latin typeface="Arial" charset="0"/>
              </a:rPr>
              <a:t>                ;lcm;pds=8  ;pts=3 ;Crosstab $</a:t>
            </a:r>
          </a:p>
          <a:p>
            <a:endParaRPr lang="en-US" b="1">
              <a:latin typeface="Arial" charset="0"/>
            </a:endParaRPr>
          </a:p>
          <a:p>
            <a:r>
              <a:rPr lang="en-US" b="1">
                <a:latin typeface="Arial" charset="0"/>
              </a:rPr>
              <a:t>(2) Try with different numbers of classes</a:t>
            </a:r>
          </a:p>
          <a:p>
            <a:r>
              <a:rPr lang="en-US" b="1">
                <a:latin typeface="Arial" charset="0"/>
              </a:rPr>
              <a:t>  NLOGIT ;Lhs=choice </a:t>
            </a:r>
          </a:p>
          <a:p>
            <a:r>
              <a:rPr lang="en-US" b="1">
                <a:latin typeface="Arial" charset="0"/>
              </a:rPr>
              <a:t>                ;Choices=Brand1,Brand2,Brand3,None</a:t>
            </a:r>
          </a:p>
          <a:p>
            <a:r>
              <a:rPr lang="en-US" b="1">
                <a:latin typeface="Arial" charset="0"/>
              </a:rPr>
              <a:t>                ;Rhs = Fash,Qual,Price,ASC4</a:t>
            </a:r>
          </a:p>
          <a:p>
            <a:r>
              <a:rPr lang="en-US" b="1">
                <a:latin typeface="Arial" charset="0"/>
              </a:rPr>
              <a:t>                ;lcm;pds=8  ;pts=2  ;Crosstab $</a:t>
            </a:r>
          </a:p>
          <a:p>
            <a:r>
              <a:rPr lang="en-US" b="1">
                <a:latin typeface="Arial" charset="0"/>
              </a:rPr>
              <a:t>  NLOGIT ;Lhs=choice </a:t>
            </a:r>
          </a:p>
          <a:p>
            <a:r>
              <a:rPr lang="en-US" b="1">
                <a:latin typeface="Arial" charset="0"/>
              </a:rPr>
              <a:t>                ;Choices=Brand1,Brand2,Brand3,None</a:t>
            </a:r>
          </a:p>
          <a:p>
            <a:r>
              <a:rPr lang="en-US" b="1">
                <a:latin typeface="Arial" charset="0"/>
              </a:rPr>
              <a:t>                ;Rhs = Fash,Qual,Price,ASC4</a:t>
            </a:r>
          </a:p>
          <a:p>
            <a:r>
              <a:rPr lang="en-US" b="1">
                <a:latin typeface="Arial" charset="0"/>
              </a:rPr>
              <a:t>                ;lcm;pds=8  ;pts=4  ;Crosstab $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Latent Class Models</a:t>
            </a: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1752600" y="1905000"/>
            <a:ext cx="6553200" cy="4486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(3) More elaborate model for class probabilities</a:t>
            </a:r>
          </a:p>
          <a:p>
            <a:r>
              <a:rPr lang="en-US" b="1">
                <a:latin typeface="Arial" charset="0"/>
              </a:rPr>
              <a:t>  NLOGIT ;Lhs=choice </a:t>
            </a:r>
          </a:p>
          <a:p>
            <a:r>
              <a:rPr lang="en-US" b="1">
                <a:latin typeface="Arial" charset="0"/>
              </a:rPr>
              <a:t>                ;Choices=Brand1,Brand2,Brand3,None</a:t>
            </a:r>
          </a:p>
          <a:p>
            <a:r>
              <a:rPr lang="en-US" b="1">
                <a:latin typeface="Arial" charset="0"/>
              </a:rPr>
              <a:t>                ;Rhs = Fash,Qual,Price,ASC4</a:t>
            </a:r>
          </a:p>
          <a:p>
            <a:r>
              <a:rPr lang="en-US" b="1">
                <a:latin typeface="Arial" charset="0"/>
              </a:rPr>
              <a:t>                ;lcm=Male,Agel25,Age2539 ;pds=8  ;pts=4</a:t>
            </a:r>
          </a:p>
          <a:p>
            <a:r>
              <a:rPr lang="en-US" b="1">
                <a:latin typeface="Arial" charset="0"/>
              </a:rPr>
              <a:t>                ;Crosstab $</a:t>
            </a:r>
          </a:p>
          <a:p>
            <a:endParaRPr lang="en-US" b="1">
              <a:latin typeface="Arial" charset="0"/>
            </a:endParaRPr>
          </a:p>
          <a:p>
            <a:r>
              <a:rPr lang="en-US" b="1">
                <a:latin typeface="Arial" charset="0"/>
              </a:rPr>
              <a:t>(4) Compare LCM to a simpler model - Nested Logit</a:t>
            </a:r>
          </a:p>
          <a:p>
            <a:r>
              <a:rPr lang="en-US" b="1">
                <a:latin typeface="Arial" charset="0"/>
              </a:rPr>
              <a:t>  NLOGIT ;Lhs=choice </a:t>
            </a:r>
          </a:p>
          <a:p>
            <a:r>
              <a:rPr lang="en-US" b="1">
                <a:latin typeface="Arial" charset="0"/>
              </a:rPr>
              <a:t>                ;Choices=Brand1,Brand2,Brand3,None</a:t>
            </a:r>
          </a:p>
          <a:p>
            <a:r>
              <a:rPr lang="en-US" b="1">
                <a:latin typeface="Arial" charset="0"/>
              </a:rPr>
              <a:t>                ;Rhs = Fash,Qual,Price,ASC4</a:t>
            </a:r>
          </a:p>
          <a:p>
            <a:r>
              <a:rPr lang="en-US" b="1">
                <a:latin typeface="Arial" charset="0"/>
              </a:rPr>
              <a:t>                ;Tree=Shoes(brand*),NoShoes(none) </a:t>
            </a:r>
          </a:p>
          <a:p>
            <a:r>
              <a:rPr lang="en-US" b="1">
                <a:latin typeface="Arial" charset="0"/>
              </a:rPr>
              <a:t>                ;ivset:(noshoes)=[1]</a:t>
            </a:r>
          </a:p>
          <a:p>
            <a:r>
              <a:rPr lang="en-US" b="1">
                <a:latin typeface="Arial" charset="0"/>
              </a:rPr>
              <a:t>                ;Crosstab $</a:t>
            </a:r>
          </a:p>
          <a:p>
            <a:endParaRPr lang="en-US" b="1">
              <a:latin typeface="Arial" charset="0"/>
            </a:endParaRPr>
          </a:p>
          <a:p>
            <a:r>
              <a:rPr lang="en-US" b="1">
                <a:latin typeface="Arial" charset="0"/>
              </a:rPr>
              <a:t>(5) Try some other experiments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Session 10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11613"/>
            <a:ext cx="6400800" cy="665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smtClean="0"/>
              <a:t>Discrete Choice 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smtClean="0"/>
              <a:t>Combining RP and SP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Application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057400"/>
            <a:ext cx="68580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Survey sample of 2,688 trips, 2 or 4 choices per situation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Sample consists of 672 individuals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Choice based sample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Revealed/Stated choice experiment: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Revealed:  Drive,ShortRail,Bus,Train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Hypothetical: Drive,ShortRail,Bus,Train,LightRail,ExpressBus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Attributes: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Cost –Fuel or fare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Transit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Parking cost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Access and Egress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Data Set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981200"/>
            <a:ext cx="61722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Load data set  RPSP.LPJ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9408 observations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We fit separate models for RP and SP subsets of the data, then a combined, nested model that accommodates the different scaling.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17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76200"/>
            <a:ext cx="50768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3429000"/>
            <a:ext cx="6145213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9"/>
          <p:cNvSpPr>
            <a:spLocks noChangeArrowheads="1"/>
          </p:cNvSpPr>
          <p:nvPr/>
        </p:nvSpPr>
        <p:spPr bwMode="auto">
          <a:xfrm>
            <a:off x="2733675" y="762000"/>
            <a:ext cx="2676525" cy="3048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Rectangle 10"/>
          <p:cNvSpPr>
            <a:spLocks noChangeArrowheads="1"/>
          </p:cNvSpPr>
          <p:nvPr/>
        </p:nvSpPr>
        <p:spPr bwMode="auto">
          <a:xfrm>
            <a:off x="4114800" y="4114800"/>
            <a:ext cx="4495800" cy="3048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Rectangle 11"/>
          <p:cNvSpPr>
            <a:spLocks noChangeArrowheads="1"/>
          </p:cNvSpPr>
          <p:nvPr/>
        </p:nvSpPr>
        <p:spPr bwMode="auto">
          <a:xfrm>
            <a:off x="2743200" y="1085850"/>
            <a:ext cx="2667000" cy="609600"/>
          </a:xfrm>
          <a:prstGeom prst="rect">
            <a:avLst/>
          </a:prstGeom>
          <a:solidFill>
            <a:srgbClr val="3366FF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Rectangle 12"/>
          <p:cNvSpPr>
            <a:spLocks noChangeArrowheads="1"/>
          </p:cNvSpPr>
          <p:nvPr/>
        </p:nvSpPr>
        <p:spPr bwMode="auto">
          <a:xfrm>
            <a:off x="4114800" y="4419600"/>
            <a:ext cx="4495800" cy="609600"/>
          </a:xfrm>
          <a:prstGeom prst="rect">
            <a:avLst/>
          </a:prstGeom>
          <a:solidFill>
            <a:srgbClr val="3366FF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Rectangle 13"/>
          <p:cNvSpPr>
            <a:spLocks noChangeArrowheads="1"/>
          </p:cNvSpPr>
          <p:nvPr/>
        </p:nvSpPr>
        <p:spPr bwMode="auto">
          <a:xfrm>
            <a:off x="2743200" y="1704975"/>
            <a:ext cx="2667000" cy="609600"/>
          </a:xfrm>
          <a:prstGeom prst="rect">
            <a:avLst/>
          </a:prstGeom>
          <a:solidFill>
            <a:schemeClr val="hlink">
              <a:alpha val="16078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Rectangle 14"/>
          <p:cNvSpPr>
            <a:spLocks noChangeArrowheads="1"/>
          </p:cNvSpPr>
          <p:nvPr/>
        </p:nvSpPr>
        <p:spPr bwMode="auto">
          <a:xfrm>
            <a:off x="4114800" y="5029200"/>
            <a:ext cx="4495800" cy="609600"/>
          </a:xfrm>
          <a:prstGeom prst="rect">
            <a:avLst/>
          </a:prstGeom>
          <a:solidFill>
            <a:schemeClr val="hlink">
              <a:alpha val="16078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Rectangle 15"/>
          <p:cNvSpPr>
            <a:spLocks noChangeArrowheads="1"/>
          </p:cNvSpPr>
          <p:nvPr/>
        </p:nvSpPr>
        <p:spPr bwMode="auto">
          <a:xfrm>
            <a:off x="2733675" y="2324100"/>
            <a:ext cx="2676525" cy="609600"/>
          </a:xfrm>
          <a:prstGeom prst="rect">
            <a:avLst/>
          </a:prstGeom>
          <a:solidFill>
            <a:srgbClr val="339966">
              <a:alpha val="32156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Rectangle 16"/>
          <p:cNvSpPr>
            <a:spLocks noChangeArrowheads="1"/>
          </p:cNvSpPr>
          <p:nvPr/>
        </p:nvSpPr>
        <p:spPr bwMode="auto">
          <a:xfrm>
            <a:off x="4114800" y="5638800"/>
            <a:ext cx="4495800" cy="609600"/>
          </a:xfrm>
          <a:prstGeom prst="rect">
            <a:avLst/>
          </a:prstGeom>
          <a:solidFill>
            <a:srgbClr val="339966">
              <a:alpha val="32156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5562600" y="769938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two or four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RP 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six 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ten alternatives in total.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Model for Revealed Preference Data</a:t>
            </a:r>
          </a:p>
        </p:txBody>
      </p: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1447800" y="1905000"/>
            <a:ext cx="6705600" cy="4349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? Using only Revealed Preference Data</a:t>
            </a:r>
          </a:p>
          <a:p>
            <a:r>
              <a:rPr lang="en-US" b="1">
                <a:latin typeface="Courier New" pitchFamily="49" charset="0"/>
              </a:rPr>
              <a:t>sample;all$</a:t>
            </a:r>
          </a:p>
          <a:p>
            <a:r>
              <a:rPr lang="en-US" b="1">
                <a:latin typeface="Courier New" pitchFamily="49" charset="0"/>
              </a:rPr>
              <a:t>reject;sprp=2$ deleting SP data</a:t>
            </a:r>
          </a:p>
          <a:p>
            <a:r>
              <a:rPr lang="en-US" b="1">
                <a:latin typeface="Courier New" pitchFamily="49" charset="0"/>
              </a:rPr>
              <a:t>dstats;rhs=autotime,fcost,mptrtime,mptrfare$</a:t>
            </a:r>
          </a:p>
          <a:p>
            <a:r>
              <a:rPr lang="en-US" b="1">
                <a:latin typeface="Courier New" pitchFamily="49" charset="0"/>
              </a:rPr>
              <a:t>NLOGIT</a:t>
            </a:r>
          </a:p>
          <a:p>
            <a:r>
              <a:rPr lang="en-US" b="1">
                <a:latin typeface="Courier New" pitchFamily="49" charset="0"/>
              </a:rPr>
              <a:t>;lhs=chosen,cset,altij</a:t>
            </a:r>
          </a:p>
          <a:p>
            <a:r>
              <a:rPr lang="en-US" b="1">
                <a:latin typeface="Courier New" pitchFamily="49" charset="0"/>
              </a:rPr>
              <a:t>;choices=RPDA,RPRS,RPBS,RPTN</a:t>
            </a:r>
          </a:p>
          <a:p>
            <a:r>
              <a:rPr lang="en-US" b="1">
                <a:latin typeface="Courier New" pitchFamily="49" charset="0"/>
              </a:rPr>
              <a:t>;descriptives;crosstab</a:t>
            </a:r>
          </a:p>
          <a:p>
            <a:r>
              <a:rPr lang="en-US" b="1">
                <a:latin typeface="Courier New" pitchFamily="49" charset="0"/>
              </a:rPr>
              <a:t>;maxit=100</a:t>
            </a:r>
          </a:p>
          <a:p>
            <a:r>
              <a:rPr lang="en-US" b="1">
                <a:latin typeface="Courier New" pitchFamily="49" charset="0"/>
              </a:rPr>
              <a:t>;model:</a:t>
            </a:r>
          </a:p>
          <a:p>
            <a:r>
              <a:rPr lang="en-US" b="1">
                <a:latin typeface="Courier New" pitchFamily="49" charset="0"/>
              </a:rPr>
              <a:t>U(RPDA) = rdasc+ fl*fcost+tm*autotime/</a:t>
            </a:r>
          </a:p>
          <a:p>
            <a:r>
              <a:rPr lang="en-US" b="1">
                <a:latin typeface="Courier New" pitchFamily="49" charset="0"/>
              </a:rPr>
              <a:t>U(RPRS) = rrsasc+ fl*fcost+tm*autotime/</a:t>
            </a:r>
          </a:p>
          <a:p>
            <a:r>
              <a:rPr lang="en-US" b="1">
                <a:latin typeface="Courier New" pitchFamily="49" charset="0"/>
              </a:rPr>
              <a:t>U(RPBS) = rbsasc + ptc*mptrfare+mt*mptrtime/</a:t>
            </a:r>
          </a:p>
          <a:p>
            <a:r>
              <a:rPr lang="en-US" b="1">
                <a:latin typeface="Courier New" pitchFamily="49" charset="0"/>
              </a:rPr>
              <a:t>U(RPTN) =          ptc*mptrfare+mt*mptrtime$</a:t>
            </a:r>
          </a:p>
          <a:p>
            <a:pPr>
              <a:spcBef>
                <a:spcPct val="50000"/>
              </a:spcBef>
            </a:pPr>
            <a:endParaRPr lang="en-US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Model for Stated Preference Data</a:t>
            </a: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838200" y="1828800"/>
            <a:ext cx="7924800" cy="46148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? Using only Stated Preference Data</a:t>
            </a:r>
          </a:p>
          <a:p>
            <a:r>
              <a:rPr lang="en-US" sz="1600" b="1">
                <a:latin typeface="Courier New" pitchFamily="49" charset="0"/>
              </a:rPr>
              <a:t>sample;all$</a:t>
            </a:r>
          </a:p>
          <a:p>
            <a:r>
              <a:rPr lang="en-US" sz="1600" b="1">
                <a:latin typeface="Courier New" pitchFamily="49" charset="0"/>
              </a:rPr>
              <a:t>reject;sprp=1$ deleting RP data</a:t>
            </a:r>
          </a:p>
          <a:p>
            <a:r>
              <a:rPr lang="en-US" sz="1600" b="1">
                <a:latin typeface="Courier New" pitchFamily="49" charset="0"/>
              </a:rPr>
              <a:t>? BASE MODEL</a:t>
            </a:r>
          </a:p>
          <a:p>
            <a:r>
              <a:rPr lang="en-US" sz="1600" b="1">
                <a:latin typeface="Courier New" pitchFamily="49" charset="0"/>
              </a:rPr>
              <a:t>nlogit</a:t>
            </a:r>
          </a:p>
          <a:p>
            <a:r>
              <a:rPr lang="en-US" sz="1600" b="1">
                <a:latin typeface="Courier New" pitchFamily="49" charset="0"/>
              </a:rPr>
              <a:t>;lhs=chosen,cset,alt</a:t>
            </a:r>
          </a:p>
          <a:p>
            <a:r>
              <a:rPr lang="en-US" sz="1600" b="1">
                <a:latin typeface="Courier New" pitchFamily="49" charset="0"/>
              </a:rPr>
              <a:t>;choices=SPDA,SPRS,SPBS,SPTN,SPLR,SPBW</a:t>
            </a:r>
          </a:p>
          <a:p>
            <a:r>
              <a:rPr lang="en-US" sz="1600" b="1">
                <a:latin typeface="Courier New" pitchFamily="49" charset="0"/>
              </a:rPr>
              <a:t>;descriptives;crosstab</a:t>
            </a:r>
          </a:p>
          <a:p>
            <a:r>
              <a:rPr lang="en-US" sz="1600" b="1">
                <a:latin typeface="Courier New" pitchFamily="49" charset="0"/>
              </a:rPr>
              <a:t>;maxit=150</a:t>
            </a:r>
          </a:p>
          <a:p>
            <a:r>
              <a:rPr lang="en-US" sz="1600" b="1">
                <a:latin typeface="Courier New" pitchFamily="49" charset="0"/>
              </a:rPr>
              <a:t>;model:</a:t>
            </a:r>
          </a:p>
          <a:p>
            <a:r>
              <a:rPr lang="en-US" sz="1600" b="1">
                <a:latin typeface="Courier New" pitchFamily="49" charset="0"/>
              </a:rPr>
              <a:t>U(SPDA) = dasc +cst*fueld+ tmcar*time+prk*parking </a:t>
            </a:r>
          </a:p>
          <a:p>
            <a:r>
              <a:rPr lang="en-US" sz="1600" b="1">
                <a:latin typeface="Courier New" pitchFamily="49" charset="0"/>
              </a:rPr>
              <a:t>               +pincda*pincome +cavda*carav/</a:t>
            </a:r>
          </a:p>
          <a:p>
            <a:r>
              <a:rPr lang="en-US" sz="1600" b="1">
                <a:latin typeface="Courier New" pitchFamily="49" charset="0"/>
              </a:rPr>
              <a:t>U(SPRS) = rsasc+cst*fueld+ tmcar*time+prk*parking/</a:t>
            </a:r>
          </a:p>
          <a:p>
            <a:r>
              <a:rPr lang="en-US" sz="1600" b="1">
                <a:latin typeface="Courier New" pitchFamily="49" charset="0"/>
              </a:rPr>
              <a:t>U(SPBS) = bsasc+cst*fared+ tmpt*time+act*acctime+egt*eggtime/</a:t>
            </a:r>
          </a:p>
          <a:p>
            <a:r>
              <a:rPr lang="en-US" sz="1600" b="1">
                <a:latin typeface="Courier New" pitchFamily="49" charset="0"/>
              </a:rPr>
              <a:t>U(SPTN) = tnasc+cst*fared+ tmpt*time+act*acctime+egt*eggtime/</a:t>
            </a:r>
          </a:p>
          <a:p>
            <a:r>
              <a:rPr lang="en-US" sz="1600" b="1">
                <a:latin typeface="Courier New" pitchFamily="49" charset="0"/>
              </a:rPr>
              <a:t>U(SPLR) = lrasc+cst*fared+ tmpt*time+act*acctime +egt*eggtime/</a:t>
            </a:r>
          </a:p>
          <a:p>
            <a:r>
              <a:rPr lang="en-US" sz="1600" b="1">
                <a:latin typeface="Courier New" pitchFamily="49" charset="0"/>
              </a:rPr>
              <a:t>U(SPBW) =       cst*fared+ tmpt*time+act*acctime+egt*eggtime$</a:t>
            </a:r>
          </a:p>
          <a:p>
            <a:pPr>
              <a:spcBef>
                <a:spcPct val="50000"/>
              </a:spcBef>
            </a:pPr>
            <a:endParaRPr lang="en-US" sz="1600" b="1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A Nested Logit Model for RP/SP Data</a:t>
            </a: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382000" cy="45593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NLOGIT</a:t>
            </a:r>
          </a:p>
          <a:p>
            <a:r>
              <a:rPr lang="en-US" sz="1400" b="1">
                <a:latin typeface="Courier New" pitchFamily="49" charset="0"/>
              </a:rPr>
              <a:t>    ;lhs=chosen,cset,altij</a:t>
            </a:r>
          </a:p>
          <a:p>
            <a:r>
              <a:rPr lang="en-US" sz="1400" b="1">
                <a:latin typeface="Courier New" pitchFamily="49" charset="0"/>
              </a:rPr>
              <a:t>    ;choices=RPDA,RPRS,RPBS,RPTN,SPDA,SPRS,SPBS,SPTN,SPLR,SPBW</a:t>
            </a:r>
          </a:p>
          <a:p>
            <a:r>
              <a:rPr lang="en-US" sz="1400" b="1">
                <a:latin typeface="Courier New" pitchFamily="49" charset="0"/>
              </a:rPr>
              <a:t>    /.592,.208,.089,.111,1.0,1.0,1.0,1.0,1.0,1.0</a:t>
            </a:r>
          </a:p>
          <a:p>
            <a:r>
              <a:rPr lang="en-US" sz="1400" b="1">
                <a:latin typeface="Courier New" pitchFamily="49" charset="0"/>
              </a:rPr>
              <a:t>    ;tree=mode[rp(RPDA,RPRS,RPBS,RPTN),spda(SPDA),</a:t>
            </a:r>
          </a:p>
          <a:p>
            <a:r>
              <a:rPr lang="en-US" sz="1400" b="1">
                <a:latin typeface="Courier New" pitchFamily="49" charset="0"/>
              </a:rPr>
              <a:t>      sprs(SPRS),spbs(SPBS),sptn(SPTN),splr(SPLR),spbw(SPBW)]</a:t>
            </a:r>
          </a:p>
          <a:p>
            <a:r>
              <a:rPr lang="en-US" sz="1400" b="1">
                <a:latin typeface="Courier New" pitchFamily="49" charset="0"/>
              </a:rPr>
              <a:t>    ;ivset: (rp)=[1.0];ru1</a:t>
            </a:r>
          </a:p>
          <a:p>
            <a:r>
              <a:rPr lang="en-US" sz="1400" b="1">
                <a:latin typeface="Courier New" pitchFamily="49" charset="0"/>
              </a:rPr>
              <a:t>    ;maxit=150</a:t>
            </a:r>
          </a:p>
          <a:p>
            <a:r>
              <a:rPr lang="en-US" sz="1400" b="1">
                <a:latin typeface="Courier New" pitchFamily="49" charset="0"/>
              </a:rPr>
              <a:t>    ;model:</a:t>
            </a:r>
          </a:p>
          <a:p>
            <a:r>
              <a:rPr lang="en-US" sz="1400" b="1">
                <a:latin typeface="Courier New" pitchFamily="49" charset="0"/>
              </a:rPr>
              <a:t>    U(RPDA) = rdasc+ invc*fcost+tmrs*autotime ?+prkda*vehprkct+</a:t>
            </a:r>
          </a:p>
          <a:p>
            <a:r>
              <a:rPr lang="en-US" sz="1400" b="1">
                <a:latin typeface="Courier New" pitchFamily="49" charset="0"/>
              </a:rPr>
              <a:t>                     + pinc*pincome+CAVDA*CARAV/</a:t>
            </a:r>
          </a:p>
          <a:p>
            <a:r>
              <a:rPr lang="en-US" sz="1400" b="1">
                <a:latin typeface="Courier New" pitchFamily="49" charset="0"/>
              </a:rPr>
              <a:t>    U(RPRS) = rrsasc + invc*fcost+tmrs*autotime/?+ </a:t>
            </a:r>
          </a:p>
          <a:p>
            <a:r>
              <a:rPr lang="en-US" sz="1400" b="1">
                <a:latin typeface="Courier New" pitchFamily="49" charset="0"/>
              </a:rPr>
              <a:t>    U(RPBS) = rbsasc + invc*mptrfare+mtpt*mptrtime/?+acegt*rpacegtm/</a:t>
            </a:r>
          </a:p>
          <a:p>
            <a:r>
              <a:rPr lang="en-US" sz="1400" b="1">
                <a:latin typeface="Courier New" pitchFamily="49" charset="0"/>
              </a:rPr>
              <a:t>    U(RPTN) =          cstrs*mptrfare+mtpt*mptrtime/?+acegt*rpacegtm/</a:t>
            </a:r>
          </a:p>
          <a:p>
            <a:r>
              <a:rPr lang="en-US" sz="1400" b="1">
                <a:latin typeface="Courier New" pitchFamily="49" charset="0"/>
              </a:rPr>
              <a:t>    U(SPDA) = sdasc  + invc*fueld  + tmrs*time+cavda*carav ?+prkda*parking</a:t>
            </a:r>
          </a:p>
          <a:p>
            <a:r>
              <a:rPr lang="en-US" sz="1400" b="1">
                <a:latin typeface="Courier New" pitchFamily="49" charset="0"/>
              </a:rPr>
              <a:t>                     + pinc*pincome/</a:t>
            </a:r>
          </a:p>
          <a:p>
            <a:r>
              <a:rPr lang="en-US" sz="1400" b="1">
                <a:latin typeface="Courier New" pitchFamily="49" charset="0"/>
              </a:rPr>
              <a:t>    U(SPRS) = srsasc + invc*fueld + tmrs*time/? cavrs*carav/</a:t>
            </a:r>
          </a:p>
          <a:p>
            <a:r>
              <a:rPr lang="en-US" sz="1400" b="1">
                <a:latin typeface="Courier New" pitchFamily="49" charset="0"/>
              </a:rPr>
              <a:t>    U(SPBS) =          invc*fared + mtpt*time +acegt*spacegtm/</a:t>
            </a:r>
          </a:p>
          <a:p>
            <a:r>
              <a:rPr lang="en-US" sz="1400" b="1">
                <a:latin typeface="Courier New" pitchFamily="49" charset="0"/>
              </a:rPr>
              <a:t>    U(SPTN) = stnasc + invc*fared + mtpt*time+acegt*spacegtm/</a:t>
            </a:r>
          </a:p>
          <a:p>
            <a:r>
              <a:rPr lang="en-US" sz="1400" b="1">
                <a:latin typeface="Courier New" pitchFamily="49" charset="0"/>
              </a:rPr>
              <a:t>    U(SPLR) = slrasc + invc*fared + mtpt*time+acegt*spacegtm/</a:t>
            </a:r>
          </a:p>
          <a:p>
            <a:r>
              <a:rPr lang="en-US" sz="1400" b="1">
                <a:latin typeface="Courier New" pitchFamily="49" charset="0"/>
              </a:rPr>
              <a:t>    U(SPBW) = sbwasc + invc*fared + mtpt*time+acegt*spacegtm$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 Random Parameters Approach</a:t>
            </a:r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533400" y="1676400"/>
            <a:ext cx="7848600" cy="4984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NLOGIT</a:t>
            </a:r>
          </a:p>
          <a:p>
            <a:r>
              <a:rPr lang="en-US" sz="1400" b="1">
                <a:latin typeface="Courier New" pitchFamily="49" charset="0"/>
              </a:rPr>
              <a:t>    ;lhs=chosen,cset,altij</a:t>
            </a:r>
          </a:p>
          <a:p>
            <a:r>
              <a:rPr lang="en-US" sz="1400" b="1">
                <a:latin typeface="Courier New" pitchFamily="49" charset="0"/>
              </a:rPr>
              <a:t>    ;choices=RPDA,RPRS,RPBS,RPTN,SPDA,SPRS,SPBS,SPTN,SPLR,SPBW</a:t>
            </a:r>
          </a:p>
          <a:p>
            <a:r>
              <a:rPr lang="en-US" sz="1400" b="1">
                <a:latin typeface="Courier New" pitchFamily="49" charset="0"/>
              </a:rPr>
              <a:t>    /.592,.208,.089,.111,1.0,1.0,1.0,1.0,1.0,1.0</a:t>
            </a:r>
          </a:p>
          <a:p>
            <a:r>
              <a:rPr lang="en-US" sz="1400" b="1">
                <a:latin typeface="Courier New" pitchFamily="49" charset="0"/>
              </a:rPr>
              <a:t>; rpl </a:t>
            </a:r>
          </a:p>
          <a:p>
            <a:r>
              <a:rPr lang="en-US" sz="1400" b="1">
                <a:latin typeface="Courier New" pitchFamily="49" charset="0"/>
              </a:rPr>
              <a:t>; pds=4</a:t>
            </a:r>
          </a:p>
          <a:p>
            <a:r>
              <a:rPr lang="en-US" sz="1400" b="1">
                <a:latin typeface="Courier New" pitchFamily="49" charset="0"/>
              </a:rPr>
              <a:t>; halton ; pts=25</a:t>
            </a:r>
          </a:p>
          <a:p>
            <a:r>
              <a:rPr lang="en-US" sz="1400" b="1">
                <a:latin typeface="Courier New" pitchFamily="49" charset="0"/>
              </a:rPr>
              <a:t>; fcn=invc(n)</a:t>
            </a:r>
          </a:p>
          <a:p>
            <a:r>
              <a:rPr lang="en-US" sz="1400" b="1">
                <a:latin typeface="Courier New" pitchFamily="49" charset="0"/>
              </a:rPr>
              <a:t>; model:</a:t>
            </a:r>
          </a:p>
          <a:p>
            <a:r>
              <a:rPr lang="en-US" sz="1400" b="1">
                <a:latin typeface="Courier New" pitchFamily="49" charset="0"/>
              </a:rPr>
              <a:t>   U(RPDA) = rdasc+ invc*fcost+tmrs*autotime ?+prkda*vehprkct+</a:t>
            </a:r>
          </a:p>
          <a:p>
            <a:r>
              <a:rPr lang="en-US" sz="1400" b="1">
                <a:latin typeface="Courier New" pitchFamily="49" charset="0"/>
              </a:rPr>
              <a:t>                     + pinc*pincome+CAVDA*CARAV/</a:t>
            </a:r>
          </a:p>
          <a:p>
            <a:r>
              <a:rPr lang="en-US" sz="1400" b="1">
                <a:latin typeface="Courier New" pitchFamily="49" charset="0"/>
              </a:rPr>
              <a:t>    U(RPRS) = rrsasc + invc*fcost+tmrs*autotime/?+ ?egt*autoegtm+prk*vehprkct+</a:t>
            </a:r>
          </a:p>
          <a:p>
            <a:r>
              <a:rPr lang="en-US" sz="1400" b="1">
                <a:latin typeface="Courier New" pitchFamily="49" charset="0"/>
              </a:rPr>
              <a:t>    U(RPBS) = rbsasc + invc*mptrfare+mtpt*mptrtime/?+acegt*rpacegtm/</a:t>
            </a:r>
          </a:p>
          <a:p>
            <a:r>
              <a:rPr lang="en-US" sz="1400" b="1">
                <a:latin typeface="Courier New" pitchFamily="49" charset="0"/>
              </a:rPr>
              <a:t>    U(RPTN) =          cstrs*mptrfare+mtpt*mptrtime/?+acegt*rpacegtm/</a:t>
            </a:r>
          </a:p>
          <a:p>
            <a:r>
              <a:rPr lang="en-US" sz="1400" b="1">
                <a:latin typeface="Courier New" pitchFamily="49" charset="0"/>
              </a:rPr>
              <a:t>    U(SPDA) = sdasc  + invc*fueld  + tmrs*time+cavda*carav ?+prkda*parking</a:t>
            </a:r>
          </a:p>
          <a:p>
            <a:r>
              <a:rPr lang="en-US" sz="1400" b="1">
                <a:latin typeface="Courier New" pitchFamily="49" charset="0"/>
              </a:rPr>
              <a:t>                     + pinc*pincome/</a:t>
            </a:r>
          </a:p>
          <a:p>
            <a:r>
              <a:rPr lang="en-US" sz="1400" b="1">
                <a:latin typeface="Courier New" pitchFamily="49" charset="0"/>
              </a:rPr>
              <a:t>    U(SPRS) = srsasc + invc*fueld + tmrs*time/? cavrs*carav/</a:t>
            </a:r>
          </a:p>
          <a:p>
            <a:r>
              <a:rPr lang="en-US" sz="1400" b="1">
                <a:latin typeface="Courier New" pitchFamily="49" charset="0"/>
              </a:rPr>
              <a:t>    U(SPBS) =          invc*fared + mtpt*time +acegt*spacegtm/</a:t>
            </a:r>
          </a:p>
          <a:p>
            <a:r>
              <a:rPr lang="en-US" sz="1400" b="1">
                <a:latin typeface="Courier New" pitchFamily="49" charset="0"/>
              </a:rPr>
              <a:t>    U(SPTN) = stnasc + invc*fared + mtpt*time+acegt*spacegtm/</a:t>
            </a:r>
          </a:p>
          <a:p>
            <a:r>
              <a:rPr lang="en-US" sz="1400" b="1">
                <a:latin typeface="Courier New" pitchFamily="49" charset="0"/>
              </a:rPr>
              <a:t>    U(SPLR) = slrasc + invc*fared + mtpt*time+acegt*spacegtm/</a:t>
            </a:r>
          </a:p>
          <a:p>
            <a:r>
              <a:rPr lang="en-US" sz="1400" b="1">
                <a:latin typeface="Courier New" pitchFamily="49" charset="0"/>
              </a:rPr>
              <a:t>    U(SPBW) = sbwasc + invc*fared + mtpt*time+acegt*spacegtm$</a:t>
            </a:r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609600" y="2514600"/>
            <a:ext cx="2057400" cy="1143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Connecting Choice </a:t>
            </a:r>
            <a:br>
              <a:rPr lang="en-US" sz="3200" b="1" smtClean="0"/>
            </a:br>
            <a:r>
              <a:rPr lang="en-US" sz="3200" b="1" smtClean="0"/>
              <a:t>Situations through RPs</a:t>
            </a:r>
          </a:p>
        </p:txBody>
      </p:sp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1447800" y="1676400"/>
            <a:ext cx="7162800" cy="4984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|Random parameters in utility functions</a:t>
            </a:r>
          </a:p>
          <a:p>
            <a:r>
              <a:rPr lang="en-US" sz="1400" b="1">
                <a:latin typeface="Courier New" pitchFamily="49" charset="0"/>
              </a:rPr>
              <a:t>    INVC|    -.58944***       .03922      -15.028   .0000</a:t>
            </a:r>
          </a:p>
          <a:p>
            <a:r>
              <a:rPr lang="en-US" sz="1400" b="1">
                <a:latin typeface="Courier New" pitchFamily="49" charset="0"/>
              </a:rPr>
              <a:t>        |Nonrandom parameters in utility functions</a:t>
            </a:r>
          </a:p>
          <a:p>
            <a:r>
              <a:rPr lang="en-US" sz="1400" b="1">
                <a:latin typeface="Courier New" pitchFamily="49" charset="0"/>
              </a:rPr>
              <a:t>   RDASC|    -.75327          .56534       -1.332   .1827</a:t>
            </a:r>
          </a:p>
          <a:p>
            <a:r>
              <a:rPr lang="en-US" sz="1400" b="1">
                <a:latin typeface="Courier New" pitchFamily="49" charset="0"/>
              </a:rPr>
              <a:t>    TMRS|    -.05443***       .00789       -6.902   .0000</a:t>
            </a:r>
          </a:p>
          <a:p>
            <a:r>
              <a:rPr lang="en-US" sz="1400" b="1">
                <a:latin typeface="Courier New" pitchFamily="49" charset="0"/>
              </a:rPr>
              <a:t>    PINC|     .00482          .00451        1.068   .2857</a:t>
            </a:r>
          </a:p>
          <a:p>
            <a:r>
              <a:rPr lang="en-US" sz="1400" b="1">
                <a:latin typeface="Courier New" pitchFamily="49" charset="0"/>
              </a:rPr>
              <a:t>   CAVDA|     .35750***       .13103        2.728   .0064</a:t>
            </a:r>
          </a:p>
          <a:p>
            <a:r>
              <a:rPr lang="en-US" sz="1400" b="1">
                <a:latin typeface="Courier New" pitchFamily="49" charset="0"/>
              </a:rPr>
              <a:t>  RRSASC|   -2.18901***       .54995       -3.980   .0001</a:t>
            </a:r>
          </a:p>
          <a:p>
            <a:r>
              <a:rPr lang="en-US" sz="1400" b="1">
                <a:latin typeface="Courier New" pitchFamily="49" charset="0"/>
              </a:rPr>
              <a:t>  RBSASC|   -1.90658***       .53953       -3.534   .0004</a:t>
            </a:r>
          </a:p>
          <a:p>
            <a:r>
              <a:rPr lang="en-US" sz="1400" b="1">
                <a:latin typeface="Courier New" pitchFamily="49" charset="0"/>
              </a:rPr>
              <a:t>    MTPT|    -.04884***       .00741       -6.591   .0000</a:t>
            </a:r>
          </a:p>
          <a:p>
            <a:r>
              <a:rPr lang="en-US" sz="1400" b="1">
                <a:latin typeface="Courier New" pitchFamily="49" charset="0"/>
              </a:rPr>
              <a:t>   CSTRS|   -1.57564***       .23695       -6.650   .0000</a:t>
            </a:r>
          </a:p>
          <a:p>
            <a:r>
              <a:rPr lang="en-US" sz="1400" b="1">
                <a:latin typeface="Courier New" pitchFamily="49" charset="0"/>
              </a:rPr>
              <a:t>   SDASC|    -.13612          .27616        -.493   .6221</a:t>
            </a:r>
          </a:p>
          <a:p>
            <a:r>
              <a:rPr lang="en-US" sz="1400" b="1">
                <a:latin typeface="Courier New" pitchFamily="49" charset="0"/>
              </a:rPr>
              <a:t>  SRSASC|    -.10172          .18943        -.537   .5913</a:t>
            </a:r>
          </a:p>
          <a:p>
            <a:r>
              <a:rPr lang="en-US" sz="1400" b="1">
                <a:latin typeface="Courier New" pitchFamily="49" charset="0"/>
              </a:rPr>
              <a:t>   ACEGT|    -.02943***       .00384       -7.663   .0000</a:t>
            </a:r>
          </a:p>
          <a:p>
            <a:r>
              <a:rPr lang="en-US" sz="1400" b="1">
                <a:latin typeface="Courier New" pitchFamily="49" charset="0"/>
              </a:rPr>
              <a:t>  STNASC|     .13402          .11475        1.168   .2428</a:t>
            </a:r>
          </a:p>
          <a:p>
            <a:r>
              <a:rPr lang="en-US" sz="1400" b="1">
                <a:latin typeface="Courier New" pitchFamily="49" charset="0"/>
              </a:rPr>
              <a:t>  SLRASC|     .27250**        .11017        2.473   .0134</a:t>
            </a:r>
          </a:p>
          <a:p>
            <a:r>
              <a:rPr lang="en-US" sz="1400" b="1">
                <a:latin typeface="Courier New" pitchFamily="49" charset="0"/>
              </a:rPr>
              <a:t>  SBWASC|    -.00685          .09861        -.070   .9446</a:t>
            </a:r>
          </a:p>
          <a:p>
            <a:r>
              <a:rPr lang="en-US" sz="1400" b="1">
                <a:latin typeface="Courier New" pitchFamily="49" charset="0"/>
              </a:rPr>
              <a:t>        |Distns. of RPs. Std.Devs or limits of triangular</a:t>
            </a:r>
          </a:p>
          <a:p>
            <a:r>
              <a:rPr lang="en-US" sz="1400" b="1">
                <a:latin typeface="Courier New" pitchFamily="49" charset="0"/>
              </a:rPr>
              <a:t>  NsINVC|     .45285***       .05615        8.064   .0000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vel">
  <a:themeElements>
    <a:clrScheme name="1_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1_Level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10738</TotalTime>
  <Words>5674</Words>
  <Application>Microsoft PowerPoint</Application>
  <PresentationFormat>On-screen Show (4:3)</PresentationFormat>
  <Paragraphs>908</Paragraphs>
  <Slides>65</Slides>
  <Notes>37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8" baseType="lpstr">
      <vt:lpstr>Level</vt:lpstr>
      <vt:lpstr>1_Level</vt:lpstr>
      <vt:lpstr>Equation</vt:lpstr>
      <vt:lpstr>Discrete Choice Modeling</vt:lpstr>
      <vt:lpstr>Lab Session 8</vt:lpstr>
      <vt:lpstr>Observed Data</vt:lpstr>
      <vt:lpstr>Data for Multinomial Choice</vt:lpstr>
      <vt:lpstr>Using NLOGIT To Fit the Model</vt:lpstr>
      <vt:lpstr>Slide 6</vt:lpstr>
      <vt:lpstr>Specification of Choice Variable</vt:lpstr>
      <vt:lpstr>Specification of Utility Functions</vt:lpstr>
      <vt:lpstr>Submit Command from Editor</vt:lpstr>
      <vt:lpstr>Command Structure</vt:lpstr>
      <vt:lpstr>Slide 11</vt:lpstr>
      <vt:lpstr>Effects of Changes in Attributes on Probabilities</vt:lpstr>
      <vt:lpstr>Elasticities for CLOGIT</vt:lpstr>
      <vt:lpstr>Other Useful Options</vt:lpstr>
      <vt:lpstr>Analyzing Behavior of Market Shares</vt:lpstr>
      <vt:lpstr>More Complicated Model Simulation</vt:lpstr>
      <vt:lpstr>Model Simulation In vehicle cost of CAR rises by 25%</vt:lpstr>
      <vt:lpstr>      Compound Scenario: INVC(Car) falls by 10%,                                              TTME (Air,Train) rises by 25%                                               (at the same time).</vt:lpstr>
      <vt:lpstr>Choice Based Sampling</vt:lpstr>
      <vt:lpstr>Choice Based Sampling Estimators</vt:lpstr>
      <vt:lpstr>Changes in Estimated Elasticities</vt:lpstr>
      <vt:lpstr>Testing IIA vs. AIR Choice</vt:lpstr>
      <vt:lpstr>     Testing IIA – Dealing with Constants</vt:lpstr>
      <vt:lpstr>Lab Session 8 Part 2</vt:lpstr>
      <vt:lpstr>Using NLOGIT To Fit the Model</vt:lpstr>
      <vt:lpstr>Nested Logit Model</vt:lpstr>
      <vt:lpstr>Model Form RU1</vt:lpstr>
      <vt:lpstr>Moving Scaling Down to the Twig Level</vt:lpstr>
      <vt:lpstr>Normalizations</vt:lpstr>
      <vt:lpstr>Normalizations of Nested Logit Models</vt:lpstr>
      <vt:lpstr>Fixing IV Parameters</vt:lpstr>
      <vt:lpstr>Constraining the IV Parameters</vt:lpstr>
      <vt:lpstr>Degenerate Branch</vt:lpstr>
      <vt:lpstr>Heteroscedasticity in the MNL Model</vt:lpstr>
      <vt:lpstr>Heteroscedastic Extreme Value Model (1)</vt:lpstr>
      <vt:lpstr>Heteroscedastic Extreme Value Model (2)</vt:lpstr>
      <vt:lpstr>HEV Model - Elasticities</vt:lpstr>
      <vt:lpstr>Heterogeneous HEV Model</vt:lpstr>
      <vt:lpstr>Lab Session 9</vt:lpstr>
      <vt:lpstr>Multinomial Probit Model</vt:lpstr>
      <vt:lpstr>Multinomial Probit Model</vt:lpstr>
      <vt:lpstr>MNP Elasticities</vt:lpstr>
      <vt:lpstr>Data Sets for Random Parameters Modeling</vt:lpstr>
      <vt:lpstr>Panel Data Formats</vt:lpstr>
      <vt:lpstr>Commands for Random Parameters</vt:lpstr>
      <vt:lpstr>Random Parameter Specifications</vt:lpstr>
      <vt:lpstr>Replicability</vt:lpstr>
      <vt:lpstr>Random Parameters Models</vt:lpstr>
      <vt:lpstr>      Random Effects in Utility Functions </vt:lpstr>
      <vt:lpstr>      Random Effects in Utility Functions </vt:lpstr>
      <vt:lpstr>Options for Random Parameters in NLOGIT Only</vt:lpstr>
      <vt:lpstr>Some Random Parameters Models</vt:lpstr>
      <vt:lpstr>Slide 53</vt:lpstr>
      <vt:lpstr>Using NLOGIT To Fit an LC Model</vt:lpstr>
      <vt:lpstr>Latent Choice Models</vt:lpstr>
      <vt:lpstr>Latent Class Models</vt:lpstr>
      <vt:lpstr>Lab Session 10</vt:lpstr>
      <vt:lpstr>Application</vt:lpstr>
      <vt:lpstr>Data Set</vt:lpstr>
      <vt:lpstr>Slide 60</vt:lpstr>
      <vt:lpstr>Model for Revealed Preference Data</vt:lpstr>
      <vt:lpstr>Model for Stated Preference Data</vt:lpstr>
      <vt:lpstr>A Nested Logit Model for RP/SP Data</vt:lpstr>
      <vt:lpstr>A Random Parameters Approach</vt:lpstr>
      <vt:lpstr>Connecting Choice  Situations through RPs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67</cp:revision>
  <dcterms:created xsi:type="dcterms:W3CDTF">2001-06-17T19:05:03Z</dcterms:created>
  <dcterms:modified xsi:type="dcterms:W3CDTF">2012-05-02T19:56:34Z</dcterms:modified>
</cp:coreProperties>
</file>