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44"/>
  </p:notesMasterIdLst>
  <p:handoutMasterIdLst>
    <p:handoutMasterId r:id="rId45"/>
  </p:handoutMasterIdLst>
  <p:sldIdLst>
    <p:sldId id="461" r:id="rId3"/>
    <p:sldId id="404" r:id="rId4"/>
    <p:sldId id="407" r:id="rId5"/>
    <p:sldId id="445" r:id="rId6"/>
    <p:sldId id="446" r:id="rId7"/>
    <p:sldId id="437" r:id="rId8"/>
    <p:sldId id="479" r:id="rId9"/>
    <p:sldId id="439" r:id="rId10"/>
    <p:sldId id="442" r:id="rId11"/>
    <p:sldId id="444" r:id="rId12"/>
    <p:sldId id="443" r:id="rId13"/>
    <p:sldId id="441" r:id="rId14"/>
    <p:sldId id="440" r:id="rId15"/>
    <p:sldId id="448" r:id="rId16"/>
    <p:sldId id="449" r:id="rId17"/>
    <p:sldId id="480" r:id="rId18"/>
    <p:sldId id="410" r:id="rId19"/>
    <p:sldId id="455" r:id="rId20"/>
    <p:sldId id="456" r:id="rId21"/>
    <p:sldId id="457" r:id="rId22"/>
    <p:sldId id="458" r:id="rId23"/>
    <p:sldId id="459" r:id="rId24"/>
    <p:sldId id="460" r:id="rId25"/>
    <p:sldId id="478" r:id="rId26"/>
    <p:sldId id="468" r:id="rId27"/>
    <p:sldId id="463" r:id="rId28"/>
    <p:sldId id="465" r:id="rId29"/>
    <p:sldId id="481" r:id="rId30"/>
    <p:sldId id="482" r:id="rId31"/>
    <p:sldId id="483" r:id="rId32"/>
    <p:sldId id="467" r:id="rId33"/>
    <p:sldId id="471" r:id="rId34"/>
    <p:sldId id="472" r:id="rId35"/>
    <p:sldId id="473" r:id="rId36"/>
    <p:sldId id="474" r:id="rId37"/>
    <p:sldId id="475" r:id="rId38"/>
    <p:sldId id="476" r:id="rId39"/>
    <p:sldId id="484" r:id="rId40"/>
    <p:sldId id="485" r:id="rId41"/>
    <p:sldId id="486" r:id="rId42"/>
    <p:sldId id="487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99CC00"/>
    <a:srgbClr val="000000"/>
    <a:srgbClr val="FFFFFF"/>
    <a:srgbClr val="CCECFF"/>
    <a:srgbClr val="0066FF"/>
    <a:srgbClr val="0099FF"/>
    <a:srgbClr val="3399FF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04" autoAdjust="0"/>
    <p:restoredTop sz="94636" autoAdjust="0"/>
  </p:normalViewPr>
  <p:slideViewPr>
    <p:cSldViewPr>
      <p:cViewPr varScale="1">
        <p:scale>
          <a:sx n="108" d="100"/>
          <a:sy n="108" d="100"/>
        </p:scale>
        <p:origin x="-118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C8B9E62A-4809-4F88-AA03-C7C1AFBDC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805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6071E260-A390-4AE8-B783-1F05BA016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329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E7C6B0-C4BA-4F4B-802D-A04245E7047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7A8BB3-1764-43F7-83DD-B37E8BCA7F0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E563D1-B1CE-4BEE-BF39-9AFCFB21E19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15EF9A-8E9E-4A2D-B073-E4A0F650F1C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2EF66B-4721-4254-9B85-708A115E7FA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BD1125-9CCF-4E15-8E82-F52980D9D41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313776-4CE9-4CFD-BF23-6E68EAFE81D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A392B-AFB7-4C88-93BD-4E135CF96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45A74-C7BF-4AB4-B778-FB24F643F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EAFA9-215C-416F-B885-3255AEC48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DA47F-6363-4C91-973A-8114501C1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E8DA9-14FF-4CE4-A0B0-FD7DD5331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38FA8-B931-4236-8851-150BC66BD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B3298-6188-49A1-B103-C01BD697F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1C248-9B14-46C3-A079-1C5BA04C9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3199E-51E3-40AA-B003-0F7040CE2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9ADE3-87D0-48FD-BB1B-02606E87AC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3505-9F66-4DAD-A381-3B94986FF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ECFAB-ADCA-4BFC-BE07-5B2335B38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8C0A6-0F5D-48A3-9D13-1447070A41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3AFCC-8E65-452E-B47B-771289C21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3E8B7-699C-41CB-9113-87E08C55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31431-F094-41F9-9E55-A3EB778BA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558EE-585A-457F-94FC-7396D73995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7E5F0-8315-40C3-A756-4A0473952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E4F5D-F6F0-4ADA-B804-D80A1A312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1A991-019F-4537-B268-37553DE51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5777B-10C2-4144-9EDB-EA82DC463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215B8-0C72-4D29-93C3-033F7F55F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499B1-6E84-4DFB-ACE2-B4A5AA845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ACFFAB4B-DCF7-475D-91DF-D645A29C3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DA14138-93B6-48B9-AFE6-495F90BD6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6" name="Picture 5" descr="LIMDEP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124200"/>
            <a:ext cx="3390900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</a:t>
            </a:r>
            <a:r>
              <a:rPr lang="en-US" smtClean="0">
                <a:solidFill>
                  <a:schemeClr val="folHlink"/>
                </a:solidFill>
              </a:rPr>
              <a:t>1</a:t>
            </a:r>
            <a:endParaRPr lang="en-US" smtClean="0">
              <a:solidFill>
                <a:schemeClr val="folHlink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/>
            <a:r>
              <a:rPr lang="en-US" sz="4400" smtClean="0"/>
              <a:t>Getting Started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04800" y="1219200"/>
            <a:ext cx="83820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438150"/>
            <a:ext cx="6516688" cy="598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Line 6"/>
          <p:cNvSpPr>
            <a:spLocks noChangeShapeType="1"/>
          </p:cNvSpPr>
          <p:nvPr/>
        </p:nvSpPr>
        <p:spPr bwMode="auto">
          <a:xfrm flipH="1">
            <a:off x="2514600" y="2133600"/>
            <a:ext cx="2667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4267200" y="2590800"/>
            <a:ext cx="3124200" cy="425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Arial" charset="0"/>
              </a:rPr>
              <a:t>Locate file Dairy.lpj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438150"/>
            <a:ext cx="6516688" cy="598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3886200" y="2362200"/>
            <a:ext cx="25908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Locate file dairy.lpj</a:t>
            </a:r>
          </a:p>
        </p:txBody>
      </p:sp>
      <p:sp>
        <p:nvSpPr>
          <p:cNvPr id="6150" name="Line 9"/>
          <p:cNvSpPr>
            <a:spLocks noChangeShapeType="1"/>
          </p:cNvSpPr>
          <p:nvPr/>
        </p:nvSpPr>
        <p:spPr bwMode="auto">
          <a:xfrm flipH="1">
            <a:off x="2514600" y="2133600"/>
            <a:ext cx="2667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6151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3048000"/>
            <a:ext cx="4038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Line 11"/>
          <p:cNvSpPr>
            <a:spLocks noChangeShapeType="1"/>
          </p:cNvSpPr>
          <p:nvPr/>
        </p:nvSpPr>
        <p:spPr bwMode="auto">
          <a:xfrm flipH="1" flipV="1">
            <a:off x="4267200" y="4572000"/>
            <a:ext cx="60960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381000" y="1219200"/>
            <a:ext cx="84582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12750"/>
            <a:ext cx="8229600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3886200" y="2895600"/>
            <a:ext cx="3276600" cy="21288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Project Window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Note: Name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          Sample Size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          Variables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Use File:New/OK for an Editing Window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00200"/>
            <a:ext cx="654208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057400"/>
            <a:ext cx="15938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Line 7"/>
          <p:cNvSpPr>
            <a:spLocks noChangeShapeType="1"/>
          </p:cNvSpPr>
          <p:nvPr/>
        </p:nvSpPr>
        <p:spPr bwMode="auto">
          <a:xfrm>
            <a:off x="990600" y="2133600"/>
            <a:ext cx="533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Generic Command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>
              <a:buNone/>
            </a:pPr>
            <a:r>
              <a:rPr lang="en-US" b="1" smtClean="0"/>
              <a:t>Verb  ;  specification ; specification ; … $</a:t>
            </a:r>
          </a:p>
          <a:p>
            <a:pPr>
              <a:buNone/>
            </a:pPr>
            <a:r>
              <a:rPr lang="en-US" smtClean="0"/>
              <a:t>     </a:t>
            </a:r>
            <a:r>
              <a:rPr lang="en-US" smtClean="0">
                <a:sym typeface="Symbol"/>
              </a:rPr>
              <a:t> </a:t>
            </a:r>
            <a:r>
              <a:rPr lang="en-US" smtClean="0"/>
              <a:t>Every command ends with $</a:t>
            </a:r>
          </a:p>
          <a:p>
            <a:pPr>
              <a:buNone/>
            </a:pPr>
            <a:r>
              <a:rPr lang="en-US" smtClean="0"/>
              <a:t>     </a:t>
            </a:r>
            <a:r>
              <a:rPr lang="en-US" smtClean="0">
                <a:sym typeface="Symbol"/>
              </a:rPr>
              <a:t> </a:t>
            </a:r>
            <a:r>
              <a:rPr lang="en-US" smtClean="0"/>
              <a:t>Use as many lines as desired.</a:t>
            </a:r>
          </a:p>
          <a:p>
            <a:pPr>
              <a:buNone/>
            </a:pPr>
            <a:r>
              <a:rPr lang="en-US" smtClean="0"/>
              <a:t>     </a:t>
            </a:r>
            <a:r>
              <a:rPr lang="en-US" smtClean="0">
                <a:sym typeface="Symbol"/>
              </a:rPr>
              <a:t> </a:t>
            </a:r>
            <a:r>
              <a:rPr lang="en-US" smtClean="0"/>
              <a:t>Use spaces wherever desired.</a:t>
            </a:r>
          </a:p>
          <a:p>
            <a:pPr>
              <a:buNone/>
            </a:pPr>
            <a:r>
              <a:rPr lang="en-US" smtClean="0"/>
              <a:t>     </a:t>
            </a:r>
            <a:r>
              <a:rPr lang="en-US" smtClean="0">
                <a:sym typeface="Symbol"/>
              </a:rPr>
              <a:t> </a:t>
            </a:r>
            <a:r>
              <a:rPr lang="en-US" smtClean="0"/>
              <a:t>Capital or lower case – no matter.</a:t>
            </a:r>
          </a:p>
          <a:p>
            <a:pPr>
              <a:buNone/>
            </a:pPr>
            <a:r>
              <a:rPr lang="en-US" smtClean="0"/>
              <a:t>Example: </a:t>
            </a:r>
          </a:p>
          <a:p>
            <a:pPr>
              <a:buNone/>
            </a:pPr>
            <a:r>
              <a:rPr lang="en-US" smtClean="0"/>
              <a:t>   </a:t>
            </a:r>
            <a:r>
              <a:rPr lang="en-US" b="1" smtClean="0"/>
              <a:t>Create ; x = z*y + log(Income) $</a:t>
            </a:r>
          </a:p>
          <a:p>
            <a:pPr>
              <a:buNone/>
            </a:pPr>
            <a:r>
              <a:rPr lang="en-US" smtClean="0"/>
              <a:t>Example; </a:t>
            </a:r>
          </a:p>
          <a:p>
            <a:pPr>
              <a:buNone/>
            </a:pPr>
            <a:r>
              <a:rPr lang="en-US" smtClean="0"/>
              <a:t>   </a:t>
            </a:r>
            <a:r>
              <a:rPr lang="en-US" b="1" smtClean="0"/>
              <a:t>PROBIT ; Lhs = doctor ; Rhs = one,X $</a:t>
            </a:r>
            <a:endParaRPr lang="en-US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Typing Commands in the Editor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551613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Important Commands: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SAMPLE ; first   -   last   $</a:t>
            </a:r>
          </a:p>
          <a:p>
            <a:pPr lvl="1" eaLnBrk="1" hangingPunct="1"/>
            <a:r>
              <a:rPr lang="en-US" b="1" smtClean="0"/>
              <a:t>Sample ; 1 – 1000 $</a:t>
            </a:r>
          </a:p>
          <a:p>
            <a:pPr lvl="1" eaLnBrk="1" hangingPunct="1"/>
            <a:r>
              <a:rPr lang="en-US" b="1" smtClean="0"/>
              <a:t>Sample ; All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CREATE ; Variable = transformation $</a:t>
            </a:r>
          </a:p>
          <a:p>
            <a:pPr lvl="1" eaLnBrk="1" hangingPunct="1"/>
            <a:r>
              <a:rPr lang="en-US" b="1" smtClean="0"/>
              <a:t>Create ; LogMilk = Log(Milk) $</a:t>
            </a:r>
          </a:p>
          <a:p>
            <a:pPr lvl="1" eaLnBrk="1" hangingPunct="1"/>
            <a:r>
              <a:rPr lang="en-US" b="1" smtClean="0"/>
              <a:t>Create ; LMC = .5*Log(Milk)*Log(Cows) $</a:t>
            </a:r>
          </a:p>
          <a:p>
            <a:pPr lvl="1" eaLnBrk="1" hangingPunct="1"/>
            <a:r>
              <a:rPr lang="en-US" b="1" smtClean="0"/>
              <a:t>Create ; … any algebraic transformation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Name Conventions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6868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CREATE ; name = any result desired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Name is the name of a new variable</a:t>
            </a:r>
          </a:p>
          <a:p>
            <a:pPr lvl="1" eaLnBrk="1" hangingPunct="1"/>
            <a:r>
              <a:rPr lang="en-US" b="1" smtClean="0"/>
              <a:t>No more than 8 characters in a name</a:t>
            </a:r>
          </a:p>
          <a:p>
            <a:pPr lvl="1" eaLnBrk="1" hangingPunct="1"/>
            <a:r>
              <a:rPr lang="en-US" b="1" smtClean="0"/>
              <a:t>The first character must be a letter</a:t>
            </a:r>
          </a:p>
          <a:p>
            <a:pPr lvl="1" eaLnBrk="1" hangingPunct="1"/>
            <a:r>
              <a:rPr lang="en-US" b="1" smtClean="0"/>
              <a:t>May not contain -,+,*,/.  May contain _.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Command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475"/>
            <a:ext cx="8229600" cy="3128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Model ;  Lhs = dependent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          ;  Rhs = list of independent variables $</a:t>
            </a:r>
          </a:p>
          <a:p>
            <a:pPr lvl="1" eaLnBrk="1" hangingPunct="1"/>
            <a:r>
              <a:rPr lang="en-US" sz="1800" b="1" smtClean="0"/>
              <a:t>Regress ; Lhs = Milk ; Rhs = ONE,Feed,Labor,Land $</a:t>
            </a:r>
          </a:p>
          <a:p>
            <a:pPr lvl="1" eaLnBrk="1" hangingPunct="1"/>
            <a:r>
              <a:rPr lang="en-US" sz="1800" b="1" smtClean="0"/>
              <a:t>ONE requests the constant term</a:t>
            </a:r>
          </a:p>
          <a:p>
            <a:pPr eaLnBrk="1" hangingPunct="1"/>
            <a:endParaRPr lang="en-US" sz="2000" b="1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Models are REGRESS, PROBIT, POISSON, LOGIT, TOBIT, … and about 100 others.  All have the same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Go Button</a:t>
            </a: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00200"/>
            <a:ext cx="651668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Line 7"/>
          <p:cNvSpPr>
            <a:spLocks noChangeShapeType="1"/>
          </p:cNvSpPr>
          <p:nvPr/>
        </p:nvSpPr>
        <p:spPr bwMode="auto">
          <a:xfrm flipH="1">
            <a:off x="2209800" y="2362200"/>
            <a:ext cx="1524000" cy="1905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“Submitting” Commands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286000"/>
            <a:ext cx="6477000" cy="2971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One Command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Place cursor on that line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Press “Go” button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More than one command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Highlight all lines (like any text editor)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Press “Go” button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 a Regression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Sample ; All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Regress ; Lhs = YIT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; Rhs = One,X1,X2,X3,X4 $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 flipV="1">
            <a:off x="4191000" y="3962400"/>
            <a:ext cx="0" cy="1219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438400" y="5334000"/>
            <a:ext cx="48006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The constant term in the model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733800" y="3581400"/>
            <a:ext cx="838200" cy="304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381000" y="1371600"/>
            <a:ext cx="83820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9248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Interactions and Nonlinearities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Sample ; All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Regress ; Lhs = YIT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; Rhs = One,X1,X2,X3,X4,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            x1^2,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            x2*x1,x2^2,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            x3*x1,x3*x2,x3^2,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            x4*x1,x4*x2,x4*x3,x4^2 $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04800" y="3124200"/>
            <a:ext cx="1447800" cy="1108075"/>
          </a:xfrm>
          <a:prstGeom prst="rect">
            <a:avLst/>
          </a:prstGeom>
          <a:solidFill>
            <a:srgbClr val="3366FF">
              <a:alpha val="14117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Project window shows variables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7391400" y="4302125"/>
            <a:ext cx="1295400" cy="1108075"/>
          </a:xfrm>
          <a:prstGeom prst="rect">
            <a:avLst/>
          </a:prstGeom>
          <a:solidFill>
            <a:srgbClr val="3366FF">
              <a:alpha val="16078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Results appear in output window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7315200" y="2209800"/>
            <a:ext cx="1447800" cy="1108075"/>
          </a:xfrm>
          <a:prstGeom prst="rect">
            <a:avLst/>
          </a:prstGeom>
          <a:solidFill>
            <a:srgbClr val="3366FF">
              <a:alpha val="16078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Commands typed in editing window</a:t>
            </a:r>
          </a:p>
        </p:txBody>
      </p:sp>
      <p:pic>
        <p:nvPicPr>
          <p:cNvPr id="1843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836738"/>
            <a:ext cx="5334000" cy="413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914400" y="838200"/>
            <a:ext cx="7696200" cy="5794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>
                <a:latin typeface="Arial" charset="0"/>
              </a:rPr>
              <a:t>Standard Three Window 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Results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Sample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Regress ; Lhs = YIT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Rhs =One,X1,X2,X3,X4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Res = e ? (Regression with residuals saved)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Plot Residuals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Produces results:   Displayed results in output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Displayed plot in its own window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Variables added to data set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Matrices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Named Scalars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Output Window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6934200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Residual Plot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7010400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New Variable</a:t>
            </a:r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4114800" y="2057400"/>
            <a:ext cx="46482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Regress;Lhs=Yit;Rhs=One,x1,x2,x3,x4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; Res = e ; Plot Residuals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? We can now manipulate the new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? variable created by the regression.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Namelist ; z = Year94,Year95,Year96,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                  Year97,Year98$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Create;esq = e*e / (sumsqdev/nreg) – 1 $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Regress; Lhs = esq ; Rhs=One,z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Calc   ; List  ; LMTstHet = nreg*Rsqrd $</a:t>
            </a:r>
          </a:p>
        </p:txBody>
      </p:sp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31321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Line 8"/>
          <p:cNvSpPr>
            <a:spLocks noChangeShapeType="1"/>
          </p:cNvSpPr>
          <p:nvPr/>
        </p:nvSpPr>
        <p:spPr bwMode="auto">
          <a:xfrm flipH="1">
            <a:off x="1524000" y="2895600"/>
            <a:ext cx="2590800" cy="1600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Saved Matrices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2895600" y="2057400"/>
            <a:ext cx="5867400" cy="4216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B=estimated coefficients and VARB=estimated asymptotic covariance matrix are saved by every model command.  Different model estimators save other results as well. Here, we manipulate B and VARB to compute a restricted least squares estimator the hard way.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REGRESS ; Lhs = Yit ; Rhs=One,x1,x2,x3,x4 $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NAMELIST ; X = One,x1,x2,x3,x4 $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MATRIX ; R = [0,1,1,1,1] ; q = [1] ; XXI = &lt;X’X&gt;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; m = R*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B</a:t>
            </a:r>
            <a:r>
              <a:rPr lang="en-US" b="1">
                <a:latin typeface="Arial" charset="0"/>
              </a:rPr>
              <a:t> – q ; C=R*XXI*R’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; bstar = 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B</a:t>
            </a:r>
            <a:r>
              <a:rPr lang="en-US" b="1">
                <a:latin typeface="Arial" charset="0"/>
              </a:rPr>
              <a:t> - XXI*R’*&lt;C&gt;*m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; Vbstar=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VARB</a:t>
            </a:r>
            <a:r>
              <a:rPr lang="en-US" b="1">
                <a:latin typeface="Arial" charset="0"/>
              </a:rPr>
              <a:t> – ssqrd*XXI*R’*&lt;C&gt;*R*XXI $</a:t>
            </a:r>
            <a:endParaRPr lang="en-US"/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21542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Line 8"/>
          <p:cNvSpPr>
            <a:spLocks noChangeShapeType="1"/>
          </p:cNvSpPr>
          <p:nvPr/>
        </p:nvSpPr>
        <p:spPr bwMode="auto">
          <a:xfrm flipH="1">
            <a:off x="1524000" y="5562600"/>
            <a:ext cx="12954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Saved Scalars</a:t>
            </a:r>
          </a:p>
        </p:txBody>
      </p:sp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3276600" y="2971800"/>
            <a:ext cx="5638800" cy="2436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Model estimates include named scalars. Linear regressions save numerous scalars.  Others usually save 3 or 4, such as LOGL, and others.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program on the previous page used SSQRD saved by the regression. The LM test two pages back used NREG (the number of observations used) and RSQRD (the R</a:t>
            </a:r>
            <a:r>
              <a:rPr lang="en-US" b="1" baseline="30000">
                <a:latin typeface="Arial" charset="0"/>
              </a:rPr>
              <a:t>2</a:t>
            </a:r>
            <a:r>
              <a:rPr lang="en-US" b="1">
                <a:latin typeface="Arial" charset="0"/>
              </a:rPr>
              <a:t> in the most recent regression).</a:t>
            </a:r>
          </a:p>
        </p:txBody>
      </p:sp>
      <p:pic>
        <p:nvPicPr>
          <p:cNvPr id="2458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21240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Line 9"/>
          <p:cNvSpPr>
            <a:spLocks noChangeShapeType="1"/>
          </p:cNvSpPr>
          <p:nvPr/>
        </p:nvSpPr>
        <p:spPr bwMode="auto">
          <a:xfrm>
            <a:off x="2133600" y="3733800"/>
            <a:ext cx="0" cy="2286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2" name="Line 10"/>
          <p:cNvSpPr>
            <a:spLocks noChangeShapeType="1"/>
          </p:cNvSpPr>
          <p:nvPr/>
        </p:nvSpPr>
        <p:spPr bwMode="auto">
          <a:xfrm flipH="1">
            <a:off x="2133600" y="3733800"/>
            <a:ext cx="1219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229600" cy="9906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  Save Your Work When You Exit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76400"/>
            <a:ext cx="7572375" cy="4701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6400800" cy="665162"/>
          </a:xfrm>
        </p:spPr>
        <p:txBody>
          <a:bodyPr/>
          <a:lstStyle/>
          <a:p>
            <a:pPr eaLnBrk="1" hangingPunct="1"/>
            <a:r>
              <a:rPr lang="en-US" sz="4400" smtClean="0"/>
              <a:t>Analyzing Binary Choice Data</a:t>
            </a:r>
          </a:p>
        </p:txBody>
      </p:sp>
    </p:spTree>
    <p:extLst>
      <p:ext uri="{BB962C8B-B14F-4D97-AF65-F5344CB8AC3E}">
        <p14:creationId xmlns:p14="http://schemas.microsoft.com/office/powerpoint/2010/main" xmlns="" val="234588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Commands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4724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Generic form: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Model name  ;  Lhs = dependent variable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      ;  Rhs = independent variables $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Almost all models require </a:t>
            </a:r>
            <a:r>
              <a:rPr lang="en-US" b="1" smtClean="0">
                <a:latin typeface="Arial" charset="0"/>
              </a:rPr>
              <a:t>;Lhs </a:t>
            </a:r>
            <a:r>
              <a:rPr lang="en-US" smtClean="0">
                <a:latin typeface="Arial" charset="0"/>
              </a:rPr>
              <a:t>and </a:t>
            </a:r>
            <a:r>
              <a:rPr lang="en-US" b="1" smtClean="0">
                <a:latin typeface="Arial" charset="0"/>
              </a:rPr>
              <a:t>;Rhs</a:t>
            </a:r>
            <a:r>
              <a:rPr lang="en-US" smtClean="0">
                <a:latin typeface="Arial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Rhs should generally include </a:t>
            </a:r>
            <a:r>
              <a:rPr lang="en-US" b="1" smtClean="0">
                <a:latin typeface="Arial" charset="0"/>
              </a:rPr>
              <a:t>ONE</a:t>
            </a:r>
            <a:r>
              <a:rPr lang="en-US" smtClean="0">
                <a:latin typeface="Arial" charset="0"/>
              </a:rPr>
              <a:t> to request a constant term.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Models have different other required specifications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Many optional specifications.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62000" y="2514600"/>
            <a:ext cx="73914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Probit Model Command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3124200"/>
            <a:ext cx="6858000" cy="121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Text Editor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Probit ; Lhs = doctor</a:t>
            </a:r>
            <a:br>
              <a:rPr lang="en-US" sz="2400" b="1" smtClean="0">
                <a:latin typeface="Arial" charset="0"/>
              </a:rPr>
            </a:br>
            <a:r>
              <a:rPr lang="en-US" sz="2400" b="1" smtClean="0">
                <a:latin typeface="Arial" charset="0"/>
              </a:rPr>
              <a:t>       ; Rhs = one,age,income,educ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; Marginal effects$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0" y="22860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sz="2800" kern="0">
                <a:latin typeface="Arial" charset="0"/>
                <a:cs typeface="+mn-cs"/>
              </a:rPr>
              <a:t>Load </a:t>
            </a:r>
            <a:r>
              <a:rPr lang="en-US" sz="2800" kern="0" smtClean="0">
                <a:latin typeface="Arial" charset="0"/>
                <a:cs typeface="+mn-cs"/>
              </a:rPr>
              <a:t>healthcare.lpj</a:t>
            </a:r>
            <a:endParaRPr lang="en-US" sz="2800" kern="0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057400"/>
            <a:ext cx="75152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85800"/>
            <a:ext cx="7010400" cy="589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8480338" cy="462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Command Builder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03611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352800"/>
            <a:ext cx="435401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 bwMode="auto">
          <a:xfrm rot="16200000" flipH="1">
            <a:off x="5676900" y="3924300"/>
            <a:ext cx="3352800" cy="9906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257800" y="1828800"/>
            <a:ext cx="350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sz="2800" kern="0" smtClean="0">
                <a:latin typeface="Arial" charset="0"/>
                <a:cs typeface="+mn-cs"/>
              </a:rPr>
              <a:t>Go button in command builder</a:t>
            </a:r>
            <a:endParaRPr lang="en-US" sz="2800" kern="0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 for Interactions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76400" y="2057400"/>
          <a:ext cx="5699125" cy="3346450"/>
        </p:xfrm>
        <a:graphic>
          <a:graphicData uri="http://schemas.openxmlformats.org/presentationml/2006/ole">
            <p:oleObj spid="_x0000_s2050" name="Equation" r:id="rId4" imgW="3352680" imgH="196848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82850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mtClean="0"/>
              <a:t>Build the interactions into the model statement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/>
              <a:t>PROBIT ; Lhs = Doctor; Rhs = one,age,educ,age^2,age*educ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Built in command for model simulation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/>
              <a:t>SIMULATE $</a:t>
            </a:r>
            <a:r>
              <a:rPr lang="en-US" smtClean="0"/>
              <a:t>       </a:t>
            </a:r>
          </a:p>
          <a:p>
            <a:pPr eaLnBrk="1" hangingPunct="1">
              <a:buNone/>
            </a:pPr>
            <a:r>
              <a:rPr lang="en-US" smtClean="0"/>
              <a:t>Built in computation for partial effects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/>
              <a:t>PARTIALS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  ; Effects: Age &amp; Educ = 8(2)20</a:t>
            </a:r>
            <a:br>
              <a:rPr lang="en-US" b="1" smtClean="0"/>
            </a:br>
            <a:r>
              <a:rPr lang="en-US" b="1" smtClean="0"/>
              <a:t>                  ; Plot(ci) $</a:t>
            </a:r>
          </a:p>
        </p:txBody>
      </p:sp>
    </p:spTree>
    <p:extLst>
      <p:ext uri="{BB962C8B-B14F-4D97-AF65-F5344CB8AC3E}">
        <p14:creationId xmlns:p14="http://schemas.microsoft.com/office/powerpoint/2010/main" xmlns="" val="364912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Average Partial Effects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85800" y="1736725"/>
            <a:ext cx="81534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 Analysis for Probit Probability Function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on function with respect to AGE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are computed by average over sample observations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for continuous variable by differentiation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 is computed as derivative     = df(.)/dx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df/dAGE            Partial    Standard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      .00441     .00059    7.47      .00325      .00557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 8.00     .00485     .00101    4.80      .00287      .00683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10.00     .00463     .00068    6.80      .00329      .00596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12.00     .00439     .00061    7.18      .00319      .00558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14.00     .00412     .00091    4.53      .00234      .00591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16.00     .00384     .00138    2.78      .00113      .00655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18.00     .00354     .00192    1.84     -.00023      .00731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20.00     .00322     .00250    1.29     -.00168      .00813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932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Useful Plot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8153400" cy="5226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6102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Elaborate Partial Effects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endParaRPr lang="en-US" sz="2400" smtClean="0"/>
          </a:p>
          <a:p>
            <a:pPr>
              <a:buNone/>
            </a:pPr>
            <a:r>
              <a:rPr lang="en-US" sz="2400" b="1" smtClean="0"/>
              <a:t>PROBIT ; Lhs = Doctor</a:t>
            </a:r>
            <a:br>
              <a:rPr lang="en-US" sz="2400" b="1" smtClean="0"/>
            </a:br>
            <a:r>
              <a:rPr lang="en-US" sz="2400" b="1" smtClean="0"/>
              <a:t>  ; Rhs = one,age,educ,age^2,age*educ,</a:t>
            </a:r>
            <a:br>
              <a:rPr lang="en-US" sz="2400" b="1" smtClean="0"/>
            </a:br>
            <a:r>
              <a:rPr lang="en-US" sz="2400" b="1" smtClean="0"/>
              <a:t>              female,female*educ,income $</a:t>
            </a:r>
          </a:p>
          <a:p>
            <a:endParaRPr lang="en-US" sz="2400" smtClean="0"/>
          </a:p>
          <a:p>
            <a:pPr>
              <a:buNone/>
            </a:pPr>
            <a:r>
              <a:rPr lang="en-US" sz="2400" b="1" smtClean="0"/>
              <a:t>PARTIAL ; Effects: income</a:t>
            </a:r>
            <a:br>
              <a:rPr lang="en-US" sz="2400" b="1" smtClean="0"/>
            </a:br>
            <a:r>
              <a:rPr lang="en-US" sz="2400" b="1" smtClean="0"/>
              <a:t>@ female = 0,1         ? Do for each subsample </a:t>
            </a:r>
            <a:br>
              <a:rPr lang="en-US" sz="2400" b="1" smtClean="0"/>
            </a:br>
            <a:r>
              <a:rPr lang="en-US" sz="2400" b="1" smtClean="0"/>
              <a:t>| educ = 12,16,20    ? Set 3 fixed values</a:t>
            </a:r>
            <a:br>
              <a:rPr lang="en-US" sz="2400" b="1" smtClean="0"/>
            </a:br>
            <a:r>
              <a:rPr lang="en-US" sz="2400" b="1" smtClean="0"/>
              <a:t>&amp; age = 20(10)50    ?  APE for each setting</a:t>
            </a:r>
          </a:p>
        </p:txBody>
      </p:sp>
    </p:spTree>
    <p:extLst>
      <p:ext uri="{BB962C8B-B14F-4D97-AF65-F5344CB8AC3E}">
        <p14:creationId xmlns:p14="http://schemas.microsoft.com/office/powerpoint/2010/main" xmlns="" val="22758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Constructed Partial Effects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524000"/>
            <a:ext cx="7332663" cy="510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219200" y="1600200"/>
            <a:ext cx="6858000" cy="381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3962400"/>
            <a:ext cx="6858000" cy="8382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572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Restrictions</a:t>
            </a:r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57400"/>
            <a:ext cx="751522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46917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10800000" flipV="1">
            <a:off x="4724400" y="2362200"/>
            <a:ext cx="2286000" cy="1295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7315200" cy="521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1052144" y="5155224"/>
            <a:ext cx="7025056" cy="1321776"/>
          </a:xfrm>
          <a:prstGeom prst="rect">
            <a:avLst/>
          </a:prstGeom>
          <a:solidFill>
            <a:srgbClr val="99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83820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1828800" y="1752600"/>
            <a:ext cx="5334000" cy="381000"/>
          </a:xfrm>
          <a:prstGeom prst="rect">
            <a:avLst/>
          </a:prstGeom>
          <a:solidFill>
            <a:srgbClr val="FF00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438400"/>
            <a:ext cx="820404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10742</TotalTime>
  <Words>916</Words>
  <Application>Microsoft Office PowerPoint</Application>
  <PresentationFormat>On-screen Show (4:3)</PresentationFormat>
  <Paragraphs>167</Paragraphs>
  <Slides>41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Level</vt:lpstr>
      <vt:lpstr>1_Level</vt:lpstr>
      <vt:lpstr>Equation</vt:lpstr>
      <vt:lpstr>Discrete Choice Modeling</vt:lpstr>
      <vt:lpstr>Lab 1</vt:lpstr>
      <vt:lpstr>Slide 3</vt:lpstr>
      <vt:lpstr>Slide 4</vt:lpstr>
      <vt:lpstr>Slide 5</vt:lpstr>
      <vt:lpstr>Use File:New/OK for an Editing Window</vt:lpstr>
      <vt:lpstr>Generic Command Format</vt:lpstr>
      <vt:lpstr>Typing Commands in the Editor</vt:lpstr>
      <vt:lpstr>Important Commands:</vt:lpstr>
      <vt:lpstr>Name Conventions</vt:lpstr>
      <vt:lpstr>Model Command</vt:lpstr>
      <vt:lpstr>The Go Button</vt:lpstr>
      <vt:lpstr>“Submitting” Commands</vt:lpstr>
      <vt:lpstr>Compute a Regression</vt:lpstr>
      <vt:lpstr>Slide 15</vt:lpstr>
      <vt:lpstr>Interactions and Nonlinearities</vt:lpstr>
      <vt:lpstr>Slide 17</vt:lpstr>
      <vt:lpstr>Model Results</vt:lpstr>
      <vt:lpstr>Output Window</vt:lpstr>
      <vt:lpstr>Residual Plot</vt:lpstr>
      <vt:lpstr>New Variable</vt:lpstr>
      <vt:lpstr>Saved Matrices</vt:lpstr>
      <vt:lpstr>Saved Scalars</vt:lpstr>
      <vt:lpstr>       Save Your Work When You Exit</vt:lpstr>
      <vt:lpstr> </vt:lpstr>
      <vt:lpstr>Model Commands</vt:lpstr>
      <vt:lpstr>Probit Model Command</vt:lpstr>
      <vt:lpstr>Slide 28</vt:lpstr>
      <vt:lpstr>Slide 29</vt:lpstr>
      <vt:lpstr>Slide 30</vt:lpstr>
      <vt:lpstr>Command Builder</vt:lpstr>
      <vt:lpstr>Partial Effects for Interactions</vt:lpstr>
      <vt:lpstr>Partial Effects</vt:lpstr>
      <vt:lpstr>Average Partial Effects</vt:lpstr>
      <vt:lpstr>Useful Plot</vt:lpstr>
      <vt:lpstr>More Elaborate Partial Effects</vt:lpstr>
      <vt:lpstr>Constructed Partial Effects</vt:lpstr>
      <vt:lpstr>Testing Restrictions</vt:lpstr>
      <vt:lpstr>Slide 39</vt:lpstr>
      <vt:lpstr>Slide 40</vt:lpstr>
      <vt:lpstr>Slide 41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70</cp:revision>
  <dcterms:created xsi:type="dcterms:W3CDTF">2001-06-17T19:05:03Z</dcterms:created>
  <dcterms:modified xsi:type="dcterms:W3CDTF">2012-11-19T19:32:01Z</dcterms:modified>
</cp:coreProperties>
</file>