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  <p:sldMasterId id="2147483674" r:id="rId2"/>
  </p:sldMasterIdLst>
  <p:notesMasterIdLst>
    <p:notesMasterId r:id="rId23"/>
  </p:notesMasterIdLst>
  <p:handoutMasterIdLst>
    <p:handoutMasterId r:id="rId24"/>
  </p:handoutMasterIdLst>
  <p:sldIdLst>
    <p:sldId id="426" r:id="rId3"/>
    <p:sldId id="482" r:id="rId4"/>
    <p:sldId id="483" r:id="rId5"/>
    <p:sldId id="484" r:id="rId6"/>
    <p:sldId id="485" r:id="rId7"/>
    <p:sldId id="486" r:id="rId8"/>
    <p:sldId id="487" r:id="rId9"/>
    <p:sldId id="493" r:id="rId10"/>
    <p:sldId id="494" r:id="rId11"/>
    <p:sldId id="488" r:id="rId12"/>
    <p:sldId id="489" r:id="rId13"/>
    <p:sldId id="490" r:id="rId14"/>
    <p:sldId id="491" r:id="rId15"/>
    <p:sldId id="492" r:id="rId16"/>
    <p:sldId id="456" r:id="rId17"/>
    <p:sldId id="459" r:id="rId18"/>
    <p:sldId id="478" r:id="rId19"/>
    <p:sldId id="479" r:id="rId20"/>
    <p:sldId id="480" r:id="rId21"/>
    <p:sldId id="481" r:id="rId2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FFF"/>
    <a:srgbClr val="CCECFF"/>
    <a:srgbClr val="FF3300"/>
    <a:srgbClr val="0066FF"/>
    <a:srgbClr val="0099FF"/>
    <a:srgbClr val="3399FF"/>
    <a:srgbClr val="0033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37" autoAdjust="0"/>
    <p:restoredTop sz="94636" autoAdjust="0"/>
  </p:normalViewPr>
  <p:slideViewPr>
    <p:cSldViewPr>
      <p:cViewPr varScale="1">
        <p:scale>
          <a:sx n="108" d="100"/>
          <a:sy n="108" d="100"/>
        </p:scale>
        <p:origin x="-1242" y="-90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fld id="{FF3B45BB-824E-4038-B412-C3413F1657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663783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fld id="{D211CC31-8223-4457-8BD9-77AF96E936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7782444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C4DFF31-75C4-4B0E-A634-714A936A1A1C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6EBDDE-EB8A-46DF-BEAD-FF63BC67B6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58A58E-3374-4981-9795-6A129B488B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9B38EE-6828-4F48-A7A0-3F4A4F583A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95B49D-2915-447E-8FD8-47B9E3FE4B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D3CDD1-69B1-42AF-A3DD-545A50B82B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DCA08E-1A55-459F-AF12-8EFC18CB13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00586B-0A81-4A0C-AF22-7A832168BF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928384-1B49-4440-94A0-7D7F622DFD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6C6F7D-9E9B-43CE-8B15-F9E1D08F37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7696CE-00E0-4F87-958F-06F8D31B78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7117BE-954B-44F0-B5CC-87F8A7F705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ECEB2C-7CB8-4D7B-BD83-E33F934BAF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B4D3F2-4106-4924-B9EB-F6F5BB442A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A7AD46-F3D4-43BF-BE8F-EDB36F1B91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5560A7-2B01-4CA2-A1BC-FBD5972145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8F31-4631-4E51-8720-03BA4481A1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D53E29-D7EE-4F68-9591-7789BBB80C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00EB96-87B7-4596-BB36-3F603AF53A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1272E3-E9AB-4760-8505-1FCF88A95E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11733B-FCED-4C8F-A51A-DD9B76D32A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B7EDDA-84F5-49C3-A668-E53E44F55E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90A77A-2CA5-4D3B-8025-B6DC665664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611A90-1108-4619-8B7C-2E9A62E86E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52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52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52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+mn-lt"/>
                <a:cs typeface="+mn-cs"/>
              </a:defRPr>
            </a:lvl1pPr>
          </a:lstStyle>
          <a:p>
            <a:pPr>
              <a:defRPr/>
            </a:pPr>
            <a:fld id="{AEB5E0A7-EE2C-4712-B483-D7E1FD5C29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cs typeface="+mn-cs"/>
            </a:endParaRPr>
          </a:p>
        </p:txBody>
      </p:sp>
      <p:sp>
        <p:nvSpPr>
          <p:cNvPr id="95240" name="Line 8"/>
          <p:cNvSpPr>
            <a:spLocks noChangeShapeType="1"/>
          </p:cNvSpPr>
          <p:nvPr/>
        </p:nvSpPr>
        <p:spPr bwMode="auto">
          <a:xfrm>
            <a:off x="457200" y="1447800"/>
            <a:ext cx="80772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cs typeface="+mn-cs"/>
            </a:endParaRPr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7"/>
          <p:cNvGrpSpPr>
            <a:grpSpLocks/>
          </p:cNvGrpSpPr>
          <p:nvPr/>
        </p:nvGrpSpPr>
        <p:grpSpPr bwMode="auto">
          <a:xfrm>
            <a:off x="228600" y="2889250"/>
            <a:ext cx="8610600" cy="201613"/>
            <a:chOff x="144" y="1680"/>
            <a:chExt cx="5424" cy="144"/>
          </a:xfrm>
        </p:grpSpPr>
        <p:sp>
          <p:nvSpPr>
            <p:cNvPr id="12" name="Rectangle 8"/>
            <p:cNvSpPr>
              <a:spLocks noChangeArrowheads="1"/>
            </p:cNvSpPr>
            <p:nvPr userDrawn="1"/>
          </p:nvSpPr>
          <p:spPr bwMode="auto">
            <a:xfrm>
              <a:off x="144" y="1680"/>
              <a:ext cx="1808" cy="144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3" name="Rectangle 9"/>
            <p:cNvSpPr>
              <a:spLocks noChangeArrowheads="1"/>
            </p:cNvSpPr>
            <p:nvPr userDrawn="1"/>
          </p:nvSpPr>
          <p:spPr bwMode="auto">
            <a:xfrm>
              <a:off x="1952" y="1680"/>
              <a:ext cx="1808" cy="144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4" name="Rectangle 10"/>
            <p:cNvSpPr>
              <a:spLocks noChangeArrowheads="1"/>
            </p:cNvSpPr>
            <p:nvPr userDrawn="1"/>
          </p:nvSpPr>
          <p:spPr bwMode="auto">
            <a:xfrm>
              <a:off x="3760" y="1680"/>
              <a:ext cx="1808" cy="144"/>
            </a:xfrm>
            <a:prstGeom prst="rect">
              <a:avLst/>
            </a:prstGeom>
            <a:solidFill>
              <a:schemeClr val="tx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</p:grp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5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+mn-lt"/>
                <a:cs typeface="+mn-cs"/>
              </a:defRPr>
            </a:lvl1pPr>
          </a:lstStyle>
          <a:p>
            <a:pPr>
              <a:defRPr/>
            </a:pPr>
            <a:fld id="{4DD61B84-62C0-4D02-B5F0-946F826FC5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folHlink"/>
                </a:solidFill>
              </a:rPr>
              <a:t>Discrete Choice Modeling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533400" y="1981200"/>
            <a:ext cx="5257800" cy="1925638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b="1" smtClean="0"/>
              <a:t>William Greene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en-US" b="1" smtClean="0"/>
              <a:t>Stern School of Business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en-US" b="1" smtClean="0"/>
              <a:t>New York University</a:t>
            </a: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5410200" y="5562600"/>
            <a:ext cx="2819400" cy="5191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>
                <a:latin typeface="Arial" charset="0"/>
              </a:rPr>
              <a:t>Lab Sessions</a:t>
            </a:r>
          </a:p>
        </p:txBody>
      </p:sp>
      <p:pic>
        <p:nvPicPr>
          <p:cNvPr id="6" name="Picture 5" descr="LIMDEP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0" y="3124200"/>
            <a:ext cx="3390900" cy="23145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folHlink"/>
                </a:solidFill>
              </a:rPr>
              <a:t>Lab Session 3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913188"/>
            <a:ext cx="7848600" cy="781050"/>
          </a:xfrm>
        </p:spPr>
        <p:txBody>
          <a:bodyPr/>
          <a:lstStyle/>
          <a:p>
            <a:pPr eaLnBrk="1" hangingPunct="1"/>
            <a:r>
              <a:rPr lang="en-US" smtClean="0"/>
              <a:t>Bivariate Extensions of the Probit Model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Bivariate Probit Model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676400"/>
            <a:ext cx="64770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b="1" smtClean="0">
                <a:latin typeface="Arial" charset="0"/>
              </a:rPr>
              <a:t>Two equation model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b="1" smtClean="0">
                <a:latin typeface="Arial" charset="0"/>
              </a:rPr>
              <a:t>General usage of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Arial" charset="0"/>
              </a:rPr>
              <a:t>LHS = the set of dependent variables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Arial" charset="0"/>
              </a:rPr>
              <a:t>RH1 = one set of independent variables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Arial" charset="0"/>
              </a:rPr>
              <a:t>RH2 = a second set of variables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b="1" smtClean="0">
                <a:latin typeface="Arial" charset="0"/>
              </a:rPr>
              <a:t>Economical use of namelists is useful here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600" b="1" smtClean="0">
                <a:latin typeface="Arial" charset="0"/>
              </a:rPr>
              <a:t>	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600" b="1" smtClean="0">
                <a:latin typeface="Arial" charset="0"/>
              </a:rPr>
              <a:t>      Namelist ; x1=one,age,female,educ,married,working $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600" b="1" smtClean="0">
                <a:latin typeface="Arial" charset="0"/>
              </a:rPr>
              <a:t>	Namelist ; x2=one,age,female,hhninc,hhkids $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600" b="1" smtClean="0">
                <a:latin typeface="Arial" charset="0"/>
              </a:rPr>
              <a:t>	BivariateProbit ;lhs=doctor,hospital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600" b="1" smtClean="0">
                <a:latin typeface="Arial" charset="0"/>
              </a:rPr>
              <a:t>                          ;rh1=x1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600" b="1" smtClean="0">
                <a:latin typeface="Arial" charset="0"/>
              </a:rPr>
              <a:t>                          ;rh2=x2;marginal effects $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400" b="1" smtClean="0"/>
              <a:t>Heteroscedasticity in the Bivariate Probit Model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600200"/>
            <a:ext cx="6705600" cy="45307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smtClean="0">
                <a:latin typeface="Arial" charset="0"/>
              </a:rPr>
              <a:t>    General form of heteroscedasticity in </a:t>
            </a:r>
            <a:br>
              <a:rPr lang="en-US" sz="2400" smtClean="0">
                <a:latin typeface="Arial" charset="0"/>
              </a:rPr>
            </a:br>
            <a:r>
              <a:rPr lang="en-US" sz="2400" smtClean="0">
                <a:latin typeface="Arial" charset="0"/>
              </a:rPr>
              <a:t>LIMDEP/NLOGIT: Exponential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smtClean="0">
                <a:latin typeface="Arial" charset="0"/>
                <a:cs typeface="Times New Roman" pitchFamily="18" charset="0"/>
              </a:rPr>
              <a:t>   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smtClean="0">
                <a:latin typeface="Arial" charset="0"/>
                <a:cs typeface="Times New Roman" pitchFamily="18" charset="0"/>
              </a:rPr>
              <a:t>             </a:t>
            </a:r>
            <a:r>
              <a:rPr lang="el-GR" sz="2400" smtClean="0">
                <a:latin typeface="Arial" charset="0"/>
                <a:cs typeface="Times New Roman" pitchFamily="18" charset="0"/>
              </a:rPr>
              <a:t>σ</a:t>
            </a:r>
            <a:r>
              <a:rPr lang="en-US" sz="2400" baseline="-25000" smtClean="0">
                <a:latin typeface="Arial" charset="0"/>
                <a:cs typeface="Times New Roman" pitchFamily="18" charset="0"/>
              </a:rPr>
              <a:t>i</a:t>
            </a:r>
            <a:r>
              <a:rPr lang="en-US" sz="2400" smtClean="0">
                <a:latin typeface="Arial" charset="0"/>
                <a:cs typeface="Times New Roman" pitchFamily="18" charset="0"/>
              </a:rPr>
              <a:t> = </a:t>
            </a:r>
            <a:r>
              <a:rPr lang="el-GR" sz="2400" smtClean="0">
                <a:latin typeface="Arial" charset="0"/>
                <a:cs typeface="Times New Roman" pitchFamily="18" charset="0"/>
              </a:rPr>
              <a:t>σ</a:t>
            </a:r>
            <a:r>
              <a:rPr lang="en-US" sz="2400" smtClean="0">
                <a:latin typeface="Arial" charset="0"/>
                <a:cs typeface="Times New Roman" pitchFamily="18" charset="0"/>
              </a:rPr>
              <a:t> exp(</a:t>
            </a:r>
            <a:r>
              <a:rPr lang="el-GR" sz="2400" b="1" smtClean="0">
                <a:latin typeface="Arial" charset="0"/>
                <a:cs typeface="Times New Roman" pitchFamily="18" charset="0"/>
              </a:rPr>
              <a:t>γ</a:t>
            </a:r>
            <a:r>
              <a:rPr lang="en-US" sz="2400" b="1" smtClean="0">
                <a:latin typeface="Arial" charset="0"/>
                <a:cs typeface="Times New Roman" pitchFamily="18" charset="0"/>
              </a:rPr>
              <a:t>’z</a:t>
            </a:r>
            <a:r>
              <a:rPr lang="en-US" sz="2400" b="1" baseline="-25000" smtClean="0">
                <a:latin typeface="Arial" charset="0"/>
                <a:cs typeface="Times New Roman" pitchFamily="18" charset="0"/>
              </a:rPr>
              <a:t>i</a:t>
            </a:r>
            <a:r>
              <a:rPr lang="en-US" sz="2400" smtClean="0">
                <a:latin typeface="Arial" charset="0"/>
                <a:cs typeface="Times New Roman" pitchFamily="18" charset="0"/>
              </a:rPr>
              <a:t>) so that  </a:t>
            </a:r>
            <a:r>
              <a:rPr lang="el-GR" sz="2400" smtClean="0">
                <a:latin typeface="Arial" charset="0"/>
                <a:cs typeface="Times New Roman" pitchFamily="18" charset="0"/>
              </a:rPr>
              <a:t>σ</a:t>
            </a:r>
            <a:r>
              <a:rPr lang="en-US" sz="2400" baseline="-25000" smtClean="0">
                <a:latin typeface="Arial" charset="0"/>
                <a:cs typeface="Times New Roman" pitchFamily="18" charset="0"/>
              </a:rPr>
              <a:t>i </a:t>
            </a:r>
            <a:r>
              <a:rPr lang="en-US" sz="2400" smtClean="0">
                <a:latin typeface="Arial" charset="0"/>
                <a:cs typeface="Times New Roman" pitchFamily="18" charset="0"/>
              </a:rPr>
              <a:t> &gt; 0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2400" smtClean="0">
              <a:latin typeface="Arial" charset="0"/>
              <a:cs typeface="Times New Roman" pitchFamily="18" charset="0"/>
            </a:endParaRPr>
          </a:p>
          <a:p>
            <a:pPr lvl="1" eaLnBrk="1" hangingPunct="1">
              <a:lnSpc>
                <a:spcPct val="80000"/>
              </a:lnSpc>
            </a:pPr>
            <a:r>
              <a:rPr lang="el-GR" sz="2000" b="1" smtClean="0">
                <a:latin typeface="Arial" charset="0"/>
                <a:cs typeface="Times New Roman" pitchFamily="18" charset="0"/>
              </a:rPr>
              <a:t>γ</a:t>
            </a:r>
            <a:r>
              <a:rPr lang="en-US" sz="2000" b="1" smtClean="0">
                <a:latin typeface="Arial" charset="0"/>
                <a:cs typeface="Times New Roman" pitchFamily="18" charset="0"/>
              </a:rPr>
              <a:t> = 0</a:t>
            </a:r>
            <a:r>
              <a:rPr lang="en-US" sz="2000" smtClean="0">
                <a:latin typeface="Arial" charset="0"/>
                <a:cs typeface="Times New Roman" pitchFamily="18" charset="0"/>
              </a:rPr>
              <a:t> returns the homoscedastic case </a:t>
            </a:r>
            <a:r>
              <a:rPr lang="el-GR" sz="2000" smtClean="0">
                <a:latin typeface="Arial" charset="0"/>
                <a:cs typeface="Times New Roman" pitchFamily="18" charset="0"/>
              </a:rPr>
              <a:t>σ</a:t>
            </a:r>
            <a:r>
              <a:rPr lang="en-US" sz="2000" baseline="-25000" smtClean="0">
                <a:latin typeface="Arial" charset="0"/>
                <a:cs typeface="Times New Roman" pitchFamily="18" charset="0"/>
              </a:rPr>
              <a:t>i</a:t>
            </a:r>
            <a:r>
              <a:rPr lang="en-US" sz="2000" smtClean="0">
                <a:latin typeface="Arial" charset="0"/>
                <a:cs typeface="Times New Roman" pitchFamily="18" charset="0"/>
              </a:rPr>
              <a:t> = </a:t>
            </a:r>
            <a:r>
              <a:rPr lang="el-GR" sz="2000" smtClean="0">
                <a:latin typeface="Arial" charset="0"/>
                <a:cs typeface="Times New Roman" pitchFamily="18" charset="0"/>
              </a:rPr>
              <a:t>σ</a:t>
            </a:r>
            <a:r>
              <a:rPr lang="en-US" sz="2000" smtClean="0">
                <a:latin typeface="Arial" charset="0"/>
                <a:cs typeface="Times New Roman" pitchFamily="18" charset="0"/>
              </a:rPr>
              <a:t>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>
                <a:latin typeface="Arial" charset="0"/>
                <a:cs typeface="Times New Roman" pitchFamily="18" charset="0"/>
              </a:rPr>
              <a:t>Easy to specify</a:t>
            </a:r>
          </a:p>
          <a:p>
            <a:pPr lvl="1" eaLnBrk="1" hangingPunct="1">
              <a:lnSpc>
                <a:spcPct val="80000"/>
              </a:lnSpc>
            </a:pPr>
            <a:endParaRPr lang="en-US" sz="2000" smtClean="0">
              <a:latin typeface="Arial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600" b="1" smtClean="0">
                <a:latin typeface="Arial" charset="0"/>
              </a:rPr>
              <a:t>  	Namelist ; x1=one,age,female,educ,married,working ; z1 = … $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600" b="1" smtClean="0">
                <a:latin typeface="Arial" charset="0"/>
              </a:rPr>
              <a:t>	Namelist ; x2=one,age,female,hhninc,hhkids              ; z2 = … $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600" b="1" smtClean="0">
                <a:latin typeface="Arial" charset="0"/>
              </a:rPr>
              <a:t>	BivariateProbit ;lhs=doctor,hospital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600" b="1" smtClean="0">
                <a:latin typeface="Arial" charset="0"/>
              </a:rPr>
              <a:t>                          ;rh1=x1  ;  hf1 =  z1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600" b="1" smtClean="0">
                <a:latin typeface="Arial" charset="0"/>
              </a:rPr>
              <a:t>                          ;rh2=x2  ;  hf2 =  z2$</a:t>
            </a:r>
          </a:p>
          <a:p>
            <a:pPr lvl="1" eaLnBrk="1" hangingPunct="1">
              <a:lnSpc>
                <a:spcPct val="80000"/>
              </a:lnSpc>
            </a:pPr>
            <a:endParaRPr lang="el-GR" sz="2000" b="1" smtClean="0">
              <a:latin typeface="Arial" charset="0"/>
              <a:cs typeface="Times New Roman" pitchFamily="18" charset="0"/>
            </a:endParaRPr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2362200" y="2590800"/>
            <a:ext cx="4191000" cy="533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b="1" smtClean="0"/>
              <a:t>Heteroscedasticity in Marginal Effects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57400" y="1676400"/>
            <a:ext cx="57150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>
                <a:latin typeface="Arial" charset="0"/>
              </a:rPr>
              <a:t>Univariate case: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100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>
                <a:latin typeface="Arial" charset="0"/>
              </a:rPr>
              <a:t>    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00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00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000" smtClean="0">
              <a:latin typeface="Arial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000" smtClean="0">
              <a:latin typeface="Arial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000" smtClean="0">
              <a:latin typeface="Arial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900" smtClean="0">
              <a:latin typeface="Arial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>
                <a:latin typeface="Arial" charset="0"/>
                <a:cs typeface="Times New Roman" pitchFamily="18" charset="0"/>
              </a:rPr>
              <a:t>If the variables are the same in </a:t>
            </a:r>
            <a:r>
              <a:rPr lang="en-US" sz="2000" b="1" smtClean="0">
                <a:latin typeface="Arial" charset="0"/>
                <a:cs typeface="Times New Roman" pitchFamily="18" charset="0"/>
              </a:rPr>
              <a:t>x</a:t>
            </a:r>
            <a:r>
              <a:rPr lang="en-US" sz="2000" smtClean="0">
                <a:latin typeface="Arial" charset="0"/>
                <a:cs typeface="Times New Roman" pitchFamily="18" charset="0"/>
              </a:rPr>
              <a:t> and </a:t>
            </a:r>
            <a:r>
              <a:rPr lang="en-US" sz="2000" b="1" smtClean="0">
                <a:latin typeface="Arial" charset="0"/>
                <a:cs typeface="Times New Roman" pitchFamily="18" charset="0"/>
              </a:rPr>
              <a:t>z</a:t>
            </a:r>
            <a:r>
              <a:rPr lang="en-US" sz="2000" smtClean="0">
                <a:latin typeface="Arial" charset="0"/>
                <a:cs typeface="Times New Roman" pitchFamily="18" charset="0"/>
              </a:rPr>
              <a:t>, </a:t>
            </a:r>
            <a:br>
              <a:rPr lang="en-US" sz="2000" smtClean="0">
                <a:latin typeface="Arial" charset="0"/>
                <a:cs typeface="Times New Roman" pitchFamily="18" charset="0"/>
              </a:rPr>
            </a:br>
            <a:r>
              <a:rPr lang="en-US" sz="2000" smtClean="0">
                <a:latin typeface="Arial" charset="0"/>
                <a:cs typeface="Times New Roman" pitchFamily="18" charset="0"/>
              </a:rPr>
              <a:t>these terms are added. 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>
                <a:latin typeface="Arial" charset="0"/>
                <a:cs typeface="Times New Roman" pitchFamily="18" charset="0"/>
              </a:rPr>
              <a:t>Sign and magnitude are ambiguous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>
                <a:latin typeface="Arial" charset="0"/>
                <a:cs typeface="Times New Roman" pitchFamily="18" charset="0"/>
              </a:rPr>
              <a:t>Vastly more complicated for the bivariate </a:t>
            </a:r>
            <a:br>
              <a:rPr lang="en-US" sz="2000" smtClean="0">
                <a:latin typeface="Arial" charset="0"/>
                <a:cs typeface="Times New Roman" pitchFamily="18" charset="0"/>
              </a:rPr>
            </a:br>
            <a:r>
              <a:rPr lang="en-US" sz="2000" smtClean="0">
                <a:latin typeface="Arial" charset="0"/>
                <a:cs typeface="Times New Roman" pitchFamily="18" charset="0"/>
              </a:rPr>
              <a:t>probit case.  NLOGIT handles it internally.</a:t>
            </a:r>
          </a:p>
        </p:txBody>
      </p:sp>
      <p:sp>
        <p:nvSpPr>
          <p:cNvPr id="1029" name="Rectangle 4"/>
          <p:cNvSpPr>
            <a:spLocks noChangeArrowheads="1"/>
          </p:cNvSpPr>
          <p:nvPr/>
        </p:nvSpPr>
        <p:spPr bwMode="auto">
          <a:xfrm>
            <a:off x="2362200" y="2133600"/>
            <a:ext cx="4572000" cy="2057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026" name="Object 5"/>
          <p:cNvGraphicFramePr>
            <a:graphicFrameLocks noChangeAspect="1"/>
          </p:cNvGraphicFramePr>
          <p:nvPr/>
        </p:nvGraphicFramePr>
        <p:xfrm>
          <a:off x="2895600" y="2209800"/>
          <a:ext cx="3683000" cy="1930400"/>
        </p:xfrm>
        <a:graphic>
          <a:graphicData uri="http://schemas.openxmlformats.org/presentationml/2006/ole">
            <p:oleObj spid="_x0000_s130050" name="Equation" r:id="rId3" imgW="3682800" imgH="193032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b="1" smtClean="0"/>
              <a:t>Marginal Effects: Heteroscedasticity</a:t>
            </a:r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457200" y="1981200"/>
            <a:ext cx="8153400" cy="45243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latin typeface="Courier New" pitchFamily="49" charset="0"/>
                <a:cs typeface="Courier New" pitchFamily="49" charset="0"/>
              </a:rPr>
              <a:t>+------------------------------------------------------+</a:t>
            </a:r>
          </a:p>
          <a:p>
            <a:r>
              <a:rPr lang="en-US" b="1">
                <a:latin typeface="Courier New" pitchFamily="49" charset="0"/>
                <a:cs typeface="Courier New" pitchFamily="49" charset="0"/>
              </a:rPr>
              <a:t>|              Partial Effects for Ey1|y2=1            |</a:t>
            </a:r>
          </a:p>
          <a:p>
            <a:r>
              <a:rPr lang="en-US" b="1">
                <a:latin typeface="Courier New" pitchFamily="49" charset="0"/>
                <a:cs typeface="Courier New" pitchFamily="49" charset="0"/>
              </a:rPr>
              <a:t>+----------+---------------------+---------------------+</a:t>
            </a:r>
          </a:p>
          <a:p>
            <a:r>
              <a:rPr lang="en-US" b="1">
                <a:latin typeface="Courier New" pitchFamily="49" charset="0"/>
                <a:cs typeface="Courier New" pitchFamily="49" charset="0"/>
              </a:rPr>
              <a:t>|          | Regression Function |  Heteroscedasticity |</a:t>
            </a:r>
          </a:p>
          <a:p>
            <a:r>
              <a:rPr lang="en-US" b="1">
                <a:latin typeface="Courier New" pitchFamily="49" charset="0"/>
                <a:cs typeface="Courier New" pitchFamily="49" charset="0"/>
              </a:rPr>
              <a:t>|          +---------------------+---------------------+</a:t>
            </a:r>
          </a:p>
          <a:p>
            <a:r>
              <a:rPr lang="en-US" b="1">
                <a:latin typeface="Courier New" pitchFamily="49" charset="0"/>
                <a:cs typeface="Courier New" pitchFamily="49" charset="0"/>
              </a:rPr>
              <a:t>|          |   Direct | Indirect |   Direct | Indirect |</a:t>
            </a:r>
          </a:p>
          <a:p>
            <a:r>
              <a:rPr lang="en-US" b="1">
                <a:latin typeface="Courier New" pitchFamily="49" charset="0"/>
                <a:cs typeface="Courier New" pitchFamily="49" charset="0"/>
              </a:rPr>
              <a:t>| Variable | Efct  x1 | Efct  x2 | Efct  h1 | Efct  h2 |</a:t>
            </a:r>
          </a:p>
          <a:p>
            <a:r>
              <a:rPr lang="en-US" b="1">
                <a:latin typeface="Courier New" pitchFamily="49" charset="0"/>
                <a:cs typeface="Courier New" pitchFamily="49" charset="0"/>
              </a:rPr>
              <a:t>+----------+----------+----------+----------+----------+</a:t>
            </a:r>
          </a:p>
          <a:p>
            <a:r>
              <a:rPr lang="en-US" b="1">
                <a:latin typeface="Courier New" pitchFamily="49" charset="0"/>
                <a:cs typeface="Courier New" pitchFamily="49" charset="0"/>
              </a:rPr>
              <a:t>|      AGE |   .00190 |  -.00012 |   .00000 |   .00000 |</a:t>
            </a:r>
          </a:p>
          <a:p>
            <a:r>
              <a:rPr lang="en-US" b="1">
                <a:latin typeface="Courier New" pitchFamily="49" charset="0"/>
                <a:cs typeface="Courier New" pitchFamily="49" charset="0"/>
              </a:rPr>
              <a:t>|   FEMALE |   .10215 |   .20688 |  -.05880 |  -.30944 |</a:t>
            </a:r>
          </a:p>
          <a:p>
            <a:r>
              <a:rPr lang="en-US" b="1">
                <a:latin typeface="Courier New" pitchFamily="49" charset="0"/>
                <a:cs typeface="Courier New" pitchFamily="49" charset="0"/>
              </a:rPr>
              <a:t>|     EDUC |  -.00247 |   .00000 |   .00000 |   .00000 |</a:t>
            </a:r>
          </a:p>
          <a:p>
            <a:r>
              <a:rPr lang="en-US" b="1">
                <a:latin typeface="Courier New" pitchFamily="49" charset="0"/>
                <a:cs typeface="Courier New" pitchFamily="49" charset="0"/>
              </a:rPr>
              <a:t>|  MARRIED |   .00103 |   .00000 |   .00064 |   .00476 |</a:t>
            </a:r>
          </a:p>
          <a:p>
            <a:r>
              <a:rPr lang="en-US" b="1">
                <a:latin typeface="Courier New" pitchFamily="49" charset="0"/>
                <a:cs typeface="Courier New" pitchFamily="49" charset="0"/>
              </a:rPr>
              <a:t>|  WORKING |  -.02139 |   .00000 |   .00000 |   .00000 |</a:t>
            </a:r>
          </a:p>
          <a:p>
            <a:r>
              <a:rPr lang="en-US" b="1">
                <a:latin typeface="Courier New" pitchFamily="49" charset="0"/>
                <a:cs typeface="Courier New" pitchFamily="49" charset="0"/>
              </a:rPr>
              <a:t>|   HHNINC |   .00000 |   .00154 |   .00000 |   .00000 |</a:t>
            </a:r>
          </a:p>
          <a:p>
            <a:r>
              <a:rPr lang="en-US" b="1">
                <a:latin typeface="Courier New" pitchFamily="49" charset="0"/>
                <a:cs typeface="Courier New" pitchFamily="49" charset="0"/>
              </a:rPr>
              <a:t>|   HHKIDS |   .00000 |   .00005 |   .00000 |   .00000 |</a:t>
            </a:r>
          </a:p>
          <a:p>
            <a:r>
              <a:rPr lang="en-US" b="1">
                <a:latin typeface="Courier New" pitchFamily="49" charset="0"/>
                <a:cs typeface="Courier New" pitchFamily="49" charset="0"/>
              </a:rPr>
              <a:t>+----------+----------+----------+----------+----------+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Marginal Effects: Total Effects</a:t>
            </a:r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457200" y="2057400"/>
            <a:ext cx="8382000" cy="43465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Courier New" pitchFamily="49" charset="0"/>
              </a:rPr>
              <a:t>+-------------------------------------------+</a:t>
            </a:r>
          </a:p>
          <a:p>
            <a:r>
              <a:rPr lang="en-US" sz="1400" b="1">
                <a:latin typeface="Courier New" pitchFamily="49" charset="0"/>
              </a:rPr>
              <a:t>| Partial derivatives of E[y1|y2=1] with    |</a:t>
            </a:r>
          </a:p>
          <a:p>
            <a:r>
              <a:rPr lang="en-US" sz="1400" b="1">
                <a:latin typeface="Courier New" pitchFamily="49" charset="0"/>
              </a:rPr>
              <a:t>| respect to the vector of characteristics. |</a:t>
            </a:r>
          </a:p>
          <a:p>
            <a:r>
              <a:rPr lang="en-US" sz="1400" b="1">
                <a:latin typeface="Courier New" pitchFamily="49" charset="0"/>
              </a:rPr>
              <a:t>| They are computed at the means of the Xs. |</a:t>
            </a:r>
          </a:p>
          <a:p>
            <a:r>
              <a:rPr lang="en-US" sz="1400" b="1">
                <a:latin typeface="Courier New" pitchFamily="49" charset="0"/>
              </a:rPr>
              <a:t>| Effect shown is total of 4 parts above.   |</a:t>
            </a:r>
          </a:p>
          <a:p>
            <a:r>
              <a:rPr lang="en-US" sz="1400" b="1">
                <a:latin typeface="Courier New" pitchFamily="49" charset="0"/>
              </a:rPr>
              <a:t>| Estimate of E[y1|y2=1] = .819898          |</a:t>
            </a:r>
          </a:p>
          <a:p>
            <a:r>
              <a:rPr lang="en-US" sz="1400" b="1">
                <a:latin typeface="Courier New" pitchFamily="49" charset="0"/>
              </a:rPr>
              <a:t>| Observations used for means are All Obs.  |</a:t>
            </a:r>
          </a:p>
          <a:p>
            <a:r>
              <a:rPr lang="en-US" sz="1400" b="1">
                <a:latin typeface="Courier New" pitchFamily="49" charset="0"/>
              </a:rPr>
              <a:t>| Total effects reported = direct+indirect. |</a:t>
            </a:r>
          </a:p>
          <a:p>
            <a:r>
              <a:rPr lang="en-US" sz="1400" b="1">
                <a:latin typeface="Courier New" pitchFamily="49" charset="0"/>
              </a:rPr>
              <a:t>+-------------------------------------------+</a:t>
            </a:r>
          </a:p>
          <a:p>
            <a:r>
              <a:rPr lang="en-US" sz="1400" b="1">
                <a:latin typeface="Courier New" pitchFamily="49" charset="0"/>
              </a:rPr>
              <a:t>+---------+--------------+----------------+--------+---------+----------+</a:t>
            </a:r>
          </a:p>
          <a:p>
            <a:r>
              <a:rPr lang="en-US" sz="1400" b="1">
                <a:latin typeface="Courier New" pitchFamily="49" charset="0"/>
              </a:rPr>
              <a:t>|Variable | Coefficient  | Standard Error |b/St.Er.|P[|Z|&gt;z] | Mean of X|</a:t>
            </a:r>
          </a:p>
          <a:p>
            <a:r>
              <a:rPr lang="en-US" sz="1400" b="1">
                <a:latin typeface="Courier New" pitchFamily="49" charset="0"/>
              </a:rPr>
              <a:t>+---------+--------------+----------------+--------+---------+----------+</a:t>
            </a:r>
          </a:p>
          <a:p>
            <a:r>
              <a:rPr lang="en-US" sz="1400" b="1">
                <a:latin typeface="Courier New" pitchFamily="49" charset="0"/>
              </a:rPr>
              <a:t> Constant         .000000   ......(Fixed Parameter).......</a:t>
            </a:r>
          </a:p>
          <a:p>
            <a:r>
              <a:rPr lang="en-US" sz="1400" b="1">
                <a:latin typeface="Courier New" pitchFamily="49" charset="0"/>
              </a:rPr>
              <a:t> AGE            .00347726      .00022941    15.157   .0000    43.5256898</a:t>
            </a:r>
          </a:p>
          <a:p>
            <a:r>
              <a:rPr lang="en-US" sz="1400" b="1">
                <a:latin typeface="Courier New" pitchFamily="49" charset="0"/>
              </a:rPr>
              <a:t> FEMALE         .08021863      .00535648    14.976   .0000     .47877479</a:t>
            </a:r>
          </a:p>
          <a:p>
            <a:r>
              <a:rPr lang="en-US" sz="1400" b="1">
                <a:latin typeface="Courier New" pitchFamily="49" charset="0"/>
              </a:rPr>
              <a:t> EDUC          -.00392413      .00093911    -4.179   .0000    11.3206310</a:t>
            </a:r>
          </a:p>
          <a:p>
            <a:r>
              <a:rPr lang="en-US" sz="1400" b="1">
                <a:latin typeface="Courier New" pitchFamily="49" charset="0"/>
              </a:rPr>
              <a:t> MARRIED        .00061108      .00506488      .121   .9040     .75861817</a:t>
            </a:r>
          </a:p>
          <a:p>
            <a:r>
              <a:rPr lang="en-US" sz="1400" b="1">
                <a:latin typeface="Courier New" pitchFamily="49" charset="0"/>
              </a:rPr>
              <a:t> WORKING       -.02280671      .00518908    -4.395   .0000     .67704750</a:t>
            </a:r>
          </a:p>
          <a:p>
            <a:r>
              <a:rPr lang="en-US" sz="1400" b="1">
                <a:latin typeface="Courier New" pitchFamily="49" charset="0"/>
              </a:rPr>
              <a:t> HHNINC         .00216510      .00374879      .578   .5636     .35208362</a:t>
            </a:r>
          </a:p>
          <a:p>
            <a:r>
              <a:rPr lang="en-US" sz="1400" b="1">
                <a:latin typeface="Courier New" pitchFamily="49" charset="0"/>
              </a:rPr>
              <a:t> HHKIDS         .00034768      .00164160      .212   .8323     .40273000</a:t>
            </a:r>
          </a:p>
        </p:txBody>
      </p:sp>
      <p:sp>
        <p:nvSpPr>
          <p:cNvPr id="12292" name="Line 4"/>
          <p:cNvSpPr>
            <a:spLocks noChangeShapeType="1"/>
          </p:cNvSpPr>
          <p:nvPr/>
        </p:nvSpPr>
        <p:spPr bwMode="auto">
          <a:xfrm flipH="1">
            <a:off x="4953000" y="2514600"/>
            <a:ext cx="3048000" cy="533400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2362200"/>
            <a:ext cx="75247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14513" y="276225"/>
            <a:ext cx="5514975" cy="630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pPr eaLnBrk="1" hangingPunct="1"/>
            <a:r>
              <a:rPr lang="en-US" sz="2400" b="1" smtClean="0"/>
              <a:t>Imposing Fixed Value and Equality Constraints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57400" y="1752600"/>
            <a:ext cx="57150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>
                <a:latin typeface="Arial" charset="0"/>
              </a:rPr>
              <a:t>Used throughout </a:t>
            </a:r>
            <a:r>
              <a:rPr lang="en-US" sz="2000" smtClean="0">
                <a:latin typeface="Arial" charset="0"/>
              </a:rPr>
              <a:t>NLOGIT </a:t>
            </a:r>
            <a:r>
              <a:rPr lang="en-US" sz="2000" smtClean="0">
                <a:latin typeface="Arial" charset="0"/>
              </a:rPr>
              <a:t>in all models,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>
                <a:latin typeface="Arial" charset="0"/>
              </a:rPr>
              <a:t>model parameters appear as a long list: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80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>
                <a:latin typeface="Arial" charset="0"/>
              </a:rPr>
              <a:t>     </a:t>
            </a:r>
            <a:r>
              <a:rPr lang="el-GR" sz="2000" smtClean="0">
                <a:latin typeface="Arial" charset="0"/>
                <a:cs typeface="Times New Roman" pitchFamily="18" charset="0"/>
              </a:rPr>
              <a:t>β</a:t>
            </a:r>
            <a:r>
              <a:rPr lang="en-US" sz="2000" baseline="-25000" smtClean="0">
                <a:latin typeface="Arial" charset="0"/>
                <a:cs typeface="Times New Roman" pitchFamily="18" charset="0"/>
              </a:rPr>
              <a:t>1</a:t>
            </a:r>
            <a:r>
              <a:rPr lang="en-US" sz="2000" smtClean="0">
                <a:latin typeface="Arial" charset="0"/>
                <a:cs typeface="Times New Roman" pitchFamily="18" charset="0"/>
              </a:rPr>
              <a:t> </a:t>
            </a:r>
            <a:r>
              <a:rPr lang="el-GR" sz="2000" smtClean="0">
                <a:latin typeface="Arial" charset="0"/>
                <a:cs typeface="Times New Roman" pitchFamily="18" charset="0"/>
              </a:rPr>
              <a:t>β</a:t>
            </a:r>
            <a:r>
              <a:rPr lang="en-US" sz="2000" baseline="-25000" smtClean="0">
                <a:latin typeface="Arial" charset="0"/>
                <a:cs typeface="Times New Roman" pitchFamily="18" charset="0"/>
              </a:rPr>
              <a:t>2</a:t>
            </a:r>
            <a:r>
              <a:rPr lang="en-US" sz="2000" smtClean="0">
                <a:latin typeface="Arial" charset="0"/>
                <a:cs typeface="Times New Roman" pitchFamily="18" charset="0"/>
              </a:rPr>
              <a:t> </a:t>
            </a:r>
            <a:r>
              <a:rPr lang="el-GR" sz="2000" smtClean="0">
                <a:latin typeface="Arial" charset="0"/>
                <a:cs typeface="Times New Roman" pitchFamily="18" charset="0"/>
              </a:rPr>
              <a:t>β</a:t>
            </a:r>
            <a:r>
              <a:rPr lang="en-US" sz="2000" baseline="-25000" smtClean="0">
                <a:latin typeface="Arial" charset="0"/>
                <a:cs typeface="Times New Roman" pitchFamily="18" charset="0"/>
              </a:rPr>
              <a:t>3</a:t>
            </a:r>
            <a:r>
              <a:rPr lang="en-US" sz="2000" smtClean="0">
                <a:latin typeface="Arial" charset="0"/>
                <a:cs typeface="Times New Roman" pitchFamily="18" charset="0"/>
              </a:rPr>
              <a:t> </a:t>
            </a:r>
            <a:r>
              <a:rPr lang="el-GR" sz="2000" smtClean="0">
                <a:latin typeface="Arial" charset="0"/>
                <a:cs typeface="Times New Roman" pitchFamily="18" charset="0"/>
              </a:rPr>
              <a:t>β</a:t>
            </a:r>
            <a:r>
              <a:rPr lang="en-US" sz="2000" baseline="-25000" smtClean="0">
                <a:latin typeface="Arial" charset="0"/>
                <a:cs typeface="Times New Roman" pitchFamily="18" charset="0"/>
              </a:rPr>
              <a:t>4</a:t>
            </a:r>
            <a:r>
              <a:rPr lang="en-US" sz="2000" smtClean="0">
                <a:latin typeface="Arial" charset="0"/>
                <a:cs typeface="Times New Roman" pitchFamily="18" charset="0"/>
              </a:rPr>
              <a:t> </a:t>
            </a:r>
            <a:r>
              <a:rPr lang="el-GR" sz="2000" smtClean="0">
                <a:latin typeface="Arial" charset="0"/>
                <a:cs typeface="Times New Roman" pitchFamily="18" charset="0"/>
              </a:rPr>
              <a:t>α</a:t>
            </a:r>
            <a:r>
              <a:rPr lang="en-US" sz="2000" baseline="-25000" smtClean="0">
                <a:latin typeface="Arial" charset="0"/>
                <a:cs typeface="Times New Roman" pitchFamily="18" charset="0"/>
              </a:rPr>
              <a:t>1</a:t>
            </a:r>
            <a:r>
              <a:rPr lang="en-US" sz="2000" smtClean="0">
                <a:latin typeface="Arial" charset="0"/>
                <a:cs typeface="Times New Roman" pitchFamily="18" charset="0"/>
              </a:rPr>
              <a:t> </a:t>
            </a:r>
            <a:r>
              <a:rPr lang="el-GR" sz="2000" smtClean="0">
                <a:latin typeface="Arial" charset="0"/>
                <a:cs typeface="Times New Roman" pitchFamily="18" charset="0"/>
              </a:rPr>
              <a:t>α</a:t>
            </a:r>
            <a:r>
              <a:rPr lang="en-US" sz="2000" baseline="-25000" smtClean="0">
                <a:latin typeface="Arial" charset="0"/>
                <a:cs typeface="Times New Roman" pitchFamily="18" charset="0"/>
              </a:rPr>
              <a:t>2</a:t>
            </a:r>
            <a:r>
              <a:rPr lang="en-US" sz="2000" smtClean="0">
                <a:latin typeface="Arial" charset="0"/>
                <a:cs typeface="Times New Roman" pitchFamily="18" charset="0"/>
              </a:rPr>
              <a:t> </a:t>
            </a:r>
            <a:r>
              <a:rPr lang="el-GR" sz="2000" smtClean="0">
                <a:latin typeface="Arial" charset="0"/>
                <a:cs typeface="Times New Roman" pitchFamily="18" charset="0"/>
              </a:rPr>
              <a:t>α</a:t>
            </a:r>
            <a:r>
              <a:rPr lang="en-US" sz="2000" baseline="-25000" smtClean="0">
                <a:latin typeface="Arial" charset="0"/>
                <a:cs typeface="Times New Roman" pitchFamily="18" charset="0"/>
              </a:rPr>
              <a:t>3</a:t>
            </a:r>
            <a:r>
              <a:rPr lang="en-US" sz="2000" smtClean="0">
                <a:latin typeface="Arial" charset="0"/>
                <a:cs typeface="Times New Roman" pitchFamily="18" charset="0"/>
              </a:rPr>
              <a:t> </a:t>
            </a:r>
            <a:r>
              <a:rPr lang="el-GR" sz="2000" smtClean="0">
                <a:latin typeface="Arial" charset="0"/>
                <a:cs typeface="Times New Roman" pitchFamily="18" charset="0"/>
              </a:rPr>
              <a:t>α</a:t>
            </a:r>
            <a:r>
              <a:rPr lang="en-US" sz="2000" baseline="-25000" smtClean="0">
                <a:latin typeface="Arial" charset="0"/>
                <a:cs typeface="Times New Roman" pitchFamily="18" charset="0"/>
              </a:rPr>
              <a:t>4</a:t>
            </a:r>
            <a:r>
              <a:rPr lang="en-US" sz="2000" smtClean="0">
                <a:latin typeface="Arial" charset="0"/>
                <a:cs typeface="Times New Roman" pitchFamily="18" charset="0"/>
              </a:rPr>
              <a:t> </a:t>
            </a:r>
            <a:r>
              <a:rPr lang="el-GR" sz="2000" smtClean="0">
                <a:latin typeface="Arial" charset="0"/>
                <a:cs typeface="Times New Roman" pitchFamily="18" charset="0"/>
              </a:rPr>
              <a:t>σ</a:t>
            </a:r>
            <a:r>
              <a:rPr lang="en-US" sz="2000" smtClean="0">
                <a:latin typeface="Arial" charset="0"/>
                <a:cs typeface="Times New Roman" pitchFamily="18" charset="0"/>
              </a:rPr>
              <a:t> and so on.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>
                <a:latin typeface="Arial" charset="0"/>
                <a:cs typeface="Times New Roman" pitchFamily="18" charset="0"/>
              </a:rPr>
              <a:t>     M parameters in total.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800" smtClean="0">
              <a:latin typeface="Arial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>
                <a:latin typeface="Arial" charset="0"/>
                <a:cs typeface="Times New Roman" pitchFamily="18" charset="0"/>
              </a:rPr>
              <a:t>Use </a:t>
            </a:r>
            <a:r>
              <a:rPr lang="en-US" sz="2000" b="1" smtClean="0">
                <a:latin typeface="Arial" charset="0"/>
                <a:cs typeface="Times New Roman" pitchFamily="18" charset="0"/>
              </a:rPr>
              <a:t>; RST = list of symbols for the model</a:t>
            </a:r>
            <a:r>
              <a:rPr lang="en-US" sz="2000" smtClean="0">
                <a:latin typeface="Arial" charset="0"/>
                <a:cs typeface="Times New Roman" pitchFamily="18" charset="0"/>
              </a:rPr>
              <a:t> parameters, </a:t>
            </a:r>
            <a:r>
              <a:rPr lang="en-US" sz="2000" b="1" u="sng" smtClean="0">
                <a:latin typeface="Arial" charset="0"/>
                <a:cs typeface="Times New Roman" pitchFamily="18" charset="0"/>
              </a:rPr>
              <a:t>in the right order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800" smtClean="0">
              <a:latin typeface="Arial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>
                <a:latin typeface="Arial" charset="0"/>
                <a:cs typeface="Times New Roman" pitchFamily="18" charset="0"/>
              </a:rPr>
              <a:t>This may be used for nonlinear models. Not in REGRESS. Use ;CLS:… for linear models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800" smtClean="0">
              <a:latin typeface="Arial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>
                <a:latin typeface="Arial" charset="0"/>
                <a:cs typeface="Times New Roman" pitchFamily="18" charset="0"/>
              </a:rPr>
              <a:t>Use the same name for equal parameters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>
                <a:latin typeface="Arial" charset="0"/>
                <a:cs typeface="Times New Roman" pitchFamily="18" charset="0"/>
              </a:rPr>
              <a:t>Use specific numbers to fix the values</a:t>
            </a:r>
            <a:endParaRPr lang="el-GR" sz="2000" smtClean="0">
              <a:latin typeface="Arial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4"/>
          <p:cNvSpPr>
            <a:spLocks noChangeArrowheads="1"/>
          </p:cNvSpPr>
          <p:nvPr/>
        </p:nvSpPr>
        <p:spPr bwMode="auto">
          <a:xfrm>
            <a:off x="381000" y="1295400"/>
            <a:ext cx="8382000" cy="304800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39" name="Text Box 5"/>
          <p:cNvSpPr txBox="1">
            <a:spLocks noChangeArrowheads="1"/>
          </p:cNvSpPr>
          <p:nvPr/>
        </p:nvSpPr>
        <p:spPr bwMode="auto">
          <a:xfrm>
            <a:off x="838200" y="685800"/>
            <a:ext cx="7467600" cy="146526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latin typeface="Arial" charset="0"/>
              </a:rPr>
              <a:t>BivariateProbit  ;  lhs=doctor,hospital</a:t>
            </a:r>
          </a:p>
          <a:p>
            <a:r>
              <a:rPr lang="en-US" b="1">
                <a:latin typeface="Arial" charset="0"/>
              </a:rPr>
              <a:t>                            ;  rh1=one,age,female,educ,married,working </a:t>
            </a:r>
          </a:p>
          <a:p>
            <a:r>
              <a:rPr lang="en-US" b="1">
                <a:latin typeface="Arial" charset="0"/>
              </a:rPr>
              <a:t>                            ;  rh2=one,age,female,hhninc,hhkids</a:t>
            </a:r>
          </a:p>
          <a:p>
            <a:r>
              <a:rPr lang="en-US" b="1">
                <a:latin typeface="Arial" charset="0"/>
              </a:rPr>
              <a:t>                            ;  rst = beta1,beta2,beta3,be,bm,bw,</a:t>
            </a:r>
          </a:p>
          <a:p>
            <a:r>
              <a:rPr lang="en-US" b="1">
                <a:latin typeface="Arial" charset="0"/>
              </a:rPr>
              <a:t>                                        beta1,beta2,beta3,bi,bk,   0.4 $</a:t>
            </a:r>
            <a:r>
              <a:rPr lang="en-US"/>
              <a:t>  </a:t>
            </a:r>
          </a:p>
        </p:txBody>
      </p:sp>
      <p:sp>
        <p:nvSpPr>
          <p:cNvPr id="14340" name="Text Box 6"/>
          <p:cNvSpPr txBox="1">
            <a:spLocks noChangeArrowheads="1"/>
          </p:cNvSpPr>
          <p:nvPr/>
        </p:nvSpPr>
        <p:spPr bwMode="auto">
          <a:xfrm>
            <a:off x="609600" y="2362200"/>
            <a:ext cx="8001000" cy="41338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        |Index    equation for DOCTOR</a:t>
            </a:r>
          </a:p>
          <a:p>
            <a:r>
              <a:rPr lang="en-US" sz="1400" b="1">
                <a:latin typeface="Courier New" pitchFamily="49" charset="0"/>
              </a:rPr>
              <a:t>Constant|   -1.69181***       .08938      -18.928   .0000</a:t>
            </a:r>
          </a:p>
          <a:p>
            <a:r>
              <a:rPr lang="en-US" sz="1400" b="1">
                <a:latin typeface="Courier New" pitchFamily="49" charset="0"/>
              </a:rPr>
              <a:t>     AGE|     .01244***       .00167        7.440   .0000      44.3352</a:t>
            </a:r>
          </a:p>
          <a:p>
            <a:r>
              <a:rPr lang="en-US" sz="1400" b="1">
                <a:latin typeface="Courier New" pitchFamily="49" charset="0"/>
              </a:rPr>
              <a:t>  FEMALE|     .38543***       .03157       12.209   .0000       .42277</a:t>
            </a:r>
          </a:p>
          <a:p>
            <a:r>
              <a:rPr lang="en-US" sz="1400" b="1">
                <a:latin typeface="Courier New" pitchFamily="49" charset="0"/>
              </a:rPr>
              <a:t>    EDUC|     .08144***       .00457       17.834   .0000      10.9409</a:t>
            </a:r>
          </a:p>
          <a:p>
            <a:r>
              <a:rPr lang="en-US" sz="1400" b="1">
                <a:latin typeface="Courier New" pitchFamily="49" charset="0"/>
              </a:rPr>
              <a:t> MARRIED|     .42021***       .03987       10.541   .0000       .84539</a:t>
            </a:r>
          </a:p>
          <a:p>
            <a:r>
              <a:rPr lang="en-US" sz="1400" b="1">
                <a:latin typeface="Courier New" pitchFamily="49" charset="0"/>
              </a:rPr>
              <a:t> WORKING|     .03310          .03910         .847   .3972       .73941</a:t>
            </a:r>
          </a:p>
          <a:p>
            <a:r>
              <a:rPr lang="en-US" sz="1400" b="1">
                <a:latin typeface="Courier New" pitchFamily="49" charset="0"/>
              </a:rPr>
              <a:t>        |Index    equation for HOSPITAL</a:t>
            </a:r>
          </a:p>
          <a:p>
            <a:r>
              <a:rPr lang="en-US" sz="1400" b="1">
                <a:latin typeface="Courier New" pitchFamily="49" charset="0"/>
              </a:rPr>
              <a:t>Constant|   -1.69181***       .08938      -18.928   .0000</a:t>
            </a:r>
          </a:p>
          <a:p>
            <a:r>
              <a:rPr lang="en-US" sz="1400" b="1">
                <a:latin typeface="Courier New" pitchFamily="49" charset="0"/>
              </a:rPr>
              <a:t>     AGE|     .01244***       .00167        7.440   .0000      44.3352</a:t>
            </a:r>
          </a:p>
          <a:p>
            <a:r>
              <a:rPr lang="en-US" sz="1400" b="1">
                <a:latin typeface="Courier New" pitchFamily="49" charset="0"/>
              </a:rPr>
              <a:t>  FEMALE|     .38543***       .03157       12.209   .0000       .42277</a:t>
            </a:r>
          </a:p>
          <a:p>
            <a:r>
              <a:rPr lang="en-US" sz="1400" b="1">
                <a:latin typeface="Courier New" pitchFamily="49" charset="0"/>
              </a:rPr>
              <a:t>  HHNINC|    -.98617***       .08917      -11.060   .0000       .34930</a:t>
            </a:r>
          </a:p>
          <a:p>
            <a:r>
              <a:rPr lang="en-US" sz="1400" b="1">
                <a:latin typeface="Courier New" pitchFamily="49" charset="0"/>
              </a:rPr>
              <a:t>  HHKIDS|    -.09406**        .04600       -2.045   .0409       .45482</a:t>
            </a:r>
          </a:p>
          <a:p>
            <a:r>
              <a:rPr lang="en-US" sz="1400" b="1">
                <a:latin typeface="Courier New" pitchFamily="49" charset="0"/>
              </a:rPr>
              <a:t>        |Disturbance correlation</a:t>
            </a:r>
          </a:p>
          <a:p>
            <a:r>
              <a:rPr lang="en-US" sz="1400" b="1">
                <a:latin typeface="Courier New" pitchFamily="49" charset="0"/>
              </a:rPr>
              <a:t>RHO(1,2)|     .40000        ......(Fixed Parameter)......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</p:txBody>
      </p:sp>
      <p:sp>
        <p:nvSpPr>
          <p:cNvPr id="14341" name="Rectangle 7"/>
          <p:cNvSpPr>
            <a:spLocks noChangeArrowheads="1"/>
          </p:cNvSpPr>
          <p:nvPr/>
        </p:nvSpPr>
        <p:spPr bwMode="auto">
          <a:xfrm>
            <a:off x="685800" y="3276600"/>
            <a:ext cx="7543800" cy="609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2" name="Rectangle 8"/>
          <p:cNvSpPr>
            <a:spLocks noChangeArrowheads="1"/>
          </p:cNvSpPr>
          <p:nvPr/>
        </p:nvSpPr>
        <p:spPr bwMode="auto">
          <a:xfrm>
            <a:off x="685800" y="4762500"/>
            <a:ext cx="7543800" cy="609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3" name="Rectangle 9"/>
          <p:cNvSpPr>
            <a:spLocks noChangeArrowheads="1"/>
          </p:cNvSpPr>
          <p:nvPr/>
        </p:nvSpPr>
        <p:spPr bwMode="auto">
          <a:xfrm>
            <a:off x="685800" y="5791200"/>
            <a:ext cx="7543800" cy="4572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Multivariate Probit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2057400"/>
            <a:ext cx="6400800" cy="31242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MPROBIT  ;   LHS = y1,y2,</a:t>
            </a:r>
            <a:r>
              <a:rPr lang="en-US" sz="2000" b="1" smtClean="0"/>
              <a:t>…</a:t>
            </a:r>
            <a:r>
              <a:rPr lang="en-US" sz="2000" b="1" smtClean="0">
                <a:latin typeface="Arial" charset="0"/>
              </a:rPr>
              <a:t>,yM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                 ;   Eq1 = RHS for equation 1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                 ;   Eq2 = RHS for equation 2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                 </a:t>
            </a:r>
            <a:r>
              <a:rPr lang="en-US" sz="2000" b="1" smtClean="0"/>
              <a:t>…</a:t>
            </a:r>
            <a:endParaRPr lang="en-US" sz="2000" b="1" smtClean="0">
              <a:latin typeface="Arial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                 ;   EqM = RHS for equation M  $</a:t>
            </a:r>
          </a:p>
          <a:p>
            <a:pPr eaLnBrk="1" hangingPunct="1">
              <a:buFont typeface="Wingdings" pitchFamily="2" charset="2"/>
              <a:buNone/>
            </a:pPr>
            <a:endParaRPr lang="en-US" sz="2000" b="1" smtClean="0">
              <a:latin typeface="Arial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Parameters are the slope vectors followed by the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lower triangle of the correlation matrix</a:t>
            </a:r>
          </a:p>
          <a:p>
            <a:pPr lvl="1" eaLnBrk="1" hangingPunct="1"/>
            <a:endParaRPr lang="en-US" sz="2000" b="1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Estimated Multivariate Probit</a:t>
            </a:r>
          </a:p>
        </p:txBody>
      </p:sp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1295400" y="1714500"/>
            <a:ext cx="7162800" cy="48387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Multivariate Probit Model:  3 equations.    |</a:t>
            </a:r>
          </a:p>
          <a:p>
            <a:r>
              <a:rPr lang="en-US" sz="1200" b="1">
                <a:latin typeface="Courier New" pitchFamily="49" charset="0"/>
              </a:rPr>
              <a:t>| Number of observations             1270     |</a:t>
            </a:r>
          </a:p>
          <a:p>
            <a:r>
              <a:rPr lang="en-US" sz="1200" b="1">
                <a:latin typeface="Courier New" pitchFamily="49" charset="0"/>
              </a:rPr>
              <a:t>| Log likelihood function       -2423.732     |</a:t>
            </a:r>
          </a:p>
          <a:p>
            <a:r>
              <a:rPr lang="en-US" sz="1200" b="1">
                <a:latin typeface="Courier New" pitchFamily="49" charset="0"/>
              </a:rPr>
              <a:t>| Number of parameters                  6     |</a:t>
            </a:r>
          </a:p>
          <a:p>
            <a:r>
              <a:rPr lang="en-US" sz="1200" b="1">
                <a:latin typeface="Courier New" pitchFamily="49" charset="0"/>
              </a:rPr>
              <a:t>| Replications for simulated probs. =  15  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+---------+--------------+----------------+--------+---------+----------+</a:t>
            </a:r>
          </a:p>
          <a:p>
            <a:r>
              <a:rPr lang="en-US" sz="1200" b="1">
                <a:latin typeface="Courier New" pitchFamily="49" charset="0"/>
              </a:rPr>
              <a:t>|Variable | Coefficient  | Standard Error |b/St.Er.|P[|Z|&gt;z] | Mean of X|</a:t>
            </a:r>
          </a:p>
          <a:p>
            <a:r>
              <a:rPr lang="en-US" sz="1200" b="1">
                <a:latin typeface="Courier New" pitchFamily="49" charset="0"/>
              </a:rPr>
              <a:t>+---------+--------------+----------------+--------+---------+----------+</a:t>
            </a:r>
          </a:p>
          <a:p>
            <a:r>
              <a:rPr lang="en-US" sz="1200" b="1">
                <a:latin typeface="Courier New" pitchFamily="49" charset="0"/>
              </a:rPr>
              <a:t>          Index function for IP84</a:t>
            </a:r>
          </a:p>
          <a:p>
            <a:r>
              <a:rPr lang="en-US" sz="1200" b="1">
                <a:latin typeface="Courier New" pitchFamily="49" charset="0"/>
              </a:rPr>
              <a:t> Constant       .13489406      .03467525     3.890   .0001</a:t>
            </a:r>
          </a:p>
          <a:p>
            <a:r>
              <a:rPr lang="en-US" sz="1200" b="1">
                <a:latin typeface="Courier New" pitchFamily="49" charset="0"/>
              </a:rPr>
              <a:t> FDIUM84        .33571101      .47118274      .712   .4762     .05055702</a:t>
            </a:r>
          </a:p>
          <a:p>
            <a:r>
              <a:rPr lang="en-US" sz="1200" b="1">
                <a:latin typeface="Courier New" pitchFamily="49" charset="0"/>
              </a:rPr>
              <a:t> SP84           .65662961      .13801209     4.758   .0000     .11012047</a:t>
            </a:r>
          </a:p>
          <a:p>
            <a:r>
              <a:rPr lang="en-US" sz="1200" b="1">
                <a:latin typeface="Courier New" pitchFamily="49" charset="0"/>
              </a:rPr>
              <a:t>          Index function for IP85</a:t>
            </a:r>
          </a:p>
          <a:p>
            <a:r>
              <a:rPr lang="en-US" sz="1200" b="1">
                <a:latin typeface="Courier New" pitchFamily="49" charset="0"/>
              </a:rPr>
              <a:t> Constant       .13489406      .03467525     3.890   .0001</a:t>
            </a:r>
          </a:p>
          <a:p>
            <a:r>
              <a:rPr lang="en-US" sz="1200" b="1">
                <a:latin typeface="Courier New" pitchFamily="49" charset="0"/>
              </a:rPr>
              <a:t> FDIUM85        .33571101      .47118274      .712   .4762     .05051809</a:t>
            </a:r>
          </a:p>
          <a:p>
            <a:r>
              <a:rPr lang="en-US" sz="1200" b="1">
                <a:latin typeface="Courier New" pitchFamily="49" charset="0"/>
              </a:rPr>
              <a:t> SP85           .65662961      .13801209     4.758   .0000     .11014611</a:t>
            </a:r>
          </a:p>
          <a:p>
            <a:r>
              <a:rPr lang="en-US" sz="1200" b="1">
                <a:latin typeface="Courier New" pitchFamily="49" charset="0"/>
              </a:rPr>
              <a:t>          Index function for IP86</a:t>
            </a:r>
          </a:p>
          <a:p>
            <a:r>
              <a:rPr lang="en-US" sz="1200" b="1">
                <a:latin typeface="Courier New" pitchFamily="49" charset="0"/>
              </a:rPr>
              <a:t> Constant       .13489406      .03467525     3.890   .0001</a:t>
            </a:r>
          </a:p>
          <a:p>
            <a:r>
              <a:rPr lang="en-US" sz="1200" b="1">
                <a:latin typeface="Courier New" pitchFamily="49" charset="0"/>
              </a:rPr>
              <a:t> FDIUM86        .33571101      .47118274      .712   .4762     .05049439</a:t>
            </a:r>
          </a:p>
          <a:p>
            <a:r>
              <a:rPr lang="en-US" sz="1200" b="1">
                <a:latin typeface="Courier New" pitchFamily="49" charset="0"/>
              </a:rPr>
              <a:t> SP86           .65662961      .13801209     4.758   .0000     .11016926</a:t>
            </a:r>
          </a:p>
          <a:p>
            <a:r>
              <a:rPr lang="en-US" sz="1200" b="1">
                <a:latin typeface="Courier New" pitchFamily="49" charset="0"/>
              </a:rPr>
              <a:t>          Correlation coefficients</a:t>
            </a:r>
          </a:p>
          <a:p>
            <a:r>
              <a:rPr lang="en-US" sz="1200" b="1">
                <a:latin typeface="Courier New" pitchFamily="49" charset="0"/>
              </a:rPr>
              <a:t> R(01,02)       .46759312      .03716428    12.582   .0000</a:t>
            </a:r>
          </a:p>
          <a:p>
            <a:r>
              <a:rPr lang="en-US" sz="1200" b="1">
                <a:latin typeface="Courier New" pitchFamily="49" charset="0"/>
              </a:rPr>
              <a:t> R(01,03)       .37251014      .03946383     9.439   .0000</a:t>
            </a:r>
          </a:p>
          <a:p>
            <a:r>
              <a:rPr lang="en-US" sz="1200" b="1">
                <a:latin typeface="Courier New" pitchFamily="49" charset="0"/>
              </a:rPr>
              <a:t> R(02,03)       .46215054      .03721312    12.419   .0000</a:t>
            </a:r>
            <a:endParaRPr lang="en-US" sz="12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457200" y="457200"/>
          <a:ext cx="8305800" cy="6103938"/>
        </p:xfrm>
        <a:graphic>
          <a:graphicData uri="http://schemas.openxmlformats.org/presentationml/2006/ole">
            <p:oleObj spid="_x0000_s131074" name="Bitmap Image" r:id="rId3" imgW="6133333" imgH="4723810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Constrained Panel Probit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2286000"/>
            <a:ext cx="7086600" cy="28194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Sample ; 1 - 1270 $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MPROBIT ; LHS = IP84, IP85, IP86 ; MarginalEffects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      ; Eq1 = One,Fdium84,SP84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      ; Eq2 = One,Fdium85,SP85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      ; Eq3 = One,Fdium86,SP86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      ; Rst = b1,b2,b3,b1,b2,b3,b1,b2,b3,r45, r46, r56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       ; Maxit = 3 ; Pts = 15 $ (Reduces time to compute)</a:t>
            </a:r>
          </a:p>
          <a:p>
            <a:pPr eaLnBrk="1" hangingPunct="1"/>
            <a:endParaRPr lang="en-US" sz="2000" b="1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b="1" smtClean="0"/>
              <a:t>Endogenous Variable in Probit Model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76400" y="1676400"/>
            <a:ext cx="6781800" cy="19812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en-US" smtClean="0"/>
          </a:p>
          <a:p>
            <a:pPr eaLnBrk="1" hangingPunct="1">
              <a:buFont typeface="Wingdings" pitchFamily="2" charset="2"/>
              <a:buNone/>
            </a:pPr>
            <a:r>
              <a:rPr lang="en-US" sz="2400" b="1" smtClean="0">
                <a:latin typeface="Arial" charset="0"/>
              </a:rPr>
              <a:t>PROBIT ; Lhs = y1, y2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b="1" smtClean="0">
                <a:latin typeface="Arial" charset="0"/>
              </a:rPr>
              <a:t>               ; Rh1 = rhs for the probit model,y2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b="1" smtClean="0">
                <a:latin typeface="Arial" charset="0"/>
              </a:rPr>
              <a:t>               ; Rh2 = exogenous variables for y2 $</a:t>
            </a:r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1600200" y="4038600"/>
            <a:ext cx="5486400" cy="17843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latin typeface="Courier New" pitchFamily="49" charset="0"/>
              </a:rPr>
              <a:t>SAMPLE      ; All $</a:t>
            </a:r>
          </a:p>
          <a:p>
            <a:r>
              <a:rPr lang="en-US" b="1">
                <a:latin typeface="Courier New" pitchFamily="49" charset="0"/>
              </a:rPr>
              <a:t>CREATE      ; GoodHlth = Hsat &gt; 5 $</a:t>
            </a:r>
          </a:p>
          <a:p>
            <a:r>
              <a:rPr lang="en-US" b="1">
                <a:latin typeface="Courier New" pitchFamily="49" charset="0"/>
              </a:rPr>
              <a:t>PROBIT      ; Lhs = GoodHlth,Hhninc</a:t>
            </a:r>
          </a:p>
          <a:p>
            <a:r>
              <a:rPr lang="en-US" b="1">
                <a:latin typeface="Courier New" pitchFamily="49" charset="0"/>
              </a:rPr>
              <a:t>            ; Rh1 = One,Female,Hhninc</a:t>
            </a:r>
          </a:p>
          <a:p>
            <a:r>
              <a:rPr lang="en-US" b="1">
                <a:latin typeface="Courier New" pitchFamily="49" charset="0"/>
              </a:rPr>
              <a:t>            ; Rh2 = One,Age,Educ</a:t>
            </a:r>
            <a:r>
              <a:rPr lang="en-US" sz="1400" b="1">
                <a:latin typeface="Courier New" pitchFamily="49" charset="0"/>
              </a:rPr>
              <a:t> $</a:t>
            </a:r>
          </a:p>
          <a:p>
            <a:pPr>
              <a:spcBef>
                <a:spcPct val="50000"/>
              </a:spcBef>
            </a:pPr>
            <a:endParaRPr lang="en-US" sz="1400" b="1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913188"/>
            <a:ext cx="7848600" cy="78105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mtClean="0"/>
              <a:t>Modeling Heterogeneity with Random Parameters and Latent Classes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533400"/>
            <a:ext cx="8229600" cy="762000"/>
          </a:xfrm>
        </p:spPr>
        <p:txBody>
          <a:bodyPr/>
          <a:lstStyle/>
          <a:p>
            <a:pPr eaLnBrk="1" hangingPunct="1"/>
            <a:r>
              <a:rPr lang="en-US" b="1" smtClean="0"/>
              <a:t>Random Parameters Model</a:t>
            </a:r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609600" y="1600200"/>
            <a:ext cx="6781800" cy="34448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>
                <a:latin typeface="Arial" charset="0"/>
              </a:rPr>
              <a:t>? Random parameters specification</a:t>
            </a:r>
          </a:p>
          <a:p>
            <a:r>
              <a:rPr lang="en-US" sz="2000" b="1">
                <a:latin typeface="Arial" charset="0"/>
              </a:rPr>
              <a:t>?</a:t>
            </a:r>
          </a:p>
          <a:p>
            <a:r>
              <a:rPr lang="en-US" sz="2000" b="1">
                <a:latin typeface="Arial" charset="0"/>
              </a:rPr>
              <a:t>Logit ; Lhs = IP ; Rhs = One,IMUM,FDIUM,SP,LogSales</a:t>
            </a:r>
          </a:p>
          <a:p>
            <a:r>
              <a:rPr lang="en-US" sz="2000" b="1">
                <a:latin typeface="Arial" charset="0"/>
              </a:rPr>
              <a:t>          ; Pds = 5  ; RPM ; Halton ; Pts = 25 ; Cor</a:t>
            </a:r>
          </a:p>
          <a:p>
            <a:r>
              <a:rPr lang="en-US" sz="2000" b="1">
                <a:latin typeface="Arial" charset="0"/>
              </a:rPr>
              <a:t>          ; Fcn = One(n),IMUM(n),FDIUM(n) ; Marginal     </a:t>
            </a:r>
          </a:p>
          <a:p>
            <a:r>
              <a:rPr lang="en-US" sz="2000" b="1">
                <a:latin typeface="Arial" charset="0"/>
              </a:rPr>
              <a:t>          ; Parameters $</a:t>
            </a:r>
          </a:p>
          <a:p>
            <a:r>
              <a:rPr lang="en-US" sz="2000" b="1">
                <a:latin typeface="Arial" charset="0"/>
              </a:rPr>
              <a:t>Sample ; 1 - 1270 $</a:t>
            </a:r>
          </a:p>
          <a:p>
            <a:r>
              <a:rPr lang="en-US" sz="2000" b="1">
                <a:latin typeface="Arial" charset="0"/>
              </a:rPr>
              <a:t>Create ; bimum = 0 $</a:t>
            </a:r>
          </a:p>
          <a:p>
            <a:r>
              <a:rPr lang="en-US" sz="2000" b="1">
                <a:latin typeface="Arial" charset="0"/>
              </a:rPr>
              <a:t>Matrix ; bi = beta_i(1:1270,2:2) $</a:t>
            </a:r>
          </a:p>
          <a:p>
            <a:r>
              <a:rPr lang="en-US" sz="2000" b="1">
                <a:latin typeface="Arial" charset="0"/>
              </a:rPr>
              <a:t>Create ; bimum = bi $</a:t>
            </a:r>
          </a:p>
          <a:p>
            <a:r>
              <a:rPr lang="en-US" sz="2000" b="1">
                <a:latin typeface="Arial" charset="0"/>
              </a:rPr>
              <a:t>Kernel ; Rhs = bimum $</a:t>
            </a: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4953000" y="3581400"/>
            <a:ext cx="327660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76800" y="3505200"/>
            <a:ext cx="3429000" cy="257016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533400"/>
            <a:ext cx="8229600" cy="838200"/>
          </a:xfrm>
        </p:spPr>
        <p:txBody>
          <a:bodyPr/>
          <a:lstStyle/>
          <a:p>
            <a:pPr eaLnBrk="1" hangingPunct="1"/>
            <a:r>
              <a:rPr lang="en-US" sz="2800" b="1" smtClean="0"/>
              <a:t>Random Parameters with </a:t>
            </a:r>
            <a:br>
              <a:rPr lang="en-US" sz="2800" b="1" smtClean="0"/>
            </a:br>
            <a:r>
              <a:rPr lang="en-US" sz="2800" b="1" smtClean="0"/>
              <a:t>Industry Heterogeneity</a:t>
            </a:r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1447800" y="2286000"/>
            <a:ext cx="7162800" cy="31400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>
                <a:latin typeface="Arial" charset="0"/>
              </a:rPr>
              <a:t>? Random parameters with industry heterogeneity</a:t>
            </a:r>
          </a:p>
          <a:p>
            <a:r>
              <a:rPr lang="en-US" sz="2000" b="1">
                <a:latin typeface="Arial" charset="0"/>
              </a:rPr>
              <a:t>? Examine effect of industry heterogeneity.</a:t>
            </a:r>
          </a:p>
          <a:p>
            <a:r>
              <a:rPr lang="en-US" sz="2000" b="1">
                <a:latin typeface="Arial" charset="0"/>
              </a:rPr>
              <a:t>Sample ; All $</a:t>
            </a:r>
          </a:p>
          <a:p>
            <a:r>
              <a:rPr lang="en-US" sz="2000" b="1">
                <a:latin typeface="Arial" charset="0"/>
              </a:rPr>
              <a:t>Logit ; Lhs = IP ; Rhs = One,IMUM,FDIUM,SP,LogSales</a:t>
            </a:r>
          </a:p>
          <a:p>
            <a:r>
              <a:rPr lang="en-US" sz="2000" b="1">
                <a:latin typeface="Arial" charset="0"/>
              </a:rPr>
              <a:t>      ; Pds = 5  ; RPM = InvGood,RawMtl</a:t>
            </a:r>
          </a:p>
          <a:p>
            <a:r>
              <a:rPr lang="en-US" sz="2000" b="1">
                <a:latin typeface="Arial" charset="0"/>
              </a:rPr>
              <a:t>      ; Halton ; Pts = 15 ; Cor</a:t>
            </a:r>
          </a:p>
          <a:p>
            <a:r>
              <a:rPr lang="en-US" sz="2000" b="1">
                <a:latin typeface="Arial" charset="0"/>
              </a:rPr>
              <a:t>      ; Fcn = One(n),IMUM(n),FDIUM(n) ; Marginal </a:t>
            </a:r>
          </a:p>
          <a:p>
            <a:r>
              <a:rPr lang="en-US" sz="2000" b="1">
                <a:latin typeface="Arial" charset="0"/>
              </a:rPr>
              <a:t>      ; Parameters $</a:t>
            </a:r>
          </a:p>
          <a:p>
            <a:r>
              <a:rPr lang="en-US" sz="2000" b="1">
                <a:latin typeface="Arial" charset="0"/>
              </a:rPr>
              <a:t>Create; Bimum = beta_i(firm,2) $</a:t>
            </a:r>
          </a:p>
          <a:p>
            <a:r>
              <a:rPr lang="en-US" sz="2000" b="1">
                <a:latin typeface="Arial" charset="0"/>
              </a:rPr>
              <a:t>Regress ; Lhs = Bimum ; Rhs = one,InvGood,RawMtl $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38200" y="762000"/>
            <a:ext cx="7391400" cy="685800"/>
          </a:xfrm>
        </p:spPr>
        <p:txBody>
          <a:bodyPr/>
          <a:lstStyle/>
          <a:p>
            <a:pPr eaLnBrk="1" hangingPunct="1"/>
            <a:r>
              <a:rPr lang="en-US" b="1" smtClean="0"/>
              <a:t>Latent Class Models</a:t>
            </a:r>
          </a:p>
        </p:txBody>
      </p:sp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1524000" y="2438400"/>
            <a:ext cx="6553200" cy="22256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>
                <a:latin typeface="Arial" charset="0"/>
              </a:rPr>
              <a:t>? Latent class models</a:t>
            </a:r>
          </a:p>
          <a:p>
            <a:r>
              <a:rPr lang="en-US" sz="2000" b="1">
                <a:latin typeface="Arial" charset="0"/>
              </a:rPr>
              <a:t>Sample ; All $</a:t>
            </a:r>
          </a:p>
          <a:p>
            <a:r>
              <a:rPr lang="en-US" sz="2000" b="1">
                <a:latin typeface="Arial" charset="0"/>
              </a:rPr>
              <a:t>Logit ; Lhs = IP ; Rhs = X ; LCM ; Pds=5 ; Pts = 3 $</a:t>
            </a:r>
          </a:p>
          <a:p>
            <a:r>
              <a:rPr lang="en-US" sz="2000" b="1">
                <a:latin typeface="Arial" charset="0"/>
              </a:rPr>
              <a:t>Logit ; Lhs = IP ; Rhs = X ; LCM=Invgood,Rawmtl </a:t>
            </a:r>
          </a:p>
          <a:p>
            <a:r>
              <a:rPr lang="en-US" sz="2000" b="1">
                <a:latin typeface="Arial" charset="0"/>
              </a:rPr>
              <a:t>          </a:t>
            </a:r>
            <a:r>
              <a:rPr lang="en-US" sz="2000" b="1" smtClean="0">
                <a:latin typeface="Arial" charset="0"/>
              </a:rPr>
              <a:t>                                             ; </a:t>
            </a:r>
            <a:r>
              <a:rPr lang="en-US" sz="2000" b="1">
                <a:latin typeface="Arial" charset="0"/>
              </a:rPr>
              <a:t>Pds=5 ; Pts = 3 $</a:t>
            </a:r>
          </a:p>
          <a:p>
            <a:r>
              <a:rPr lang="en-US" sz="2000" b="1">
                <a:latin typeface="Arial" charset="0"/>
              </a:rPr>
              <a:t>Logit ; Lhs = IP ; Rhs = X ; LCM ; Pds=5 ; Pts = 4 $</a:t>
            </a:r>
          </a:p>
          <a:p>
            <a:r>
              <a:rPr lang="en-US" sz="2000" b="1">
                <a:latin typeface="Arial" charset="0"/>
              </a:rPr>
              <a:t>Logit ; Lhs = IP ; Rhs = X ; LCM ; Pds=5 ; Pts = 5 $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Level">
  <a:themeElements>
    <a:clrScheme name="1_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1_Level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_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Quadrant</Template>
  <TotalTime>10646</TotalTime>
  <Words>1357</Words>
  <Application>Microsoft Office PowerPoint</Application>
  <PresentationFormat>On-screen Show (4:3)</PresentationFormat>
  <Paragraphs>208</Paragraphs>
  <Slides>20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Level</vt:lpstr>
      <vt:lpstr>1_Level</vt:lpstr>
      <vt:lpstr>Equation</vt:lpstr>
      <vt:lpstr>Bitmap Image</vt:lpstr>
      <vt:lpstr>Discrete Choice Modeling</vt:lpstr>
      <vt:lpstr>Lab Session 3</vt:lpstr>
      <vt:lpstr>Bivariate Probit Model</vt:lpstr>
      <vt:lpstr>Heteroscedasticity in the Bivariate Probit Model</vt:lpstr>
      <vt:lpstr>Heteroscedasticity in Marginal Effects</vt:lpstr>
      <vt:lpstr>Marginal Effects: Heteroscedasticity</vt:lpstr>
      <vt:lpstr>Marginal Effects: Total Effects</vt:lpstr>
      <vt:lpstr>Slide 8</vt:lpstr>
      <vt:lpstr>Slide 9</vt:lpstr>
      <vt:lpstr>Imposing Fixed Value and Equality Constraints</vt:lpstr>
      <vt:lpstr>Slide 11</vt:lpstr>
      <vt:lpstr>Multivariate Probit</vt:lpstr>
      <vt:lpstr>Estimated Multivariate Probit</vt:lpstr>
      <vt:lpstr>Slide 14</vt:lpstr>
      <vt:lpstr>Constrained Panel Probit</vt:lpstr>
      <vt:lpstr>Endogenous Variable in Probit Model</vt:lpstr>
      <vt:lpstr>Slide 17</vt:lpstr>
      <vt:lpstr>Random Parameters Model</vt:lpstr>
      <vt:lpstr>Random Parameters with  Industry Heterogeneity</vt:lpstr>
      <vt:lpstr>Latent Class Models</vt:lpstr>
    </vt:vector>
  </TitlesOfParts>
  <Company>Stern School of Business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Bill</cp:lastModifiedBy>
  <cp:revision>67</cp:revision>
  <dcterms:created xsi:type="dcterms:W3CDTF">2001-06-17T19:05:03Z</dcterms:created>
  <dcterms:modified xsi:type="dcterms:W3CDTF">2012-11-19T19:32:16Z</dcterms:modified>
</cp:coreProperties>
</file>