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notesSlides/notesSlide16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theme/theme4.xml" ContentType="application/vnd.openxmlformats-officedocument.theme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37.xml" ContentType="application/vnd.openxmlformats-officedocument.presentationml.notesSlide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Default Extension="vml" ContentType="application/vnd.openxmlformats-officedocument.vmlDrawing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Layouts/slideLayout15.xml" ContentType="application/vnd.openxmlformats-officedocument.presentationml.slideLayout+xml"/>
  <Default Extension="wmf" ContentType="image/x-wmf"/>
  <Override PartName="/ppt/notesSlides/notesSlide18.xml" ContentType="application/vnd.openxmlformats-officedocument.presentationml.notesSlide+xml"/>
  <Override PartName="/ppt/notesSlides/notesSlide36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Layouts/slideLayout22.xml" ContentType="application/vnd.openxmlformats-officedocument.presentationml.slideLayout+xml"/>
  <Override PartName="/ppt/notesSlides/notesSlide25.xml" ContentType="application/vnd.openxmlformats-officedocument.presentationml.notes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32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1"/>
    <p:sldMasterId id="2147483674" r:id="rId2"/>
  </p:sldMasterIdLst>
  <p:notesMasterIdLst>
    <p:notesMasterId r:id="rId45"/>
  </p:notesMasterIdLst>
  <p:handoutMasterIdLst>
    <p:handoutMasterId r:id="rId46"/>
  </p:handoutMasterIdLst>
  <p:sldIdLst>
    <p:sldId id="444" r:id="rId3"/>
    <p:sldId id="404" r:id="rId4"/>
    <p:sldId id="405" r:id="rId5"/>
    <p:sldId id="406" r:id="rId6"/>
    <p:sldId id="407" r:id="rId7"/>
    <p:sldId id="408" r:id="rId8"/>
    <p:sldId id="409" r:id="rId9"/>
    <p:sldId id="410" r:id="rId10"/>
    <p:sldId id="411" r:id="rId11"/>
    <p:sldId id="412" r:id="rId12"/>
    <p:sldId id="413" r:id="rId13"/>
    <p:sldId id="414" r:id="rId14"/>
    <p:sldId id="415" r:id="rId15"/>
    <p:sldId id="426" r:id="rId16"/>
    <p:sldId id="416" r:id="rId17"/>
    <p:sldId id="418" r:id="rId18"/>
    <p:sldId id="417" r:id="rId19"/>
    <p:sldId id="420" r:id="rId20"/>
    <p:sldId id="421" r:id="rId21"/>
    <p:sldId id="422" r:id="rId22"/>
    <p:sldId id="423" r:id="rId23"/>
    <p:sldId id="424" r:id="rId24"/>
    <p:sldId id="425" r:id="rId25"/>
    <p:sldId id="428" r:id="rId26"/>
    <p:sldId id="429" r:id="rId27"/>
    <p:sldId id="430" r:id="rId28"/>
    <p:sldId id="431" r:id="rId29"/>
    <p:sldId id="445" r:id="rId30"/>
    <p:sldId id="433" r:id="rId31"/>
    <p:sldId id="434" r:id="rId32"/>
    <p:sldId id="435" r:id="rId33"/>
    <p:sldId id="436" r:id="rId34"/>
    <p:sldId id="437" r:id="rId35"/>
    <p:sldId id="439" r:id="rId36"/>
    <p:sldId id="440" r:id="rId37"/>
    <p:sldId id="441" r:id="rId38"/>
    <p:sldId id="446" r:id="rId39"/>
    <p:sldId id="443" r:id="rId40"/>
    <p:sldId id="447" r:id="rId41"/>
    <p:sldId id="448" r:id="rId42"/>
    <p:sldId id="449" r:id="rId43"/>
    <p:sldId id="450" r:id="rId44"/>
  </p:sldIdLst>
  <p:sldSz cx="9144000" cy="6858000" type="screen4x3"/>
  <p:notesSz cx="6997700" cy="92837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FFFFFF"/>
    <a:srgbClr val="CCECFF"/>
    <a:srgbClr val="FF3300"/>
    <a:srgbClr val="0066FF"/>
    <a:srgbClr val="0099FF"/>
    <a:srgbClr val="3399FF"/>
    <a:srgbClr val="0099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 autoAdjust="0"/>
    <p:restoredTop sz="94598" autoAdjust="0"/>
  </p:normalViewPr>
  <p:slideViewPr>
    <p:cSldViewPr>
      <p:cViewPr varScale="1">
        <p:scale>
          <a:sx n="108" d="100"/>
          <a:sy n="108" d="100"/>
        </p:scale>
        <p:origin x="-1242" y="-90"/>
      </p:cViewPr>
      <p:guideLst>
        <p:guide orient="horz" pos="4128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-1848" y="-60"/>
      </p:cViewPr>
      <p:guideLst>
        <p:guide orient="horz" pos="2924"/>
        <p:guide pos="2204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viewProps" Target="viewProps.xml"/><Relationship Id="rId8" Type="http://schemas.openxmlformats.org/officeDocument/2006/relationships/slide" Target="slides/slide6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8.wmf"/><Relationship Id="rId1" Type="http://schemas.openxmlformats.org/officeDocument/2006/relationships/image" Target="../media/image7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31" tIns="46516" rIns="93031" bIns="46516" numCol="1" anchor="t" anchorCtr="0" compatLnSpc="1">
            <a:prstTxWarp prst="textNoShape">
              <a:avLst/>
            </a:prstTxWarp>
          </a:bodyPr>
          <a:lstStyle>
            <a:lvl1pPr defTabSz="930275" eaLnBrk="1" hangingPunct="1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005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65575" y="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31" tIns="46516" rIns="93031" bIns="46516" numCol="1" anchor="t" anchorCtr="0" compatLnSpc="1">
            <a:prstTxWarp prst="textNoShape">
              <a:avLst/>
            </a:prstTxWarp>
          </a:bodyPr>
          <a:lstStyle>
            <a:lvl1pPr algn="r" defTabSz="930275" eaLnBrk="1" hangingPunct="1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005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2015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31" tIns="46516" rIns="93031" bIns="46516" numCol="1" anchor="b" anchorCtr="0" compatLnSpc="1">
            <a:prstTxWarp prst="textNoShape">
              <a:avLst/>
            </a:prstTxWarp>
          </a:bodyPr>
          <a:lstStyle>
            <a:lvl1pPr defTabSz="930275" eaLnBrk="1" hangingPunct="1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005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65575" y="882015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31" tIns="46516" rIns="93031" bIns="46516" numCol="1" anchor="b" anchorCtr="0" compatLnSpc="1">
            <a:prstTxWarp prst="textNoShape">
              <a:avLst/>
            </a:prstTxWarp>
          </a:bodyPr>
          <a:lstStyle>
            <a:lvl1pPr algn="r" defTabSz="930275" eaLnBrk="1" hangingPunct="1">
              <a:defRPr sz="1200">
                <a:cs typeface="+mn-cs"/>
              </a:defRPr>
            </a:lvl1pPr>
          </a:lstStyle>
          <a:p>
            <a:pPr>
              <a:defRPr/>
            </a:pPr>
            <a:fld id="{B18F6995-D175-419B-A78A-FD3BF6B83BD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8981253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31" tIns="46516" rIns="93031" bIns="46516" numCol="1" anchor="t" anchorCtr="0" compatLnSpc="1">
            <a:prstTxWarp prst="textNoShape">
              <a:avLst/>
            </a:prstTxWarp>
          </a:bodyPr>
          <a:lstStyle>
            <a:lvl1pPr defTabSz="930275" eaLnBrk="1" hangingPunct="1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65575" y="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31" tIns="46516" rIns="93031" bIns="46516" numCol="1" anchor="t" anchorCtr="0" compatLnSpc="1">
            <a:prstTxWarp prst="textNoShape">
              <a:avLst/>
            </a:prstTxWarp>
          </a:bodyPr>
          <a:lstStyle>
            <a:lvl1pPr algn="r" defTabSz="930275" eaLnBrk="1" hangingPunct="1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98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77925" y="696913"/>
            <a:ext cx="4641850" cy="34813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6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3450" y="4410075"/>
            <a:ext cx="5130800" cy="417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31" tIns="46516" rIns="93031" bIns="4651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4506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015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31" tIns="46516" rIns="93031" bIns="46516" numCol="1" anchor="b" anchorCtr="0" compatLnSpc="1">
            <a:prstTxWarp prst="textNoShape">
              <a:avLst/>
            </a:prstTxWarp>
          </a:bodyPr>
          <a:lstStyle>
            <a:lvl1pPr defTabSz="930275" eaLnBrk="1" hangingPunct="1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506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65575" y="882015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31" tIns="46516" rIns="93031" bIns="46516" numCol="1" anchor="b" anchorCtr="0" compatLnSpc="1">
            <a:prstTxWarp prst="textNoShape">
              <a:avLst/>
            </a:prstTxWarp>
          </a:bodyPr>
          <a:lstStyle>
            <a:lvl1pPr algn="r" defTabSz="930275" eaLnBrk="1" hangingPunct="1">
              <a:defRPr sz="1200">
                <a:cs typeface="+mn-cs"/>
              </a:defRPr>
            </a:lvl1pPr>
          </a:lstStyle>
          <a:p>
            <a:pPr>
              <a:defRPr/>
            </a:pPr>
            <a:fld id="{2DC6F951-0A25-4F20-BA1B-0D8D2B45EE6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3716506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4DD5776-118E-4294-A49F-A932F1438AE2}" type="slidenum">
              <a:rPr lang="en-US" smtClean="0">
                <a:cs typeface="Arial" charset="0"/>
              </a:rPr>
              <a:pPr/>
              <a:t>2</a:t>
            </a:fld>
            <a:endParaRPr lang="en-US" smtClean="0">
              <a:cs typeface="Arial" charset="0"/>
            </a:endParaRPr>
          </a:p>
        </p:txBody>
      </p:sp>
      <p:sp>
        <p:nvSpPr>
          <p:cNvPr id="43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FE45302-EE46-4329-8C38-20AF9661C500}" type="slidenum">
              <a:rPr lang="en-US" smtClean="0">
                <a:cs typeface="Arial" charset="0"/>
              </a:rPr>
              <a:pPr/>
              <a:t>3</a:t>
            </a:fld>
            <a:endParaRPr lang="en-US" smtClean="0">
              <a:cs typeface="Arial" charset="0"/>
            </a:endParaRPr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5233001-B8AB-429A-8176-FE6FF6111B18}" type="slidenum">
              <a:rPr lang="en-US" smtClean="0">
                <a:cs typeface="Arial" charset="0"/>
              </a:rPr>
              <a:pPr/>
              <a:t>4</a:t>
            </a:fld>
            <a:endParaRPr lang="en-US" smtClean="0">
              <a:cs typeface="Arial" charset="0"/>
            </a:endParaRPr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2708284-9E70-45E2-8866-0AF1FB6CC814}" type="slidenum">
              <a:rPr lang="en-US" smtClean="0">
                <a:cs typeface="Arial" charset="0"/>
              </a:rPr>
              <a:pPr/>
              <a:t>5</a:t>
            </a:fld>
            <a:endParaRPr lang="en-US" smtClean="0">
              <a:cs typeface="Arial" charset="0"/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400F3CB-0184-446C-B832-8814555EA5A0}" type="slidenum">
              <a:rPr lang="en-US" smtClean="0">
                <a:cs typeface="Arial" charset="0"/>
              </a:rPr>
              <a:pPr/>
              <a:t>6</a:t>
            </a:fld>
            <a:endParaRPr lang="en-US" smtClean="0">
              <a:cs typeface="Arial" charset="0"/>
            </a:endParaRPr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291C357-AA18-46E5-9C96-7235CCDFD7D5}" type="slidenum">
              <a:rPr lang="en-US" smtClean="0">
                <a:cs typeface="Arial" charset="0"/>
              </a:rPr>
              <a:pPr/>
              <a:t>7</a:t>
            </a:fld>
            <a:endParaRPr lang="en-US" smtClean="0">
              <a:cs typeface="Arial" charset="0"/>
            </a:endParaRPr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588F2BD-9834-4AFF-9541-4509957D2716}" type="slidenum">
              <a:rPr lang="en-US" smtClean="0">
                <a:cs typeface="Arial" charset="0"/>
              </a:rPr>
              <a:pPr/>
              <a:t>8</a:t>
            </a:fld>
            <a:endParaRPr lang="en-US" smtClean="0">
              <a:cs typeface="Arial" charset="0"/>
            </a:endParaRPr>
          </a:p>
        </p:txBody>
      </p:sp>
      <p:sp>
        <p:nvSpPr>
          <p:cNvPr id="49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7CE4AB1-7186-47BD-A3E9-EDB0B0F644E1}" type="slidenum">
              <a:rPr lang="en-US" smtClean="0">
                <a:cs typeface="Arial" charset="0"/>
              </a:rPr>
              <a:pPr/>
              <a:t>9</a:t>
            </a:fld>
            <a:endParaRPr lang="en-US" smtClean="0">
              <a:cs typeface="Arial" charset="0"/>
            </a:endParaRPr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37B48C4-D101-428F-84A0-1A7863449A09}" type="slidenum">
              <a:rPr lang="en-US" smtClean="0">
                <a:cs typeface="Arial" charset="0"/>
              </a:rPr>
              <a:pPr/>
              <a:t>10</a:t>
            </a:fld>
            <a:endParaRPr lang="en-US" smtClean="0">
              <a:cs typeface="Arial" charset="0"/>
            </a:endParaRPr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C7DDC7E-E893-4B91-8EC3-9C2B9CDE7BF8}" type="slidenum">
              <a:rPr lang="en-US" smtClean="0">
                <a:cs typeface="Arial" charset="0"/>
              </a:rPr>
              <a:pPr/>
              <a:t>11</a:t>
            </a:fld>
            <a:endParaRPr lang="en-US" smtClean="0">
              <a:cs typeface="Arial" charset="0"/>
            </a:endParaRPr>
          </a:p>
        </p:txBody>
      </p:sp>
      <p:sp>
        <p:nvSpPr>
          <p:cNvPr id="52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9D5B640-5185-4262-8341-D93764866963}" type="slidenum">
              <a:rPr lang="en-US" smtClean="0">
                <a:cs typeface="Arial" charset="0"/>
              </a:rPr>
              <a:pPr/>
              <a:t>12</a:t>
            </a:fld>
            <a:endParaRPr lang="en-US" smtClean="0">
              <a:cs typeface="Arial" charset="0"/>
            </a:endParaRPr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5DBB86A-85D0-4C4F-984E-686BD981D604}" type="slidenum">
              <a:rPr lang="en-US" smtClean="0">
                <a:cs typeface="Arial" charset="0"/>
              </a:rPr>
              <a:pPr/>
              <a:t>13</a:t>
            </a:fld>
            <a:endParaRPr lang="en-US" smtClean="0">
              <a:cs typeface="Arial" charset="0"/>
            </a:endParaRPr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BEF9626-B524-47A5-A7FD-2DD6F329E4E2}" type="slidenum">
              <a:rPr lang="en-US" smtClean="0">
                <a:cs typeface="Arial" charset="0"/>
              </a:rPr>
              <a:pPr/>
              <a:t>14</a:t>
            </a:fld>
            <a:endParaRPr lang="en-US" smtClean="0">
              <a:cs typeface="Arial" charset="0"/>
            </a:endParaRPr>
          </a:p>
        </p:txBody>
      </p:sp>
      <p:sp>
        <p:nvSpPr>
          <p:cNvPr id="55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04095CA-1EB6-4EEA-97F2-7558D2B24CD6}" type="slidenum">
              <a:rPr lang="en-US" smtClean="0">
                <a:cs typeface="Arial" charset="0"/>
              </a:rPr>
              <a:pPr/>
              <a:t>15</a:t>
            </a:fld>
            <a:endParaRPr lang="en-US" smtClean="0">
              <a:cs typeface="Arial" charset="0"/>
            </a:endParaRPr>
          </a:p>
        </p:txBody>
      </p:sp>
      <p:sp>
        <p:nvSpPr>
          <p:cNvPr id="56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7942A22-D2FD-43FD-A2B0-44181A2F0154}" type="slidenum">
              <a:rPr lang="en-US" smtClean="0">
                <a:cs typeface="Arial" charset="0"/>
              </a:rPr>
              <a:pPr/>
              <a:t>16</a:t>
            </a:fld>
            <a:endParaRPr lang="en-US" smtClean="0">
              <a:cs typeface="Arial" charset="0"/>
            </a:endParaRPr>
          </a:p>
        </p:txBody>
      </p:sp>
      <p:sp>
        <p:nvSpPr>
          <p:cNvPr id="57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A38208B-B316-4517-BA69-1E6DC32299B9}" type="slidenum">
              <a:rPr lang="en-US" smtClean="0">
                <a:cs typeface="Arial" charset="0"/>
              </a:rPr>
              <a:pPr/>
              <a:t>17</a:t>
            </a:fld>
            <a:endParaRPr lang="en-US" smtClean="0">
              <a:cs typeface="Arial" charset="0"/>
            </a:endParaRPr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1CEDE08-E3C1-417E-9EBD-59CF460A523E}" type="slidenum">
              <a:rPr lang="en-US" smtClean="0">
                <a:cs typeface="Arial" charset="0"/>
              </a:rPr>
              <a:pPr/>
              <a:t>18</a:t>
            </a:fld>
            <a:endParaRPr lang="en-US" smtClean="0">
              <a:cs typeface="Arial" charset="0"/>
            </a:endParaRPr>
          </a:p>
        </p:txBody>
      </p:sp>
      <p:sp>
        <p:nvSpPr>
          <p:cNvPr id="59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9643C03-EB70-4C9D-BF7E-39ED4AFACBF1}" type="slidenum">
              <a:rPr lang="en-US" smtClean="0">
                <a:cs typeface="Arial" charset="0"/>
              </a:rPr>
              <a:pPr/>
              <a:t>19</a:t>
            </a:fld>
            <a:endParaRPr lang="en-US" smtClean="0">
              <a:cs typeface="Arial" charset="0"/>
            </a:endParaRPr>
          </a:p>
        </p:txBody>
      </p:sp>
      <p:sp>
        <p:nvSpPr>
          <p:cNvPr id="60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FF4FF76-534C-448C-A745-2C3C70149877}" type="slidenum">
              <a:rPr lang="en-US" smtClean="0">
                <a:cs typeface="Arial" charset="0"/>
              </a:rPr>
              <a:pPr/>
              <a:t>20</a:t>
            </a:fld>
            <a:endParaRPr lang="en-US" smtClean="0">
              <a:cs typeface="Arial" charset="0"/>
            </a:endParaRPr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0273E45-8744-4236-8A7A-1180EB2E8706}" type="slidenum">
              <a:rPr lang="en-US" smtClean="0">
                <a:cs typeface="Arial" charset="0"/>
              </a:rPr>
              <a:pPr/>
              <a:t>21</a:t>
            </a:fld>
            <a:endParaRPr lang="en-US" smtClean="0">
              <a:cs typeface="Arial" charset="0"/>
            </a:endParaRPr>
          </a:p>
        </p:txBody>
      </p:sp>
      <p:sp>
        <p:nvSpPr>
          <p:cNvPr id="62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02D7FC8-FC5F-48B3-BCF3-16714846F1A0}" type="slidenum">
              <a:rPr lang="en-US" smtClean="0">
                <a:cs typeface="Arial" charset="0"/>
              </a:rPr>
              <a:pPr/>
              <a:t>22</a:t>
            </a:fld>
            <a:endParaRPr lang="en-US" smtClean="0">
              <a:cs typeface="Arial" charset="0"/>
            </a:endParaRPr>
          </a:p>
        </p:txBody>
      </p:sp>
      <p:sp>
        <p:nvSpPr>
          <p:cNvPr id="63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2BEDA42-6559-44AA-8AC4-917DFF280DC4}" type="slidenum">
              <a:rPr lang="en-US" smtClean="0">
                <a:cs typeface="Arial" charset="0"/>
              </a:rPr>
              <a:pPr/>
              <a:t>23</a:t>
            </a:fld>
            <a:endParaRPr lang="en-US" smtClean="0">
              <a:cs typeface="Arial" charset="0"/>
            </a:endParaRPr>
          </a:p>
        </p:txBody>
      </p:sp>
      <p:sp>
        <p:nvSpPr>
          <p:cNvPr id="64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041FD11-E44A-4DC6-BB49-8E3D29606185}" type="slidenum">
              <a:rPr lang="en-US" smtClean="0">
                <a:cs typeface="Arial" charset="0"/>
              </a:rPr>
              <a:pPr/>
              <a:t>24</a:t>
            </a:fld>
            <a:endParaRPr lang="en-US" smtClean="0">
              <a:cs typeface="Arial" charset="0"/>
            </a:endParaRPr>
          </a:p>
        </p:txBody>
      </p:sp>
      <p:sp>
        <p:nvSpPr>
          <p:cNvPr id="65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F8E0F10-C79A-45DE-9E0E-C8B10F74A106}" type="slidenum">
              <a:rPr lang="en-US" smtClean="0">
                <a:cs typeface="Arial" charset="0"/>
              </a:rPr>
              <a:pPr/>
              <a:t>25</a:t>
            </a:fld>
            <a:endParaRPr lang="en-US" smtClean="0">
              <a:cs typeface="Arial" charset="0"/>
            </a:endParaRPr>
          </a:p>
        </p:txBody>
      </p:sp>
      <p:sp>
        <p:nvSpPr>
          <p:cNvPr id="66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B495AD6-E387-4C40-99C3-6E3D376AA840}" type="slidenum">
              <a:rPr lang="en-US" smtClean="0">
                <a:cs typeface="Arial" charset="0"/>
              </a:rPr>
              <a:pPr/>
              <a:t>26</a:t>
            </a:fld>
            <a:endParaRPr lang="en-US" smtClean="0">
              <a:cs typeface="Arial" charset="0"/>
            </a:endParaRPr>
          </a:p>
        </p:txBody>
      </p:sp>
      <p:sp>
        <p:nvSpPr>
          <p:cNvPr id="67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B7F105D-FCAA-459D-A130-875AC9FEC74E}" type="slidenum">
              <a:rPr lang="en-US" smtClean="0">
                <a:cs typeface="Arial" charset="0"/>
              </a:rPr>
              <a:pPr/>
              <a:t>27</a:t>
            </a:fld>
            <a:endParaRPr lang="en-US" smtClean="0">
              <a:cs typeface="Arial" charset="0"/>
            </a:endParaRPr>
          </a:p>
        </p:txBody>
      </p:sp>
      <p:sp>
        <p:nvSpPr>
          <p:cNvPr id="68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906139B-689C-4826-8C5F-E2983D30A1F5}" type="slidenum">
              <a:rPr lang="en-US" smtClean="0">
                <a:cs typeface="Arial" charset="0"/>
              </a:rPr>
              <a:pPr/>
              <a:t>28</a:t>
            </a:fld>
            <a:endParaRPr lang="en-US" smtClean="0">
              <a:cs typeface="Arial" charset="0"/>
            </a:endParaRPr>
          </a:p>
        </p:txBody>
      </p:sp>
      <p:sp>
        <p:nvSpPr>
          <p:cNvPr id="69635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9636" name="Notes Placeholder 2"/>
          <p:cNvSpPr>
            <a:spLocks noGrp="1"/>
          </p:cNvSpPr>
          <p:nvPr>
            <p:ph type="body" idx="1"/>
          </p:nvPr>
        </p:nvSpPr>
        <p:spPr>
          <a:xfrm>
            <a:off x="931863" y="4410075"/>
            <a:ext cx="5133975" cy="4176713"/>
          </a:xfrm>
          <a:noFill/>
          <a:ln/>
        </p:spPr>
        <p:txBody>
          <a:bodyPr lIns="93027" tIns="46514" rIns="93027" bIns="46514"/>
          <a:lstStyle/>
          <a:p>
            <a:pPr eaLnBrk="1" hangingPunct="1"/>
            <a:endParaRPr lang="en-US" smtClean="0"/>
          </a:p>
        </p:txBody>
      </p:sp>
      <p:sp>
        <p:nvSpPr>
          <p:cNvPr id="69637" name="Slide Number Placeholder 3"/>
          <p:cNvSpPr txBox="1">
            <a:spLocks noGrp="1"/>
          </p:cNvSpPr>
          <p:nvPr/>
        </p:nvSpPr>
        <p:spPr bwMode="auto">
          <a:xfrm>
            <a:off x="3965575" y="882015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027" tIns="46514" rIns="93027" bIns="46514" anchor="b"/>
          <a:lstStyle/>
          <a:p>
            <a:pPr algn="r" defTabSz="930275" eaLnBrk="1" hangingPunct="1"/>
            <a:fld id="{C4D769E6-37DD-400D-AE3B-6BAF8F22F3F0}" type="slidenum">
              <a:rPr lang="en-US" sz="1300"/>
              <a:pPr algn="r" defTabSz="930275" eaLnBrk="1" hangingPunct="1"/>
              <a:t>28</a:t>
            </a:fld>
            <a:endParaRPr lang="en-US" sz="130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741A6DC-4F20-4502-8EC0-794EB10261BF}" type="slidenum">
              <a:rPr lang="en-US" smtClean="0">
                <a:cs typeface="Arial" charset="0"/>
              </a:rPr>
              <a:pPr/>
              <a:t>29</a:t>
            </a:fld>
            <a:endParaRPr lang="en-US" smtClean="0">
              <a:cs typeface="Arial" charset="0"/>
            </a:endParaRPr>
          </a:p>
        </p:txBody>
      </p:sp>
      <p:sp>
        <p:nvSpPr>
          <p:cNvPr id="70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BD96CA1-379E-4728-BE76-D47B6C73ED3B}" type="slidenum">
              <a:rPr lang="en-US" smtClean="0">
                <a:cs typeface="Arial" charset="0"/>
              </a:rPr>
              <a:pPr/>
              <a:t>30</a:t>
            </a:fld>
            <a:endParaRPr lang="en-US" smtClean="0">
              <a:cs typeface="Arial" charset="0"/>
            </a:endParaRPr>
          </a:p>
        </p:txBody>
      </p:sp>
      <p:sp>
        <p:nvSpPr>
          <p:cNvPr id="716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A7F14AA-A2EC-493C-989C-8C6319E1EC61}" type="slidenum">
              <a:rPr lang="en-US" smtClean="0">
                <a:cs typeface="Arial" charset="0"/>
              </a:rPr>
              <a:pPr/>
              <a:t>31</a:t>
            </a:fld>
            <a:endParaRPr lang="en-US" smtClean="0">
              <a:cs typeface="Arial" charset="0"/>
            </a:endParaRPr>
          </a:p>
        </p:txBody>
      </p:sp>
      <p:sp>
        <p:nvSpPr>
          <p:cNvPr id="72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B2495F6-017A-46B5-9ED5-CE51F67002D9}" type="slidenum">
              <a:rPr lang="en-US" smtClean="0">
                <a:cs typeface="Arial" charset="0"/>
              </a:rPr>
              <a:pPr/>
              <a:t>32</a:t>
            </a:fld>
            <a:endParaRPr lang="en-US" smtClean="0">
              <a:cs typeface="Arial" charset="0"/>
            </a:endParaRPr>
          </a:p>
        </p:txBody>
      </p:sp>
      <p:sp>
        <p:nvSpPr>
          <p:cNvPr id="737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4A023D6-40CD-4C91-B128-DB00ECE2CCF4}" type="slidenum">
              <a:rPr lang="en-US" smtClean="0">
                <a:cs typeface="Arial" charset="0"/>
              </a:rPr>
              <a:pPr/>
              <a:t>33</a:t>
            </a:fld>
            <a:endParaRPr lang="en-US" smtClean="0">
              <a:cs typeface="Arial" charset="0"/>
            </a:endParaRPr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733560B-7F1F-452A-AB0F-C5431F25761C}" type="slidenum">
              <a:rPr lang="en-US" smtClean="0">
                <a:cs typeface="Arial" charset="0"/>
              </a:rPr>
              <a:pPr/>
              <a:t>34</a:t>
            </a:fld>
            <a:endParaRPr lang="en-US" smtClean="0">
              <a:cs typeface="Arial" charset="0"/>
            </a:endParaRPr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2765D87-A4D2-4F3F-B0D5-DFED71669814}" type="slidenum">
              <a:rPr lang="en-US" smtClean="0">
                <a:cs typeface="Arial" charset="0"/>
              </a:rPr>
              <a:pPr/>
              <a:t>35</a:t>
            </a:fld>
            <a:endParaRPr lang="en-US" smtClean="0">
              <a:cs typeface="Arial" charset="0"/>
            </a:endParaRPr>
          </a:p>
        </p:txBody>
      </p:sp>
      <p:sp>
        <p:nvSpPr>
          <p:cNvPr id="768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8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8F495E3-FF5B-4406-966C-2026BE1D653D}" type="slidenum">
              <a:rPr lang="en-US" smtClean="0">
                <a:cs typeface="Arial" charset="0"/>
              </a:rPr>
              <a:pPr/>
              <a:t>36</a:t>
            </a:fld>
            <a:endParaRPr lang="en-US" smtClean="0">
              <a:cs typeface="Arial" charset="0"/>
            </a:endParaRPr>
          </a:p>
        </p:txBody>
      </p:sp>
      <p:sp>
        <p:nvSpPr>
          <p:cNvPr id="77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8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A0B3440-56D0-4047-BC6D-A05A8A0BD45D}" type="slidenum">
              <a:rPr lang="en-US" smtClean="0">
                <a:cs typeface="Arial" charset="0"/>
              </a:rPr>
              <a:pPr/>
              <a:t>37</a:t>
            </a:fld>
            <a:endParaRPr lang="en-US" smtClean="0">
              <a:cs typeface="Arial" charset="0"/>
            </a:endParaRPr>
          </a:p>
        </p:txBody>
      </p:sp>
      <p:sp>
        <p:nvSpPr>
          <p:cNvPr id="78851" name="Rectangle 7"/>
          <p:cNvSpPr txBox="1">
            <a:spLocks noGrp="1" noChangeArrowheads="1"/>
          </p:cNvSpPr>
          <p:nvPr/>
        </p:nvSpPr>
        <p:spPr bwMode="auto">
          <a:xfrm>
            <a:off x="3965575" y="882015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027" tIns="46514" rIns="93027" bIns="46514" anchor="b"/>
          <a:lstStyle/>
          <a:p>
            <a:pPr algn="r" defTabSz="930275" eaLnBrk="1" hangingPunct="1"/>
            <a:fld id="{A0BA8768-2874-4B00-BB7C-24716EE06232}" type="slidenum">
              <a:rPr lang="en-US" sz="1300"/>
              <a:pPr algn="r" defTabSz="930275" eaLnBrk="1" hangingPunct="1"/>
              <a:t>37</a:t>
            </a:fld>
            <a:endParaRPr lang="en-US" sz="1300"/>
          </a:p>
        </p:txBody>
      </p:sp>
      <p:sp>
        <p:nvSpPr>
          <p:cNvPr id="7885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885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863" y="4410075"/>
            <a:ext cx="5133975" cy="4176713"/>
          </a:xfrm>
          <a:noFill/>
          <a:ln/>
        </p:spPr>
        <p:txBody>
          <a:bodyPr lIns="93027" tIns="46514" rIns="93027" bIns="46514"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7902CF8-CCDC-4D74-AB11-CB199CD9FB25}" type="slidenum">
              <a:rPr lang="en-US" smtClean="0">
                <a:cs typeface="Arial" charset="0"/>
              </a:rPr>
              <a:pPr/>
              <a:t>38</a:t>
            </a:fld>
            <a:endParaRPr lang="en-US" smtClean="0">
              <a:cs typeface="Arial" charset="0"/>
            </a:endParaRPr>
          </a:p>
        </p:txBody>
      </p:sp>
      <p:sp>
        <p:nvSpPr>
          <p:cNvPr id="798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8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A37623-B349-4B7E-A622-D5AE26AF482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E6F7D1-2977-474D-8518-6A9BDB13AF3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68D0CC-3E27-41C9-8C77-A838838E6D5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3C6A36-BE8E-4F9F-9697-74DD4A6C512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EB8318-CAA7-493E-8EF0-E877893FED0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749C95-4249-4C28-85CE-987F1C77D42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44C289-7C53-4824-A965-A980A33537C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5C6D09-61E5-4D1D-887A-0E7144C272A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1BF299-EB7D-4777-8F93-8673F120338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786B08-9507-411E-AFFD-3701DE9925A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7D1F52-42B1-4CE8-9589-7CD799356FD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C62D51-D95A-4A3C-AC36-918389EA81D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F60169-F7A9-417F-9492-3847B11BCDC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2B7210-4437-4355-90FB-BC09804DBE3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F08F86-E6F8-45BF-A4AB-F1FF8E5AEA2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B2E437-A41D-40B5-B73D-8A88024B928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288745-D9BD-417A-9DF1-95A0A4177F8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A7420D-CC76-4DB3-BCC7-5742FB30328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DB5687-838F-4F77-B7CC-DAE545BE2F2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38A6AB-9973-4523-BC34-523281176D3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FB2ABA-595E-44E1-9B33-6B0F25D9E74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B39D92-4CC9-4CB4-8BAD-1F4A0B603C1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9523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523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523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latin typeface="+mn-lt"/>
                <a:cs typeface="+mn-cs"/>
              </a:defRPr>
            </a:lvl1pPr>
          </a:lstStyle>
          <a:p>
            <a:pPr>
              <a:defRPr/>
            </a:pPr>
            <a:fld id="{1E6892CD-B280-486B-B5C2-DEC6B4D183B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95239" name="Rectangle 7"/>
          <p:cNvSpPr>
            <a:spLocks noChangeArrowheads="1"/>
          </p:cNvSpPr>
          <p:nvPr/>
        </p:nvSpPr>
        <p:spPr bwMode="auto">
          <a:xfrm>
            <a:off x="0" y="0"/>
            <a:ext cx="228600" cy="2286000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>
              <a:cs typeface="+mn-cs"/>
            </a:endParaRPr>
          </a:p>
        </p:txBody>
      </p:sp>
      <p:sp>
        <p:nvSpPr>
          <p:cNvPr id="95240" name="Line 8"/>
          <p:cNvSpPr>
            <a:spLocks noChangeShapeType="1"/>
          </p:cNvSpPr>
          <p:nvPr/>
        </p:nvSpPr>
        <p:spPr bwMode="auto">
          <a:xfrm>
            <a:off x="457200" y="1447800"/>
            <a:ext cx="8077200" cy="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95241" name="Rectangle 9"/>
          <p:cNvSpPr>
            <a:spLocks noChangeArrowheads="1"/>
          </p:cNvSpPr>
          <p:nvPr/>
        </p:nvSpPr>
        <p:spPr bwMode="auto">
          <a:xfrm>
            <a:off x="0" y="2286000"/>
            <a:ext cx="228600" cy="2286000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>
              <a:cs typeface="+mn-cs"/>
            </a:endParaRPr>
          </a:p>
        </p:txBody>
      </p:sp>
      <p:sp>
        <p:nvSpPr>
          <p:cNvPr id="95242" name="Rectangle 10"/>
          <p:cNvSpPr>
            <a:spLocks noChangeArrowheads="1"/>
          </p:cNvSpPr>
          <p:nvPr/>
        </p:nvSpPr>
        <p:spPr bwMode="auto">
          <a:xfrm>
            <a:off x="0" y="4572000"/>
            <a:ext cx="228600" cy="2286000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itchFamily="2" charset="2"/>
        <a:buChar char="p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itchFamily="2" charset="2"/>
        <a:buChar char="n"/>
        <a:defRPr sz="24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p"/>
        <a:defRPr sz="20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2" name="Group 7"/>
          <p:cNvGrpSpPr>
            <a:grpSpLocks/>
          </p:cNvGrpSpPr>
          <p:nvPr/>
        </p:nvGrpSpPr>
        <p:grpSpPr bwMode="auto">
          <a:xfrm>
            <a:off x="228600" y="2889250"/>
            <a:ext cx="8610600" cy="201613"/>
            <a:chOff x="144" y="1680"/>
            <a:chExt cx="5424" cy="144"/>
          </a:xfrm>
        </p:grpSpPr>
        <p:sp>
          <p:nvSpPr>
            <p:cNvPr id="12" name="Rectangle 8"/>
            <p:cNvSpPr>
              <a:spLocks noChangeArrowheads="1"/>
            </p:cNvSpPr>
            <p:nvPr userDrawn="1"/>
          </p:nvSpPr>
          <p:spPr bwMode="auto">
            <a:xfrm>
              <a:off x="144" y="1680"/>
              <a:ext cx="1808" cy="144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13" name="Rectangle 9"/>
            <p:cNvSpPr>
              <a:spLocks noChangeArrowheads="1"/>
            </p:cNvSpPr>
            <p:nvPr userDrawn="1"/>
          </p:nvSpPr>
          <p:spPr bwMode="auto">
            <a:xfrm>
              <a:off x="1952" y="1680"/>
              <a:ext cx="1808" cy="144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14" name="Rectangle 10"/>
            <p:cNvSpPr>
              <a:spLocks noChangeArrowheads="1"/>
            </p:cNvSpPr>
            <p:nvPr userDrawn="1"/>
          </p:nvSpPr>
          <p:spPr bwMode="auto">
            <a:xfrm>
              <a:off x="3760" y="1680"/>
              <a:ext cx="1808" cy="144"/>
            </a:xfrm>
            <a:prstGeom prst="rect">
              <a:avLst/>
            </a:prstGeom>
            <a:solidFill>
              <a:schemeClr val="tx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</p:grpSp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5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latin typeface="+mn-lt"/>
                <a:cs typeface="+mn-cs"/>
              </a:defRPr>
            </a:lvl1pPr>
          </a:lstStyle>
          <a:p>
            <a:pPr>
              <a:defRPr/>
            </a:pPr>
            <a:fld id="{3058F7F4-333E-4758-A119-D2121D34ED7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itchFamily="2" charset="2"/>
        <a:buChar char="p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itchFamily="2" charset="2"/>
        <a:buChar char="n"/>
        <a:defRPr sz="24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p"/>
        <a:defRPr sz="20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oleObject" Target="../embeddings/oleObject2.bin"/><Relationship Id="rId4" Type="http://schemas.openxmlformats.org/officeDocument/2006/relationships/oleObject" Target="../embeddings/oleObject1.bin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oleObject" Target="../embeddings/oleObject3.bin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4" Type="http://schemas.openxmlformats.org/officeDocument/2006/relationships/oleObject" Target="../embeddings/oleObject4.bin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solidFill>
                  <a:schemeClr val="folHlink"/>
                </a:solidFill>
              </a:rPr>
              <a:t>Discrete Choice Modeling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533400" y="1981200"/>
            <a:ext cx="5257800" cy="1925638"/>
          </a:xfrm>
        </p:spPr>
        <p:txBody>
          <a:bodyPr/>
          <a:lstStyle/>
          <a:p>
            <a:pPr marL="0" indent="0" eaLnBrk="1" hangingPunct="1">
              <a:buFont typeface="Wingdings" pitchFamily="2" charset="2"/>
              <a:buNone/>
            </a:pPr>
            <a:r>
              <a:rPr lang="en-US" b="1" smtClean="0"/>
              <a:t>William Greene</a:t>
            </a:r>
          </a:p>
          <a:p>
            <a:pPr marL="0" indent="0" eaLnBrk="1" hangingPunct="1">
              <a:buFont typeface="Wingdings" pitchFamily="2" charset="2"/>
              <a:buNone/>
            </a:pPr>
            <a:r>
              <a:rPr lang="en-US" b="1" smtClean="0"/>
              <a:t>Stern School of Business</a:t>
            </a:r>
          </a:p>
          <a:p>
            <a:pPr marL="0" indent="0" eaLnBrk="1" hangingPunct="1">
              <a:buFont typeface="Wingdings" pitchFamily="2" charset="2"/>
              <a:buNone/>
            </a:pPr>
            <a:r>
              <a:rPr lang="en-US" b="1" smtClean="0"/>
              <a:t>New York University</a:t>
            </a:r>
          </a:p>
        </p:txBody>
      </p:sp>
      <p:sp>
        <p:nvSpPr>
          <p:cNvPr id="6148" name="Text Box 4"/>
          <p:cNvSpPr txBox="1">
            <a:spLocks noChangeArrowheads="1"/>
          </p:cNvSpPr>
          <p:nvPr/>
        </p:nvSpPr>
        <p:spPr bwMode="auto">
          <a:xfrm>
            <a:off x="5410200" y="5562600"/>
            <a:ext cx="2819400" cy="51911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="1">
                <a:latin typeface="Arial" charset="0"/>
              </a:rPr>
              <a:t>Lab Sessions</a:t>
            </a:r>
          </a:p>
        </p:txBody>
      </p:sp>
      <p:pic>
        <p:nvPicPr>
          <p:cNvPr id="6" name="Picture 5" descr="LIMDEP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0" y="3124200"/>
            <a:ext cx="3390900" cy="23145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solidFill>
                  <a:schemeClr val="folHlink"/>
                </a:solidFill>
              </a:rPr>
              <a:t>Lab </a:t>
            </a:r>
            <a:r>
              <a:rPr lang="en-US" smtClean="0">
                <a:solidFill>
                  <a:schemeClr val="folHlink"/>
                </a:solidFill>
              </a:rPr>
              <a:t>5</a:t>
            </a:r>
            <a:endParaRPr lang="en-US" smtClean="0">
              <a:solidFill>
                <a:schemeClr val="folHlink"/>
              </a:solidFill>
            </a:endParaRP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4011613"/>
            <a:ext cx="6400800" cy="665162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3200" smtClean="0"/>
              <a:t>Discrete Choice, Multinomial Logit </a:t>
            </a:r>
            <a:r>
              <a:rPr lang="en-US" sz="3200" smtClean="0"/>
              <a:t>and Probit Models</a:t>
            </a:r>
            <a:endParaRPr lang="en-US" sz="32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Observed Data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828800" y="1752600"/>
            <a:ext cx="5715000" cy="4530725"/>
          </a:xfrm>
        </p:spPr>
        <p:txBody>
          <a:bodyPr/>
          <a:lstStyle/>
          <a:p>
            <a:pPr eaLnBrk="1" hangingPunct="1"/>
            <a:r>
              <a:rPr lang="en-US" sz="2400" smtClean="0">
                <a:latin typeface="Arial" charset="0"/>
              </a:rPr>
              <a:t>Types of Data</a:t>
            </a:r>
          </a:p>
          <a:p>
            <a:pPr lvl="1" eaLnBrk="1" hangingPunct="1"/>
            <a:r>
              <a:rPr lang="en-US" sz="2000" smtClean="0">
                <a:latin typeface="Arial" charset="0"/>
              </a:rPr>
              <a:t>Individual choice</a:t>
            </a:r>
          </a:p>
          <a:p>
            <a:pPr lvl="1" eaLnBrk="1" hangingPunct="1"/>
            <a:r>
              <a:rPr lang="en-US" sz="2000" smtClean="0">
                <a:latin typeface="Arial" charset="0"/>
              </a:rPr>
              <a:t>Market shares</a:t>
            </a:r>
          </a:p>
          <a:p>
            <a:pPr lvl="1" eaLnBrk="1" hangingPunct="1"/>
            <a:r>
              <a:rPr lang="en-US" sz="2000" smtClean="0">
                <a:latin typeface="Arial" charset="0"/>
              </a:rPr>
              <a:t>Frequencies</a:t>
            </a:r>
          </a:p>
          <a:p>
            <a:pPr lvl="1" eaLnBrk="1" hangingPunct="1"/>
            <a:r>
              <a:rPr lang="en-US" sz="2000" smtClean="0">
                <a:latin typeface="Arial" charset="0"/>
              </a:rPr>
              <a:t>Ranks</a:t>
            </a:r>
          </a:p>
          <a:p>
            <a:pPr eaLnBrk="1" hangingPunct="1"/>
            <a:r>
              <a:rPr lang="en-US" sz="2400" smtClean="0">
                <a:latin typeface="Arial" charset="0"/>
              </a:rPr>
              <a:t>Attributes and Characteristics</a:t>
            </a:r>
          </a:p>
          <a:p>
            <a:pPr eaLnBrk="1" hangingPunct="1"/>
            <a:r>
              <a:rPr lang="en-US" sz="2400" smtClean="0">
                <a:latin typeface="Arial" charset="0"/>
              </a:rPr>
              <a:t>Choice Settings</a:t>
            </a:r>
          </a:p>
          <a:p>
            <a:pPr lvl="1" eaLnBrk="1" hangingPunct="1"/>
            <a:r>
              <a:rPr lang="en-US" sz="2000" smtClean="0">
                <a:latin typeface="Arial" charset="0"/>
              </a:rPr>
              <a:t>Cross section</a:t>
            </a:r>
          </a:p>
          <a:p>
            <a:pPr lvl="1" eaLnBrk="1" hangingPunct="1"/>
            <a:r>
              <a:rPr lang="en-US" sz="2000" smtClean="0">
                <a:latin typeface="Arial" charset="0"/>
              </a:rPr>
              <a:t>Repeated measurement (panel data)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Data for Multinomial Choice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600200"/>
            <a:ext cx="8382000" cy="4572000"/>
          </a:xfrm>
        </p:spPr>
        <p:txBody>
          <a:bodyPr/>
          <a:lstStyle/>
          <a:p>
            <a:pPr eaLnBrk="1" hangingPunct="1">
              <a:lnSpc>
                <a:spcPct val="50000"/>
              </a:lnSpc>
              <a:spcBef>
                <a:spcPct val="50000"/>
              </a:spcBef>
              <a:buClrTx/>
              <a:buFont typeface="Wingdings" pitchFamily="2" charset="2"/>
              <a:buNone/>
            </a:pPr>
            <a:endParaRPr lang="en-US" sz="1000" smtClean="0">
              <a:latin typeface="Courier New" pitchFamily="49" charset="0"/>
            </a:endParaRPr>
          </a:p>
          <a:p>
            <a:pPr eaLnBrk="1" hangingPunct="1">
              <a:lnSpc>
                <a:spcPct val="50000"/>
              </a:lnSpc>
              <a:spcBef>
                <a:spcPct val="50000"/>
              </a:spcBef>
              <a:buClrTx/>
              <a:buFont typeface="Wingdings" pitchFamily="2" charset="2"/>
              <a:buNone/>
            </a:pPr>
            <a:endParaRPr lang="en-US" sz="1000" smtClean="0">
              <a:latin typeface="Courier New" pitchFamily="49" charset="0"/>
            </a:endParaRPr>
          </a:p>
          <a:p>
            <a:pPr eaLnBrk="1" hangingPunct="1">
              <a:lnSpc>
                <a:spcPct val="50000"/>
              </a:lnSpc>
              <a:spcBef>
                <a:spcPct val="50000"/>
              </a:spcBef>
              <a:buClrTx/>
              <a:buFont typeface="Wingdings" pitchFamily="2" charset="2"/>
              <a:buNone/>
            </a:pPr>
            <a:r>
              <a:rPr lang="en-US" sz="1400" b="1" smtClean="0">
                <a:latin typeface="Courier New" pitchFamily="49" charset="0"/>
              </a:rPr>
              <a:t>Line  MODE    TRAVEL       INVC        INVT        TTME        GC      HINC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  <a:buClrTx/>
              <a:buFont typeface="Wingdings" pitchFamily="2" charset="2"/>
              <a:buNone/>
            </a:pPr>
            <a:r>
              <a:rPr lang="en-US" sz="1400" b="1" smtClean="0">
                <a:latin typeface="Courier New" pitchFamily="49" charset="0"/>
              </a:rPr>
              <a:t>   1  AIR     .00000      59.000      100.00      69.000      70.000   35.000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  <a:buClrTx/>
              <a:buFont typeface="Wingdings" pitchFamily="2" charset="2"/>
              <a:buNone/>
            </a:pPr>
            <a:r>
              <a:rPr lang="en-US" sz="1400" b="1" smtClean="0">
                <a:latin typeface="Courier New" pitchFamily="49" charset="0"/>
              </a:rPr>
              <a:t>   2  TRAIN   .00000      31.000      372.00      34.000      71.000   35.000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  <a:buClrTx/>
              <a:buFont typeface="Wingdings" pitchFamily="2" charset="2"/>
              <a:buNone/>
            </a:pPr>
            <a:r>
              <a:rPr lang="en-US" sz="1400" b="1" smtClean="0">
                <a:latin typeface="Courier New" pitchFamily="49" charset="0"/>
              </a:rPr>
              <a:t>   3  BUS     .00000      25.000      417.00      35.000      70.000   35.000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  <a:buClrTx/>
              <a:buFont typeface="Wingdings" pitchFamily="2" charset="2"/>
              <a:buNone/>
            </a:pPr>
            <a:r>
              <a:rPr lang="en-US" sz="1400" b="1" smtClean="0">
                <a:latin typeface="Courier New" pitchFamily="49" charset="0"/>
              </a:rPr>
              <a:t>   4  CAR     1.0000      10.000      180.00      .00000      30.000   35.000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  <a:buClrTx/>
              <a:buFont typeface="Wingdings" pitchFamily="2" charset="2"/>
              <a:buNone/>
            </a:pPr>
            <a:r>
              <a:rPr lang="en-US" sz="1400" b="1" smtClean="0">
                <a:latin typeface="Courier New" pitchFamily="49" charset="0"/>
              </a:rPr>
              <a:t>   5  AIR     .00000      58.000      68.000      64.000      68.000   30.000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  <a:buClrTx/>
              <a:buFont typeface="Wingdings" pitchFamily="2" charset="2"/>
              <a:buNone/>
            </a:pPr>
            <a:r>
              <a:rPr lang="en-US" sz="1400" b="1" smtClean="0">
                <a:latin typeface="Courier New" pitchFamily="49" charset="0"/>
              </a:rPr>
              <a:t>   6  TRAIN   .00000      31.000      354.00      44.000      84.000   30.000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  <a:buClrTx/>
              <a:buFont typeface="Wingdings" pitchFamily="2" charset="2"/>
              <a:buNone/>
            </a:pPr>
            <a:r>
              <a:rPr lang="en-US" sz="1400" b="1" smtClean="0">
                <a:latin typeface="Courier New" pitchFamily="49" charset="0"/>
              </a:rPr>
              <a:t>   7  BUS     .00000      25.000      399.00      53.000      85.000   30.000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  <a:buClrTx/>
              <a:buFont typeface="Wingdings" pitchFamily="2" charset="2"/>
              <a:buNone/>
            </a:pPr>
            <a:r>
              <a:rPr lang="en-US" sz="1400" b="1" smtClean="0">
                <a:latin typeface="Courier New" pitchFamily="49" charset="0"/>
              </a:rPr>
              <a:t>   8  CAR     1.0000      11.000      255.00      .00000      50.000   30.000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  <a:buClrTx/>
              <a:buFont typeface="Wingdings" pitchFamily="2" charset="2"/>
              <a:buNone/>
            </a:pPr>
            <a:r>
              <a:rPr lang="en-US" sz="1400" b="1" smtClean="0">
                <a:latin typeface="Courier New" pitchFamily="49" charset="0"/>
              </a:rPr>
              <a:t> 321  AIR     .00000      127.00      193.00      69.000      148.00   60.000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1400" b="1" smtClean="0">
                <a:latin typeface="Courier New" pitchFamily="49" charset="0"/>
              </a:rPr>
              <a:t> 322  TRAIN   .00000      109.00      888.00      34.000      205.00   60.000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1400" b="1" smtClean="0">
                <a:latin typeface="Courier New" pitchFamily="49" charset="0"/>
              </a:rPr>
              <a:t> 323  BUS     1.0000      52.000      1025.0      60.000      163.00   60.000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1400" b="1" smtClean="0">
                <a:latin typeface="Courier New" pitchFamily="49" charset="0"/>
              </a:rPr>
              <a:t> 324  CAR     .00000      50.000      892.00      .00000      147.00   60.000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1400" b="1" smtClean="0">
                <a:latin typeface="Courier New" pitchFamily="49" charset="0"/>
              </a:rPr>
              <a:t> 325  AIR     .00000      44.000      100.00      64.000      59.000   70.000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1400" b="1" smtClean="0">
                <a:latin typeface="Courier New" pitchFamily="49" charset="0"/>
              </a:rPr>
              <a:t> 326  TRAIN   .00000      25.000      351.00      44.000      78.000   70.000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1400" b="1" smtClean="0">
                <a:latin typeface="Courier New" pitchFamily="49" charset="0"/>
              </a:rPr>
              <a:t> 327  BUS     .00000      20.000      361.00      53.000      75.000   70.000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1400" b="1" smtClean="0">
                <a:latin typeface="Courier New" pitchFamily="49" charset="0"/>
              </a:rPr>
              <a:t> 328  CAR     1.0000      5.0000      180.00      .00000      32.000   70.000</a:t>
            </a:r>
          </a:p>
          <a:p>
            <a:pPr eaLnBrk="1" hangingPunct="1">
              <a:buFont typeface="Wingdings" pitchFamily="2" charset="2"/>
              <a:buNone/>
            </a:pPr>
            <a:endParaRPr lang="en-US" sz="1400" b="1" smtClean="0">
              <a:latin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Using NLOGIT To Fit the Model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828800" y="2286000"/>
            <a:ext cx="5715000" cy="274320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smtClean="0">
                <a:latin typeface="Arial" charset="0"/>
              </a:rPr>
              <a:t>Start program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mtClean="0">
                <a:latin typeface="Arial" charset="0"/>
              </a:rPr>
              <a:t>Load CLOGIT.LPJ project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mtClean="0">
                <a:latin typeface="Arial" charset="0"/>
              </a:rPr>
              <a:t>Use command builder dialog box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mtClean="0">
                <a:latin typeface="Arial" charset="0"/>
              </a:rPr>
              <a:t>     or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mtClean="0">
                <a:latin typeface="Arial" charset="0"/>
              </a:rPr>
              <a:t>Use typed commands in editor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" y="268288"/>
            <a:ext cx="8458200" cy="6264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19200" y="2120900"/>
            <a:ext cx="6048375" cy="433705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</p:pic>
      <p:sp>
        <p:nvSpPr>
          <p:cNvPr id="12291" name="Line 6"/>
          <p:cNvSpPr>
            <a:spLocks noChangeShapeType="1"/>
          </p:cNvSpPr>
          <p:nvPr/>
        </p:nvSpPr>
        <p:spPr bwMode="auto">
          <a:xfrm>
            <a:off x="2895600" y="1752600"/>
            <a:ext cx="0" cy="1219200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  <p:sp>
        <p:nvSpPr>
          <p:cNvPr id="12292" name="Line 7"/>
          <p:cNvSpPr>
            <a:spLocks noChangeShapeType="1"/>
          </p:cNvSpPr>
          <p:nvPr/>
        </p:nvSpPr>
        <p:spPr bwMode="auto">
          <a:xfrm flipH="1">
            <a:off x="6477000" y="3886200"/>
            <a:ext cx="1524000" cy="0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  <p:sp>
        <p:nvSpPr>
          <p:cNvPr id="12293" name="Rectangle 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/>
              <a:t>Specification of Choice Variable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 Box 3"/>
          <p:cNvSpPr txBox="1">
            <a:spLocks noChangeArrowheads="1"/>
          </p:cNvSpPr>
          <p:nvPr/>
        </p:nvSpPr>
        <p:spPr bwMode="auto">
          <a:xfrm>
            <a:off x="6019800" y="2819400"/>
            <a:ext cx="2438400" cy="1930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2000">
                <a:latin typeface="Tahoma" pitchFamily="34" charset="0"/>
              </a:rPr>
              <a:t>Copy the variable names from the list at the right into the appropriate window at the left, then press Run</a:t>
            </a:r>
          </a:p>
        </p:txBody>
      </p:sp>
      <p:sp>
        <p:nvSpPr>
          <p:cNvPr id="13315" name="Line 4"/>
          <p:cNvSpPr>
            <a:spLocks noChangeShapeType="1"/>
          </p:cNvSpPr>
          <p:nvPr/>
        </p:nvSpPr>
        <p:spPr bwMode="auto">
          <a:xfrm flipV="1">
            <a:off x="3962400" y="4267200"/>
            <a:ext cx="0" cy="838200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  <p:sp>
        <p:nvSpPr>
          <p:cNvPr id="13316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/>
              <a:t>Specification of Utility Functions</a:t>
            </a:r>
          </a:p>
        </p:txBody>
      </p:sp>
      <p:pic>
        <p:nvPicPr>
          <p:cNvPr id="13317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3400" y="1676400"/>
            <a:ext cx="5410200" cy="387985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</p:pic>
      <p:sp>
        <p:nvSpPr>
          <p:cNvPr id="13318" name="Line 7"/>
          <p:cNvSpPr>
            <a:spLocks noChangeShapeType="1"/>
          </p:cNvSpPr>
          <p:nvPr/>
        </p:nvSpPr>
        <p:spPr bwMode="auto">
          <a:xfrm flipH="1" flipV="1">
            <a:off x="4724400" y="5410200"/>
            <a:ext cx="685800" cy="762000"/>
          </a:xfrm>
          <a:prstGeom prst="line">
            <a:avLst/>
          </a:prstGeom>
          <a:noFill/>
          <a:ln w="57150">
            <a:solidFill>
              <a:srgbClr val="009900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 Box 3"/>
          <p:cNvSpPr txBox="1">
            <a:spLocks noChangeArrowheads="1"/>
          </p:cNvSpPr>
          <p:nvPr/>
        </p:nvSpPr>
        <p:spPr bwMode="auto">
          <a:xfrm>
            <a:off x="3657600" y="3886200"/>
            <a:ext cx="3581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endParaRPr lang="en-US" sz="2400"/>
          </a:p>
        </p:txBody>
      </p:sp>
      <p:pic>
        <p:nvPicPr>
          <p:cNvPr id="14339" name="Picture 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19200" y="1524000"/>
            <a:ext cx="6970713" cy="5157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40" name="Text Box 8"/>
          <p:cNvSpPr txBox="1">
            <a:spLocks noChangeArrowheads="1"/>
          </p:cNvSpPr>
          <p:nvPr/>
        </p:nvSpPr>
        <p:spPr bwMode="auto">
          <a:xfrm>
            <a:off x="3581400" y="4724400"/>
            <a:ext cx="3810000" cy="1098550"/>
          </a:xfrm>
          <a:prstGeom prst="rect">
            <a:avLst/>
          </a:prstGeom>
          <a:solidFill>
            <a:srgbClr val="FF0000">
              <a:alpha val="43921"/>
            </a:srgbClr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 eaLnBrk="1" hangingPunct="1">
              <a:spcBef>
                <a:spcPct val="50000"/>
              </a:spcBef>
              <a:buFontTx/>
              <a:buAutoNum type="arabicParenBoth"/>
            </a:pPr>
            <a:r>
              <a:rPr lang="en-US" sz="1600" b="1">
                <a:solidFill>
                  <a:schemeClr val="bg1"/>
                </a:solidFill>
                <a:latin typeface="Arial" charset="0"/>
              </a:rPr>
              <a:t>Type commands in editor</a:t>
            </a:r>
          </a:p>
          <a:p>
            <a:pPr marL="457200" indent="-457200" eaLnBrk="1" hangingPunct="1">
              <a:spcBef>
                <a:spcPct val="50000"/>
              </a:spcBef>
              <a:buFontTx/>
              <a:buAutoNum type="arabicParenBoth"/>
            </a:pPr>
            <a:r>
              <a:rPr lang="en-US" sz="1600" b="1">
                <a:solidFill>
                  <a:schemeClr val="bg1"/>
                </a:solidFill>
                <a:latin typeface="Arial" charset="0"/>
              </a:rPr>
              <a:t>Highlight by dragging mouse</a:t>
            </a:r>
          </a:p>
          <a:p>
            <a:pPr marL="457200" indent="-457200" eaLnBrk="1" hangingPunct="1">
              <a:spcBef>
                <a:spcPct val="50000"/>
              </a:spcBef>
              <a:buFontTx/>
              <a:buAutoNum type="arabicParenBoth"/>
            </a:pPr>
            <a:r>
              <a:rPr lang="en-US" sz="1600" b="1">
                <a:solidFill>
                  <a:schemeClr val="bg1"/>
                </a:solidFill>
                <a:latin typeface="Arial" charset="0"/>
              </a:rPr>
              <a:t>Press GO button</a:t>
            </a:r>
          </a:p>
        </p:txBody>
      </p:sp>
      <p:sp>
        <p:nvSpPr>
          <p:cNvPr id="14341" name="Line 9"/>
          <p:cNvSpPr>
            <a:spLocks noChangeShapeType="1"/>
          </p:cNvSpPr>
          <p:nvPr/>
        </p:nvSpPr>
        <p:spPr bwMode="auto">
          <a:xfrm flipV="1">
            <a:off x="3352800" y="2209800"/>
            <a:ext cx="0" cy="304800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  <p:sp>
        <p:nvSpPr>
          <p:cNvPr id="14342" name="Line 10"/>
          <p:cNvSpPr>
            <a:spLocks noChangeShapeType="1"/>
          </p:cNvSpPr>
          <p:nvPr/>
        </p:nvSpPr>
        <p:spPr bwMode="auto">
          <a:xfrm flipV="1">
            <a:off x="5334000" y="3886200"/>
            <a:ext cx="0" cy="304800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  <p:sp>
        <p:nvSpPr>
          <p:cNvPr id="14343" name="Rectangle 1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/>
              <a:t>Submit Command from Editor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609600"/>
            <a:ext cx="8229600" cy="788988"/>
          </a:xfrm>
        </p:spPr>
        <p:txBody>
          <a:bodyPr/>
          <a:lstStyle/>
          <a:p>
            <a:pPr eaLnBrk="1" hangingPunct="1"/>
            <a:r>
              <a:rPr lang="en-US" sz="3200" b="1" smtClean="0"/>
              <a:t>Command Structure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1828800"/>
            <a:ext cx="7162800" cy="41910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400" b="1" smtClean="0">
                <a:solidFill>
                  <a:srgbClr val="0066FF"/>
                </a:solidFill>
                <a:latin typeface="Arial" charset="0"/>
              </a:rPr>
              <a:t>Generic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000" b="1" smtClean="0">
                <a:latin typeface="Arial" charset="0"/>
              </a:rPr>
              <a:t>     CLOGIT (or NLOGIT) ; Lhs = choice variable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000" b="1" smtClean="0">
                <a:latin typeface="Arial" charset="0"/>
              </a:rPr>
              <a:t>        ; Choices = list of labels for the J choices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000" b="1" smtClean="0">
                <a:latin typeface="Arial" charset="0"/>
              </a:rPr>
              <a:t>        ; RHS = list of attributes that vary by choice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000" b="1" smtClean="0">
                <a:latin typeface="Arial" charset="0"/>
              </a:rPr>
              <a:t>        ; RH2 = list of attributes that do not vary by choice $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sz="2000" b="1" smtClean="0">
              <a:latin typeface="Arial" charset="0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400" b="1" smtClean="0">
                <a:solidFill>
                  <a:srgbClr val="0066FF"/>
                </a:solidFill>
                <a:latin typeface="Arial" charset="0"/>
              </a:rPr>
              <a:t>For this application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000" b="1" smtClean="0">
                <a:latin typeface="Arial" charset="0"/>
              </a:rPr>
              <a:t>      CLOGIT (or NLOGIT) ; Lhs = MODE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000" b="1" smtClean="0">
                <a:latin typeface="Arial" charset="0"/>
              </a:rPr>
              <a:t>        ; Choices = Air, Train, Bus, Car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000" b="1" smtClean="0">
                <a:latin typeface="Arial" charset="0"/>
              </a:rPr>
              <a:t>        ; RHS = TTME,INVC,INVT,GC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000" b="1" smtClean="0">
                <a:latin typeface="Arial" charset="0"/>
              </a:rPr>
              <a:t>        ; RH2 = ONE, HINC $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400" b="1" smtClean="0">
                <a:latin typeface="Courier" pitchFamily="49" charset="0"/>
              </a:rPr>
              <a:t> </a:t>
            </a:r>
            <a:endParaRPr lang="en-US" sz="24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ChangeArrowheads="1"/>
          </p:cNvSpPr>
          <p:nvPr/>
        </p:nvSpPr>
        <p:spPr bwMode="auto">
          <a:xfrm>
            <a:off x="381000" y="1295400"/>
            <a:ext cx="8305800" cy="381000"/>
          </a:xfrm>
          <a:prstGeom prst="rect">
            <a:avLst/>
          </a:prstGeom>
          <a:solidFill>
            <a:schemeClr val="bg1"/>
          </a:solidFill>
          <a:ln w="1905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pic>
        <p:nvPicPr>
          <p:cNvPr id="16387" name="Picture 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8200" y="228600"/>
            <a:ext cx="5495925" cy="617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8" name="Line 9"/>
          <p:cNvSpPr>
            <a:spLocks noChangeShapeType="1"/>
          </p:cNvSpPr>
          <p:nvPr/>
        </p:nvSpPr>
        <p:spPr bwMode="auto">
          <a:xfrm rot="10800000">
            <a:off x="5410200" y="4876800"/>
            <a:ext cx="1447800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  <p:sp>
        <p:nvSpPr>
          <p:cNvPr id="16389" name="Text Box 10"/>
          <p:cNvSpPr txBox="1">
            <a:spLocks noChangeArrowheads="1"/>
          </p:cNvSpPr>
          <p:nvPr/>
        </p:nvSpPr>
        <p:spPr bwMode="auto">
          <a:xfrm>
            <a:off x="6400800" y="4286250"/>
            <a:ext cx="2286000" cy="590550"/>
          </a:xfrm>
          <a:prstGeom prst="rect">
            <a:avLst/>
          </a:prstGeom>
          <a:solidFill>
            <a:srgbClr val="FF0000">
              <a:alpha val="16078"/>
            </a:srgbClr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600" b="1">
                <a:solidFill>
                  <a:srgbClr val="000000"/>
                </a:solidFill>
                <a:latin typeface="Arial" charset="0"/>
              </a:rPr>
              <a:t>Note:  coef. on GC has the wrong sign!</a:t>
            </a:r>
          </a:p>
        </p:txBody>
      </p:sp>
      <p:sp>
        <p:nvSpPr>
          <p:cNvPr id="16390" name="Text Box 11"/>
          <p:cNvSpPr txBox="1">
            <a:spLocks noChangeArrowheads="1"/>
          </p:cNvSpPr>
          <p:nvPr/>
        </p:nvSpPr>
        <p:spPr bwMode="auto">
          <a:xfrm>
            <a:off x="6781800" y="2209800"/>
            <a:ext cx="1524000" cy="82232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>
                <a:latin typeface="Arial" charset="0"/>
              </a:rPr>
              <a:t>Output Window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838200"/>
            <a:ext cx="7772400" cy="531813"/>
          </a:xfrm>
        </p:spPr>
        <p:txBody>
          <a:bodyPr/>
          <a:lstStyle/>
          <a:p>
            <a:pPr eaLnBrk="1" hangingPunct="1"/>
            <a:r>
              <a:rPr lang="en-US" sz="2400" b="1" smtClean="0"/>
              <a:t>Effects of Changes in Attributes on Probabilities</a:t>
            </a:r>
          </a:p>
        </p:txBody>
      </p:sp>
      <p:sp>
        <p:nvSpPr>
          <p:cNvPr id="102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1600200"/>
            <a:ext cx="7772400" cy="441325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sz="2000" smtClean="0"/>
              <a:t>Partial Effects: Effect of a change in attribute “k” of alternative “m” on the probability that choice “j” will be made is</a:t>
            </a:r>
          </a:p>
          <a:p>
            <a:pPr eaLnBrk="1" hangingPunct="1"/>
            <a:endParaRPr lang="en-US" sz="2000" smtClean="0"/>
          </a:p>
          <a:p>
            <a:pPr eaLnBrk="1" hangingPunct="1"/>
            <a:endParaRPr lang="en-US" sz="2000" smtClean="0"/>
          </a:p>
          <a:p>
            <a:pPr eaLnBrk="1" hangingPunct="1">
              <a:buFont typeface="Wingdings" pitchFamily="2" charset="2"/>
              <a:buNone/>
            </a:pPr>
            <a:r>
              <a:rPr lang="en-US" sz="2000" smtClean="0"/>
              <a:t>Proportional changes: Elasticities</a:t>
            </a:r>
            <a:endParaRPr lang="en-US" sz="2400" smtClean="0"/>
          </a:p>
          <a:p>
            <a:pPr eaLnBrk="1" hangingPunct="1"/>
            <a:endParaRPr lang="en-US" sz="2000" smtClean="0"/>
          </a:p>
          <a:p>
            <a:pPr eaLnBrk="1" hangingPunct="1"/>
            <a:endParaRPr lang="en-US" sz="2000" smtClean="0"/>
          </a:p>
        </p:txBody>
      </p:sp>
      <p:graphicFrame>
        <p:nvGraphicFramePr>
          <p:cNvPr id="1026" name="Object 4"/>
          <p:cNvGraphicFramePr>
            <a:graphicFrameLocks noChangeAspect="1"/>
          </p:cNvGraphicFramePr>
          <p:nvPr/>
        </p:nvGraphicFramePr>
        <p:xfrm>
          <a:off x="2778125" y="2362200"/>
          <a:ext cx="3665538" cy="838200"/>
        </p:xfrm>
        <a:graphic>
          <a:graphicData uri="http://schemas.openxmlformats.org/presentationml/2006/ole">
            <p:oleObj spid="_x0000_s1030" name="Equation" r:id="rId4" imgW="1676400" imgH="457200" progId="Equation.DSMT4">
              <p:embed/>
            </p:oleObj>
          </a:graphicData>
        </a:graphic>
      </p:graphicFrame>
      <p:graphicFrame>
        <p:nvGraphicFramePr>
          <p:cNvPr id="1027" name="Object 5"/>
          <p:cNvGraphicFramePr>
            <a:graphicFrameLocks noChangeAspect="1"/>
          </p:cNvGraphicFramePr>
          <p:nvPr/>
        </p:nvGraphicFramePr>
        <p:xfrm>
          <a:off x="2809875" y="4038600"/>
          <a:ext cx="4657725" cy="1304925"/>
        </p:xfrm>
        <a:graphic>
          <a:graphicData uri="http://schemas.openxmlformats.org/presentationml/2006/ole">
            <p:oleObj spid="_x0000_s1031" name="Equation" r:id="rId5" imgW="2235200" imgH="711200" progId="Equation.DSMT4">
              <p:embed/>
            </p:oleObj>
          </a:graphicData>
        </a:graphic>
      </p:graphicFrame>
      <p:sp>
        <p:nvSpPr>
          <p:cNvPr id="1030" name="Text Box 7"/>
          <p:cNvSpPr txBox="1">
            <a:spLocks noChangeArrowheads="1"/>
          </p:cNvSpPr>
          <p:nvPr/>
        </p:nvSpPr>
        <p:spPr bwMode="auto">
          <a:xfrm>
            <a:off x="685800" y="5715000"/>
            <a:ext cx="7772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2400">
                <a:latin typeface="Tahoma" pitchFamily="34" charset="0"/>
              </a:rPr>
              <a:t>Note the elasticity is the same for all choices “j.” (IIA)</a:t>
            </a:r>
          </a:p>
        </p:txBody>
      </p:sp>
      <p:sp>
        <p:nvSpPr>
          <p:cNvPr id="1031" name="Rectangle 8"/>
          <p:cNvSpPr>
            <a:spLocks noChangeArrowheads="1"/>
          </p:cNvSpPr>
          <p:nvPr/>
        </p:nvSpPr>
        <p:spPr bwMode="auto">
          <a:xfrm>
            <a:off x="2743200" y="2362200"/>
            <a:ext cx="3810000" cy="8382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32" name="Rectangle 9"/>
          <p:cNvSpPr>
            <a:spLocks noChangeArrowheads="1"/>
          </p:cNvSpPr>
          <p:nvPr/>
        </p:nvSpPr>
        <p:spPr bwMode="auto">
          <a:xfrm>
            <a:off x="2743200" y="4038600"/>
            <a:ext cx="4724400" cy="13716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52400"/>
            <a:ext cx="7772400" cy="531813"/>
          </a:xfrm>
        </p:spPr>
        <p:txBody>
          <a:bodyPr/>
          <a:lstStyle/>
          <a:p>
            <a:pPr eaLnBrk="1" hangingPunct="1"/>
            <a:r>
              <a:rPr lang="en-US" sz="2800" smtClean="0"/>
              <a:t>Elasticities for CLOGIT</a:t>
            </a:r>
          </a:p>
        </p:txBody>
      </p:sp>
      <p:sp>
        <p:nvSpPr>
          <p:cNvPr id="17411" name="Text Box 5"/>
          <p:cNvSpPr txBox="1">
            <a:spLocks noChangeArrowheads="1"/>
          </p:cNvSpPr>
          <p:nvPr/>
        </p:nvSpPr>
        <p:spPr bwMode="auto">
          <a:xfrm>
            <a:off x="6629400" y="2514600"/>
            <a:ext cx="2133600" cy="703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600">
                <a:latin typeface="Arial" charset="0"/>
              </a:rPr>
              <a:t>Own effect</a:t>
            </a:r>
          </a:p>
          <a:p>
            <a:pPr eaLnBrk="1" hangingPunct="1">
              <a:spcBef>
                <a:spcPct val="50000"/>
              </a:spcBef>
            </a:pPr>
            <a:r>
              <a:rPr lang="en-US" sz="1600">
                <a:latin typeface="Arial" charset="0"/>
              </a:rPr>
              <a:t>Cross effects</a:t>
            </a:r>
          </a:p>
        </p:txBody>
      </p:sp>
      <p:sp>
        <p:nvSpPr>
          <p:cNvPr id="17412" name="Line 6"/>
          <p:cNvSpPr>
            <a:spLocks noChangeShapeType="1"/>
          </p:cNvSpPr>
          <p:nvPr/>
        </p:nvSpPr>
        <p:spPr bwMode="auto">
          <a:xfrm flipH="1">
            <a:off x="6019800" y="2743200"/>
            <a:ext cx="457200" cy="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  <p:sp>
        <p:nvSpPr>
          <p:cNvPr id="17413" name="Line 7"/>
          <p:cNvSpPr>
            <a:spLocks noChangeShapeType="1"/>
          </p:cNvSpPr>
          <p:nvPr/>
        </p:nvSpPr>
        <p:spPr bwMode="auto">
          <a:xfrm flipH="1">
            <a:off x="6019800" y="3048000"/>
            <a:ext cx="457200" cy="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  <p:sp>
        <p:nvSpPr>
          <p:cNvPr id="17414" name="Text Box 8"/>
          <p:cNvSpPr txBox="1">
            <a:spLocks noChangeArrowheads="1"/>
          </p:cNvSpPr>
          <p:nvPr/>
        </p:nvSpPr>
        <p:spPr bwMode="auto">
          <a:xfrm>
            <a:off x="6248400" y="3352800"/>
            <a:ext cx="2209800" cy="1019175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2000">
                <a:latin typeface="Tahoma" pitchFamily="34" charset="0"/>
              </a:rPr>
              <a:t>Note the effect of IIA on the cross effects.</a:t>
            </a:r>
          </a:p>
        </p:txBody>
      </p:sp>
      <p:sp>
        <p:nvSpPr>
          <p:cNvPr id="17415" name="Rectangle 9"/>
          <p:cNvSpPr>
            <a:spLocks noChangeArrowheads="1"/>
          </p:cNvSpPr>
          <p:nvPr/>
        </p:nvSpPr>
        <p:spPr bwMode="auto">
          <a:xfrm>
            <a:off x="381000" y="1295400"/>
            <a:ext cx="8305800" cy="381000"/>
          </a:xfrm>
          <a:prstGeom prst="rect">
            <a:avLst/>
          </a:prstGeom>
          <a:solidFill>
            <a:schemeClr val="bg1"/>
          </a:solidFill>
          <a:ln w="1905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7416" name="Rectangle 11"/>
          <p:cNvSpPr>
            <a:spLocks noGrp="1" noChangeArrowheads="1"/>
          </p:cNvSpPr>
          <p:nvPr>
            <p:ph type="body" idx="1"/>
          </p:nvPr>
        </p:nvSpPr>
        <p:spPr>
          <a:xfrm>
            <a:off x="1676400" y="685800"/>
            <a:ext cx="5943600" cy="914400"/>
          </a:xfrm>
          <a:noFill/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sz="1600" b="1" smtClean="0">
                <a:latin typeface="Arial" charset="0"/>
              </a:rPr>
              <a:t>Request: ;Effects: attribute (choices where changes )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1600" b="1" smtClean="0">
                <a:latin typeface="Arial" charset="0"/>
              </a:rPr>
              <a:t>                ; Effects: INVT(*) (INVT changes in all choices)</a:t>
            </a:r>
          </a:p>
        </p:txBody>
      </p:sp>
      <p:sp>
        <p:nvSpPr>
          <p:cNvPr id="17417" name="Text Box 12"/>
          <p:cNvSpPr txBox="1">
            <a:spLocks noChangeArrowheads="1"/>
          </p:cNvSpPr>
          <p:nvPr/>
        </p:nvSpPr>
        <p:spPr bwMode="auto">
          <a:xfrm>
            <a:off x="1219200" y="1524000"/>
            <a:ext cx="5334000" cy="4838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b="1">
                <a:latin typeface="Courier New" pitchFamily="49" charset="0"/>
              </a:rPr>
              <a:t>+---------------------------------------------------+</a:t>
            </a:r>
          </a:p>
          <a:p>
            <a:r>
              <a:rPr lang="en-US" sz="1200" b="1">
                <a:latin typeface="Courier New" pitchFamily="49" charset="0"/>
              </a:rPr>
              <a:t>| Elasticity             averaged over observations.|</a:t>
            </a:r>
          </a:p>
          <a:p>
            <a:r>
              <a:rPr lang="en-US" sz="1200" b="1">
                <a:latin typeface="Courier New" pitchFamily="49" charset="0"/>
              </a:rPr>
              <a:t>| Attribute is INVT     in choice AIR               |</a:t>
            </a:r>
          </a:p>
          <a:p>
            <a:r>
              <a:rPr lang="en-US" sz="1200" b="1">
                <a:latin typeface="Courier New" pitchFamily="49" charset="0"/>
              </a:rPr>
              <a:t>| Effects on probabilities of all choices in model: |</a:t>
            </a:r>
          </a:p>
          <a:p>
            <a:r>
              <a:rPr lang="en-US" sz="1200" b="1">
                <a:latin typeface="Courier New" pitchFamily="49" charset="0"/>
              </a:rPr>
              <a:t>| * = Direct Elasticity effect of the attribute.    |</a:t>
            </a:r>
          </a:p>
          <a:p>
            <a:r>
              <a:rPr lang="en-US" sz="1200" b="1">
                <a:latin typeface="Courier New" pitchFamily="49" charset="0"/>
              </a:rPr>
              <a:t>|                                  Mean    St.Dev   |</a:t>
            </a:r>
          </a:p>
          <a:p>
            <a:r>
              <a:rPr lang="en-US" sz="1200" b="1">
                <a:latin typeface="Courier New" pitchFamily="49" charset="0"/>
              </a:rPr>
              <a:t>| *     Choice=AIR              -1.3363     .7275   |</a:t>
            </a:r>
          </a:p>
          <a:p>
            <a:r>
              <a:rPr lang="en-US" sz="1200" b="1">
                <a:latin typeface="Courier New" pitchFamily="49" charset="0"/>
              </a:rPr>
              <a:t>|       Choice=TRAIN              .5349     .6358   |</a:t>
            </a:r>
          </a:p>
          <a:p>
            <a:r>
              <a:rPr lang="en-US" sz="1200" b="1">
                <a:latin typeface="Courier New" pitchFamily="49" charset="0"/>
              </a:rPr>
              <a:t>|       Choice=BUS                .5349     .6358   |</a:t>
            </a:r>
          </a:p>
          <a:p>
            <a:r>
              <a:rPr lang="en-US" sz="1200" b="1">
                <a:latin typeface="Courier New" pitchFamily="49" charset="0"/>
              </a:rPr>
              <a:t>|       Choice=CAR                .5349     .6358   |</a:t>
            </a:r>
          </a:p>
          <a:p>
            <a:r>
              <a:rPr lang="en-US" sz="1200" b="1">
                <a:latin typeface="Courier New" pitchFamily="49" charset="0"/>
              </a:rPr>
              <a:t>| Attribute is INVT     in choice TRAIN             |</a:t>
            </a:r>
          </a:p>
          <a:p>
            <a:r>
              <a:rPr lang="en-US" sz="1200" b="1">
                <a:latin typeface="Courier New" pitchFamily="49" charset="0"/>
              </a:rPr>
              <a:t>|       Choice=AIR               2.2153    2.4366   |</a:t>
            </a:r>
          </a:p>
          <a:p>
            <a:r>
              <a:rPr lang="en-US" sz="1200" b="1">
                <a:latin typeface="Courier New" pitchFamily="49" charset="0"/>
              </a:rPr>
              <a:t>| *     Choice=TRAIN            -6.2976    4.0280   |</a:t>
            </a:r>
          </a:p>
          <a:p>
            <a:r>
              <a:rPr lang="en-US" sz="1200" b="1">
                <a:latin typeface="Courier New" pitchFamily="49" charset="0"/>
              </a:rPr>
              <a:t>|       Choice=BUS               2.2153    2.4366   |</a:t>
            </a:r>
          </a:p>
          <a:p>
            <a:r>
              <a:rPr lang="en-US" sz="1200" b="1">
                <a:latin typeface="Courier New" pitchFamily="49" charset="0"/>
              </a:rPr>
              <a:t>|       Choice=CAR               2.2153    2.4366   |</a:t>
            </a:r>
          </a:p>
          <a:p>
            <a:r>
              <a:rPr lang="en-US" sz="1200" b="1">
                <a:latin typeface="Courier New" pitchFamily="49" charset="0"/>
              </a:rPr>
              <a:t>| Attribute is INVT     in choice BUS               |</a:t>
            </a:r>
          </a:p>
          <a:p>
            <a:r>
              <a:rPr lang="en-US" sz="1200" b="1">
                <a:latin typeface="Courier New" pitchFamily="49" charset="0"/>
              </a:rPr>
              <a:t>|       Choice=AIR               1.1942    1.7469   |</a:t>
            </a:r>
          </a:p>
          <a:p>
            <a:r>
              <a:rPr lang="en-US" sz="1200" b="1">
                <a:latin typeface="Courier New" pitchFamily="49" charset="0"/>
              </a:rPr>
              <a:t>|       Choice=TRAIN             1.1942    1.7469   |</a:t>
            </a:r>
          </a:p>
          <a:p>
            <a:r>
              <a:rPr lang="en-US" sz="1200" b="1">
                <a:latin typeface="Courier New" pitchFamily="49" charset="0"/>
              </a:rPr>
              <a:t>| *     Choice=BUS              -7.6150    3.4417   |</a:t>
            </a:r>
          </a:p>
          <a:p>
            <a:r>
              <a:rPr lang="en-US" sz="1200" b="1">
                <a:latin typeface="Courier New" pitchFamily="49" charset="0"/>
              </a:rPr>
              <a:t>|       Choice=CAR               1.1942    1.7469   |</a:t>
            </a:r>
          </a:p>
          <a:p>
            <a:r>
              <a:rPr lang="en-US" sz="1200" b="1">
                <a:latin typeface="Courier New" pitchFamily="49" charset="0"/>
              </a:rPr>
              <a:t>| Attribute is INVT     in choice CAR               |</a:t>
            </a:r>
          </a:p>
          <a:p>
            <a:r>
              <a:rPr lang="en-US" sz="1200" b="1">
                <a:latin typeface="Courier New" pitchFamily="49" charset="0"/>
              </a:rPr>
              <a:t>|       Choice=AIR               2.0852    2.0953   |</a:t>
            </a:r>
          </a:p>
          <a:p>
            <a:r>
              <a:rPr lang="en-US" sz="1200" b="1">
                <a:latin typeface="Courier New" pitchFamily="49" charset="0"/>
              </a:rPr>
              <a:t>|       Choice=TRAIN             2.0852    2.0953   |</a:t>
            </a:r>
          </a:p>
          <a:p>
            <a:r>
              <a:rPr lang="en-US" sz="1200" b="1">
                <a:latin typeface="Courier New" pitchFamily="49" charset="0"/>
              </a:rPr>
              <a:t>|       Choice=BUS               2.0852    2.0953   |</a:t>
            </a:r>
          </a:p>
          <a:p>
            <a:r>
              <a:rPr lang="en-US" sz="1200" b="1">
                <a:latin typeface="Courier New" pitchFamily="49" charset="0"/>
              </a:rPr>
              <a:t>| *     Choice=CAR              -5.9367    3.7493   |</a:t>
            </a:r>
          </a:p>
          <a:p>
            <a:r>
              <a:rPr lang="en-US" sz="1200" b="1">
                <a:latin typeface="Courier New" pitchFamily="49" charset="0"/>
              </a:rPr>
              <a:t>+---------------------------------------------------+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/>
              <a:t>Other Useful Options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52600" y="1828800"/>
            <a:ext cx="6400800" cy="4530725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sz="2400" b="1" smtClean="0">
                <a:latin typeface="Arial" charset="0"/>
              </a:rPr>
              <a:t>; Describe</a:t>
            </a:r>
            <a:r>
              <a:rPr lang="en-US" sz="2400" smtClean="0">
                <a:latin typeface="Arial" charset="0"/>
              </a:rPr>
              <a:t> for descriptive by statistics, by alternative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400" b="1" smtClean="0">
                <a:latin typeface="Arial" charset="0"/>
              </a:rPr>
              <a:t>; Crosstab</a:t>
            </a:r>
            <a:r>
              <a:rPr lang="en-US" sz="2400" smtClean="0">
                <a:latin typeface="Arial" charset="0"/>
              </a:rPr>
              <a:t> for crosstabulations of actuals and predicted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400" b="1" smtClean="0">
                <a:latin typeface="Arial" charset="0"/>
              </a:rPr>
              <a:t>; List</a:t>
            </a:r>
            <a:r>
              <a:rPr lang="en-US" sz="2400" smtClean="0">
                <a:latin typeface="Arial" charset="0"/>
              </a:rPr>
              <a:t> for listing of outcomes and predictions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400" b="1" smtClean="0">
                <a:latin typeface="Arial" charset="0"/>
              </a:rPr>
              <a:t>; Prob</a:t>
            </a:r>
            <a:r>
              <a:rPr lang="en-US" sz="2400" smtClean="0">
                <a:latin typeface="Arial" charset="0"/>
              </a:rPr>
              <a:t> = name to create a new variable with fitted probabilities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400" b="1" smtClean="0">
                <a:latin typeface="Arial" charset="0"/>
              </a:rPr>
              <a:t>; IVB</a:t>
            </a:r>
            <a:r>
              <a:rPr lang="en-US" sz="2400" smtClean="0">
                <a:latin typeface="Arial" charset="0"/>
              </a:rPr>
              <a:t> = log sum, inclusive value. New variable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200" b="1" smtClean="0"/>
              <a:t>Analyzing Behavior of Market Shares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828800"/>
            <a:ext cx="8153400" cy="4530725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sz="2000" smtClean="0"/>
              <a:t>Scenario: What happens to the number of people how make specific choices if a particular attribute changes in a specified way?</a:t>
            </a:r>
          </a:p>
          <a:p>
            <a:pPr eaLnBrk="1" hangingPunct="1">
              <a:buFont typeface="Wingdings" pitchFamily="2" charset="2"/>
              <a:buNone/>
            </a:pPr>
            <a:endParaRPr lang="en-US" sz="2000" smtClean="0"/>
          </a:p>
          <a:p>
            <a:pPr eaLnBrk="1" hangingPunct="1">
              <a:buFont typeface="Wingdings" pitchFamily="2" charset="2"/>
              <a:buNone/>
            </a:pPr>
            <a:r>
              <a:rPr lang="en-US" sz="2000" smtClean="0"/>
              <a:t>Fit the model first, then using the identical model setup, add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000" smtClean="0"/>
              <a:t>    </a:t>
            </a:r>
            <a:r>
              <a:rPr lang="en-US" sz="2000" b="1" smtClean="0"/>
              <a:t>; Simulation = list of choices to be analyzed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000" b="1" smtClean="0"/>
              <a:t>    ; Scenario = Attribute (in choices) = type of change</a:t>
            </a:r>
          </a:p>
          <a:p>
            <a:pPr eaLnBrk="1" hangingPunct="1">
              <a:buFont typeface="Wingdings" pitchFamily="2" charset="2"/>
              <a:buNone/>
            </a:pPr>
            <a:endParaRPr lang="en-US" sz="2000" smtClean="0"/>
          </a:p>
          <a:p>
            <a:pPr eaLnBrk="1" hangingPunct="1">
              <a:buFont typeface="Wingdings" pitchFamily="2" charset="2"/>
              <a:buNone/>
            </a:pPr>
            <a:r>
              <a:rPr lang="en-US" sz="2000" smtClean="0"/>
              <a:t>For the CLOGIT application, for example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000" b="1" smtClean="0">
                <a:latin typeface="Courier" pitchFamily="49" charset="0"/>
              </a:rPr>
              <a:t>  </a:t>
            </a:r>
            <a:r>
              <a:rPr lang="en-US" sz="2000" b="1" smtClean="0"/>
              <a:t>; Simulation = *    ? This is ALL choices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000" b="1" smtClean="0"/>
              <a:t>    ; Scenario: INVC(car)=[*]1.25$  INVC rises by 25%</a:t>
            </a:r>
          </a:p>
          <a:p>
            <a:pPr eaLnBrk="1" hangingPunct="1"/>
            <a:endParaRPr lang="en-US" sz="20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57225"/>
            <a:ext cx="7772400" cy="608013"/>
          </a:xfrm>
        </p:spPr>
        <p:txBody>
          <a:bodyPr/>
          <a:lstStyle/>
          <a:p>
            <a:pPr eaLnBrk="1" hangingPunct="1"/>
            <a:r>
              <a:rPr lang="en-US" sz="2800" b="1" smtClean="0"/>
              <a:t>More Complicated Model Simulation</a:t>
            </a:r>
          </a:p>
        </p:txBody>
      </p:sp>
      <p:sp>
        <p:nvSpPr>
          <p:cNvPr id="20483" name="Text Box 3"/>
          <p:cNvSpPr txBox="1">
            <a:spLocks noChangeArrowheads="1"/>
          </p:cNvSpPr>
          <p:nvPr/>
        </p:nvSpPr>
        <p:spPr bwMode="auto">
          <a:xfrm>
            <a:off x="1371600" y="1981200"/>
            <a:ext cx="7162800" cy="1160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2800">
                <a:latin typeface="Arial" charset="0"/>
              </a:rPr>
              <a:t>In vehicle cost of CAR rises by 25%</a:t>
            </a:r>
          </a:p>
          <a:p>
            <a:pPr eaLnBrk="1" hangingPunct="1">
              <a:spcBef>
                <a:spcPct val="50000"/>
              </a:spcBef>
            </a:pPr>
            <a:r>
              <a:rPr lang="en-US" sz="2800">
                <a:latin typeface="Arial" charset="0"/>
              </a:rPr>
              <a:t>Market is limited to ground (Train, Bus, Car)</a:t>
            </a:r>
          </a:p>
        </p:txBody>
      </p:sp>
      <p:sp>
        <p:nvSpPr>
          <p:cNvPr id="20484" name="Text Box 4"/>
          <p:cNvSpPr txBox="1">
            <a:spLocks noChangeArrowheads="1"/>
          </p:cNvSpPr>
          <p:nvPr/>
        </p:nvSpPr>
        <p:spPr bwMode="auto">
          <a:xfrm>
            <a:off x="1371600" y="3429000"/>
            <a:ext cx="6781800" cy="314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2000" b="1">
                <a:latin typeface="Tahoma" pitchFamily="34" charset="0"/>
              </a:rPr>
              <a:t>NLOGIT  	; Lhs = Mode</a:t>
            </a:r>
          </a:p>
          <a:p>
            <a:pPr eaLnBrk="1" hangingPunct="1">
              <a:spcBef>
                <a:spcPct val="50000"/>
              </a:spcBef>
            </a:pPr>
            <a:r>
              <a:rPr lang="en-US" sz="2000" b="1">
                <a:latin typeface="Tahoma" pitchFamily="34" charset="0"/>
              </a:rPr>
              <a:t>    		; Choices = Air,Train,Bus,Car</a:t>
            </a:r>
          </a:p>
          <a:p>
            <a:pPr eaLnBrk="1" hangingPunct="1">
              <a:spcBef>
                <a:spcPct val="50000"/>
              </a:spcBef>
            </a:pPr>
            <a:r>
              <a:rPr lang="en-US" sz="2000" b="1">
                <a:latin typeface="Tahoma" pitchFamily="34" charset="0"/>
              </a:rPr>
              <a:t>    		; Rhs = TTME,INVC,INVT,GC</a:t>
            </a:r>
          </a:p>
          <a:p>
            <a:pPr eaLnBrk="1" hangingPunct="1">
              <a:spcBef>
                <a:spcPct val="50000"/>
              </a:spcBef>
            </a:pPr>
            <a:r>
              <a:rPr lang="en-US" sz="2000" b="1">
                <a:latin typeface="Tahoma" pitchFamily="34" charset="0"/>
              </a:rPr>
              <a:t>    		; Rh2 = One ,Hinc</a:t>
            </a:r>
          </a:p>
          <a:p>
            <a:pPr eaLnBrk="1" hangingPunct="1">
              <a:spcBef>
                <a:spcPct val="50000"/>
              </a:spcBef>
            </a:pPr>
            <a:r>
              <a:rPr lang="en-US" sz="2000" b="1">
                <a:latin typeface="Tahoma" pitchFamily="34" charset="0"/>
              </a:rPr>
              <a:t>    		; Simulation = TRAIN,BUS,CAR</a:t>
            </a:r>
          </a:p>
          <a:p>
            <a:pPr eaLnBrk="1" hangingPunct="1">
              <a:spcBef>
                <a:spcPct val="50000"/>
              </a:spcBef>
            </a:pPr>
            <a:r>
              <a:rPr lang="en-US" sz="2000" b="1">
                <a:latin typeface="Tahoma" pitchFamily="34" charset="0"/>
              </a:rPr>
              <a:t>    		; Scenario: INVC(car)=[*]1.25$</a:t>
            </a:r>
          </a:p>
          <a:p>
            <a:pPr eaLnBrk="1" hangingPunct="1">
              <a:spcBef>
                <a:spcPct val="50000"/>
              </a:spcBef>
            </a:pPr>
            <a:endParaRPr lang="en-US" sz="2000" b="1">
              <a:latin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609600"/>
            <a:ext cx="7772400" cy="608013"/>
          </a:xfrm>
        </p:spPr>
        <p:txBody>
          <a:bodyPr/>
          <a:lstStyle/>
          <a:p>
            <a:pPr eaLnBrk="1" hangingPunct="1"/>
            <a:r>
              <a:rPr lang="en-US" sz="2800" b="1" smtClean="0"/>
              <a:t>Model Simulation</a:t>
            </a:r>
            <a:br>
              <a:rPr lang="en-US" sz="2800" b="1" smtClean="0"/>
            </a:br>
            <a:r>
              <a:rPr lang="en-US" sz="3200" b="1" smtClean="0">
                <a:solidFill>
                  <a:schemeClr val="folHlink"/>
                </a:solidFill>
              </a:rPr>
              <a:t>In vehicle cost of CAR rises by 25%</a:t>
            </a:r>
          </a:p>
        </p:txBody>
      </p:sp>
      <p:sp>
        <p:nvSpPr>
          <p:cNvPr id="21507" name="Text Box 3"/>
          <p:cNvSpPr txBox="1">
            <a:spLocks noChangeArrowheads="1"/>
          </p:cNvSpPr>
          <p:nvPr/>
        </p:nvSpPr>
        <p:spPr bwMode="auto">
          <a:xfrm>
            <a:off x="609600" y="1676400"/>
            <a:ext cx="7010400" cy="4838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b="1">
                <a:latin typeface="Courier New" pitchFamily="49" charset="0"/>
              </a:rPr>
              <a:t>+------------------------------------------------------+</a:t>
            </a:r>
          </a:p>
          <a:p>
            <a:r>
              <a:rPr lang="en-US" sz="1200" b="1">
                <a:latin typeface="Courier New" pitchFamily="49" charset="0"/>
              </a:rPr>
              <a:t>|Simulations of Probability Model                      |</a:t>
            </a:r>
          </a:p>
          <a:p>
            <a:r>
              <a:rPr lang="en-US" sz="1200" b="1">
                <a:latin typeface="Courier New" pitchFamily="49" charset="0"/>
              </a:rPr>
              <a:t>|Model: Discrete Choice (One Level) Model              |</a:t>
            </a:r>
          </a:p>
          <a:p>
            <a:r>
              <a:rPr lang="en-US" sz="1200" b="1">
                <a:latin typeface="Courier New" pitchFamily="49" charset="0"/>
              </a:rPr>
              <a:t>|Simulated choice set may be a subset of the choices.  |</a:t>
            </a:r>
          </a:p>
          <a:p>
            <a:r>
              <a:rPr lang="en-US" sz="1200" b="1">
                <a:latin typeface="Courier New" pitchFamily="49" charset="0"/>
              </a:rPr>
              <a:t>|Number of individuals is the probability times the    |</a:t>
            </a:r>
          </a:p>
          <a:p>
            <a:r>
              <a:rPr lang="en-US" sz="1200" b="1">
                <a:latin typeface="Courier New" pitchFamily="49" charset="0"/>
              </a:rPr>
              <a:t>|number of observations in the simulated sample.       |</a:t>
            </a:r>
          </a:p>
          <a:p>
            <a:r>
              <a:rPr lang="en-US" sz="1200" b="1">
                <a:latin typeface="Courier New" pitchFamily="49" charset="0"/>
              </a:rPr>
              <a:t>|Column totals may be affected by rounding error.      |</a:t>
            </a:r>
          </a:p>
          <a:p>
            <a:r>
              <a:rPr lang="en-US" sz="1200" b="1">
                <a:latin typeface="Courier New" pitchFamily="49" charset="0"/>
              </a:rPr>
              <a:t>|The model used was simulated with    210 observations.|</a:t>
            </a:r>
          </a:p>
          <a:p>
            <a:r>
              <a:rPr lang="en-US" sz="1200" b="1">
                <a:latin typeface="Courier New" pitchFamily="49" charset="0"/>
              </a:rPr>
              <a:t>+------------------------------------------------------+</a:t>
            </a:r>
          </a:p>
          <a:p>
            <a:r>
              <a:rPr lang="en-US" sz="1200" b="1">
                <a:latin typeface="Courier New" pitchFamily="49" charset="0"/>
              </a:rPr>
              <a:t>-------------------------------------------------------------------------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Specification of scenario 1 is:</a:t>
            </a:r>
          </a:p>
          <a:p>
            <a:r>
              <a:rPr lang="en-US" sz="1200" b="1">
                <a:latin typeface="Courier New" pitchFamily="49" charset="0"/>
              </a:rPr>
              <a:t>Attribute  Alternatives affected            Change type             Value</a:t>
            </a:r>
          </a:p>
          <a:p>
            <a:r>
              <a:rPr lang="en-US" sz="1200" b="1">
                <a:latin typeface="Courier New" pitchFamily="49" charset="0"/>
              </a:rPr>
              <a:t>---------  -------------------------------  ------------------- ---------</a:t>
            </a:r>
          </a:p>
          <a:p>
            <a:r>
              <a:rPr lang="en-US" sz="1200" b="1">
                <a:latin typeface="Courier New" pitchFamily="49" charset="0"/>
              </a:rPr>
              <a:t>INVC       CAR                              Scale base by value     1.250</a:t>
            </a:r>
          </a:p>
          <a:p>
            <a:r>
              <a:rPr lang="en-US" sz="1200" b="1">
                <a:latin typeface="Courier New" pitchFamily="49" charset="0"/>
              </a:rPr>
              <a:t>-------------------------------------------------------------------------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The simulator located    209 observations for this scenario.</a:t>
            </a:r>
          </a:p>
          <a:p>
            <a:r>
              <a:rPr lang="en-US" sz="1200" b="1">
                <a:latin typeface="Courier New" pitchFamily="49" charset="0"/>
              </a:rPr>
              <a:t>Simulated Probabilities (shares) for this scenario:</a:t>
            </a:r>
          </a:p>
          <a:p>
            <a:r>
              <a:rPr lang="en-US" sz="1200" b="1">
                <a:latin typeface="Courier New" pitchFamily="49" charset="0"/>
              </a:rPr>
              <a:t>+----------+--------------+--------------+------------------+</a:t>
            </a:r>
          </a:p>
          <a:p>
            <a:r>
              <a:rPr lang="en-US" sz="1200" b="1">
                <a:latin typeface="Courier New" pitchFamily="49" charset="0"/>
              </a:rPr>
              <a:t>|Choice    |     Base     |   Scenario   | Scenario - Base  |</a:t>
            </a:r>
          </a:p>
          <a:p>
            <a:r>
              <a:rPr lang="en-US" sz="1200" b="1">
                <a:latin typeface="Courier New" pitchFamily="49" charset="0"/>
              </a:rPr>
              <a:t>|          |%Share Number |%Share Number |ChgShare ChgNumber|</a:t>
            </a:r>
          </a:p>
          <a:p>
            <a:r>
              <a:rPr lang="en-US" sz="1200" b="1">
                <a:latin typeface="Courier New" pitchFamily="49" charset="0"/>
              </a:rPr>
              <a:t>+----------+--------------+--------------+------------------+</a:t>
            </a:r>
          </a:p>
          <a:p>
            <a:r>
              <a:rPr lang="en-US" sz="1200" b="1">
                <a:latin typeface="Courier New" pitchFamily="49" charset="0"/>
              </a:rPr>
              <a:t>|TRAIN     | 37.321    78 | 40.711    85 |  3.390%        7 |</a:t>
            </a:r>
          </a:p>
          <a:p>
            <a:r>
              <a:rPr lang="en-US" sz="1200" b="1">
                <a:latin typeface="Courier New" pitchFamily="49" charset="0"/>
              </a:rPr>
              <a:t>|BUS       | 19.805    42 | 22.560    47 |  2.755%        5 |</a:t>
            </a:r>
          </a:p>
          <a:p>
            <a:r>
              <a:rPr lang="en-US" sz="1200" b="1">
                <a:latin typeface="Courier New" pitchFamily="49" charset="0"/>
              </a:rPr>
              <a:t>|CAR       | 42.874    90 | 36.729    77 | -6.145%      -13 |</a:t>
            </a:r>
          </a:p>
          <a:p>
            <a:r>
              <a:rPr lang="en-US" sz="1200" b="1">
                <a:latin typeface="Courier New" pitchFamily="49" charset="0"/>
              </a:rPr>
              <a:t>|Total     |100.000   210 |100.000   209 |   .000%       -1 |</a:t>
            </a:r>
          </a:p>
          <a:p>
            <a:r>
              <a:rPr lang="en-US" sz="1200" b="1">
                <a:latin typeface="Courier New" pitchFamily="49" charset="0"/>
              </a:rPr>
              <a:t>+----------+--------------+--------------+------------------+</a:t>
            </a:r>
          </a:p>
        </p:txBody>
      </p:sp>
      <p:sp>
        <p:nvSpPr>
          <p:cNvPr id="21508" name="Text Box 5"/>
          <p:cNvSpPr txBox="1">
            <a:spLocks noChangeArrowheads="1"/>
          </p:cNvSpPr>
          <p:nvPr/>
        </p:nvSpPr>
        <p:spPr bwMode="auto">
          <a:xfrm>
            <a:off x="6705600" y="4953000"/>
            <a:ext cx="2209800" cy="1082675"/>
          </a:xfrm>
          <a:prstGeom prst="rect">
            <a:avLst/>
          </a:prstGeom>
          <a:solidFill>
            <a:srgbClr val="FF0000">
              <a:alpha val="14902"/>
            </a:srgbClr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600" b="1">
                <a:latin typeface="Arial" charset="0"/>
              </a:rPr>
              <a:t>Changes in the predicted market shares when INVC_CAR changes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en-US" sz="2000" b="1" smtClean="0"/>
              <a:t>      Compound Scenario: INVC(Car) falls by 10%, </a:t>
            </a:r>
            <a:br>
              <a:rPr lang="en-US" sz="2000" b="1" smtClean="0"/>
            </a:br>
            <a:r>
              <a:rPr lang="en-US" sz="2000" b="1" smtClean="0"/>
              <a:t>                                            TTME (Air,Train) rises by 25% </a:t>
            </a:r>
            <a:br>
              <a:rPr lang="en-US" sz="2000" b="1" smtClean="0"/>
            </a:br>
            <a:r>
              <a:rPr lang="en-US" sz="2000" b="1" smtClean="0"/>
              <a:t>                                             (at the same time).</a:t>
            </a:r>
          </a:p>
        </p:txBody>
      </p:sp>
      <p:sp>
        <p:nvSpPr>
          <p:cNvPr id="22531" name="Text Box 3"/>
          <p:cNvSpPr txBox="1">
            <a:spLocks noChangeArrowheads="1"/>
          </p:cNvSpPr>
          <p:nvPr/>
        </p:nvSpPr>
        <p:spPr bwMode="auto">
          <a:xfrm>
            <a:off x="457200" y="1524000"/>
            <a:ext cx="7848600" cy="520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b="1">
                <a:latin typeface="Courier New" pitchFamily="49" charset="0"/>
              </a:rPr>
              <a:t>+------------------------------------------------------+</a:t>
            </a:r>
          </a:p>
          <a:p>
            <a:r>
              <a:rPr lang="en-US" sz="1200" b="1">
                <a:latin typeface="Courier New" pitchFamily="49" charset="0"/>
              </a:rPr>
              <a:t>|Simulations of Probability Model                      |</a:t>
            </a:r>
          </a:p>
          <a:p>
            <a:r>
              <a:rPr lang="en-US" sz="1200" b="1">
                <a:latin typeface="Courier New" pitchFamily="49" charset="0"/>
              </a:rPr>
              <a:t>|Model: Discrete Choice (One Level) Model              |</a:t>
            </a:r>
          </a:p>
          <a:p>
            <a:r>
              <a:rPr lang="en-US" sz="1200" b="1">
                <a:latin typeface="Courier New" pitchFamily="49" charset="0"/>
              </a:rPr>
              <a:t>|Simulated choice set may be a subset of the choices.  |</a:t>
            </a:r>
          </a:p>
          <a:p>
            <a:r>
              <a:rPr lang="en-US" sz="1200" b="1">
                <a:latin typeface="Courier New" pitchFamily="49" charset="0"/>
              </a:rPr>
              <a:t>|Number of individuals is the probability times the    |</a:t>
            </a:r>
          </a:p>
          <a:p>
            <a:r>
              <a:rPr lang="en-US" sz="1200" b="1">
                <a:latin typeface="Courier New" pitchFamily="49" charset="0"/>
              </a:rPr>
              <a:t>|number of observations in the simulated sample.       |</a:t>
            </a:r>
          </a:p>
          <a:p>
            <a:r>
              <a:rPr lang="en-US" sz="1200" b="1">
                <a:latin typeface="Courier New" pitchFamily="49" charset="0"/>
              </a:rPr>
              <a:t>|Column totals may be affected by rounding error.      |</a:t>
            </a:r>
          </a:p>
          <a:p>
            <a:r>
              <a:rPr lang="en-US" sz="1200" b="1">
                <a:latin typeface="Courier New" pitchFamily="49" charset="0"/>
              </a:rPr>
              <a:t>|The model used was simulated with    210 observations.|</a:t>
            </a:r>
          </a:p>
          <a:p>
            <a:r>
              <a:rPr lang="en-US" sz="1200" b="1">
                <a:latin typeface="Courier New" pitchFamily="49" charset="0"/>
              </a:rPr>
              <a:t>+------------------------------------------------------+</a:t>
            </a:r>
          </a:p>
          <a:p>
            <a:r>
              <a:rPr lang="en-US" sz="1200" b="1">
                <a:latin typeface="Courier New" pitchFamily="49" charset="0"/>
              </a:rPr>
              <a:t>-------------------------------------------------------------------------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Specification of scenario 1 is:</a:t>
            </a:r>
          </a:p>
          <a:p>
            <a:r>
              <a:rPr lang="en-US" sz="1200" b="1">
                <a:latin typeface="Courier New" pitchFamily="49" charset="0"/>
              </a:rPr>
              <a:t>Attribute  Alternatives affected            Change type             Value</a:t>
            </a:r>
          </a:p>
          <a:p>
            <a:r>
              <a:rPr lang="en-US" sz="1200" b="1">
                <a:latin typeface="Courier New" pitchFamily="49" charset="0"/>
              </a:rPr>
              <a:t>---------  -------------------------------  ------------------- ---------</a:t>
            </a:r>
          </a:p>
          <a:p>
            <a:r>
              <a:rPr lang="en-US" sz="1200" b="1">
                <a:latin typeface="Courier New" pitchFamily="49" charset="0"/>
              </a:rPr>
              <a:t>INVC       CAR                              Scale base by value      .900</a:t>
            </a:r>
          </a:p>
          <a:p>
            <a:r>
              <a:rPr lang="en-US" sz="1200" b="1">
                <a:latin typeface="Courier New" pitchFamily="49" charset="0"/>
              </a:rPr>
              <a:t>TTME       AIR      TRAIN                   Scale base by value     1.250</a:t>
            </a:r>
          </a:p>
          <a:p>
            <a:r>
              <a:rPr lang="en-US" sz="1200" b="1">
                <a:latin typeface="Courier New" pitchFamily="49" charset="0"/>
              </a:rPr>
              <a:t>-------------------------------------------------------------------------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The simulator located    209 observations for this scenario.</a:t>
            </a:r>
          </a:p>
          <a:p>
            <a:r>
              <a:rPr lang="en-US" sz="1200" b="1">
                <a:latin typeface="Courier New" pitchFamily="49" charset="0"/>
              </a:rPr>
              <a:t>Simulated Probabilities (shares) for this scenario:</a:t>
            </a:r>
          </a:p>
          <a:p>
            <a:r>
              <a:rPr lang="en-US" sz="1200" b="1">
                <a:latin typeface="Courier New" pitchFamily="49" charset="0"/>
              </a:rPr>
              <a:t>+----------+--------------+--------------+------------------+</a:t>
            </a:r>
          </a:p>
          <a:p>
            <a:r>
              <a:rPr lang="en-US" sz="1200" b="1">
                <a:latin typeface="Courier New" pitchFamily="49" charset="0"/>
              </a:rPr>
              <a:t>|Choice    |     Base     |   Scenario   | Scenario - Base  |</a:t>
            </a:r>
          </a:p>
          <a:p>
            <a:r>
              <a:rPr lang="en-US" sz="1200" b="1">
                <a:latin typeface="Courier New" pitchFamily="49" charset="0"/>
              </a:rPr>
              <a:t>|          |%Share Number |%Share Number |ChgShare ChgNumber|</a:t>
            </a:r>
          </a:p>
          <a:p>
            <a:r>
              <a:rPr lang="en-US" sz="1200" b="1">
                <a:latin typeface="Courier New" pitchFamily="49" charset="0"/>
              </a:rPr>
              <a:t>+----------+--------------+--------------+------------------+</a:t>
            </a:r>
          </a:p>
          <a:p>
            <a:r>
              <a:rPr lang="en-US" sz="1200" b="1">
                <a:latin typeface="Courier New" pitchFamily="49" charset="0"/>
              </a:rPr>
              <a:t>|AIR       | 27.619    58 | 16.516    35 |-11.103%      -23 |</a:t>
            </a:r>
          </a:p>
          <a:p>
            <a:r>
              <a:rPr lang="en-US" sz="1200" b="1">
                <a:latin typeface="Courier New" pitchFamily="49" charset="0"/>
              </a:rPr>
              <a:t>|TRAIN     | 30.000    63 | 23.012    48 | -6.988%      -15 |</a:t>
            </a:r>
          </a:p>
          <a:p>
            <a:r>
              <a:rPr lang="en-US" sz="1200" b="1">
                <a:latin typeface="Courier New" pitchFamily="49" charset="0"/>
              </a:rPr>
              <a:t>|BUS       | 14.286    30 | 18.495    39 |  4.209%        9 |</a:t>
            </a:r>
          </a:p>
          <a:p>
            <a:r>
              <a:rPr lang="en-US" sz="1200" b="1">
                <a:latin typeface="Courier New" pitchFamily="49" charset="0"/>
              </a:rPr>
              <a:t>|CAR       | 28.095    59 | 41.977    88 | 13.882%       29 |</a:t>
            </a:r>
          </a:p>
          <a:p>
            <a:r>
              <a:rPr lang="en-US" sz="1200" b="1">
                <a:latin typeface="Courier New" pitchFamily="49" charset="0"/>
              </a:rPr>
              <a:t>|Total     |100.000   210 |100.000   210 |   .000%        0 |</a:t>
            </a:r>
          </a:p>
          <a:p>
            <a:r>
              <a:rPr lang="en-US" sz="1200" b="1">
                <a:latin typeface="Courier New" pitchFamily="49" charset="0"/>
              </a:rPr>
              <a:t>+----------+--------------+--------------+------------------+</a:t>
            </a:r>
          </a:p>
        </p:txBody>
      </p:sp>
      <p:sp>
        <p:nvSpPr>
          <p:cNvPr id="22532" name="Text Box 4"/>
          <p:cNvSpPr txBox="1">
            <a:spLocks noChangeArrowheads="1"/>
          </p:cNvSpPr>
          <p:nvPr/>
        </p:nvSpPr>
        <p:spPr bwMode="auto">
          <a:xfrm>
            <a:off x="5791200" y="2057400"/>
            <a:ext cx="3124200" cy="755650"/>
          </a:xfrm>
          <a:prstGeom prst="rect">
            <a:avLst/>
          </a:prstGeom>
          <a:solidFill>
            <a:srgbClr val="FF0000">
              <a:alpha val="16078"/>
            </a:srgbClr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 b="1">
                <a:latin typeface="Arial" charset="0"/>
              </a:rPr>
              <a:t>;simulation=*</a:t>
            </a:r>
            <a:br>
              <a:rPr lang="en-US" sz="1400" b="1">
                <a:latin typeface="Arial" charset="0"/>
              </a:rPr>
            </a:br>
            <a:r>
              <a:rPr lang="en-US" sz="1400" b="1">
                <a:latin typeface="Arial" charset="0"/>
              </a:rPr>
              <a:t>; scenario: INVC(car)=[*]0.9 /</a:t>
            </a:r>
            <a:br>
              <a:rPr lang="en-US" sz="1400" b="1">
                <a:latin typeface="Arial" charset="0"/>
              </a:rPr>
            </a:br>
            <a:r>
              <a:rPr lang="en-US" sz="1400" b="1">
                <a:latin typeface="Arial" charset="0"/>
              </a:rPr>
              <a:t>                   TTME(air,train)=[*]1.25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Choice Based Sampling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000" smtClean="0"/>
              <a:t>Over/Underrepresenting alternatives in the data set</a:t>
            </a:r>
          </a:p>
          <a:p>
            <a:pPr eaLnBrk="1" hangingPunct="1">
              <a:lnSpc>
                <a:spcPct val="80000"/>
              </a:lnSpc>
            </a:pPr>
            <a:endParaRPr lang="en-US" sz="2000" smtClean="0"/>
          </a:p>
          <a:p>
            <a:pPr eaLnBrk="1" hangingPunct="1">
              <a:lnSpc>
                <a:spcPct val="80000"/>
              </a:lnSpc>
            </a:pPr>
            <a:endParaRPr lang="en-US" sz="2000" smtClean="0"/>
          </a:p>
          <a:p>
            <a:pPr eaLnBrk="1" hangingPunct="1">
              <a:lnSpc>
                <a:spcPct val="80000"/>
              </a:lnSpc>
            </a:pPr>
            <a:endParaRPr lang="en-US" sz="2000" smtClean="0"/>
          </a:p>
          <a:p>
            <a:pPr eaLnBrk="1" hangingPunct="1">
              <a:lnSpc>
                <a:spcPct val="80000"/>
              </a:lnSpc>
            </a:pPr>
            <a:endParaRPr lang="en-US" sz="2000" smtClean="0"/>
          </a:p>
          <a:p>
            <a:pPr eaLnBrk="1" hangingPunct="1">
              <a:lnSpc>
                <a:spcPct val="80000"/>
              </a:lnSpc>
            </a:pPr>
            <a:endParaRPr lang="en-US" sz="200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000" smtClean="0"/>
              <a:t>Biases in parameter estimates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000" smtClean="0"/>
              <a:t>Biases in estimated variances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000" smtClean="0"/>
              <a:t>Weighted log likelihood, weight = </a:t>
            </a:r>
            <a:r>
              <a:rPr lang="en-US" smtClean="0">
                <a:sym typeface="Symbol" pitchFamily="18" charset="2"/>
              </a:rPr>
              <a:t></a:t>
            </a:r>
            <a:r>
              <a:rPr lang="en-US" sz="1400" smtClean="0">
                <a:sym typeface="Symbol" pitchFamily="18" charset="2"/>
              </a:rPr>
              <a:t>j</a:t>
            </a:r>
            <a:r>
              <a:rPr lang="en-US" sz="2000" smtClean="0">
                <a:sym typeface="Symbol" pitchFamily="18" charset="2"/>
              </a:rPr>
              <a:t> / F</a:t>
            </a:r>
            <a:r>
              <a:rPr lang="en-US" sz="1400" smtClean="0">
                <a:sym typeface="Symbol" pitchFamily="18" charset="2"/>
              </a:rPr>
              <a:t>j</a:t>
            </a:r>
            <a:r>
              <a:rPr lang="en-US" sz="2400" smtClean="0">
                <a:sym typeface="Symbol" pitchFamily="18" charset="2"/>
              </a:rPr>
              <a:t> </a:t>
            </a:r>
            <a:r>
              <a:rPr lang="en-US" sz="2000" smtClean="0">
                <a:sym typeface="Symbol" pitchFamily="18" charset="2"/>
              </a:rPr>
              <a:t>for all i.</a:t>
            </a:r>
            <a:endParaRPr lang="en-US" sz="140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000" smtClean="0"/>
              <a:t>Fixup of covariance matrix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200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000" b="1" smtClean="0">
                <a:solidFill>
                  <a:srgbClr val="FF3300"/>
                </a:solidFill>
              </a:rPr>
              <a:t>    ; Choices = list of names / list of true proportions $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000" b="1" smtClean="0">
                <a:solidFill>
                  <a:srgbClr val="FF3300"/>
                </a:solidFill>
              </a:rPr>
              <a:t>    ; Choices = Air,Train,Bus,Car / 0.14, 0.13, 0.09, 0.64</a:t>
            </a:r>
          </a:p>
        </p:txBody>
      </p:sp>
      <p:graphicFrame>
        <p:nvGraphicFramePr>
          <p:cNvPr id="519172" name="Group 4"/>
          <p:cNvGraphicFramePr>
            <a:graphicFrameLocks noGrp="1"/>
          </p:cNvGraphicFramePr>
          <p:nvPr/>
        </p:nvGraphicFramePr>
        <p:xfrm>
          <a:off x="1828800" y="2057400"/>
          <a:ext cx="5334000" cy="1185864"/>
        </p:xfrm>
        <a:graphic>
          <a:graphicData uri="http://schemas.openxmlformats.org/drawingml/2006/table">
            <a:tbl>
              <a:tblPr/>
              <a:tblGrid>
                <a:gridCol w="1066800"/>
                <a:gridCol w="1066800"/>
                <a:gridCol w="1066800"/>
                <a:gridCol w="1066800"/>
                <a:gridCol w="1066800"/>
              </a:tblGrid>
              <a:tr h="3952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Choice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Air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Train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Bus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Car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52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True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0.14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0.13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0.09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0.64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52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Sample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0.28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0.30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0.14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0.28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3582" name="Rectangle 30"/>
          <p:cNvSpPr>
            <a:spLocks noChangeArrowheads="1"/>
          </p:cNvSpPr>
          <p:nvPr/>
        </p:nvSpPr>
        <p:spPr bwMode="auto">
          <a:xfrm>
            <a:off x="1828800" y="2085975"/>
            <a:ext cx="5334000" cy="1143000"/>
          </a:xfrm>
          <a:prstGeom prst="rect">
            <a:avLst/>
          </a:prstGeom>
          <a:solidFill>
            <a:srgbClr val="3366FF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/>
              <a:t>Choice Based Sampling Estimators</a:t>
            </a:r>
          </a:p>
        </p:txBody>
      </p:sp>
      <p:sp>
        <p:nvSpPr>
          <p:cNvPr id="24579" name="Text Box 3"/>
          <p:cNvSpPr txBox="1">
            <a:spLocks noChangeArrowheads="1"/>
          </p:cNvSpPr>
          <p:nvPr/>
        </p:nvSpPr>
        <p:spPr bwMode="auto">
          <a:xfrm>
            <a:off x="1600200" y="1600200"/>
            <a:ext cx="6248400" cy="4838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b="1">
                <a:latin typeface="Courier New" pitchFamily="49" charset="0"/>
              </a:rPr>
              <a:t>--------+--------------------------------------------------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Variable| Coefficient    Standard Error  b/St.Er. P[|Z|&gt;z]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Unweighted</a:t>
            </a:r>
          </a:p>
          <a:p>
            <a:r>
              <a:rPr lang="en-US" sz="1200" b="1">
                <a:latin typeface="Courier New" pitchFamily="49" charset="0"/>
              </a:rPr>
              <a:t>    TTME|    -.10289***       .01109       -9.280   .0000</a:t>
            </a:r>
          </a:p>
          <a:p>
            <a:r>
              <a:rPr lang="en-US" sz="1200" b="1">
                <a:latin typeface="Courier New" pitchFamily="49" charset="0"/>
              </a:rPr>
              <a:t>    INVC|    -.08044***       .01995       -4.032   .0001</a:t>
            </a:r>
          </a:p>
          <a:p>
            <a:r>
              <a:rPr lang="en-US" sz="1200" b="1">
                <a:latin typeface="Courier New" pitchFamily="49" charset="0"/>
              </a:rPr>
              <a:t>    INVT|    -.01399***       .00267       -5.240   .0000</a:t>
            </a:r>
          </a:p>
          <a:p>
            <a:r>
              <a:rPr lang="en-US" sz="1200" b="1">
                <a:latin typeface="Courier New" pitchFamily="49" charset="0"/>
              </a:rPr>
              <a:t>      GC|     .07578***       .01833        4.134   .0000</a:t>
            </a:r>
          </a:p>
          <a:p>
            <a:r>
              <a:rPr lang="en-US" sz="1200" b="1">
                <a:latin typeface="Courier New" pitchFamily="49" charset="0"/>
              </a:rPr>
              <a:t>   A_AIR|    4.37035***      1.05734        4.133   .0000</a:t>
            </a:r>
          </a:p>
          <a:p>
            <a:r>
              <a:rPr lang="en-US" sz="1200" b="1">
                <a:latin typeface="Courier New" pitchFamily="49" charset="0"/>
              </a:rPr>
              <a:t>AIR_HIN1|     .00428          .01306         .327   .7434</a:t>
            </a:r>
          </a:p>
          <a:p>
            <a:r>
              <a:rPr lang="en-US" sz="1200" b="1">
                <a:latin typeface="Courier New" pitchFamily="49" charset="0"/>
              </a:rPr>
              <a:t> A_TRAIN|    5.91407***       .68993        8.572   .0000</a:t>
            </a:r>
          </a:p>
          <a:p>
            <a:r>
              <a:rPr lang="en-US" sz="1200" b="1">
                <a:latin typeface="Courier New" pitchFamily="49" charset="0"/>
              </a:rPr>
              <a:t>TRA_HIN2|    -.05907***       .01471       -4.016   .0001</a:t>
            </a:r>
          </a:p>
          <a:p>
            <a:r>
              <a:rPr lang="en-US" sz="1200" b="1">
                <a:latin typeface="Courier New" pitchFamily="49" charset="0"/>
              </a:rPr>
              <a:t>   A_BUS|    4.46269***       .72333        6.170   .0000</a:t>
            </a:r>
          </a:p>
          <a:p>
            <a:r>
              <a:rPr lang="en-US" sz="1200" b="1">
                <a:latin typeface="Courier New" pitchFamily="49" charset="0"/>
              </a:rPr>
              <a:t>BUS_HIN3|    -.02295          .01592       -1.442   .1493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Weighted</a:t>
            </a:r>
          </a:p>
          <a:p>
            <a:r>
              <a:rPr lang="en-US" sz="1200" b="1">
                <a:solidFill>
                  <a:schemeClr val="folHlink"/>
                </a:solidFill>
                <a:latin typeface="Courier New" pitchFamily="49" charset="0"/>
              </a:rPr>
              <a:t> </a:t>
            </a:r>
            <a:r>
              <a:rPr lang="en-US" sz="1200" b="1">
                <a:latin typeface="Courier New" pitchFamily="49" charset="0"/>
              </a:rPr>
              <a:t>   TTME|    -.13611***       .02538       -5.363   .0000</a:t>
            </a:r>
          </a:p>
          <a:p>
            <a:r>
              <a:rPr lang="en-US" sz="1200" b="1">
                <a:latin typeface="Courier New" pitchFamily="49" charset="0"/>
              </a:rPr>
              <a:t>    INVC|    -.10351***       .02470       -4.190   .0000</a:t>
            </a:r>
          </a:p>
          <a:p>
            <a:r>
              <a:rPr lang="en-US" sz="1200" b="1">
                <a:latin typeface="Courier New" pitchFamily="49" charset="0"/>
              </a:rPr>
              <a:t>    INVT|    -.01772***       .00323       -5.486   .0000</a:t>
            </a:r>
          </a:p>
          <a:p>
            <a:r>
              <a:rPr lang="en-US" sz="1200" b="1">
                <a:latin typeface="Courier New" pitchFamily="49" charset="0"/>
              </a:rPr>
              <a:t>      GC|     .10225***       .02107        4.853   .0000</a:t>
            </a:r>
          </a:p>
          <a:p>
            <a:r>
              <a:rPr lang="en-US" sz="1200" b="1">
                <a:latin typeface="Courier New" pitchFamily="49" charset="0"/>
              </a:rPr>
              <a:t>   A_AIR|    4.52505***      1.75589        2.577   .0100</a:t>
            </a:r>
          </a:p>
          <a:p>
            <a:r>
              <a:rPr lang="en-US" sz="1200" b="1">
                <a:latin typeface="Courier New" pitchFamily="49" charset="0"/>
              </a:rPr>
              <a:t>AIR_HIN1|     .00746          .01481         .504   .6145</a:t>
            </a:r>
          </a:p>
          <a:p>
            <a:r>
              <a:rPr lang="en-US" sz="1200" b="1">
                <a:latin typeface="Courier New" pitchFamily="49" charset="0"/>
              </a:rPr>
              <a:t> A_TRAIN|    5.53229***       .97331        5.684   .0000</a:t>
            </a:r>
          </a:p>
          <a:p>
            <a:r>
              <a:rPr lang="en-US" sz="1200" b="1">
                <a:latin typeface="Courier New" pitchFamily="49" charset="0"/>
              </a:rPr>
              <a:t>TRA_HIN2|    -.06026***       .02235       -2.696   .0070</a:t>
            </a:r>
          </a:p>
          <a:p>
            <a:r>
              <a:rPr lang="en-US" sz="1200" b="1">
                <a:latin typeface="Courier New" pitchFamily="49" charset="0"/>
              </a:rPr>
              <a:t>   A_BUS|    4.36579***       .97182        4.492   .0000</a:t>
            </a:r>
          </a:p>
          <a:p>
            <a:r>
              <a:rPr lang="en-US" sz="1200" b="1">
                <a:latin typeface="Courier New" pitchFamily="49" charset="0"/>
              </a:rPr>
              <a:t>BUS_HIN3|    -.01957          .01631       -1.200   .2302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/>
              <a:t>Changes in Estimated Elasticities</a:t>
            </a:r>
          </a:p>
        </p:txBody>
      </p:sp>
      <p:sp>
        <p:nvSpPr>
          <p:cNvPr id="25603" name="Text Box 3"/>
          <p:cNvSpPr txBox="1">
            <a:spLocks noChangeArrowheads="1"/>
          </p:cNvSpPr>
          <p:nvPr/>
        </p:nvSpPr>
        <p:spPr bwMode="auto">
          <a:xfrm>
            <a:off x="1905000" y="1828800"/>
            <a:ext cx="5105400" cy="43005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b="1">
                <a:latin typeface="Courier New" pitchFamily="49" charset="0"/>
              </a:rPr>
              <a:t>+---------------------------------------------------+</a:t>
            </a:r>
          </a:p>
          <a:p>
            <a:r>
              <a:rPr lang="en-US" sz="1200" b="1">
                <a:latin typeface="Courier New" pitchFamily="49" charset="0"/>
              </a:rPr>
              <a:t>| Unweighted                                        |</a:t>
            </a:r>
          </a:p>
          <a:p>
            <a:r>
              <a:rPr lang="en-US" sz="1200" b="1">
                <a:latin typeface="Courier New" pitchFamily="49" charset="0"/>
              </a:rPr>
              <a:t>| Elasticity             averaged over observations.|</a:t>
            </a:r>
          </a:p>
          <a:p>
            <a:r>
              <a:rPr lang="en-US" sz="1200" b="1">
                <a:latin typeface="Courier New" pitchFamily="49" charset="0"/>
              </a:rPr>
              <a:t>| Attribute is INVC     in choice CAR               |</a:t>
            </a:r>
          </a:p>
          <a:p>
            <a:r>
              <a:rPr lang="en-US" sz="1200" b="1">
                <a:latin typeface="Courier New" pitchFamily="49" charset="0"/>
              </a:rPr>
              <a:t>| Effects on probabilities of all choices in model: |</a:t>
            </a:r>
          </a:p>
          <a:p>
            <a:r>
              <a:rPr lang="en-US" sz="1200" b="1">
                <a:latin typeface="Courier New" pitchFamily="49" charset="0"/>
              </a:rPr>
              <a:t>| * = Direct Elasticity effect of the attribute.    |</a:t>
            </a:r>
          </a:p>
          <a:p>
            <a:r>
              <a:rPr lang="en-US" sz="1200" b="1">
                <a:latin typeface="Courier New" pitchFamily="49" charset="0"/>
              </a:rPr>
              <a:t>|                                  Mean    St.Dev   |</a:t>
            </a:r>
          </a:p>
          <a:p>
            <a:r>
              <a:rPr lang="en-US" sz="1200" b="1">
                <a:latin typeface="Courier New" pitchFamily="49" charset="0"/>
              </a:rPr>
              <a:t>|       Choice=AIR                .3622     .3437   |</a:t>
            </a:r>
          </a:p>
          <a:p>
            <a:r>
              <a:rPr lang="en-US" sz="1200" b="1">
                <a:latin typeface="Courier New" pitchFamily="49" charset="0"/>
              </a:rPr>
              <a:t>|       Choice=TRAIN              .3622     .3437   |</a:t>
            </a:r>
          </a:p>
          <a:p>
            <a:r>
              <a:rPr lang="en-US" sz="1200" b="1">
                <a:latin typeface="Courier New" pitchFamily="49" charset="0"/>
              </a:rPr>
              <a:t>|       Choice=BUS                .3622     .3437   |</a:t>
            </a:r>
          </a:p>
          <a:p>
            <a:r>
              <a:rPr lang="en-US" sz="1200" b="1">
                <a:latin typeface="Courier New" pitchFamily="49" charset="0"/>
              </a:rPr>
              <a:t>| *     Choice=CAR              -1.3266    1.1731   |</a:t>
            </a:r>
          </a:p>
          <a:p>
            <a:r>
              <a:rPr lang="en-US" sz="1200" b="1">
                <a:latin typeface="Courier New" pitchFamily="49" charset="0"/>
              </a:rPr>
              <a:t>+---------------------------------------------------+</a:t>
            </a:r>
          </a:p>
          <a:p>
            <a:r>
              <a:rPr lang="en-US" sz="1200" b="1">
                <a:latin typeface="Courier New" pitchFamily="49" charset="0"/>
              </a:rPr>
              <a:t>| Weighted                                          |</a:t>
            </a:r>
          </a:p>
          <a:p>
            <a:r>
              <a:rPr lang="en-US" sz="1200" b="1">
                <a:latin typeface="Courier New" pitchFamily="49" charset="0"/>
              </a:rPr>
              <a:t>| Elasticity             averaged over observations.|</a:t>
            </a:r>
          </a:p>
          <a:p>
            <a:r>
              <a:rPr lang="en-US" sz="1200" b="1">
                <a:latin typeface="Courier New" pitchFamily="49" charset="0"/>
              </a:rPr>
              <a:t>| Attribute is INVC     in choice CAR               |</a:t>
            </a:r>
          </a:p>
          <a:p>
            <a:r>
              <a:rPr lang="en-US" sz="1200" b="1">
                <a:latin typeface="Courier New" pitchFamily="49" charset="0"/>
              </a:rPr>
              <a:t>| Effects on probabilities of all choices in model: |</a:t>
            </a:r>
          </a:p>
          <a:p>
            <a:r>
              <a:rPr lang="en-US" sz="1200" b="1">
                <a:latin typeface="Courier New" pitchFamily="49" charset="0"/>
              </a:rPr>
              <a:t>| * = Direct Elasticity effect of the attribute.    |</a:t>
            </a:r>
          </a:p>
          <a:p>
            <a:r>
              <a:rPr lang="en-US" sz="1200" b="1">
                <a:latin typeface="Courier New" pitchFamily="49" charset="0"/>
              </a:rPr>
              <a:t>|                                  Mean    St.Dev   |</a:t>
            </a:r>
          </a:p>
          <a:p>
            <a:r>
              <a:rPr lang="en-US" sz="1200" b="1">
                <a:latin typeface="Courier New" pitchFamily="49" charset="0"/>
              </a:rPr>
              <a:t>|       Choice=AIR                .8371     .7363   |</a:t>
            </a:r>
          </a:p>
          <a:p>
            <a:r>
              <a:rPr lang="en-US" sz="1200" b="1">
                <a:latin typeface="Courier New" pitchFamily="49" charset="0"/>
              </a:rPr>
              <a:t>|       Choice=TRAIN              .8371     .7363   |</a:t>
            </a:r>
          </a:p>
          <a:p>
            <a:r>
              <a:rPr lang="en-US" sz="1200" b="1">
                <a:latin typeface="Courier New" pitchFamily="49" charset="0"/>
              </a:rPr>
              <a:t>|       Choice=BUS                .8371     .7363   |</a:t>
            </a:r>
          </a:p>
          <a:p>
            <a:r>
              <a:rPr lang="en-US" sz="1200" b="1">
                <a:latin typeface="Courier New" pitchFamily="49" charset="0"/>
              </a:rPr>
              <a:t>| *     Choice=CAR              -1.3362    1.4557   |</a:t>
            </a:r>
          </a:p>
          <a:p>
            <a:r>
              <a:rPr lang="en-US" sz="1200" b="1">
                <a:latin typeface="Courier New" pitchFamily="49" charset="0"/>
              </a:rPr>
              <a:t>+---------------------------------------------------+</a:t>
            </a:r>
            <a:endParaRPr lang="en-US" sz="1200" b="1">
              <a:solidFill>
                <a:schemeClr val="folHlink"/>
              </a:solidFill>
              <a:latin typeface="Courier New" pitchFamily="49" charset="0"/>
            </a:endParaRPr>
          </a:p>
        </p:txBody>
      </p:sp>
      <p:sp>
        <p:nvSpPr>
          <p:cNvPr id="25604" name="Rectangle 4"/>
          <p:cNvSpPr>
            <a:spLocks noChangeArrowheads="1"/>
          </p:cNvSpPr>
          <p:nvPr/>
        </p:nvSpPr>
        <p:spPr bwMode="auto">
          <a:xfrm>
            <a:off x="4876800" y="2971800"/>
            <a:ext cx="838200" cy="914400"/>
          </a:xfrm>
          <a:prstGeom prst="rect">
            <a:avLst/>
          </a:prstGeom>
          <a:solidFill>
            <a:srgbClr val="FF0000">
              <a:alpha val="16078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05" name="Rectangle 5"/>
          <p:cNvSpPr>
            <a:spLocks noChangeArrowheads="1"/>
          </p:cNvSpPr>
          <p:nvPr/>
        </p:nvSpPr>
        <p:spPr bwMode="auto">
          <a:xfrm>
            <a:off x="4876800" y="4981575"/>
            <a:ext cx="838200" cy="914400"/>
          </a:xfrm>
          <a:prstGeom prst="rect">
            <a:avLst/>
          </a:prstGeom>
          <a:solidFill>
            <a:srgbClr val="FF0000">
              <a:alpha val="16078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52400" y="228600"/>
            <a:ext cx="8229600" cy="1143000"/>
          </a:xfrm>
        </p:spPr>
        <p:txBody>
          <a:bodyPr/>
          <a:lstStyle/>
          <a:p>
            <a:pPr eaLnBrk="1" hangingPunct="1"/>
            <a:r>
              <a:rPr lang="en-US" b="1" smtClean="0"/>
              <a:t>Testing IIA vs. AIR Choice</a:t>
            </a:r>
          </a:p>
        </p:txBody>
      </p:sp>
      <p:sp>
        <p:nvSpPr>
          <p:cNvPr id="26627" name="Text Box 4"/>
          <p:cNvSpPr txBox="1">
            <a:spLocks noChangeArrowheads="1"/>
          </p:cNvSpPr>
          <p:nvPr/>
        </p:nvSpPr>
        <p:spPr bwMode="auto">
          <a:xfrm>
            <a:off x="457200" y="1981200"/>
            <a:ext cx="8305800" cy="36671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26628" name="Text Box 5"/>
          <p:cNvSpPr txBox="1">
            <a:spLocks noChangeArrowheads="1"/>
          </p:cNvSpPr>
          <p:nvPr/>
        </p:nvSpPr>
        <p:spPr bwMode="auto">
          <a:xfrm>
            <a:off x="1600200" y="2057400"/>
            <a:ext cx="6324600" cy="337820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 b="1">
                <a:latin typeface="Arial" charset="0"/>
              </a:rPr>
              <a:t>? No alternative constants in the model</a:t>
            </a:r>
          </a:p>
          <a:p>
            <a:endParaRPr lang="en-US" sz="2400" b="1">
              <a:latin typeface="Arial" charset="0"/>
            </a:endParaRPr>
          </a:p>
          <a:p>
            <a:r>
              <a:rPr lang="en-US" sz="2400" b="1">
                <a:latin typeface="Arial" charset="0"/>
              </a:rPr>
              <a:t>NLOGIT  	; Lhs = Mode</a:t>
            </a:r>
          </a:p>
          <a:p>
            <a:r>
              <a:rPr lang="en-US" sz="2400" b="1">
                <a:latin typeface="Arial" charset="0"/>
              </a:rPr>
              <a:t>    		; Choices = Air,Train,Bus,Car</a:t>
            </a:r>
          </a:p>
          <a:p>
            <a:r>
              <a:rPr lang="en-US" sz="2400" b="1">
                <a:latin typeface="Arial" charset="0"/>
              </a:rPr>
              <a:t>    		; Rhs = TTME,INVC,INVT,GC$</a:t>
            </a:r>
          </a:p>
          <a:p>
            <a:r>
              <a:rPr lang="en-US" sz="2400" b="1">
                <a:latin typeface="Arial" charset="0"/>
              </a:rPr>
              <a:t>NLOGIT  	; Lhs = Mode</a:t>
            </a:r>
          </a:p>
          <a:p>
            <a:r>
              <a:rPr lang="en-US" sz="2400" b="1">
                <a:latin typeface="Arial" charset="0"/>
              </a:rPr>
              <a:t>    		; Choices = Air,Train,Bus,Car</a:t>
            </a:r>
          </a:p>
          <a:p>
            <a:r>
              <a:rPr lang="en-US" sz="2400" b="1">
                <a:latin typeface="Arial" charset="0"/>
              </a:rPr>
              <a:t>    		; Rhs = TTME,INVC,INVT,GC</a:t>
            </a:r>
          </a:p>
          <a:p>
            <a:r>
              <a:rPr lang="en-US" sz="2400" b="1">
                <a:latin typeface="Arial" charset="0"/>
              </a:rPr>
              <a:t>                      ; IAS  = Air $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914400" y="304800"/>
            <a:ext cx="7848600" cy="1143000"/>
          </a:xfrm>
        </p:spPr>
        <p:txBody>
          <a:bodyPr/>
          <a:lstStyle/>
          <a:p>
            <a:pPr eaLnBrk="1" hangingPunct="1"/>
            <a:r>
              <a:rPr lang="en-US" sz="3200" smtClean="0"/>
              <a:t>     Testing IIA – Dealing with Constants</a:t>
            </a:r>
          </a:p>
        </p:txBody>
      </p:sp>
      <p:sp>
        <p:nvSpPr>
          <p:cNvPr id="27651" name="Text Box 4"/>
          <p:cNvSpPr txBox="1">
            <a:spLocks noChangeArrowheads="1"/>
          </p:cNvSpPr>
          <p:nvPr/>
        </p:nvSpPr>
        <p:spPr bwMode="auto">
          <a:xfrm>
            <a:off x="1676400" y="3048000"/>
            <a:ext cx="6324600" cy="344487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 b="1">
                <a:latin typeface="Arial" charset="0"/>
              </a:rPr>
              <a:t>NLOGIT ; Lhs = Mode</a:t>
            </a:r>
          </a:p>
          <a:p>
            <a:r>
              <a:rPr lang="en-US" sz="2000" b="1">
                <a:latin typeface="Arial" charset="0"/>
              </a:rPr>
              <a:t>    	  ; Choices = Air,Train,Bus,Car</a:t>
            </a:r>
          </a:p>
          <a:p>
            <a:r>
              <a:rPr lang="en-US" sz="2000" b="1">
                <a:latin typeface="Arial" charset="0"/>
              </a:rPr>
              <a:t>    	  ; Rhs = TTME,INVC,INVT,GC,One$</a:t>
            </a:r>
          </a:p>
          <a:p>
            <a:r>
              <a:rPr lang="en-US" sz="2000" b="1">
                <a:latin typeface="Arial" charset="0"/>
              </a:rPr>
              <a:t>MATRIX ; Bair = b(1:4) ; Vair = Varb(1:4,1:4) $</a:t>
            </a:r>
          </a:p>
          <a:p>
            <a:r>
              <a:rPr lang="en-US" sz="2000" b="1">
                <a:latin typeface="Arial" charset="0"/>
              </a:rPr>
              <a:t>NLOGIT ; Lhs = Mode</a:t>
            </a:r>
          </a:p>
          <a:p>
            <a:r>
              <a:rPr lang="en-US" sz="2000" b="1">
                <a:latin typeface="Arial" charset="0"/>
              </a:rPr>
              <a:t>    	  ; Choices = Air,Train,Bus,Car</a:t>
            </a:r>
          </a:p>
          <a:p>
            <a:r>
              <a:rPr lang="en-US" sz="2000" b="1">
                <a:latin typeface="Arial" charset="0"/>
              </a:rPr>
              <a:t>    	  ; Rhs = TTME,INVC,INVT,GC,One</a:t>
            </a:r>
          </a:p>
          <a:p>
            <a:r>
              <a:rPr lang="en-US" sz="2000" b="1">
                <a:latin typeface="Arial" charset="0"/>
              </a:rPr>
              <a:t>               ; IAS  = Air$</a:t>
            </a:r>
          </a:p>
          <a:p>
            <a:r>
              <a:rPr lang="en-US" sz="2000" b="1">
                <a:latin typeface="Arial" charset="0"/>
              </a:rPr>
              <a:t>MATRIX ; BNoair=b(1:4) ; VNoair = Varb(1:4,1:4) $</a:t>
            </a:r>
          </a:p>
          <a:p>
            <a:r>
              <a:rPr lang="en-US" sz="2000" b="1">
                <a:latin typeface="Arial" charset="0"/>
              </a:rPr>
              <a:t>MATRIX ; Db = BNoair-BAir ; Dv = VNoair - Vair $</a:t>
            </a:r>
          </a:p>
          <a:p>
            <a:r>
              <a:rPr lang="en-US" sz="2000" b="1">
                <a:latin typeface="Arial" charset="0"/>
              </a:rPr>
              <a:t>MATRIX ; List ; H = Db'&lt;Dv&gt;Db $</a:t>
            </a:r>
          </a:p>
        </p:txBody>
      </p:sp>
      <p:sp>
        <p:nvSpPr>
          <p:cNvPr id="27652" name="Text Box 5"/>
          <p:cNvSpPr txBox="1">
            <a:spLocks noChangeArrowheads="1"/>
          </p:cNvSpPr>
          <p:nvPr/>
        </p:nvSpPr>
        <p:spPr bwMode="auto">
          <a:xfrm>
            <a:off x="685800" y="1752600"/>
            <a:ext cx="8153400" cy="100647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latin typeface="Arial" charset="0"/>
              </a:rPr>
              <a:t>With ASCs in the model, the covariance matrix becomes singular because the constant for AIR is always zero within the reduced sample.  Do the test against the other coefficients.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2667000"/>
            <a:ext cx="6400800" cy="665162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3200" smtClean="0"/>
              <a:t>Nested Logit Models</a:t>
            </a:r>
          </a:p>
          <a:p>
            <a:pPr eaLnBrk="1" hangingPunct="1">
              <a:lnSpc>
                <a:spcPct val="90000"/>
              </a:lnSpc>
            </a:pPr>
            <a:r>
              <a:rPr lang="en-US" sz="3200" smtClean="0"/>
              <a:t>Extensions of the MNL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Using NLOGIT To Fit the Model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1752600"/>
            <a:ext cx="7239000" cy="342900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smtClean="0">
                <a:latin typeface="Arial" charset="0"/>
              </a:rPr>
              <a:t>Start program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mtClean="0">
                <a:latin typeface="Arial" charset="0"/>
              </a:rPr>
              <a:t>Load CLOGIT.LPJ project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mtClean="0">
                <a:latin typeface="Arial" charset="0"/>
              </a:rPr>
              <a:t>Specify trees with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mtClean="0">
                <a:latin typeface="Arial" charset="0"/>
              </a:rPr>
              <a:t>   </a:t>
            </a:r>
            <a:r>
              <a:rPr lang="en-US" b="1" smtClean="0">
                <a:latin typeface="Arial" charset="0"/>
              </a:rPr>
              <a:t>:TREE = name1(alt1,alt2…),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b="1" smtClean="0">
                <a:latin typeface="Arial" charset="0"/>
              </a:rPr>
              <a:t>                  name2(alt…. ),…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mtClean="0">
                <a:latin typeface="Arial" charset="0"/>
              </a:rPr>
              <a:t>“Names” are optional names for branches.</a:t>
            </a:r>
          </a:p>
          <a:p>
            <a:pPr eaLnBrk="1" hangingPunct="1"/>
            <a:endParaRPr lang="en-US" smtClean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Nested Logit Model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43000" y="1981200"/>
            <a:ext cx="7162800" cy="342900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sz="2400" smtClean="0"/>
              <a:t>? Load the CLOGIT data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400" smtClean="0"/>
              <a:t>?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400" smtClean="0"/>
              <a:t>? (1) A simple nested logit model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400" smtClean="0"/>
              <a:t>?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000" b="1" smtClean="0">
                <a:latin typeface="Arial" charset="0"/>
              </a:rPr>
              <a:t>NLOGIT ; Lhs = Mode 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000" b="1" smtClean="0">
                <a:latin typeface="Arial" charset="0"/>
              </a:rPr>
              <a:t>               ; RHS = GC, TTME, INVT ; RH2 = ONE 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000" b="1" smtClean="0">
                <a:latin typeface="Arial" charset="0"/>
              </a:rPr>
              <a:t>               ; Choices = Air,Train,Bus,Car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000" b="1" smtClean="0">
                <a:latin typeface="Arial" charset="0"/>
              </a:rPr>
              <a:t>               ; Tree = Private (Air,Car) , Public (Train,Bus) $</a:t>
            </a:r>
          </a:p>
          <a:p>
            <a:pPr eaLnBrk="1" hangingPunct="1">
              <a:buFont typeface="Wingdings" pitchFamily="2" charset="2"/>
              <a:buNone/>
            </a:pPr>
            <a:endParaRPr lang="en-US" sz="2400" smtClean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33425"/>
            <a:ext cx="8229600" cy="614363"/>
          </a:xfrm>
        </p:spPr>
        <p:txBody>
          <a:bodyPr/>
          <a:lstStyle/>
          <a:p>
            <a:pPr eaLnBrk="1" hangingPunct="1"/>
            <a:r>
              <a:rPr lang="en-US" b="1" smtClean="0"/>
              <a:t>Model Form RU1</a:t>
            </a:r>
          </a:p>
        </p:txBody>
      </p:sp>
      <p:graphicFrame>
        <p:nvGraphicFramePr>
          <p:cNvPr id="2050" name="Object 4"/>
          <p:cNvGraphicFramePr>
            <a:graphicFrameLocks noChangeAspect="1"/>
          </p:cNvGraphicFramePr>
          <p:nvPr/>
        </p:nvGraphicFramePr>
        <p:xfrm>
          <a:off x="1295400" y="1587500"/>
          <a:ext cx="6172200" cy="4464050"/>
        </p:xfrm>
        <a:graphic>
          <a:graphicData uri="http://schemas.openxmlformats.org/presentationml/2006/ole">
            <p:oleObj spid="_x0000_s2052" name="Equation" r:id="rId4" imgW="3390900" imgH="2819400" progId="Equation.DSMT4">
              <p:embed/>
            </p:oleObj>
          </a:graphicData>
        </a:graphic>
      </p:graphicFrame>
      <p:sp>
        <p:nvSpPr>
          <p:cNvPr id="2052" name="Rectangle 9"/>
          <p:cNvSpPr>
            <a:spLocks noChangeArrowheads="1"/>
          </p:cNvSpPr>
          <p:nvPr/>
        </p:nvSpPr>
        <p:spPr bwMode="auto">
          <a:xfrm>
            <a:off x="1981200" y="1981200"/>
            <a:ext cx="4724400" cy="7620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53" name="Rectangle 10"/>
          <p:cNvSpPr>
            <a:spLocks noChangeArrowheads="1"/>
          </p:cNvSpPr>
          <p:nvPr/>
        </p:nvSpPr>
        <p:spPr bwMode="auto">
          <a:xfrm>
            <a:off x="1981200" y="3429000"/>
            <a:ext cx="3657600" cy="6096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54" name="Rectangle 11"/>
          <p:cNvSpPr>
            <a:spLocks noChangeArrowheads="1"/>
          </p:cNvSpPr>
          <p:nvPr/>
        </p:nvSpPr>
        <p:spPr bwMode="auto">
          <a:xfrm>
            <a:off x="1981200" y="4724400"/>
            <a:ext cx="5562600" cy="9144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Title 3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sz="3200" b="1" smtClean="0"/>
              <a:t>Moving Scaling Down to the Twig Level</a:t>
            </a:r>
          </a:p>
        </p:txBody>
      </p:sp>
      <p:graphicFrame>
        <p:nvGraphicFramePr>
          <p:cNvPr id="3074" name="Object 2"/>
          <p:cNvGraphicFramePr>
            <a:graphicFrameLocks noChangeAspect="1"/>
          </p:cNvGraphicFramePr>
          <p:nvPr/>
        </p:nvGraphicFramePr>
        <p:xfrm>
          <a:off x="1219200" y="1720850"/>
          <a:ext cx="6942138" cy="4832350"/>
        </p:xfrm>
        <a:graphic>
          <a:graphicData uri="http://schemas.openxmlformats.org/presentationml/2006/ole">
            <p:oleObj spid="_x0000_s3076" name="Equation" r:id="rId4" imgW="4013200" imgH="2794000" progId="Equation.DSMT4">
              <p:embed/>
            </p:oleObj>
          </a:graphicData>
        </a:graphic>
      </p:graphicFrame>
      <p:sp>
        <p:nvSpPr>
          <p:cNvPr id="3076" name="Rectangle 5"/>
          <p:cNvSpPr>
            <a:spLocks noChangeArrowheads="1"/>
          </p:cNvSpPr>
          <p:nvPr/>
        </p:nvSpPr>
        <p:spPr bwMode="auto">
          <a:xfrm>
            <a:off x="3886200" y="2133600"/>
            <a:ext cx="2819400" cy="1752600"/>
          </a:xfrm>
          <a:prstGeom prst="rect">
            <a:avLst/>
          </a:prstGeom>
          <a:solidFill>
            <a:srgbClr val="FF3300">
              <a:alpha val="1490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3077" name="Rectangle 6"/>
          <p:cNvSpPr>
            <a:spLocks noChangeArrowheads="1"/>
          </p:cNvSpPr>
          <p:nvPr/>
        </p:nvSpPr>
        <p:spPr bwMode="auto">
          <a:xfrm>
            <a:off x="3487738" y="5562600"/>
            <a:ext cx="3352800" cy="1066800"/>
          </a:xfrm>
          <a:prstGeom prst="rect">
            <a:avLst/>
          </a:prstGeom>
          <a:solidFill>
            <a:srgbClr val="FF3300">
              <a:alpha val="1490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3078" name="Rectangle 6"/>
          <p:cNvSpPr>
            <a:spLocks noChangeArrowheads="1"/>
          </p:cNvSpPr>
          <p:nvPr/>
        </p:nvSpPr>
        <p:spPr bwMode="auto">
          <a:xfrm>
            <a:off x="4791075" y="4191000"/>
            <a:ext cx="3352800" cy="1066800"/>
          </a:xfrm>
          <a:prstGeom prst="rect">
            <a:avLst/>
          </a:prstGeom>
          <a:solidFill>
            <a:srgbClr val="FF3300">
              <a:alpha val="1490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/>
              <a:t>Normalizations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66800" y="1600200"/>
            <a:ext cx="7696200" cy="4530725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smtClean="0">
                <a:latin typeface="Arial" charset="0"/>
              </a:rPr>
              <a:t>   There are different ways to normalize the variances in the nested logit model, at the lowest level, or up at the highest level.  Use</a:t>
            </a:r>
          </a:p>
          <a:p>
            <a:pPr eaLnBrk="1" hangingPunct="1">
              <a:buFont typeface="Wingdings" pitchFamily="2" charset="2"/>
              <a:buNone/>
            </a:pPr>
            <a:endParaRPr lang="en-US" smtClean="0">
              <a:latin typeface="Arial" charset="0"/>
            </a:endParaRPr>
          </a:p>
          <a:p>
            <a:pPr eaLnBrk="1" hangingPunct="1">
              <a:buFont typeface="Wingdings" pitchFamily="2" charset="2"/>
              <a:buNone/>
            </a:pPr>
            <a:r>
              <a:rPr lang="en-US" smtClean="0">
                <a:latin typeface="Arial" charset="0"/>
              </a:rPr>
              <a:t>               </a:t>
            </a:r>
            <a:r>
              <a:rPr lang="en-US" b="1" smtClean="0">
                <a:latin typeface="Arial" charset="0"/>
              </a:rPr>
              <a:t>;RU1</a:t>
            </a:r>
            <a:r>
              <a:rPr lang="en-US" smtClean="0">
                <a:latin typeface="Arial" charset="0"/>
              </a:rPr>
              <a:t> for the low level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mtClean="0">
                <a:latin typeface="Arial" charset="0"/>
              </a:rPr>
              <a:t>          or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mtClean="0">
                <a:latin typeface="Arial" charset="0"/>
              </a:rPr>
              <a:t>               </a:t>
            </a:r>
            <a:r>
              <a:rPr lang="en-US" b="1" smtClean="0">
                <a:latin typeface="Arial" charset="0"/>
              </a:rPr>
              <a:t>;RU2</a:t>
            </a:r>
            <a:r>
              <a:rPr lang="en-US" smtClean="0">
                <a:latin typeface="Arial" charset="0"/>
              </a:rPr>
              <a:t> to normalize at the branch level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200" b="1" smtClean="0"/>
              <a:t>Normalizations of Nested Logit Models</a:t>
            </a:r>
          </a:p>
        </p:txBody>
      </p:sp>
      <p:sp>
        <p:nvSpPr>
          <p:cNvPr id="32771" name="Text Box 3"/>
          <p:cNvSpPr txBox="1">
            <a:spLocks noChangeArrowheads="1"/>
          </p:cNvSpPr>
          <p:nvPr/>
        </p:nvSpPr>
        <p:spPr bwMode="auto">
          <a:xfrm>
            <a:off x="1905000" y="1905000"/>
            <a:ext cx="6324600" cy="446722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 b="1">
                <a:latin typeface="Arial" charset="0"/>
              </a:rPr>
              <a:t>?</a:t>
            </a:r>
          </a:p>
          <a:p>
            <a:r>
              <a:rPr lang="en-US" sz="2000" b="1">
                <a:latin typeface="Arial" charset="0"/>
              </a:rPr>
              <a:t>? (2) Renormalize the nested logit model</a:t>
            </a:r>
          </a:p>
          <a:p>
            <a:r>
              <a:rPr lang="en-US" sz="2000" b="1">
                <a:latin typeface="Arial" charset="0"/>
              </a:rPr>
              <a:t>?</a:t>
            </a:r>
          </a:p>
          <a:p>
            <a:r>
              <a:rPr lang="en-US" sz="2000" b="1">
                <a:latin typeface="Arial" charset="0"/>
              </a:rPr>
              <a:t>NLOGIT ; Lhs = Mode ; RHS = GC, TTME, INVT </a:t>
            </a:r>
          </a:p>
          <a:p>
            <a:r>
              <a:rPr lang="en-US" sz="2000" b="1">
                <a:latin typeface="Arial" charset="0"/>
              </a:rPr>
              <a:t>       ; RH2 = ONE </a:t>
            </a:r>
          </a:p>
          <a:p>
            <a:r>
              <a:rPr lang="en-US" sz="2000" b="1">
                <a:latin typeface="Arial" charset="0"/>
              </a:rPr>
              <a:t>       ; Choices = Air,Train,Bus,Car</a:t>
            </a:r>
          </a:p>
          <a:p>
            <a:r>
              <a:rPr lang="en-US" sz="2000" b="1">
                <a:latin typeface="Arial" charset="0"/>
              </a:rPr>
              <a:t>       ; Tree = Private (Air,Car) , Public (Train,Bus) </a:t>
            </a:r>
          </a:p>
          <a:p>
            <a:r>
              <a:rPr lang="en-US" sz="2000" b="1">
                <a:latin typeface="Arial" charset="0"/>
              </a:rPr>
              <a:t>       ; RU1 $</a:t>
            </a:r>
          </a:p>
          <a:p>
            <a:r>
              <a:rPr lang="en-US" sz="2000" b="1">
                <a:latin typeface="Arial" charset="0"/>
              </a:rPr>
              <a:t>NLOGIT ; Lhs = Mode ; RHS = GC, TTME, INVT </a:t>
            </a:r>
          </a:p>
          <a:p>
            <a:r>
              <a:rPr lang="en-US" sz="2000" b="1">
                <a:latin typeface="Arial" charset="0"/>
              </a:rPr>
              <a:t>       ; RH2 = ONE </a:t>
            </a:r>
          </a:p>
          <a:p>
            <a:r>
              <a:rPr lang="en-US" sz="2000" b="1">
                <a:latin typeface="Arial" charset="0"/>
              </a:rPr>
              <a:t>       ; Choices = Air,Train,Bus,Car</a:t>
            </a:r>
          </a:p>
          <a:p>
            <a:r>
              <a:rPr lang="en-US" sz="2000" b="1">
                <a:latin typeface="Arial" charset="0"/>
              </a:rPr>
              <a:t>       ; Tree = Private (Air,Car) , Public (Train,Bus) </a:t>
            </a:r>
          </a:p>
          <a:p>
            <a:r>
              <a:rPr lang="en-US" sz="2000" b="1">
                <a:latin typeface="Arial" charset="0"/>
              </a:rPr>
              <a:t>       ; RU2 $</a:t>
            </a:r>
          </a:p>
          <a:p>
            <a:pPr>
              <a:spcBef>
                <a:spcPct val="50000"/>
              </a:spcBef>
            </a:pPr>
            <a:endParaRPr lang="en-US">
              <a:latin typeface="Arial" charset="0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/>
              <a:t>Fixing IV Parameters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447800" y="1676400"/>
            <a:ext cx="7086600" cy="4530725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smtClean="0">
                <a:latin typeface="Arial" charset="0"/>
              </a:rPr>
              <a:t>With branches defined by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b="1" smtClean="0">
                <a:latin typeface="Arial" charset="0"/>
              </a:rPr>
              <a:t>      ;TREE = br1(…),br2(…),…,brK(…)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mtClean="0">
                <a:latin typeface="Arial" charset="0"/>
              </a:rPr>
              <a:t>(a)  Force IV parameters to be equal with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mtClean="0">
                <a:latin typeface="Arial" charset="0"/>
              </a:rPr>
              <a:t>      </a:t>
            </a:r>
            <a:r>
              <a:rPr lang="en-US" b="1" smtClean="0">
                <a:latin typeface="Arial" charset="0"/>
              </a:rPr>
              <a:t>; IVSET: (br1,…)</a:t>
            </a:r>
            <a:r>
              <a:rPr lang="en-US" smtClean="0">
                <a:latin typeface="Arial" charset="0"/>
              </a:rPr>
              <a:t>  The list may contain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mtClean="0">
                <a:latin typeface="Arial" charset="0"/>
              </a:rPr>
              <a:t>      any or all of the branch names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mtClean="0">
                <a:latin typeface="Arial" charset="0"/>
              </a:rPr>
              <a:t>(b) Force IV parameters to equal specific</a:t>
            </a:r>
            <a:br>
              <a:rPr lang="en-US" smtClean="0">
                <a:latin typeface="Arial" charset="0"/>
              </a:rPr>
            </a:br>
            <a:r>
              <a:rPr lang="en-US" smtClean="0">
                <a:latin typeface="Arial" charset="0"/>
              </a:rPr>
              <a:t>  values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mtClean="0">
                <a:latin typeface="Arial" charset="0"/>
              </a:rPr>
              <a:t>      </a:t>
            </a:r>
            <a:r>
              <a:rPr lang="en-US" b="1" smtClean="0">
                <a:latin typeface="Arial" charset="0"/>
              </a:rPr>
              <a:t>; IVSET: (br1,…) = [ the value ]</a:t>
            </a:r>
          </a:p>
          <a:p>
            <a:pPr eaLnBrk="1" hangingPunct="1">
              <a:buFont typeface="Wingdings" pitchFamily="2" charset="2"/>
              <a:buNone/>
            </a:pPr>
            <a:endParaRPr lang="en-US" b="1" smtClean="0">
              <a:latin typeface="Arial" charset="0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Constraining the IV Parameters</a:t>
            </a:r>
          </a:p>
        </p:txBody>
      </p:sp>
      <p:sp>
        <p:nvSpPr>
          <p:cNvPr id="34819" name="Text Box 3"/>
          <p:cNvSpPr txBox="1">
            <a:spLocks noChangeArrowheads="1"/>
          </p:cNvSpPr>
          <p:nvPr/>
        </p:nvSpPr>
        <p:spPr bwMode="auto">
          <a:xfrm>
            <a:off x="1066800" y="1812925"/>
            <a:ext cx="7696200" cy="466407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 b="1">
                <a:latin typeface="Arial" charset="0"/>
              </a:rPr>
              <a:t>? (3) Force the IV parameters to be equal</a:t>
            </a:r>
          </a:p>
          <a:p>
            <a:r>
              <a:rPr lang="en-US" sz="2000" b="1">
                <a:latin typeface="Arial" charset="0"/>
              </a:rPr>
              <a:t>NLOGIT ; Lhs = Mode ; RHS = GC, TTME, INVT </a:t>
            </a:r>
          </a:p>
          <a:p>
            <a:r>
              <a:rPr lang="en-US" sz="2000" b="1">
                <a:latin typeface="Arial" charset="0"/>
              </a:rPr>
              <a:t>       ; RH2 = ONE </a:t>
            </a:r>
          </a:p>
          <a:p>
            <a:r>
              <a:rPr lang="en-US" sz="2000" b="1">
                <a:latin typeface="Arial" charset="0"/>
              </a:rPr>
              <a:t>       ; Choices = Air,Train,Bus,Car</a:t>
            </a:r>
          </a:p>
          <a:p>
            <a:r>
              <a:rPr lang="en-US" sz="2000" b="1">
                <a:latin typeface="Arial" charset="0"/>
              </a:rPr>
              <a:t>       ; Tree = Private (Air,Car) , Public (Train,Bus) </a:t>
            </a:r>
          </a:p>
          <a:p>
            <a:r>
              <a:rPr lang="en-US" sz="2000" b="1">
                <a:latin typeface="Arial" charset="0"/>
              </a:rPr>
              <a:t>       ; RU2 ; IVSET: (Private,Public) $</a:t>
            </a:r>
          </a:p>
          <a:p>
            <a:r>
              <a:rPr lang="en-US" sz="2000" b="1">
                <a:latin typeface="Arial" charset="0"/>
              </a:rPr>
              <a:t>NLOGIT ; Lhs = Mode ; RHS = GC, TTME, INVT </a:t>
            </a:r>
          </a:p>
          <a:p>
            <a:r>
              <a:rPr lang="en-US" sz="2000" b="1">
                <a:latin typeface="Arial" charset="0"/>
              </a:rPr>
              <a:t>       ; RH2 = ONE </a:t>
            </a:r>
          </a:p>
          <a:p>
            <a:r>
              <a:rPr lang="en-US" sz="2000" b="1">
                <a:latin typeface="Arial" charset="0"/>
              </a:rPr>
              <a:t>       ; Choices = Air,Train,Bus,Car </a:t>
            </a:r>
          </a:p>
          <a:p>
            <a:r>
              <a:rPr lang="en-US" sz="2000" b="1">
                <a:latin typeface="Arial" charset="0"/>
              </a:rPr>
              <a:t>       ; Tree = Private (Air,Car) , Public (Train,Bus) </a:t>
            </a:r>
          </a:p>
          <a:p>
            <a:r>
              <a:rPr lang="en-US" sz="2000" b="1">
                <a:latin typeface="Arial" charset="0"/>
              </a:rPr>
              <a:t>       ; RU2 ; IVSET: (Private,Public) = [1] $</a:t>
            </a:r>
          </a:p>
          <a:p>
            <a:r>
              <a:rPr lang="en-US" sz="2000" b="1">
                <a:latin typeface="Arial" charset="0"/>
              </a:rPr>
              <a:t>? The preceding constraint produces the simple MNL model</a:t>
            </a:r>
          </a:p>
          <a:p>
            <a:r>
              <a:rPr lang="en-US" sz="2000" b="1">
                <a:latin typeface="Arial" charset="0"/>
              </a:rPr>
              <a:t>NLOGIT ; Lhs = Mode ; RHS = GC, TTME, INVT </a:t>
            </a:r>
          </a:p>
          <a:p>
            <a:r>
              <a:rPr lang="en-US" sz="2000" b="1">
                <a:latin typeface="Arial" charset="0"/>
              </a:rPr>
              <a:t>       ; RH2 = ONE </a:t>
            </a:r>
          </a:p>
          <a:p>
            <a:r>
              <a:rPr lang="en-US" sz="2000" b="1">
                <a:latin typeface="Arial" charset="0"/>
              </a:rPr>
              <a:t>       ; Choices = Air,Train,Bus,Car $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Degenerate Branch</a:t>
            </a:r>
          </a:p>
        </p:txBody>
      </p:sp>
      <p:sp>
        <p:nvSpPr>
          <p:cNvPr id="35843" name="Text Box 3"/>
          <p:cNvSpPr txBox="1">
            <a:spLocks noChangeArrowheads="1"/>
          </p:cNvSpPr>
          <p:nvPr/>
        </p:nvSpPr>
        <p:spPr bwMode="auto">
          <a:xfrm>
            <a:off x="1066800" y="1600200"/>
            <a:ext cx="6172200" cy="192087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 b="1">
                <a:latin typeface="Arial" charset="0"/>
              </a:rPr>
              <a:t>? (4) Fit the model with a degenerate branch</a:t>
            </a:r>
          </a:p>
          <a:p>
            <a:r>
              <a:rPr lang="en-US" sz="2000" b="1">
                <a:latin typeface="Arial" charset="0"/>
              </a:rPr>
              <a:t>NLOGIT ; Lhs = Mode ; RHS = GC, TTME, INVT </a:t>
            </a:r>
          </a:p>
          <a:p>
            <a:r>
              <a:rPr lang="en-US" sz="2000" b="1">
                <a:latin typeface="Arial" charset="0"/>
              </a:rPr>
              <a:t>       ; RH2 = ONE </a:t>
            </a:r>
          </a:p>
          <a:p>
            <a:r>
              <a:rPr lang="en-US" sz="2000" b="1">
                <a:latin typeface="Arial" charset="0"/>
              </a:rPr>
              <a:t>       ; Choices = Air,Train,Bus,Car </a:t>
            </a:r>
          </a:p>
          <a:p>
            <a:r>
              <a:rPr lang="en-US" sz="2000" b="1">
                <a:latin typeface="Arial" charset="0"/>
              </a:rPr>
              <a:t>       ; Tree = Fly (Air) , Ground (Train,Bus,Car) $</a:t>
            </a:r>
          </a:p>
          <a:p>
            <a:r>
              <a:rPr lang="en-US" sz="2000" b="1"/>
              <a:t> </a:t>
            </a:r>
          </a:p>
        </p:txBody>
      </p:sp>
      <p:sp>
        <p:nvSpPr>
          <p:cNvPr id="35844" name="Text Box 4"/>
          <p:cNvSpPr txBox="1">
            <a:spLocks noChangeArrowheads="1"/>
          </p:cNvSpPr>
          <p:nvPr/>
        </p:nvSpPr>
        <p:spPr bwMode="auto">
          <a:xfrm>
            <a:off x="1143000" y="3641725"/>
            <a:ext cx="7315200" cy="253047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 b="1">
                <a:latin typeface="Arial" charset="0"/>
              </a:rPr>
              <a:t>? (5) Study scaling differences with nested logit rather </a:t>
            </a:r>
          </a:p>
          <a:p>
            <a:r>
              <a:rPr lang="en-US" sz="2000" b="1">
                <a:latin typeface="Arial" charset="0"/>
              </a:rPr>
              <a:t>?        than HEV.  Make all alts their own branch. One is </a:t>
            </a:r>
          </a:p>
          <a:p>
            <a:r>
              <a:rPr lang="en-US" sz="2000" b="1">
                <a:latin typeface="Arial" charset="0"/>
              </a:rPr>
              <a:t>?       normalized to 1.000.</a:t>
            </a:r>
          </a:p>
          <a:p>
            <a:r>
              <a:rPr lang="en-US" sz="2000" b="1">
                <a:latin typeface="Arial" charset="0"/>
              </a:rPr>
              <a:t>NLOGIT ; Lhs = Mode ; RHS = GC, TTME, INVT </a:t>
            </a:r>
          </a:p>
          <a:p>
            <a:r>
              <a:rPr lang="en-US" sz="2000" b="1">
                <a:latin typeface="Arial" charset="0"/>
              </a:rPr>
              <a:t>       ; RH2 = ONE </a:t>
            </a:r>
          </a:p>
          <a:p>
            <a:r>
              <a:rPr lang="en-US" sz="2000" b="1">
                <a:latin typeface="Arial" charset="0"/>
              </a:rPr>
              <a:t>       ; Choices = Air,Train,Bus,Car </a:t>
            </a:r>
          </a:p>
          <a:p>
            <a:r>
              <a:rPr lang="en-US" sz="2000" b="1">
                <a:latin typeface="Arial" charset="0"/>
              </a:rPr>
              <a:t>       ; Tree = Fly(Air),Rail(Train), Autobus(Bus),Auto(Car) </a:t>
            </a:r>
          </a:p>
          <a:p>
            <a:r>
              <a:rPr lang="en-US" sz="2000" b="1">
                <a:latin typeface="Arial" charset="0"/>
              </a:rPr>
              <a:t>       ; IVSET: (Fly) = [1] $ 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200" b="1" smtClean="0"/>
              <a:t>Heteroscedasticity in the MNL Model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19200" y="1828800"/>
            <a:ext cx="6248400" cy="1122363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smtClean="0"/>
              <a:t>   </a:t>
            </a:r>
            <a:r>
              <a:rPr lang="en-US" smtClean="0">
                <a:latin typeface="Arial" charset="0"/>
              </a:rPr>
              <a:t>Add  </a:t>
            </a:r>
            <a:r>
              <a:rPr lang="en-US" b="1" smtClean="0">
                <a:latin typeface="Arial" charset="0"/>
              </a:rPr>
              <a:t>;HET</a:t>
            </a:r>
            <a:r>
              <a:rPr lang="en-US" smtClean="0">
                <a:latin typeface="Arial" charset="0"/>
              </a:rPr>
              <a:t> to the generic NLOGIT command. No other changes.</a:t>
            </a:r>
          </a:p>
        </p:txBody>
      </p:sp>
      <p:sp>
        <p:nvSpPr>
          <p:cNvPr id="36868" name="Text Box 4"/>
          <p:cNvSpPr txBox="1">
            <a:spLocks noChangeArrowheads="1"/>
          </p:cNvSpPr>
          <p:nvPr/>
        </p:nvSpPr>
        <p:spPr bwMode="auto">
          <a:xfrm>
            <a:off x="1524000" y="3200400"/>
            <a:ext cx="6629400" cy="161607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 b="1">
                <a:latin typeface="Arial" charset="0"/>
              </a:rPr>
              <a:t>NLOGIT  	; Lhs = Mode</a:t>
            </a:r>
          </a:p>
          <a:p>
            <a:r>
              <a:rPr lang="en-US" sz="2000" b="1">
                <a:latin typeface="Arial" charset="0"/>
              </a:rPr>
              <a:t>    		; Choices = Air,Train,Bus,Car</a:t>
            </a:r>
          </a:p>
          <a:p>
            <a:r>
              <a:rPr lang="en-US" sz="2000" b="1">
                <a:latin typeface="Arial" charset="0"/>
              </a:rPr>
              <a:t>    		; Rhs = TTME,INVC,INVT,GC,One</a:t>
            </a:r>
          </a:p>
          <a:p>
            <a:r>
              <a:rPr lang="en-US" sz="2000" b="1">
                <a:latin typeface="Arial" charset="0"/>
              </a:rPr>
              <a:t>                          ; Het </a:t>
            </a:r>
          </a:p>
          <a:p>
            <a:r>
              <a:rPr lang="en-US" sz="2000" b="1">
                <a:latin typeface="Arial" charset="0"/>
              </a:rPr>
              <a:t>                          ; Effects: INVT(*) $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8077200" cy="990600"/>
          </a:xfrm>
        </p:spPr>
        <p:txBody>
          <a:bodyPr/>
          <a:lstStyle/>
          <a:p>
            <a:pPr eaLnBrk="1" hangingPunct="1"/>
            <a:r>
              <a:rPr lang="en-US" sz="2800" b="1" smtClean="0"/>
              <a:t>Heteroscedastic Extreme Value Model (1)</a:t>
            </a:r>
          </a:p>
        </p:txBody>
      </p:sp>
      <p:sp>
        <p:nvSpPr>
          <p:cNvPr id="37891" name="Text Box 3"/>
          <p:cNvSpPr txBox="1">
            <a:spLocks noChangeArrowheads="1"/>
          </p:cNvSpPr>
          <p:nvPr/>
        </p:nvSpPr>
        <p:spPr bwMode="auto">
          <a:xfrm>
            <a:off x="838200" y="1524000"/>
            <a:ext cx="7848600" cy="520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b="1">
                <a:latin typeface="Courier New" pitchFamily="49" charset="0"/>
              </a:rPr>
              <a:t>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Start values obtained using MNL model</a:t>
            </a:r>
          </a:p>
          <a:p>
            <a:r>
              <a:rPr lang="en-US" sz="1200" b="1">
                <a:latin typeface="Courier New" pitchFamily="49" charset="0"/>
              </a:rPr>
              <a:t>Dependent variable               Choice</a:t>
            </a:r>
          </a:p>
          <a:p>
            <a:r>
              <a:rPr lang="en-US" sz="1200" b="1">
                <a:latin typeface="Courier New" pitchFamily="49" charset="0"/>
              </a:rPr>
              <a:t>Log likelihood function      -184.50669</a:t>
            </a:r>
          </a:p>
          <a:p>
            <a:r>
              <a:rPr lang="en-US" sz="1200" b="1">
                <a:latin typeface="Courier New" pitchFamily="49" charset="0"/>
              </a:rPr>
              <a:t>Estimation based on N =    210, K =   7</a:t>
            </a:r>
          </a:p>
          <a:p>
            <a:r>
              <a:rPr lang="en-US" sz="1200" b="1">
                <a:latin typeface="Courier New" pitchFamily="49" charset="0"/>
              </a:rPr>
              <a:t>Information Criteria: Normalization=1/N</a:t>
            </a:r>
          </a:p>
          <a:p>
            <a:r>
              <a:rPr lang="en-US" sz="1200" b="1">
                <a:latin typeface="Courier New" pitchFamily="49" charset="0"/>
              </a:rPr>
              <a:t>              Normalized   Unnormalized</a:t>
            </a:r>
          </a:p>
          <a:p>
            <a:r>
              <a:rPr lang="en-US" sz="1200" b="1">
                <a:latin typeface="Courier New" pitchFamily="49" charset="0"/>
              </a:rPr>
              <a:t>AIC              1.82387      383.01339</a:t>
            </a:r>
          </a:p>
          <a:p>
            <a:r>
              <a:rPr lang="en-US" sz="1200" b="1">
                <a:latin typeface="Courier New" pitchFamily="49" charset="0"/>
              </a:rPr>
              <a:t>Fin.Smpl.AIC     1.82651      383.56784</a:t>
            </a:r>
          </a:p>
          <a:p>
            <a:r>
              <a:rPr lang="en-US" sz="1200" b="1">
                <a:latin typeface="Courier New" pitchFamily="49" charset="0"/>
              </a:rPr>
              <a:t>Bayes IC         1.93544      406.44314</a:t>
            </a:r>
          </a:p>
          <a:p>
            <a:r>
              <a:rPr lang="en-US" sz="1200" b="1">
                <a:latin typeface="Courier New" pitchFamily="49" charset="0"/>
              </a:rPr>
              <a:t>Hannan Quinn     1.86898      392.48517</a:t>
            </a:r>
          </a:p>
          <a:p>
            <a:r>
              <a:rPr lang="en-US" sz="1200" b="1">
                <a:latin typeface="Courier New" pitchFamily="49" charset="0"/>
              </a:rPr>
              <a:t>R2=1-LogL/LogL* Log-L fncn R-sqrd R2Adj</a:t>
            </a:r>
          </a:p>
          <a:p>
            <a:r>
              <a:rPr lang="en-US" sz="1200" b="1">
                <a:latin typeface="Courier New" pitchFamily="49" charset="0"/>
              </a:rPr>
              <a:t>Constants only   -283.7588  .3498 .3393</a:t>
            </a:r>
          </a:p>
          <a:p>
            <a:r>
              <a:rPr lang="en-US" sz="1200" b="1">
                <a:latin typeface="Courier New" pitchFamily="49" charset="0"/>
              </a:rPr>
              <a:t>Chi-squared[ 4]          =    198.50415</a:t>
            </a:r>
          </a:p>
          <a:p>
            <a:r>
              <a:rPr lang="en-US" sz="1200" b="1">
                <a:latin typeface="Courier New" pitchFamily="49" charset="0"/>
              </a:rPr>
              <a:t>Prob [ chi squared &gt; value ] =   .00000</a:t>
            </a:r>
          </a:p>
          <a:p>
            <a:r>
              <a:rPr lang="en-US" sz="1200" b="1">
                <a:latin typeface="Courier New" pitchFamily="49" charset="0"/>
              </a:rPr>
              <a:t>Response data are given as ind. choices</a:t>
            </a:r>
          </a:p>
          <a:p>
            <a:r>
              <a:rPr lang="en-US" sz="1200" b="1">
                <a:latin typeface="Courier New" pitchFamily="49" charset="0"/>
              </a:rPr>
              <a:t>Number of obs.=   210, skipped    0 obs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Variable| Coefficient    Standard Error  b/St.Er. P[|Z|&gt;z]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    TTME|    -.10365***       .01094       -9.476   .0000</a:t>
            </a:r>
          </a:p>
          <a:p>
            <a:r>
              <a:rPr lang="en-US" sz="1200" b="1">
                <a:latin typeface="Courier New" pitchFamily="49" charset="0"/>
              </a:rPr>
              <a:t>    INVC|    -.08493***       .01938       -4.382   .0000</a:t>
            </a:r>
          </a:p>
          <a:p>
            <a:r>
              <a:rPr lang="en-US" sz="1200" b="1">
                <a:latin typeface="Courier New" pitchFamily="49" charset="0"/>
              </a:rPr>
              <a:t>    INVT|    -.01333***       .00252       -5.297   .0000</a:t>
            </a:r>
          </a:p>
          <a:p>
            <a:r>
              <a:rPr lang="en-US" sz="1200" b="1">
                <a:latin typeface="Courier New" pitchFamily="49" charset="0"/>
              </a:rPr>
              <a:t>      GC|     .06930***       .01743        3.975   .0001</a:t>
            </a:r>
          </a:p>
          <a:p>
            <a:r>
              <a:rPr lang="en-US" sz="1200" b="1">
                <a:latin typeface="Courier New" pitchFamily="49" charset="0"/>
              </a:rPr>
              <a:t>   A_AIR|    5.20474***       .90521        5.750   .0000</a:t>
            </a:r>
          </a:p>
          <a:p>
            <a:r>
              <a:rPr lang="en-US" sz="1200" b="1">
                <a:latin typeface="Courier New" pitchFamily="49" charset="0"/>
              </a:rPr>
              <a:t> A_TRAIN|    4.36060***       .51067        8.539   .0000</a:t>
            </a:r>
          </a:p>
          <a:p>
            <a:r>
              <a:rPr lang="en-US" sz="1200" b="1">
                <a:latin typeface="Courier New" pitchFamily="49" charset="0"/>
              </a:rPr>
              <a:t>   A_BUS|    3.76323***       .50626        7.433   .0000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</a:t>
            </a:r>
            <a:endParaRPr lang="en-US" sz="1200" b="1">
              <a:solidFill>
                <a:schemeClr val="folHlink"/>
              </a:solidFill>
              <a:latin typeface="Courier New" pitchFamily="49" charset="0"/>
            </a:endParaRPr>
          </a:p>
        </p:txBody>
      </p:sp>
      <p:sp>
        <p:nvSpPr>
          <p:cNvPr id="37892" name="Line 4"/>
          <p:cNvSpPr>
            <a:spLocks noChangeShapeType="1"/>
          </p:cNvSpPr>
          <p:nvPr/>
        </p:nvSpPr>
        <p:spPr bwMode="auto">
          <a:xfrm flipH="1">
            <a:off x="4419600" y="1828800"/>
            <a:ext cx="1295400" cy="0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788987"/>
          </a:xfrm>
        </p:spPr>
        <p:txBody>
          <a:bodyPr/>
          <a:lstStyle/>
          <a:p>
            <a:pPr eaLnBrk="1" hangingPunct="1"/>
            <a:r>
              <a:rPr lang="en-US" sz="2800" smtClean="0"/>
              <a:t>Heteroscedastic Extreme Value Model (2)</a:t>
            </a:r>
          </a:p>
        </p:txBody>
      </p:sp>
      <p:sp>
        <p:nvSpPr>
          <p:cNvPr id="38915" name="Text Box 3"/>
          <p:cNvSpPr txBox="1">
            <a:spLocks noChangeArrowheads="1"/>
          </p:cNvSpPr>
          <p:nvPr/>
        </p:nvSpPr>
        <p:spPr bwMode="auto">
          <a:xfrm>
            <a:off x="457200" y="1462088"/>
            <a:ext cx="7848600" cy="5319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lnSpc>
                <a:spcPct val="30000"/>
              </a:lnSpc>
              <a:spcBef>
                <a:spcPct val="50000"/>
              </a:spcBef>
            </a:pPr>
            <a:endParaRPr lang="en-US" sz="1000">
              <a:solidFill>
                <a:schemeClr val="folHlink"/>
              </a:solidFill>
              <a:latin typeface="Courier New" pitchFamily="49" charset="0"/>
            </a:endParaRPr>
          </a:p>
          <a:p>
            <a:r>
              <a:rPr lang="en-US" sz="1000" b="1">
                <a:latin typeface="Courier New" pitchFamily="49" charset="0"/>
              </a:rPr>
              <a:t>-----------------------------------------------------------</a:t>
            </a:r>
          </a:p>
          <a:p>
            <a:r>
              <a:rPr lang="en-US" sz="1000" b="1">
                <a:latin typeface="Courier New" pitchFamily="49" charset="0"/>
              </a:rPr>
              <a:t>Heteroskedastic Extreme Value Model</a:t>
            </a:r>
          </a:p>
          <a:p>
            <a:r>
              <a:rPr lang="en-US" sz="1000" b="1">
                <a:latin typeface="Courier New" pitchFamily="49" charset="0"/>
              </a:rPr>
              <a:t>Dependent variable                 MODE</a:t>
            </a:r>
          </a:p>
          <a:p>
            <a:r>
              <a:rPr lang="en-US" sz="1000" b="1">
                <a:latin typeface="Courier New" pitchFamily="49" charset="0"/>
              </a:rPr>
              <a:t>Log likelihood function      -182.44396</a:t>
            </a:r>
          </a:p>
          <a:p>
            <a:r>
              <a:rPr lang="en-US" sz="1000" b="1">
                <a:latin typeface="Courier New" pitchFamily="49" charset="0"/>
              </a:rPr>
              <a:t>Restricted log likelihood    -291.12182</a:t>
            </a:r>
          </a:p>
          <a:p>
            <a:r>
              <a:rPr lang="en-US" sz="1000" b="1">
                <a:latin typeface="Courier New" pitchFamily="49" charset="0"/>
              </a:rPr>
              <a:t>Chi squared [  10 d.f.]       217.35572</a:t>
            </a:r>
          </a:p>
          <a:p>
            <a:r>
              <a:rPr lang="en-US" sz="1000" b="1">
                <a:latin typeface="Courier New" pitchFamily="49" charset="0"/>
              </a:rPr>
              <a:t>R2=1-LogL/LogL* Log-L fncn R-sqrd R2Adj</a:t>
            </a:r>
          </a:p>
          <a:p>
            <a:r>
              <a:rPr lang="en-US" sz="1000" b="1">
                <a:latin typeface="Courier New" pitchFamily="49" charset="0"/>
              </a:rPr>
              <a:t>No coefficients  -291.1218  .3733 .3632</a:t>
            </a:r>
          </a:p>
          <a:p>
            <a:r>
              <a:rPr lang="en-US" sz="1000" b="1">
                <a:latin typeface="Courier New" pitchFamily="49" charset="0"/>
              </a:rPr>
              <a:t>Constants only   -283.7588  .3570 .3467</a:t>
            </a:r>
          </a:p>
          <a:p>
            <a:r>
              <a:rPr lang="en-US" sz="1000" b="1">
                <a:latin typeface="Courier New" pitchFamily="49" charset="0"/>
              </a:rPr>
              <a:t>At start values  -218.6505  .1656 .1521</a:t>
            </a:r>
          </a:p>
          <a:p>
            <a:r>
              <a:rPr lang="en-US" sz="1000" b="1">
                <a:latin typeface="Courier New" pitchFamily="49" charset="0"/>
              </a:rPr>
              <a:t>Response data are given as ind. choices</a:t>
            </a:r>
          </a:p>
          <a:p>
            <a:r>
              <a:rPr lang="en-US" sz="1000" b="1">
                <a:latin typeface="Courier New" pitchFamily="49" charset="0"/>
              </a:rPr>
              <a:t>Number of obs.=   210, skipped    0 obs</a:t>
            </a:r>
          </a:p>
          <a:p>
            <a:r>
              <a:rPr lang="en-US" sz="1000" b="1">
                <a:latin typeface="Courier New" pitchFamily="49" charset="0"/>
              </a:rPr>
              <a:t>--------+--------------------------------------------------</a:t>
            </a:r>
          </a:p>
          <a:p>
            <a:r>
              <a:rPr lang="en-US" sz="1000" b="1">
                <a:latin typeface="Courier New" pitchFamily="49" charset="0"/>
              </a:rPr>
              <a:t>Variable| Coefficient    Standard Error  b/St.Er. P[|Z|&gt;z]</a:t>
            </a:r>
          </a:p>
          <a:p>
            <a:r>
              <a:rPr lang="en-US" sz="1000" b="1">
                <a:latin typeface="Courier New" pitchFamily="49" charset="0"/>
              </a:rPr>
              <a:t>--------+--------------------------------------------------</a:t>
            </a:r>
          </a:p>
          <a:p>
            <a:r>
              <a:rPr lang="en-US" sz="1000" b="1">
                <a:latin typeface="Courier New" pitchFamily="49" charset="0"/>
              </a:rPr>
              <a:t>        |Attributes in the Utility Functions (beta)</a:t>
            </a:r>
          </a:p>
          <a:p>
            <a:r>
              <a:rPr lang="en-US" sz="1000" b="1">
                <a:latin typeface="Courier New" pitchFamily="49" charset="0"/>
              </a:rPr>
              <a:t>    TTME|    -.11526**        .05721       -2.014   .0440</a:t>
            </a:r>
          </a:p>
          <a:p>
            <a:r>
              <a:rPr lang="en-US" sz="1000" b="1">
                <a:latin typeface="Courier New" pitchFamily="49" charset="0"/>
              </a:rPr>
              <a:t>    INVC|    -.15516*         .07928       -1.957   .0503</a:t>
            </a:r>
          </a:p>
          <a:p>
            <a:r>
              <a:rPr lang="en-US" sz="1000" b="1">
                <a:latin typeface="Courier New" pitchFamily="49" charset="0"/>
              </a:rPr>
              <a:t>    INVT|    -.02277**        .01123       -2.028   .0426</a:t>
            </a:r>
          </a:p>
          <a:p>
            <a:r>
              <a:rPr lang="en-US" sz="1000" b="1">
                <a:latin typeface="Courier New" pitchFamily="49" charset="0"/>
              </a:rPr>
              <a:t>      GC|     .11904*         .06403        1.859   .0630</a:t>
            </a:r>
          </a:p>
          <a:p>
            <a:r>
              <a:rPr lang="en-US" sz="1000" b="1">
                <a:latin typeface="Courier New" pitchFamily="49" charset="0"/>
              </a:rPr>
              <a:t>   A_AIR|    4.69411*        2.48092        1.892   .0585</a:t>
            </a:r>
          </a:p>
          <a:p>
            <a:r>
              <a:rPr lang="en-US" sz="1000" b="1">
                <a:latin typeface="Courier New" pitchFamily="49" charset="0"/>
              </a:rPr>
              <a:t> A_TRAIN|    5.15630**       2.05744        2.506   .0122</a:t>
            </a:r>
          </a:p>
          <a:p>
            <a:r>
              <a:rPr lang="en-US" sz="1000" b="1">
                <a:latin typeface="Courier New" pitchFamily="49" charset="0"/>
              </a:rPr>
              <a:t>   A_BUS|    5.03047**       1.98259        2.537   .0112</a:t>
            </a:r>
          </a:p>
          <a:p>
            <a:r>
              <a:rPr lang="en-US" sz="1000" b="1">
                <a:latin typeface="Courier New" pitchFamily="49" charset="0"/>
              </a:rPr>
              <a:t>        |Scale Parameters of Extreme Value Distns Minus 1.</a:t>
            </a:r>
          </a:p>
          <a:p>
            <a:r>
              <a:rPr lang="en-US" sz="1000" b="1">
                <a:latin typeface="Courier New" pitchFamily="49" charset="0"/>
              </a:rPr>
              <a:t>   s_AIR|    -.57864***       .21992       -2.631   .0085</a:t>
            </a:r>
          </a:p>
          <a:p>
            <a:r>
              <a:rPr lang="en-US" sz="1000" b="1">
                <a:latin typeface="Courier New" pitchFamily="49" charset="0"/>
              </a:rPr>
              <a:t> s_TRAIN|    -.45879          .34971       -1.312   .1896</a:t>
            </a:r>
          </a:p>
          <a:p>
            <a:r>
              <a:rPr lang="en-US" sz="1000" b="1">
                <a:latin typeface="Courier New" pitchFamily="49" charset="0"/>
              </a:rPr>
              <a:t>   s_BUS|     .26095          .94583         .276   .7826</a:t>
            </a:r>
          </a:p>
          <a:p>
            <a:r>
              <a:rPr lang="en-US" sz="1000" b="1">
                <a:latin typeface="Courier New" pitchFamily="49" charset="0"/>
              </a:rPr>
              <a:t>   s_CAR|       .000        ......(Fixed Parameter)......</a:t>
            </a:r>
          </a:p>
          <a:p>
            <a:r>
              <a:rPr lang="en-US" sz="1000" b="1">
                <a:latin typeface="Courier New" pitchFamily="49" charset="0"/>
              </a:rPr>
              <a:t>        |Std.Dev=pi/(theta*sqr(6)) for H.E.V. distribution</a:t>
            </a:r>
          </a:p>
          <a:p>
            <a:r>
              <a:rPr lang="en-US" sz="1000" b="1">
                <a:latin typeface="Courier New" pitchFamily="49" charset="0"/>
              </a:rPr>
              <a:t>   s_AIR|    3.04385*        1.58867        1.916   .0554</a:t>
            </a:r>
          </a:p>
          <a:p>
            <a:r>
              <a:rPr lang="en-US" sz="1000" b="1">
                <a:latin typeface="Courier New" pitchFamily="49" charset="0"/>
              </a:rPr>
              <a:t> s_TRAIN|    2.36976         1.53124        1.548   .1217</a:t>
            </a:r>
          </a:p>
          <a:p>
            <a:r>
              <a:rPr lang="en-US" sz="1000" b="1">
                <a:latin typeface="Courier New" pitchFamily="49" charset="0"/>
              </a:rPr>
              <a:t>   s_BUS|    1.01713          .76294        1.333   .1825</a:t>
            </a:r>
          </a:p>
          <a:p>
            <a:r>
              <a:rPr lang="en-US" sz="1000" b="1">
                <a:latin typeface="Courier New" pitchFamily="49" charset="0"/>
              </a:rPr>
              <a:t>   s_CAR|    1.28255        ......(Fixed Parameter)......</a:t>
            </a:r>
          </a:p>
          <a:p>
            <a:r>
              <a:rPr lang="en-US" sz="1000" b="1">
                <a:latin typeface="Courier New" pitchFamily="49" charset="0"/>
              </a:rPr>
              <a:t>--------+--------------------------------------------------</a:t>
            </a:r>
          </a:p>
        </p:txBody>
      </p:sp>
      <p:sp>
        <p:nvSpPr>
          <p:cNvPr id="38916" name="Line 6"/>
          <p:cNvSpPr>
            <a:spLocks noChangeShapeType="1"/>
          </p:cNvSpPr>
          <p:nvPr/>
        </p:nvSpPr>
        <p:spPr bwMode="auto">
          <a:xfrm flipH="1">
            <a:off x="3657600" y="2095500"/>
            <a:ext cx="1143000" cy="0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  <p:sp>
        <p:nvSpPr>
          <p:cNvPr id="38917" name="Text Box 8"/>
          <p:cNvSpPr txBox="1">
            <a:spLocks noChangeArrowheads="1"/>
          </p:cNvSpPr>
          <p:nvPr/>
        </p:nvSpPr>
        <p:spPr bwMode="auto">
          <a:xfrm>
            <a:off x="4800600" y="1828800"/>
            <a:ext cx="3581400" cy="126206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 b="1">
                <a:latin typeface="Arial" charset="0"/>
              </a:rPr>
              <a:t>Use to test vs. IIA assumption in MNL model? LogL</a:t>
            </a:r>
            <a:r>
              <a:rPr lang="en-US" sz="1400" b="1" baseline="-25000">
                <a:latin typeface="Arial" charset="0"/>
              </a:rPr>
              <a:t>0</a:t>
            </a:r>
            <a:r>
              <a:rPr lang="en-US" sz="1400" b="1">
                <a:latin typeface="Arial" charset="0"/>
              </a:rPr>
              <a:t> = -184.5067.</a:t>
            </a:r>
          </a:p>
          <a:p>
            <a:pPr>
              <a:spcBef>
                <a:spcPct val="50000"/>
              </a:spcBef>
            </a:pPr>
            <a:r>
              <a:rPr lang="en-US" sz="1400" b="1">
                <a:latin typeface="Arial" charset="0"/>
              </a:rPr>
              <a:t>IIA would not be rejected on this basis. (Not necessarily a test of that methodological assumption.)</a:t>
            </a:r>
          </a:p>
        </p:txBody>
      </p:sp>
      <p:sp>
        <p:nvSpPr>
          <p:cNvPr id="38918" name="Text Box 9"/>
          <p:cNvSpPr txBox="1">
            <a:spLocks noChangeArrowheads="1"/>
          </p:cNvSpPr>
          <p:nvPr/>
        </p:nvSpPr>
        <p:spPr bwMode="auto">
          <a:xfrm>
            <a:off x="5029200" y="5257800"/>
            <a:ext cx="2895600" cy="34925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600">
                <a:latin typeface="Tahoma" pitchFamily="34" charset="0"/>
              </a:rPr>
              <a:t>Normalized for estimation</a:t>
            </a:r>
          </a:p>
        </p:txBody>
      </p:sp>
      <p:sp>
        <p:nvSpPr>
          <p:cNvPr id="38919" name="Text Box 10"/>
          <p:cNvSpPr txBox="1">
            <a:spLocks noChangeArrowheads="1"/>
          </p:cNvSpPr>
          <p:nvPr/>
        </p:nvSpPr>
        <p:spPr bwMode="auto">
          <a:xfrm>
            <a:off x="5029200" y="6019800"/>
            <a:ext cx="2895600" cy="34925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600">
                <a:latin typeface="Tahoma" pitchFamily="34" charset="0"/>
              </a:rPr>
              <a:t>Structural parameters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581025"/>
            <a:ext cx="8229600" cy="701675"/>
          </a:xfrm>
        </p:spPr>
        <p:txBody>
          <a:bodyPr/>
          <a:lstStyle/>
          <a:p>
            <a:pPr eaLnBrk="1" hangingPunct="1"/>
            <a:r>
              <a:rPr lang="en-US" smtClean="0"/>
              <a:t>HEV Model - Elasticities</a:t>
            </a:r>
          </a:p>
        </p:txBody>
      </p:sp>
      <p:sp>
        <p:nvSpPr>
          <p:cNvPr id="39939" name="Text Box 3"/>
          <p:cNvSpPr txBox="1">
            <a:spLocks noChangeArrowheads="1"/>
          </p:cNvSpPr>
          <p:nvPr/>
        </p:nvSpPr>
        <p:spPr bwMode="auto">
          <a:xfrm>
            <a:off x="457200" y="1565275"/>
            <a:ext cx="5105400" cy="4911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lnSpc>
                <a:spcPct val="40000"/>
              </a:lnSpc>
              <a:spcBef>
                <a:spcPct val="50000"/>
              </a:spcBef>
            </a:pPr>
            <a:endParaRPr lang="en-US" sz="1200" b="1">
              <a:latin typeface="Courier New" pitchFamily="49" charset="0"/>
            </a:endParaRPr>
          </a:p>
          <a:p>
            <a:r>
              <a:rPr lang="en-US" sz="1200" b="1">
                <a:latin typeface="Courier New" pitchFamily="49" charset="0"/>
              </a:rPr>
              <a:t>+---------------------------------------------------+</a:t>
            </a:r>
          </a:p>
          <a:p>
            <a:r>
              <a:rPr lang="en-US" sz="1200" b="1">
                <a:latin typeface="Courier New" pitchFamily="49" charset="0"/>
              </a:rPr>
              <a:t>| Elasticity             averaged over observations.|</a:t>
            </a:r>
          </a:p>
          <a:p>
            <a:r>
              <a:rPr lang="en-US" sz="1200" b="1">
                <a:latin typeface="Courier New" pitchFamily="49" charset="0"/>
              </a:rPr>
              <a:t>| Attribute is INVC     in choice AIR               |</a:t>
            </a:r>
          </a:p>
          <a:p>
            <a:r>
              <a:rPr lang="en-US" sz="1200" b="1">
                <a:latin typeface="Courier New" pitchFamily="49" charset="0"/>
              </a:rPr>
              <a:t>| Effects on probabilities of all choices in model: |</a:t>
            </a:r>
          </a:p>
          <a:p>
            <a:r>
              <a:rPr lang="en-US" sz="1200" b="1">
                <a:latin typeface="Courier New" pitchFamily="49" charset="0"/>
              </a:rPr>
              <a:t>| * = Direct Elasticity effect of the attribute.    |</a:t>
            </a:r>
          </a:p>
          <a:p>
            <a:r>
              <a:rPr lang="en-US" sz="1200" b="1">
                <a:latin typeface="Courier New" pitchFamily="49" charset="0"/>
              </a:rPr>
              <a:t>|                                  Mean    St.Dev   |</a:t>
            </a:r>
          </a:p>
          <a:p>
            <a:r>
              <a:rPr lang="en-US" sz="1200" b="1">
                <a:latin typeface="Courier New" pitchFamily="49" charset="0"/>
              </a:rPr>
              <a:t>| *     Choice=AIR              -4.2604    1.6745   |</a:t>
            </a:r>
          </a:p>
          <a:p>
            <a:r>
              <a:rPr lang="en-US" sz="1200" b="1">
                <a:latin typeface="Courier New" pitchFamily="49" charset="0"/>
              </a:rPr>
              <a:t>|       Choice=TRAIN             1.5828    1.9918   |</a:t>
            </a:r>
          </a:p>
          <a:p>
            <a:r>
              <a:rPr lang="en-US" sz="1200" b="1">
                <a:latin typeface="Courier New" pitchFamily="49" charset="0"/>
              </a:rPr>
              <a:t>|       Choice=BUS               3.2158    4.4589   |</a:t>
            </a:r>
          </a:p>
          <a:p>
            <a:r>
              <a:rPr lang="en-US" sz="1200" b="1">
                <a:latin typeface="Courier New" pitchFamily="49" charset="0"/>
              </a:rPr>
              <a:t>|       Choice=CAR               2.6644    4.0479   |</a:t>
            </a:r>
          </a:p>
          <a:p>
            <a:r>
              <a:rPr lang="en-US" sz="1200" b="1">
                <a:latin typeface="Courier New" pitchFamily="49" charset="0"/>
              </a:rPr>
              <a:t>| Attribute is INVC     in choice TRAIN             |</a:t>
            </a:r>
          </a:p>
          <a:p>
            <a:r>
              <a:rPr lang="en-US" sz="1200" b="1">
                <a:latin typeface="Courier New" pitchFamily="49" charset="0"/>
              </a:rPr>
              <a:t>|       Choice=AIR                .7306     .5171   |</a:t>
            </a:r>
          </a:p>
          <a:p>
            <a:r>
              <a:rPr lang="en-US" sz="1200" b="1">
                <a:latin typeface="Courier New" pitchFamily="49" charset="0"/>
              </a:rPr>
              <a:t>| *     Choice=TRAIN            -3.6725    4.2167   |</a:t>
            </a:r>
          </a:p>
          <a:p>
            <a:r>
              <a:rPr lang="en-US" sz="1200" b="1">
                <a:latin typeface="Courier New" pitchFamily="49" charset="0"/>
              </a:rPr>
              <a:t>|       Choice=BUS               2.4322    2.9464   |</a:t>
            </a:r>
          </a:p>
          <a:p>
            <a:r>
              <a:rPr lang="en-US" sz="1200" b="1">
                <a:latin typeface="Courier New" pitchFamily="49" charset="0"/>
              </a:rPr>
              <a:t>|       Choice=CAR               1.6659    1.3707   |</a:t>
            </a:r>
          </a:p>
          <a:p>
            <a:r>
              <a:rPr lang="en-US" sz="1200" b="1">
                <a:latin typeface="Courier New" pitchFamily="49" charset="0"/>
              </a:rPr>
              <a:t>| Attribute is INVC     in choice BUS               |</a:t>
            </a:r>
          </a:p>
          <a:p>
            <a:r>
              <a:rPr lang="en-US" sz="1200" b="1">
                <a:latin typeface="Courier New" pitchFamily="49" charset="0"/>
              </a:rPr>
              <a:t>|       Choice=AIR                .3698     .5522   |</a:t>
            </a:r>
          </a:p>
          <a:p>
            <a:r>
              <a:rPr lang="en-US" sz="1200" b="1">
                <a:latin typeface="Courier New" pitchFamily="49" charset="0"/>
              </a:rPr>
              <a:t>|       Choice=TRAIN              .5949    1.5410   |</a:t>
            </a:r>
          </a:p>
          <a:p>
            <a:r>
              <a:rPr lang="en-US" sz="1200" b="1">
                <a:latin typeface="Courier New" pitchFamily="49" charset="0"/>
              </a:rPr>
              <a:t>| *     Choice=BUS              -6.5309    5.0374   |</a:t>
            </a:r>
          </a:p>
          <a:p>
            <a:r>
              <a:rPr lang="en-US" sz="1200" b="1">
                <a:latin typeface="Courier New" pitchFamily="49" charset="0"/>
              </a:rPr>
              <a:t>|       Choice=CAR               2.1039    8.8085   |</a:t>
            </a:r>
          </a:p>
          <a:p>
            <a:r>
              <a:rPr lang="en-US" sz="1200" b="1">
                <a:latin typeface="Courier New" pitchFamily="49" charset="0"/>
              </a:rPr>
              <a:t>| Attribute is INVC     in choice CAR               |</a:t>
            </a:r>
          </a:p>
          <a:p>
            <a:r>
              <a:rPr lang="en-US" sz="1200" b="1">
                <a:latin typeface="Courier New" pitchFamily="49" charset="0"/>
              </a:rPr>
              <a:t>|       Choice=AIR                .3401     .3078   |</a:t>
            </a:r>
          </a:p>
          <a:p>
            <a:r>
              <a:rPr lang="en-US" sz="1200" b="1">
                <a:latin typeface="Courier New" pitchFamily="49" charset="0"/>
              </a:rPr>
              <a:t>|       Choice=TRAIN              .4681     .4794   |</a:t>
            </a:r>
          </a:p>
          <a:p>
            <a:r>
              <a:rPr lang="en-US" sz="1200" b="1">
                <a:latin typeface="Courier New" pitchFamily="49" charset="0"/>
              </a:rPr>
              <a:t>|       Choice=BUS               1.4723    1.6322   |</a:t>
            </a:r>
          </a:p>
          <a:p>
            <a:r>
              <a:rPr lang="en-US" sz="1200" b="1">
                <a:latin typeface="Courier New" pitchFamily="49" charset="0"/>
              </a:rPr>
              <a:t>| *     Choice=CAR              -3.5584    9.3057   |</a:t>
            </a:r>
          </a:p>
          <a:p>
            <a:r>
              <a:rPr lang="en-US" sz="1200" b="1">
                <a:latin typeface="Courier New" pitchFamily="49" charset="0"/>
              </a:rPr>
              <a:t>+---------------------------------------------------+</a:t>
            </a:r>
          </a:p>
        </p:txBody>
      </p:sp>
      <p:sp>
        <p:nvSpPr>
          <p:cNvPr id="39940" name="Text Box 4"/>
          <p:cNvSpPr txBox="1">
            <a:spLocks noChangeArrowheads="1"/>
          </p:cNvSpPr>
          <p:nvPr/>
        </p:nvSpPr>
        <p:spPr bwMode="auto">
          <a:xfrm>
            <a:off x="5410200" y="2184400"/>
            <a:ext cx="2971800" cy="429101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b="1">
                <a:latin typeface="Courier New" pitchFamily="49" charset="0"/>
              </a:rPr>
              <a:t>+---------------------------+</a:t>
            </a:r>
          </a:p>
          <a:p>
            <a:r>
              <a:rPr lang="en-US" sz="1200" b="1">
                <a:latin typeface="Courier New" pitchFamily="49" charset="0"/>
              </a:rPr>
              <a:t>| INVC    in AIR            |</a:t>
            </a:r>
          </a:p>
          <a:p>
            <a:r>
              <a:rPr lang="en-US" sz="1200" b="1">
                <a:latin typeface="Courier New" pitchFamily="49" charset="0"/>
              </a:rPr>
              <a:t>|          Mean    St.Dev   |</a:t>
            </a:r>
          </a:p>
          <a:p>
            <a:r>
              <a:rPr lang="en-US" sz="1200" b="1">
                <a:latin typeface="Courier New" pitchFamily="49" charset="0"/>
              </a:rPr>
              <a:t>| *     -5.0216    2.3881   |</a:t>
            </a:r>
          </a:p>
          <a:p>
            <a:r>
              <a:rPr lang="en-US" sz="1200" b="1">
                <a:latin typeface="Courier New" pitchFamily="49" charset="0"/>
              </a:rPr>
              <a:t>|        2.2191    2.6025   |</a:t>
            </a:r>
          </a:p>
          <a:p>
            <a:r>
              <a:rPr lang="en-US" sz="1200" b="1">
                <a:latin typeface="Courier New" pitchFamily="49" charset="0"/>
              </a:rPr>
              <a:t>|        2.2191    2.6025   |</a:t>
            </a:r>
          </a:p>
          <a:p>
            <a:r>
              <a:rPr lang="en-US" sz="1200" b="1">
                <a:latin typeface="Courier New" pitchFamily="49" charset="0"/>
              </a:rPr>
              <a:t>|        2.2191    2.6025   |</a:t>
            </a:r>
          </a:p>
          <a:p>
            <a:r>
              <a:rPr lang="en-US" sz="1200" b="1">
                <a:latin typeface="Courier New" pitchFamily="49" charset="0"/>
              </a:rPr>
              <a:t>| INVC    in TRAIN          |</a:t>
            </a:r>
          </a:p>
          <a:p>
            <a:r>
              <a:rPr lang="en-US" sz="1200" b="1">
                <a:latin typeface="Courier New" pitchFamily="49" charset="0"/>
              </a:rPr>
              <a:t>|        1.0066     .8801   |</a:t>
            </a:r>
          </a:p>
          <a:p>
            <a:r>
              <a:rPr lang="en-US" sz="1200" b="1">
                <a:latin typeface="Courier New" pitchFamily="49" charset="0"/>
              </a:rPr>
              <a:t>| *     -3.3536    2.4168   |</a:t>
            </a:r>
          </a:p>
          <a:p>
            <a:r>
              <a:rPr lang="en-US" sz="1200" b="1">
                <a:latin typeface="Courier New" pitchFamily="49" charset="0"/>
              </a:rPr>
              <a:t>|        1.0066     .8801   |</a:t>
            </a:r>
          </a:p>
          <a:p>
            <a:r>
              <a:rPr lang="en-US" sz="1200" b="1">
                <a:latin typeface="Courier New" pitchFamily="49" charset="0"/>
              </a:rPr>
              <a:t>|        1.0066     .8801   |</a:t>
            </a:r>
          </a:p>
          <a:p>
            <a:r>
              <a:rPr lang="en-US" sz="1200" b="1">
                <a:latin typeface="Courier New" pitchFamily="49" charset="0"/>
              </a:rPr>
              <a:t>| INVC    in BUS            |</a:t>
            </a:r>
          </a:p>
          <a:p>
            <a:r>
              <a:rPr lang="en-US" sz="1200" b="1">
                <a:latin typeface="Courier New" pitchFamily="49" charset="0"/>
              </a:rPr>
              <a:t>|         .4057     .6339   |</a:t>
            </a:r>
          </a:p>
          <a:p>
            <a:r>
              <a:rPr lang="en-US" sz="1200" b="1">
                <a:latin typeface="Courier New" pitchFamily="49" charset="0"/>
              </a:rPr>
              <a:t>|         .4057     .6339   |</a:t>
            </a:r>
          </a:p>
          <a:p>
            <a:r>
              <a:rPr lang="en-US" sz="1200" b="1">
                <a:latin typeface="Courier New" pitchFamily="49" charset="0"/>
              </a:rPr>
              <a:t>| *     -2.4359    1.1237   |</a:t>
            </a:r>
          </a:p>
          <a:p>
            <a:r>
              <a:rPr lang="en-US" sz="1200" b="1">
                <a:latin typeface="Courier New" pitchFamily="49" charset="0"/>
              </a:rPr>
              <a:t>|         .4057     .6339   |</a:t>
            </a:r>
          </a:p>
          <a:p>
            <a:r>
              <a:rPr lang="en-US" sz="1200" b="1">
                <a:latin typeface="Courier New" pitchFamily="49" charset="0"/>
              </a:rPr>
              <a:t>| INVC    in CAR            |</a:t>
            </a:r>
          </a:p>
          <a:p>
            <a:r>
              <a:rPr lang="en-US" sz="1200" b="1">
                <a:latin typeface="Courier New" pitchFamily="49" charset="0"/>
              </a:rPr>
              <a:t>|         .3944     .3589   |</a:t>
            </a:r>
          </a:p>
          <a:p>
            <a:r>
              <a:rPr lang="en-US" sz="1200" b="1">
                <a:latin typeface="Courier New" pitchFamily="49" charset="0"/>
              </a:rPr>
              <a:t>|         .3944     .3589   |</a:t>
            </a:r>
          </a:p>
          <a:p>
            <a:r>
              <a:rPr lang="en-US" sz="1200" b="1">
                <a:latin typeface="Courier New" pitchFamily="49" charset="0"/>
              </a:rPr>
              <a:t>|         .3944     .3589   |</a:t>
            </a:r>
          </a:p>
          <a:p>
            <a:r>
              <a:rPr lang="en-US" sz="1200" b="1">
                <a:latin typeface="Courier New" pitchFamily="49" charset="0"/>
              </a:rPr>
              <a:t>| *     -1.3888    1.2161   |</a:t>
            </a:r>
          </a:p>
          <a:p>
            <a:r>
              <a:rPr lang="en-US" sz="1200" b="1">
                <a:latin typeface="Courier New" pitchFamily="49" charset="0"/>
              </a:rPr>
              <a:t>+---------------------------+</a:t>
            </a:r>
          </a:p>
        </p:txBody>
      </p:sp>
      <p:sp>
        <p:nvSpPr>
          <p:cNvPr id="39941" name="Text Box 5"/>
          <p:cNvSpPr txBox="1">
            <a:spLocks noChangeArrowheads="1"/>
          </p:cNvSpPr>
          <p:nvPr/>
        </p:nvSpPr>
        <p:spPr bwMode="auto">
          <a:xfrm>
            <a:off x="5486400" y="1828800"/>
            <a:ext cx="2590800" cy="379413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>
                <a:latin typeface="Arial" charset="0"/>
              </a:rPr>
              <a:t>Multinomial Logit</a:t>
            </a:r>
          </a:p>
        </p:txBody>
      </p:sp>
      <p:sp>
        <p:nvSpPr>
          <p:cNvPr id="39942" name="Rectangle 6"/>
          <p:cNvSpPr>
            <a:spLocks noChangeArrowheads="1"/>
          </p:cNvSpPr>
          <p:nvPr/>
        </p:nvSpPr>
        <p:spPr bwMode="auto">
          <a:xfrm>
            <a:off x="3352800" y="2590800"/>
            <a:ext cx="838200" cy="36576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9943" name="Rectangle 7"/>
          <p:cNvSpPr>
            <a:spLocks noChangeArrowheads="1"/>
          </p:cNvSpPr>
          <p:nvPr/>
        </p:nvSpPr>
        <p:spPr bwMode="auto">
          <a:xfrm>
            <a:off x="6248400" y="2590800"/>
            <a:ext cx="990600" cy="36576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/>
              <a:t>Heterogeneous HEV Model</a:t>
            </a:r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09800" y="1752600"/>
            <a:ext cx="5334000" cy="114300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b="1" smtClean="0">
                <a:latin typeface="Arial" charset="0"/>
              </a:rPr>
              <a:t>Does the variance depend on 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b="1" smtClean="0">
                <a:latin typeface="Arial" charset="0"/>
              </a:rPr>
              <a:t>household income?</a:t>
            </a:r>
          </a:p>
          <a:p>
            <a:pPr eaLnBrk="1" hangingPunct="1">
              <a:buFont typeface="Wingdings" pitchFamily="2" charset="2"/>
              <a:buNone/>
            </a:pPr>
            <a:endParaRPr lang="en-US" smtClean="0"/>
          </a:p>
        </p:txBody>
      </p:sp>
      <p:sp>
        <p:nvSpPr>
          <p:cNvPr id="40964" name="Text Box 4"/>
          <p:cNvSpPr txBox="1">
            <a:spLocks noChangeArrowheads="1"/>
          </p:cNvSpPr>
          <p:nvPr/>
        </p:nvSpPr>
        <p:spPr bwMode="auto">
          <a:xfrm>
            <a:off x="1828800" y="3200400"/>
            <a:ext cx="5410200" cy="187801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1">
                <a:latin typeface="Arial" charset="0"/>
              </a:rPr>
              <a:t>NLOGIT        ; Lhs = Mode</a:t>
            </a:r>
          </a:p>
          <a:p>
            <a:r>
              <a:rPr lang="en-US" b="1">
                <a:latin typeface="Arial" charset="0"/>
              </a:rPr>
              <a:t>    	       ; Choices = Air,Train,Bus,Car</a:t>
            </a:r>
          </a:p>
          <a:p>
            <a:r>
              <a:rPr lang="en-US" b="1">
                <a:latin typeface="Arial" charset="0"/>
              </a:rPr>
              <a:t>    	       ; Rhs = TTME,INVC,INVT,GC,One</a:t>
            </a:r>
          </a:p>
          <a:p>
            <a:r>
              <a:rPr lang="en-US" b="1">
                <a:latin typeface="Arial" charset="0"/>
              </a:rPr>
              <a:t>                      ; Het   ;  Hfn = HINC</a:t>
            </a:r>
          </a:p>
          <a:p>
            <a:r>
              <a:rPr lang="en-US" b="1">
                <a:latin typeface="Arial" charset="0"/>
              </a:rPr>
              <a:t>                      ; Effects: INVT(*) $</a:t>
            </a:r>
          </a:p>
          <a:p>
            <a:pPr>
              <a:spcBef>
                <a:spcPct val="50000"/>
              </a:spcBef>
            </a:pPr>
            <a:endParaRPr lang="en-US">
              <a:latin typeface="Arial" charset="0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1905000" y="2819400"/>
            <a:ext cx="6248400" cy="852488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mtClean="0">
                <a:latin typeface="Arial" charset="0"/>
              </a:rPr>
              <a:t>Multinomial Probit</a:t>
            </a:r>
          </a:p>
          <a:p>
            <a:pPr marL="0" indent="0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mtClean="0">
                <a:latin typeface="Arial" charset="0"/>
              </a:rPr>
              <a:t>Mixed Logit (Random Parameters)</a:t>
            </a:r>
          </a:p>
          <a:p>
            <a:pPr marL="0" indent="0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mtClean="0">
                <a:latin typeface="Arial" charset="0"/>
              </a:rPr>
              <a:t>Latent Class Models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b="1" smtClean="0"/>
              <a:t>Multinomial Probit Model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371600" y="1524000"/>
            <a:ext cx="7543800" cy="4530725"/>
          </a:xfrm>
        </p:spPr>
        <p:txBody>
          <a:bodyPr/>
          <a:lstStyle/>
          <a:p>
            <a:pPr eaLnBrk="1" hangingPunct="1"/>
            <a:r>
              <a:rPr lang="en-US" sz="2400" smtClean="0"/>
              <a:t>Add  </a:t>
            </a:r>
            <a:r>
              <a:rPr lang="en-US" sz="2400" b="1" smtClean="0"/>
              <a:t>;MNP</a:t>
            </a:r>
            <a:r>
              <a:rPr lang="en-US" sz="2400" smtClean="0"/>
              <a:t> to the generic command</a:t>
            </a:r>
          </a:p>
          <a:p>
            <a:pPr eaLnBrk="1" hangingPunct="1"/>
            <a:endParaRPr lang="en-US" sz="2400" smtClean="0"/>
          </a:p>
          <a:p>
            <a:pPr eaLnBrk="1" hangingPunct="1"/>
            <a:r>
              <a:rPr lang="en-US" sz="2400" smtClean="0"/>
              <a:t>Use </a:t>
            </a:r>
            <a:r>
              <a:rPr lang="en-US" sz="2400" b="1" smtClean="0"/>
              <a:t>;PTS=number</a:t>
            </a:r>
            <a:r>
              <a:rPr lang="en-US" sz="2400" smtClean="0"/>
              <a:t> to specify the number of points in the simulations. Use a small number (15) for demonstrations and examples. Use a large number (200+) for real estimation.</a:t>
            </a:r>
          </a:p>
          <a:p>
            <a:pPr eaLnBrk="1" hangingPunct="1"/>
            <a:endParaRPr lang="en-US" sz="2400" smtClean="0"/>
          </a:p>
          <a:p>
            <a:pPr eaLnBrk="1" hangingPunct="1"/>
            <a:r>
              <a:rPr lang="en-US" sz="2400" smtClean="0"/>
              <a:t>(Don’t fit this now. Takes forever to compute.  Much less practical – and probably less useful – than other specifications.)</a:t>
            </a:r>
          </a:p>
          <a:p>
            <a:pPr eaLnBrk="1" hangingPunct="1">
              <a:buFont typeface="Wingdings" pitchFamily="2" charset="2"/>
              <a:buNone/>
            </a:pPr>
            <a:endParaRPr lang="en-US" sz="2400" smtClean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smtClean="0"/>
              <a:t>Multinomial Probit Model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smtClean="0"/>
              <a:t> </a:t>
            </a:r>
          </a:p>
        </p:txBody>
      </p:sp>
      <p:sp>
        <p:nvSpPr>
          <p:cNvPr id="6148" name="Text Box 4"/>
          <p:cNvSpPr txBox="1">
            <a:spLocks noChangeArrowheads="1"/>
          </p:cNvSpPr>
          <p:nvPr/>
        </p:nvSpPr>
        <p:spPr bwMode="auto">
          <a:xfrm>
            <a:off x="1524000" y="1752600"/>
            <a:ext cx="6477000" cy="4473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b="1">
                <a:latin typeface="Courier New" pitchFamily="49" charset="0"/>
              </a:rPr>
              <a:t>--------+--------------------------------------------------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Variable| Coefficient    Standard Error  b/St.Er. P[|Z|&gt;z]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        |Attributes in the Utility Functions (beta)</a:t>
            </a:r>
          </a:p>
          <a:p>
            <a:r>
              <a:rPr lang="en-US" sz="1200" b="1">
                <a:latin typeface="Courier New" pitchFamily="49" charset="0"/>
              </a:rPr>
              <a:t>      GC|     .11825**        .04783        2.472   .0134</a:t>
            </a:r>
          </a:p>
          <a:p>
            <a:r>
              <a:rPr lang="en-US" sz="1200" b="1">
                <a:latin typeface="Courier New" pitchFamily="49" charset="0"/>
              </a:rPr>
              <a:t>    TTME|    -.09105***       .03439       -2.647   .0081</a:t>
            </a:r>
          </a:p>
          <a:p>
            <a:r>
              <a:rPr lang="en-US" sz="1200" b="1">
                <a:latin typeface="Courier New" pitchFamily="49" charset="0"/>
              </a:rPr>
              <a:t>    INVC|    -.14880***       .05495       -2.708   .0068</a:t>
            </a:r>
          </a:p>
          <a:p>
            <a:r>
              <a:rPr lang="en-US" sz="1200" b="1">
                <a:latin typeface="Courier New" pitchFamily="49" charset="0"/>
              </a:rPr>
              <a:t>    INVT|    -.02300***       .00797       -2.886   .0039</a:t>
            </a:r>
          </a:p>
          <a:p>
            <a:r>
              <a:rPr lang="en-US" sz="1200" b="1">
                <a:latin typeface="Courier New" pitchFamily="49" charset="0"/>
              </a:rPr>
              <a:t>   A_AIR|    2.94413*        1.59671        1.844   .0652</a:t>
            </a:r>
          </a:p>
          <a:p>
            <a:r>
              <a:rPr lang="en-US" sz="1200" b="1">
                <a:latin typeface="Courier New" pitchFamily="49" charset="0"/>
              </a:rPr>
              <a:t> A_TRAIN|    4.64736***      1.50865        3.080   .0021</a:t>
            </a:r>
          </a:p>
          <a:p>
            <a:r>
              <a:rPr lang="en-US" sz="1200" b="1">
                <a:latin typeface="Courier New" pitchFamily="49" charset="0"/>
              </a:rPr>
              <a:t>   A_BUS|    4.09869***      1.29880        3.156   .0016</a:t>
            </a:r>
          </a:p>
          <a:p>
            <a:r>
              <a:rPr lang="en-US" sz="1200" b="1">
                <a:latin typeface="Courier New" pitchFamily="49" charset="0"/>
              </a:rPr>
              <a:t>        |Std. Devs. of the Normal Distribution.</a:t>
            </a:r>
          </a:p>
          <a:p>
            <a:r>
              <a:rPr lang="en-US" sz="1200" b="1">
                <a:latin typeface="Courier New" pitchFamily="49" charset="0"/>
              </a:rPr>
              <a:t>  s[AIR]|    3.99782**       1.59304        2.510   .0121</a:t>
            </a:r>
          </a:p>
          <a:p>
            <a:r>
              <a:rPr lang="en-US" sz="1200" b="1">
                <a:latin typeface="Courier New" pitchFamily="49" charset="0"/>
              </a:rPr>
              <a:t>s[TRAIN]|    1.63224*         .86143        1.895   .0581</a:t>
            </a:r>
          </a:p>
          <a:p>
            <a:r>
              <a:rPr lang="en-US" sz="1200" b="1">
                <a:latin typeface="Courier New" pitchFamily="49" charset="0"/>
              </a:rPr>
              <a:t>  s[BUS]|    1.00000        ......(Fixed Parameter)......</a:t>
            </a:r>
          </a:p>
          <a:p>
            <a:r>
              <a:rPr lang="en-US" sz="1200" b="1">
                <a:latin typeface="Courier New" pitchFamily="49" charset="0"/>
              </a:rPr>
              <a:t>  s[CAR]|    1.00000        ......(Fixed Parameter)......</a:t>
            </a:r>
          </a:p>
          <a:p>
            <a:r>
              <a:rPr lang="en-US" sz="1200" b="1">
                <a:latin typeface="Courier New" pitchFamily="49" charset="0"/>
              </a:rPr>
              <a:t>        |Correlations in the Normal Distribution</a:t>
            </a:r>
          </a:p>
          <a:p>
            <a:r>
              <a:rPr lang="en-US" sz="1200" b="1">
                <a:latin typeface="Courier New" pitchFamily="49" charset="0"/>
              </a:rPr>
              <a:t>rAIR,TRA|     .31999          .53343         .600   .5486</a:t>
            </a:r>
          </a:p>
          <a:p>
            <a:r>
              <a:rPr lang="en-US" sz="1200" b="1">
                <a:latin typeface="Courier New" pitchFamily="49" charset="0"/>
              </a:rPr>
              <a:t>rAIR,BUS|     .40675          .70841         .574   .5659</a:t>
            </a:r>
          </a:p>
          <a:p>
            <a:r>
              <a:rPr lang="en-US" sz="1200" b="1">
                <a:latin typeface="Courier New" pitchFamily="49" charset="0"/>
              </a:rPr>
              <a:t>rTRA,BUS|     .37434          .41343         .905   .3652</a:t>
            </a:r>
          </a:p>
          <a:p>
            <a:r>
              <a:rPr lang="en-US" sz="1200" b="1">
                <a:latin typeface="Courier New" pitchFamily="49" charset="0"/>
              </a:rPr>
              <a:t>rAIR,CAR|       .000        ......(Fixed Parameter)......</a:t>
            </a:r>
          </a:p>
          <a:p>
            <a:r>
              <a:rPr lang="en-US" sz="1200" b="1">
                <a:latin typeface="Courier New" pitchFamily="49" charset="0"/>
              </a:rPr>
              <a:t>rTRA,CAR|       .000        ......(Fixed Parameter)......</a:t>
            </a:r>
          </a:p>
          <a:p>
            <a:r>
              <a:rPr lang="en-US" sz="1200" b="1">
                <a:latin typeface="Courier New" pitchFamily="49" charset="0"/>
              </a:rPr>
              <a:t>rBUS,CAR|       .000        ......(Fixed Parameter)......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smtClean="0"/>
              <a:t>MNP Elasticities</a:t>
            </a:r>
          </a:p>
        </p:txBody>
      </p:sp>
      <p:sp>
        <p:nvSpPr>
          <p:cNvPr id="7171" name="Text Box 5"/>
          <p:cNvSpPr txBox="1">
            <a:spLocks noChangeArrowheads="1"/>
          </p:cNvSpPr>
          <p:nvPr/>
        </p:nvSpPr>
        <p:spPr bwMode="auto">
          <a:xfrm>
            <a:off x="2057400" y="1400175"/>
            <a:ext cx="5562600" cy="5386388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b="1">
                <a:latin typeface="Courier New" pitchFamily="49" charset="0"/>
              </a:rPr>
              <a:t>+---------------------------------------------------+</a:t>
            </a:r>
          </a:p>
          <a:p>
            <a:r>
              <a:rPr lang="en-US" sz="1200" b="1">
                <a:latin typeface="Courier New" pitchFamily="49" charset="0"/>
              </a:rPr>
              <a:t>| Elasticity             averaged over observations.|</a:t>
            </a:r>
          </a:p>
          <a:p>
            <a:r>
              <a:rPr lang="en-US" sz="1200" b="1">
                <a:latin typeface="Courier New" pitchFamily="49" charset="0"/>
              </a:rPr>
              <a:t>| Attribute is INVT     in choice AIR               |</a:t>
            </a:r>
          </a:p>
          <a:p>
            <a:r>
              <a:rPr lang="en-US" sz="1200" b="1">
                <a:latin typeface="Courier New" pitchFamily="49" charset="0"/>
              </a:rPr>
              <a:t>| Effects on probabilities of all choices in model: |</a:t>
            </a:r>
          </a:p>
          <a:p>
            <a:r>
              <a:rPr lang="en-US" sz="1200" b="1">
                <a:latin typeface="Courier New" pitchFamily="49" charset="0"/>
              </a:rPr>
              <a:t>| * = Direct Elasticity effect of the attribute.    |</a:t>
            </a:r>
          </a:p>
          <a:p>
            <a:r>
              <a:rPr lang="en-US" sz="1200" b="1">
                <a:latin typeface="Courier New" pitchFamily="49" charset="0"/>
              </a:rPr>
              <a:t>|                                  Mean    St.Dev   |</a:t>
            </a:r>
          </a:p>
          <a:p>
            <a:r>
              <a:rPr lang="en-US" sz="1200" b="1">
                <a:latin typeface="Courier New" pitchFamily="49" charset="0"/>
              </a:rPr>
              <a:t>| *     Choice=AIR              -1.0154     .4600   |</a:t>
            </a:r>
          </a:p>
          <a:p>
            <a:r>
              <a:rPr lang="en-US" sz="1200" b="1">
                <a:latin typeface="Courier New" pitchFamily="49" charset="0"/>
              </a:rPr>
              <a:t>|       Choice=TRAIN              .4773     .4052   |</a:t>
            </a:r>
          </a:p>
          <a:p>
            <a:r>
              <a:rPr lang="en-US" sz="1200" b="1">
                <a:latin typeface="Courier New" pitchFamily="49" charset="0"/>
              </a:rPr>
              <a:t>|       Choice=BUS                .6124     .4282   |</a:t>
            </a:r>
          </a:p>
          <a:p>
            <a:r>
              <a:rPr lang="en-US" sz="1200" b="1">
                <a:latin typeface="Courier New" pitchFamily="49" charset="0"/>
              </a:rPr>
              <a:t>|       Choice=CAR                .3237     .3037   |</a:t>
            </a:r>
          </a:p>
          <a:p>
            <a:r>
              <a:rPr lang="en-US" sz="1200" b="1">
                <a:latin typeface="Courier New" pitchFamily="49" charset="0"/>
              </a:rPr>
              <a:t>+---------------------------------------------------+</a:t>
            </a:r>
          </a:p>
          <a:p>
            <a:r>
              <a:rPr lang="en-US" sz="1200" b="1">
                <a:latin typeface="Courier New" pitchFamily="49" charset="0"/>
              </a:rPr>
              <a:t>| Attribute is INVT     in choice TRAIN             |</a:t>
            </a:r>
          </a:p>
          <a:p>
            <a:r>
              <a:rPr lang="en-US" sz="1200" b="1">
                <a:latin typeface="Courier New" pitchFamily="49" charset="0"/>
              </a:rPr>
              <a:t>|       Choice=AIR               1.8113    1.6718   |</a:t>
            </a:r>
          </a:p>
          <a:p>
            <a:r>
              <a:rPr lang="en-US" sz="1200" b="1">
                <a:latin typeface="Courier New" pitchFamily="49" charset="0"/>
              </a:rPr>
              <a:t>| *     Choice=TRAIN           -11.8375   10.1346   |</a:t>
            </a:r>
          </a:p>
          <a:p>
            <a:r>
              <a:rPr lang="en-US" sz="1200" b="1">
                <a:latin typeface="Courier New" pitchFamily="49" charset="0"/>
              </a:rPr>
              <a:t>|       Choice=BUS               7.9668    6.8088   |</a:t>
            </a:r>
          </a:p>
          <a:p>
            <a:r>
              <a:rPr lang="en-US" sz="1200" b="1">
                <a:latin typeface="Courier New" pitchFamily="49" charset="0"/>
              </a:rPr>
              <a:t>|       Choice=CAR               4.3257    4.4078   |</a:t>
            </a:r>
          </a:p>
          <a:p>
            <a:r>
              <a:rPr lang="en-US" sz="1200" b="1">
                <a:latin typeface="Courier New" pitchFamily="49" charset="0"/>
              </a:rPr>
              <a:t>+---------------------------------------------------+</a:t>
            </a:r>
          </a:p>
          <a:p>
            <a:r>
              <a:rPr lang="en-US" sz="1200" b="1">
                <a:latin typeface="Courier New" pitchFamily="49" charset="0"/>
              </a:rPr>
              <a:t>| Attribute is INVT     in choice BUS               |</a:t>
            </a:r>
          </a:p>
          <a:p>
            <a:r>
              <a:rPr lang="en-US" sz="1200" b="1">
                <a:latin typeface="Courier New" pitchFamily="49" charset="0"/>
              </a:rPr>
              <a:t>|       Choice=AIR                .9635    1.4635   |</a:t>
            </a:r>
          </a:p>
          <a:p>
            <a:r>
              <a:rPr lang="en-US" sz="1200" b="1">
                <a:latin typeface="Courier New" pitchFamily="49" charset="0"/>
              </a:rPr>
              <a:t>|       Choice=TRAIN             3.9555    6.7724   |</a:t>
            </a:r>
          </a:p>
          <a:p>
            <a:r>
              <a:rPr lang="en-US" sz="1200" b="1">
                <a:latin typeface="Courier New" pitchFamily="49" charset="0"/>
              </a:rPr>
              <a:t>| *     Choice=BUS             -23.3467   14.2837   |</a:t>
            </a:r>
          </a:p>
          <a:p>
            <a:r>
              <a:rPr lang="en-US" sz="1200" b="1">
                <a:latin typeface="Courier New" pitchFamily="49" charset="0"/>
              </a:rPr>
              <a:t>|       Choice=CAR               4.6840    7.8314   |</a:t>
            </a:r>
          </a:p>
          <a:p>
            <a:r>
              <a:rPr lang="en-US" sz="1200" b="1">
                <a:latin typeface="Courier New" pitchFamily="49" charset="0"/>
              </a:rPr>
              <a:t>+---------------------------------------------------+</a:t>
            </a:r>
          </a:p>
          <a:p>
            <a:r>
              <a:rPr lang="en-US" sz="1200" b="1">
                <a:latin typeface="Courier New" pitchFamily="49" charset="0"/>
              </a:rPr>
              <a:t>| Attribute is INVT     in choice CAR               |</a:t>
            </a:r>
          </a:p>
          <a:p>
            <a:r>
              <a:rPr lang="en-US" sz="1200" b="1">
                <a:latin typeface="Courier New" pitchFamily="49" charset="0"/>
              </a:rPr>
              <a:t>|       Choice=AIR               1.3324    1.4476   |</a:t>
            </a:r>
          </a:p>
          <a:p>
            <a:r>
              <a:rPr lang="en-US" sz="1200" b="1">
                <a:latin typeface="Courier New" pitchFamily="49" charset="0"/>
              </a:rPr>
              <a:t>|       Choice=TRAIN             4.5062    4.7695   |</a:t>
            </a:r>
          </a:p>
          <a:p>
            <a:r>
              <a:rPr lang="en-US" sz="1200" b="1">
                <a:latin typeface="Courier New" pitchFamily="49" charset="0"/>
              </a:rPr>
              <a:t>|       Choice=BUS               9.6001    7.6406   |</a:t>
            </a:r>
          </a:p>
          <a:p>
            <a:r>
              <a:rPr lang="en-US" sz="1200" b="1">
                <a:latin typeface="Courier New" pitchFamily="49" charset="0"/>
              </a:rPr>
              <a:t>| *     Choice=CAR             -10.8870   10.0449   |</a:t>
            </a:r>
          </a:p>
          <a:p>
            <a:r>
              <a:rPr lang="en-US" sz="1200" b="1">
                <a:latin typeface="Courier New" pitchFamily="49" charset="0"/>
              </a:rPr>
              <a:t>+---------------------------------------------------+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evel">
  <a:themeElements>
    <a:clrScheme name="Level 8">
      <a:dk1>
        <a:srgbClr val="000000"/>
      </a:dk1>
      <a:lt1>
        <a:srgbClr val="FFFFFF"/>
      </a:lt1>
      <a:dk2>
        <a:srgbClr val="999900"/>
      </a:dk2>
      <a:lt2>
        <a:srgbClr val="666600"/>
      </a:lt2>
      <a:accent1>
        <a:srgbClr val="99CC00"/>
      </a:accent1>
      <a:accent2>
        <a:srgbClr val="CCCC66"/>
      </a:accent2>
      <a:accent3>
        <a:srgbClr val="FFFFFF"/>
      </a:accent3>
      <a:accent4>
        <a:srgbClr val="000000"/>
      </a:accent4>
      <a:accent5>
        <a:srgbClr val="CAE2AA"/>
      </a:accent5>
      <a:accent6>
        <a:srgbClr val="B9B95C"/>
      </a:accent6>
      <a:hlink>
        <a:srgbClr val="FFCC00"/>
      </a:hlink>
      <a:folHlink>
        <a:srgbClr val="CC9900"/>
      </a:folHlink>
    </a:clrScheme>
    <a:fontScheme name="Level">
      <a:majorFont>
        <a:latin typeface="Arial"/>
        <a:ea typeface=""/>
        <a:cs typeface="Arial"/>
      </a:majorFont>
      <a:minorFont>
        <a:latin typeface="Verdana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Level 1">
        <a:dk1>
          <a:srgbClr val="006699"/>
        </a:dk1>
        <a:lt1>
          <a:srgbClr val="FFFFFF"/>
        </a:lt1>
        <a:dk2>
          <a:srgbClr val="000000"/>
        </a:dk2>
        <a:lt2>
          <a:srgbClr val="99FF99"/>
        </a:lt2>
        <a:accent1>
          <a:srgbClr val="00CC99"/>
        </a:accent1>
        <a:accent2>
          <a:srgbClr val="009999"/>
        </a:accent2>
        <a:accent3>
          <a:srgbClr val="AAAAAA"/>
        </a:accent3>
        <a:accent4>
          <a:srgbClr val="DADADA"/>
        </a:accent4>
        <a:accent5>
          <a:srgbClr val="AAE2CA"/>
        </a:accent5>
        <a:accent6>
          <a:srgbClr val="008A8A"/>
        </a:accent6>
        <a:hlink>
          <a:srgbClr val="0066FF"/>
        </a:hlink>
        <a:folHlink>
          <a:srgbClr val="989CB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2">
        <a:dk1>
          <a:srgbClr val="808000"/>
        </a:dk1>
        <a:lt1>
          <a:srgbClr val="FFFFFF"/>
        </a:lt1>
        <a:dk2>
          <a:srgbClr val="5C271E"/>
        </a:dk2>
        <a:lt2>
          <a:srgbClr val="FFDD89"/>
        </a:lt2>
        <a:accent1>
          <a:srgbClr val="CC6600"/>
        </a:accent1>
        <a:accent2>
          <a:srgbClr val="CC9900"/>
        </a:accent2>
        <a:accent3>
          <a:srgbClr val="B5ACAB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3">
        <a:dk1>
          <a:srgbClr val="763B00"/>
        </a:dk1>
        <a:lt1>
          <a:srgbClr val="FFFFFF"/>
        </a:lt1>
        <a:dk2>
          <a:srgbClr val="330000"/>
        </a:dk2>
        <a:lt2>
          <a:srgbClr val="CC9900"/>
        </a:lt2>
        <a:accent1>
          <a:srgbClr val="FFCC00"/>
        </a:accent1>
        <a:accent2>
          <a:srgbClr val="CC3300"/>
        </a:accent2>
        <a:accent3>
          <a:srgbClr val="ADAAAA"/>
        </a:accent3>
        <a:accent4>
          <a:srgbClr val="DADADA"/>
        </a:accent4>
        <a:accent5>
          <a:srgbClr val="FFE2AA"/>
        </a:accent5>
        <a:accent6>
          <a:srgbClr val="B92D00"/>
        </a:accent6>
        <a:hlink>
          <a:srgbClr val="666699"/>
        </a:hlink>
        <a:folHlink>
          <a:srgbClr val="99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4">
        <a:dk1>
          <a:srgbClr val="6D3696"/>
        </a:dk1>
        <a:lt1>
          <a:srgbClr val="FFFFFF"/>
        </a:lt1>
        <a:dk2>
          <a:srgbClr val="51255D"/>
        </a:dk2>
        <a:lt2>
          <a:srgbClr val="FFFFCC"/>
        </a:lt2>
        <a:accent1>
          <a:srgbClr val="666699"/>
        </a:accent1>
        <a:accent2>
          <a:srgbClr val="800080"/>
        </a:accent2>
        <a:accent3>
          <a:srgbClr val="B3ACB6"/>
        </a:accent3>
        <a:accent4>
          <a:srgbClr val="DADADA"/>
        </a:accent4>
        <a:accent5>
          <a:srgbClr val="B8B8CA"/>
        </a:accent5>
        <a:accent6>
          <a:srgbClr val="730073"/>
        </a:accent6>
        <a:hlink>
          <a:srgbClr val="CCCC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5">
        <a:dk1>
          <a:srgbClr val="CC6600"/>
        </a:dk1>
        <a:lt1>
          <a:srgbClr val="FFFFFF"/>
        </a:lt1>
        <a:dk2>
          <a:srgbClr val="4A553B"/>
        </a:dk2>
        <a:lt2>
          <a:srgbClr val="FFBF1F"/>
        </a:lt2>
        <a:accent1>
          <a:srgbClr val="FFCC00"/>
        </a:accent1>
        <a:accent2>
          <a:srgbClr val="CC9900"/>
        </a:accent2>
        <a:accent3>
          <a:srgbClr val="B1B4AF"/>
        </a:accent3>
        <a:accent4>
          <a:srgbClr val="DADADA"/>
        </a:accent4>
        <a:accent5>
          <a:srgbClr val="FFE2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6">
        <a:dk1>
          <a:srgbClr val="000000"/>
        </a:dk1>
        <a:lt1>
          <a:srgbClr val="FFFFFF"/>
        </a:lt1>
        <a:dk2>
          <a:srgbClr val="666699"/>
        </a:dk2>
        <a:lt2>
          <a:srgbClr val="FFCC00"/>
        </a:lt2>
        <a:accent1>
          <a:srgbClr val="FF9900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E70000"/>
        </a:accent6>
        <a:hlink>
          <a:srgbClr val="666699"/>
        </a:hlink>
        <a:folHlink>
          <a:srgbClr val="9999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vel 7">
        <a:dk1>
          <a:srgbClr val="000000"/>
        </a:dk1>
        <a:lt1>
          <a:srgbClr val="FFFFFF"/>
        </a:lt1>
        <a:dk2>
          <a:srgbClr val="CC3300"/>
        </a:dk2>
        <a:lt2>
          <a:srgbClr val="66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CC9900"/>
        </a:hlink>
        <a:folHlink>
          <a:srgbClr val="9966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vel 8">
        <a:dk1>
          <a:srgbClr val="000000"/>
        </a:dk1>
        <a:lt1>
          <a:srgbClr val="FFFFFF"/>
        </a:lt1>
        <a:dk2>
          <a:srgbClr val="999900"/>
        </a:dk2>
        <a:lt2>
          <a:srgbClr val="666600"/>
        </a:lt2>
        <a:accent1>
          <a:srgbClr val="99CC00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B9B95C"/>
        </a:accent6>
        <a:hlink>
          <a:srgbClr val="FFCC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Level">
  <a:themeElements>
    <a:clrScheme name="1_Level 8">
      <a:dk1>
        <a:srgbClr val="000000"/>
      </a:dk1>
      <a:lt1>
        <a:srgbClr val="FFFFFF"/>
      </a:lt1>
      <a:dk2>
        <a:srgbClr val="999900"/>
      </a:dk2>
      <a:lt2>
        <a:srgbClr val="666600"/>
      </a:lt2>
      <a:accent1>
        <a:srgbClr val="99CC00"/>
      </a:accent1>
      <a:accent2>
        <a:srgbClr val="CCCC66"/>
      </a:accent2>
      <a:accent3>
        <a:srgbClr val="FFFFFF"/>
      </a:accent3>
      <a:accent4>
        <a:srgbClr val="000000"/>
      </a:accent4>
      <a:accent5>
        <a:srgbClr val="CAE2AA"/>
      </a:accent5>
      <a:accent6>
        <a:srgbClr val="B9B95C"/>
      </a:accent6>
      <a:hlink>
        <a:srgbClr val="FFCC00"/>
      </a:hlink>
      <a:folHlink>
        <a:srgbClr val="CC9900"/>
      </a:folHlink>
    </a:clrScheme>
    <a:fontScheme name="1_Level">
      <a:majorFont>
        <a:latin typeface="Arial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1_Level 1">
        <a:dk1>
          <a:srgbClr val="006699"/>
        </a:dk1>
        <a:lt1>
          <a:srgbClr val="FFFFFF"/>
        </a:lt1>
        <a:dk2>
          <a:srgbClr val="000000"/>
        </a:dk2>
        <a:lt2>
          <a:srgbClr val="99FF99"/>
        </a:lt2>
        <a:accent1>
          <a:srgbClr val="00CC99"/>
        </a:accent1>
        <a:accent2>
          <a:srgbClr val="009999"/>
        </a:accent2>
        <a:accent3>
          <a:srgbClr val="AAAAAA"/>
        </a:accent3>
        <a:accent4>
          <a:srgbClr val="DADADA"/>
        </a:accent4>
        <a:accent5>
          <a:srgbClr val="AAE2CA"/>
        </a:accent5>
        <a:accent6>
          <a:srgbClr val="008A8A"/>
        </a:accent6>
        <a:hlink>
          <a:srgbClr val="0066FF"/>
        </a:hlink>
        <a:folHlink>
          <a:srgbClr val="989CB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Level 2">
        <a:dk1>
          <a:srgbClr val="808000"/>
        </a:dk1>
        <a:lt1>
          <a:srgbClr val="FFFFFF"/>
        </a:lt1>
        <a:dk2>
          <a:srgbClr val="5C271E"/>
        </a:dk2>
        <a:lt2>
          <a:srgbClr val="FFDD89"/>
        </a:lt2>
        <a:accent1>
          <a:srgbClr val="CC6600"/>
        </a:accent1>
        <a:accent2>
          <a:srgbClr val="CC9900"/>
        </a:accent2>
        <a:accent3>
          <a:srgbClr val="B5ACAB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Level 3">
        <a:dk1>
          <a:srgbClr val="763B00"/>
        </a:dk1>
        <a:lt1>
          <a:srgbClr val="FFFFFF"/>
        </a:lt1>
        <a:dk2>
          <a:srgbClr val="330000"/>
        </a:dk2>
        <a:lt2>
          <a:srgbClr val="CC9900"/>
        </a:lt2>
        <a:accent1>
          <a:srgbClr val="FFCC00"/>
        </a:accent1>
        <a:accent2>
          <a:srgbClr val="CC3300"/>
        </a:accent2>
        <a:accent3>
          <a:srgbClr val="ADAAAA"/>
        </a:accent3>
        <a:accent4>
          <a:srgbClr val="DADADA"/>
        </a:accent4>
        <a:accent5>
          <a:srgbClr val="FFE2AA"/>
        </a:accent5>
        <a:accent6>
          <a:srgbClr val="B92D00"/>
        </a:accent6>
        <a:hlink>
          <a:srgbClr val="666699"/>
        </a:hlink>
        <a:folHlink>
          <a:srgbClr val="99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Level 4">
        <a:dk1>
          <a:srgbClr val="6D3696"/>
        </a:dk1>
        <a:lt1>
          <a:srgbClr val="FFFFFF"/>
        </a:lt1>
        <a:dk2>
          <a:srgbClr val="51255D"/>
        </a:dk2>
        <a:lt2>
          <a:srgbClr val="FFFFCC"/>
        </a:lt2>
        <a:accent1>
          <a:srgbClr val="666699"/>
        </a:accent1>
        <a:accent2>
          <a:srgbClr val="800080"/>
        </a:accent2>
        <a:accent3>
          <a:srgbClr val="B3ACB6"/>
        </a:accent3>
        <a:accent4>
          <a:srgbClr val="DADADA"/>
        </a:accent4>
        <a:accent5>
          <a:srgbClr val="B8B8CA"/>
        </a:accent5>
        <a:accent6>
          <a:srgbClr val="730073"/>
        </a:accent6>
        <a:hlink>
          <a:srgbClr val="CCCC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Level 5">
        <a:dk1>
          <a:srgbClr val="CC6600"/>
        </a:dk1>
        <a:lt1>
          <a:srgbClr val="FFFFFF"/>
        </a:lt1>
        <a:dk2>
          <a:srgbClr val="4A553B"/>
        </a:dk2>
        <a:lt2>
          <a:srgbClr val="FFBF1F"/>
        </a:lt2>
        <a:accent1>
          <a:srgbClr val="FFCC00"/>
        </a:accent1>
        <a:accent2>
          <a:srgbClr val="CC9900"/>
        </a:accent2>
        <a:accent3>
          <a:srgbClr val="B1B4AF"/>
        </a:accent3>
        <a:accent4>
          <a:srgbClr val="DADADA"/>
        </a:accent4>
        <a:accent5>
          <a:srgbClr val="FFE2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Level 6">
        <a:dk1>
          <a:srgbClr val="000000"/>
        </a:dk1>
        <a:lt1>
          <a:srgbClr val="FFFFFF"/>
        </a:lt1>
        <a:dk2>
          <a:srgbClr val="666699"/>
        </a:dk2>
        <a:lt2>
          <a:srgbClr val="FFCC00"/>
        </a:lt2>
        <a:accent1>
          <a:srgbClr val="FF9900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E70000"/>
        </a:accent6>
        <a:hlink>
          <a:srgbClr val="666699"/>
        </a:hlink>
        <a:folHlink>
          <a:srgbClr val="9999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Level 7">
        <a:dk1>
          <a:srgbClr val="000000"/>
        </a:dk1>
        <a:lt1>
          <a:srgbClr val="FFFFFF"/>
        </a:lt1>
        <a:dk2>
          <a:srgbClr val="CC3300"/>
        </a:dk2>
        <a:lt2>
          <a:srgbClr val="66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CC9900"/>
        </a:hlink>
        <a:folHlink>
          <a:srgbClr val="9966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Level 8">
        <a:dk1>
          <a:srgbClr val="000000"/>
        </a:dk1>
        <a:lt1>
          <a:srgbClr val="FFFFFF"/>
        </a:lt1>
        <a:dk2>
          <a:srgbClr val="999900"/>
        </a:dk2>
        <a:lt2>
          <a:srgbClr val="666600"/>
        </a:lt2>
        <a:accent1>
          <a:srgbClr val="99CC00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B9B95C"/>
        </a:accent6>
        <a:hlink>
          <a:srgbClr val="FFCC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Quadrant</Template>
  <TotalTime>10962</TotalTime>
  <Words>3678</Words>
  <Application>Microsoft Office PowerPoint</Application>
  <PresentationFormat>On-screen Show (4:3)</PresentationFormat>
  <Paragraphs>608</Paragraphs>
  <Slides>42</Slides>
  <Notes>37</Notes>
  <HiddenSlides>0</HiddenSlides>
  <MMClips>0</MMClips>
  <ScaleCrop>false</ScaleCrop>
  <HeadingPairs>
    <vt:vector size="6" baseType="variant"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45" baseType="lpstr">
      <vt:lpstr>Level</vt:lpstr>
      <vt:lpstr>1_Level</vt:lpstr>
      <vt:lpstr>Equation</vt:lpstr>
      <vt:lpstr>Discrete Choice Modeling</vt:lpstr>
      <vt:lpstr>Lab 5</vt:lpstr>
      <vt:lpstr>Observed Data</vt:lpstr>
      <vt:lpstr>Data for Multinomial Choice</vt:lpstr>
      <vt:lpstr>Using NLOGIT To Fit the Model</vt:lpstr>
      <vt:lpstr>Slide 6</vt:lpstr>
      <vt:lpstr>Specification of Choice Variable</vt:lpstr>
      <vt:lpstr>Specification of Utility Functions</vt:lpstr>
      <vt:lpstr>Submit Command from Editor</vt:lpstr>
      <vt:lpstr>Command Structure</vt:lpstr>
      <vt:lpstr>Slide 11</vt:lpstr>
      <vt:lpstr>Effects of Changes in Attributes on Probabilities</vt:lpstr>
      <vt:lpstr>Elasticities for CLOGIT</vt:lpstr>
      <vt:lpstr>Other Useful Options</vt:lpstr>
      <vt:lpstr>Analyzing Behavior of Market Shares</vt:lpstr>
      <vt:lpstr>More Complicated Model Simulation</vt:lpstr>
      <vt:lpstr>Model Simulation In vehicle cost of CAR rises by 25%</vt:lpstr>
      <vt:lpstr>      Compound Scenario: INVC(Car) falls by 10%,                                              TTME (Air,Train) rises by 25%                                               (at the same time).</vt:lpstr>
      <vt:lpstr>Choice Based Sampling</vt:lpstr>
      <vt:lpstr>Choice Based Sampling Estimators</vt:lpstr>
      <vt:lpstr>Changes in Estimated Elasticities</vt:lpstr>
      <vt:lpstr>Testing IIA vs. AIR Choice</vt:lpstr>
      <vt:lpstr>     Testing IIA – Dealing with Constants</vt:lpstr>
      <vt:lpstr>Slide 24</vt:lpstr>
      <vt:lpstr>Using NLOGIT To Fit the Model</vt:lpstr>
      <vt:lpstr>Nested Logit Model</vt:lpstr>
      <vt:lpstr>Model Form RU1</vt:lpstr>
      <vt:lpstr>Moving Scaling Down to the Twig Level</vt:lpstr>
      <vt:lpstr>Normalizations</vt:lpstr>
      <vt:lpstr>Normalizations of Nested Logit Models</vt:lpstr>
      <vt:lpstr>Fixing IV Parameters</vt:lpstr>
      <vt:lpstr>Constraining the IV Parameters</vt:lpstr>
      <vt:lpstr>Degenerate Branch</vt:lpstr>
      <vt:lpstr>Heteroscedasticity in the MNL Model</vt:lpstr>
      <vt:lpstr>Heteroscedastic Extreme Value Model (1)</vt:lpstr>
      <vt:lpstr>Heteroscedastic Extreme Value Model (2)</vt:lpstr>
      <vt:lpstr>HEV Model - Elasticities</vt:lpstr>
      <vt:lpstr>Heterogeneous HEV Model</vt:lpstr>
      <vt:lpstr>Slide 39</vt:lpstr>
      <vt:lpstr>Multinomial Probit Model</vt:lpstr>
      <vt:lpstr>Multinomial Probit Model</vt:lpstr>
      <vt:lpstr>MNP Elasticities</vt:lpstr>
    </vt:vector>
  </TitlesOfParts>
  <Company>Stern School of Business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Modeling Consumer Decision Making and Discrete Choice Behavior</dc:title>
  <dc:creator>Valued Sony Customer</dc:creator>
  <cp:lastModifiedBy>Bill</cp:lastModifiedBy>
  <cp:revision>70</cp:revision>
  <dcterms:created xsi:type="dcterms:W3CDTF">2001-06-17T19:05:03Z</dcterms:created>
  <dcterms:modified xsi:type="dcterms:W3CDTF">2012-11-19T19:31:56Z</dcterms:modified>
</cp:coreProperties>
</file>