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27"/>
  </p:notesMasterIdLst>
  <p:handoutMasterIdLst>
    <p:handoutMasterId r:id="rId28"/>
  </p:handoutMasterIdLst>
  <p:sldIdLst>
    <p:sldId id="444" r:id="rId3"/>
    <p:sldId id="451" r:id="rId4"/>
    <p:sldId id="452" r:id="rId5"/>
    <p:sldId id="453" r:id="rId6"/>
    <p:sldId id="454" r:id="rId7"/>
    <p:sldId id="455" r:id="rId8"/>
    <p:sldId id="456" r:id="rId9"/>
    <p:sldId id="457" r:id="rId10"/>
    <p:sldId id="458" r:id="rId11"/>
    <p:sldId id="459" r:id="rId12"/>
    <p:sldId id="460" r:id="rId13"/>
    <p:sldId id="461" r:id="rId14"/>
    <p:sldId id="462" r:id="rId15"/>
    <p:sldId id="463" r:id="rId16"/>
    <p:sldId id="464" r:id="rId17"/>
    <p:sldId id="465" r:id="rId18"/>
    <p:sldId id="466" r:id="rId19"/>
    <p:sldId id="467" r:id="rId20"/>
    <p:sldId id="468" r:id="rId21"/>
    <p:sldId id="469" r:id="rId22"/>
    <p:sldId id="470" r:id="rId23"/>
    <p:sldId id="471" r:id="rId24"/>
    <p:sldId id="472" r:id="rId25"/>
    <p:sldId id="473" r:id="rId26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98" autoAdjust="0"/>
  </p:normalViewPr>
  <p:slideViewPr>
    <p:cSldViewPr>
      <p:cViewPr varScale="1">
        <p:scale>
          <a:sx n="108" d="100"/>
          <a:sy n="108" d="100"/>
        </p:scale>
        <p:origin x="-1242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24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B18F6995-D175-419B-A78A-FD3BF6B83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1405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0075"/>
            <a:ext cx="51308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2DC6F951-0A25-4F20-BA1B-0D8D2B45E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44330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37623-B349-4B7E-A622-D5AE26AF4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6F7D1-2977-474D-8518-6A9BDB13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8D0CC-3E27-41C9-8C77-A838838E6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C6A36-BE8E-4F9F-9697-74DD4A6C51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B8318-CAA7-493E-8EF0-E877893FE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49C95-4249-4C28-85CE-987F1C77D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4C289-7C53-4824-A965-A980A33537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C6D09-61E5-4D1D-887A-0E7144C27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BF299-EB7D-4777-8F93-8673F12033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86B08-9507-411E-AFFD-3701DE992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D1F52-42B1-4CE8-9589-7CD799356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2D51-D95A-4A3C-AC36-918389EA8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60169-F7A9-417F-9492-3847B11BC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B7210-4437-4355-90FB-BC09804DB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08F86-E6F8-45BF-A4AB-F1FF8E5AE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2E437-A41D-40B5-B73D-8A88024B9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88745-D9BD-417A-9DF1-95A0A4177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7420D-CC76-4DB3-BCC7-5742FB303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B5687-838F-4F77-B7CC-DAE545BE2F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8A6AB-9973-4523-BC34-523281176D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B2ABA-595E-44E1-9B33-6B0F25D9E7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39D92-4CC9-4CB4-8BAD-1F4A0B603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1E6892CD-B280-486B-B5C2-DEC6B4D18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3058F7F4-333E-4758-A119-D2121D34ED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6" name="Picture 5" descr="LIMDEP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124200"/>
            <a:ext cx="3390900" cy="231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458200" cy="762000"/>
          </a:xfrm>
        </p:spPr>
        <p:txBody>
          <a:bodyPr/>
          <a:lstStyle/>
          <a:p>
            <a:pPr eaLnBrk="1" hangingPunct="1"/>
            <a:r>
              <a:rPr lang="en-US" sz="2800" b="1" smtClean="0"/>
              <a:t>Data Sets for Random Parameters Modeling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66800" y="1600200"/>
            <a:ext cx="7239000" cy="49530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(1) </a:t>
            </a:r>
            <a:r>
              <a:rPr lang="en-US" sz="1600" b="1" smtClean="0">
                <a:latin typeface="Arial" charset="0"/>
              </a:rPr>
              <a:t>clogit.lpj</a:t>
            </a:r>
            <a:r>
              <a:rPr lang="en-US" sz="1600" smtClean="0"/>
              <a:t> (as before)  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(2) </a:t>
            </a:r>
            <a:r>
              <a:rPr lang="en-US" sz="1600" b="1" smtClean="0">
                <a:latin typeface="Arial" charset="0"/>
              </a:rPr>
              <a:t>brandchoicesSP.LPJ</a:t>
            </a:r>
            <a:r>
              <a:rPr lang="en-US" sz="1600" smtClean="0"/>
              <a:t> is 8 choice situations per person, 4 choices.  True underlying model is a three class latent class model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(3) </a:t>
            </a:r>
            <a:r>
              <a:rPr lang="en-US" sz="1600" b="1" smtClean="0">
                <a:latin typeface="Arial" charset="0"/>
              </a:rPr>
              <a:t>panelprobit.lpj</a:t>
            </a:r>
            <a:r>
              <a:rPr lang="en-US" sz="1600" smtClean="0"/>
              <a:t> is 5 binary outcome situations per firm, 1270 firms.  This has only firm specific data, no “choice specific” data.  Suitable for Random Parameters Probit Models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(4) </a:t>
            </a:r>
            <a:r>
              <a:rPr lang="en-US" sz="1600" b="1" smtClean="0">
                <a:latin typeface="Arial" charset="0"/>
              </a:rPr>
              <a:t>innovation.lpj</a:t>
            </a:r>
            <a:r>
              <a:rPr lang="en-US" sz="1600" smtClean="0"/>
              <a:t> is 5 “choice” situations per firm.  Converted the panel probit.lpj data to a format amenable to the RPL program in NLOGIT.  Second line of each outcome is the other outcome, “not innovate” plus zeros for the “attributes.”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(5) </a:t>
            </a:r>
            <a:r>
              <a:rPr lang="en-US" sz="1600" b="1" smtClean="0">
                <a:latin typeface="Arial" charset="0"/>
              </a:rPr>
              <a:t>healthcare.lpj</a:t>
            </a:r>
            <a:r>
              <a:rPr lang="en-US" sz="1600" smtClean="0"/>
              <a:t> is a panel data set with numerous variables (DocVis, HospVis, DOCTOR, HOSPITAL, HSAT) that can be modeled with random parameters models.  There are varying numbers of observations per person.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(6) </a:t>
            </a:r>
            <a:r>
              <a:rPr lang="en-US" sz="1600" b="1" smtClean="0">
                <a:latin typeface="Arial" charset="0"/>
              </a:rPr>
              <a:t>sprp.lpj</a:t>
            </a:r>
            <a:r>
              <a:rPr lang="en-US" sz="1600" smtClean="0">
                <a:latin typeface="Arial" charset="0"/>
              </a:rPr>
              <a:t> is a mixed revealed/stated multinomial choice data set.  There are a mixture of a variable number of choices per person as well as a choice among the elements of a master choice set.</a:t>
            </a:r>
            <a:r>
              <a:rPr lang="en-US" sz="1600" smtClean="0"/>
              <a:t> 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Panel Data Formats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In case  (1)        </a:t>
            </a:r>
            <a:r>
              <a:rPr lang="en-US" b="1" smtClean="0">
                <a:latin typeface="Arial" charset="0"/>
              </a:rPr>
              <a:t>; PDS = 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(2) use  </a:t>
            </a:r>
            <a:r>
              <a:rPr lang="en-US" b="1" smtClean="0">
                <a:latin typeface="Arial" charset="0"/>
              </a:rPr>
              <a:t>; PDS = 8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(3)        </a:t>
            </a:r>
            <a:r>
              <a:rPr lang="en-US" b="1" smtClean="0">
                <a:latin typeface="Arial" charset="0"/>
              </a:rPr>
              <a:t>; PDS = 5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(4)        </a:t>
            </a:r>
            <a:r>
              <a:rPr lang="en-US" b="1" smtClean="0">
                <a:latin typeface="Arial" charset="0"/>
              </a:rPr>
              <a:t>; PDS = 5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(5)        </a:t>
            </a:r>
            <a:r>
              <a:rPr lang="en-US" b="1" smtClean="0">
                <a:latin typeface="Arial" charset="0"/>
              </a:rPr>
              <a:t>; PDS = _Groupti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     (6)        </a:t>
            </a:r>
            <a:r>
              <a:rPr lang="en-US" b="1" smtClean="0">
                <a:latin typeface="Arial" charset="0"/>
              </a:rPr>
              <a:t>; PDS = 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         (See discussion in Lab Session 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Commands for Random Parameters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2057400"/>
            <a:ext cx="69342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Model name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Lhs = 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Rhs = 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… &lt; any other specifications 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FF3300"/>
                </a:solidFill>
                <a:latin typeface="Arial" charset="0"/>
              </a:rPr>
              <a:t>; RPM if not NLOGIT or ;RPL if NLOGIT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PTS = the number of points (use 25 for our class)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PDS = the panel data spedification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Halton (to get better results)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; FCN = the specification of the random parameters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Random Parameter Specifications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28800"/>
            <a:ext cx="8229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All models in LIMDEP/NLOGIT may be fit with random parameters, with panel or cross sections.  NLOGIT has more options (not shown here) than the more general cases.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Options for specifications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   </a:t>
            </a:r>
            <a:r>
              <a:rPr lang="en-US" sz="2000" b="1" smtClean="0">
                <a:latin typeface="Arial" charset="0"/>
              </a:rPr>
              <a:t>; Correlated parameters (otherwise, independent)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; FCN = name ( type ).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Type is N = normal,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U = uniform,      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L = lognormal (positive),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T = tent shaped distributions.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C = nonrandom (variance = 0 – only in NLOGIT)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Name is the name of a variable or parameter in the model or</a:t>
            </a:r>
            <a:br>
              <a:rPr lang="en-US" sz="2000" b="1" smtClean="0">
                <a:latin typeface="Arial" charset="0"/>
              </a:rPr>
            </a:br>
            <a:r>
              <a:rPr lang="en-US" sz="2000" b="1" smtClean="0">
                <a:latin typeface="Arial" charset="0"/>
              </a:rPr>
              <a:t>A_choice for ASCs (up to 8 characters).  In the CLOGIT model, they are A_AIR  A_TRAIN  A_BUS.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Replicability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1676400"/>
            <a:ext cx="6096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Consecutive runs of the identical model give different results</a:t>
            </a:r>
            <a:r>
              <a:rPr lang="en-US" sz="2000" smtClean="0">
                <a:latin typeface="Arial" charset="0"/>
              </a:rPr>
              <a:t>. Why?  Different random draws.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Achieve replicability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lvl="1" eaLnBrk="1" hangingPunct="1">
              <a:buNone/>
            </a:pPr>
            <a:r>
              <a:rPr lang="en-US" sz="2000" smtClean="0">
                <a:latin typeface="Arial" charset="0"/>
              </a:rPr>
              <a:t>Use </a:t>
            </a:r>
            <a:r>
              <a:rPr lang="en-US" sz="2000" b="1" smtClean="0">
                <a:latin typeface="Arial" charset="0"/>
              </a:rPr>
              <a:t>;HALTON</a:t>
            </a:r>
          </a:p>
          <a:p>
            <a:pPr lvl="1" eaLnBrk="1" hangingPunct="1">
              <a:buNone/>
            </a:pPr>
            <a:endParaRPr lang="en-US" sz="2000" smtClean="0">
              <a:latin typeface="Arial" charset="0"/>
            </a:endParaRPr>
          </a:p>
          <a:p>
            <a:pPr lvl="1" eaLnBrk="1" hangingPunct="1">
              <a:buNone/>
            </a:pPr>
            <a:r>
              <a:rPr lang="en-US" sz="2000" smtClean="0">
                <a:latin typeface="Arial" charset="0"/>
              </a:rPr>
              <a:t>Set </a:t>
            </a:r>
            <a:r>
              <a:rPr lang="en-US" sz="2000" smtClean="0">
                <a:latin typeface="Arial" charset="0"/>
              </a:rPr>
              <a:t>random number generator before each run with the same value.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CALC </a:t>
            </a:r>
            <a:r>
              <a:rPr lang="en-US" sz="2000" b="1" smtClean="0">
                <a:latin typeface="Arial" charset="0"/>
              </a:rPr>
              <a:t>; Ran( large odd number)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Random Parameters Models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828800"/>
            <a:ext cx="7010400" cy="3810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PROBIT 	; Lhs = IP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Rhs = One,IMUM,FDIUM,LogSales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RPM ; Pts = 25 ; Halton ; Pds = 5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Fcn = IMUM(N),FDIUM(N) ; Correlated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POISSON 	; Lhs = Doctor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Rhs = One,Educ,Age,Hhninc,Hhkids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Fcn = Educ(N)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           ; Pds=_Groupti ; Pts=100 ; Halton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			; Maxit = 25 $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And so on…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5344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      Random Effects in Utility Functions 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295400" y="3581400"/>
            <a:ext cx="6629400" cy="1920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RPLogit  ;  lhs=mode   ;  choices=air,train,bus,car</a:t>
            </a:r>
          </a:p>
          <a:p>
            <a:r>
              <a:rPr lang="en-US" sz="2000" b="1">
                <a:latin typeface="Arial" charset="0"/>
              </a:rPr>
              <a:t>                ;  rhs=gc,ttme</a:t>
            </a:r>
          </a:p>
          <a:p>
            <a:r>
              <a:rPr lang="en-US" sz="2000" b="1">
                <a:latin typeface="Arial" charset="0"/>
              </a:rPr>
              <a:t>                ;  rh2=one</a:t>
            </a:r>
          </a:p>
          <a:p>
            <a:r>
              <a:rPr lang="en-US" sz="2000" b="1">
                <a:latin typeface="Arial" charset="0"/>
              </a:rPr>
              <a:t>                ;  rpl ;  maxit=50;pts=25;halton ; pds=5</a:t>
            </a:r>
          </a:p>
          <a:p>
            <a:r>
              <a:rPr lang="en-US" sz="2000" b="1">
                <a:latin typeface="Arial" charset="0"/>
              </a:rPr>
              <a:t>                ;  fcn=a_air(n),a_train(n),a_bus(n) </a:t>
            </a:r>
          </a:p>
          <a:p>
            <a:r>
              <a:rPr lang="en-US" sz="2000" b="1">
                <a:latin typeface="Arial" charset="0"/>
              </a:rPr>
              <a:t>                ;  Correlated $</a:t>
            </a:r>
            <a:endParaRPr lang="en-US" sz="2000">
              <a:latin typeface="Arial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295400" y="1905000"/>
            <a:ext cx="70866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Model has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U(i,j,t) = </a:t>
            </a:r>
            <a:r>
              <a:rPr lang="en-US" sz="2000" b="1">
                <a:latin typeface="Arial" charset="0"/>
                <a:sym typeface="Symbol" pitchFamily="18" charset="2"/>
              </a:rPr>
              <a:t>’x(i,j,t) + e(i,j,t) + w(i,j)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  <a:sym typeface="Symbol" pitchFamily="18" charset="2"/>
              </a:rPr>
              <a:t>w(i,j) is constant across time, correlated across utilities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5344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      Random Effects in Utility Functions 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219200" y="1752600"/>
            <a:ext cx="6629400" cy="4511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Model has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U(i,j,t) = </a:t>
            </a:r>
            <a:r>
              <a:rPr lang="en-US" sz="2000" b="1">
                <a:latin typeface="Arial" charset="0"/>
                <a:sym typeface="Symbol" pitchFamily="18" charset="2"/>
              </a:rPr>
              <a:t>’x(i,j,t) + e(i,j,t) + w(i,m)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  <a:sym typeface="Symbol" pitchFamily="18" charset="2"/>
              </a:rPr>
              <a:t>w(i,m) is constant across time, the same for specified groups of utilities.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  <a:sym typeface="Symbol" pitchFamily="18" charset="2"/>
              </a:rPr>
              <a:t>? This specifies two effects, one for private, one for public</a:t>
            </a:r>
          </a:p>
          <a:p>
            <a:r>
              <a:rPr lang="en-US" sz="2000" b="1">
                <a:latin typeface="Arial" charset="0"/>
              </a:rPr>
              <a:t>ECLogit  ;  lhs=mode   </a:t>
            </a:r>
          </a:p>
          <a:p>
            <a:r>
              <a:rPr lang="en-US" sz="2000" b="1">
                <a:latin typeface="Arial" charset="0"/>
              </a:rPr>
              <a:t>                ;  choices=air,train,bus,car</a:t>
            </a:r>
          </a:p>
          <a:p>
            <a:r>
              <a:rPr lang="en-US" sz="2000" b="1">
                <a:latin typeface="Arial" charset="0"/>
              </a:rPr>
              <a:t>                ;  rhs=gc,ttme</a:t>
            </a:r>
          </a:p>
          <a:p>
            <a:r>
              <a:rPr lang="en-US" sz="2000" b="1">
                <a:latin typeface="Arial" charset="0"/>
              </a:rPr>
              <a:t>                ;  rh2=one</a:t>
            </a:r>
          </a:p>
          <a:p>
            <a:r>
              <a:rPr lang="en-US" sz="2000" b="1">
                <a:latin typeface="Arial" charset="0"/>
              </a:rPr>
              <a:t>                ;  rpl ;  maxit=50;pts=25;halton ; pds=5</a:t>
            </a:r>
          </a:p>
          <a:p>
            <a:r>
              <a:rPr lang="en-US" sz="2000" b="1">
                <a:latin typeface="Arial" charset="0"/>
              </a:rPr>
              <a:t>                ;  fcn=a_air(n),a_train(n),a_bus(n) </a:t>
            </a:r>
          </a:p>
          <a:p>
            <a:r>
              <a:rPr lang="en-US" sz="2000" b="1">
                <a:latin typeface="Arial" charset="0"/>
              </a:rPr>
              <a:t>                ; </a:t>
            </a:r>
            <a:r>
              <a:rPr lang="en-US" sz="2000" b="1" smtClean="0">
                <a:latin typeface="Arial" charset="0"/>
              </a:rPr>
              <a:t> ECM</a:t>
            </a:r>
            <a:r>
              <a:rPr lang="en-US" sz="2000" b="1">
                <a:latin typeface="Arial" charset="0"/>
              </a:rPr>
              <a:t>= (air,car),(bus,car) $</a:t>
            </a:r>
            <a:endParaRPr lang="en-US" sz="2000" b="1">
              <a:latin typeface="Arial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pPr eaLnBrk="1" hangingPunct="1"/>
            <a:r>
              <a:rPr lang="en-US" sz="2800" b="1" smtClean="0"/>
              <a:t>Options for Random Parameters in NLOGIT Only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752600"/>
            <a:ext cx="7467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Name ( type ) = as described above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Name (   C   )  = a constant parameter. Variance = 0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Name (T,*) = triangular with one end at 0 the other at 2</a:t>
            </a:r>
            <a:r>
              <a:rPr lang="en-US" sz="1800" smtClean="0">
                <a:latin typeface="Arial" charset="0"/>
                <a:sym typeface="Symbol" pitchFamily="18" charset="2"/>
              </a:rPr>
              <a:t>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 | value) = fixes the mean at value, variance is free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 | # ) if variables in RPL=list, they do not apply to this parameter. Mean is constant.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 | #pattern) as above, but pattern is used to remove only some variables in RPL=list. Pattern is 1s and 0s. E.g., if RPL=Hinc,Psize,  GC(N | #10) allows only Hinc in the mean.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 , value ) = forces standard deviation to equal value times absolute value of .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  <a:sym typeface="Symbol" pitchFamily="18" charset="2"/>
              </a:rPr>
              <a:t>Name (type,*,value) forces mean equal to value, variance is free, any variables in RPL=list are removed for this parameter.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Random Parameters Models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95400" y="1752600"/>
            <a:ext cx="6553200" cy="44529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? Basic random parameters model</a:t>
            </a:r>
          </a:p>
          <a:p>
            <a:r>
              <a:rPr lang="en-US" sz="1400" b="1">
                <a:latin typeface="Courier New" pitchFamily="49" charset="0"/>
              </a:rPr>
              <a:t>Nlogit      ;  lhs=mode   ;  choices=air,train,bus,car</a:t>
            </a:r>
          </a:p>
          <a:p>
            <a:r>
              <a:rPr lang="en-US" sz="1400" b="1">
                <a:latin typeface="Courier New" pitchFamily="49" charset="0"/>
              </a:rPr>
              <a:t>            ;  rhs=gc,ttme,invt  ;  rh2=one</a:t>
            </a:r>
          </a:p>
          <a:p>
            <a:r>
              <a:rPr lang="en-US" sz="1400" b="1">
                <a:latin typeface="Courier New" pitchFamily="49" charset="0"/>
              </a:rPr>
              <a:t>            ;  rpl ;  maxit=50 ;pts=25 ; halton ; pds=5</a:t>
            </a:r>
          </a:p>
          <a:p>
            <a:r>
              <a:rPr lang="en-US" sz="1400" b="1">
                <a:latin typeface="Courier New" pitchFamily="49" charset="0"/>
              </a:rPr>
              <a:t>            ;  fcn=gc(n),ttme(n),invt(n) $</a:t>
            </a:r>
          </a:p>
          <a:p>
            <a:r>
              <a:rPr lang="en-US" sz="1400" b="1">
                <a:latin typeface="Courier New" pitchFamily="49" charset="0"/>
              </a:rPr>
              <a:t>?</a:t>
            </a:r>
          </a:p>
          <a:p>
            <a:r>
              <a:rPr lang="en-US" sz="1400" b="1">
                <a:latin typeface="Courier New" pitchFamily="49" charset="0"/>
              </a:rPr>
              <a:t>? Random parameters model with constrained parameter.</a:t>
            </a:r>
          </a:p>
          <a:p>
            <a:r>
              <a:rPr lang="en-US" sz="1400" b="1">
                <a:latin typeface="Courier New" pitchFamily="49" charset="0"/>
              </a:rPr>
              <a:t>Nlogit      ;  lhs=mode   ;  choices=air,train,bus,car</a:t>
            </a:r>
          </a:p>
          <a:p>
            <a:r>
              <a:rPr lang="en-US" sz="1400" b="1">
                <a:latin typeface="Courier New" pitchFamily="49" charset="0"/>
              </a:rPr>
              <a:t>            ;  rhs=gc,ttme,invt  ;  rh2=one</a:t>
            </a:r>
          </a:p>
          <a:p>
            <a:r>
              <a:rPr lang="en-US" sz="1400" b="1">
                <a:latin typeface="Courier New" pitchFamily="49" charset="0"/>
              </a:rPr>
              <a:t>            ;  rpl ;  maxit=50 ;pts=25 ; halton ; pds=5</a:t>
            </a:r>
          </a:p>
          <a:p>
            <a:r>
              <a:rPr lang="en-US" sz="1400" b="1">
                <a:latin typeface="Courier New" pitchFamily="49" charset="0"/>
              </a:rPr>
              <a:t>            ;  fcn=gc(t,*),ttme(n),invt(n) $</a:t>
            </a:r>
          </a:p>
          <a:p>
            <a:r>
              <a:rPr lang="en-US" sz="1400" b="1">
                <a:latin typeface="Courier New" pitchFamily="49" charset="0"/>
              </a:rPr>
              <a:t>?</a:t>
            </a:r>
          </a:p>
          <a:p>
            <a:r>
              <a:rPr lang="en-US" sz="1400" b="1">
                <a:latin typeface="Courier New" pitchFamily="49" charset="0"/>
              </a:rPr>
              <a:t>? Random parameters with effects to induce correlation</a:t>
            </a:r>
          </a:p>
          <a:p>
            <a:r>
              <a:rPr lang="en-US" sz="1400" b="1">
                <a:latin typeface="Courier New" pitchFamily="49" charset="0"/>
              </a:rPr>
              <a:t>Nlogit      ;  lhs=mode   ;  choices=air,train,bus,car</a:t>
            </a:r>
          </a:p>
          <a:p>
            <a:r>
              <a:rPr lang="en-US" sz="1400" b="1">
                <a:latin typeface="Courier New" pitchFamily="49" charset="0"/>
              </a:rPr>
              <a:t>            ;  rhs=gc,ttme,invt  ;  rh2=one</a:t>
            </a:r>
          </a:p>
          <a:p>
            <a:r>
              <a:rPr lang="en-US" sz="1400" b="1">
                <a:latin typeface="Courier New" pitchFamily="49" charset="0"/>
              </a:rPr>
              <a:t>            ;  rpl ;  maxit=50 ;pts=25 ; halton ; pds=5</a:t>
            </a:r>
          </a:p>
          <a:p>
            <a:r>
              <a:rPr lang="en-US" sz="1400" b="1">
                <a:latin typeface="Courier New" pitchFamily="49" charset="0"/>
              </a:rPr>
              <a:t>            ;  fcn=gc(n),ttme(n),invt(n) </a:t>
            </a:r>
          </a:p>
          <a:p>
            <a:r>
              <a:rPr lang="en-US" sz="1400" b="1">
                <a:latin typeface="Courier New" pitchFamily="49" charset="0"/>
              </a:rPr>
              <a:t>            ;  kernel = (air,car),(bus,train) $</a:t>
            </a:r>
          </a:p>
          <a:p>
            <a:pPr>
              <a:spcBef>
                <a:spcPct val="50000"/>
              </a:spcBef>
            </a:pPr>
            <a:endParaRPr lang="en-US" sz="14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990600" y="1981200"/>
            <a:ext cx="7848600" cy="3140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Dummy variables for PUBLIC or PRIVATE mode</a:t>
            </a:r>
          </a:p>
          <a:p>
            <a:r>
              <a:rPr lang="en-US" sz="2000" b="1">
                <a:latin typeface="Arial" charset="0"/>
              </a:rPr>
              <a:t>Create	   ;  apriv = aasc + casc ; apub = tasc + basc$</a:t>
            </a:r>
          </a:p>
          <a:p>
            <a:r>
              <a:rPr lang="en-US" sz="2000" b="1">
                <a:latin typeface="Arial" charset="0"/>
              </a:rPr>
              <a:t>? Model contains a “type” effect (random effect) in the</a:t>
            </a:r>
          </a:p>
          <a:p>
            <a:r>
              <a:rPr lang="en-US" sz="2000" b="1">
                <a:latin typeface="Arial" charset="0"/>
              </a:rPr>
              <a:t>? Utility functions. Note, no coefficients, just random variation.</a:t>
            </a:r>
          </a:p>
          <a:p>
            <a:r>
              <a:rPr lang="en-US" sz="2000" b="1">
                <a:latin typeface="Arial" charset="0"/>
              </a:rPr>
              <a:t>Nlogit      ;  lhs=mode   ;  choices=air,train,bus,car</a:t>
            </a:r>
          </a:p>
          <a:p>
            <a:r>
              <a:rPr lang="en-US" sz="2000" b="1">
                <a:latin typeface="Arial" charset="0"/>
              </a:rPr>
              <a:t>                ;  rhs=gc,ttme,apriv,apub</a:t>
            </a:r>
          </a:p>
          <a:p>
            <a:r>
              <a:rPr lang="en-US" sz="2000" b="1">
                <a:latin typeface="Arial" charset="0"/>
              </a:rPr>
              <a:t>                ;  rh2=one</a:t>
            </a:r>
          </a:p>
          <a:p>
            <a:r>
              <a:rPr lang="en-US" sz="2000" b="1">
                <a:latin typeface="Arial" charset="0"/>
              </a:rPr>
              <a:t>                ;  rpl ;  maxit=50;pts=25;halton;output=3; pds=5</a:t>
            </a:r>
          </a:p>
          <a:p>
            <a:r>
              <a:rPr lang="en-US" sz="2000" b="1">
                <a:latin typeface="Arial" charset="0"/>
              </a:rPr>
              <a:t>                ;  fcn=apriv(n,*,0), apub(n,*,0) $</a:t>
            </a:r>
          </a:p>
          <a:p>
            <a:endParaRPr lang="en-US" sz="2000" b="1">
              <a:latin typeface="Arial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85800" y="838200"/>
            <a:ext cx="76962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   Constructed Parameters with Restrictions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Using NLOGIT To Fit an LC Model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752600"/>
            <a:ext cx="6477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Start program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Load BrandChoices.lpj project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This is the artificial shoe brand choice data.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Specify the model with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          </a:t>
            </a:r>
            <a:r>
              <a:rPr lang="en-US" sz="2000" b="1" smtClean="0">
                <a:latin typeface="Arial" charset="0"/>
              </a:rPr>
              <a:t>; LCM ; PTS = number of classes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To request class probabilities to depend on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variables in the data, use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         </a:t>
            </a:r>
            <a:r>
              <a:rPr lang="en-US" sz="2000" b="1" smtClean="0">
                <a:latin typeface="Arial" charset="0"/>
              </a:rPr>
              <a:t>; LCM = the variables</a:t>
            </a:r>
            <a:r>
              <a:rPr lang="en-US" sz="2000" smtClean="0">
                <a:latin typeface="Arial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(Do not include ONE in this variables list.)</a:t>
            </a:r>
          </a:p>
          <a:p>
            <a:pPr eaLnBrk="1" hangingPunct="1"/>
            <a:endParaRPr lang="en-US" sz="20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Latent Choice Models</a:t>
            </a:r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1752600" y="1676400"/>
            <a:ext cx="5562600" cy="47609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? Load the </a:t>
            </a:r>
            <a:r>
              <a:rPr lang="en-US" b="1" smtClean="0">
                <a:latin typeface="Arial" charset="0"/>
              </a:rPr>
              <a:t>MultinomialChoice.lpj </a:t>
            </a:r>
            <a:r>
              <a:rPr lang="en-US" b="1">
                <a:latin typeface="Arial" charset="0"/>
              </a:rPr>
              <a:t>data set.</a:t>
            </a:r>
          </a:p>
          <a:p>
            <a:endParaRPr lang="en-US" b="1">
              <a:latin typeface="Arial" charset="0"/>
            </a:endParaRPr>
          </a:p>
          <a:p>
            <a:r>
              <a:rPr lang="en-US" b="1">
                <a:latin typeface="Arial" charset="0"/>
              </a:rPr>
              <a:t>(1) Three class model. (The truth)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;lcm;pds=8  ;pts=3 ;Crosstab $</a:t>
            </a:r>
          </a:p>
          <a:p>
            <a:endParaRPr lang="en-US" b="1">
              <a:latin typeface="Arial" charset="0"/>
            </a:endParaRPr>
          </a:p>
          <a:p>
            <a:r>
              <a:rPr lang="en-US" b="1">
                <a:latin typeface="Arial" charset="0"/>
              </a:rPr>
              <a:t>(2) Try with different numbers of classes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;lcm;pds=8  ;pts=2  ;Crosstab $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;lcm;pds=8  ;pts=4  ;Crosstab $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Latent Class Models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1752600" y="1905000"/>
            <a:ext cx="6553200" cy="480131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(3) More elaborate model for class probabilities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;lcm=Male,Agel25,Age2539 </a:t>
            </a:r>
            <a:endParaRPr lang="en-US" b="1" smtClean="0">
              <a:latin typeface="Arial" charset="0"/>
            </a:endParaRPr>
          </a:p>
          <a:p>
            <a:r>
              <a:rPr lang="en-US" b="1" smtClean="0">
                <a:latin typeface="Arial" charset="0"/>
              </a:rPr>
              <a:t> </a:t>
            </a:r>
            <a:r>
              <a:rPr lang="en-US" b="1" smtClean="0">
                <a:latin typeface="Arial" charset="0"/>
              </a:rPr>
              <a:t>               </a:t>
            </a:r>
            <a:r>
              <a:rPr lang="en-US" b="1" smtClean="0">
                <a:latin typeface="Arial" charset="0"/>
              </a:rPr>
              <a:t>;</a:t>
            </a:r>
            <a:r>
              <a:rPr lang="en-US" b="1">
                <a:latin typeface="Arial" charset="0"/>
              </a:rPr>
              <a:t>pds=8  ;pts=4</a:t>
            </a:r>
          </a:p>
          <a:p>
            <a:r>
              <a:rPr lang="en-US" b="1">
                <a:latin typeface="Arial" charset="0"/>
              </a:rPr>
              <a:t>                ;Crosstab $</a:t>
            </a:r>
          </a:p>
          <a:p>
            <a:endParaRPr lang="en-US" b="1">
              <a:latin typeface="Arial" charset="0"/>
            </a:endParaRPr>
          </a:p>
          <a:p>
            <a:r>
              <a:rPr lang="en-US" b="1">
                <a:latin typeface="Arial" charset="0"/>
              </a:rPr>
              <a:t>(4) Compare LCM to a simpler model - Nested Logit</a:t>
            </a:r>
          </a:p>
          <a:p>
            <a:r>
              <a:rPr lang="en-US" b="1">
                <a:latin typeface="Arial" charset="0"/>
              </a:rPr>
              <a:t>  NLOGIT ;Lhs=choice </a:t>
            </a:r>
          </a:p>
          <a:p>
            <a:r>
              <a:rPr lang="en-US" b="1">
                <a:latin typeface="Arial" charset="0"/>
              </a:rPr>
              <a:t>                ;Choices=Brand1,Brand2,Brand3,None</a:t>
            </a:r>
          </a:p>
          <a:p>
            <a:r>
              <a:rPr lang="en-US" b="1">
                <a:latin typeface="Arial" charset="0"/>
              </a:rPr>
              <a:t>                ;Rhs = Fash,Qual,Price,ASC4</a:t>
            </a:r>
          </a:p>
          <a:p>
            <a:r>
              <a:rPr lang="en-US" b="1">
                <a:latin typeface="Arial" charset="0"/>
              </a:rPr>
              <a:t>                ;Tree=Shoes(brand*),NoShoes(none) </a:t>
            </a:r>
          </a:p>
          <a:p>
            <a:r>
              <a:rPr lang="en-US" b="1">
                <a:latin typeface="Arial" charset="0"/>
              </a:rPr>
              <a:t>                ;ivset:(noshoes)=[1]</a:t>
            </a:r>
          </a:p>
          <a:p>
            <a:r>
              <a:rPr lang="en-US" b="1">
                <a:latin typeface="Arial" charset="0"/>
              </a:rPr>
              <a:t>                ;Crosstab $</a:t>
            </a:r>
          </a:p>
          <a:p>
            <a:endParaRPr lang="en-US" b="1">
              <a:latin typeface="Arial" charset="0"/>
            </a:endParaRPr>
          </a:p>
          <a:p>
            <a:r>
              <a:rPr lang="en-US" b="1">
                <a:latin typeface="Arial" charset="0"/>
              </a:rPr>
              <a:t>(5) Try some other experiments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2895600"/>
            <a:ext cx="6400800" cy="665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/>
              <a:t>Discrete Choice 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smtClean="0"/>
              <a:t>Combining RP and SP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  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Data Set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81200"/>
            <a:ext cx="6172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Load data set  RPSP.LPJ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9408 observations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We fit separate models for RP and SP subsets of the data, then a combined, nested model that accommodates the different scaling.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17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"/>
            <a:ext cx="50768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429000"/>
            <a:ext cx="6145213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9"/>
          <p:cNvSpPr>
            <a:spLocks noChangeArrowheads="1"/>
          </p:cNvSpPr>
          <p:nvPr/>
        </p:nvSpPr>
        <p:spPr bwMode="auto">
          <a:xfrm>
            <a:off x="2733675" y="762000"/>
            <a:ext cx="2676525" cy="3048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10"/>
          <p:cNvSpPr>
            <a:spLocks noChangeArrowheads="1"/>
          </p:cNvSpPr>
          <p:nvPr/>
        </p:nvSpPr>
        <p:spPr bwMode="auto">
          <a:xfrm>
            <a:off x="4114800" y="4114800"/>
            <a:ext cx="4495800" cy="3048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11"/>
          <p:cNvSpPr>
            <a:spLocks noChangeArrowheads="1"/>
          </p:cNvSpPr>
          <p:nvPr/>
        </p:nvSpPr>
        <p:spPr bwMode="auto">
          <a:xfrm>
            <a:off x="2743200" y="1085850"/>
            <a:ext cx="2667000" cy="609600"/>
          </a:xfrm>
          <a:prstGeom prst="rect">
            <a:avLst/>
          </a:prstGeom>
          <a:solidFill>
            <a:srgbClr val="3366FF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12"/>
          <p:cNvSpPr>
            <a:spLocks noChangeArrowheads="1"/>
          </p:cNvSpPr>
          <p:nvPr/>
        </p:nvSpPr>
        <p:spPr bwMode="auto">
          <a:xfrm>
            <a:off x="4114800" y="4419600"/>
            <a:ext cx="4495800" cy="609600"/>
          </a:xfrm>
          <a:prstGeom prst="rect">
            <a:avLst/>
          </a:prstGeom>
          <a:solidFill>
            <a:srgbClr val="3366FF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Rectangle 13"/>
          <p:cNvSpPr>
            <a:spLocks noChangeArrowheads="1"/>
          </p:cNvSpPr>
          <p:nvPr/>
        </p:nvSpPr>
        <p:spPr bwMode="auto">
          <a:xfrm>
            <a:off x="2743200" y="1704975"/>
            <a:ext cx="2667000" cy="609600"/>
          </a:xfrm>
          <a:prstGeom prst="rect">
            <a:avLst/>
          </a:prstGeom>
          <a:solidFill>
            <a:schemeClr val="hlink">
              <a:alpha val="1607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14"/>
          <p:cNvSpPr>
            <a:spLocks noChangeArrowheads="1"/>
          </p:cNvSpPr>
          <p:nvPr/>
        </p:nvSpPr>
        <p:spPr bwMode="auto">
          <a:xfrm>
            <a:off x="4114800" y="5029200"/>
            <a:ext cx="4495800" cy="609600"/>
          </a:xfrm>
          <a:prstGeom prst="rect">
            <a:avLst/>
          </a:prstGeom>
          <a:solidFill>
            <a:schemeClr val="hlink">
              <a:alpha val="1607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Rectangle 15"/>
          <p:cNvSpPr>
            <a:spLocks noChangeArrowheads="1"/>
          </p:cNvSpPr>
          <p:nvPr/>
        </p:nvSpPr>
        <p:spPr bwMode="auto">
          <a:xfrm>
            <a:off x="2733675" y="2324100"/>
            <a:ext cx="2676525" cy="609600"/>
          </a:xfrm>
          <a:prstGeom prst="rect">
            <a:avLst/>
          </a:prstGeom>
          <a:solidFill>
            <a:srgbClr val="339966">
              <a:alpha val="3215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Rectangle 16"/>
          <p:cNvSpPr>
            <a:spLocks noChangeArrowheads="1"/>
          </p:cNvSpPr>
          <p:nvPr/>
        </p:nvSpPr>
        <p:spPr bwMode="auto">
          <a:xfrm>
            <a:off x="4114800" y="5638800"/>
            <a:ext cx="4495800" cy="609600"/>
          </a:xfrm>
          <a:prstGeom prst="rect">
            <a:avLst/>
          </a:prstGeom>
          <a:solidFill>
            <a:srgbClr val="339966">
              <a:alpha val="3215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5562600" y="769938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A Model </a:t>
            </a:r>
            <a:r>
              <a:rPr lang="en-US" sz="3200" b="1" smtClean="0"/>
              <a:t>for Revealed Preference Data</a:t>
            </a: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1447800" y="1905000"/>
            <a:ext cx="6705600" cy="38318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? Using only Revealed Preference Data</a:t>
            </a:r>
          </a:p>
          <a:p>
            <a:r>
              <a:rPr lang="en-US" b="1" smtClean="0">
                <a:latin typeface="Courier New" pitchFamily="49" charset="0"/>
              </a:rPr>
              <a:t>dstats;rhs=autotime,fcost,mptrtime,mptrfare</a:t>
            </a:r>
            <a:r>
              <a:rPr lang="en-US" b="1">
                <a:latin typeface="Courier New" pitchFamily="49" charset="0"/>
              </a:rPr>
              <a:t>$</a:t>
            </a:r>
          </a:p>
          <a:p>
            <a:r>
              <a:rPr lang="en-US" b="1" smtClean="0">
                <a:latin typeface="Courier New" pitchFamily="49" charset="0"/>
              </a:rPr>
              <a:t>NLOGIT ; if[sprp = 1] </a:t>
            </a:r>
            <a:r>
              <a:rPr lang="en-US" b="1" smtClean="0">
                <a:latin typeface="Courier New" pitchFamily="49" charset="0"/>
              </a:rPr>
              <a:t>? </a:t>
            </a:r>
            <a:r>
              <a:rPr lang="en-US" b="1" smtClean="0">
                <a:latin typeface="Courier New" pitchFamily="49" charset="0"/>
              </a:rPr>
              <a:t>Using only RP </a:t>
            </a:r>
            <a:r>
              <a:rPr lang="en-US" b="1" smtClean="0">
                <a:latin typeface="Courier New" pitchFamily="49" charset="0"/>
              </a:rPr>
              <a:t>data</a:t>
            </a:r>
            <a:endParaRPr lang="en-US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;lhs=chosen,cset,altij</a:t>
            </a:r>
          </a:p>
          <a:p>
            <a:r>
              <a:rPr lang="en-US" b="1">
                <a:latin typeface="Courier New" pitchFamily="49" charset="0"/>
              </a:rPr>
              <a:t>;choices=RPDA,RPRS,RPBS,RPTN</a:t>
            </a:r>
          </a:p>
          <a:p>
            <a:r>
              <a:rPr lang="en-US" b="1">
                <a:latin typeface="Courier New" pitchFamily="49" charset="0"/>
              </a:rPr>
              <a:t>;descriptives;crosstab</a:t>
            </a:r>
          </a:p>
          <a:p>
            <a:r>
              <a:rPr lang="en-US" b="1">
                <a:latin typeface="Courier New" pitchFamily="49" charset="0"/>
              </a:rPr>
              <a:t>;maxit=100</a:t>
            </a:r>
          </a:p>
          <a:p>
            <a:r>
              <a:rPr lang="en-US" b="1">
                <a:latin typeface="Courier New" pitchFamily="49" charset="0"/>
              </a:rPr>
              <a:t>;model:</a:t>
            </a:r>
          </a:p>
          <a:p>
            <a:r>
              <a:rPr lang="en-US" b="1">
                <a:latin typeface="Courier New" pitchFamily="49" charset="0"/>
              </a:rPr>
              <a:t>U(RPDA) = </a:t>
            </a:r>
            <a:r>
              <a:rPr lang="en-US" b="1" smtClean="0">
                <a:latin typeface="Courier New" pitchFamily="49" charset="0"/>
              </a:rPr>
              <a:t>rdasc  + </a:t>
            </a:r>
            <a:r>
              <a:rPr lang="en-US" b="1">
                <a:latin typeface="Courier New" pitchFamily="49" charset="0"/>
              </a:rPr>
              <a:t>fl*fcost+tm*autotime/</a:t>
            </a:r>
          </a:p>
          <a:p>
            <a:r>
              <a:rPr lang="en-US" b="1">
                <a:latin typeface="Courier New" pitchFamily="49" charset="0"/>
              </a:rPr>
              <a:t>U(RPRS) = </a:t>
            </a:r>
            <a:r>
              <a:rPr lang="en-US" b="1" smtClean="0">
                <a:latin typeface="Courier New" pitchFamily="49" charset="0"/>
              </a:rPr>
              <a:t>rrsasc + </a:t>
            </a:r>
            <a:r>
              <a:rPr lang="en-US" b="1">
                <a:latin typeface="Courier New" pitchFamily="49" charset="0"/>
              </a:rPr>
              <a:t>fl*fcost+tm*autotime/</a:t>
            </a:r>
          </a:p>
          <a:p>
            <a:r>
              <a:rPr lang="en-US" b="1">
                <a:latin typeface="Courier New" pitchFamily="49" charset="0"/>
              </a:rPr>
              <a:t>U(RPBS) = rbsasc + ptc*mptrfare+mt*mptrtime/</a:t>
            </a:r>
          </a:p>
          <a:p>
            <a:r>
              <a:rPr lang="en-US" b="1">
                <a:latin typeface="Courier New" pitchFamily="49" charset="0"/>
              </a:rPr>
              <a:t>U(RPTN) =          ptc*mptrfare+mt*mptrtime$</a:t>
            </a:r>
          </a:p>
          <a:p>
            <a:pPr>
              <a:spcBef>
                <a:spcPct val="50000"/>
              </a:spcBef>
            </a:pPr>
            <a:endParaRPr lang="en-US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Model </a:t>
            </a:r>
            <a:r>
              <a:rPr lang="en-US" b="1" smtClean="0"/>
              <a:t>for Stated Preference Data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838200" y="1828800"/>
            <a:ext cx="7924800" cy="41549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? Using only Stated Preference Data</a:t>
            </a:r>
          </a:p>
          <a:p>
            <a:r>
              <a:rPr lang="en-US" sz="1600" b="1" smtClean="0">
                <a:latin typeface="Courier New" pitchFamily="49" charset="0"/>
              </a:rPr>
              <a:t>? </a:t>
            </a:r>
            <a:r>
              <a:rPr lang="en-US" sz="1600" b="1">
                <a:latin typeface="Courier New" pitchFamily="49" charset="0"/>
              </a:rPr>
              <a:t>BASE MODEL</a:t>
            </a:r>
          </a:p>
          <a:p>
            <a:r>
              <a:rPr lang="en-US" sz="1600" b="1" smtClean="0">
                <a:latin typeface="Courier New" pitchFamily="49" charset="0"/>
              </a:rPr>
              <a:t>Nlogit </a:t>
            </a:r>
            <a:r>
              <a:rPr lang="en-US" sz="1600" b="1" smtClean="0">
                <a:latin typeface="Courier New" pitchFamily="49" charset="0"/>
              </a:rPr>
              <a:t>; if[sprp </a:t>
            </a:r>
            <a:r>
              <a:rPr lang="en-US" sz="1600" b="1" smtClean="0">
                <a:latin typeface="Courier New" pitchFamily="49" charset="0"/>
              </a:rPr>
              <a:t>= </a:t>
            </a:r>
            <a:r>
              <a:rPr lang="en-US" sz="1600" b="1" smtClean="0">
                <a:latin typeface="Courier New" pitchFamily="49" charset="0"/>
              </a:rPr>
              <a:t>2] </a:t>
            </a:r>
            <a:r>
              <a:rPr lang="en-US" sz="1600" b="1" smtClean="0">
                <a:latin typeface="Courier New" pitchFamily="49" charset="0"/>
              </a:rPr>
              <a:t>? Using </a:t>
            </a:r>
            <a:r>
              <a:rPr lang="en-US" sz="1600" b="1" smtClean="0">
                <a:latin typeface="Courier New" pitchFamily="49" charset="0"/>
              </a:rPr>
              <a:t>only </a:t>
            </a:r>
            <a:r>
              <a:rPr lang="en-US" sz="1600" b="1" smtClean="0">
                <a:latin typeface="Courier New" pitchFamily="49" charset="0"/>
              </a:rPr>
              <a:t>SP </a:t>
            </a:r>
            <a:r>
              <a:rPr lang="en-US" sz="1600" b="1" smtClean="0">
                <a:latin typeface="Courier New" pitchFamily="49" charset="0"/>
              </a:rPr>
              <a:t>data</a:t>
            </a:r>
            <a:endParaRPr lang="en-US" sz="1600" b="1">
              <a:latin typeface="Courier New" pitchFamily="49" charset="0"/>
            </a:endParaRPr>
          </a:p>
          <a:p>
            <a:r>
              <a:rPr lang="en-US" sz="1600" b="1">
                <a:latin typeface="Courier New" pitchFamily="49" charset="0"/>
              </a:rPr>
              <a:t>;lhs=chosen,cset,alt</a:t>
            </a:r>
          </a:p>
          <a:p>
            <a:r>
              <a:rPr lang="en-US" sz="1600" b="1">
                <a:latin typeface="Courier New" pitchFamily="49" charset="0"/>
              </a:rPr>
              <a:t>;choices=SPDA,SPRS,SPBS,SPTN,SPLR,SPBW</a:t>
            </a:r>
          </a:p>
          <a:p>
            <a:r>
              <a:rPr lang="en-US" sz="1600" b="1">
                <a:latin typeface="Courier New" pitchFamily="49" charset="0"/>
              </a:rPr>
              <a:t>;descriptives;crosstab</a:t>
            </a:r>
          </a:p>
          <a:p>
            <a:r>
              <a:rPr lang="en-US" sz="1600" b="1">
                <a:latin typeface="Courier New" pitchFamily="49" charset="0"/>
              </a:rPr>
              <a:t>;maxit=150</a:t>
            </a:r>
          </a:p>
          <a:p>
            <a:r>
              <a:rPr lang="en-US" sz="1600" b="1">
                <a:latin typeface="Courier New" pitchFamily="49" charset="0"/>
              </a:rPr>
              <a:t>;model:</a:t>
            </a:r>
          </a:p>
          <a:p>
            <a:r>
              <a:rPr lang="en-US" sz="1600" b="1">
                <a:latin typeface="Courier New" pitchFamily="49" charset="0"/>
              </a:rPr>
              <a:t>U(SPDA) = dasc +cst*fueld+ tmcar*time+prk*parking </a:t>
            </a:r>
          </a:p>
          <a:p>
            <a:r>
              <a:rPr lang="en-US" sz="1600" b="1">
                <a:latin typeface="Courier New" pitchFamily="49" charset="0"/>
              </a:rPr>
              <a:t>               +pincda*pincome +cavda*carav/</a:t>
            </a:r>
          </a:p>
          <a:p>
            <a:r>
              <a:rPr lang="en-US" sz="1600" b="1">
                <a:latin typeface="Courier New" pitchFamily="49" charset="0"/>
              </a:rPr>
              <a:t>U(SPRS) = rsasc+cst*fueld+ tmcar*time+prk*parking/</a:t>
            </a:r>
          </a:p>
          <a:p>
            <a:r>
              <a:rPr lang="en-US" sz="1600" b="1">
                <a:latin typeface="Courier New" pitchFamily="49" charset="0"/>
              </a:rPr>
              <a:t>U(SPBS) = bsasc+cst*fared+ tmpt*time+act*acctime+egt*eggtime/</a:t>
            </a:r>
          </a:p>
          <a:p>
            <a:r>
              <a:rPr lang="en-US" sz="1600" b="1">
                <a:latin typeface="Courier New" pitchFamily="49" charset="0"/>
              </a:rPr>
              <a:t>U(SPTN) = tnasc+cst*fared+ tmpt*time+act*acctime+egt*eggtime/</a:t>
            </a:r>
          </a:p>
          <a:p>
            <a:r>
              <a:rPr lang="en-US" sz="1600" b="1">
                <a:latin typeface="Courier New" pitchFamily="49" charset="0"/>
              </a:rPr>
              <a:t>U(SPLR) = lrasc+cst*fared+ tmpt*time+act*acctime +egt*eggtime/</a:t>
            </a:r>
          </a:p>
          <a:p>
            <a:r>
              <a:rPr lang="en-US" sz="1600" b="1">
                <a:latin typeface="Courier New" pitchFamily="49" charset="0"/>
              </a:rPr>
              <a:t>U(SPBW) =       cst*fared+ tmpt*time+act*acctime+egt*eggtime$</a:t>
            </a:r>
          </a:p>
          <a:p>
            <a:pPr>
              <a:spcBef>
                <a:spcPct val="50000"/>
              </a:spcBef>
            </a:pPr>
            <a:endParaRPr lang="en-US" sz="1600" b="1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A Nested Logit Model for RP/SP Data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382000" cy="461664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NLOGIT</a:t>
            </a:r>
          </a:p>
          <a:p>
            <a:r>
              <a:rPr lang="en-US" sz="1400" b="1">
                <a:latin typeface="Courier New" pitchFamily="49" charset="0"/>
              </a:rPr>
              <a:t>    ;lhs=chosen,cset,altij</a:t>
            </a:r>
          </a:p>
          <a:p>
            <a:r>
              <a:rPr lang="en-US" sz="1400" b="1">
                <a:latin typeface="Courier New" pitchFamily="49" charset="0"/>
              </a:rPr>
              <a:t>    ;choices=RPDA,RPRS,RPBS,RPTN,SPDA,SPRS,SPBS,SPTN,SPLR,SPBW</a:t>
            </a:r>
          </a:p>
          <a:p>
            <a:r>
              <a:rPr lang="en-US" sz="1400" b="1">
                <a:latin typeface="Courier New" pitchFamily="49" charset="0"/>
              </a:rPr>
              <a:t>    /.592,.208,.089,.111,1.0,1.0,1.0,1.0,1.0,1.0</a:t>
            </a:r>
          </a:p>
          <a:p>
            <a:r>
              <a:rPr lang="en-US" sz="1400" b="1">
                <a:latin typeface="Courier New" pitchFamily="49" charset="0"/>
              </a:rPr>
              <a:t>    ;tree=mode[rp(RPDA,RPRS,RPBS,RPTN),spda(SPDA),</a:t>
            </a:r>
          </a:p>
          <a:p>
            <a:r>
              <a:rPr lang="en-US" sz="1400" b="1">
                <a:latin typeface="Courier New" pitchFamily="49" charset="0"/>
              </a:rPr>
              <a:t>      sprs(SPRS),spbs(SPBS),sptn(SPTN),splr(SPLR),spbw(SPBW)]</a:t>
            </a:r>
          </a:p>
          <a:p>
            <a:r>
              <a:rPr lang="en-US" sz="1400" b="1">
                <a:latin typeface="Courier New" pitchFamily="49" charset="0"/>
              </a:rPr>
              <a:t>    ;ivset: (rp)=[1.0];ru1</a:t>
            </a:r>
          </a:p>
          <a:p>
            <a:r>
              <a:rPr lang="en-US" sz="1400" b="1">
                <a:latin typeface="Courier New" pitchFamily="49" charset="0"/>
              </a:rPr>
              <a:t>    ;maxit=150</a:t>
            </a:r>
          </a:p>
          <a:p>
            <a:r>
              <a:rPr lang="en-US" sz="1400" b="1">
                <a:latin typeface="Courier New" pitchFamily="49" charset="0"/>
              </a:rPr>
              <a:t>    ;model:</a:t>
            </a:r>
          </a:p>
          <a:p>
            <a:r>
              <a:rPr lang="en-US" sz="1400" b="1">
                <a:latin typeface="Courier New" pitchFamily="49" charset="0"/>
              </a:rPr>
              <a:t>    U(RPDA) = </a:t>
            </a:r>
            <a:r>
              <a:rPr lang="en-US" sz="1400" b="1" smtClean="0">
                <a:latin typeface="Courier New" pitchFamily="49" charset="0"/>
              </a:rPr>
              <a:t>rdasc  + </a:t>
            </a:r>
            <a:r>
              <a:rPr lang="en-US" sz="1400" b="1">
                <a:latin typeface="Courier New" pitchFamily="49" charset="0"/>
              </a:rPr>
              <a:t>invc*fcost+tmrs*autotime 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pinc*pincome+CAVDA*CARAV/</a:t>
            </a:r>
          </a:p>
          <a:p>
            <a:r>
              <a:rPr lang="en-US" sz="1400" b="1">
                <a:latin typeface="Courier New" pitchFamily="49" charset="0"/>
              </a:rPr>
              <a:t>    U(RPRS) = rrsasc + </a:t>
            </a:r>
            <a:r>
              <a:rPr lang="en-US" sz="1400" b="1" smtClean="0">
                <a:latin typeface="Courier New" pitchFamily="49" charset="0"/>
              </a:rPr>
              <a:t>invc*fcost+tmrs*autotime/ 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U(RPBS) = rbsasc + </a:t>
            </a:r>
            <a:r>
              <a:rPr lang="en-US" sz="1400" b="1" smtClean="0">
                <a:latin typeface="Courier New" pitchFamily="49" charset="0"/>
              </a:rPr>
              <a:t>invc*mptrfare+mtpt*mptrtime/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U(RPTN) =          </a:t>
            </a:r>
            <a:r>
              <a:rPr lang="en-US" sz="1400" b="1" smtClean="0">
                <a:latin typeface="Courier New" pitchFamily="49" charset="0"/>
              </a:rPr>
              <a:t>cstrs*mptrfare+mtpt*mptrtime/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U(SPDA) = sdasc  + invc*fueld  + tmrs*time+cavda*carav 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pinc*pincome/</a:t>
            </a:r>
          </a:p>
          <a:p>
            <a:r>
              <a:rPr lang="en-US" sz="1400" b="1">
                <a:latin typeface="Courier New" pitchFamily="49" charset="0"/>
              </a:rPr>
              <a:t>    U(SPRS) = srsasc + invc*fueld + </a:t>
            </a:r>
            <a:r>
              <a:rPr lang="en-US" sz="1400" b="1" smtClean="0">
                <a:latin typeface="Courier New" pitchFamily="49" charset="0"/>
              </a:rPr>
              <a:t>tmrs*time/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U(SPBS) =          invc*fared + mtpt*time +acegt*spacegtm/</a:t>
            </a:r>
          </a:p>
          <a:p>
            <a:r>
              <a:rPr lang="en-US" sz="1400" b="1">
                <a:latin typeface="Courier New" pitchFamily="49" charset="0"/>
              </a:rPr>
              <a:t>    U(SPTN) = stnasc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U(SPLR) = slrasc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U(SPBW) = sbwasc + invc*fared + mtpt*time+acegt*spacegtm$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Random Parameters Approach</a:t>
            </a: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533400" y="1676400"/>
            <a:ext cx="7848600" cy="461664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NLOGIT</a:t>
            </a:r>
          </a:p>
          <a:p>
            <a:r>
              <a:rPr lang="en-US" sz="1400" b="1">
                <a:latin typeface="Courier New" pitchFamily="49" charset="0"/>
              </a:rPr>
              <a:t>    ;lhs=chosen,cset,altij</a:t>
            </a:r>
          </a:p>
          <a:p>
            <a:r>
              <a:rPr lang="en-US" sz="1400" b="1">
                <a:latin typeface="Courier New" pitchFamily="49" charset="0"/>
              </a:rPr>
              <a:t>    ;choices=RPDA,RPRS,RPBS,RPTN,SPDA,SPRS,SPBS,SPTN,SPLR,SPBW</a:t>
            </a:r>
          </a:p>
          <a:p>
            <a:r>
              <a:rPr lang="en-US" sz="1400" b="1">
                <a:latin typeface="Courier New" pitchFamily="49" charset="0"/>
              </a:rPr>
              <a:t>    /.592,.208,.089,.111,1.0,1.0,1.0,1.0,1.0,1.0</a:t>
            </a:r>
          </a:p>
          <a:p>
            <a:r>
              <a:rPr lang="en-US" sz="1400" b="1">
                <a:latin typeface="Courier New" pitchFamily="49" charset="0"/>
              </a:rPr>
              <a:t>; rpl </a:t>
            </a:r>
          </a:p>
          <a:p>
            <a:r>
              <a:rPr lang="en-US" sz="1400" b="1">
                <a:latin typeface="Courier New" pitchFamily="49" charset="0"/>
              </a:rPr>
              <a:t>; pds=4</a:t>
            </a:r>
          </a:p>
          <a:p>
            <a:r>
              <a:rPr lang="en-US" sz="1400" b="1">
                <a:latin typeface="Courier New" pitchFamily="49" charset="0"/>
              </a:rPr>
              <a:t>; halton ; pts=25</a:t>
            </a:r>
          </a:p>
          <a:p>
            <a:r>
              <a:rPr lang="en-US" sz="1400" b="1">
                <a:latin typeface="Courier New" pitchFamily="49" charset="0"/>
              </a:rPr>
              <a:t>; fcn=invc(n)</a:t>
            </a:r>
          </a:p>
          <a:p>
            <a:r>
              <a:rPr lang="en-US" sz="1400" b="1">
                <a:latin typeface="Courier New" pitchFamily="49" charset="0"/>
              </a:rPr>
              <a:t>; model:</a:t>
            </a:r>
          </a:p>
          <a:p>
            <a:r>
              <a:rPr lang="en-US" sz="1400" b="1">
                <a:latin typeface="Courier New" pitchFamily="49" charset="0"/>
              </a:rPr>
              <a:t>   U(RPDA) = </a:t>
            </a:r>
            <a:r>
              <a:rPr lang="en-US" sz="1400" b="1" smtClean="0">
                <a:latin typeface="Courier New" pitchFamily="49" charset="0"/>
              </a:rPr>
              <a:t>rdasc   + invc*fcost     + tmrs*autotime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                 + </a:t>
            </a:r>
            <a:r>
              <a:rPr lang="en-US" sz="1400" b="1" smtClean="0">
                <a:latin typeface="Courier New" pitchFamily="49" charset="0"/>
              </a:rPr>
              <a:t>pinc*pincome   + CAVDA*CARAV</a:t>
            </a:r>
            <a:r>
              <a:rPr lang="en-US" sz="1400" b="1">
                <a:latin typeface="Courier New" pitchFamily="49" charset="0"/>
              </a:rPr>
              <a:t>/</a:t>
            </a:r>
          </a:p>
          <a:p>
            <a:r>
              <a:rPr lang="en-US" sz="1400" b="1">
                <a:latin typeface="Courier New" pitchFamily="49" charset="0"/>
              </a:rPr>
              <a:t>    U(RPRS) = rrsasc + </a:t>
            </a:r>
            <a:r>
              <a:rPr lang="en-US" sz="1400" b="1" smtClean="0">
                <a:latin typeface="Courier New" pitchFamily="49" charset="0"/>
              </a:rPr>
              <a:t>invc*fcost     + tmrs*autotime/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U(RPBS) = rbsasc + </a:t>
            </a:r>
            <a:r>
              <a:rPr lang="en-US" sz="1400" b="1" smtClean="0">
                <a:latin typeface="Courier New" pitchFamily="49" charset="0"/>
              </a:rPr>
              <a:t>invc*mptrfare  + mtpt*mptrtime/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U(RPTN) =          </a:t>
            </a:r>
            <a:r>
              <a:rPr lang="en-US" sz="1400" b="1" smtClean="0">
                <a:latin typeface="Courier New" pitchFamily="49" charset="0"/>
              </a:rPr>
              <a:t>cstrs*mptrfare + mtpt*mptrtime/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U(SPDA) = sdasc  + invc*fueld  </a:t>
            </a:r>
            <a:r>
              <a:rPr lang="en-US" sz="1400" b="1" smtClean="0">
                <a:latin typeface="Courier New" pitchFamily="49" charset="0"/>
              </a:rPr>
              <a:t>   + tmrs*time+cavda*carav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                 + pinc*pincome/</a:t>
            </a:r>
          </a:p>
          <a:p>
            <a:r>
              <a:rPr lang="en-US" sz="1400" b="1">
                <a:latin typeface="Courier New" pitchFamily="49" charset="0"/>
              </a:rPr>
              <a:t>    U(SPRS) = srsasc + invc*fueld + </a:t>
            </a:r>
            <a:r>
              <a:rPr lang="en-US" sz="1400" b="1" smtClean="0">
                <a:latin typeface="Courier New" pitchFamily="49" charset="0"/>
              </a:rPr>
              <a:t>tmrs*time/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   U(SPBS) =          invc*fared + mtpt*time +acegt*spacegtm/</a:t>
            </a:r>
          </a:p>
          <a:p>
            <a:r>
              <a:rPr lang="en-US" sz="1400" b="1">
                <a:latin typeface="Courier New" pitchFamily="49" charset="0"/>
              </a:rPr>
              <a:t>    U(SPTN) = stnasc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U(SPLR) = slrasc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U(SPBW) = sbwasc + invc*fared + mtpt*time+acegt*spacegtm$</a:t>
            </a: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609600" y="2514600"/>
            <a:ext cx="2057400" cy="1143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Connecting Choice </a:t>
            </a:r>
            <a:br>
              <a:rPr lang="en-US" sz="3200" b="1" smtClean="0"/>
            </a:br>
            <a:r>
              <a:rPr lang="en-US" sz="3200" b="1" smtClean="0"/>
              <a:t>Situations through RPs</a:t>
            </a: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1447800" y="1676400"/>
            <a:ext cx="7162800" cy="4984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|Random parameters in utility functions</a:t>
            </a:r>
          </a:p>
          <a:p>
            <a:r>
              <a:rPr lang="en-US" sz="1400" b="1">
                <a:latin typeface="Courier New" pitchFamily="49" charset="0"/>
              </a:rPr>
              <a:t>    INVC|    -.58944***       .03922      -15.028   .0000</a:t>
            </a:r>
          </a:p>
          <a:p>
            <a:r>
              <a:rPr lang="en-US" sz="1400" b="1">
                <a:latin typeface="Courier New" pitchFamily="49" charset="0"/>
              </a:rPr>
              <a:t>        |Nonrandom parameters in utility functions</a:t>
            </a:r>
          </a:p>
          <a:p>
            <a:r>
              <a:rPr lang="en-US" sz="1400" b="1">
                <a:latin typeface="Courier New" pitchFamily="49" charset="0"/>
              </a:rPr>
              <a:t>   RDASC|    -.75327          .56534       -1.332   .1827</a:t>
            </a:r>
          </a:p>
          <a:p>
            <a:r>
              <a:rPr lang="en-US" sz="1400" b="1">
                <a:latin typeface="Courier New" pitchFamily="49" charset="0"/>
              </a:rPr>
              <a:t>    TMRS|    -.05443***       .00789       -6.902   .0000</a:t>
            </a:r>
          </a:p>
          <a:p>
            <a:r>
              <a:rPr lang="en-US" sz="1400" b="1">
                <a:latin typeface="Courier New" pitchFamily="49" charset="0"/>
              </a:rPr>
              <a:t>    PINC|     .00482          .00451        1.068   .2857</a:t>
            </a:r>
          </a:p>
          <a:p>
            <a:r>
              <a:rPr lang="en-US" sz="1400" b="1">
                <a:latin typeface="Courier New" pitchFamily="49" charset="0"/>
              </a:rPr>
              <a:t>   CAVDA|     .35750***       .13103        2.728   .0064</a:t>
            </a:r>
          </a:p>
          <a:p>
            <a:r>
              <a:rPr lang="en-US" sz="1400" b="1">
                <a:latin typeface="Courier New" pitchFamily="49" charset="0"/>
              </a:rPr>
              <a:t>  RRSASC|   -2.18901***       .54995       -3.980   .0001</a:t>
            </a:r>
          </a:p>
          <a:p>
            <a:r>
              <a:rPr lang="en-US" sz="1400" b="1">
                <a:latin typeface="Courier New" pitchFamily="49" charset="0"/>
              </a:rPr>
              <a:t>  RBSASC|   -1.90658***       .53953       -3.534   .0004</a:t>
            </a:r>
          </a:p>
          <a:p>
            <a:r>
              <a:rPr lang="en-US" sz="1400" b="1">
                <a:latin typeface="Courier New" pitchFamily="49" charset="0"/>
              </a:rPr>
              <a:t>    MTPT|    -.04884***       .00741       -6.591   .0000</a:t>
            </a:r>
          </a:p>
          <a:p>
            <a:r>
              <a:rPr lang="en-US" sz="1400" b="1">
                <a:latin typeface="Courier New" pitchFamily="49" charset="0"/>
              </a:rPr>
              <a:t>   CSTRS|   -1.57564***       .23695       -6.650   .0000</a:t>
            </a:r>
          </a:p>
          <a:p>
            <a:r>
              <a:rPr lang="en-US" sz="1400" b="1">
                <a:latin typeface="Courier New" pitchFamily="49" charset="0"/>
              </a:rPr>
              <a:t>   SDASC|    -.13612          .27616        -.493   .6221</a:t>
            </a:r>
          </a:p>
          <a:p>
            <a:r>
              <a:rPr lang="en-US" sz="1400" b="1">
                <a:latin typeface="Courier New" pitchFamily="49" charset="0"/>
              </a:rPr>
              <a:t>  SRSASC|    -.10172          .18943        -.537   .5913</a:t>
            </a:r>
          </a:p>
          <a:p>
            <a:r>
              <a:rPr lang="en-US" sz="1400" b="1">
                <a:latin typeface="Courier New" pitchFamily="49" charset="0"/>
              </a:rPr>
              <a:t>   ACEGT|    -.02943***       .00384       -7.663   .0000</a:t>
            </a:r>
          </a:p>
          <a:p>
            <a:r>
              <a:rPr lang="en-US" sz="1400" b="1">
                <a:latin typeface="Courier New" pitchFamily="49" charset="0"/>
              </a:rPr>
              <a:t>  STNASC|     .13402          .11475        1.168   .2428</a:t>
            </a:r>
          </a:p>
          <a:p>
            <a:r>
              <a:rPr lang="en-US" sz="1400" b="1">
                <a:latin typeface="Courier New" pitchFamily="49" charset="0"/>
              </a:rPr>
              <a:t>  SLRASC|     .27250**        .11017        2.473   .0134</a:t>
            </a:r>
          </a:p>
          <a:p>
            <a:r>
              <a:rPr lang="en-US" sz="1400" b="1">
                <a:latin typeface="Courier New" pitchFamily="49" charset="0"/>
              </a:rPr>
              <a:t>  SBWASC|    -.00685          .09861        -.070   .9446</a:t>
            </a:r>
          </a:p>
          <a:p>
            <a:r>
              <a:rPr lang="en-US" sz="1400" b="1">
                <a:latin typeface="Courier New" pitchFamily="49" charset="0"/>
              </a:rPr>
              <a:t>        |Distns. of RPs. Std.Devs or limits of triangular</a:t>
            </a:r>
          </a:p>
          <a:p>
            <a:r>
              <a:rPr lang="en-US" sz="1400" b="1">
                <a:latin typeface="Courier New" pitchFamily="49" charset="0"/>
              </a:rPr>
              <a:t>  NsINVC|     .45285***       .05615        8.064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10959</TotalTime>
  <Words>1995</Words>
  <Application>Microsoft Office PowerPoint</Application>
  <PresentationFormat>On-screen Show (4:3)</PresentationFormat>
  <Paragraphs>299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Level</vt:lpstr>
      <vt:lpstr>1_Level</vt:lpstr>
      <vt:lpstr>Discrete Choice Modeling</vt:lpstr>
      <vt:lpstr>Data Sets for Random Parameters Modeling</vt:lpstr>
      <vt:lpstr>Panel Data Formats</vt:lpstr>
      <vt:lpstr>Commands for Random Parameters</vt:lpstr>
      <vt:lpstr>Random Parameter Specifications</vt:lpstr>
      <vt:lpstr>Replicability</vt:lpstr>
      <vt:lpstr>Random Parameters Models</vt:lpstr>
      <vt:lpstr>      Random Effects in Utility Functions </vt:lpstr>
      <vt:lpstr>      Random Effects in Utility Functions </vt:lpstr>
      <vt:lpstr>Options for Random Parameters in NLOGIT Only</vt:lpstr>
      <vt:lpstr>Some Random Parameters Models</vt:lpstr>
      <vt:lpstr>Slide 12</vt:lpstr>
      <vt:lpstr>Using NLOGIT To Fit an LC Model</vt:lpstr>
      <vt:lpstr>Latent Choice Models</vt:lpstr>
      <vt:lpstr>Latent Class Models</vt:lpstr>
      <vt:lpstr>Slide 16</vt:lpstr>
      <vt:lpstr>Application</vt:lpstr>
      <vt:lpstr>Data Set</vt:lpstr>
      <vt:lpstr>Slide 19</vt:lpstr>
      <vt:lpstr>A Model for Revealed Preference Data</vt:lpstr>
      <vt:lpstr>A Model for Stated Preference Data</vt:lpstr>
      <vt:lpstr>A Nested Logit Model for RP/SP Data</vt:lpstr>
      <vt:lpstr>A Random Parameters Approach</vt:lpstr>
      <vt:lpstr>Connecting Choice  Situations through RPs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69</cp:revision>
  <dcterms:created xsi:type="dcterms:W3CDTF">2001-06-17T19:05:03Z</dcterms:created>
  <dcterms:modified xsi:type="dcterms:W3CDTF">2012-11-19T19:31:49Z</dcterms:modified>
</cp:coreProperties>
</file>