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7"/>
  </p:notesMasterIdLst>
  <p:handoutMasterIdLst>
    <p:handoutMasterId r:id="rId28"/>
  </p:handoutMasterIdLst>
  <p:sldIdLst>
    <p:sldId id="535" r:id="rId2"/>
    <p:sldId id="537" r:id="rId3"/>
    <p:sldId id="538" r:id="rId4"/>
    <p:sldId id="579" r:id="rId5"/>
    <p:sldId id="585" r:id="rId6"/>
    <p:sldId id="539" r:id="rId7"/>
    <p:sldId id="540" r:id="rId8"/>
    <p:sldId id="541" r:id="rId9"/>
    <p:sldId id="542" r:id="rId10"/>
    <p:sldId id="546" r:id="rId11"/>
    <p:sldId id="547" r:id="rId12"/>
    <p:sldId id="549" r:id="rId13"/>
    <p:sldId id="550" r:id="rId14"/>
    <p:sldId id="584" r:id="rId15"/>
    <p:sldId id="551" r:id="rId16"/>
    <p:sldId id="552" r:id="rId17"/>
    <p:sldId id="553" r:id="rId18"/>
    <p:sldId id="554" r:id="rId19"/>
    <p:sldId id="597" r:id="rId20"/>
    <p:sldId id="599" r:id="rId21"/>
    <p:sldId id="598" r:id="rId22"/>
    <p:sldId id="596" r:id="rId23"/>
    <p:sldId id="583" r:id="rId24"/>
    <p:sldId id="590" r:id="rId25"/>
    <p:sldId id="592" r:id="rId2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969696"/>
    <a:srgbClr val="99CC00"/>
    <a:srgbClr val="000000"/>
    <a:srgbClr val="C0C0C0"/>
    <a:srgbClr val="FF3300"/>
    <a:srgbClr val="003399"/>
    <a:srgbClr val="6699FF"/>
    <a:srgbClr val="FF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202862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20625990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D51ED517-27CE-4508-A693-429F798D3CB5}" type="slidenum">
              <a:rPr lang="en-US" smtClean="0">
                <a:cs typeface="Arial" charset="0"/>
              </a:rPr>
              <a:pPr/>
              <a:t>2</a:t>
            </a:fld>
            <a:endParaRPr lang="en-US" smtClean="0">
              <a:cs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B53CD8B-5071-47B2-A184-286128882463}" type="slidenum">
              <a:rPr lang="en-US" smtClean="0">
                <a:cs typeface="Arial" charset="0"/>
              </a:rPr>
              <a:pPr/>
              <a:t>3</a:t>
            </a:fld>
            <a:endParaRPr lang="en-US" smtClean="0">
              <a:cs typeface="Arial"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AAF9D465-1248-413A-A5C4-7FD943AD2667}" type="slidenum">
              <a:rPr lang="en-US" smtClean="0"/>
              <a:pPr>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A4730C1-5A55-4CC2-A3B0-5AC7F92D63D9}" type="slidenum">
              <a:rPr lang="en-US" smtClean="0">
                <a:cs typeface="Arial" charset="0"/>
              </a:rPr>
              <a:pPr/>
              <a:t>6</a:t>
            </a:fld>
            <a:endParaRPr lang="en-US" smtClean="0">
              <a:cs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A97C0ABB-4A2A-4289-8C10-4D4BBDAA1E65}" type="slidenum">
              <a:rPr lang="en-US" smtClean="0">
                <a:cs typeface="Arial" charset="0"/>
              </a:rPr>
              <a:pPr/>
              <a:t>7</a:t>
            </a:fld>
            <a:endParaRPr lang="en-US" smtClean="0">
              <a:cs typeface="Arial"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17461151-2F19-4E38-BDED-F835D974B5A8}" type="slidenum">
              <a:rPr lang="en-US" smtClean="0">
                <a:cs typeface="Arial" charset="0"/>
              </a:rPr>
              <a:pPr/>
              <a:t>8</a:t>
            </a:fld>
            <a:endParaRPr lang="en-US" smtClean="0">
              <a:cs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6963C8E-1075-4095-AC0D-1D40ED91D6CB}" type="slidenum">
              <a:rPr lang="en-US" smtClean="0">
                <a:cs typeface="Arial" charset="0"/>
              </a:rPr>
              <a:pPr/>
              <a:t>9</a:t>
            </a:fld>
            <a:endParaRPr lang="en-US" smtClean="0">
              <a:cs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08D6DD8-E877-4C8C-AEEC-8F7E7717AFC8}" type="slidenum">
              <a:rPr lang="en-US" smtClean="0">
                <a:cs typeface="Arial" charset="0"/>
              </a:rPr>
              <a:pPr/>
              <a:t>10</a:t>
            </a:fld>
            <a:endParaRPr lang="en-US" smtClean="0">
              <a:cs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E614FC8-F481-4D70-ABE4-DCE5F661D42E}" type="slidenum">
              <a:rPr lang="en-US" smtClean="0">
                <a:cs typeface="Arial" charset="0"/>
              </a:rPr>
              <a:pPr/>
              <a:t>11</a:t>
            </a:fld>
            <a:endParaRPr lang="en-US" smtClean="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BBEF983-DC66-408A-8A1C-A3A2D6C79A56}" type="slidenum">
              <a:rPr lang="en-US" smtClean="0">
                <a:cs typeface="Arial" charset="0"/>
              </a:rPr>
              <a:pPr/>
              <a:t>12</a:t>
            </a:fld>
            <a:endParaRPr lang="en-US" smtClean="0">
              <a:cs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2D953DE-835B-4F7F-9E67-90889FAD75BE}" type="slidenum">
              <a:rPr lang="en-US" smtClean="0">
                <a:cs typeface="Arial" charset="0"/>
              </a:rPr>
              <a:pPr/>
              <a:t>13</a:t>
            </a:fld>
            <a:endParaRPr lang="en-US" smtClean="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829C7070-7F1E-49CB-A616-4B14FE7067CF}" type="slidenum">
              <a:rPr lang="en-US" smtClean="0">
                <a:cs typeface="Arial" charset="0"/>
              </a:rPr>
              <a:pPr/>
              <a:t>15</a:t>
            </a:fld>
            <a:endParaRPr lang="en-US" smtClean="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558DC8E-A7CE-42D2-8B01-CA901418E4B8}" type="slidenum">
              <a:rPr lang="en-US" smtClean="0">
                <a:cs typeface="Arial" charset="0"/>
              </a:rPr>
              <a:pPr/>
              <a:t>16</a:t>
            </a:fld>
            <a:endParaRPr lang="en-US" smtClean="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FB6C344-E470-4EDB-B067-293B5A1EBC49}" type="slidenum">
              <a:rPr lang="en-US" smtClean="0">
                <a:cs typeface="Arial" charset="0"/>
              </a:rPr>
              <a:pPr/>
              <a:t>17</a:t>
            </a:fld>
            <a:endParaRPr lang="en-US" smtClean="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50095E5-EC66-4693-9C6C-56586E58D0B4}" type="slidenum">
              <a:rPr lang="en-US" smtClean="0">
                <a:cs typeface="Arial" charset="0"/>
              </a:rPr>
              <a:pPr/>
              <a:t>18</a:t>
            </a:fld>
            <a:endParaRPr lang="en-US" smtClean="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AAF9D465-1248-413A-A5C4-7FD943AD2667}" type="slidenum">
              <a:rPr lang="en-US" smtClean="0"/>
              <a:pPr>
                <a:defRPr/>
              </a:pPr>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FBC4353-5088-470C-A4F1-85D5F4F00867}" type="slidenum">
              <a:rPr lang="en-US" smtClean="0">
                <a:cs typeface="Arial" charset="0"/>
              </a:rPr>
              <a:pPr/>
              <a:t>23</a:t>
            </a:fld>
            <a:endParaRPr lang="en-US" smtClean="0">
              <a:cs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3D0B008-62A7-4795-82F0-BFA499C8A684}" type="slidenum">
              <a:rPr lang="en-US" smtClean="0"/>
              <a:pPr>
                <a:defRPr/>
              </a:pPr>
              <a:t>24</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35AE38CE-1A9F-4C02-B290-27BD5AF6DA84}" type="slidenum">
              <a:rPr lang="en-US" smtClean="0"/>
              <a:pPr>
                <a:defRPr/>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BB49B286-E7DE-43C7-AEA9-CCD5384FC39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4"/>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2057400" y="2819400"/>
            <a:ext cx="61722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685800"/>
            <a:ext cx="7772400" cy="1735138"/>
          </a:xfrm>
        </p:spPr>
        <p:txBody>
          <a:bodyPr/>
          <a:lstStyle/>
          <a:p>
            <a:pPr eaLnBrk="1" hangingPunct="1"/>
            <a:r>
              <a:rPr lang="en-US" b="1" smtClean="0">
                <a:solidFill>
                  <a:srgbClr val="7030A0"/>
                </a:solidFill>
              </a:rPr>
              <a:t>Part 5</a:t>
            </a:r>
          </a:p>
        </p:txBody>
      </p:sp>
      <p:sp>
        <p:nvSpPr>
          <p:cNvPr id="8195" name="Rectangle 3"/>
          <p:cNvSpPr>
            <a:spLocks noGrp="1" noChangeArrowheads="1"/>
          </p:cNvSpPr>
          <p:nvPr>
            <p:ph type="subTitle" idx="1"/>
          </p:nvPr>
        </p:nvSpPr>
        <p:spPr>
          <a:xfrm>
            <a:off x="1878013" y="3482975"/>
            <a:ext cx="5576887" cy="1473200"/>
          </a:xfrm>
        </p:spPr>
        <p:txBody>
          <a:bodyPr/>
          <a:lstStyle/>
          <a:p>
            <a:pPr eaLnBrk="1" hangingPunct="1"/>
            <a:r>
              <a:rPr lang="en-US" sz="4300" smtClean="0"/>
              <a:t>Multinomial Logit Extensions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2800" smtClean="0"/>
              <a:t>What’s Wrong with the MNL Model?</a:t>
            </a:r>
          </a:p>
        </p:txBody>
      </p:sp>
      <p:sp>
        <p:nvSpPr>
          <p:cNvPr id="9219" name="Rectangle 3"/>
          <p:cNvSpPr>
            <a:spLocks noGrp="1" noChangeArrowheads="1"/>
          </p:cNvSpPr>
          <p:nvPr>
            <p:ph type="body" idx="1"/>
          </p:nvPr>
        </p:nvSpPr>
        <p:spPr>
          <a:xfrm>
            <a:off x="1295400" y="1676400"/>
            <a:ext cx="7620000" cy="4724400"/>
          </a:xfrm>
        </p:spPr>
        <p:txBody>
          <a:bodyPr/>
          <a:lstStyle/>
          <a:p>
            <a:pPr eaLnBrk="1" hangingPunct="1">
              <a:lnSpc>
                <a:spcPct val="80000"/>
              </a:lnSpc>
            </a:pPr>
            <a:r>
              <a:rPr lang="en-US" sz="3200" smtClean="0"/>
              <a:t>I</a:t>
            </a:r>
            <a:r>
              <a:rPr lang="en-US" sz="2400" smtClean="0"/>
              <a:t>.I.D. </a:t>
            </a:r>
            <a:r>
              <a:rPr lang="en-US" sz="2400" smtClean="0">
                <a:sym typeface="Wingdings" pitchFamily="2" charset="2"/>
              </a:rPr>
              <a:t> IIA </a:t>
            </a:r>
            <a:br>
              <a:rPr lang="en-US" sz="2400" smtClean="0">
                <a:sym typeface="Wingdings" pitchFamily="2" charset="2"/>
              </a:rPr>
            </a:br>
            <a:r>
              <a:rPr lang="en-US" sz="2400" smtClean="0">
                <a:sym typeface="Wingdings" pitchFamily="2" charset="2"/>
              </a:rPr>
              <a:t>Independence from irrelevant alternatives</a:t>
            </a:r>
          </a:p>
          <a:p>
            <a:pPr lvl="1" eaLnBrk="1" hangingPunct="1">
              <a:lnSpc>
                <a:spcPct val="80000"/>
              </a:lnSpc>
            </a:pPr>
            <a:r>
              <a:rPr lang="en-US" sz="2000" smtClean="0"/>
              <a:t>Peculiar behavioral assumption</a:t>
            </a:r>
          </a:p>
          <a:p>
            <a:pPr lvl="1" eaLnBrk="1" hangingPunct="1">
              <a:lnSpc>
                <a:spcPct val="80000"/>
              </a:lnSpc>
            </a:pPr>
            <a:r>
              <a:rPr lang="en-US" sz="2000" smtClean="0"/>
              <a:t>Leads to skewed, implausible empirical results</a:t>
            </a:r>
          </a:p>
          <a:p>
            <a:pPr lvl="1" eaLnBrk="1" hangingPunct="1">
              <a:lnSpc>
                <a:spcPct val="80000"/>
              </a:lnSpc>
            </a:pPr>
            <a:r>
              <a:rPr lang="en-US" sz="2000" smtClean="0"/>
              <a:t>Functional forms, e.g., nested logit, avoid IIA</a:t>
            </a:r>
          </a:p>
          <a:p>
            <a:pPr lvl="1" eaLnBrk="1" hangingPunct="1">
              <a:lnSpc>
                <a:spcPct val="80000"/>
              </a:lnSpc>
            </a:pPr>
            <a:r>
              <a:rPr lang="en-US" sz="2000" smtClean="0"/>
              <a:t>IIA will be a nonissue in what follows.</a:t>
            </a:r>
          </a:p>
          <a:p>
            <a:pPr eaLnBrk="1" hangingPunct="1">
              <a:lnSpc>
                <a:spcPct val="80000"/>
              </a:lnSpc>
            </a:pPr>
            <a:r>
              <a:rPr lang="en-US" sz="3200" smtClean="0"/>
              <a:t>I</a:t>
            </a:r>
            <a:r>
              <a:rPr lang="en-US" sz="2400" smtClean="0"/>
              <a:t>nsufficiently heterogeneous:</a:t>
            </a:r>
          </a:p>
          <a:p>
            <a:pPr eaLnBrk="1" hangingPunct="1">
              <a:lnSpc>
                <a:spcPct val="80000"/>
              </a:lnSpc>
              <a:buFont typeface="Wingdings" pitchFamily="2" charset="2"/>
              <a:buNone/>
            </a:pPr>
            <a:r>
              <a:rPr lang="en-US" sz="1800" smtClean="0"/>
              <a:t>     </a:t>
            </a:r>
            <a:r>
              <a:rPr lang="en-US" smtClean="0"/>
              <a:t> </a:t>
            </a:r>
            <a:r>
              <a:rPr lang="en-US" sz="2000" smtClean="0"/>
              <a:t>“… economists are often more interested in aggregate effects and regard heterogeneity as a statistical nuisance parameter problem which must be addressed but not emphasized. Econometricians frequently employ methods which do not allow for the estimation of individual level parameters.”  (Allenby and Rossi, Journal of Econometrics, 1999)</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990600"/>
            <a:ext cx="8229600" cy="530225"/>
          </a:xfrm>
        </p:spPr>
        <p:txBody>
          <a:bodyPr/>
          <a:lstStyle/>
          <a:p>
            <a:pPr eaLnBrk="1" hangingPunct="1"/>
            <a:r>
              <a:rPr lang="en-US" b="1" smtClean="0"/>
              <a:t>Relaxing IIA in the MNL Model</a:t>
            </a:r>
          </a:p>
        </p:txBody>
      </p:sp>
      <p:sp>
        <p:nvSpPr>
          <p:cNvPr id="2052" name="Rectangle 3"/>
          <p:cNvSpPr>
            <a:spLocks noGrp="1" noChangeArrowheads="1"/>
          </p:cNvSpPr>
          <p:nvPr>
            <p:ph type="body" idx="4294967295"/>
          </p:nvPr>
        </p:nvSpPr>
        <p:spPr>
          <a:xfrm>
            <a:off x="1371600" y="1828800"/>
            <a:ext cx="6858000" cy="2362200"/>
          </a:xfrm>
        </p:spPr>
        <p:txBody>
          <a:bodyPr/>
          <a:lstStyle/>
          <a:p>
            <a:pPr eaLnBrk="1" hangingPunct="1"/>
            <a:r>
              <a:rPr lang="en-US" sz="2000" smtClean="0">
                <a:latin typeface="+mj-lt"/>
              </a:rPr>
              <a:t>Independent extreme value (Gumbel):</a:t>
            </a:r>
          </a:p>
          <a:p>
            <a:pPr lvl="1" eaLnBrk="1" hangingPunct="1"/>
            <a:r>
              <a:rPr lang="en-US" sz="1800" smtClean="0">
                <a:latin typeface="+mj-lt"/>
              </a:rPr>
              <a:t>F(</a:t>
            </a:r>
            <a:r>
              <a:rPr lang="en-US" smtClean="0">
                <a:latin typeface="+mj-lt"/>
                <a:sym typeface="Symbol" pitchFamily="18" charset="2"/>
              </a:rPr>
              <a:t></a:t>
            </a:r>
            <a:r>
              <a:rPr lang="en-US" sz="1400" smtClean="0">
                <a:latin typeface="+mj-lt"/>
                <a:sym typeface="Symbol" pitchFamily="18" charset="2"/>
              </a:rPr>
              <a:t>itj</a:t>
            </a:r>
            <a:r>
              <a:rPr lang="en-US" sz="1800" smtClean="0">
                <a:latin typeface="+mj-lt"/>
                <a:sym typeface="Symbol" pitchFamily="18" charset="2"/>
              </a:rPr>
              <a:t>)  =  Exp(-Exp(-</a:t>
            </a:r>
            <a:r>
              <a:rPr lang="en-US" smtClean="0">
                <a:latin typeface="+mj-lt"/>
                <a:sym typeface="Symbol" pitchFamily="18" charset="2"/>
              </a:rPr>
              <a:t></a:t>
            </a:r>
            <a:r>
              <a:rPr lang="en-US" sz="1400" smtClean="0">
                <a:latin typeface="+mj-lt"/>
                <a:sym typeface="Symbol" pitchFamily="18" charset="2"/>
              </a:rPr>
              <a:t>itj</a:t>
            </a:r>
            <a:r>
              <a:rPr lang="en-US" sz="1800" smtClean="0">
                <a:latin typeface="+mj-lt"/>
                <a:sym typeface="Symbol" pitchFamily="18" charset="2"/>
              </a:rPr>
              <a:t>)) (random part of each utility)</a:t>
            </a:r>
          </a:p>
          <a:p>
            <a:pPr lvl="1"/>
            <a:r>
              <a:rPr lang="en-US" sz="1800" b="1" u="sng" smtClean="0">
                <a:latin typeface="+mj-lt"/>
                <a:sym typeface="Symbol" pitchFamily="18" charset="2"/>
              </a:rPr>
              <a:t>Identical variances</a:t>
            </a:r>
            <a:r>
              <a:rPr lang="en-US" sz="1800" smtClean="0">
                <a:latin typeface="+mj-lt"/>
                <a:sym typeface="Symbol" pitchFamily="18" charset="2"/>
              </a:rPr>
              <a:t> (means absorbed in constants)</a:t>
            </a:r>
          </a:p>
          <a:p>
            <a:pPr lvl="1" eaLnBrk="1" hangingPunct="1"/>
            <a:r>
              <a:rPr lang="en-US" sz="1800" b="1" u="sng" smtClean="0">
                <a:latin typeface="+mj-lt"/>
                <a:sym typeface="Symbol" pitchFamily="18" charset="2"/>
              </a:rPr>
              <a:t>Independence</a:t>
            </a:r>
            <a:r>
              <a:rPr lang="en-US" sz="1800" smtClean="0">
                <a:latin typeface="+mj-lt"/>
                <a:sym typeface="Symbol" pitchFamily="18" charset="2"/>
              </a:rPr>
              <a:t> across utility functions</a:t>
            </a:r>
          </a:p>
          <a:p>
            <a:pPr lvl="1" eaLnBrk="1" hangingPunct="1"/>
            <a:r>
              <a:rPr lang="en-US" sz="1800" b="1" u="sng" smtClean="0">
                <a:latin typeface="+mj-lt"/>
                <a:sym typeface="Symbol" pitchFamily="18" charset="2"/>
              </a:rPr>
              <a:t>Same parameters</a:t>
            </a:r>
            <a:r>
              <a:rPr lang="en-US" sz="1800" smtClean="0">
                <a:latin typeface="+mj-lt"/>
                <a:sym typeface="Symbol" pitchFamily="18" charset="2"/>
              </a:rPr>
              <a:t> for all individuals (temporary)</a:t>
            </a:r>
          </a:p>
          <a:p>
            <a:pPr eaLnBrk="1" hangingPunct="1"/>
            <a:r>
              <a:rPr lang="en-US" sz="2000" smtClean="0">
                <a:latin typeface="+mj-lt"/>
                <a:sym typeface="Symbol" pitchFamily="18" charset="2"/>
              </a:rPr>
              <a:t>Implied probabilities for observed outcomes</a:t>
            </a:r>
          </a:p>
          <a:p>
            <a:pPr eaLnBrk="1" hangingPunct="1">
              <a:buFont typeface="Wingdings" pitchFamily="2" charset="2"/>
              <a:buNone/>
            </a:pPr>
            <a:endParaRPr lang="en-US" sz="2000" smtClean="0">
              <a:sym typeface="Symbol" pitchFamily="18" charset="2"/>
            </a:endParaRPr>
          </a:p>
        </p:txBody>
      </p:sp>
      <p:graphicFrame>
        <p:nvGraphicFramePr>
          <p:cNvPr id="2050" name="Object 4"/>
          <p:cNvGraphicFramePr>
            <a:graphicFrameLocks noChangeAspect="1"/>
          </p:cNvGraphicFramePr>
          <p:nvPr/>
        </p:nvGraphicFramePr>
        <p:xfrm>
          <a:off x="2209800" y="4267200"/>
          <a:ext cx="4800600" cy="1152525"/>
        </p:xfrm>
        <a:graphic>
          <a:graphicData uri="http://schemas.openxmlformats.org/presentationml/2006/ole">
            <mc:AlternateContent xmlns:mc="http://schemas.openxmlformats.org/markup-compatibility/2006">
              <mc:Choice xmlns:v="urn:schemas-microsoft-com:vml" Requires="v">
                <p:oleObj spid="_x0000_s46083" name="Equation" r:id="rId4" imgW="3593880" imgH="761760" progId="Equation.DSMT4">
                  <p:embed/>
                </p:oleObj>
              </mc:Choice>
              <mc:Fallback>
                <p:oleObj name="Equation" r:id="rId4" imgW="3593880" imgH="7617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4267200"/>
                        <a:ext cx="4800600" cy="1152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7"/>
          <p:cNvSpPr>
            <a:spLocks noChangeArrowheads="1"/>
          </p:cNvSpPr>
          <p:nvPr/>
        </p:nvSpPr>
        <p:spPr bwMode="auto">
          <a:xfrm>
            <a:off x="2133600" y="4191000"/>
            <a:ext cx="5105400" cy="1295400"/>
          </a:xfrm>
          <a:prstGeom prst="rect">
            <a:avLst/>
          </a:prstGeom>
          <a:solidFill>
            <a:srgbClr val="FF0000">
              <a:alpha val="14117"/>
            </a:srgbClr>
          </a:solidFill>
          <a:ln w="19050">
            <a:solidFill>
              <a:schemeClr val="tx1"/>
            </a:solidFill>
            <a:miter lim="800000"/>
            <a:headEnd/>
            <a:tailEnd/>
          </a:ln>
        </p:spPr>
        <p:txBody>
          <a:bodyPr wrap="none" anchor="ctr"/>
          <a:lstStyle/>
          <a:p>
            <a:endParaRPr lang="en-US"/>
          </a:p>
        </p:txBody>
      </p:sp>
      <p:cxnSp>
        <p:nvCxnSpPr>
          <p:cNvPr id="7" name="Straight Arrow Connector 6"/>
          <p:cNvCxnSpPr/>
          <p:nvPr/>
        </p:nvCxnSpPr>
        <p:spPr bwMode="auto">
          <a:xfrm>
            <a:off x="609600" y="2819400"/>
            <a:ext cx="1219200" cy="1588"/>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cxnSp>
        <p:nvCxnSpPr>
          <p:cNvPr id="8" name="Straight Arrow Connector 7"/>
          <p:cNvCxnSpPr/>
          <p:nvPr/>
        </p:nvCxnSpPr>
        <p:spPr bwMode="auto">
          <a:xfrm>
            <a:off x="609600" y="3148013"/>
            <a:ext cx="1219200" cy="1588"/>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cxnSp>
        <p:nvCxnSpPr>
          <p:cNvPr id="9" name="Straight Arrow Connector 8"/>
          <p:cNvCxnSpPr/>
          <p:nvPr/>
        </p:nvCxnSpPr>
        <p:spPr bwMode="auto">
          <a:xfrm>
            <a:off x="609600" y="3461280"/>
            <a:ext cx="1219200" cy="1588"/>
          </a:xfrm>
          <a:prstGeom prst="straightConnector1">
            <a:avLst/>
          </a:prstGeom>
          <a:solidFill>
            <a:schemeClr val="accent1"/>
          </a:solidFill>
          <a:ln w="38100" cap="flat" cmpd="sng" algn="ctr">
            <a:solidFill>
              <a:srgbClr val="C0C0C0"/>
            </a:solidFill>
            <a:prstDash val="dash"/>
            <a:round/>
            <a:headEnd type="none" w="med" len="med"/>
            <a:tailEnd type="arrow"/>
          </a:ln>
          <a:effectLst/>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762000" y="1371600"/>
            <a:ext cx="7696200" cy="1371600"/>
          </a:xfrm>
        </p:spPr>
        <p:txBody>
          <a:bodyPr/>
          <a:lstStyle/>
          <a:p>
            <a:r>
              <a:rPr lang="en-US" b="1" smtClean="0">
                <a:solidFill>
                  <a:srgbClr val="7030A0"/>
                </a:solidFill>
              </a:rPr>
              <a:t>Part 5.1</a:t>
            </a:r>
          </a:p>
        </p:txBody>
      </p:sp>
      <p:sp>
        <p:nvSpPr>
          <p:cNvPr id="9219" name="Rectangle 3"/>
          <p:cNvSpPr>
            <a:spLocks noGrp="1" noChangeArrowheads="1"/>
          </p:cNvSpPr>
          <p:nvPr>
            <p:ph type="subTitle" idx="1"/>
          </p:nvPr>
        </p:nvSpPr>
        <p:spPr>
          <a:xfrm>
            <a:off x="1752600" y="3124200"/>
            <a:ext cx="6400800" cy="1371600"/>
          </a:xfrm>
        </p:spPr>
        <p:txBody>
          <a:bodyPr/>
          <a:lstStyle/>
          <a:p>
            <a:r>
              <a:rPr lang="en-US" sz="4400" smtClean="0"/>
              <a:t>Heteroscedasticity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b="1" smtClean="0"/>
              <a:t>A Model with Choice Heteroscedasticity</a:t>
            </a:r>
          </a:p>
        </p:txBody>
      </p:sp>
      <p:graphicFrame>
        <p:nvGraphicFramePr>
          <p:cNvPr id="1026" name="Object 4"/>
          <p:cNvGraphicFramePr>
            <a:graphicFrameLocks noGrp="1" noChangeAspect="1"/>
          </p:cNvGraphicFramePr>
          <p:nvPr>
            <p:ph idx="1"/>
          </p:nvPr>
        </p:nvGraphicFramePr>
        <p:xfrm>
          <a:off x="1095375" y="1905000"/>
          <a:ext cx="7027863" cy="3897313"/>
        </p:xfrm>
        <a:graphic>
          <a:graphicData uri="http://schemas.openxmlformats.org/presentationml/2006/ole">
            <mc:AlternateContent xmlns:mc="http://schemas.openxmlformats.org/markup-compatibility/2006">
              <mc:Choice xmlns:v="urn:schemas-microsoft-com:vml" Requires="v">
                <p:oleObj spid="_x0000_s1027" name="Equation" r:id="rId4" imgW="4076640" imgH="2260440" progId="Equation.DSMT4">
                  <p:embed/>
                </p:oleObj>
              </mc:Choice>
              <mc:Fallback>
                <p:oleObj name="Equation" r:id="rId4" imgW="4076640" imgH="22604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375" y="1905000"/>
                        <a:ext cx="7027863" cy="3897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4191000" y="1905000"/>
            <a:ext cx="838200" cy="4572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733800" y="3581400"/>
            <a:ext cx="4038600" cy="10668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609600"/>
            <a:ext cx="7772400" cy="990600"/>
          </a:xfrm>
        </p:spPr>
        <p:txBody>
          <a:bodyPr/>
          <a:lstStyle/>
          <a:p>
            <a:pPr eaLnBrk="1" hangingPunct="1"/>
            <a:r>
              <a:rPr lang="en-US" smtClean="0"/>
              <a:t>Heteroscedastic Extreme Value Model (1)</a:t>
            </a:r>
          </a:p>
        </p:txBody>
      </p:sp>
      <p:sp>
        <p:nvSpPr>
          <p:cNvPr id="10243" name="Text Box 3"/>
          <p:cNvSpPr txBox="1">
            <a:spLocks noChangeArrowheads="1"/>
          </p:cNvSpPr>
          <p:nvPr/>
        </p:nvSpPr>
        <p:spPr bwMode="auto">
          <a:xfrm>
            <a:off x="838200" y="1828800"/>
            <a:ext cx="7848600" cy="3921125"/>
          </a:xfrm>
          <a:prstGeom prst="rect">
            <a:avLst/>
          </a:prstGeom>
          <a:noFill/>
          <a:ln w="9525">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Start values obtained using MNL model       |</a:t>
            </a:r>
          </a:p>
          <a:p>
            <a:r>
              <a:rPr lang="en-US" sz="1400" b="1">
                <a:latin typeface="Courier New" pitchFamily="49" charset="0"/>
              </a:rPr>
              <a:t>| Maximum Likelihood Estimates                |</a:t>
            </a:r>
          </a:p>
          <a:p>
            <a:r>
              <a:rPr lang="en-US" sz="1400" b="1">
                <a:latin typeface="Courier New" pitchFamily="49" charset="0"/>
              </a:rPr>
              <a:t>| Log likelihood function       -184.5067     |</a:t>
            </a:r>
          </a:p>
          <a:p>
            <a:r>
              <a:rPr lang="en-US" sz="1400" b="1">
                <a:latin typeface="Courier New" pitchFamily="49" charset="0"/>
              </a:rPr>
              <a:t>| Dependent variable               Choice     |</a:t>
            </a:r>
          </a:p>
          <a:p>
            <a:r>
              <a:rPr lang="en-US" sz="1400" b="1">
                <a:latin typeface="Courier New" pitchFamily="49" charset="0"/>
              </a:rPr>
              <a:t>| Response data are given as ind. choice.     |</a:t>
            </a:r>
          </a:p>
          <a:p>
            <a:r>
              <a:rPr lang="en-US" sz="1400" b="1">
                <a:latin typeface="Courier New" pitchFamily="49" charset="0"/>
              </a:rPr>
              <a:t>| Number of obs.=   210, skipped   0 bad obs.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a:t>
            </a:r>
          </a:p>
          <a:p>
            <a:r>
              <a:rPr lang="en-US" sz="1400" b="1">
                <a:latin typeface="Courier New" pitchFamily="49" charset="0"/>
              </a:rPr>
              <a:t>+--------+--------------+----------------+--------+--------+</a:t>
            </a:r>
          </a:p>
          <a:p>
            <a:r>
              <a:rPr lang="en-US" sz="1400" b="1">
                <a:latin typeface="Courier New" pitchFamily="49" charset="0"/>
              </a:rPr>
              <a:t> GC      |     .06929537       .01743306     3.975   .0001</a:t>
            </a:r>
          </a:p>
          <a:p>
            <a:r>
              <a:rPr lang="en-US" sz="1400" b="1">
                <a:latin typeface="Courier New" pitchFamily="49" charset="0"/>
              </a:rPr>
              <a:t> TTME    |    -.10364955       .01093815    -9.476   .0000</a:t>
            </a:r>
          </a:p>
          <a:p>
            <a:r>
              <a:rPr lang="en-US" sz="1400" b="1">
                <a:latin typeface="Courier New" pitchFamily="49" charset="0"/>
              </a:rPr>
              <a:t> INVC    |    -.08493182       .01938251    -4.382   .0000</a:t>
            </a:r>
          </a:p>
          <a:p>
            <a:r>
              <a:rPr lang="en-US" sz="1400" b="1">
                <a:latin typeface="Courier New" pitchFamily="49" charset="0"/>
              </a:rPr>
              <a:t> INVT    |    -.01333220       .00251698    -5.297   .0000</a:t>
            </a:r>
          </a:p>
          <a:p>
            <a:r>
              <a:rPr lang="en-US" sz="1400" b="1">
                <a:latin typeface="Courier New" pitchFamily="49" charset="0"/>
              </a:rPr>
              <a:t> AASC    |    5.20474275       .90521312     5.750   .0000</a:t>
            </a:r>
          </a:p>
          <a:p>
            <a:r>
              <a:rPr lang="en-US" sz="1400" b="1">
                <a:latin typeface="Courier New" pitchFamily="49" charset="0"/>
              </a:rPr>
              <a:t> TASC    |    4.36060457       .51066543     8.539   .0000</a:t>
            </a:r>
          </a:p>
          <a:p>
            <a:r>
              <a:rPr lang="en-US" sz="1400" b="1">
                <a:latin typeface="Courier New" pitchFamily="49" charset="0"/>
              </a:rPr>
              <a:t> BASC    |    3.76323447       .50625946     7.433   .0000</a:t>
            </a:r>
          </a:p>
        </p:txBody>
      </p:sp>
      <p:sp>
        <p:nvSpPr>
          <p:cNvPr id="10244" name="Line 4"/>
          <p:cNvSpPr>
            <a:spLocks noChangeShapeType="1"/>
          </p:cNvSpPr>
          <p:nvPr/>
        </p:nvSpPr>
        <p:spPr bwMode="auto">
          <a:xfrm flipH="1">
            <a:off x="5257800" y="2209800"/>
            <a:ext cx="12954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85800"/>
            <a:ext cx="8229600" cy="788988"/>
          </a:xfrm>
        </p:spPr>
        <p:txBody>
          <a:bodyPr/>
          <a:lstStyle/>
          <a:p>
            <a:pPr eaLnBrk="1" hangingPunct="1"/>
            <a:r>
              <a:rPr lang="en-US" smtClean="0"/>
              <a:t>Heteroscedastic Extreme Value Model (2)</a:t>
            </a:r>
          </a:p>
        </p:txBody>
      </p:sp>
      <p:sp>
        <p:nvSpPr>
          <p:cNvPr id="11267" name="Text Box 3"/>
          <p:cNvSpPr txBox="1">
            <a:spLocks noChangeArrowheads="1"/>
          </p:cNvSpPr>
          <p:nvPr/>
        </p:nvSpPr>
        <p:spPr bwMode="auto">
          <a:xfrm>
            <a:off x="685800" y="1524000"/>
            <a:ext cx="7848600" cy="5124480"/>
          </a:xfrm>
          <a:prstGeom prst="rect">
            <a:avLst/>
          </a:prstGeom>
          <a:noFill/>
          <a:ln w="9525">
            <a:noFill/>
            <a:miter lim="800000"/>
            <a:headEnd/>
            <a:tailEnd/>
          </a:ln>
        </p:spPr>
        <p:txBody>
          <a:bodyPr>
            <a:spAutoFit/>
          </a:bodyPr>
          <a:lstStyle/>
          <a:p>
            <a:pPr eaLnBrk="1" hangingPunct="1">
              <a:lnSpc>
                <a:spcPct val="30000"/>
              </a:lnSpc>
              <a:spcBef>
                <a:spcPct val="50000"/>
              </a:spcBef>
            </a:pPr>
            <a:endParaRPr lang="en-US" sz="1000">
              <a:solidFill>
                <a:schemeClr val="folHlink"/>
              </a:solidFill>
              <a:latin typeface="Arial" charset="0"/>
            </a:endParaRPr>
          </a:p>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Log likelihood function       -182.4440     </a:t>
            </a:r>
            <a:r>
              <a:rPr lang="en-US" sz="1200" b="1" smtClean="0">
                <a:latin typeface="Courier New" pitchFamily="49" charset="0"/>
              </a:rPr>
              <a:t>|  (MNL logL was -184.5067)</a:t>
            </a:r>
            <a:endParaRPr lang="en-US" sz="1200" b="1">
              <a:latin typeface="Courier New" pitchFamily="49" charset="0"/>
            </a:endParaRPr>
          </a:p>
          <a:p>
            <a:r>
              <a:rPr lang="en-US" sz="1200" b="1">
                <a:latin typeface="Courier New" pitchFamily="49" charset="0"/>
              </a:rPr>
              <a:t>| Number of parameters                 10     |</a:t>
            </a:r>
          </a:p>
          <a:p>
            <a:r>
              <a:rPr lang="en-US" sz="1200" b="1">
                <a:latin typeface="Courier New" pitchFamily="49" charset="0"/>
              </a:rPr>
              <a:t>| Restricted log likelihood     -291.1218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GC      |     .11903513       .06402510     1.859   .0630</a:t>
            </a:r>
          </a:p>
          <a:p>
            <a:r>
              <a:rPr lang="en-US" sz="1200" b="1">
                <a:latin typeface="Courier New" pitchFamily="49" charset="0"/>
              </a:rPr>
              <a:t> TTME    |    -.11525581       .05721397    -2.014   .0440</a:t>
            </a:r>
          </a:p>
          <a:p>
            <a:r>
              <a:rPr lang="en-US" sz="1200" b="1">
                <a:latin typeface="Courier New" pitchFamily="49" charset="0"/>
              </a:rPr>
              <a:t> INVC    |    -.15515877       .07928045    -1.957   .0503</a:t>
            </a:r>
          </a:p>
          <a:p>
            <a:r>
              <a:rPr lang="en-US" sz="1200" b="1">
                <a:latin typeface="Courier New" pitchFamily="49" charset="0"/>
              </a:rPr>
              <a:t> INVT    |    -.02276939       .01122762    -2.028   .0426</a:t>
            </a:r>
          </a:p>
          <a:p>
            <a:r>
              <a:rPr lang="en-US" sz="1200" b="1">
                <a:latin typeface="Courier New" pitchFamily="49" charset="0"/>
              </a:rPr>
              <a:t> AASC    |    4.69411460      2.48091789     1.892   .0585</a:t>
            </a:r>
          </a:p>
          <a:p>
            <a:r>
              <a:rPr lang="en-US" sz="1200" b="1">
                <a:latin typeface="Courier New" pitchFamily="49" charset="0"/>
              </a:rPr>
              <a:t> TASC    |    5.15629868      2.05743764     2.506   .0122</a:t>
            </a:r>
          </a:p>
          <a:p>
            <a:r>
              <a:rPr lang="en-US" sz="1200" b="1">
                <a:latin typeface="Courier New" pitchFamily="49" charset="0"/>
              </a:rPr>
              <a:t> BASC    |    5.03046595      1.98259353     2.537   .0112</a:t>
            </a:r>
          </a:p>
          <a:p>
            <a:r>
              <a:rPr lang="en-US" sz="1200" b="1">
                <a:latin typeface="Courier New" pitchFamily="49" charset="0"/>
              </a:rPr>
              <a:t>---------+</a:t>
            </a:r>
            <a:r>
              <a:rPr lang="en-US" sz="1200" b="1">
                <a:solidFill>
                  <a:srgbClr val="FF3300"/>
                </a:solidFill>
                <a:latin typeface="Courier New" pitchFamily="49" charset="0"/>
              </a:rPr>
              <a:t>Scale Parameters of Extreme Value Distns Minus 1.0</a:t>
            </a:r>
          </a:p>
          <a:p>
            <a:r>
              <a:rPr lang="en-US" sz="1200" b="1">
                <a:latin typeface="Courier New" pitchFamily="49" charset="0"/>
              </a:rPr>
              <a:t> s_AIR   |    -.57864278       .21991837    -2.631   .0085</a:t>
            </a:r>
          </a:p>
          <a:p>
            <a:r>
              <a:rPr lang="en-US" sz="1200" b="1">
                <a:latin typeface="Courier New" pitchFamily="49" charset="0"/>
              </a:rPr>
              <a:t> s_TRAIN |    -.45878559       .34971034    -1.312   .1896</a:t>
            </a:r>
          </a:p>
          <a:p>
            <a:r>
              <a:rPr lang="en-US" sz="1200" b="1">
                <a:latin typeface="Courier New" pitchFamily="49" charset="0"/>
              </a:rPr>
              <a:t> s_BUS   |     .26094835       .94582863      .276   .7826</a:t>
            </a:r>
          </a:p>
          <a:p>
            <a:r>
              <a:rPr lang="en-US" sz="1200" b="1">
                <a:latin typeface="Courier New" pitchFamily="49" charset="0"/>
              </a:rPr>
              <a:t> s_CAR   |       .000000    ......(Fixed Parameter).......</a:t>
            </a:r>
          </a:p>
          <a:p>
            <a:r>
              <a:rPr lang="en-US" sz="1200" b="1">
                <a:latin typeface="Courier New" pitchFamily="49" charset="0"/>
              </a:rPr>
              <a:t>---------+</a:t>
            </a:r>
            <a:r>
              <a:rPr lang="en-US" sz="1200" b="1">
                <a:solidFill>
                  <a:srgbClr val="FF3300"/>
                </a:solidFill>
                <a:latin typeface="Courier New" pitchFamily="49" charset="0"/>
              </a:rPr>
              <a:t>Std.Dev=pi/(theta*sqr(6)) for H.E.V. distribution.</a:t>
            </a:r>
          </a:p>
          <a:p>
            <a:r>
              <a:rPr lang="en-US" sz="1200" b="1">
                <a:latin typeface="Courier New" pitchFamily="49" charset="0"/>
              </a:rPr>
              <a:t> s_AIR   |    3.04385384      1.58867426     1.916   .0554</a:t>
            </a:r>
          </a:p>
          <a:p>
            <a:r>
              <a:rPr lang="en-US" sz="1200" b="1">
                <a:latin typeface="Courier New" pitchFamily="49" charset="0"/>
              </a:rPr>
              <a:t> s_TRAIN |    2.36976283      1.53124258     1.548   .1217</a:t>
            </a:r>
          </a:p>
          <a:p>
            <a:r>
              <a:rPr lang="en-US" sz="1200" b="1">
                <a:latin typeface="Courier New" pitchFamily="49" charset="0"/>
              </a:rPr>
              <a:t> s_BUS   |    1.01713111       .76294300     1.333   .1825</a:t>
            </a:r>
          </a:p>
          <a:p>
            <a:r>
              <a:rPr lang="en-US" sz="1200" b="1">
                <a:latin typeface="Courier New" pitchFamily="49" charset="0"/>
              </a:rPr>
              <a:t> s_CAR   |    1.28254980    ......(Fixed Parameter).......</a:t>
            </a:r>
          </a:p>
        </p:txBody>
      </p:sp>
      <p:sp>
        <p:nvSpPr>
          <p:cNvPr id="11268" name="Text Box 6"/>
          <p:cNvSpPr txBox="1">
            <a:spLocks noChangeArrowheads="1"/>
          </p:cNvSpPr>
          <p:nvPr/>
        </p:nvSpPr>
        <p:spPr bwMode="auto">
          <a:xfrm>
            <a:off x="6400800" y="4953000"/>
            <a:ext cx="2514600" cy="355600"/>
          </a:xfrm>
          <a:prstGeom prst="rect">
            <a:avLst/>
          </a:prstGeom>
          <a:noFill/>
          <a:ln w="19050">
            <a:solidFill>
              <a:schemeClr val="tx1"/>
            </a:solidFill>
            <a:miter lim="800000"/>
            <a:headEnd/>
            <a:tailEnd/>
          </a:ln>
        </p:spPr>
        <p:txBody>
          <a:bodyPr>
            <a:spAutoFit/>
          </a:bodyPr>
          <a:lstStyle/>
          <a:p>
            <a:pPr eaLnBrk="1" hangingPunct="1">
              <a:spcBef>
                <a:spcPct val="50000"/>
              </a:spcBef>
            </a:pPr>
            <a:r>
              <a:rPr lang="en-US" sz="1600">
                <a:latin typeface="Tahoma" pitchFamily="34" charset="0"/>
              </a:rPr>
              <a:t>Normalized for estimation</a:t>
            </a:r>
          </a:p>
        </p:txBody>
      </p:sp>
      <p:sp>
        <p:nvSpPr>
          <p:cNvPr id="11269" name="Text Box 7"/>
          <p:cNvSpPr txBox="1">
            <a:spLocks noChangeArrowheads="1"/>
          </p:cNvSpPr>
          <p:nvPr/>
        </p:nvSpPr>
        <p:spPr bwMode="auto">
          <a:xfrm>
            <a:off x="6400800" y="5867400"/>
            <a:ext cx="2438400" cy="355600"/>
          </a:xfrm>
          <a:prstGeom prst="rect">
            <a:avLst/>
          </a:prstGeom>
          <a:noFill/>
          <a:ln w="19050">
            <a:solidFill>
              <a:schemeClr val="tx1"/>
            </a:solidFill>
            <a:miter lim="800000"/>
            <a:headEnd/>
            <a:tailEnd/>
          </a:ln>
        </p:spPr>
        <p:txBody>
          <a:bodyPr>
            <a:spAutoFit/>
          </a:bodyPr>
          <a:lstStyle/>
          <a:p>
            <a:pPr eaLnBrk="1" hangingPunct="1">
              <a:spcBef>
                <a:spcPct val="50000"/>
              </a:spcBef>
            </a:pPr>
            <a:r>
              <a:rPr lang="en-US" sz="1600">
                <a:latin typeface="Tahoma" pitchFamily="34" charset="0"/>
              </a:rPr>
              <a:t>Structural parameters</a:t>
            </a:r>
          </a:p>
        </p:txBody>
      </p:sp>
      <p:pic>
        <p:nvPicPr>
          <p:cNvPr id="29697" name="Picture 1"/>
          <p:cNvPicPr>
            <a:picLocks noChangeAspect="1" noChangeArrowheads="1"/>
          </p:cNvPicPr>
          <p:nvPr/>
        </p:nvPicPr>
        <p:blipFill>
          <a:blip r:embed="rId3"/>
          <a:srcRect/>
          <a:stretch>
            <a:fillRect/>
          </a:stretch>
        </p:blipFill>
        <p:spPr bwMode="auto">
          <a:xfrm>
            <a:off x="6629400" y="3352803"/>
            <a:ext cx="1305270" cy="1447800"/>
          </a:xfrm>
          <a:prstGeom prst="rect">
            <a:avLst/>
          </a:prstGeom>
          <a:noFill/>
          <a:ln w="9525">
            <a:noFill/>
            <a:miter lim="800000"/>
            <a:headEnd/>
            <a:tailEnd/>
          </a:ln>
          <a:effectLst/>
        </p:spPr>
      </p:pic>
      <p:sp>
        <p:nvSpPr>
          <p:cNvPr id="7" name="Left-Right Arrow 6"/>
          <p:cNvSpPr/>
          <p:nvPr/>
        </p:nvSpPr>
        <p:spPr bwMode="auto">
          <a:xfrm flipV="1">
            <a:off x="3200400" y="3962400"/>
            <a:ext cx="3352800" cy="228600"/>
          </a:xfrm>
          <a:prstGeom prst="leftRightArrow">
            <a:avLst/>
          </a:prstGeom>
          <a:solidFill>
            <a:srgbClr val="7030A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1905000" y="3429000"/>
            <a:ext cx="1219200" cy="12954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6629400" y="3352800"/>
            <a:ext cx="1219200" cy="13716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838200"/>
            <a:ext cx="8229600" cy="701675"/>
          </a:xfrm>
        </p:spPr>
        <p:txBody>
          <a:bodyPr/>
          <a:lstStyle/>
          <a:p>
            <a:pPr eaLnBrk="1" hangingPunct="1"/>
            <a:r>
              <a:rPr lang="en-US" b="1" smtClean="0"/>
              <a:t>HEV Model - Elasticities</a:t>
            </a:r>
          </a:p>
        </p:txBody>
      </p:sp>
      <p:sp>
        <p:nvSpPr>
          <p:cNvPr id="12291" name="Text Box 3"/>
          <p:cNvSpPr txBox="1">
            <a:spLocks noChangeArrowheads="1"/>
          </p:cNvSpPr>
          <p:nvPr/>
        </p:nvSpPr>
        <p:spPr bwMode="auto">
          <a:xfrm>
            <a:off x="457200" y="1565275"/>
            <a:ext cx="5105400" cy="4911725"/>
          </a:xfrm>
          <a:prstGeom prst="rect">
            <a:avLst/>
          </a:prstGeom>
          <a:noFill/>
          <a:ln w="9525">
            <a:noFill/>
            <a:miter lim="800000"/>
            <a:headEnd/>
            <a:tailEnd/>
          </a:ln>
        </p:spPr>
        <p:txBody>
          <a:bodyPr>
            <a:spAutoFit/>
          </a:bodyPr>
          <a:lstStyle/>
          <a:p>
            <a:pPr eaLnBrk="1" hangingPunct="1">
              <a:lnSpc>
                <a:spcPct val="40000"/>
              </a:lnSpc>
              <a:spcBef>
                <a:spcPct val="50000"/>
              </a:spcBef>
            </a:pPr>
            <a:endParaRPr lang="en-US" sz="1200" b="1">
              <a:latin typeface="Courier New" pitchFamily="49" charset="0"/>
            </a:endParaRP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Attribute is INVC     in choice AIR               |</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                                  Mean    St.Dev   |</a:t>
            </a:r>
          </a:p>
          <a:p>
            <a:r>
              <a:rPr lang="en-US" sz="1200" b="1">
                <a:latin typeface="Courier New" pitchFamily="49" charset="0"/>
              </a:rPr>
              <a:t>| *     Choice=AIR              -4.2604    1.6745   |</a:t>
            </a:r>
          </a:p>
          <a:p>
            <a:r>
              <a:rPr lang="en-US" sz="1200" b="1">
                <a:latin typeface="Courier New" pitchFamily="49" charset="0"/>
              </a:rPr>
              <a:t>|       Choice=TRAIN             1.5828    1.9918   |</a:t>
            </a:r>
          </a:p>
          <a:p>
            <a:r>
              <a:rPr lang="en-US" sz="1200" b="1">
                <a:latin typeface="Courier New" pitchFamily="49" charset="0"/>
              </a:rPr>
              <a:t>|       Choice=BUS               3.2158    4.4589   |</a:t>
            </a:r>
          </a:p>
          <a:p>
            <a:r>
              <a:rPr lang="en-US" sz="1200" b="1">
                <a:latin typeface="Courier New" pitchFamily="49" charset="0"/>
              </a:rPr>
              <a:t>|       Choice=CAR               2.6644    4.0479   |</a:t>
            </a:r>
          </a:p>
          <a:p>
            <a:r>
              <a:rPr lang="en-US" sz="1200" b="1">
                <a:latin typeface="Courier New" pitchFamily="49" charset="0"/>
              </a:rPr>
              <a:t>| Attribute is INVC     in choice TRAIN             |</a:t>
            </a:r>
          </a:p>
          <a:p>
            <a:r>
              <a:rPr lang="en-US" sz="1200" b="1">
                <a:latin typeface="Courier New" pitchFamily="49" charset="0"/>
              </a:rPr>
              <a:t>|       Choice=AIR                .7306     .5171   |</a:t>
            </a:r>
          </a:p>
          <a:p>
            <a:r>
              <a:rPr lang="en-US" sz="1200" b="1">
                <a:latin typeface="Courier New" pitchFamily="49" charset="0"/>
              </a:rPr>
              <a:t>| *     Choice=TRAIN            -3.6725    4.2167   |</a:t>
            </a:r>
          </a:p>
          <a:p>
            <a:r>
              <a:rPr lang="en-US" sz="1200" b="1">
                <a:latin typeface="Courier New" pitchFamily="49" charset="0"/>
              </a:rPr>
              <a:t>|       Choice=BUS               2.4322    2.9464   |</a:t>
            </a:r>
          </a:p>
          <a:p>
            <a:r>
              <a:rPr lang="en-US" sz="1200" b="1">
                <a:latin typeface="Courier New" pitchFamily="49" charset="0"/>
              </a:rPr>
              <a:t>|       Choice=CAR               1.6659    1.3707   |</a:t>
            </a:r>
          </a:p>
          <a:p>
            <a:r>
              <a:rPr lang="en-US" sz="1200" b="1">
                <a:latin typeface="Courier New" pitchFamily="49" charset="0"/>
              </a:rPr>
              <a:t>| Attribute is INVC     in choice BUS               |</a:t>
            </a:r>
          </a:p>
          <a:p>
            <a:r>
              <a:rPr lang="en-US" sz="1200" b="1">
                <a:latin typeface="Courier New" pitchFamily="49" charset="0"/>
              </a:rPr>
              <a:t>|       Choice=AIR                .3698     .5522   |</a:t>
            </a:r>
          </a:p>
          <a:p>
            <a:r>
              <a:rPr lang="en-US" sz="1200" b="1">
                <a:latin typeface="Courier New" pitchFamily="49" charset="0"/>
              </a:rPr>
              <a:t>|       Choice=TRAIN              .5949    1.5410   |</a:t>
            </a:r>
          </a:p>
          <a:p>
            <a:r>
              <a:rPr lang="en-US" sz="1200" b="1">
                <a:latin typeface="Courier New" pitchFamily="49" charset="0"/>
              </a:rPr>
              <a:t>| *     Choice=BUS              -6.5309    5.0374   |</a:t>
            </a:r>
          </a:p>
          <a:p>
            <a:r>
              <a:rPr lang="en-US" sz="1200" b="1">
                <a:latin typeface="Courier New" pitchFamily="49" charset="0"/>
              </a:rPr>
              <a:t>|       Choice=CAR               2.1039    8.8085   |</a:t>
            </a:r>
          </a:p>
          <a:p>
            <a:r>
              <a:rPr lang="en-US" sz="1200" b="1">
                <a:latin typeface="Courier New" pitchFamily="49" charset="0"/>
              </a:rPr>
              <a:t>| Attribute is INVC     in choice CAR               |</a:t>
            </a:r>
          </a:p>
          <a:p>
            <a:r>
              <a:rPr lang="en-US" sz="1200" b="1">
                <a:latin typeface="Courier New" pitchFamily="49" charset="0"/>
              </a:rPr>
              <a:t>|       Choice=AIR                .3401     .3078   |</a:t>
            </a:r>
          </a:p>
          <a:p>
            <a:r>
              <a:rPr lang="en-US" sz="1200" b="1">
                <a:latin typeface="Courier New" pitchFamily="49" charset="0"/>
              </a:rPr>
              <a:t>|       Choice=TRAIN              .4681     .4794   |</a:t>
            </a:r>
          </a:p>
          <a:p>
            <a:r>
              <a:rPr lang="en-US" sz="1200" b="1">
                <a:latin typeface="Courier New" pitchFamily="49" charset="0"/>
              </a:rPr>
              <a:t>|       Choice=BUS               1.4723    1.6322   |</a:t>
            </a:r>
          </a:p>
          <a:p>
            <a:r>
              <a:rPr lang="en-US" sz="1200" b="1">
                <a:latin typeface="Courier New" pitchFamily="49" charset="0"/>
              </a:rPr>
              <a:t>| *     Choice=CAR              -3.5584    9.3057   |</a:t>
            </a:r>
          </a:p>
          <a:p>
            <a:r>
              <a:rPr lang="en-US" sz="1200" b="1">
                <a:latin typeface="Courier New" pitchFamily="49" charset="0"/>
              </a:rPr>
              <a:t>+---------------------------------------------------+</a:t>
            </a:r>
          </a:p>
        </p:txBody>
      </p:sp>
      <p:sp>
        <p:nvSpPr>
          <p:cNvPr id="12292" name="Text Box 4"/>
          <p:cNvSpPr txBox="1">
            <a:spLocks noChangeArrowheads="1"/>
          </p:cNvSpPr>
          <p:nvPr/>
        </p:nvSpPr>
        <p:spPr bwMode="auto">
          <a:xfrm>
            <a:off x="5410200" y="2184400"/>
            <a:ext cx="2971800" cy="429101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INVC    in AIR            |</a:t>
            </a:r>
          </a:p>
          <a:p>
            <a:r>
              <a:rPr lang="en-US" sz="1200" b="1">
                <a:latin typeface="Courier New" pitchFamily="49" charset="0"/>
              </a:rPr>
              <a:t>|          Mean    St.Dev   |</a:t>
            </a:r>
          </a:p>
          <a:p>
            <a:r>
              <a:rPr lang="en-US" sz="1200" b="1">
                <a:latin typeface="Courier New" pitchFamily="49" charset="0"/>
              </a:rPr>
              <a:t>| *     -5.0216    2.3881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INVC    in TRAIN          |</a:t>
            </a:r>
          </a:p>
          <a:p>
            <a:r>
              <a:rPr lang="en-US" sz="1200" b="1">
                <a:latin typeface="Courier New" pitchFamily="49" charset="0"/>
              </a:rPr>
              <a:t>|        1.0066     .8801   |</a:t>
            </a:r>
          </a:p>
          <a:p>
            <a:r>
              <a:rPr lang="en-US" sz="1200" b="1">
                <a:latin typeface="Courier New" pitchFamily="49" charset="0"/>
              </a:rPr>
              <a:t>| *     -3.3536    2.4168   |</a:t>
            </a:r>
          </a:p>
          <a:p>
            <a:r>
              <a:rPr lang="en-US" sz="1200" b="1">
                <a:latin typeface="Courier New" pitchFamily="49" charset="0"/>
              </a:rPr>
              <a:t>|        1.0066     .8801   |</a:t>
            </a:r>
          </a:p>
          <a:p>
            <a:r>
              <a:rPr lang="en-US" sz="1200" b="1">
                <a:latin typeface="Courier New" pitchFamily="49" charset="0"/>
              </a:rPr>
              <a:t>|        1.0066     .8801   |</a:t>
            </a:r>
          </a:p>
          <a:p>
            <a:r>
              <a:rPr lang="en-US" sz="1200" b="1">
                <a:latin typeface="Courier New" pitchFamily="49" charset="0"/>
              </a:rPr>
              <a:t>| INVC    in BUS            |</a:t>
            </a:r>
          </a:p>
          <a:p>
            <a:r>
              <a:rPr lang="en-US" sz="1200" b="1">
                <a:latin typeface="Courier New" pitchFamily="49" charset="0"/>
              </a:rPr>
              <a:t>|         .4057     .6339   |</a:t>
            </a:r>
          </a:p>
          <a:p>
            <a:r>
              <a:rPr lang="en-US" sz="1200" b="1">
                <a:latin typeface="Courier New" pitchFamily="49" charset="0"/>
              </a:rPr>
              <a:t>|         .4057     .6339   |</a:t>
            </a:r>
          </a:p>
          <a:p>
            <a:r>
              <a:rPr lang="en-US" sz="1200" b="1">
                <a:latin typeface="Courier New" pitchFamily="49" charset="0"/>
              </a:rPr>
              <a:t>| *     -2.4359    1.1237   |</a:t>
            </a:r>
          </a:p>
          <a:p>
            <a:r>
              <a:rPr lang="en-US" sz="1200" b="1">
                <a:latin typeface="Courier New" pitchFamily="49" charset="0"/>
              </a:rPr>
              <a:t>|         .4057     .6339   |</a:t>
            </a:r>
          </a:p>
          <a:p>
            <a:r>
              <a:rPr lang="en-US" sz="1200" b="1">
                <a:latin typeface="Courier New" pitchFamily="49" charset="0"/>
              </a:rPr>
              <a:t>| INVC    in CAR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     -1.3888    1.2161   |</a:t>
            </a:r>
          </a:p>
          <a:p>
            <a:r>
              <a:rPr lang="en-US" sz="1200" b="1">
                <a:latin typeface="Courier New" pitchFamily="49" charset="0"/>
              </a:rPr>
              <a:t>+---------------------------+</a:t>
            </a:r>
          </a:p>
        </p:txBody>
      </p:sp>
      <p:sp>
        <p:nvSpPr>
          <p:cNvPr id="12293" name="Text Box 5"/>
          <p:cNvSpPr txBox="1">
            <a:spLocks noChangeArrowheads="1"/>
          </p:cNvSpPr>
          <p:nvPr/>
        </p:nvSpPr>
        <p:spPr bwMode="auto">
          <a:xfrm>
            <a:off x="5486400" y="1828800"/>
            <a:ext cx="25908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
        <p:nvSpPr>
          <p:cNvPr id="12294" name="Rectangle 6"/>
          <p:cNvSpPr>
            <a:spLocks noChangeArrowheads="1"/>
          </p:cNvSpPr>
          <p:nvPr/>
        </p:nvSpPr>
        <p:spPr bwMode="auto">
          <a:xfrm>
            <a:off x="33528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2295" name="Rectangle 7"/>
          <p:cNvSpPr>
            <a:spLocks noChangeArrowheads="1"/>
          </p:cNvSpPr>
          <p:nvPr/>
        </p:nvSpPr>
        <p:spPr bwMode="auto">
          <a:xfrm>
            <a:off x="62484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533400"/>
            <a:ext cx="8229600" cy="1139825"/>
          </a:xfrm>
        </p:spPr>
        <p:txBody>
          <a:bodyPr/>
          <a:lstStyle/>
          <a:p>
            <a:pPr eaLnBrk="1" hangingPunct="1"/>
            <a:r>
              <a:rPr lang="en-US" b="1" smtClean="0"/>
              <a:t>Variance Heterogeneity in MNL</a:t>
            </a:r>
          </a:p>
        </p:txBody>
      </p:sp>
      <p:sp>
        <p:nvSpPr>
          <p:cNvPr id="4100" name="Text Box 4"/>
          <p:cNvSpPr txBox="1">
            <a:spLocks noChangeArrowheads="1"/>
          </p:cNvSpPr>
          <p:nvPr/>
        </p:nvSpPr>
        <p:spPr bwMode="auto">
          <a:xfrm>
            <a:off x="5105400" y="1752600"/>
            <a:ext cx="2362200" cy="519113"/>
          </a:xfrm>
          <a:prstGeom prst="rect">
            <a:avLst/>
          </a:prstGeom>
          <a:noFill/>
          <a:ln w="9525">
            <a:noFill/>
            <a:miter lim="800000"/>
            <a:headEnd/>
            <a:tailEnd/>
          </a:ln>
        </p:spPr>
        <p:txBody>
          <a:bodyPr>
            <a:spAutoFit/>
          </a:bodyPr>
          <a:lstStyle/>
          <a:p>
            <a:pPr eaLnBrk="1" hangingPunct="1"/>
            <a:endParaRPr lang="en-US" sz="2800"/>
          </a:p>
        </p:txBody>
      </p:sp>
      <p:graphicFrame>
        <p:nvGraphicFramePr>
          <p:cNvPr id="4098" name="Object 4"/>
          <p:cNvGraphicFramePr>
            <a:graphicFrameLocks noGrp="1" noChangeAspect="1"/>
          </p:cNvGraphicFramePr>
          <p:nvPr>
            <p:ph sz="half" idx="2"/>
          </p:nvPr>
        </p:nvGraphicFramePr>
        <p:xfrm>
          <a:off x="1089025" y="2133600"/>
          <a:ext cx="7629525" cy="3352800"/>
        </p:xfrm>
        <a:graphic>
          <a:graphicData uri="http://schemas.openxmlformats.org/presentationml/2006/ole">
            <mc:AlternateContent xmlns:mc="http://schemas.openxmlformats.org/markup-compatibility/2006">
              <mc:Choice xmlns:v="urn:schemas-microsoft-com:vml" Requires="v">
                <p:oleObj spid="_x0000_s4099" name="Equation" r:id="rId4" imgW="4825800" imgH="2120760" progId="Equation.DSMT4">
                  <p:embed/>
                </p:oleObj>
              </mc:Choice>
              <mc:Fallback>
                <p:oleObj name="Equation" r:id="rId4" imgW="4825800" imgH="21207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025" y="2133600"/>
                        <a:ext cx="7629525"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1447800" y="3048000"/>
            <a:ext cx="5562600" cy="17526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b="1" smtClean="0"/>
              <a:t>Application: Shoe Brand Choice</a:t>
            </a:r>
          </a:p>
        </p:txBody>
      </p:sp>
      <p:sp>
        <p:nvSpPr>
          <p:cNvPr id="14339" name="Rectangle 3"/>
          <p:cNvSpPr>
            <a:spLocks noGrp="1" noChangeArrowheads="1"/>
          </p:cNvSpPr>
          <p:nvPr>
            <p:ph type="body" idx="1"/>
          </p:nvPr>
        </p:nvSpPr>
        <p:spPr>
          <a:xfrm>
            <a:off x="1295400" y="1752600"/>
            <a:ext cx="6934200" cy="4800600"/>
          </a:xfrm>
        </p:spPr>
        <p:txBody>
          <a:bodyPr/>
          <a:lstStyle/>
          <a:p>
            <a:pPr eaLnBrk="1" hangingPunct="1"/>
            <a:r>
              <a:rPr lang="en-US" smtClean="0">
                <a:latin typeface="+mj-lt"/>
              </a:rPr>
              <a:t>S</a:t>
            </a:r>
            <a:r>
              <a:rPr lang="en-US" sz="2000" smtClean="0">
                <a:latin typeface="+mj-lt"/>
              </a:rPr>
              <a:t>imulated Data: Stated Choice, 400 respondents, 8 choice situations, 3,200 observations</a:t>
            </a:r>
          </a:p>
          <a:p>
            <a:pPr eaLnBrk="1" hangingPunct="1"/>
            <a:r>
              <a:rPr lang="en-US" smtClean="0">
                <a:latin typeface="+mj-lt"/>
              </a:rPr>
              <a:t>3</a:t>
            </a:r>
            <a:r>
              <a:rPr lang="en-US" sz="2000" smtClean="0">
                <a:latin typeface="+mj-lt"/>
              </a:rPr>
              <a:t> choice/attributes + NONE</a:t>
            </a:r>
          </a:p>
          <a:p>
            <a:pPr lvl="1" eaLnBrk="1" hangingPunct="1"/>
            <a:r>
              <a:rPr lang="en-US" sz="1600" smtClean="0">
                <a:latin typeface="+mj-lt"/>
              </a:rPr>
              <a:t>Fashion = High / Low</a:t>
            </a:r>
          </a:p>
          <a:p>
            <a:pPr lvl="1" eaLnBrk="1" hangingPunct="1"/>
            <a:r>
              <a:rPr lang="en-US" sz="1600" smtClean="0">
                <a:latin typeface="+mj-lt"/>
              </a:rPr>
              <a:t>Quality = High / Low</a:t>
            </a:r>
          </a:p>
          <a:p>
            <a:pPr lvl="1" eaLnBrk="1" hangingPunct="1"/>
            <a:r>
              <a:rPr lang="en-US" sz="1600" smtClean="0">
                <a:latin typeface="+mj-lt"/>
              </a:rPr>
              <a:t>Price = 25/50/75,100 coded 1,2,3,4</a:t>
            </a:r>
          </a:p>
          <a:p>
            <a:pPr eaLnBrk="1" hangingPunct="1"/>
            <a:r>
              <a:rPr lang="en-US" smtClean="0">
                <a:latin typeface="+mj-lt"/>
              </a:rPr>
              <a:t>H</a:t>
            </a:r>
            <a:r>
              <a:rPr lang="en-US" sz="2000" smtClean="0">
                <a:latin typeface="+mj-lt"/>
              </a:rPr>
              <a:t>eterogeneity: Sex, Age (&lt;25, 25-39, 40+)</a:t>
            </a:r>
          </a:p>
          <a:p>
            <a:pPr eaLnBrk="1" hangingPunct="1"/>
            <a:r>
              <a:rPr lang="en-US" smtClean="0">
                <a:solidFill>
                  <a:srgbClr val="969696"/>
                </a:solidFill>
                <a:latin typeface="+mj-lt"/>
              </a:rPr>
              <a:t>U</a:t>
            </a:r>
            <a:r>
              <a:rPr lang="en-US" sz="2000" smtClean="0">
                <a:solidFill>
                  <a:srgbClr val="969696"/>
                </a:solidFill>
                <a:latin typeface="+mj-lt"/>
              </a:rPr>
              <a:t>nderlying data generated by a 3 class latent class process (100, 200, 100 in classes)</a:t>
            </a:r>
          </a:p>
          <a:p>
            <a:pPr eaLnBrk="1" hangingPunct="1"/>
            <a:r>
              <a:rPr lang="en-US" smtClean="0">
                <a:latin typeface="+mj-lt"/>
              </a:rPr>
              <a:t>T</a:t>
            </a:r>
            <a:r>
              <a:rPr lang="en-US" sz="2000" smtClean="0">
                <a:latin typeface="+mj-lt"/>
              </a:rPr>
              <a:t>hanks to www.statisticalinnovations.com (Latent Gold)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609600"/>
            <a:ext cx="8229600" cy="1139825"/>
          </a:xfrm>
        </p:spPr>
        <p:txBody>
          <a:bodyPr/>
          <a:lstStyle/>
          <a:p>
            <a:pPr eaLnBrk="1" hangingPunct="1"/>
            <a:r>
              <a:rPr lang="en-US" b="1" smtClean="0"/>
              <a:t>Multinomial Logit Baseline Values</a:t>
            </a:r>
          </a:p>
        </p:txBody>
      </p:sp>
      <p:sp>
        <p:nvSpPr>
          <p:cNvPr id="16387" name="Text Box 8"/>
          <p:cNvSpPr txBox="1">
            <a:spLocks noChangeArrowheads="1"/>
          </p:cNvSpPr>
          <p:nvPr/>
        </p:nvSpPr>
        <p:spPr bwMode="auto">
          <a:xfrm>
            <a:off x="914400" y="1981200"/>
            <a:ext cx="7772400" cy="3540125"/>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Discrete choice (multinomial logit) model   |</a:t>
            </a:r>
          </a:p>
          <a:p>
            <a:r>
              <a:rPr lang="en-US" sz="1600" b="1">
                <a:latin typeface="Courier New" pitchFamily="49" charset="0"/>
              </a:rPr>
              <a:t>| Number of observations             3200     |</a:t>
            </a:r>
          </a:p>
          <a:p>
            <a:r>
              <a:rPr lang="en-US" sz="1600" b="1">
                <a:latin typeface="Courier New" pitchFamily="49" charset="0"/>
              </a:rPr>
              <a:t>| Log likelihood function       -4158.503     |</a:t>
            </a:r>
          </a:p>
          <a:p>
            <a:r>
              <a:rPr lang="en-US" sz="1600" b="1">
                <a:latin typeface="Courier New" pitchFamily="49" charset="0"/>
              </a:rPr>
              <a:t>| Number of obs.=  3200, skipped   0 bad obs. |</a:t>
            </a:r>
          </a:p>
          <a:p>
            <a:r>
              <a:rPr lang="en-US" sz="1600" b="1">
                <a:latin typeface="Courier New" pitchFamily="49" charset="0"/>
              </a:rPr>
              <a:t>+---------------------------------------------+</a:t>
            </a:r>
          </a:p>
          <a:p>
            <a:r>
              <a:rPr lang="en-US" sz="1600" b="1">
                <a:latin typeface="Courier New" pitchFamily="49" charset="0"/>
              </a:rPr>
              <a:t>+--------+--------------+----------------+--------+--------+</a:t>
            </a:r>
          </a:p>
          <a:p>
            <a:r>
              <a:rPr lang="en-US" sz="1600" b="1">
                <a:latin typeface="Courier New" pitchFamily="49" charset="0"/>
              </a:rPr>
              <a:t>|Variable| Coefficient  | Standard Error |b/St.Er.|P[|Z|&gt;z]|</a:t>
            </a:r>
          </a:p>
          <a:p>
            <a:r>
              <a:rPr lang="en-US" sz="1600" b="1">
                <a:latin typeface="Courier New" pitchFamily="49" charset="0"/>
              </a:rPr>
              <a:t>+--------+--------------+----------------+--------+--------+</a:t>
            </a:r>
          </a:p>
          <a:p>
            <a:r>
              <a:rPr lang="en-US" sz="1600" b="1">
                <a:latin typeface="Courier New" pitchFamily="49" charset="0"/>
              </a:rPr>
              <a:t> FASH    |    1.47890473       .06776814    21.823   .0000</a:t>
            </a:r>
          </a:p>
          <a:p>
            <a:r>
              <a:rPr lang="en-US" sz="1600" b="1">
                <a:latin typeface="Courier New" pitchFamily="49" charset="0"/>
              </a:rPr>
              <a:t> QUAL    |    1.01372755       .06444532    15.730   .0000</a:t>
            </a:r>
          </a:p>
          <a:p>
            <a:r>
              <a:rPr lang="en-US" sz="1600" b="1">
                <a:latin typeface="Courier New" pitchFamily="49" charset="0"/>
              </a:rPr>
              <a:t> PRICE   |   -11.8023376       .80406103   -14.678   .0000</a:t>
            </a:r>
          </a:p>
          <a:p>
            <a:r>
              <a:rPr lang="en-US" sz="1600" b="1">
                <a:latin typeface="Courier New" pitchFamily="49" charset="0"/>
              </a:rPr>
              <a:t> ASC4    |     .03679254       .07176387      .513   .6082</a:t>
            </a:r>
          </a:p>
          <a:p>
            <a:endParaRPr lang="en-US" sz="1600">
              <a:latin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81000"/>
            <a:ext cx="8229600" cy="1139825"/>
          </a:xfrm>
        </p:spPr>
        <p:txBody>
          <a:bodyPr/>
          <a:lstStyle/>
          <a:p>
            <a:pPr eaLnBrk="1" hangingPunct="1"/>
            <a:r>
              <a:rPr lang="en-US" b="1" smtClean="0"/>
              <a:t>Multinomial Logit Elasticities</a:t>
            </a:r>
          </a:p>
        </p:txBody>
      </p:sp>
      <p:sp>
        <p:nvSpPr>
          <p:cNvPr id="17411" name="Text Box 3"/>
          <p:cNvSpPr txBox="1">
            <a:spLocks noChangeArrowheads="1"/>
          </p:cNvSpPr>
          <p:nvPr/>
        </p:nvSpPr>
        <p:spPr bwMode="auto">
          <a:xfrm>
            <a:off x="1295400" y="1524000"/>
            <a:ext cx="6858000" cy="5262563"/>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Elasticity             averaged over observations.|</a:t>
            </a:r>
          </a:p>
          <a:p>
            <a:r>
              <a:rPr lang="en-US" sz="1600" b="1">
                <a:latin typeface="Courier New" pitchFamily="49" charset="0"/>
              </a:rPr>
              <a:t>| Attribute is PRICE    in choice BRAND1            |</a:t>
            </a:r>
          </a:p>
          <a:p>
            <a:r>
              <a:rPr lang="en-US" sz="1600" b="1">
                <a:latin typeface="Courier New" pitchFamily="49" charset="0"/>
              </a:rPr>
              <a:t>| Effects on probabilities of all choices in model: |</a:t>
            </a:r>
          </a:p>
          <a:p>
            <a:r>
              <a:rPr lang="en-US" sz="1600" b="1">
                <a:latin typeface="Courier New" pitchFamily="49" charset="0"/>
              </a:rPr>
              <a:t>| * = Direct Elasticity effect of the attribute.    |</a:t>
            </a:r>
          </a:p>
          <a:p>
            <a:r>
              <a:rPr lang="en-US" sz="1600" b="1">
                <a:latin typeface="Courier New" pitchFamily="49" charset="0"/>
              </a:rPr>
              <a:t>|                                  Mean    St.Dev   |</a:t>
            </a:r>
          </a:p>
          <a:p>
            <a:r>
              <a:rPr lang="en-US" sz="1600" b="1">
                <a:latin typeface="Courier New" pitchFamily="49" charset="0"/>
              </a:rPr>
              <a:t>| *     Choice=BRAND1            -.8895     .3647   |</a:t>
            </a:r>
          </a:p>
          <a:p>
            <a:r>
              <a:rPr lang="en-US" sz="1600" b="1">
                <a:latin typeface="Courier New" pitchFamily="49" charset="0"/>
              </a:rPr>
              <a:t>|       Choice=BRAND2             .2907     .2631   |</a:t>
            </a:r>
          </a:p>
          <a:p>
            <a:r>
              <a:rPr lang="en-US" sz="1600" b="1">
                <a:latin typeface="Courier New" pitchFamily="49" charset="0"/>
              </a:rPr>
              <a:t>|       Choice=BRAND3             .2907     .2631   |</a:t>
            </a:r>
          </a:p>
          <a:p>
            <a:r>
              <a:rPr lang="en-US" sz="1600" b="1">
                <a:latin typeface="Courier New" pitchFamily="49" charset="0"/>
              </a:rPr>
              <a:t>|       Choice=NONE               .2907     .2631   |</a:t>
            </a:r>
          </a:p>
          <a:p>
            <a:r>
              <a:rPr lang="en-US" sz="1600" b="1">
                <a:latin typeface="Courier New" pitchFamily="49" charset="0"/>
              </a:rPr>
              <a:t>| Attribute is PRICE    in choice BRAND2            |</a:t>
            </a:r>
          </a:p>
          <a:p>
            <a:r>
              <a:rPr lang="en-US" sz="1600" b="1">
                <a:latin typeface="Courier New" pitchFamily="49" charset="0"/>
              </a:rPr>
              <a:t>|       Choice=BRAND1             .3127     .1371   |</a:t>
            </a:r>
          </a:p>
          <a:p>
            <a:r>
              <a:rPr lang="en-US" sz="1600" b="1">
                <a:latin typeface="Courier New" pitchFamily="49" charset="0"/>
              </a:rPr>
              <a:t>| *     Choice=BRAND2           -1.2216     .3135   |</a:t>
            </a:r>
          </a:p>
          <a:p>
            <a:r>
              <a:rPr lang="en-US" sz="1600" b="1">
                <a:latin typeface="Courier New" pitchFamily="49" charset="0"/>
              </a:rPr>
              <a:t>|       Choice=BRAND3             .3127     .1371   |</a:t>
            </a:r>
          </a:p>
          <a:p>
            <a:r>
              <a:rPr lang="en-US" sz="1600" b="1">
                <a:latin typeface="Courier New" pitchFamily="49" charset="0"/>
              </a:rPr>
              <a:t>|       Choice=NONE               .3127     .1371   |</a:t>
            </a:r>
          </a:p>
          <a:p>
            <a:r>
              <a:rPr lang="en-US" sz="1600" b="1">
                <a:latin typeface="Courier New" pitchFamily="49" charset="0"/>
              </a:rPr>
              <a:t>| Attribute is PRICE    in choice BRAND3            |</a:t>
            </a:r>
          </a:p>
          <a:p>
            <a:r>
              <a:rPr lang="en-US" sz="1600" b="1">
                <a:latin typeface="Courier New" pitchFamily="49" charset="0"/>
              </a:rPr>
              <a:t>|       Choice=BRAND1             .3664     .2233   |</a:t>
            </a:r>
          </a:p>
          <a:p>
            <a:r>
              <a:rPr lang="en-US" sz="1600" b="1">
                <a:latin typeface="Courier New" pitchFamily="49" charset="0"/>
              </a:rPr>
              <a:t>|       Choice=BRAND2             .3664     .2233   |</a:t>
            </a:r>
          </a:p>
          <a:p>
            <a:r>
              <a:rPr lang="en-US" sz="1600" b="1">
                <a:latin typeface="Courier New" pitchFamily="49" charset="0"/>
              </a:rPr>
              <a:t>| *     Choice=BRAND3            -.7548     .3363   |</a:t>
            </a:r>
          </a:p>
          <a:p>
            <a:r>
              <a:rPr lang="en-US" sz="1600" b="1">
                <a:latin typeface="Courier New" pitchFamily="49" charset="0"/>
              </a:rPr>
              <a:t>|       Choice=NONE               .3664     .2233   |</a:t>
            </a:r>
          </a:p>
          <a:p>
            <a:r>
              <a:rPr lang="en-US" sz="1600" b="1">
                <a:latin typeface="Courier New" pitchFamily="49"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Work\detour.jpg"/>
          <p:cNvPicPr>
            <a:picLocks noChangeAspect="1" noChangeArrowheads="1"/>
          </p:cNvPicPr>
          <p:nvPr/>
        </p:nvPicPr>
        <p:blipFill>
          <a:blip r:embed="rId2"/>
          <a:srcRect/>
          <a:stretch>
            <a:fillRect/>
          </a:stretch>
        </p:blipFill>
        <p:spPr bwMode="auto">
          <a:xfrm>
            <a:off x="457200" y="2743200"/>
            <a:ext cx="2667000" cy="1512493"/>
          </a:xfrm>
          <a:prstGeom prst="rect">
            <a:avLst/>
          </a:prstGeom>
          <a:noFill/>
        </p:spPr>
      </p:pic>
      <p:sp>
        <p:nvSpPr>
          <p:cNvPr id="5" name="TextBox 4"/>
          <p:cNvSpPr txBox="1"/>
          <p:nvPr/>
        </p:nvSpPr>
        <p:spPr>
          <a:xfrm>
            <a:off x="3352800" y="1981200"/>
            <a:ext cx="5486400" cy="3139321"/>
          </a:xfrm>
          <a:prstGeom prst="rect">
            <a:avLst/>
          </a:prstGeom>
          <a:noFill/>
        </p:spPr>
        <p:txBody>
          <a:bodyPr wrap="square" rtlCol="0">
            <a:spAutoFit/>
          </a:bodyPr>
          <a:lstStyle/>
          <a:p>
            <a:r>
              <a:rPr lang="en-US" smtClean="0">
                <a:latin typeface="+mj-lt"/>
              </a:rPr>
              <a:t>This an unlabelled choice experiment:  Compare</a:t>
            </a:r>
          </a:p>
          <a:p>
            <a:r>
              <a:rPr lang="en-US" smtClean="0">
                <a:latin typeface="+mj-lt"/>
              </a:rPr>
              <a:t>     Choice = (Air, Train, Bus, Car)</a:t>
            </a:r>
          </a:p>
          <a:p>
            <a:r>
              <a:rPr lang="en-US" smtClean="0">
                <a:latin typeface="+mj-lt"/>
              </a:rPr>
              <a:t>To</a:t>
            </a:r>
          </a:p>
          <a:p>
            <a:r>
              <a:rPr lang="en-US" smtClean="0">
                <a:latin typeface="+mj-lt"/>
              </a:rPr>
              <a:t>     Choice = (Brand 1, Brand 2, Brand 3, None)</a:t>
            </a:r>
          </a:p>
          <a:p>
            <a:r>
              <a:rPr lang="en-US" smtClean="0">
                <a:latin typeface="+mj-lt"/>
              </a:rPr>
              <a:t>     Brand 1 is only Brand 1 because it is first in</a:t>
            </a:r>
          </a:p>
          <a:p>
            <a:r>
              <a:rPr lang="en-US" smtClean="0">
                <a:latin typeface="+mj-lt"/>
              </a:rPr>
              <a:t>     the list.</a:t>
            </a:r>
          </a:p>
          <a:p>
            <a:endParaRPr lang="en-US" smtClean="0">
              <a:latin typeface="+mj-lt"/>
            </a:endParaRPr>
          </a:p>
          <a:p>
            <a:r>
              <a:rPr lang="en-US" smtClean="0">
                <a:latin typeface="+mj-lt"/>
              </a:rPr>
              <a:t>What does it mean to substitute Brand 1 for </a:t>
            </a:r>
            <a:br>
              <a:rPr lang="en-US" smtClean="0">
                <a:latin typeface="+mj-lt"/>
              </a:rPr>
            </a:br>
            <a:r>
              <a:rPr lang="en-US" smtClean="0">
                <a:latin typeface="+mj-lt"/>
              </a:rPr>
              <a:t>Brand 2?</a:t>
            </a:r>
          </a:p>
          <a:p>
            <a:endParaRPr lang="en-US" smtClean="0">
              <a:latin typeface="+mj-lt"/>
            </a:endParaRPr>
          </a:p>
          <a:p>
            <a:r>
              <a:rPr lang="en-US" smtClean="0">
                <a:latin typeface="+mj-lt"/>
              </a:rPr>
              <a:t>What does the own elasticity for Brand 1 mean?</a:t>
            </a:r>
            <a:endParaRPr lang="en-US">
              <a:latin typeface="+mj-lt"/>
            </a:endParaRPr>
          </a:p>
        </p:txBody>
      </p:sp>
      <p:sp>
        <p:nvSpPr>
          <p:cNvPr id="6" name="Title 5"/>
          <p:cNvSpPr>
            <a:spLocks noGrp="1"/>
          </p:cNvSpPr>
          <p:nvPr>
            <p:ph type="title"/>
          </p:nvPr>
        </p:nvSpPr>
        <p:spPr>
          <a:xfrm>
            <a:off x="457200" y="457200"/>
            <a:ext cx="8229600" cy="1139825"/>
          </a:xfrm>
        </p:spPr>
        <p:txBody>
          <a:bodyPr/>
          <a:lstStyle/>
          <a:p>
            <a:r>
              <a:rPr lang="en-US" b="1" smtClean="0"/>
              <a:t>Unlabeled Choice Experiments</a:t>
            </a:r>
            <a:endParaRPr lang="en-US" b="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381000"/>
            <a:ext cx="8229600" cy="1139825"/>
          </a:xfrm>
        </p:spPr>
        <p:txBody>
          <a:bodyPr/>
          <a:lstStyle/>
          <a:p>
            <a:pPr eaLnBrk="1" hangingPunct="1"/>
            <a:r>
              <a:rPr lang="en-US" b="1" smtClean="0"/>
              <a:t>HEV Model without Heterogeneity</a:t>
            </a:r>
          </a:p>
        </p:txBody>
      </p:sp>
      <p:sp>
        <p:nvSpPr>
          <p:cNvPr id="18435" name="Text Box 5"/>
          <p:cNvSpPr txBox="1">
            <a:spLocks noChangeArrowheads="1"/>
          </p:cNvSpPr>
          <p:nvPr/>
        </p:nvSpPr>
        <p:spPr bwMode="auto">
          <a:xfrm>
            <a:off x="533400" y="1676400"/>
            <a:ext cx="5867400" cy="470852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Dependent variable               CHOICE     |</a:t>
            </a:r>
          </a:p>
          <a:p>
            <a:r>
              <a:rPr lang="en-US" sz="1200" b="1">
                <a:latin typeface="Courier New" pitchFamily="49" charset="0"/>
              </a:rPr>
              <a:t>| Number of observations             3200     |</a:t>
            </a:r>
          </a:p>
          <a:p>
            <a:r>
              <a:rPr lang="en-US" sz="1200" b="1">
                <a:latin typeface="Courier New" pitchFamily="49" charset="0"/>
              </a:rPr>
              <a:t>| Log likelihood function       -4151.611     |</a:t>
            </a:r>
          </a:p>
          <a:p>
            <a:r>
              <a:rPr lang="en-US" sz="1200" b="1">
                <a:latin typeface="Courier New" pitchFamily="49" charset="0"/>
              </a:rPr>
              <a:t>| Response data are given as ind. choice.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FASH    |    1.57473345       .31427031     5.011   .0000</a:t>
            </a:r>
          </a:p>
          <a:p>
            <a:r>
              <a:rPr lang="en-US" sz="1200" b="1">
                <a:latin typeface="Courier New" pitchFamily="49" charset="0"/>
              </a:rPr>
              <a:t> QUAL    |    1.09208463       .22895113     4.770   .0000</a:t>
            </a:r>
          </a:p>
          <a:p>
            <a:r>
              <a:rPr lang="en-US" sz="1200" b="1">
                <a:latin typeface="Courier New" pitchFamily="49" charset="0"/>
              </a:rPr>
              <a:t> PRICE   |   -13.3740754      2.61275111    -5.119   .0000</a:t>
            </a:r>
          </a:p>
          <a:p>
            <a:r>
              <a:rPr lang="en-US" sz="1200" b="1">
                <a:latin typeface="Courier New" pitchFamily="49" charset="0"/>
              </a:rPr>
              <a:t> ASC4    |    -.01128916       .22484607     -.050   .9600</a:t>
            </a:r>
          </a:p>
          <a:p>
            <a:r>
              <a:rPr lang="en-US" sz="1200" b="1">
                <a:latin typeface="Courier New" pitchFamily="49" charset="0"/>
              </a:rPr>
              <a:t>---------+Scale Parameters of Extreme Value Distns Minus 1.0</a:t>
            </a:r>
          </a:p>
          <a:p>
            <a:r>
              <a:rPr lang="en-US" sz="1200" b="1">
                <a:latin typeface="Courier New" pitchFamily="49" charset="0"/>
              </a:rPr>
              <a:t> s_BRAND1|     .03779175       .22077461      .171   .8641</a:t>
            </a:r>
          </a:p>
          <a:p>
            <a:r>
              <a:rPr lang="en-US" sz="1200" b="1">
                <a:latin typeface="Courier New" pitchFamily="49" charset="0"/>
              </a:rPr>
              <a:t> s_BRAND2|    -.12843300       .17939207     -.716   .4740</a:t>
            </a:r>
          </a:p>
          <a:p>
            <a:r>
              <a:rPr lang="en-US" sz="1200" b="1">
                <a:latin typeface="Courier New" pitchFamily="49" charset="0"/>
              </a:rPr>
              <a:t> s_BRAND3|     .01149458       .22724947      .051   .9597</a:t>
            </a:r>
          </a:p>
          <a:p>
            <a:r>
              <a:rPr lang="en-US" sz="1200" b="1">
                <a:latin typeface="Courier New" pitchFamily="49" charset="0"/>
              </a:rPr>
              <a:t> s_NONE  |       .000000    ......(Fixed Parameter).......</a:t>
            </a:r>
          </a:p>
          <a:p>
            <a:r>
              <a:rPr lang="en-US" sz="1200" b="1">
                <a:latin typeface="Courier New" pitchFamily="49" charset="0"/>
              </a:rPr>
              <a:t>---------+Std.Dev=pi/(theta*sqr(6)) for H.E.V. distribution.</a:t>
            </a:r>
          </a:p>
          <a:p>
            <a:r>
              <a:rPr lang="en-US" sz="1200" b="1">
                <a:latin typeface="Courier New" pitchFamily="49" charset="0"/>
              </a:rPr>
              <a:t> s_BRAND1|    1.23584505       .26290748     4.701   .0000</a:t>
            </a:r>
          </a:p>
          <a:p>
            <a:r>
              <a:rPr lang="en-US" sz="1200" b="1">
                <a:latin typeface="Courier New" pitchFamily="49" charset="0"/>
              </a:rPr>
              <a:t> s_BRAND2|    1.47154471       .30288372     4.858   .0000</a:t>
            </a:r>
          </a:p>
          <a:p>
            <a:r>
              <a:rPr lang="en-US" sz="1200" b="1">
                <a:latin typeface="Courier New" pitchFamily="49" charset="0"/>
              </a:rPr>
              <a:t> s_BRAND3|    1.26797496       .28487215     4.451   .0000</a:t>
            </a:r>
          </a:p>
          <a:p>
            <a:r>
              <a:rPr lang="en-US" sz="1200" b="1">
                <a:latin typeface="Courier New" pitchFamily="49" charset="0"/>
              </a:rPr>
              <a:t> s_NONE  |    1.28254980    ......(Fixed Parameter).......</a:t>
            </a:r>
          </a:p>
        </p:txBody>
      </p:sp>
      <p:sp>
        <p:nvSpPr>
          <p:cNvPr id="18436" name="Text Box 9"/>
          <p:cNvSpPr txBox="1">
            <a:spLocks noChangeArrowheads="1"/>
          </p:cNvSpPr>
          <p:nvPr/>
        </p:nvSpPr>
        <p:spPr bwMode="auto">
          <a:xfrm>
            <a:off x="6477000" y="4267200"/>
            <a:ext cx="2057400" cy="1311275"/>
          </a:xfrm>
          <a:prstGeom prst="rect">
            <a:avLst/>
          </a:prstGeom>
          <a:noFill/>
          <a:ln w="19050">
            <a:noFill/>
            <a:miter lim="800000"/>
            <a:headEnd/>
            <a:tailEnd/>
          </a:ln>
        </p:spPr>
        <p:txBody>
          <a:bodyPr>
            <a:spAutoFit/>
          </a:bodyPr>
          <a:lstStyle/>
          <a:p>
            <a:pPr>
              <a:spcBef>
                <a:spcPct val="50000"/>
              </a:spcBef>
            </a:pPr>
            <a:r>
              <a:rPr lang="en-US" sz="2000" b="1">
                <a:latin typeface="Tahoma" pitchFamily="34" charset="0"/>
              </a:rPr>
              <a:t>Essentially no differences in variances across choices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81000"/>
            <a:ext cx="8229600" cy="1139825"/>
          </a:xfrm>
        </p:spPr>
        <p:txBody>
          <a:bodyPr/>
          <a:lstStyle/>
          <a:p>
            <a:pPr eaLnBrk="1" hangingPunct="1"/>
            <a:r>
              <a:rPr lang="en-US" b="1" smtClean="0"/>
              <a:t>Homogeneous HEV Elasticities</a:t>
            </a:r>
          </a:p>
        </p:txBody>
      </p:sp>
      <p:sp>
        <p:nvSpPr>
          <p:cNvPr id="19459" name="Text Box 4"/>
          <p:cNvSpPr txBox="1">
            <a:spLocks noChangeArrowheads="1"/>
          </p:cNvSpPr>
          <p:nvPr/>
        </p:nvSpPr>
        <p:spPr bwMode="auto">
          <a:xfrm>
            <a:off x="457200" y="2133600"/>
            <a:ext cx="5105400" cy="43084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-1.0585     .4526   |</a:t>
            </a:r>
          </a:p>
          <a:p>
            <a:r>
              <a:rPr lang="en-US" sz="1200" b="1">
                <a:latin typeface="Courier New" pitchFamily="49" charset="0"/>
              </a:rPr>
              <a:t>|       Choice=BRAND2             .2801     .2573   |</a:t>
            </a:r>
          </a:p>
          <a:p>
            <a:r>
              <a:rPr lang="en-US" sz="1200" b="1">
                <a:latin typeface="Courier New" pitchFamily="49" charset="0"/>
              </a:rPr>
              <a:t>|       Choice=BRAND3             .3270     .3004   |</a:t>
            </a:r>
          </a:p>
          <a:p>
            <a:r>
              <a:rPr lang="en-US" sz="1200" b="1">
                <a:latin typeface="Courier New" pitchFamily="49" charset="0"/>
              </a:rPr>
              <a:t>|       Choice=NONE               .3232     .2969   |</a:t>
            </a:r>
          </a:p>
          <a:p>
            <a:r>
              <a:rPr lang="en-US" sz="1200" b="1">
                <a:latin typeface="Courier New" pitchFamily="49" charset="0"/>
              </a:rPr>
              <a:t>| Attribute is PRICE    in choice BRAND2            |</a:t>
            </a:r>
          </a:p>
          <a:p>
            <a:r>
              <a:rPr lang="en-US" sz="1200" b="1">
                <a:latin typeface="Courier New" pitchFamily="49" charset="0"/>
              </a:rPr>
              <a:t>|       Choice=BRAND1             .3576     .1481   |</a:t>
            </a:r>
          </a:p>
          <a:p>
            <a:r>
              <a:rPr lang="en-US" sz="1200" b="1">
                <a:latin typeface="Courier New" pitchFamily="49" charset="0"/>
              </a:rPr>
              <a:t>| *     Choice=BRAND2           -1.2122     .3142   |</a:t>
            </a:r>
          </a:p>
          <a:p>
            <a:r>
              <a:rPr lang="en-US" sz="1200" b="1">
                <a:latin typeface="Courier New" pitchFamily="49" charset="0"/>
              </a:rPr>
              <a:t>|       Choice=BRAND3             .3466     .1426   |</a:t>
            </a:r>
          </a:p>
          <a:p>
            <a:r>
              <a:rPr lang="en-US" sz="1200" b="1">
                <a:latin typeface="Courier New" pitchFamily="49" charset="0"/>
              </a:rPr>
              <a:t>|       Choice=NONE               .3429     .1411   |</a:t>
            </a:r>
          </a:p>
          <a:p>
            <a:r>
              <a:rPr lang="en-US" sz="1200" b="1">
                <a:latin typeface="Courier New" pitchFamily="49" charset="0"/>
              </a:rPr>
              <a:t>| Attribute is PRICE    in choice BRAND3            |</a:t>
            </a:r>
          </a:p>
          <a:p>
            <a:r>
              <a:rPr lang="en-US" sz="1200" b="1">
                <a:latin typeface="Courier New" pitchFamily="49" charset="0"/>
              </a:rPr>
              <a:t>|       Choice=BRAND1             .4332     .2532   |</a:t>
            </a:r>
          </a:p>
          <a:p>
            <a:r>
              <a:rPr lang="en-US" sz="1200" b="1">
                <a:latin typeface="Courier New" pitchFamily="49" charset="0"/>
              </a:rPr>
              <a:t>|       Choice=BRAND2             .3610     .2116   |</a:t>
            </a:r>
          </a:p>
          <a:p>
            <a:r>
              <a:rPr lang="en-US" sz="1200" b="1">
                <a:latin typeface="Courier New" pitchFamily="49" charset="0"/>
              </a:rPr>
              <a:t>| *     Choice=BRAND3            -.8648     .4015   |</a:t>
            </a:r>
          </a:p>
          <a:p>
            <a:r>
              <a:rPr lang="en-US" sz="1200" b="1">
                <a:latin typeface="Courier New" pitchFamily="49" charset="0"/>
              </a:rPr>
              <a:t>|       Choice=NONE               .4156     .2436   |</a:t>
            </a: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a:t>
            </a:r>
          </a:p>
        </p:txBody>
      </p:sp>
      <p:sp>
        <p:nvSpPr>
          <p:cNvPr id="19460" name="Text Box 3"/>
          <p:cNvSpPr txBox="1">
            <a:spLocks noChangeArrowheads="1"/>
          </p:cNvSpPr>
          <p:nvPr/>
        </p:nvSpPr>
        <p:spPr bwMode="auto">
          <a:xfrm>
            <a:off x="5562600" y="2133600"/>
            <a:ext cx="3048000" cy="34163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19461" name="Rectangle 7"/>
          <p:cNvSpPr>
            <a:spLocks noChangeArrowheads="1"/>
          </p:cNvSpPr>
          <p:nvPr/>
        </p:nvSpPr>
        <p:spPr bwMode="auto">
          <a:xfrm>
            <a:off x="34290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2" name="Rectangle 8"/>
          <p:cNvSpPr>
            <a:spLocks noChangeArrowheads="1"/>
          </p:cNvSpPr>
          <p:nvPr/>
        </p:nvSpPr>
        <p:spPr bwMode="auto">
          <a:xfrm>
            <a:off x="62484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3" name="Text Box 5"/>
          <p:cNvSpPr txBox="1">
            <a:spLocks noChangeArrowheads="1"/>
          </p:cNvSpPr>
          <p:nvPr/>
        </p:nvSpPr>
        <p:spPr bwMode="auto">
          <a:xfrm>
            <a:off x="5638800" y="1752600"/>
            <a:ext cx="25908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81000"/>
            <a:ext cx="8229600" cy="1139825"/>
          </a:xfrm>
        </p:spPr>
        <p:txBody>
          <a:bodyPr/>
          <a:lstStyle/>
          <a:p>
            <a:pPr eaLnBrk="1" hangingPunct="1"/>
            <a:r>
              <a:rPr lang="en-US" b="1" smtClean="0"/>
              <a:t>Heteroscedasticity Across Individuals</a:t>
            </a:r>
          </a:p>
        </p:txBody>
      </p:sp>
      <p:sp>
        <p:nvSpPr>
          <p:cNvPr id="20483" name="Text Box 12"/>
          <p:cNvSpPr txBox="1">
            <a:spLocks noChangeArrowheads="1"/>
          </p:cNvSpPr>
          <p:nvPr/>
        </p:nvSpPr>
        <p:spPr bwMode="auto">
          <a:xfrm>
            <a:off x="457200" y="1828800"/>
            <a:ext cx="8305800" cy="46164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Heteroskedastic Extreme Value Model         |  Homog-HEV        MNL</a:t>
            </a:r>
          </a:p>
          <a:p>
            <a:r>
              <a:rPr lang="en-US" sz="1400" b="1">
                <a:latin typeface="Courier New" pitchFamily="49" charset="0"/>
              </a:rPr>
              <a:t>| Log likelihood function       -4129.518[10] | -4151.611[7]  -4158.503[4]</a:t>
            </a:r>
          </a:p>
          <a:p>
            <a:r>
              <a:rPr lang="en-US" sz="1400" b="1">
                <a:latin typeface="Courier New" pitchFamily="49" charset="0"/>
              </a:rPr>
              <a:t>+---------------------------------------------+</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 Standard Error |b/St.Er.|P[|Z|&gt;z]|</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---------+Attributes in the Utility Functions (beta)</a:t>
            </a:r>
          </a:p>
          <a:p>
            <a:r>
              <a:rPr lang="en-US" sz="1400" b="1">
                <a:latin typeface="Courier New" pitchFamily="49" charset="0"/>
                <a:cs typeface="Courier New" pitchFamily="49" charset="0"/>
              </a:rPr>
              <a:t> FASH    |    1.01640726       .20261573     5.016   .0000</a:t>
            </a:r>
          </a:p>
          <a:p>
            <a:r>
              <a:rPr lang="en-US" sz="1400" b="1">
                <a:latin typeface="Courier New" pitchFamily="49" charset="0"/>
                <a:cs typeface="Courier New" pitchFamily="49" charset="0"/>
              </a:rPr>
              <a:t> QUAL    |     .55668491       .11604080     4.797   .0000</a:t>
            </a:r>
          </a:p>
          <a:p>
            <a:r>
              <a:rPr lang="en-US" sz="1400" b="1">
                <a:latin typeface="Courier New" pitchFamily="49" charset="0"/>
                <a:cs typeface="Courier New" pitchFamily="49" charset="0"/>
              </a:rPr>
              <a:t> PRICE   |   -7.44758292      1.52664112    -4.878   .0000</a:t>
            </a:r>
          </a:p>
          <a:p>
            <a:r>
              <a:rPr lang="en-US" sz="1400" b="1">
                <a:latin typeface="Courier New" pitchFamily="49" charset="0"/>
                <a:cs typeface="Courier New" pitchFamily="49" charset="0"/>
              </a:rPr>
              <a:t> ASC4    |     .18300524       .09678571     1.891   .0586</a:t>
            </a:r>
          </a:p>
          <a:p>
            <a:r>
              <a:rPr lang="en-US" sz="1400" b="1">
                <a:latin typeface="Courier New" pitchFamily="49" charset="0"/>
                <a:cs typeface="Courier New" pitchFamily="49" charset="0"/>
              </a:rPr>
              <a:t>---------+Scale Parameters of Extreme Value Distributions</a:t>
            </a:r>
          </a:p>
          <a:p>
            <a:r>
              <a:rPr lang="en-US" sz="1400" b="1">
                <a:latin typeface="Courier New" pitchFamily="49" charset="0"/>
                <a:cs typeface="Courier New" pitchFamily="49" charset="0"/>
              </a:rPr>
              <a:t> s_BRAND1|     .81114924       .10099174     8.032   .0000</a:t>
            </a:r>
          </a:p>
          <a:p>
            <a:r>
              <a:rPr lang="en-US" sz="1400" b="1">
                <a:latin typeface="Courier New" pitchFamily="49" charset="0"/>
                <a:cs typeface="Courier New" pitchFamily="49" charset="0"/>
              </a:rPr>
              <a:t> s_BRAND2|     .72713522       .08931110     8.142   .0000</a:t>
            </a:r>
          </a:p>
          <a:p>
            <a:r>
              <a:rPr lang="en-US" sz="1400" b="1">
                <a:latin typeface="Courier New" pitchFamily="49" charset="0"/>
                <a:cs typeface="Courier New" pitchFamily="49" charset="0"/>
              </a:rPr>
              <a:t> s_BRAND3|     .80084114       .10316939     7.762   .0000</a:t>
            </a:r>
          </a:p>
          <a:p>
            <a:r>
              <a:rPr lang="en-US" sz="1400" b="1">
                <a:latin typeface="Courier New" pitchFamily="49" charset="0"/>
                <a:cs typeface="Courier New" pitchFamily="49" charset="0"/>
              </a:rPr>
              <a:t> s_NONE  |    1.00000000    ......(Fixed Parameter).......</a:t>
            </a:r>
          </a:p>
          <a:p>
            <a:r>
              <a:rPr lang="en-US" sz="1400" b="1">
                <a:latin typeface="Courier New" pitchFamily="49" charset="0"/>
                <a:cs typeface="Courier New" pitchFamily="49" charset="0"/>
              </a:rPr>
              <a:t>---------+Heterogeneity in Scales of Ext.Value Distns.</a:t>
            </a:r>
          </a:p>
          <a:p>
            <a:r>
              <a:rPr lang="en-US" sz="1400" b="1">
                <a:latin typeface="Courier New" pitchFamily="49" charset="0"/>
                <a:cs typeface="Courier New" pitchFamily="49" charset="0"/>
              </a:rPr>
              <a:t> MALE    |     .21512161       .09359521     2.298   .0215</a:t>
            </a:r>
          </a:p>
          <a:p>
            <a:r>
              <a:rPr lang="en-US" sz="1400" b="1">
                <a:latin typeface="Courier New" pitchFamily="49" charset="0"/>
                <a:cs typeface="Courier New" pitchFamily="49" charset="0"/>
              </a:rPr>
              <a:t> AGE25   |     .79346679       .13687581     5.797   .0000</a:t>
            </a:r>
          </a:p>
          <a:p>
            <a:r>
              <a:rPr lang="en-US" sz="1400" b="1">
                <a:latin typeface="Courier New" pitchFamily="49" charset="0"/>
                <a:cs typeface="Courier New" pitchFamily="49" charset="0"/>
              </a:rPr>
              <a:t> AGE39   |     .38284617       .16129109     2.374   .0176</a:t>
            </a:r>
          </a:p>
        </p:txBody>
      </p:sp>
      <p:sp>
        <p:nvSpPr>
          <p:cNvPr id="20484" name="Rectangle 7"/>
          <p:cNvSpPr>
            <a:spLocks noChangeArrowheads="1"/>
          </p:cNvSpPr>
          <p:nvPr/>
        </p:nvSpPr>
        <p:spPr bwMode="auto">
          <a:xfrm>
            <a:off x="533400" y="5486400"/>
            <a:ext cx="6324600" cy="8382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81000"/>
            <a:ext cx="8229600" cy="1139825"/>
          </a:xfrm>
        </p:spPr>
        <p:txBody>
          <a:bodyPr/>
          <a:lstStyle/>
          <a:p>
            <a:pPr eaLnBrk="1" hangingPunct="1"/>
            <a:r>
              <a:rPr lang="en-US" b="1" smtClean="0"/>
              <a:t>Variance Heterogeneity Elasticities</a:t>
            </a:r>
          </a:p>
        </p:txBody>
      </p:sp>
      <p:sp>
        <p:nvSpPr>
          <p:cNvPr id="21507" name="Text Box 7"/>
          <p:cNvSpPr txBox="1">
            <a:spLocks noChangeArrowheads="1"/>
          </p:cNvSpPr>
          <p:nvPr/>
        </p:nvSpPr>
        <p:spPr bwMode="auto">
          <a:xfrm>
            <a:off x="457200" y="2286000"/>
            <a:ext cx="5181600" cy="37242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-.8978     .5162   |</a:t>
            </a:r>
          </a:p>
          <a:p>
            <a:r>
              <a:rPr lang="en-US" sz="1200" b="1">
                <a:latin typeface="Courier New" pitchFamily="49" charset="0"/>
              </a:rPr>
              <a:t>|       Choice=BRAND2             .2269     .2595   |</a:t>
            </a:r>
          </a:p>
          <a:p>
            <a:r>
              <a:rPr lang="en-US" sz="1200" b="1">
                <a:latin typeface="Courier New" pitchFamily="49" charset="0"/>
              </a:rPr>
              <a:t>|       Choice=BRAND3             .2507     .2884   |</a:t>
            </a:r>
          </a:p>
          <a:p>
            <a:r>
              <a:rPr lang="en-US" sz="1200" b="1">
                <a:latin typeface="Courier New" pitchFamily="49" charset="0"/>
              </a:rPr>
              <a:t>|       Choice=NONE               .3116     .3587   |</a:t>
            </a:r>
          </a:p>
          <a:p>
            <a:r>
              <a:rPr lang="en-US" sz="1200" b="1">
                <a:latin typeface="Courier New" pitchFamily="49" charset="0"/>
              </a:rPr>
              <a:t>| Attribute is PRICE    in choice BRAND2            |</a:t>
            </a:r>
          </a:p>
          <a:p>
            <a:r>
              <a:rPr lang="en-US" sz="1200" b="1">
                <a:latin typeface="Courier New" pitchFamily="49" charset="0"/>
              </a:rPr>
              <a:t>|       Choice=BRAND1             .2853     .1776   |</a:t>
            </a:r>
          </a:p>
          <a:p>
            <a:r>
              <a:rPr lang="en-US" sz="1200" b="1">
                <a:latin typeface="Courier New" pitchFamily="49" charset="0"/>
              </a:rPr>
              <a:t>| *     Choice=BRAND2           -1.0757     .5030   |</a:t>
            </a:r>
          </a:p>
          <a:p>
            <a:r>
              <a:rPr lang="en-US" sz="1200" b="1">
                <a:latin typeface="Courier New" pitchFamily="49" charset="0"/>
              </a:rPr>
              <a:t>|       Choice=BRAND3             .2779     .1669   |</a:t>
            </a:r>
          </a:p>
          <a:p>
            <a:r>
              <a:rPr lang="en-US" sz="1200" b="1">
                <a:latin typeface="Courier New" pitchFamily="49" charset="0"/>
              </a:rPr>
              <a:t>|       Choice=NONE               .3404     .2045   |</a:t>
            </a:r>
          </a:p>
          <a:p>
            <a:r>
              <a:rPr lang="en-US" sz="1200" b="1">
                <a:latin typeface="Courier New" pitchFamily="49" charset="0"/>
              </a:rPr>
              <a:t>| Attribute is PRICE    in choice BRAND3            |</a:t>
            </a:r>
          </a:p>
          <a:p>
            <a:r>
              <a:rPr lang="en-US" sz="1200" b="1">
                <a:latin typeface="Courier New" pitchFamily="49" charset="0"/>
              </a:rPr>
              <a:t>|       Choice=BRAND1             .3328     .2477   |</a:t>
            </a:r>
          </a:p>
          <a:p>
            <a:r>
              <a:rPr lang="en-US" sz="1200" b="1">
                <a:latin typeface="Courier New" pitchFamily="49" charset="0"/>
              </a:rPr>
              <a:t>|       Choice=BRAND2             .2974     .2227   |</a:t>
            </a:r>
          </a:p>
          <a:p>
            <a:r>
              <a:rPr lang="en-US" sz="1200" b="1">
                <a:latin typeface="Courier New" pitchFamily="49" charset="0"/>
              </a:rPr>
              <a:t>| *     Choice=BRAND3            -.7458     .4468   |</a:t>
            </a:r>
          </a:p>
          <a:p>
            <a:r>
              <a:rPr lang="en-US" sz="1200" b="1">
                <a:latin typeface="Courier New" pitchFamily="49" charset="0"/>
              </a:rPr>
              <a:t>|       Choice=NONE               .4056     .3025   |</a:t>
            </a:r>
          </a:p>
          <a:p>
            <a:r>
              <a:rPr lang="en-US" sz="1200" b="1">
                <a:latin typeface="Courier New" pitchFamily="49" charset="0"/>
              </a:rPr>
              <a:t>+---------------------------------------------------+</a:t>
            </a:r>
          </a:p>
          <a:p>
            <a:endParaRPr lang="en-US" sz="1000">
              <a:latin typeface="Courier New" pitchFamily="49" charset="0"/>
            </a:endParaRPr>
          </a:p>
          <a:p>
            <a:endParaRPr lang="en-US" sz="1000">
              <a:latin typeface="Courier New" pitchFamily="49" charset="0"/>
            </a:endParaRPr>
          </a:p>
        </p:txBody>
      </p:sp>
      <p:sp>
        <p:nvSpPr>
          <p:cNvPr id="21508" name="Text Box 3"/>
          <p:cNvSpPr txBox="1">
            <a:spLocks noChangeArrowheads="1"/>
          </p:cNvSpPr>
          <p:nvPr/>
        </p:nvSpPr>
        <p:spPr bwMode="auto">
          <a:xfrm>
            <a:off x="5562600" y="2298700"/>
            <a:ext cx="3048000" cy="34163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21509" name="Text Box 5"/>
          <p:cNvSpPr txBox="1">
            <a:spLocks noChangeArrowheads="1"/>
          </p:cNvSpPr>
          <p:nvPr/>
        </p:nvSpPr>
        <p:spPr bwMode="auto">
          <a:xfrm>
            <a:off x="5638800" y="1906588"/>
            <a:ext cx="2590800" cy="379412"/>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
        <p:nvSpPr>
          <p:cNvPr id="21510" name="Rectangle 8"/>
          <p:cNvSpPr>
            <a:spLocks noChangeArrowheads="1"/>
          </p:cNvSpPr>
          <p:nvPr/>
        </p:nvSpPr>
        <p:spPr bwMode="auto">
          <a:xfrm>
            <a:off x="3429000" y="2619375"/>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21511" name="Rectangle 9"/>
          <p:cNvSpPr>
            <a:spLocks noChangeArrowheads="1"/>
          </p:cNvSpPr>
          <p:nvPr/>
        </p:nvSpPr>
        <p:spPr bwMode="auto">
          <a:xfrm>
            <a:off x="6248400" y="26670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39825"/>
          </a:xfrm>
        </p:spPr>
        <p:txBody>
          <a:bodyPr/>
          <a:lstStyle/>
          <a:p>
            <a:r>
              <a:rPr lang="en-US" b="1" smtClean="0"/>
              <a:t>Unobserved Heterogeneity in Scaling</a:t>
            </a:r>
            <a:endParaRPr lang="en-US" b="1"/>
          </a:p>
        </p:txBody>
      </p:sp>
      <p:graphicFrame>
        <p:nvGraphicFramePr>
          <p:cNvPr id="4" name="Object 3"/>
          <p:cNvGraphicFramePr>
            <a:graphicFrameLocks noChangeAspect="1"/>
          </p:cNvGraphicFramePr>
          <p:nvPr/>
        </p:nvGraphicFramePr>
        <p:xfrm>
          <a:off x="1524000" y="2133600"/>
          <a:ext cx="6681596" cy="3505200"/>
        </p:xfrm>
        <a:graphic>
          <a:graphicData uri="http://schemas.openxmlformats.org/presentationml/2006/ole">
            <mc:AlternateContent xmlns:mc="http://schemas.openxmlformats.org/markup-compatibility/2006">
              <mc:Choice xmlns:v="urn:schemas-microsoft-com:vml" Requires="v">
                <p:oleObj spid="_x0000_s142340" name="Equation" r:id="rId3" imgW="3848040" imgH="2019240" progId="Equation.DSMT4">
                  <p:embed/>
                </p:oleObj>
              </mc:Choice>
              <mc:Fallback>
                <p:oleObj name="Equation" r:id="rId3" imgW="3848040" imgH="2019240" progId="Equation.DSMT4">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3600"/>
                        <a:ext cx="6681596" cy="350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Scaled MNL</a:t>
            </a:r>
            <a:endParaRPr lang="en-US" b="1"/>
          </a:p>
        </p:txBody>
      </p:sp>
      <p:pic>
        <p:nvPicPr>
          <p:cNvPr id="143362" name="Picture 2"/>
          <p:cNvPicPr>
            <a:picLocks noChangeAspect="1" noChangeArrowheads="1"/>
          </p:cNvPicPr>
          <p:nvPr/>
        </p:nvPicPr>
        <p:blipFill>
          <a:blip r:embed="rId2"/>
          <a:srcRect/>
          <a:stretch>
            <a:fillRect/>
          </a:stretch>
        </p:blipFill>
        <p:spPr bwMode="auto">
          <a:xfrm>
            <a:off x="990600" y="1447800"/>
            <a:ext cx="3716553" cy="5257800"/>
          </a:xfrm>
          <a:prstGeom prst="rect">
            <a:avLst/>
          </a:prstGeom>
          <a:noFill/>
          <a:ln w="9525">
            <a:noFill/>
            <a:miter lim="800000"/>
            <a:headEnd/>
            <a:tailEnd/>
          </a:ln>
          <a:effectLst/>
        </p:spPr>
      </p:pic>
      <p:pic>
        <p:nvPicPr>
          <p:cNvPr id="143363" name="Picture 3"/>
          <p:cNvPicPr>
            <a:picLocks noChangeAspect="1" noChangeArrowheads="1"/>
          </p:cNvPicPr>
          <p:nvPr/>
        </p:nvPicPr>
        <p:blipFill>
          <a:blip r:embed="rId3"/>
          <a:srcRect/>
          <a:stretch>
            <a:fillRect/>
          </a:stretch>
        </p:blipFill>
        <p:spPr bwMode="auto">
          <a:xfrm>
            <a:off x="4809067" y="1430866"/>
            <a:ext cx="3555096" cy="52578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Observed and Unobserved Heterogeneity</a:t>
            </a:r>
            <a:endParaRPr lang="en-US" b="1"/>
          </a:p>
        </p:txBody>
      </p:sp>
      <p:pic>
        <p:nvPicPr>
          <p:cNvPr id="144386" name="Picture 2"/>
          <p:cNvPicPr>
            <a:picLocks noChangeAspect="1" noChangeArrowheads="1"/>
          </p:cNvPicPr>
          <p:nvPr/>
        </p:nvPicPr>
        <p:blipFill>
          <a:blip r:embed="rId2"/>
          <a:srcRect/>
          <a:stretch>
            <a:fillRect/>
          </a:stretch>
        </p:blipFill>
        <p:spPr bwMode="auto">
          <a:xfrm>
            <a:off x="1905000" y="1371600"/>
            <a:ext cx="6124575" cy="538162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762000" y="1371600"/>
            <a:ext cx="7696200" cy="1371600"/>
          </a:xfrm>
        </p:spPr>
        <p:txBody>
          <a:bodyPr/>
          <a:lstStyle/>
          <a:p>
            <a:r>
              <a:rPr lang="en-US" b="1" smtClean="0">
                <a:solidFill>
                  <a:srgbClr val="7030A0"/>
                </a:solidFill>
              </a:rPr>
              <a:t>Appendix</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sz="2800" smtClean="0"/>
              <a:t>NLOGIT Commands for HEV Model</a:t>
            </a:r>
          </a:p>
        </p:txBody>
      </p:sp>
      <p:sp>
        <p:nvSpPr>
          <p:cNvPr id="15363" name="Rectangle 5"/>
          <p:cNvSpPr>
            <a:spLocks noChangeArrowheads="1"/>
          </p:cNvSpPr>
          <p:nvPr/>
        </p:nvSpPr>
        <p:spPr bwMode="auto">
          <a:xfrm>
            <a:off x="2057400" y="1905000"/>
            <a:ext cx="5715000" cy="4054475"/>
          </a:xfrm>
          <a:prstGeom prst="rect">
            <a:avLst/>
          </a:prstGeom>
          <a:noFill/>
          <a:ln w="19050">
            <a:noFill/>
            <a:miter lim="800000"/>
            <a:headEnd/>
            <a:tailEnd/>
          </a:ln>
        </p:spPr>
        <p:txBody>
          <a:bodyPr>
            <a:spAutoFit/>
          </a:bodyPr>
          <a:lstStyle/>
          <a:p>
            <a:r>
              <a:rPr lang="en-US" sz="2000" b="1">
                <a:latin typeface="Arial" charset="0"/>
              </a:rPr>
              <a:t>Nlogit </a:t>
            </a:r>
          </a:p>
          <a:p>
            <a:endParaRPr lang="en-US" sz="2000" b="1">
              <a:latin typeface="Arial" charset="0"/>
            </a:endParaRPr>
          </a:p>
          <a:p>
            <a:r>
              <a:rPr lang="en-US" sz="2000" b="1">
                <a:latin typeface="Arial" charset="0"/>
              </a:rPr>
              <a:t>; lhs=choice </a:t>
            </a:r>
          </a:p>
          <a:p>
            <a:endParaRPr lang="en-US" sz="2000" b="1">
              <a:latin typeface="Arial" charset="0"/>
            </a:endParaRPr>
          </a:p>
          <a:p>
            <a:r>
              <a:rPr lang="en-US" sz="2000" b="1">
                <a:latin typeface="Arial" charset="0"/>
              </a:rPr>
              <a:t>; choices=Brand1,Brand2,Brand3,None</a:t>
            </a:r>
          </a:p>
          <a:p>
            <a:endParaRPr lang="en-US" sz="2000" b="1">
              <a:latin typeface="Arial" charset="0"/>
            </a:endParaRPr>
          </a:p>
          <a:p>
            <a:r>
              <a:rPr lang="en-US" sz="2000" b="1">
                <a:latin typeface="Arial" charset="0"/>
              </a:rPr>
              <a:t>;Rhs = Fash,Qual,Price,ASC4</a:t>
            </a:r>
          </a:p>
          <a:p>
            <a:endParaRPr lang="en-US" sz="2000" b="1">
              <a:latin typeface="Arial" charset="0"/>
            </a:endParaRPr>
          </a:p>
          <a:p>
            <a:r>
              <a:rPr lang="en-US" sz="2000" b="1">
                <a:latin typeface="Arial" charset="0"/>
              </a:rPr>
              <a:t>;heteroscedasticity</a:t>
            </a:r>
          </a:p>
          <a:p>
            <a:endParaRPr lang="en-US" sz="2000" b="1">
              <a:latin typeface="Arial" charset="0"/>
            </a:endParaRPr>
          </a:p>
          <a:p>
            <a:r>
              <a:rPr lang="en-US" sz="2000" b="1">
                <a:latin typeface="Arial" charset="0"/>
              </a:rPr>
              <a:t>;hfn=male,agel25,age2539 </a:t>
            </a:r>
          </a:p>
          <a:p>
            <a:endParaRPr lang="en-US" sz="2000" b="1">
              <a:latin typeface="Arial" charset="0"/>
            </a:endParaRPr>
          </a:p>
          <a:p>
            <a:r>
              <a:rPr lang="en-US" sz="2000" b="1">
                <a:latin typeface="Arial" charset="0"/>
              </a:rPr>
              <a:t>; Effects: Price(Brand1,Brand2,Brand3)$</a:t>
            </a:r>
          </a:p>
        </p:txBody>
      </p:sp>
      <p:sp>
        <p:nvSpPr>
          <p:cNvPr id="15364" name="Rectangle 6"/>
          <p:cNvSpPr>
            <a:spLocks noChangeArrowheads="1"/>
          </p:cNvSpPr>
          <p:nvPr/>
        </p:nvSpPr>
        <p:spPr bwMode="auto">
          <a:xfrm>
            <a:off x="1981200" y="4267200"/>
            <a:ext cx="3810000" cy="1219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838200"/>
            <a:ext cx="8229600" cy="703263"/>
          </a:xfrm>
        </p:spPr>
        <p:txBody>
          <a:bodyPr/>
          <a:lstStyle/>
          <a:p>
            <a:r>
              <a:rPr lang="en-US" smtClean="0"/>
              <a:t>Estimates of a Nested Logit Model</a:t>
            </a:r>
          </a:p>
        </p:txBody>
      </p:sp>
      <p:sp>
        <p:nvSpPr>
          <p:cNvPr id="13315" name="Text Box 3"/>
          <p:cNvSpPr txBox="1">
            <a:spLocks noChangeArrowheads="1"/>
          </p:cNvSpPr>
          <p:nvPr/>
        </p:nvSpPr>
        <p:spPr bwMode="auto">
          <a:xfrm>
            <a:off x="1066800" y="1905000"/>
            <a:ext cx="7696200" cy="3970338"/>
          </a:xfrm>
          <a:prstGeom prst="rect">
            <a:avLst/>
          </a:prstGeom>
          <a:noFill/>
          <a:ln w="9525">
            <a:noFill/>
            <a:miter lim="800000"/>
            <a:headEnd/>
            <a:tailEnd/>
          </a:ln>
        </p:spPr>
        <p:txBody>
          <a:bodyPr>
            <a:spAutoFit/>
          </a:bodyPr>
          <a:lstStyle/>
          <a:p>
            <a:pPr eaLnBrk="1" hangingPunct="1">
              <a:lnSpc>
                <a:spcPct val="50000"/>
              </a:lnSpc>
              <a:spcBef>
                <a:spcPct val="50000"/>
              </a:spcBef>
            </a:pPr>
            <a:endParaRPr lang="en-US" sz="2400" b="1">
              <a:solidFill>
                <a:schemeClr val="folHlink"/>
              </a:solidFill>
              <a:latin typeface="Tahoma" pitchFamily="34" charset="0"/>
            </a:endParaRPr>
          </a:p>
          <a:p>
            <a:pPr eaLnBrk="1" hangingPunct="1">
              <a:lnSpc>
                <a:spcPct val="50000"/>
              </a:lnSpc>
              <a:spcBef>
                <a:spcPct val="50000"/>
              </a:spcBef>
            </a:pPr>
            <a:r>
              <a:rPr lang="en-US" sz="2400" b="1">
                <a:latin typeface="Arial" charset="0"/>
              </a:rPr>
              <a:t>      NLOGIT  	; Lhs=mode</a:t>
            </a:r>
          </a:p>
          <a:p>
            <a:pPr eaLnBrk="1" hangingPunct="1">
              <a:lnSpc>
                <a:spcPct val="50000"/>
              </a:lnSpc>
              <a:spcBef>
                <a:spcPct val="50000"/>
              </a:spcBef>
            </a:pPr>
            <a:r>
              <a:rPr lang="en-US" sz="2400" b="1">
                <a:latin typeface="Arial" charset="0"/>
              </a:rPr>
              <a:t>		; Rhs=gc,ttme,invt,invc </a:t>
            </a:r>
          </a:p>
          <a:p>
            <a:pPr eaLnBrk="1" hangingPunct="1">
              <a:lnSpc>
                <a:spcPct val="50000"/>
              </a:lnSpc>
              <a:spcBef>
                <a:spcPct val="50000"/>
              </a:spcBef>
            </a:pPr>
            <a:r>
              <a:rPr lang="en-US" sz="2400" b="1">
                <a:latin typeface="Arial" charset="0"/>
              </a:rPr>
              <a:t>		; Rh2=one,hinc</a:t>
            </a:r>
          </a:p>
          <a:p>
            <a:pPr eaLnBrk="1" hangingPunct="1">
              <a:lnSpc>
                <a:spcPct val="50000"/>
              </a:lnSpc>
              <a:spcBef>
                <a:spcPct val="50000"/>
              </a:spcBef>
            </a:pPr>
            <a:r>
              <a:rPr lang="en-US" sz="2400" b="1">
                <a:latin typeface="Arial" charset="0"/>
              </a:rPr>
              <a:t>    		; Choices=air,train,bus,car</a:t>
            </a:r>
          </a:p>
          <a:p>
            <a:pPr eaLnBrk="1" hangingPunct="1">
              <a:lnSpc>
                <a:spcPct val="50000"/>
              </a:lnSpc>
              <a:spcBef>
                <a:spcPct val="50000"/>
              </a:spcBef>
            </a:pPr>
            <a:r>
              <a:rPr lang="en-US" sz="2400" b="1">
                <a:latin typeface="Arial" charset="0"/>
              </a:rPr>
              <a:t>    		; Tree=Travel[Private(Air,Car),</a:t>
            </a:r>
          </a:p>
          <a:p>
            <a:pPr eaLnBrk="1" hangingPunct="1">
              <a:lnSpc>
                <a:spcPct val="50000"/>
              </a:lnSpc>
              <a:spcBef>
                <a:spcPct val="50000"/>
              </a:spcBef>
            </a:pPr>
            <a:r>
              <a:rPr lang="en-US" sz="2400" b="1">
                <a:latin typeface="Arial" charset="0"/>
              </a:rPr>
              <a:t>				 Public(Train,Bus)]</a:t>
            </a:r>
          </a:p>
          <a:p>
            <a:pPr eaLnBrk="1" hangingPunct="1">
              <a:lnSpc>
                <a:spcPct val="50000"/>
              </a:lnSpc>
              <a:spcBef>
                <a:spcPct val="50000"/>
              </a:spcBef>
            </a:pPr>
            <a:r>
              <a:rPr lang="en-US" sz="2400" b="1">
                <a:latin typeface="Arial" charset="0"/>
              </a:rPr>
              <a:t>    		; Show tree</a:t>
            </a:r>
          </a:p>
          <a:p>
            <a:pPr eaLnBrk="1" hangingPunct="1">
              <a:lnSpc>
                <a:spcPct val="50000"/>
              </a:lnSpc>
              <a:spcBef>
                <a:spcPct val="50000"/>
              </a:spcBef>
            </a:pPr>
            <a:r>
              <a:rPr lang="en-US" sz="2400" b="1">
                <a:latin typeface="Arial" charset="0"/>
              </a:rPr>
              <a:t>		; Effects: invc(*) </a:t>
            </a:r>
          </a:p>
          <a:p>
            <a:pPr eaLnBrk="1" hangingPunct="1">
              <a:lnSpc>
                <a:spcPct val="50000"/>
              </a:lnSpc>
              <a:spcBef>
                <a:spcPct val="50000"/>
              </a:spcBef>
            </a:pPr>
            <a:r>
              <a:rPr lang="en-US" sz="2400" b="1">
                <a:latin typeface="Arial" charset="0"/>
              </a:rPr>
              <a:t>		; Describe </a:t>
            </a:r>
          </a:p>
          <a:p>
            <a:pPr eaLnBrk="1" hangingPunct="1">
              <a:lnSpc>
                <a:spcPct val="50000"/>
              </a:lnSpc>
              <a:spcBef>
                <a:spcPct val="50000"/>
              </a:spcBef>
            </a:pPr>
            <a:r>
              <a:rPr lang="en-US" sz="2400" b="1">
                <a:latin typeface="Arial" charset="0"/>
              </a:rPr>
              <a:t>		; RU1  $  Selects branch normalization</a:t>
            </a:r>
            <a:r>
              <a:rPr lang="en-US" sz="2400">
                <a:solidFill>
                  <a:schemeClr val="folHlink"/>
                </a:solidFill>
                <a:latin typeface="Tahoma" pitchFamily="34" charset="0"/>
              </a:rPr>
              <a:t> </a:t>
            </a:r>
            <a:endParaRPr lang="en-US" sz="2400">
              <a:latin typeface="Tahoma" pitchFamily="34" charset="0"/>
            </a:endParaRPr>
          </a:p>
        </p:txBody>
      </p:sp>
      <p:sp>
        <p:nvSpPr>
          <p:cNvPr id="13316" name="Rectangle 3"/>
          <p:cNvSpPr>
            <a:spLocks noChangeArrowheads="1"/>
          </p:cNvSpPr>
          <p:nvPr/>
        </p:nvSpPr>
        <p:spPr bwMode="auto">
          <a:xfrm>
            <a:off x="1447800" y="2057400"/>
            <a:ext cx="7239000" cy="38862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838200"/>
            <a:ext cx="8229600" cy="703263"/>
          </a:xfrm>
        </p:spPr>
        <p:txBody>
          <a:bodyPr/>
          <a:lstStyle/>
          <a:p>
            <a:r>
              <a:rPr lang="en-US" smtClean="0"/>
              <a:t>Estimates of a Nested Logit Model</a:t>
            </a:r>
          </a:p>
        </p:txBody>
      </p:sp>
      <p:sp>
        <p:nvSpPr>
          <p:cNvPr id="22531" name="Text Box 3"/>
          <p:cNvSpPr txBox="1">
            <a:spLocks noChangeArrowheads="1"/>
          </p:cNvSpPr>
          <p:nvPr/>
        </p:nvSpPr>
        <p:spPr bwMode="auto">
          <a:xfrm>
            <a:off x="762000" y="1981200"/>
            <a:ext cx="8001000" cy="4619625"/>
          </a:xfrm>
          <a:prstGeom prst="rect">
            <a:avLst/>
          </a:prstGeom>
          <a:noFill/>
          <a:ln w="9525">
            <a:noFill/>
            <a:miter lim="800000"/>
            <a:headEnd/>
            <a:tailEnd/>
          </a:ln>
        </p:spPr>
        <p:txBody>
          <a:bodyPr>
            <a:spAutoFit/>
          </a:bodyPr>
          <a:lstStyle/>
          <a:p>
            <a:pPr eaLnBrk="1" hangingPunct="1">
              <a:lnSpc>
                <a:spcPct val="50000"/>
              </a:lnSpc>
              <a:spcBef>
                <a:spcPct val="50000"/>
              </a:spcBef>
            </a:pPr>
            <a:r>
              <a:rPr lang="en-US" sz="2400">
                <a:latin typeface="Tahoma" pitchFamily="34" charset="0"/>
              </a:rPr>
              <a:t>NLOGIT  	; lhs=mode</a:t>
            </a:r>
          </a:p>
          <a:p>
            <a:pPr eaLnBrk="1" hangingPunct="1">
              <a:lnSpc>
                <a:spcPct val="50000"/>
              </a:lnSpc>
              <a:spcBef>
                <a:spcPct val="50000"/>
              </a:spcBef>
            </a:pPr>
            <a:r>
              <a:rPr lang="en-US" sz="2400">
                <a:latin typeface="Tahoma" pitchFamily="34" charset="0"/>
              </a:rPr>
              <a:t>		; rhs=gc,ttme,invt,invc </a:t>
            </a:r>
          </a:p>
          <a:p>
            <a:pPr eaLnBrk="1" hangingPunct="1">
              <a:lnSpc>
                <a:spcPct val="50000"/>
              </a:lnSpc>
              <a:spcBef>
                <a:spcPct val="50000"/>
              </a:spcBef>
            </a:pPr>
            <a:r>
              <a:rPr lang="en-US" sz="2400">
                <a:latin typeface="Tahoma" pitchFamily="34" charset="0"/>
              </a:rPr>
              <a:t>		; rh2=one,hinc</a:t>
            </a:r>
          </a:p>
          <a:p>
            <a:pPr eaLnBrk="1" hangingPunct="1">
              <a:lnSpc>
                <a:spcPct val="50000"/>
              </a:lnSpc>
              <a:spcBef>
                <a:spcPct val="50000"/>
              </a:spcBef>
            </a:pPr>
            <a:r>
              <a:rPr lang="en-US" sz="2400">
                <a:latin typeface="Tahoma" pitchFamily="34" charset="0"/>
              </a:rPr>
              <a:t>    		; choices=air,train,bus,car</a:t>
            </a:r>
          </a:p>
          <a:p>
            <a:pPr eaLnBrk="1" hangingPunct="1">
              <a:lnSpc>
                <a:spcPct val="50000"/>
              </a:lnSpc>
              <a:spcBef>
                <a:spcPct val="50000"/>
              </a:spcBef>
            </a:pPr>
            <a:r>
              <a:rPr lang="en-US" sz="2400">
                <a:latin typeface="Tahoma" pitchFamily="34" charset="0"/>
              </a:rPr>
              <a:t>    		; tree=Travel[Fly(Air),</a:t>
            </a:r>
          </a:p>
          <a:p>
            <a:pPr eaLnBrk="1" hangingPunct="1">
              <a:lnSpc>
                <a:spcPct val="50000"/>
              </a:lnSpc>
              <a:spcBef>
                <a:spcPct val="50000"/>
              </a:spcBef>
            </a:pPr>
            <a:r>
              <a:rPr lang="en-US" sz="2400">
                <a:latin typeface="Tahoma" pitchFamily="34" charset="0"/>
              </a:rPr>
              <a:t>				 Ground(Train,Car,Bus)]</a:t>
            </a:r>
          </a:p>
          <a:p>
            <a:pPr eaLnBrk="1" hangingPunct="1">
              <a:lnSpc>
                <a:spcPct val="50000"/>
              </a:lnSpc>
              <a:spcBef>
                <a:spcPct val="50000"/>
              </a:spcBef>
            </a:pPr>
            <a:r>
              <a:rPr lang="en-US" sz="2400">
                <a:latin typeface="Tahoma" pitchFamily="34" charset="0"/>
              </a:rPr>
              <a:t>    		; show tree</a:t>
            </a:r>
          </a:p>
          <a:p>
            <a:pPr eaLnBrk="1" hangingPunct="1">
              <a:lnSpc>
                <a:spcPct val="50000"/>
              </a:lnSpc>
              <a:spcBef>
                <a:spcPct val="50000"/>
              </a:spcBef>
            </a:pPr>
            <a:r>
              <a:rPr lang="en-US" sz="2400">
                <a:latin typeface="Tahoma" pitchFamily="34" charset="0"/>
              </a:rPr>
              <a:t>		; effects:gc(*) </a:t>
            </a:r>
          </a:p>
          <a:p>
            <a:pPr eaLnBrk="1" hangingPunct="1">
              <a:lnSpc>
                <a:spcPct val="50000"/>
              </a:lnSpc>
              <a:spcBef>
                <a:spcPct val="50000"/>
              </a:spcBef>
            </a:pPr>
            <a:r>
              <a:rPr lang="en-US" sz="2400">
                <a:latin typeface="Tahoma" pitchFamily="34" charset="0"/>
              </a:rPr>
              <a:t>		; Describe </a:t>
            </a:r>
          </a:p>
          <a:p>
            <a:pPr eaLnBrk="1" hangingPunct="1">
              <a:lnSpc>
                <a:spcPct val="50000"/>
              </a:lnSpc>
              <a:spcBef>
                <a:spcPct val="50000"/>
              </a:spcBef>
            </a:pPr>
            <a:r>
              <a:rPr lang="en-US" sz="2400">
                <a:latin typeface="Tahoma" pitchFamily="34" charset="0"/>
              </a:rPr>
              <a:t>		; ru2  $  </a:t>
            </a:r>
          </a:p>
          <a:p>
            <a:pPr eaLnBrk="1" hangingPunct="1">
              <a:lnSpc>
                <a:spcPct val="80000"/>
              </a:lnSpc>
              <a:spcBef>
                <a:spcPct val="50000"/>
              </a:spcBef>
            </a:pPr>
            <a:r>
              <a:rPr lang="en-US" sz="2400">
                <a:latin typeface="Tahoma" pitchFamily="34" charset="0"/>
              </a:rPr>
              <a:t>(This is RANDOM UTILITY FORM 2. The different normalization shows the effect of the degenerate branch.)</a:t>
            </a:r>
          </a:p>
        </p:txBody>
      </p:sp>
      <p:sp>
        <p:nvSpPr>
          <p:cNvPr id="22532" name="Line 4"/>
          <p:cNvSpPr>
            <a:spLocks noChangeShapeType="1"/>
          </p:cNvSpPr>
          <p:nvPr/>
        </p:nvSpPr>
        <p:spPr bwMode="auto">
          <a:xfrm>
            <a:off x="685800" y="3581400"/>
            <a:ext cx="16002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10712</TotalTime>
  <Words>2073</Words>
  <Application>Microsoft Office PowerPoint</Application>
  <PresentationFormat>On-screen Show (4:3)</PresentationFormat>
  <Paragraphs>374</Paragraphs>
  <Slides>25</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Level</vt:lpstr>
      <vt:lpstr>Equation</vt:lpstr>
      <vt:lpstr>Discrete Choice Modeling</vt:lpstr>
      <vt:lpstr>Part 5</vt:lpstr>
      <vt:lpstr>What’s Wrong with the MNL Model?</vt:lpstr>
      <vt:lpstr>Relaxing IIA in the MNL Model</vt:lpstr>
      <vt:lpstr>Part 5.1</vt:lpstr>
      <vt:lpstr>A Model with Choice Heteroscedasticity</vt:lpstr>
      <vt:lpstr>Heteroscedastic Extreme Value Model (1)</vt:lpstr>
      <vt:lpstr>Heteroscedastic Extreme Value Model (2)</vt:lpstr>
      <vt:lpstr>HEV Model - Elasticities</vt:lpstr>
      <vt:lpstr>Variance Heterogeneity in MNL</vt:lpstr>
      <vt:lpstr>Application: Shoe Brand Choice</vt:lpstr>
      <vt:lpstr>Multinomial Logit Baseline Values</vt:lpstr>
      <vt:lpstr>Multinomial Logit Elasticities</vt:lpstr>
      <vt:lpstr>Unlabeled Choice Experiments</vt:lpstr>
      <vt:lpstr>HEV Model without Heterogeneity</vt:lpstr>
      <vt:lpstr>Homogeneous HEV Elasticities</vt:lpstr>
      <vt:lpstr>Heteroscedasticity Across Individuals</vt:lpstr>
      <vt:lpstr>Variance Heterogeneity Elasticities</vt:lpstr>
      <vt:lpstr>Unobserved Heterogeneity in Scaling</vt:lpstr>
      <vt:lpstr>Scaled MNL</vt:lpstr>
      <vt:lpstr>Observed and Unobserved Heterogeneity</vt:lpstr>
      <vt:lpstr>Appendix</vt:lpstr>
      <vt:lpstr>NLOGIT Commands for HEV Model</vt:lpstr>
      <vt:lpstr>Estimates of a Nested Logit Model</vt:lpstr>
      <vt:lpstr>Estimates of a Nested Logit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67</cp:revision>
  <dcterms:created xsi:type="dcterms:W3CDTF">2001-06-17T19:05:03Z</dcterms:created>
  <dcterms:modified xsi:type="dcterms:W3CDTF">2012-04-21T23:33:06Z</dcterms:modified>
</cp:coreProperties>
</file>