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5"/>
  </p:notesMasterIdLst>
  <p:handoutMasterIdLst>
    <p:handoutMasterId r:id="rId26"/>
  </p:handoutMasterIdLst>
  <p:sldIdLst>
    <p:sldId id="535" r:id="rId2"/>
    <p:sldId id="537" r:id="rId3"/>
    <p:sldId id="539" r:id="rId4"/>
    <p:sldId id="538" r:id="rId5"/>
    <p:sldId id="558" r:id="rId6"/>
    <p:sldId id="561" r:id="rId7"/>
    <p:sldId id="540" r:id="rId8"/>
    <p:sldId id="541" r:id="rId9"/>
    <p:sldId id="542" r:id="rId10"/>
    <p:sldId id="543" r:id="rId11"/>
    <p:sldId id="544" r:id="rId12"/>
    <p:sldId id="545" r:id="rId13"/>
    <p:sldId id="546" r:id="rId14"/>
    <p:sldId id="547" r:id="rId15"/>
    <p:sldId id="548" r:id="rId16"/>
    <p:sldId id="549" r:id="rId17"/>
    <p:sldId id="550" r:id="rId18"/>
    <p:sldId id="551" r:id="rId19"/>
    <p:sldId id="557" r:id="rId20"/>
    <p:sldId id="553" r:id="rId21"/>
    <p:sldId id="555" r:id="rId22"/>
    <p:sldId id="560" r:id="rId23"/>
    <p:sldId id="554" r:id="rId2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699FF"/>
    <a:srgbClr val="000000"/>
    <a:srgbClr val="FFFFFF"/>
    <a:srgbClr val="CCECFF"/>
    <a:srgbClr val="FF3300"/>
    <a:srgbClr val="0066FF"/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112" autoAdjust="0"/>
  </p:normalViewPr>
  <p:slideViewPr>
    <p:cSldViewPr>
      <p:cViewPr varScale="1">
        <p:scale>
          <a:sx n="112" d="100"/>
          <a:sy n="112" d="100"/>
        </p:scale>
        <p:origin x="-1584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52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19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8626B9-0D69-43BB-BBB5-52CA5EB5F07C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1D4D9-436D-44E3-8788-BA098D80B1D7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61FDD5-453F-445E-A25C-980ED9BA41F8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ACE524-5A09-46A5-83DC-FE0812BE068F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544D7-C77D-4ABF-AD18-FF37AAD0A1CB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134EE-0408-47E3-8F2B-6D12A31AC844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2D50A2-E39C-487B-9713-500845E8A0BF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7D2C7-330F-4324-AB77-B6B9F0FA0230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21B54E-2456-439D-9AF5-92867B37B7A8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6A5FEB-2DF3-4D80-95D5-FC2A84D2F69E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10C202-B7B5-4DC5-BA92-3222C0E8D21D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805120-977E-457C-BAB2-2D047FAE40AA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DB4BE-7E08-4E46-8F65-8680FB4C3C4F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DCD0D1-9E7C-4765-83B6-CABB9C0D15E8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D7C32A-505B-498D-BF30-25AB1E54E998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6106E9-BA3B-4683-81E2-47889C19D274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12AFF1-9D4A-46E0-8D1D-D8ACFB23F730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858B30-3DF8-43F1-BF14-0E28F4B25BFC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873CC1-F72C-43C7-B3FF-0D1D8C31B697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192B01-0527-47FA-8744-C8FAD3453549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384AE-04CD-4D20-90DD-29144C20CB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61F6C-EA57-450E-B44D-F45DC7222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139825"/>
          </a:xfrm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76400" y="2563813"/>
            <a:ext cx="6705600" cy="256698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14478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7030A0"/>
                </a:solidFill>
              </a:rPr>
              <a:t>Part 8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657600"/>
            <a:ext cx="7010400" cy="137160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+mj-lt"/>
              </a:rPr>
              <a:t>Stated Preference and Revealed Preference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b="1" smtClean="0"/>
              <a:t>Revealed and Stated Preference Data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543800" cy="4530725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Pure RP Data</a:t>
            </a:r>
          </a:p>
          <a:p>
            <a:pPr lvl="1" eaLnBrk="1" hangingPunct="1"/>
            <a:r>
              <a:rPr lang="en-US" smtClean="0">
                <a:latin typeface="+mj-lt"/>
              </a:rPr>
              <a:t>Market (ex-post, e.g., supermarket scanner data)</a:t>
            </a:r>
          </a:p>
          <a:p>
            <a:pPr lvl="1" eaLnBrk="1" hangingPunct="1"/>
            <a:r>
              <a:rPr lang="en-US" smtClean="0">
                <a:latin typeface="+mj-lt"/>
              </a:rPr>
              <a:t>Individual observations</a:t>
            </a:r>
          </a:p>
          <a:p>
            <a:pPr eaLnBrk="1" hangingPunct="1"/>
            <a:r>
              <a:rPr lang="en-US" smtClean="0">
                <a:latin typeface="+mj-lt"/>
              </a:rPr>
              <a:t>Pure SP Data</a:t>
            </a:r>
          </a:p>
          <a:p>
            <a:pPr lvl="1" eaLnBrk="1" hangingPunct="1"/>
            <a:r>
              <a:rPr lang="en-US" smtClean="0">
                <a:latin typeface="+mj-lt"/>
              </a:rPr>
              <a:t>Contingent valuation</a:t>
            </a:r>
          </a:p>
          <a:p>
            <a:pPr lvl="1" eaLnBrk="1" hangingPunct="1"/>
            <a:r>
              <a:rPr lang="en-US" smtClean="0">
                <a:latin typeface="+mj-lt"/>
              </a:rPr>
              <a:t>(?) Validity</a:t>
            </a:r>
          </a:p>
          <a:p>
            <a:pPr eaLnBrk="1" hangingPunct="1"/>
            <a:r>
              <a:rPr lang="en-US" smtClean="0">
                <a:latin typeface="+mj-lt"/>
              </a:rPr>
              <a:t>Combined (Enriched) RP/SP</a:t>
            </a:r>
          </a:p>
          <a:p>
            <a:pPr lvl="1" eaLnBrk="1" hangingPunct="1"/>
            <a:r>
              <a:rPr lang="en-US" smtClean="0">
                <a:latin typeface="+mj-lt"/>
              </a:rPr>
              <a:t>Mixed data</a:t>
            </a:r>
          </a:p>
          <a:p>
            <a:pPr lvl="1" eaLnBrk="1" hangingPunct="1"/>
            <a:r>
              <a:rPr lang="en-US" smtClean="0">
                <a:latin typeface="+mj-lt"/>
              </a:rPr>
              <a:t>Expanded choice sets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b="1" smtClean="0"/>
              <a:t>Panel Data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1"/>
            <a:ext cx="8001000" cy="33528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Repeated Choice Situations</a:t>
            </a:r>
          </a:p>
          <a:p>
            <a:pPr eaLnBrk="1" hangingPunct="1"/>
            <a:r>
              <a:rPr lang="en-US" smtClean="0">
                <a:latin typeface="+mj-lt"/>
              </a:rPr>
              <a:t>Typically RP/SP constructions (experimental)</a:t>
            </a:r>
          </a:p>
          <a:p>
            <a:pPr eaLnBrk="1" hangingPunct="1"/>
            <a:r>
              <a:rPr lang="en-US" smtClean="0">
                <a:latin typeface="+mj-lt"/>
              </a:rPr>
              <a:t>Accommodating “panel data”</a:t>
            </a:r>
          </a:p>
          <a:p>
            <a:pPr lvl="1" eaLnBrk="1" hangingPunct="1"/>
            <a:r>
              <a:rPr lang="en-US" smtClean="0">
                <a:latin typeface="+mj-lt"/>
              </a:rPr>
              <a:t>Multinomial Probit [Marginal, impractical]</a:t>
            </a:r>
          </a:p>
          <a:p>
            <a:pPr lvl="1" eaLnBrk="1" hangingPunct="1"/>
            <a:r>
              <a:rPr lang="en-US" smtClean="0">
                <a:latin typeface="+mj-lt"/>
              </a:rPr>
              <a:t>Latent Class</a:t>
            </a:r>
          </a:p>
          <a:p>
            <a:pPr lvl="1" eaLnBrk="1" hangingPunct="1"/>
            <a:r>
              <a:rPr lang="en-US" smtClean="0">
                <a:latin typeface="+mj-lt"/>
              </a:rPr>
              <a:t>Mixed Logit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Application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057400"/>
            <a:ext cx="6858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Survey sample of 2,688 trips, 2 or 4 choices per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Sample consists of 672 individuals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Choice based sample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Revealed/Stated choice experiment: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Revealed:  Drive,ShortRail,Bus,Train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Hypothetical: Drive,ShortRail,Bus,Train,LightRail,ExpressBus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Attributes: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Cost –Fuel or fare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Transit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Parking cost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Access and Egress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493294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4114800"/>
            <a:ext cx="5613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5486400" y="14478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Revealed Preference Data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3733800" cy="3276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Advantage: Actual observations on actual behavior</a:t>
            </a: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Disadvantage: Limited range of choice sets and attributes – does not allow analysis of switching behavior.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4343400" y="2438400"/>
          <a:ext cx="4572000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Bitmap Image" r:id="rId4" imgW="6990476" imgH="4029637" progId="PBrush">
                  <p:embed/>
                </p:oleObj>
              </mc:Choice>
              <mc:Fallback>
                <p:oleObj name="Bitmap Image" r:id="rId4" imgW="6990476" imgH="4029637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38400"/>
                        <a:ext cx="4572000" cy="263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4343400" y="2438400"/>
            <a:ext cx="4572000" cy="2667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Stated Preference Data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2514600"/>
            <a:ext cx="6553200" cy="27432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Pure hypothetical – does the subject take it seriously?</a:t>
            </a:r>
          </a:p>
          <a:p>
            <a:pPr eaLnBrk="1" hangingPunct="1"/>
            <a:r>
              <a:rPr lang="en-US" smtClean="0">
                <a:latin typeface="+mj-lt"/>
              </a:rPr>
              <a:t>No necessary anchor to real market situations</a:t>
            </a:r>
          </a:p>
          <a:p>
            <a:pPr eaLnBrk="1" hangingPunct="1"/>
            <a:r>
              <a:rPr lang="en-US" smtClean="0">
                <a:latin typeface="+mj-lt"/>
              </a:rPr>
              <a:t>Vast heterogeneity across individuals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4582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Pooling RP and SP Data Sets - 1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209800"/>
            <a:ext cx="7696200" cy="31242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Enrich the attribute set by replicating choices</a:t>
            </a:r>
          </a:p>
          <a:p>
            <a:pPr eaLnBrk="1" hangingPunct="1"/>
            <a:r>
              <a:rPr lang="en-US" smtClean="0">
                <a:latin typeface="+mj-lt"/>
              </a:rPr>
              <a:t>E.g.:</a:t>
            </a:r>
          </a:p>
          <a:p>
            <a:pPr lvl="1" eaLnBrk="1" hangingPunct="1"/>
            <a:r>
              <a:rPr lang="en-US" smtClean="0">
                <a:latin typeface="+mj-lt"/>
              </a:rPr>
              <a:t>RP: Bus,Car,Train  (actual)</a:t>
            </a:r>
          </a:p>
          <a:p>
            <a:pPr lvl="1" eaLnBrk="1" hangingPunct="1"/>
            <a:r>
              <a:rPr lang="en-US" smtClean="0">
                <a:latin typeface="+mj-lt"/>
              </a:rPr>
              <a:t>SP: Bus(1),Car(1),Train(1)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       Bus(2),Car(2),Train(2),…</a:t>
            </a:r>
          </a:p>
          <a:p>
            <a:pPr eaLnBrk="1" hangingPunct="1"/>
            <a:r>
              <a:rPr lang="en-US" smtClean="0">
                <a:latin typeface="+mj-lt"/>
              </a:rPr>
              <a:t>How to combine?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b="1" smtClean="0"/>
              <a:t>An Underlying Random Utility Model</a:t>
            </a: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762000" y="1797050"/>
          <a:ext cx="7772400" cy="414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Bitmap Image" r:id="rId4" imgW="6249272" imgH="3333333" progId="PBrush">
                  <p:embed/>
                </p:oleObj>
              </mc:Choice>
              <mc:Fallback>
                <p:oleObj name="Bitmap Image" r:id="rId4" imgW="6249272" imgH="3333333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797050"/>
                        <a:ext cx="7772400" cy="414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Nested Logit Approach</a:t>
            </a:r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4497388" y="2211388"/>
            <a:ext cx="0" cy="1069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2590800" y="3276600"/>
            <a:ext cx="3962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2590800" y="3276600"/>
            <a:ext cx="0" cy="609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1600200" y="3886200"/>
            <a:ext cx="1905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16002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25908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35052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44958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55626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65532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914400" y="4648200"/>
            <a:ext cx="6934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     Car        Train       Bus        SPCar     SPTrain     SPBus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2209800" y="2895600"/>
            <a:ext cx="1066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  RP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4114800" y="1905000"/>
            <a:ext cx="1066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Mode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2362200" y="5334000"/>
            <a:ext cx="4191000" cy="101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Tahoma" pitchFamily="34" charset="0"/>
              </a:rPr>
              <a:t>Use a two level nested model, and constrain three </a:t>
            </a:r>
            <a:r>
              <a:rPr lang="en-US" sz="2000" smtClean="0">
                <a:solidFill>
                  <a:srgbClr val="000000"/>
                </a:solidFill>
                <a:latin typeface="Tahoma" pitchFamily="34" charset="0"/>
              </a:rPr>
              <a:t>SP IV </a:t>
            </a:r>
            <a:r>
              <a:rPr lang="en-US" sz="2000">
                <a:solidFill>
                  <a:srgbClr val="000000"/>
                </a:solidFill>
                <a:latin typeface="Tahoma" pitchFamily="34" charset="0"/>
              </a:rPr>
              <a:t>parameters to be equal.</a:t>
            </a:r>
          </a:p>
        </p:txBody>
      </p:sp>
      <p:sp>
        <p:nvSpPr>
          <p:cNvPr id="17425" name="Rectangle 16"/>
          <p:cNvSpPr>
            <a:spLocks noChangeArrowheads="1"/>
          </p:cNvSpPr>
          <p:nvPr/>
        </p:nvSpPr>
        <p:spPr bwMode="auto">
          <a:xfrm>
            <a:off x="1143000" y="1752600"/>
            <a:ext cx="5943600" cy="3276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Enriched Data Set – Vehicle Choice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772400" cy="3200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b="1" smtClean="0"/>
              <a:t>    </a:t>
            </a:r>
            <a:r>
              <a:rPr lang="en-AU" sz="2000" b="1" smtClean="0">
                <a:latin typeface="+mj-lt"/>
              </a:rPr>
              <a:t>Choosing between Conventional, Electric and LPG/CNG Vehicles in Single-Vehicle Households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sz="2000" b="1" smtClean="0">
              <a:latin typeface="+mj-lt"/>
            </a:endParaRP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David A. Hensher                        William H. Greene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Institute of Transport Studies      Department of Economics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School of Business                     Stern School of Business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The University of Sydney            New York University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NSW 2006 Australia                    New York USA</a:t>
            </a:r>
            <a:endParaRPr lang="en-AU" sz="2000" u="sng" smtClean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sz="2000" smtClean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>
                <a:latin typeface="+mj-lt"/>
              </a:rPr>
              <a:t>                                    September 2000</a:t>
            </a:r>
            <a:endParaRPr lang="en-US" sz="200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Fuel Types Study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467600" cy="34290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Conventional, Electric, Alternative</a:t>
            </a:r>
          </a:p>
          <a:p>
            <a:pPr eaLnBrk="1" hangingPunct="1"/>
            <a:r>
              <a:rPr lang="en-US" smtClean="0">
                <a:latin typeface="+mj-lt"/>
              </a:rPr>
              <a:t>1,400 Sydney Households</a:t>
            </a:r>
          </a:p>
          <a:p>
            <a:pPr eaLnBrk="1" hangingPunct="1"/>
            <a:r>
              <a:rPr lang="en-US" smtClean="0">
                <a:latin typeface="+mj-lt"/>
              </a:rPr>
              <a:t>Automobile choice survey</a:t>
            </a:r>
          </a:p>
          <a:p>
            <a:pPr eaLnBrk="1" hangingPunct="1"/>
            <a:r>
              <a:rPr lang="en-US" smtClean="0">
                <a:latin typeface="+mj-lt"/>
              </a:rPr>
              <a:t>RP + 3 SP fuel classes</a:t>
            </a:r>
          </a:p>
          <a:p>
            <a:pPr eaLnBrk="1" hangingPunct="1"/>
            <a:r>
              <a:rPr lang="en-US" smtClean="0">
                <a:latin typeface="+mj-lt"/>
              </a:rPr>
              <a:t>Nested logit – 2 level approach – to handle the scaling issue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Attribute Space: Conventional</a:t>
            </a: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65125" y="2290763"/>
          <a:ext cx="8474075" cy="2509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Bitmap Image" r:id="rId4" imgW="6268325" imgH="1914286" progId="PBrush">
                  <p:embed/>
                </p:oleObj>
              </mc:Choice>
              <mc:Fallback>
                <p:oleObj name="Bitmap Image" r:id="rId4" imgW="6268325" imgH="1914286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2290763"/>
                        <a:ext cx="8474075" cy="2509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Attribute Space: Electric</a:t>
            </a:r>
          </a:p>
        </p:txBody>
      </p:sp>
      <p:graphicFrame>
        <p:nvGraphicFramePr>
          <p:cNvPr id="4098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04800" y="1905000"/>
          <a:ext cx="860583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Bitmap Image" r:id="rId4" imgW="6190476" imgH="2467319" progId="PBrush">
                  <p:embed/>
                </p:oleObj>
              </mc:Choice>
              <mc:Fallback>
                <p:oleObj name="Bitmap Image" r:id="rId4" imgW="6190476" imgH="2467319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05000"/>
                        <a:ext cx="8605838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4000" b="1" smtClean="0"/>
              <a:t>Attribute Space: Alternative</a:t>
            </a:r>
          </a:p>
        </p:txBody>
      </p:sp>
      <p:graphicFrame>
        <p:nvGraphicFramePr>
          <p:cNvPr id="512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530225" y="2133600"/>
          <a:ext cx="846137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Bitmap Image" r:id="rId4" imgW="6152381" imgH="2438095" progId="PBrush">
                  <p:embed/>
                </p:oleObj>
              </mc:Choice>
              <mc:Fallback>
                <p:oleObj name="Bitmap Image" r:id="rId4" imgW="6152381" imgH="2438095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2133600"/>
                        <a:ext cx="8461375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Mixed Logit Approaches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7239000" cy="3581400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Pivot SP choices around an RP outcome.</a:t>
            </a:r>
          </a:p>
          <a:p>
            <a:r>
              <a:rPr lang="en-US" sz="2400" smtClean="0">
                <a:latin typeface="+mj-lt"/>
              </a:rPr>
              <a:t>Scaling is handled directly in the model</a:t>
            </a:r>
          </a:p>
          <a:p>
            <a:r>
              <a:rPr lang="en-US" sz="2400" smtClean="0">
                <a:latin typeface="+mj-lt"/>
              </a:rPr>
              <a:t>Continuity across choice situations is handled by random elements of the choice structure that are constant through time</a:t>
            </a:r>
          </a:p>
          <a:p>
            <a:pPr lvl="1"/>
            <a:r>
              <a:rPr lang="en-US" sz="2000" smtClean="0">
                <a:latin typeface="+mj-lt"/>
              </a:rPr>
              <a:t>Preference weights – coefficients</a:t>
            </a:r>
          </a:p>
          <a:p>
            <a:pPr lvl="1"/>
            <a:r>
              <a:rPr lang="en-US" sz="2000" smtClean="0">
                <a:latin typeface="+mj-lt"/>
              </a:rPr>
              <a:t>Scaling parameters</a:t>
            </a:r>
          </a:p>
          <a:p>
            <a:pPr lvl="2"/>
            <a:r>
              <a:rPr lang="en-US" sz="1800" smtClean="0">
                <a:latin typeface="+mj-lt"/>
              </a:rPr>
              <a:t>Variances of random parameters</a:t>
            </a:r>
          </a:p>
          <a:p>
            <a:pPr lvl="2"/>
            <a:r>
              <a:rPr lang="en-US" sz="1800" smtClean="0">
                <a:latin typeface="+mj-lt"/>
              </a:rPr>
              <a:t>Overall scaling of utility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762000" y="1905000"/>
            <a:ext cx="8229600" cy="530225"/>
          </a:xfrm>
        </p:spPr>
        <p:txBody>
          <a:bodyPr/>
          <a:lstStyle/>
          <a:p>
            <a:pPr algn="ctr"/>
            <a:r>
              <a:rPr lang="en-US" sz="3200" b="1" smtClean="0"/>
              <a:t>Generalized Mixed Logit Model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1219200" y="3048000"/>
            <a:ext cx="6781800" cy="1828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nl-NL" i="1" smtClean="0"/>
              <a:t>		</a:t>
            </a:r>
            <a:r>
              <a:rPr lang="nl-NL" smtClean="0"/>
              <a:t>U</a:t>
            </a:r>
            <a:r>
              <a:rPr lang="en-US" baseline="-25000" smtClean="0"/>
              <a:t>ijt</a:t>
            </a:r>
            <a:r>
              <a:rPr lang="en-US" smtClean="0"/>
              <a:t> =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i="1" baseline="-25000" smtClean="0"/>
              <a:t>j</a:t>
            </a:r>
            <a:r>
              <a:rPr lang="en-US" smtClean="0"/>
              <a:t> +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/>
              <a:t>i</a:t>
            </a:r>
            <a:r>
              <a:rPr lang="en-US" b="1" smtClean="0"/>
              <a:t>′x</a:t>
            </a:r>
            <a:r>
              <a:rPr lang="en-US" baseline="-25000" smtClean="0"/>
              <a:t>itj</a:t>
            </a:r>
            <a:r>
              <a:rPr lang="en-US" smtClean="0"/>
              <a:t> + </a:t>
            </a:r>
            <a:r>
              <a:rPr lang="en-US" b="1" smtClean="0">
                <a:sym typeface="Symbol" pitchFamily="18" charset="2"/>
              </a:rPr>
              <a:t></a:t>
            </a:r>
            <a:r>
              <a:rPr lang="en-US" b="1" smtClean="0"/>
              <a:t>′z</a:t>
            </a:r>
            <a:r>
              <a:rPr lang="en-US" baseline="-25000" smtClean="0"/>
              <a:t>it</a:t>
            </a:r>
            <a:r>
              <a:rPr lang="en-US" smtClean="0"/>
              <a:t> + 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baseline="-25000" smtClean="0"/>
              <a:t>ijt</a:t>
            </a:r>
            <a:r>
              <a:rPr lang="en-US" smtClean="0"/>
              <a:t>.</a:t>
            </a:r>
          </a:p>
          <a:p>
            <a:pPr>
              <a:buNone/>
            </a:pPr>
            <a:r>
              <a:rPr lang="en-AU" b="1" smtClean="0">
                <a:sym typeface="Symbol" pitchFamily="18" charset="2"/>
              </a:rPr>
              <a:t>		</a:t>
            </a:r>
            <a:r>
              <a:rPr lang="en-AU" baseline="-25000" smtClean="0"/>
              <a:t>i</a:t>
            </a:r>
            <a:r>
              <a:rPr lang="en-AU" smtClean="0"/>
              <a:t>   =  </a:t>
            </a:r>
            <a:r>
              <a:rPr lang="en-AU" smtClean="0">
                <a:sym typeface="Symbol" pitchFamily="18" charset="2"/>
              </a:rPr>
              <a:t></a:t>
            </a:r>
            <a:r>
              <a:rPr lang="en-AU" i="1" baseline="-25000" smtClean="0"/>
              <a:t>i</a:t>
            </a:r>
            <a:r>
              <a:rPr lang="en-AU" b="1" smtClean="0">
                <a:sym typeface="Symbol" pitchFamily="18" charset="2"/>
              </a:rPr>
              <a:t></a:t>
            </a:r>
            <a:r>
              <a:rPr lang="en-AU" smtClean="0"/>
              <a:t>  +  [</a:t>
            </a:r>
            <a:r>
              <a:rPr lang="en-AU" smtClean="0">
                <a:sym typeface="Symbol" pitchFamily="18" charset="2"/>
              </a:rPr>
              <a:t></a:t>
            </a:r>
            <a:r>
              <a:rPr lang="en-AU" smtClean="0"/>
              <a:t> + </a:t>
            </a:r>
            <a:r>
              <a:rPr lang="en-AU" smtClean="0">
                <a:sym typeface="Symbol" pitchFamily="18" charset="2"/>
              </a:rPr>
              <a:t></a:t>
            </a:r>
            <a:r>
              <a:rPr lang="en-AU" baseline="-25000" smtClean="0"/>
              <a:t>i</a:t>
            </a:r>
            <a:r>
              <a:rPr lang="en-AU" smtClean="0"/>
              <a:t>(1 - </a:t>
            </a:r>
            <a:r>
              <a:rPr lang="en-AU" smtClean="0">
                <a:sym typeface="Symbol" pitchFamily="18" charset="2"/>
              </a:rPr>
              <a:t></a:t>
            </a:r>
            <a:r>
              <a:rPr lang="en-AU" smtClean="0"/>
              <a:t>)]</a:t>
            </a:r>
            <a:r>
              <a:rPr lang="en-AU" b="1" smtClean="0">
                <a:sym typeface="Symbol" pitchFamily="18" charset="2"/>
              </a:rPr>
              <a:t></a:t>
            </a:r>
            <a:r>
              <a:rPr lang="en-AU" b="1" smtClean="0"/>
              <a:t>v</a:t>
            </a:r>
            <a:r>
              <a:rPr lang="en-AU" baseline="-25000" smtClean="0"/>
              <a:t>i</a:t>
            </a:r>
            <a:endParaRPr lang="en-US" smtClean="0"/>
          </a:p>
          <a:p>
            <a:pPr>
              <a:buFont typeface="Wingdings" pitchFamily="2" charset="2"/>
              <a:buNone/>
            </a:pPr>
            <a:r>
              <a:rPr lang="en-US" smtClean="0">
                <a:sym typeface="Symbol" pitchFamily="18" charset="2"/>
              </a:rPr>
              <a:t>		</a:t>
            </a:r>
            <a:r>
              <a:rPr lang="en-US" baseline="-25000" smtClean="0"/>
              <a:t>i</a:t>
            </a:r>
            <a:r>
              <a:rPr lang="en-US" i="1" baseline="-25000" smtClean="0"/>
              <a:t> </a:t>
            </a:r>
            <a:r>
              <a:rPr lang="en-US" smtClean="0"/>
              <a:t>  =  exp(-</a:t>
            </a:r>
            <a:r>
              <a:rPr lang="en-US" smtClean="0">
                <a:sym typeface="Symbol" pitchFamily="18" charset="2"/>
              </a:rPr>
              <a:t></a:t>
            </a:r>
            <a:r>
              <a:rPr lang="en-US" baseline="30000" smtClean="0"/>
              <a:t>2</a:t>
            </a:r>
            <a:r>
              <a:rPr lang="en-US" smtClean="0"/>
              <a:t>/2 + </a:t>
            </a:r>
            <a:r>
              <a:rPr lang="en-US" smtClean="0">
                <a:sym typeface="Symbol" pitchFamily="18" charset="2"/>
              </a:rPr>
              <a:t></a:t>
            </a:r>
            <a:r>
              <a:rPr lang="en-US" i="1" smtClean="0"/>
              <a:t>w</a:t>
            </a:r>
            <a:r>
              <a:rPr lang="en-US" i="1" baseline="-25000" smtClean="0"/>
              <a:t>i</a:t>
            </a:r>
            <a:r>
              <a:rPr lang="en-US" smtClean="0"/>
              <a:t>)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/>
            <a:r>
              <a:rPr lang="en-US" b="1" smtClean="0"/>
              <a:t>Survey Instrument</a:t>
            </a:r>
          </a:p>
        </p:txBody>
      </p:sp>
      <p:pic>
        <p:nvPicPr>
          <p:cNvPr id="26627" name="Picture 2" descr="Small confett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828800"/>
            <a:ext cx="6657975" cy="449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828800"/>
            <a:ext cx="5229225" cy="4029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smtClean="0"/>
              <a:t>Generalized Mixed Logit Model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239000" cy="3733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nl-NL" i="1" smtClean="0"/>
              <a:t>		</a:t>
            </a:r>
            <a:r>
              <a:rPr lang="nl-NL" sz="2400" smtClean="0"/>
              <a:t>One choice setting</a:t>
            </a:r>
            <a:endParaRPr lang="nl-NL" sz="2400" i="1" smtClean="0"/>
          </a:p>
          <a:p>
            <a:pPr>
              <a:buFont typeface="Wingdings" pitchFamily="2" charset="2"/>
              <a:buNone/>
            </a:pPr>
            <a:r>
              <a:rPr lang="nl-NL" i="1" smtClean="0"/>
              <a:t>          </a:t>
            </a:r>
            <a:r>
              <a:rPr lang="nl-NL" smtClean="0"/>
              <a:t>U</a:t>
            </a:r>
            <a:r>
              <a:rPr lang="nl-NL" baseline="-25000" smtClean="0"/>
              <a:t>ij </a:t>
            </a:r>
            <a:r>
              <a:rPr lang="nl-NL" smtClean="0"/>
              <a:t> =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baseline="-25000" smtClean="0"/>
              <a:t> </a:t>
            </a:r>
            <a:r>
              <a:rPr lang="nl-NL" i="1" baseline="-25000" smtClean="0"/>
              <a:t>j</a:t>
            </a:r>
            <a:r>
              <a:rPr lang="nl-NL" smtClean="0"/>
              <a:t> +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nl-NL" baseline="-25000" smtClean="0"/>
              <a:t>i</a:t>
            </a:r>
            <a:r>
              <a:rPr lang="nl-NL" b="1" smtClean="0"/>
              <a:t>′x</a:t>
            </a:r>
            <a:r>
              <a:rPr lang="nl-NL" baseline="-25000" smtClean="0"/>
              <a:t>ij</a:t>
            </a:r>
            <a:r>
              <a:rPr lang="nl-NL" smtClean="0"/>
              <a:t>  + </a:t>
            </a:r>
            <a:r>
              <a:rPr lang="en-US" b="1" smtClean="0">
                <a:sym typeface="Symbol" pitchFamily="18" charset="2"/>
              </a:rPr>
              <a:t></a:t>
            </a:r>
            <a:r>
              <a:rPr lang="nl-NL" b="1" smtClean="0"/>
              <a:t>′z</a:t>
            </a:r>
            <a:r>
              <a:rPr lang="nl-NL" baseline="-25000" smtClean="0"/>
              <a:t>i</a:t>
            </a:r>
            <a:r>
              <a:rPr lang="nl-NL" smtClean="0"/>
              <a:t> + 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nl-NL" baseline="-25000" smtClean="0"/>
              <a:t>ij</a:t>
            </a:r>
            <a:r>
              <a:rPr lang="nl-NL" smtClean="0"/>
              <a:t>.</a:t>
            </a:r>
          </a:p>
          <a:p>
            <a:pPr>
              <a:buFont typeface="Wingdings" pitchFamily="2" charset="2"/>
              <a:buNone/>
            </a:pPr>
            <a:r>
              <a:rPr lang="nl-NL" smtClean="0"/>
              <a:t>       </a:t>
            </a:r>
            <a:r>
              <a:rPr lang="nl-NL" sz="2400" smtClean="0"/>
              <a:t>Stated choice setting, multiple choices</a:t>
            </a:r>
          </a:p>
          <a:p>
            <a:pPr>
              <a:buFont typeface="Wingdings" pitchFamily="2" charset="2"/>
              <a:buNone/>
            </a:pPr>
            <a:r>
              <a:rPr lang="en-US" i="1" smtClean="0"/>
              <a:t>		   </a:t>
            </a:r>
            <a:r>
              <a:rPr lang="en-US" smtClean="0"/>
              <a:t>U</a:t>
            </a:r>
            <a:r>
              <a:rPr lang="en-US" baseline="-25000" smtClean="0"/>
              <a:t>ijt</a:t>
            </a:r>
            <a:r>
              <a:rPr lang="en-US" smtClean="0"/>
              <a:t> =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i="1" baseline="-25000" smtClean="0"/>
              <a:t>j</a:t>
            </a:r>
            <a:r>
              <a:rPr lang="en-US" smtClean="0"/>
              <a:t> +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/>
              <a:t>i</a:t>
            </a:r>
            <a:r>
              <a:rPr lang="en-US" b="1" smtClean="0"/>
              <a:t>′x</a:t>
            </a:r>
            <a:r>
              <a:rPr lang="en-US" baseline="-25000" smtClean="0"/>
              <a:t>itj</a:t>
            </a:r>
            <a:r>
              <a:rPr lang="en-US" smtClean="0"/>
              <a:t> + </a:t>
            </a:r>
            <a:r>
              <a:rPr lang="en-US" b="1" smtClean="0">
                <a:sym typeface="Symbol" pitchFamily="18" charset="2"/>
              </a:rPr>
              <a:t></a:t>
            </a:r>
            <a:r>
              <a:rPr lang="en-US" b="1" smtClean="0"/>
              <a:t>′z</a:t>
            </a:r>
            <a:r>
              <a:rPr lang="en-US" baseline="-25000" smtClean="0"/>
              <a:t>it</a:t>
            </a:r>
            <a:r>
              <a:rPr lang="en-US" smtClean="0"/>
              <a:t> + 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baseline="-25000" smtClean="0"/>
              <a:t>ijt</a:t>
            </a:r>
            <a:r>
              <a:rPr lang="en-US" smtClean="0"/>
              <a:t>.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       </a:t>
            </a:r>
            <a:r>
              <a:rPr lang="en-US" sz="2400" smtClean="0"/>
              <a:t>Random parameters</a:t>
            </a:r>
          </a:p>
          <a:p>
            <a:pPr>
              <a:buFont typeface="Wingdings" pitchFamily="2" charset="2"/>
              <a:buNone/>
            </a:pPr>
            <a:r>
              <a:rPr lang="en-AU" b="1" smtClean="0">
                <a:sym typeface="Symbol" pitchFamily="18" charset="2"/>
              </a:rPr>
              <a:t>		   </a:t>
            </a:r>
            <a:r>
              <a:rPr lang="en-AU" baseline="-25000" smtClean="0"/>
              <a:t>i</a:t>
            </a:r>
            <a:r>
              <a:rPr lang="en-AU" smtClean="0"/>
              <a:t>   =  </a:t>
            </a:r>
            <a:r>
              <a:rPr lang="en-AU" b="1" smtClean="0">
                <a:sym typeface="Symbol" pitchFamily="18" charset="2"/>
              </a:rPr>
              <a:t></a:t>
            </a:r>
            <a:r>
              <a:rPr lang="en-AU" smtClean="0"/>
              <a:t>  +  </a:t>
            </a:r>
            <a:r>
              <a:rPr lang="en-AU" b="1" smtClean="0">
                <a:sym typeface="Symbol" pitchFamily="18" charset="2"/>
              </a:rPr>
              <a:t></a:t>
            </a:r>
            <a:r>
              <a:rPr lang="en-AU" b="1" smtClean="0"/>
              <a:t>v</a:t>
            </a:r>
            <a:r>
              <a:rPr lang="en-AU" baseline="-25000" smtClean="0"/>
              <a:t>i </a:t>
            </a:r>
            <a:endParaRPr lang="en-AU" smtClean="0"/>
          </a:p>
          <a:p>
            <a:pPr>
              <a:buFont typeface="Wingdings" pitchFamily="2" charset="2"/>
              <a:buNone/>
            </a:pPr>
            <a:r>
              <a:rPr lang="en-AU" smtClean="0"/>
              <a:t>       </a:t>
            </a:r>
            <a:r>
              <a:rPr lang="en-AU" sz="2400" smtClean="0"/>
              <a:t>Generalized mixed logit</a:t>
            </a:r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mtClean="0">
                <a:sym typeface="Symbol" pitchFamily="18" charset="2"/>
              </a:rPr>
              <a:t>		   </a:t>
            </a:r>
            <a:r>
              <a:rPr lang="en-US" baseline="-25000" smtClean="0"/>
              <a:t>i</a:t>
            </a:r>
            <a:r>
              <a:rPr lang="en-US" i="1" baseline="-25000" smtClean="0"/>
              <a:t> </a:t>
            </a:r>
            <a:r>
              <a:rPr lang="en-US" smtClean="0"/>
              <a:t>  =  exp(-</a:t>
            </a:r>
            <a:r>
              <a:rPr lang="en-US" smtClean="0">
                <a:sym typeface="Symbol" pitchFamily="18" charset="2"/>
              </a:rPr>
              <a:t></a:t>
            </a:r>
            <a:r>
              <a:rPr lang="en-US" baseline="30000" smtClean="0"/>
              <a:t>2</a:t>
            </a:r>
            <a:r>
              <a:rPr lang="en-US" smtClean="0"/>
              <a:t>/2 + </a:t>
            </a:r>
            <a:r>
              <a:rPr lang="en-US" smtClean="0">
                <a:sym typeface="Symbol" pitchFamily="18" charset="2"/>
              </a:rPr>
              <a:t></a:t>
            </a:r>
            <a:r>
              <a:rPr lang="en-US" smtClean="0"/>
              <a:t>w</a:t>
            </a:r>
            <a:r>
              <a:rPr lang="en-US" baseline="-25000" smtClean="0"/>
              <a:t>i</a:t>
            </a:r>
            <a:r>
              <a:rPr lang="en-US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en-AU" b="1" smtClean="0">
                <a:sym typeface="Symbol" pitchFamily="18" charset="2"/>
              </a:rPr>
              <a:t>		   </a:t>
            </a:r>
            <a:r>
              <a:rPr lang="en-AU" baseline="-25000" smtClean="0"/>
              <a:t>i</a:t>
            </a:r>
            <a:r>
              <a:rPr lang="en-AU" smtClean="0"/>
              <a:t>   =  </a:t>
            </a:r>
            <a:r>
              <a:rPr lang="en-AU" smtClean="0">
                <a:sym typeface="Symbol" pitchFamily="18" charset="2"/>
              </a:rPr>
              <a:t></a:t>
            </a:r>
            <a:r>
              <a:rPr lang="en-AU" i="1" baseline="-25000" smtClean="0"/>
              <a:t>i</a:t>
            </a:r>
            <a:r>
              <a:rPr lang="en-AU" b="1" smtClean="0">
                <a:sym typeface="Symbol" pitchFamily="18" charset="2"/>
              </a:rPr>
              <a:t></a:t>
            </a:r>
            <a:r>
              <a:rPr lang="en-AU" smtClean="0"/>
              <a:t>  +  [</a:t>
            </a:r>
            <a:r>
              <a:rPr lang="en-AU" smtClean="0">
                <a:sym typeface="Symbol" pitchFamily="18" charset="2"/>
              </a:rPr>
              <a:t></a:t>
            </a:r>
            <a:r>
              <a:rPr lang="en-AU" smtClean="0"/>
              <a:t> + </a:t>
            </a:r>
            <a:r>
              <a:rPr lang="en-AU" smtClean="0">
                <a:sym typeface="Symbol" pitchFamily="18" charset="2"/>
              </a:rPr>
              <a:t></a:t>
            </a:r>
            <a:r>
              <a:rPr lang="en-AU" baseline="-25000" smtClean="0"/>
              <a:t>i</a:t>
            </a:r>
            <a:r>
              <a:rPr lang="en-AU" smtClean="0"/>
              <a:t>(1 - </a:t>
            </a:r>
            <a:r>
              <a:rPr lang="en-AU" smtClean="0">
                <a:sym typeface="Symbol" pitchFamily="18" charset="2"/>
              </a:rPr>
              <a:t></a:t>
            </a:r>
            <a:r>
              <a:rPr lang="en-AU" smtClean="0"/>
              <a:t>)]</a:t>
            </a:r>
            <a:r>
              <a:rPr lang="en-AU" b="1" smtClean="0">
                <a:sym typeface="Symbol" pitchFamily="18" charset="2"/>
              </a:rPr>
              <a:t></a:t>
            </a:r>
            <a:r>
              <a:rPr lang="en-AU" b="1" smtClean="0"/>
              <a:t>v</a:t>
            </a:r>
            <a:r>
              <a:rPr lang="en-AU" baseline="-25000" smtClean="0"/>
              <a:t>i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algn="ctr"/>
            <a:r>
              <a:rPr lang="en-US" b="1" smtClean="0"/>
              <a:t>Experimental Design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525" y="1828800"/>
            <a:ext cx="8851900" cy="3200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/>
            <a:r>
              <a:rPr lang="en-US" sz="3600" b="1" smtClean="0"/>
              <a:t>SP Study Using WTP Space</a:t>
            </a:r>
          </a:p>
        </p:txBody>
      </p:sp>
      <p:pic>
        <p:nvPicPr>
          <p:cNvPr id="23555" name="Picture 2" descr="Fig Proposed NWR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828800"/>
            <a:ext cx="59340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10490</TotalTime>
  <Words>508</Words>
  <Application>Microsoft Office PowerPoint</Application>
  <PresentationFormat>On-screen Show (4:3)</PresentationFormat>
  <Paragraphs>126</Paragraphs>
  <Slides>23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Level</vt:lpstr>
      <vt:lpstr>Bitmap Image</vt:lpstr>
      <vt:lpstr>Discrete Choice Modeling</vt:lpstr>
      <vt:lpstr>Part 8</vt:lpstr>
      <vt:lpstr>Revealed and Stated Preference Data</vt:lpstr>
      <vt:lpstr>Panel Data</vt:lpstr>
      <vt:lpstr>Application</vt:lpstr>
      <vt:lpstr>PowerPoint Presentation</vt:lpstr>
      <vt:lpstr>Revealed Preference Data</vt:lpstr>
      <vt:lpstr>Stated Preference Data</vt:lpstr>
      <vt:lpstr>Pooling RP and SP Data Sets - 1</vt:lpstr>
      <vt:lpstr>An Underlying Random Utility Model</vt:lpstr>
      <vt:lpstr>Nested Logit Approach</vt:lpstr>
      <vt:lpstr>Enriched Data Set – Vehicle Choice</vt:lpstr>
      <vt:lpstr>Fuel Types Study</vt:lpstr>
      <vt:lpstr>Attribute Space: Conventional</vt:lpstr>
      <vt:lpstr>Attribute Space: Electric</vt:lpstr>
      <vt:lpstr>Attribute Space: Alternative</vt:lpstr>
      <vt:lpstr>Mixed Logit Approaches</vt:lpstr>
      <vt:lpstr>Generalized Mixed Logit Model</vt:lpstr>
      <vt:lpstr>Survey Instrument</vt:lpstr>
      <vt:lpstr>PowerPoint Presentation</vt:lpstr>
      <vt:lpstr>Generalized Mixed Logit Model</vt:lpstr>
      <vt:lpstr>Experimental Design</vt:lpstr>
      <vt:lpstr>SP Study Using WTP Space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65</cp:revision>
  <dcterms:created xsi:type="dcterms:W3CDTF">2001-06-17T19:05:03Z</dcterms:created>
  <dcterms:modified xsi:type="dcterms:W3CDTF">2012-04-21T23:41:06Z</dcterms:modified>
</cp:coreProperties>
</file>