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6"/>
  </p:notesMasterIdLst>
  <p:handoutMasterIdLst>
    <p:handoutMasterId r:id="rId77"/>
  </p:handoutMasterIdLst>
  <p:sldIdLst>
    <p:sldId id="535" r:id="rId2"/>
    <p:sldId id="537" r:id="rId3"/>
    <p:sldId id="538" r:id="rId4"/>
    <p:sldId id="539" r:id="rId5"/>
    <p:sldId id="540" r:id="rId6"/>
    <p:sldId id="600" r:id="rId7"/>
    <p:sldId id="541" r:id="rId8"/>
    <p:sldId id="542" r:id="rId9"/>
    <p:sldId id="543" r:id="rId10"/>
    <p:sldId id="544" r:id="rId11"/>
    <p:sldId id="545" r:id="rId12"/>
    <p:sldId id="546" r:id="rId13"/>
    <p:sldId id="547" r:id="rId14"/>
    <p:sldId id="548" r:id="rId15"/>
    <p:sldId id="549" r:id="rId16"/>
    <p:sldId id="550" r:id="rId17"/>
    <p:sldId id="551" r:id="rId18"/>
    <p:sldId id="552" r:id="rId19"/>
    <p:sldId id="553" r:id="rId20"/>
    <p:sldId id="554" r:id="rId21"/>
    <p:sldId id="555" r:id="rId22"/>
    <p:sldId id="557" r:id="rId23"/>
    <p:sldId id="560" r:id="rId24"/>
    <p:sldId id="561" r:id="rId25"/>
    <p:sldId id="562" r:id="rId26"/>
    <p:sldId id="563" r:id="rId27"/>
    <p:sldId id="564" r:id="rId28"/>
    <p:sldId id="565" r:id="rId29"/>
    <p:sldId id="566" r:id="rId30"/>
    <p:sldId id="567" r:id="rId31"/>
    <p:sldId id="568" r:id="rId32"/>
    <p:sldId id="569" r:id="rId33"/>
    <p:sldId id="570" r:id="rId34"/>
    <p:sldId id="571" r:id="rId35"/>
    <p:sldId id="572" r:id="rId36"/>
    <p:sldId id="573" r:id="rId37"/>
    <p:sldId id="574" r:id="rId38"/>
    <p:sldId id="575" r:id="rId39"/>
    <p:sldId id="576" r:id="rId40"/>
    <p:sldId id="577" r:id="rId41"/>
    <p:sldId id="578" r:id="rId42"/>
    <p:sldId id="579" r:id="rId43"/>
    <p:sldId id="580" r:id="rId44"/>
    <p:sldId id="581" r:id="rId45"/>
    <p:sldId id="582" r:id="rId46"/>
    <p:sldId id="583" r:id="rId47"/>
    <p:sldId id="584" r:id="rId48"/>
    <p:sldId id="585" r:id="rId49"/>
    <p:sldId id="586" r:id="rId50"/>
    <p:sldId id="587" r:id="rId51"/>
    <p:sldId id="588" r:id="rId52"/>
    <p:sldId id="589" r:id="rId53"/>
    <p:sldId id="590" r:id="rId54"/>
    <p:sldId id="591" r:id="rId55"/>
    <p:sldId id="592" r:id="rId56"/>
    <p:sldId id="593" r:id="rId57"/>
    <p:sldId id="594" r:id="rId58"/>
    <p:sldId id="595" r:id="rId59"/>
    <p:sldId id="596" r:id="rId60"/>
    <p:sldId id="597" r:id="rId61"/>
    <p:sldId id="598" r:id="rId62"/>
    <p:sldId id="601" r:id="rId63"/>
    <p:sldId id="602" r:id="rId64"/>
    <p:sldId id="603" r:id="rId65"/>
    <p:sldId id="604" r:id="rId66"/>
    <p:sldId id="599" r:id="rId67"/>
    <p:sldId id="605" r:id="rId68"/>
    <p:sldId id="606" r:id="rId69"/>
    <p:sldId id="607" r:id="rId70"/>
    <p:sldId id="609" r:id="rId71"/>
    <p:sldId id="608" r:id="rId72"/>
    <p:sldId id="612" r:id="rId73"/>
    <p:sldId id="610" r:id="rId74"/>
    <p:sldId id="611" r:id="rId75"/>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FF3300"/>
    <a:srgbClr val="FFC000"/>
    <a:srgbClr val="003399"/>
    <a:srgbClr val="6699FF"/>
    <a:srgbClr val="000000"/>
    <a:srgbClr val="FFFFFF"/>
    <a:srgbClr val="CCECFF"/>
    <a:srgbClr val="0066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p:scale>
          <a:sx n="100" d="100"/>
          <a:sy n="100" d="100"/>
        </p:scale>
        <p:origin x="-1944" y="-36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806"/>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3274553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26545955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493F62D3-ABD5-4F76-93E4-409382875B58}"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F1C2A133-7544-49E0-9AF3-2CFEC0D4D806}" type="slidenum">
              <a:rPr lang="en-US" smtClean="0">
                <a:cs typeface="Arial" charset="0"/>
              </a:rPr>
              <a:pPr/>
              <a:t>3</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193A6DCB-2CDC-4CE1-A735-13F893E311CD}" type="slidenum">
              <a:rPr lang="en-US" smtClean="0">
                <a:cs typeface="Arial" charset="0"/>
              </a:rPr>
              <a:pPr/>
              <a:t>4</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2F922658-D731-4E53-B3B2-D4F7962CBB0C}" type="slidenum">
              <a:rPr lang="en-US" smtClean="0">
                <a:cs typeface="Arial" charset="0"/>
              </a:rPr>
              <a:pPr/>
              <a:t>5</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56435D44-24EC-4A03-954B-242B8E9F4C56}" type="slidenum">
              <a:rPr lang="en-US" smtClean="0">
                <a:cs typeface="Arial" charset="0"/>
              </a:rPr>
              <a:pPr/>
              <a:t>7</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en-US" smtClean="0"/>
          </a:p>
        </p:txBody>
      </p:sp>
      <p:sp>
        <p:nvSpPr>
          <p:cNvPr id="75780" name="Slide Number Placeholder 3"/>
          <p:cNvSpPr>
            <a:spLocks noGrp="1"/>
          </p:cNvSpPr>
          <p:nvPr>
            <p:ph type="sldNum" sz="quarter" idx="5"/>
          </p:nvPr>
        </p:nvSpPr>
        <p:spPr>
          <a:noFill/>
        </p:spPr>
        <p:txBody>
          <a:bodyPr/>
          <a:lstStyle/>
          <a:p>
            <a:fld id="{614F7266-2305-4DE0-A6B9-1752C6EBA36C}" type="slidenum">
              <a:rPr lang="en-US" smtClean="0">
                <a:cs typeface="Arial" charset="0"/>
              </a:rPr>
              <a:pPr/>
              <a:t>8</a:t>
            </a:fld>
            <a:endParaRPr lang="en-US"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B1ED294B-A58F-4EC9-B5C6-BA4013179C64}" type="slidenum">
              <a:rPr lang="en-US" smtClean="0">
                <a:cs typeface="Arial" charset="0"/>
              </a:rPr>
              <a:pPr/>
              <a:t>9</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DE52F421-39AF-43D7-9E55-53349E7854DA}" type="slidenum">
              <a:rPr lang="en-US" smtClean="0">
                <a:cs typeface="Arial" charset="0"/>
              </a:rPr>
              <a:pPr/>
              <a:t>10</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07BBB288-100C-4FE8-B453-14952E66D4E8}" type="slidenum">
              <a:rPr lang="en-US" smtClean="0">
                <a:cs typeface="Arial" charset="0"/>
              </a:rPr>
              <a:pPr/>
              <a:t>11</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36747509-C11C-4A27-8EF1-AD8657B6C8F3}" type="slidenum">
              <a:rPr lang="en-US" smtClean="0">
                <a:cs typeface="Arial" charset="0"/>
              </a:rPr>
              <a:pPr/>
              <a:t>12</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6A4A860D-D591-4648-8F50-090FE8D4A7B8}" type="slidenum">
              <a:rPr lang="en-US" smtClean="0">
                <a:cs typeface="Arial" charset="0"/>
              </a:rPr>
              <a:pPr/>
              <a:t>13</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B3B4179F-65B8-4146-858A-4C20226C7F82}" type="slidenum">
              <a:rPr lang="en-US" smtClean="0">
                <a:cs typeface="Arial" charset="0"/>
              </a:rPr>
              <a:pPr/>
              <a:t>14</a:t>
            </a:fld>
            <a:endParaRPr lang="en-U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p>
        </p:txBody>
      </p:sp>
      <p:sp>
        <p:nvSpPr>
          <p:cNvPr id="82948" name="Slide Number Placeholder 3"/>
          <p:cNvSpPr>
            <a:spLocks noGrp="1"/>
          </p:cNvSpPr>
          <p:nvPr>
            <p:ph type="sldNum" sz="quarter" idx="5"/>
          </p:nvPr>
        </p:nvSpPr>
        <p:spPr>
          <a:noFill/>
        </p:spPr>
        <p:txBody>
          <a:bodyPr/>
          <a:lstStyle/>
          <a:p>
            <a:fld id="{2770DB6D-A950-4A9D-B054-2100275C829F}" type="slidenum">
              <a:rPr lang="en-US" smtClean="0">
                <a:cs typeface="Arial" charset="0"/>
              </a:rPr>
              <a:pPr/>
              <a:t>15</a:t>
            </a:fld>
            <a:endParaRPr lang="en-US"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D04D014C-6D59-4E06-9321-2E4AEB580B0F}" type="slidenum">
              <a:rPr lang="en-US" smtClean="0">
                <a:cs typeface="Arial" charset="0"/>
              </a:rPr>
              <a:pPr/>
              <a:t>16</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8936E938-A071-4033-95BA-49213228C7E4}" type="slidenum">
              <a:rPr lang="en-US" smtClean="0">
                <a:cs typeface="Arial" charset="0"/>
              </a:rPr>
              <a:pPr/>
              <a:t>17</a:t>
            </a:fld>
            <a:endParaRPr lang="en-US"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739AFF35-B289-454B-AF33-17D08B9EC75D}" type="slidenum">
              <a:rPr lang="en-US" smtClean="0">
                <a:cs typeface="Arial" charset="0"/>
              </a:rPr>
              <a:pPr/>
              <a:t>18</a:t>
            </a:fld>
            <a:endParaRPr lang="en-U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6675A120-22C7-4676-9D98-17850D5E3DDB}" type="slidenum">
              <a:rPr lang="en-US" smtClean="0">
                <a:cs typeface="Arial" charset="0"/>
              </a:rPr>
              <a:pPr/>
              <a:t>19</a:t>
            </a:fld>
            <a:endParaRPr lang="en-US"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E459F573-AB3D-49AA-9DBD-322AF89A4AF9}" type="slidenum">
              <a:rPr lang="en-US" smtClean="0">
                <a:cs typeface="Arial" charset="0"/>
              </a:rPr>
              <a:pPr/>
              <a:t>20</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38ACF177-B8CB-4628-A3DB-FFD20E09DCA6}" type="slidenum">
              <a:rPr lang="en-US" smtClean="0">
                <a:cs typeface="Arial" charset="0"/>
              </a:rPr>
              <a:pPr/>
              <a:t>21</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Slide Number Placeholder 3"/>
          <p:cNvSpPr>
            <a:spLocks noGrp="1"/>
          </p:cNvSpPr>
          <p:nvPr>
            <p:ph type="sldNum" sz="quarter" idx="5"/>
          </p:nvPr>
        </p:nvSpPr>
        <p:spPr>
          <a:noFill/>
        </p:spPr>
        <p:txBody>
          <a:bodyPr/>
          <a:lstStyle/>
          <a:p>
            <a:fld id="{6F68BA2D-FF39-48DA-AF85-C14A30B69F22}" type="slidenum">
              <a:rPr lang="en-US" smtClean="0">
                <a:cs typeface="Arial" charset="0"/>
              </a:rPr>
              <a:pPr/>
              <a:t>22</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D00C77AC-486D-40C7-A349-9D3E16AE1CCB}" type="slidenum">
              <a:rPr lang="en-US" smtClean="0">
                <a:cs typeface="Arial" charset="0"/>
              </a:rPr>
              <a:pPr/>
              <a:t>23</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428DA7CA-1878-481F-910E-A5EA9DB0C043}" type="slidenum">
              <a:rPr lang="en-US" smtClean="0">
                <a:cs typeface="Arial" charset="0"/>
              </a:rPr>
              <a:pPr/>
              <a:t>24</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p>
        </p:txBody>
      </p:sp>
      <p:sp>
        <p:nvSpPr>
          <p:cNvPr id="96260" name="Slide Number Placeholder 3"/>
          <p:cNvSpPr>
            <a:spLocks noGrp="1"/>
          </p:cNvSpPr>
          <p:nvPr>
            <p:ph type="sldNum" sz="quarter" idx="5"/>
          </p:nvPr>
        </p:nvSpPr>
        <p:spPr>
          <a:noFill/>
        </p:spPr>
        <p:txBody>
          <a:bodyPr/>
          <a:lstStyle/>
          <a:p>
            <a:fld id="{DDD9AF24-F4CD-4428-A24A-234D6A2ACFD7}" type="slidenum">
              <a:rPr lang="en-US" smtClean="0">
                <a:cs typeface="Arial" charset="0"/>
              </a:rPr>
              <a:pPr/>
              <a:t>25</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D15F28A9-1605-4873-B5DB-33A98A69E750}" type="slidenum">
              <a:rPr lang="en-US" smtClean="0">
                <a:cs typeface="Arial" charset="0"/>
              </a:rPr>
              <a:pPr/>
              <a:t>26</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7A0B7F16-E186-43C3-920C-5A0EC4E29B26}" type="slidenum">
              <a:rPr lang="en-US" smtClean="0">
                <a:cs typeface="Arial" charset="0"/>
              </a:rPr>
              <a:pPr/>
              <a:t>27</a:t>
            </a:fld>
            <a:endParaRPr lang="en-US"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ECC14D22-4F69-4182-9494-58252EAC17BE}" type="slidenum">
              <a:rPr lang="en-US" smtClean="0">
                <a:cs typeface="Arial" charset="0"/>
              </a:rPr>
              <a:pPr/>
              <a:t>28</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29640F93-5C5C-4B1B-8969-B3CA861A508A}" type="slidenum">
              <a:rPr lang="en-US" smtClean="0">
                <a:cs typeface="Arial" charset="0"/>
              </a:rPr>
              <a:pPr/>
              <a:t>29</a:t>
            </a:fld>
            <a:endParaRPr lang="en-US"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C68AC1DC-B7AC-4A83-8D49-FA24F40BDADE}" type="slidenum">
              <a:rPr lang="en-US" smtClean="0">
                <a:cs typeface="Arial" charset="0"/>
              </a:rPr>
              <a:pPr/>
              <a:t>30</a:t>
            </a:fld>
            <a:endParaRPr lang="en-US"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937E014C-A937-48B0-AE2C-82C2A24D5427}" type="slidenum">
              <a:rPr lang="en-US" smtClean="0">
                <a:cs typeface="Arial" charset="0"/>
              </a:rPr>
              <a:pPr/>
              <a:t>31</a:t>
            </a:fld>
            <a:endParaRPr lang="en-US"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Slide Number Placeholder 3"/>
          <p:cNvSpPr>
            <a:spLocks noGrp="1"/>
          </p:cNvSpPr>
          <p:nvPr>
            <p:ph type="sldNum" sz="quarter" idx="5"/>
          </p:nvPr>
        </p:nvSpPr>
        <p:spPr>
          <a:noFill/>
        </p:spPr>
        <p:txBody>
          <a:bodyPr/>
          <a:lstStyle/>
          <a:p>
            <a:fld id="{C436D8D0-E2E8-4B09-8E46-24301CDFB3EF}" type="slidenum">
              <a:rPr lang="en-US" smtClean="0">
                <a:cs typeface="Arial" charset="0"/>
              </a:rPr>
              <a:pPr/>
              <a:t>32</a:t>
            </a:fld>
            <a:endParaRPr 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p>
        </p:txBody>
      </p:sp>
      <p:sp>
        <p:nvSpPr>
          <p:cNvPr id="104452" name="Slide Number Placeholder 3"/>
          <p:cNvSpPr>
            <a:spLocks noGrp="1"/>
          </p:cNvSpPr>
          <p:nvPr>
            <p:ph type="sldNum" sz="quarter" idx="5"/>
          </p:nvPr>
        </p:nvSpPr>
        <p:spPr>
          <a:noFill/>
        </p:spPr>
        <p:txBody>
          <a:bodyPr/>
          <a:lstStyle/>
          <a:p>
            <a:fld id="{5AAA617D-86A0-4700-9747-B64C2E6ABD7E}" type="slidenum">
              <a:rPr lang="en-US" smtClean="0">
                <a:cs typeface="Arial" charset="0"/>
              </a:rPr>
              <a:pPr/>
              <a:t>33</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A7CB3212-0199-4ED9-99F1-AFE251A8C427}" type="slidenum">
              <a:rPr lang="en-US" smtClean="0">
                <a:cs typeface="Arial" charset="0"/>
              </a:rPr>
              <a:pPr/>
              <a:t>34</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8857A789-761C-45C5-B665-4B2E7B16D062}" type="slidenum">
              <a:rPr lang="en-US" smtClean="0">
                <a:cs typeface="Arial" charset="0"/>
              </a:rPr>
              <a:pPr/>
              <a:t>35</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FA7B1A78-6EF0-4A1A-BF4D-46841A9D1212}" type="slidenum">
              <a:rPr lang="en-US" smtClean="0">
                <a:cs typeface="Arial" charset="0"/>
              </a:rPr>
              <a:pPr/>
              <a:t>36</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5AEE11CF-E5B8-4DB6-9FE1-C08F8FD3FA04}" type="slidenum">
              <a:rPr lang="en-US" smtClean="0">
                <a:cs typeface="Arial" charset="0"/>
              </a:rPr>
              <a:pPr/>
              <a:t>37</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DD524462-72BA-46CC-AD72-BC6366ADA6B1}" type="slidenum">
              <a:rPr lang="en-US" smtClean="0">
                <a:cs typeface="Arial" charset="0"/>
              </a:rPr>
              <a:pPr/>
              <a:t>38</a:t>
            </a:fld>
            <a:endParaRPr lang="en-US"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DCCBE28B-3E54-4001-8817-1FBB0854021B}" type="slidenum">
              <a:rPr lang="en-US" smtClean="0">
                <a:cs typeface="Arial" charset="0"/>
              </a:rPr>
              <a:pPr/>
              <a:t>39</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732FCC67-0B01-47AD-B577-F1D5C15CE064}" type="slidenum">
              <a:rPr lang="en-US" smtClean="0">
                <a:cs typeface="Arial" charset="0"/>
              </a:rPr>
              <a:pPr/>
              <a:t>40</a:t>
            </a:fld>
            <a:endParaRPr lang="en-US"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p>
        </p:txBody>
      </p:sp>
      <p:sp>
        <p:nvSpPr>
          <p:cNvPr id="112644" name="Slide Number Placeholder 3"/>
          <p:cNvSpPr>
            <a:spLocks noGrp="1"/>
          </p:cNvSpPr>
          <p:nvPr>
            <p:ph type="sldNum" sz="quarter" idx="5"/>
          </p:nvPr>
        </p:nvSpPr>
        <p:spPr>
          <a:noFill/>
        </p:spPr>
        <p:txBody>
          <a:bodyPr/>
          <a:lstStyle/>
          <a:p>
            <a:fld id="{94BB2A09-7BF4-425A-9E0C-F16EF52EC6BF}" type="slidenum">
              <a:rPr lang="en-US" smtClean="0">
                <a:cs typeface="Arial" charset="0"/>
              </a:rPr>
              <a:pPr/>
              <a:t>41</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p>
        </p:txBody>
      </p:sp>
      <p:sp>
        <p:nvSpPr>
          <p:cNvPr id="113668" name="Slide Number Placeholder 3"/>
          <p:cNvSpPr>
            <a:spLocks noGrp="1"/>
          </p:cNvSpPr>
          <p:nvPr>
            <p:ph type="sldNum" sz="quarter" idx="5"/>
          </p:nvPr>
        </p:nvSpPr>
        <p:spPr>
          <a:noFill/>
        </p:spPr>
        <p:txBody>
          <a:bodyPr/>
          <a:lstStyle/>
          <a:p>
            <a:fld id="{700A71F7-E0BA-4743-BEE1-F91836221B29}" type="slidenum">
              <a:rPr lang="en-US" smtClean="0">
                <a:cs typeface="Arial" charset="0"/>
              </a:rPr>
              <a:pPr/>
              <a:t>42</a:t>
            </a:fld>
            <a:endParaRPr lang="en-US"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149A0326-6BDB-4966-A6DD-B59940CFFDFC}" type="slidenum">
              <a:rPr lang="en-US" smtClean="0">
                <a:cs typeface="Arial" charset="0"/>
              </a:rPr>
              <a:pPr/>
              <a:t>43</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endParaRPr lang="en-US" smtClean="0"/>
          </a:p>
        </p:txBody>
      </p:sp>
      <p:sp>
        <p:nvSpPr>
          <p:cNvPr id="115716" name="Slide Number Placeholder 3"/>
          <p:cNvSpPr>
            <a:spLocks noGrp="1"/>
          </p:cNvSpPr>
          <p:nvPr>
            <p:ph type="sldNum" sz="quarter" idx="5"/>
          </p:nvPr>
        </p:nvSpPr>
        <p:spPr>
          <a:noFill/>
        </p:spPr>
        <p:txBody>
          <a:bodyPr/>
          <a:lstStyle/>
          <a:p>
            <a:fld id="{EA0A4AEC-6FFE-4C44-B71E-AF4A1C0AA5B6}" type="slidenum">
              <a:rPr lang="en-US" smtClean="0">
                <a:cs typeface="Arial" charset="0"/>
              </a:rPr>
              <a:pPr/>
              <a:t>44</a:t>
            </a:fld>
            <a:endParaRPr lang="en-US"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n-US" smtClean="0"/>
          </a:p>
        </p:txBody>
      </p:sp>
      <p:sp>
        <p:nvSpPr>
          <p:cNvPr id="116740" name="Slide Number Placeholder 3"/>
          <p:cNvSpPr>
            <a:spLocks noGrp="1"/>
          </p:cNvSpPr>
          <p:nvPr>
            <p:ph type="sldNum" sz="quarter" idx="5"/>
          </p:nvPr>
        </p:nvSpPr>
        <p:spPr>
          <a:noFill/>
        </p:spPr>
        <p:txBody>
          <a:bodyPr/>
          <a:lstStyle/>
          <a:p>
            <a:fld id="{EE6AFEB6-8CF0-496F-9FED-39F1D67F7165}" type="slidenum">
              <a:rPr lang="en-US" smtClean="0">
                <a:cs typeface="Arial" charset="0"/>
              </a:rPr>
              <a:pPr/>
              <a:t>45</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endParaRPr lang="en-US" smtClean="0"/>
          </a:p>
        </p:txBody>
      </p:sp>
      <p:sp>
        <p:nvSpPr>
          <p:cNvPr id="117764" name="Slide Number Placeholder 3"/>
          <p:cNvSpPr>
            <a:spLocks noGrp="1"/>
          </p:cNvSpPr>
          <p:nvPr>
            <p:ph type="sldNum" sz="quarter" idx="5"/>
          </p:nvPr>
        </p:nvSpPr>
        <p:spPr>
          <a:noFill/>
        </p:spPr>
        <p:txBody>
          <a:bodyPr/>
          <a:lstStyle/>
          <a:p>
            <a:fld id="{076C2DF2-C2A2-4057-9E12-30807AF1C8DB}" type="slidenum">
              <a:rPr lang="en-US" smtClean="0">
                <a:cs typeface="Arial" charset="0"/>
              </a:rPr>
              <a:pPr/>
              <a:t>46</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endParaRPr lang="en-US" smtClean="0"/>
          </a:p>
        </p:txBody>
      </p:sp>
      <p:sp>
        <p:nvSpPr>
          <p:cNvPr id="118788" name="Slide Number Placeholder 3"/>
          <p:cNvSpPr>
            <a:spLocks noGrp="1"/>
          </p:cNvSpPr>
          <p:nvPr>
            <p:ph type="sldNum" sz="quarter" idx="5"/>
          </p:nvPr>
        </p:nvSpPr>
        <p:spPr>
          <a:noFill/>
        </p:spPr>
        <p:txBody>
          <a:bodyPr/>
          <a:lstStyle/>
          <a:p>
            <a:fld id="{848D925E-7C1A-4D4B-8A6F-640F7F54D463}" type="slidenum">
              <a:rPr lang="en-US" smtClean="0">
                <a:cs typeface="Arial" charset="0"/>
              </a:rPr>
              <a:pPr/>
              <a:t>47</a:t>
            </a:fld>
            <a:endParaRPr lang="en-US" smtClean="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BF93430C-2144-43D3-8FED-B904328BE2AD}" type="slidenum">
              <a:rPr lang="en-US" smtClean="0">
                <a:cs typeface="Arial" charset="0"/>
              </a:rPr>
              <a:pPr/>
              <a:t>48</a:t>
            </a:fld>
            <a:endParaRPr lang="en-US" smtClean="0">
              <a:cs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F3D36003-454A-4A8D-B53A-A6E79CD1EFA6}" type="slidenum">
              <a:rPr lang="en-US" smtClean="0">
                <a:cs typeface="Arial" charset="0"/>
              </a:rPr>
              <a:pPr/>
              <a:t>49</a:t>
            </a:fld>
            <a:endParaRPr lang="en-US" smtClean="0">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356E66F2-F3BF-4591-80B6-37DDB0D117A5}" type="slidenum">
              <a:rPr lang="en-US" smtClean="0">
                <a:cs typeface="Arial" charset="0"/>
              </a:rPr>
              <a:pPr/>
              <a:t>50</a:t>
            </a:fld>
            <a:endParaRPr lang="en-US" smtClean="0">
              <a:cs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endParaRPr lang="en-US" smtClean="0"/>
          </a:p>
        </p:txBody>
      </p:sp>
      <p:sp>
        <p:nvSpPr>
          <p:cNvPr id="122884" name="Slide Number Placeholder 3"/>
          <p:cNvSpPr>
            <a:spLocks noGrp="1"/>
          </p:cNvSpPr>
          <p:nvPr>
            <p:ph type="sldNum" sz="quarter" idx="5"/>
          </p:nvPr>
        </p:nvSpPr>
        <p:spPr>
          <a:noFill/>
        </p:spPr>
        <p:txBody>
          <a:bodyPr/>
          <a:lstStyle/>
          <a:p>
            <a:fld id="{5703808E-C775-4D98-AFAF-6A52BCDD3819}" type="slidenum">
              <a:rPr lang="en-US" smtClean="0">
                <a:cs typeface="Arial" charset="0"/>
              </a:rPr>
              <a:pPr/>
              <a:t>51</a:t>
            </a:fld>
            <a:endParaRPr lang="en-US" smtClean="0">
              <a:cs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endParaRPr lang="en-US" smtClean="0"/>
          </a:p>
        </p:txBody>
      </p:sp>
      <p:sp>
        <p:nvSpPr>
          <p:cNvPr id="123908" name="Slide Number Placeholder 3"/>
          <p:cNvSpPr>
            <a:spLocks noGrp="1"/>
          </p:cNvSpPr>
          <p:nvPr>
            <p:ph type="sldNum" sz="quarter" idx="5"/>
          </p:nvPr>
        </p:nvSpPr>
        <p:spPr>
          <a:noFill/>
        </p:spPr>
        <p:txBody>
          <a:bodyPr/>
          <a:lstStyle/>
          <a:p>
            <a:fld id="{929973FB-81DC-4B62-B0CB-3D408FC1EE4C}" type="slidenum">
              <a:rPr lang="en-US" smtClean="0">
                <a:cs typeface="Arial" charset="0"/>
              </a:rPr>
              <a:pPr/>
              <a:t>52</a:t>
            </a:fld>
            <a:endParaRPr lang="en-US" smtClean="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endParaRPr lang="en-US" smtClean="0"/>
          </a:p>
        </p:txBody>
      </p:sp>
      <p:sp>
        <p:nvSpPr>
          <p:cNvPr id="124932" name="Slide Number Placeholder 3"/>
          <p:cNvSpPr>
            <a:spLocks noGrp="1"/>
          </p:cNvSpPr>
          <p:nvPr>
            <p:ph type="sldNum" sz="quarter" idx="5"/>
          </p:nvPr>
        </p:nvSpPr>
        <p:spPr>
          <a:noFill/>
        </p:spPr>
        <p:txBody>
          <a:bodyPr/>
          <a:lstStyle/>
          <a:p>
            <a:fld id="{E5B600F8-3605-4836-AC31-FDA2179C79EB}" type="slidenum">
              <a:rPr lang="en-US" smtClean="0">
                <a:cs typeface="Arial" charset="0"/>
              </a:rPr>
              <a:pPr/>
              <a:t>53</a:t>
            </a:fld>
            <a:endParaRPr lang="en-US" smtClean="0">
              <a:cs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p>
        </p:txBody>
      </p:sp>
      <p:sp>
        <p:nvSpPr>
          <p:cNvPr id="125956" name="Slide Number Placeholder 3"/>
          <p:cNvSpPr>
            <a:spLocks noGrp="1"/>
          </p:cNvSpPr>
          <p:nvPr>
            <p:ph type="sldNum" sz="quarter" idx="5"/>
          </p:nvPr>
        </p:nvSpPr>
        <p:spPr>
          <a:noFill/>
        </p:spPr>
        <p:txBody>
          <a:bodyPr/>
          <a:lstStyle/>
          <a:p>
            <a:fld id="{25F48F91-258F-4985-BD2A-A7169B09DCE8}" type="slidenum">
              <a:rPr lang="en-US" smtClean="0">
                <a:cs typeface="Arial" charset="0"/>
              </a:rPr>
              <a:pPr/>
              <a:t>54</a:t>
            </a:fld>
            <a:endParaRPr lang="en-US" smtClean="0">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endParaRPr lang="en-US" smtClean="0"/>
          </a:p>
        </p:txBody>
      </p:sp>
      <p:sp>
        <p:nvSpPr>
          <p:cNvPr id="126980" name="Slide Number Placeholder 3"/>
          <p:cNvSpPr>
            <a:spLocks noGrp="1"/>
          </p:cNvSpPr>
          <p:nvPr>
            <p:ph type="sldNum" sz="quarter" idx="5"/>
          </p:nvPr>
        </p:nvSpPr>
        <p:spPr>
          <a:noFill/>
        </p:spPr>
        <p:txBody>
          <a:bodyPr/>
          <a:lstStyle/>
          <a:p>
            <a:fld id="{45F89734-0D08-4D4A-A91F-73516CCF4E18}" type="slidenum">
              <a:rPr lang="en-US" smtClean="0">
                <a:cs typeface="Arial" charset="0"/>
              </a:rPr>
              <a:pPr/>
              <a:t>55</a:t>
            </a:fld>
            <a:endParaRPr lang="en-US" smtClean="0">
              <a:cs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smtClean="0"/>
          </a:p>
        </p:txBody>
      </p:sp>
      <p:sp>
        <p:nvSpPr>
          <p:cNvPr id="128004" name="Slide Number Placeholder 3"/>
          <p:cNvSpPr>
            <a:spLocks noGrp="1"/>
          </p:cNvSpPr>
          <p:nvPr>
            <p:ph type="sldNum" sz="quarter" idx="5"/>
          </p:nvPr>
        </p:nvSpPr>
        <p:spPr>
          <a:noFill/>
        </p:spPr>
        <p:txBody>
          <a:bodyPr/>
          <a:lstStyle/>
          <a:p>
            <a:fld id="{782CB49A-10C3-45B4-BF76-C90F0315E025}" type="slidenum">
              <a:rPr lang="en-US" smtClean="0">
                <a:cs typeface="Arial" charset="0"/>
              </a:rPr>
              <a:pPr/>
              <a:t>56</a:t>
            </a:fld>
            <a:endParaRPr lang="en-US" smtClean="0">
              <a:cs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p>
        </p:txBody>
      </p:sp>
      <p:sp>
        <p:nvSpPr>
          <p:cNvPr id="129028" name="Slide Number Placeholder 3"/>
          <p:cNvSpPr>
            <a:spLocks noGrp="1"/>
          </p:cNvSpPr>
          <p:nvPr>
            <p:ph type="sldNum" sz="quarter" idx="5"/>
          </p:nvPr>
        </p:nvSpPr>
        <p:spPr>
          <a:noFill/>
        </p:spPr>
        <p:txBody>
          <a:bodyPr/>
          <a:lstStyle/>
          <a:p>
            <a:fld id="{F94054DD-A79C-4B68-AF67-DDC9B68DDBC2}" type="slidenum">
              <a:rPr lang="en-US" smtClean="0">
                <a:cs typeface="Arial" charset="0"/>
              </a:rPr>
              <a:pPr/>
              <a:t>57</a:t>
            </a:fld>
            <a:endParaRPr lang="en-US" smtClean="0">
              <a:cs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p>
        </p:txBody>
      </p:sp>
      <p:sp>
        <p:nvSpPr>
          <p:cNvPr id="130052" name="Slide Number Placeholder 3"/>
          <p:cNvSpPr>
            <a:spLocks noGrp="1"/>
          </p:cNvSpPr>
          <p:nvPr>
            <p:ph type="sldNum" sz="quarter" idx="5"/>
          </p:nvPr>
        </p:nvSpPr>
        <p:spPr>
          <a:noFill/>
        </p:spPr>
        <p:txBody>
          <a:bodyPr/>
          <a:lstStyle/>
          <a:p>
            <a:fld id="{22FADBF7-E38E-4DDA-A373-FD2531552802}" type="slidenum">
              <a:rPr lang="en-US" smtClean="0">
                <a:cs typeface="Arial" charset="0"/>
              </a:rPr>
              <a:pPr/>
              <a:t>58</a:t>
            </a:fld>
            <a:endParaRPr lang="en-US" smtClean="0">
              <a:cs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p>
        </p:txBody>
      </p:sp>
      <p:sp>
        <p:nvSpPr>
          <p:cNvPr id="131076" name="Slide Number Placeholder 3"/>
          <p:cNvSpPr>
            <a:spLocks noGrp="1"/>
          </p:cNvSpPr>
          <p:nvPr>
            <p:ph type="sldNum" sz="quarter" idx="5"/>
          </p:nvPr>
        </p:nvSpPr>
        <p:spPr>
          <a:noFill/>
        </p:spPr>
        <p:txBody>
          <a:bodyPr/>
          <a:lstStyle/>
          <a:p>
            <a:fld id="{B8CE4C52-1D16-46E5-BF9C-9C9749923158}" type="slidenum">
              <a:rPr lang="en-US" smtClean="0">
                <a:cs typeface="Arial" charset="0"/>
              </a:rPr>
              <a:pPr/>
              <a:t>59</a:t>
            </a:fld>
            <a:endParaRPr lang="en-US" smtClean="0">
              <a:cs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p>
        </p:txBody>
      </p:sp>
      <p:sp>
        <p:nvSpPr>
          <p:cNvPr id="132100" name="Slide Number Placeholder 3"/>
          <p:cNvSpPr>
            <a:spLocks noGrp="1"/>
          </p:cNvSpPr>
          <p:nvPr>
            <p:ph type="sldNum" sz="quarter" idx="5"/>
          </p:nvPr>
        </p:nvSpPr>
        <p:spPr>
          <a:noFill/>
        </p:spPr>
        <p:txBody>
          <a:bodyPr/>
          <a:lstStyle/>
          <a:p>
            <a:fld id="{FF916EB7-A2E7-4334-84BE-C7F30D2108F4}" type="slidenum">
              <a:rPr lang="en-US" smtClean="0">
                <a:cs typeface="Arial" charset="0"/>
              </a:rPr>
              <a:pPr/>
              <a:t>60</a:t>
            </a:fld>
            <a:endParaRPr lang="en-US" smtClean="0">
              <a:cs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endParaRPr lang="en-US" smtClean="0"/>
          </a:p>
        </p:txBody>
      </p:sp>
      <p:sp>
        <p:nvSpPr>
          <p:cNvPr id="133124" name="Slide Number Placeholder 3"/>
          <p:cNvSpPr>
            <a:spLocks noGrp="1"/>
          </p:cNvSpPr>
          <p:nvPr>
            <p:ph type="sldNum" sz="quarter" idx="5"/>
          </p:nvPr>
        </p:nvSpPr>
        <p:spPr>
          <a:noFill/>
        </p:spPr>
        <p:txBody>
          <a:bodyPr/>
          <a:lstStyle/>
          <a:p>
            <a:fld id="{F9D66EA4-244F-4EAD-A80C-20FF6DF349E2}" type="slidenum">
              <a:rPr lang="en-US" smtClean="0">
                <a:cs typeface="Arial" charset="0"/>
              </a:rPr>
              <a:pPr/>
              <a:t>61</a:t>
            </a:fld>
            <a:endParaRPr lang="en-US" smtClean="0">
              <a:cs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endParaRPr lang="en-US" smtClean="0"/>
          </a:p>
        </p:txBody>
      </p:sp>
      <p:sp>
        <p:nvSpPr>
          <p:cNvPr id="134148" name="Slide Number Placeholder 3"/>
          <p:cNvSpPr>
            <a:spLocks noGrp="1"/>
          </p:cNvSpPr>
          <p:nvPr>
            <p:ph type="sldNum" sz="quarter" idx="5"/>
          </p:nvPr>
        </p:nvSpPr>
        <p:spPr>
          <a:noFill/>
        </p:spPr>
        <p:txBody>
          <a:bodyPr/>
          <a:lstStyle/>
          <a:p>
            <a:fld id="{FD5E1C6F-7B1C-4D2D-807B-63D0A75E0F25}" type="slidenum">
              <a:rPr lang="en-US" smtClean="0">
                <a:cs typeface="Arial" charset="0"/>
              </a:rPr>
              <a:pPr/>
              <a:t>66</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F41BB4F9-21E1-410D-BE9A-FEDCFAFB3BC5}" type="datetimeFigureOut">
              <a:rPr lang="en-US"/>
              <a:pPr>
                <a:defRPr/>
              </a:pPr>
              <a:t>4/21/2012</a:t>
            </a:fld>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CC775C72-82AF-4593-BCD3-CE3FA0BC96C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10694E76-E4DB-43F1-9971-41D7951AD497}" type="datetimeFigureOut">
              <a:rPr lang="en-US"/>
              <a:pPr>
                <a:defRPr/>
              </a:pPr>
              <a:t>4/21/2012</a:t>
            </a:fld>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D4C6A7D9-ED76-42F5-9F99-322B75BBDB4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5"/>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notesSlide" Target="../notesSlides/notesSlide31.xml"/><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3.wmf"/><Relationship Id="rId5" Type="http://schemas.openxmlformats.org/officeDocument/2006/relationships/oleObject" Target="../embeddings/oleObject5.bin"/><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notesSlide" Target="../notesSlides/notesSlide32.xml"/><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6.wmf"/><Relationship Id="rId5" Type="http://schemas.openxmlformats.org/officeDocument/2006/relationships/oleObject" Target="../embeddings/oleObject7.bin"/><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29.wmf"/><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30.wmf"/><Relationship Id="rId4" Type="http://schemas.openxmlformats.org/officeDocument/2006/relationships/oleObject" Target="../embeddings/oleObject10.bin"/></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image" Target="../media/image32.w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5.wmf"/><Relationship Id="rId4" Type="http://schemas.openxmlformats.org/officeDocument/2006/relationships/oleObject" Target="../embeddings/oleObject12.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36.wmf"/><Relationship Id="rId4" Type="http://schemas.openxmlformats.org/officeDocument/2006/relationships/oleObject" Target="../embeddings/oleObject13.bin"/></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40.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39.wmf"/><Relationship Id="rId4" Type="http://schemas.openxmlformats.org/officeDocument/2006/relationships/oleObject" Target="../embeddings/oleObject14.bin"/></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63.wmf"/></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image" Target="../media/image66.wmf"/></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905000" y="29718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rgbClr val="7030A0"/>
                </a:solidFill>
              </a:rPr>
              <a:t>Part 7</a:t>
            </a:r>
          </a:p>
        </p:txBody>
      </p:sp>
      <p:sp>
        <p:nvSpPr>
          <p:cNvPr id="16387" name="Rectangle 3"/>
          <p:cNvSpPr>
            <a:spLocks noGrp="1" noChangeArrowheads="1"/>
          </p:cNvSpPr>
          <p:nvPr>
            <p:ph type="subTitle" idx="4294967295"/>
          </p:nvPr>
        </p:nvSpPr>
        <p:spPr>
          <a:xfrm>
            <a:off x="1295400" y="3429000"/>
            <a:ext cx="6705600" cy="1846263"/>
          </a:xfrm>
        </p:spPr>
        <p:txBody>
          <a:bodyPr/>
          <a:lstStyle/>
          <a:p>
            <a:pPr marL="0" indent="0" algn="ctr" eaLnBrk="1" hangingPunct="1">
              <a:lnSpc>
                <a:spcPct val="80000"/>
              </a:lnSpc>
              <a:buFont typeface="Wingdings" pitchFamily="2" charset="2"/>
              <a:buNone/>
            </a:pPr>
            <a:r>
              <a:rPr lang="en-US" sz="3200" b="1" smtClean="0"/>
              <a:t>Ordered Choices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81000" y="1371600"/>
            <a:ext cx="8229600" cy="152400"/>
          </a:xfrm>
          <a:prstGeom prst="rect">
            <a:avLst/>
          </a:prstGeom>
          <a:solidFill>
            <a:schemeClr val="bg1"/>
          </a:solidFill>
          <a:ln w="19050">
            <a:noFill/>
            <a:miter lim="800000"/>
            <a:headEnd/>
            <a:tailEnd/>
          </a:ln>
        </p:spPr>
        <p:txBody>
          <a:bodyPr wrap="none" anchor="ctr"/>
          <a:lstStyle/>
          <a:p>
            <a:endParaRPr lang="en-US"/>
          </a:p>
        </p:txBody>
      </p:sp>
      <p:pic>
        <p:nvPicPr>
          <p:cNvPr id="17411" name="Picture 7"/>
          <p:cNvPicPr>
            <a:picLocks noChangeAspect="1" noChangeArrowheads="1"/>
          </p:cNvPicPr>
          <p:nvPr/>
        </p:nvPicPr>
        <p:blipFill>
          <a:blip r:embed="rId3"/>
          <a:srcRect/>
          <a:stretch>
            <a:fillRect/>
          </a:stretch>
        </p:blipFill>
        <p:spPr bwMode="auto">
          <a:xfrm>
            <a:off x="3124200" y="1219200"/>
            <a:ext cx="3427905"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762000" y="1219200"/>
            <a:ext cx="8229600" cy="530225"/>
          </a:xfrm>
        </p:spPr>
        <p:txBody>
          <a:bodyPr/>
          <a:lstStyle/>
          <a:p>
            <a:pPr eaLnBrk="1" hangingPunct="1"/>
            <a:r>
              <a:rPr lang="en-US" sz="3200" b="1" smtClean="0"/>
              <a:t>A Taxonomy of Discrete Outcomes</a:t>
            </a:r>
          </a:p>
        </p:txBody>
      </p:sp>
      <p:sp>
        <p:nvSpPr>
          <p:cNvPr id="18435" name="Rectangle 3"/>
          <p:cNvSpPr>
            <a:spLocks noGrp="1" noChangeArrowheads="1"/>
          </p:cNvSpPr>
          <p:nvPr>
            <p:ph type="body" idx="4294967295"/>
          </p:nvPr>
        </p:nvSpPr>
        <p:spPr>
          <a:xfrm>
            <a:off x="1524000" y="1905000"/>
            <a:ext cx="6324600" cy="3581400"/>
          </a:xfrm>
        </p:spPr>
        <p:txBody>
          <a:bodyPr/>
          <a:lstStyle/>
          <a:p>
            <a:pPr eaLnBrk="1" hangingPunct="1">
              <a:lnSpc>
                <a:spcPct val="90000"/>
              </a:lnSpc>
            </a:pPr>
            <a:r>
              <a:rPr lang="en-US" sz="2400" smtClean="0">
                <a:latin typeface="+mj-lt"/>
              </a:rPr>
              <a:t>Types of outcomes</a:t>
            </a:r>
          </a:p>
          <a:p>
            <a:pPr lvl="1" eaLnBrk="1" hangingPunct="1">
              <a:lnSpc>
                <a:spcPct val="90000"/>
              </a:lnSpc>
            </a:pPr>
            <a:r>
              <a:rPr lang="en-US" sz="2000" b="1" smtClean="0">
                <a:solidFill>
                  <a:srgbClr val="FF3300"/>
                </a:solidFill>
                <a:latin typeface="+mj-lt"/>
              </a:rPr>
              <a:t>Quantitative, ordered, labels</a:t>
            </a:r>
          </a:p>
          <a:p>
            <a:pPr lvl="2" eaLnBrk="1" hangingPunct="1">
              <a:lnSpc>
                <a:spcPct val="90000"/>
              </a:lnSpc>
            </a:pPr>
            <a:r>
              <a:rPr lang="en-US" sz="1800" b="1" smtClean="0">
                <a:solidFill>
                  <a:srgbClr val="FF3300"/>
                </a:solidFill>
                <a:latin typeface="+mj-lt"/>
              </a:rPr>
              <a:t>Preference ordering: health satisfaction</a:t>
            </a:r>
          </a:p>
          <a:p>
            <a:pPr lvl="2" eaLnBrk="1" hangingPunct="1">
              <a:lnSpc>
                <a:spcPct val="90000"/>
              </a:lnSpc>
            </a:pPr>
            <a:r>
              <a:rPr lang="en-US" sz="1800" smtClean="0">
                <a:latin typeface="+mj-lt"/>
              </a:rPr>
              <a:t>Rankings: Competitions, job preferences, contests (horse races)</a:t>
            </a:r>
          </a:p>
          <a:p>
            <a:pPr lvl="1" eaLnBrk="1" hangingPunct="1">
              <a:lnSpc>
                <a:spcPct val="90000"/>
              </a:lnSpc>
            </a:pPr>
            <a:r>
              <a:rPr lang="en-US" sz="2000" smtClean="0">
                <a:latin typeface="+mj-lt"/>
              </a:rPr>
              <a:t>Quantitative, counts of outcomes: Doctor visits</a:t>
            </a:r>
          </a:p>
          <a:p>
            <a:pPr lvl="1" eaLnBrk="1" hangingPunct="1">
              <a:lnSpc>
                <a:spcPct val="90000"/>
              </a:lnSpc>
            </a:pPr>
            <a:r>
              <a:rPr lang="en-US" sz="2000" smtClean="0">
                <a:latin typeface="+mj-lt"/>
              </a:rPr>
              <a:t>Qualitative, unordered labels: Brand choice</a:t>
            </a:r>
          </a:p>
          <a:p>
            <a:pPr eaLnBrk="1" hangingPunct="1">
              <a:lnSpc>
                <a:spcPct val="90000"/>
              </a:lnSpc>
            </a:pPr>
            <a:r>
              <a:rPr lang="en-US" sz="2400" smtClean="0">
                <a:latin typeface="+mj-lt"/>
              </a:rPr>
              <a:t>Ordered vs. unordered choices</a:t>
            </a:r>
          </a:p>
          <a:p>
            <a:pPr eaLnBrk="1" hangingPunct="1">
              <a:lnSpc>
                <a:spcPct val="90000"/>
              </a:lnSpc>
            </a:pPr>
            <a:r>
              <a:rPr lang="en-US" sz="2400" smtClean="0">
                <a:latin typeface="+mj-lt"/>
              </a:rPr>
              <a:t>Multinomial vs. multivariate</a:t>
            </a:r>
          </a:p>
          <a:p>
            <a:pPr eaLnBrk="1" hangingPunct="1">
              <a:lnSpc>
                <a:spcPct val="90000"/>
              </a:lnSpc>
            </a:pPr>
            <a:r>
              <a:rPr lang="en-US" sz="2400" smtClean="0">
                <a:latin typeface="+mj-lt"/>
              </a:rPr>
              <a:t>Single vs. repeated measurement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762000" y="1143000"/>
            <a:ext cx="8229600" cy="530225"/>
          </a:xfrm>
        </p:spPr>
        <p:txBody>
          <a:bodyPr/>
          <a:lstStyle/>
          <a:p>
            <a:pPr eaLnBrk="1" hangingPunct="1"/>
            <a:r>
              <a:rPr lang="en-US" b="1" smtClean="0"/>
              <a:t>Ordered Discrete Outcomes</a:t>
            </a:r>
          </a:p>
        </p:txBody>
      </p:sp>
      <p:sp>
        <p:nvSpPr>
          <p:cNvPr id="19459" name="Rectangle 3"/>
          <p:cNvSpPr>
            <a:spLocks noGrp="1" noChangeArrowheads="1"/>
          </p:cNvSpPr>
          <p:nvPr>
            <p:ph type="body" idx="4294967295"/>
          </p:nvPr>
        </p:nvSpPr>
        <p:spPr>
          <a:xfrm>
            <a:off x="1524000" y="2209800"/>
            <a:ext cx="6705600" cy="3352800"/>
          </a:xfrm>
        </p:spPr>
        <p:txBody>
          <a:bodyPr/>
          <a:lstStyle/>
          <a:p>
            <a:pPr eaLnBrk="1" hangingPunct="1">
              <a:lnSpc>
                <a:spcPct val="90000"/>
              </a:lnSpc>
            </a:pPr>
            <a:r>
              <a:rPr lang="en-US" sz="2000" smtClean="0">
                <a:latin typeface="+mj-lt"/>
              </a:rPr>
              <a:t>E.g.: Taste test, credit rating, course grade, preference scale</a:t>
            </a:r>
          </a:p>
          <a:p>
            <a:pPr eaLnBrk="1" hangingPunct="1">
              <a:lnSpc>
                <a:spcPct val="90000"/>
              </a:lnSpc>
            </a:pPr>
            <a:r>
              <a:rPr lang="en-US" sz="2000" smtClean="0">
                <a:latin typeface="+mj-lt"/>
              </a:rPr>
              <a:t>Underlying random preferences: </a:t>
            </a:r>
          </a:p>
          <a:p>
            <a:pPr lvl="1" eaLnBrk="1" hangingPunct="1">
              <a:lnSpc>
                <a:spcPct val="90000"/>
              </a:lnSpc>
            </a:pPr>
            <a:r>
              <a:rPr lang="en-US" sz="1800" smtClean="0">
                <a:latin typeface="+mj-lt"/>
              </a:rPr>
              <a:t>Existence of an underlying continuous preference scale</a:t>
            </a:r>
          </a:p>
          <a:p>
            <a:pPr lvl="1" eaLnBrk="1" hangingPunct="1">
              <a:lnSpc>
                <a:spcPct val="90000"/>
              </a:lnSpc>
            </a:pPr>
            <a:r>
              <a:rPr lang="en-US" sz="1800" smtClean="0">
                <a:latin typeface="+mj-lt"/>
              </a:rPr>
              <a:t>Mapping to observed choices</a:t>
            </a:r>
          </a:p>
          <a:p>
            <a:pPr eaLnBrk="1" hangingPunct="1">
              <a:lnSpc>
                <a:spcPct val="90000"/>
              </a:lnSpc>
            </a:pPr>
            <a:r>
              <a:rPr lang="en-US" sz="2000" smtClean="0">
                <a:latin typeface="+mj-lt"/>
              </a:rPr>
              <a:t>Strength of preferences is reflected in the discrete outcome</a:t>
            </a:r>
          </a:p>
          <a:p>
            <a:pPr eaLnBrk="1" hangingPunct="1">
              <a:lnSpc>
                <a:spcPct val="90000"/>
              </a:lnSpc>
            </a:pPr>
            <a:r>
              <a:rPr lang="en-US" sz="2000" smtClean="0">
                <a:latin typeface="+mj-lt"/>
              </a:rPr>
              <a:t>Censoring and discrete measurement</a:t>
            </a:r>
          </a:p>
          <a:p>
            <a:pPr eaLnBrk="1" hangingPunct="1">
              <a:lnSpc>
                <a:spcPct val="90000"/>
              </a:lnSpc>
            </a:pPr>
            <a:r>
              <a:rPr lang="en-US" sz="2000" smtClean="0">
                <a:latin typeface="+mj-lt"/>
              </a:rPr>
              <a:t>The nature of ordered data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srcRect/>
          <a:stretch>
            <a:fillRect/>
          </a:stretch>
        </p:blipFill>
        <p:spPr bwMode="auto">
          <a:xfrm>
            <a:off x="838200" y="1066800"/>
            <a:ext cx="4724400" cy="5583381"/>
          </a:xfrm>
          <a:prstGeom prst="rect">
            <a:avLst/>
          </a:prstGeom>
          <a:noFill/>
          <a:ln w="9525">
            <a:noFill/>
            <a:miter lim="800000"/>
            <a:headEnd/>
            <a:tailEnd/>
          </a:ln>
          <a:effectLst/>
        </p:spPr>
      </p:pic>
      <p:sp>
        <p:nvSpPr>
          <p:cNvPr id="3" name="TextBox 2"/>
          <p:cNvSpPr txBox="1"/>
          <p:nvPr/>
        </p:nvSpPr>
        <p:spPr>
          <a:xfrm>
            <a:off x="6096000" y="2895600"/>
            <a:ext cx="1828800" cy="1077218"/>
          </a:xfrm>
          <a:prstGeom prst="rect">
            <a:avLst/>
          </a:prstGeom>
          <a:noFill/>
        </p:spPr>
        <p:txBody>
          <a:bodyPr wrap="square" rtlCol="0">
            <a:spAutoFit/>
          </a:bodyPr>
          <a:lstStyle/>
          <a:p>
            <a:r>
              <a:rPr lang="en-US" sz="3200" b="1" smtClean="0">
                <a:latin typeface="+mj-lt"/>
              </a:rPr>
              <a:t>Bond Ratings</a:t>
            </a:r>
            <a:endParaRPr lang="en-US" sz="3200" b="1">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idx="4294967295"/>
          </p:nvPr>
        </p:nvSpPr>
        <p:spPr>
          <a:xfrm>
            <a:off x="762000" y="990600"/>
            <a:ext cx="8229600" cy="530225"/>
          </a:xfrm>
        </p:spPr>
        <p:txBody>
          <a:bodyPr/>
          <a:lstStyle/>
          <a:p>
            <a:pPr eaLnBrk="1" hangingPunct="1"/>
            <a:r>
              <a:rPr lang="en-US" b="1" smtClean="0"/>
              <a:t>Ordered Preferences at IMDB.com</a:t>
            </a:r>
          </a:p>
        </p:txBody>
      </p:sp>
      <p:pic>
        <p:nvPicPr>
          <p:cNvPr id="20483" name="Picture 2"/>
          <p:cNvPicPr>
            <a:picLocks noChangeAspect="1" noChangeArrowheads="1"/>
          </p:cNvPicPr>
          <p:nvPr/>
        </p:nvPicPr>
        <p:blipFill>
          <a:blip r:embed="rId3"/>
          <a:srcRect/>
          <a:stretch>
            <a:fillRect/>
          </a:stretch>
        </p:blipFill>
        <p:spPr bwMode="auto">
          <a:xfrm>
            <a:off x="685800" y="1752600"/>
            <a:ext cx="7848600" cy="4462463"/>
          </a:xfrm>
          <a:prstGeom prst="rect">
            <a:avLst/>
          </a:prstGeom>
          <a:noFill/>
          <a:ln w="9525">
            <a:noFill/>
            <a:miter lim="800000"/>
            <a:headEnd/>
            <a:tailEnd/>
          </a:ln>
        </p:spPr>
      </p:pic>
      <p:sp>
        <p:nvSpPr>
          <p:cNvPr id="20484" name="Rectangle 5"/>
          <p:cNvSpPr>
            <a:spLocks noChangeArrowheads="1"/>
          </p:cNvSpPr>
          <p:nvPr/>
        </p:nvSpPr>
        <p:spPr bwMode="auto">
          <a:xfrm>
            <a:off x="457200" y="1676400"/>
            <a:ext cx="8077200" cy="4572000"/>
          </a:xfrm>
          <a:prstGeom prst="rect">
            <a:avLst/>
          </a:prstGeom>
          <a:solidFill>
            <a:srgbClr val="FFCC99">
              <a:alpha val="10196"/>
            </a:srgbClr>
          </a:solidFill>
          <a:ln w="2857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81000" y="914400"/>
            <a:ext cx="8229600" cy="1139825"/>
          </a:xfrm>
        </p:spPr>
        <p:txBody>
          <a:bodyPr/>
          <a:lstStyle/>
          <a:p>
            <a:pPr eaLnBrk="1" hangingPunct="1"/>
            <a:r>
              <a:rPr lang="en-US" b="1" smtClean="0"/>
              <a:t>Translating Movie Preferences </a:t>
            </a:r>
            <a:br>
              <a:rPr lang="en-US" b="1" smtClean="0"/>
            </a:br>
            <a:r>
              <a:rPr lang="en-US" b="1" smtClean="0"/>
              <a:t>Into a Discrete Outcomes</a:t>
            </a:r>
          </a:p>
        </p:txBody>
      </p:sp>
      <p:pic>
        <p:nvPicPr>
          <p:cNvPr id="21507" name="Picture 4"/>
          <p:cNvPicPr>
            <a:picLocks noChangeAspect="1" noChangeArrowheads="1"/>
          </p:cNvPicPr>
          <p:nvPr/>
        </p:nvPicPr>
        <p:blipFill>
          <a:blip r:embed="rId3"/>
          <a:srcRect/>
          <a:stretch>
            <a:fillRect/>
          </a:stretch>
        </p:blipFill>
        <p:spPr bwMode="auto">
          <a:xfrm>
            <a:off x="1905000" y="2362200"/>
            <a:ext cx="6215063" cy="41377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1143000"/>
            <a:ext cx="8229600" cy="530225"/>
          </a:xfrm>
        </p:spPr>
        <p:txBody>
          <a:bodyPr/>
          <a:lstStyle/>
          <a:p>
            <a:pPr eaLnBrk="1" hangingPunct="1"/>
            <a:r>
              <a:rPr lang="en-US" b="1" smtClean="0"/>
              <a:t>Health Satisfaction (HSAT)</a:t>
            </a:r>
          </a:p>
        </p:txBody>
      </p:sp>
      <p:sp>
        <p:nvSpPr>
          <p:cNvPr id="22531"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Self administered survey: Health Care Satisfaction? (0 – 10)</a:t>
            </a:r>
          </a:p>
        </p:txBody>
      </p:sp>
      <p:sp>
        <p:nvSpPr>
          <p:cNvPr id="22532"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p:spPr>
        <p:txBody>
          <a:bodyPr wrap="none"/>
          <a:lstStyle/>
          <a:p>
            <a:endParaRPr lang="en-US"/>
          </a:p>
        </p:txBody>
      </p:sp>
      <p:sp>
        <p:nvSpPr>
          <p:cNvPr id="22533" name="Text Box 19"/>
          <p:cNvSpPr txBox="1">
            <a:spLocks noChangeArrowheads="1"/>
          </p:cNvSpPr>
          <p:nvPr/>
        </p:nvSpPr>
        <p:spPr bwMode="auto">
          <a:xfrm>
            <a:off x="1905000" y="6477000"/>
            <a:ext cx="60960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Continuous Preference Scale</a:t>
            </a:r>
          </a:p>
        </p:txBody>
      </p:sp>
      <p:pic>
        <p:nvPicPr>
          <p:cNvPr id="22534" name="Picture 20"/>
          <p:cNvPicPr>
            <a:picLocks noChangeAspect="1" noChangeArrowheads="1"/>
          </p:cNvPicPr>
          <p:nvPr/>
        </p:nvPicPr>
        <p:blipFill>
          <a:blip r:embed="rId3"/>
          <a:srcRect/>
          <a:stretch>
            <a:fillRect/>
          </a:stretch>
        </p:blipFill>
        <p:spPr bwMode="auto">
          <a:xfrm>
            <a:off x="1905000" y="2143125"/>
            <a:ext cx="5638800"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762000" y="1219200"/>
            <a:ext cx="8229600" cy="530225"/>
          </a:xfrm>
        </p:spPr>
        <p:txBody>
          <a:bodyPr/>
          <a:lstStyle/>
          <a:p>
            <a:pPr eaLnBrk="1" hangingPunct="1"/>
            <a:r>
              <a:rPr lang="en-US" b="1" smtClean="0"/>
              <a:t>Modeling Ordered Choices</a:t>
            </a:r>
          </a:p>
        </p:txBody>
      </p:sp>
      <p:sp>
        <p:nvSpPr>
          <p:cNvPr id="23555" name="Rectangle 3"/>
          <p:cNvSpPr>
            <a:spLocks noGrp="1" noChangeArrowheads="1"/>
          </p:cNvSpPr>
          <p:nvPr>
            <p:ph type="body" idx="4294967295"/>
          </p:nvPr>
        </p:nvSpPr>
        <p:spPr>
          <a:xfrm>
            <a:off x="1447800" y="2057400"/>
            <a:ext cx="6705600" cy="4038600"/>
          </a:xfrm>
        </p:spPr>
        <p:txBody>
          <a:bodyPr/>
          <a:lstStyle/>
          <a:p>
            <a:pPr eaLnBrk="1" hangingPunct="1"/>
            <a:r>
              <a:rPr lang="en-US" sz="2400" smtClean="0">
                <a:latin typeface="+mj-lt"/>
              </a:rPr>
              <a:t>Random Utility (allowing a panel data setting)</a:t>
            </a:r>
          </a:p>
          <a:p>
            <a:pPr eaLnBrk="1" hangingPunct="1">
              <a:spcBef>
                <a:spcPct val="50000"/>
              </a:spcBef>
              <a:buClrTx/>
              <a:buFont typeface="Wingdings" pitchFamily="2" charset="2"/>
              <a:buNone/>
            </a:pPr>
            <a:r>
              <a:rPr lang="en-US" smtClean="0">
                <a:latin typeface="+mj-lt"/>
              </a:rPr>
              <a:t>		   U</a:t>
            </a:r>
            <a:r>
              <a:rPr lang="en-US" sz="1800" smtClean="0">
                <a:latin typeface="+mj-lt"/>
              </a:rPr>
              <a:t>it</a:t>
            </a:r>
            <a:r>
              <a:rPr lang="en-US" sz="2400" smtClean="0">
                <a:latin typeface="+mj-lt"/>
              </a:rPr>
              <a:t>    =  </a:t>
            </a:r>
            <a:r>
              <a:rPr lang="en-US" smtClean="0">
                <a:latin typeface="+mj-lt"/>
                <a:sym typeface="Symbol" pitchFamily="18" charset="2"/>
              </a:rPr>
              <a:t></a:t>
            </a:r>
            <a:r>
              <a:rPr lang="en-US" sz="2400" smtClean="0">
                <a:latin typeface="+mj-lt"/>
                <a:sym typeface="Symbol" pitchFamily="18" charset="2"/>
              </a:rPr>
              <a:t>  </a:t>
            </a:r>
            <a:r>
              <a:rPr lang="en-US" smtClean="0">
                <a:latin typeface="+mj-lt"/>
                <a:sym typeface="Symbol" pitchFamily="18" charset="2"/>
              </a:rPr>
              <a:t>+</a:t>
            </a:r>
            <a:r>
              <a:rPr lang="en-US" sz="2400" smtClean="0">
                <a:latin typeface="+mj-lt"/>
                <a:sym typeface="Symbol" pitchFamily="18" charset="2"/>
              </a:rPr>
              <a:t>  </a:t>
            </a:r>
            <a:r>
              <a:rPr lang="en-US" b="1" smtClean="0">
                <a:latin typeface="+mj-lt"/>
                <a:sym typeface="Symbol" pitchFamily="18" charset="2"/>
              </a:rPr>
              <a:t></a:t>
            </a:r>
            <a:r>
              <a:rPr lang="en-US" smtClean="0">
                <a:latin typeface="+mj-lt"/>
                <a:sym typeface="Symbol" pitchFamily="18" charset="2"/>
              </a:rPr>
              <a:t>’</a:t>
            </a:r>
            <a:r>
              <a:rPr lang="en-US" b="1" smtClean="0">
                <a:latin typeface="+mj-lt"/>
                <a:sym typeface="Symbol" pitchFamily="18" charset="2"/>
              </a:rPr>
              <a:t>x</a:t>
            </a:r>
            <a:r>
              <a:rPr lang="en-US" sz="1800" baseline="-25000" smtClean="0">
                <a:latin typeface="+mj-lt"/>
                <a:sym typeface="Symbol" pitchFamily="18" charset="2"/>
              </a:rPr>
              <a:t>it</a:t>
            </a:r>
            <a:r>
              <a:rPr lang="en-US" sz="2400" smtClean="0">
                <a:latin typeface="+mj-lt"/>
                <a:sym typeface="Symbol" pitchFamily="18" charset="2"/>
              </a:rPr>
              <a:t>   </a:t>
            </a:r>
            <a:r>
              <a:rPr lang="en-US" smtClean="0">
                <a:latin typeface="+mj-lt"/>
                <a:sym typeface="Symbol" pitchFamily="18" charset="2"/>
              </a:rPr>
              <a:t>+  </a:t>
            </a:r>
            <a:r>
              <a:rPr lang="en-US" sz="1800" baseline="-25000" smtClean="0">
                <a:latin typeface="+mj-lt"/>
                <a:sym typeface="Symbol" pitchFamily="18" charset="2"/>
              </a:rPr>
              <a:t>it</a:t>
            </a:r>
            <a:r>
              <a:rPr lang="en-US" sz="1800" smtClean="0">
                <a:latin typeface="+mj-lt"/>
                <a:sym typeface="Symbol" pitchFamily="18" charset="2"/>
              </a:rPr>
              <a:t> </a:t>
            </a:r>
          </a:p>
          <a:p>
            <a:pPr eaLnBrk="1" hangingPunct="1">
              <a:spcBef>
                <a:spcPct val="50000"/>
              </a:spcBef>
              <a:buClrTx/>
              <a:buFont typeface="Wingdings" pitchFamily="2" charset="2"/>
              <a:buNone/>
            </a:pPr>
            <a:r>
              <a:rPr lang="en-US" sz="1800" smtClean="0">
                <a:latin typeface="+mj-lt"/>
                <a:sym typeface="Symbol" pitchFamily="18" charset="2"/>
              </a:rPr>
              <a:t>              		 </a:t>
            </a:r>
            <a:r>
              <a:rPr lang="en-US" sz="2000" smtClean="0">
                <a:latin typeface="+mj-lt"/>
                <a:sym typeface="Symbol" pitchFamily="18" charset="2"/>
              </a:rPr>
              <a:t>=</a:t>
            </a:r>
            <a:r>
              <a:rPr lang="en-US" sz="1800" smtClean="0">
                <a:latin typeface="+mj-lt"/>
                <a:sym typeface="Symbol" pitchFamily="18" charset="2"/>
              </a:rPr>
              <a:t>  </a:t>
            </a:r>
            <a:r>
              <a:rPr lang="en-US" sz="2000" smtClean="0">
                <a:latin typeface="+mj-lt"/>
                <a:sym typeface="Symbol" pitchFamily="18" charset="2"/>
              </a:rPr>
              <a:t>a</a:t>
            </a:r>
            <a:r>
              <a:rPr lang="en-US" sz="1800" baseline="-25000" smtClean="0">
                <a:latin typeface="+mj-lt"/>
                <a:sym typeface="Symbol" pitchFamily="18" charset="2"/>
              </a:rPr>
              <a:t>it</a:t>
            </a:r>
            <a:r>
              <a:rPr lang="en-US" sz="1800" smtClean="0">
                <a:latin typeface="+mj-lt"/>
                <a:sym typeface="Symbol" pitchFamily="18" charset="2"/>
              </a:rPr>
              <a:t> </a:t>
            </a:r>
            <a:r>
              <a:rPr lang="en-US" smtClean="0">
                <a:latin typeface="+mj-lt"/>
                <a:sym typeface="Symbol" pitchFamily="18" charset="2"/>
              </a:rPr>
              <a:t>+  </a:t>
            </a:r>
            <a:r>
              <a:rPr lang="en-US" sz="1800" baseline="-25000" smtClean="0">
                <a:latin typeface="+mj-lt"/>
                <a:sym typeface="Symbol" pitchFamily="18" charset="2"/>
              </a:rPr>
              <a:t>it</a:t>
            </a:r>
            <a:r>
              <a:rPr lang="en-US" sz="1800" smtClean="0">
                <a:latin typeface="+mj-lt"/>
                <a:sym typeface="Symbol" pitchFamily="18" charset="2"/>
              </a:rPr>
              <a:t> </a:t>
            </a:r>
            <a:endParaRPr lang="en-US" sz="2000" b="1" smtClean="0">
              <a:latin typeface="+mj-lt"/>
            </a:endParaRPr>
          </a:p>
          <a:p>
            <a:pPr eaLnBrk="1" hangingPunct="1"/>
            <a:r>
              <a:rPr lang="en-US" sz="2400" smtClean="0">
                <a:latin typeface="+mj-lt"/>
              </a:rPr>
              <a:t>Observe outcome j if utility is in region j</a:t>
            </a:r>
          </a:p>
          <a:p>
            <a:pPr eaLnBrk="1" hangingPunct="1"/>
            <a:r>
              <a:rPr lang="en-US" sz="2400" smtClean="0">
                <a:latin typeface="+mj-lt"/>
              </a:rPr>
              <a:t>Probability of outcome = probability of cell</a:t>
            </a:r>
          </a:p>
          <a:p>
            <a:pPr eaLnBrk="1" hangingPunct="1">
              <a:buFont typeface="Wingdings" pitchFamily="2" charset="2"/>
              <a:buNone/>
            </a:pPr>
            <a:r>
              <a:rPr lang="en-US" sz="2400" smtClean="0">
                <a:latin typeface="+mj-lt"/>
              </a:rPr>
              <a:t>       Pr[Y</a:t>
            </a:r>
            <a:r>
              <a:rPr lang="en-US" sz="1800" smtClean="0">
                <a:latin typeface="+mj-lt"/>
              </a:rPr>
              <a:t>it</a:t>
            </a:r>
            <a:r>
              <a:rPr lang="en-US" sz="2400" smtClean="0">
                <a:latin typeface="+mj-lt"/>
              </a:rPr>
              <a:t>=j]  	= Prob[Y</a:t>
            </a:r>
            <a:r>
              <a:rPr lang="en-US" sz="1800" smtClean="0">
                <a:latin typeface="+mj-lt"/>
              </a:rPr>
              <a:t>it</a:t>
            </a:r>
            <a:r>
              <a:rPr lang="en-US" sz="2400" smtClean="0">
                <a:latin typeface="+mj-lt"/>
              </a:rPr>
              <a:t> </a:t>
            </a:r>
            <a:r>
              <a:rPr lang="en-US" sz="2400" u="sng" smtClean="0">
                <a:latin typeface="+mj-lt"/>
              </a:rPr>
              <a:t>&lt;</a:t>
            </a:r>
            <a:r>
              <a:rPr lang="en-US" sz="2400" smtClean="0">
                <a:latin typeface="+mj-lt"/>
              </a:rPr>
              <a:t> j]  -  Prob[Y</a:t>
            </a:r>
            <a:r>
              <a:rPr lang="en-US" sz="1800" smtClean="0">
                <a:latin typeface="+mj-lt"/>
              </a:rPr>
              <a:t>it</a:t>
            </a:r>
            <a:r>
              <a:rPr lang="en-US" sz="2400" smtClean="0">
                <a:latin typeface="+mj-lt"/>
              </a:rPr>
              <a:t> </a:t>
            </a:r>
            <a:r>
              <a:rPr lang="en-US" sz="2400" u="sng" smtClean="0">
                <a:latin typeface="+mj-lt"/>
              </a:rPr>
              <a:t>&lt;</a:t>
            </a:r>
            <a:r>
              <a:rPr lang="en-US" sz="2400" smtClean="0">
                <a:latin typeface="+mj-lt"/>
              </a:rPr>
              <a:t> j-1]</a:t>
            </a:r>
          </a:p>
          <a:p>
            <a:pPr eaLnBrk="1" hangingPunct="1">
              <a:buFont typeface="Wingdings" pitchFamily="2" charset="2"/>
              <a:buNone/>
            </a:pPr>
            <a:r>
              <a:rPr lang="en-US" sz="2400" smtClean="0">
                <a:latin typeface="+mj-lt"/>
              </a:rPr>
              <a:t>       		= F(</a:t>
            </a:r>
            <a:r>
              <a:rPr lang="en-US" smtClean="0">
                <a:latin typeface="+mj-lt"/>
                <a:sym typeface="Symbol" pitchFamily="18" charset="2"/>
              </a:rPr>
              <a:t></a:t>
            </a:r>
            <a:r>
              <a:rPr lang="en-US" sz="1800" baseline="-25000" smtClean="0">
                <a:latin typeface="+mj-lt"/>
                <a:sym typeface="Symbol" pitchFamily="18" charset="2"/>
              </a:rPr>
              <a:t>j</a:t>
            </a:r>
            <a:r>
              <a:rPr lang="en-US" sz="2400" smtClean="0">
                <a:latin typeface="+mj-lt"/>
                <a:sym typeface="Symbol" pitchFamily="18" charset="2"/>
              </a:rPr>
              <a:t> – </a:t>
            </a:r>
            <a:r>
              <a:rPr lang="en-US" sz="2000" smtClean="0">
                <a:latin typeface="+mj-lt"/>
                <a:sym typeface="Symbol" pitchFamily="18" charset="2"/>
              </a:rPr>
              <a:t>a</a:t>
            </a:r>
            <a:r>
              <a:rPr lang="en-US" sz="1800" baseline="-25000" smtClean="0">
                <a:latin typeface="+mj-lt"/>
                <a:sym typeface="Symbol" pitchFamily="18" charset="2"/>
              </a:rPr>
              <a:t>it</a:t>
            </a:r>
            <a:r>
              <a:rPr lang="en-US" sz="2400" smtClean="0">
                <a:latin typeface="+mj-lt"/>
                <a:sym typeface="Symbol" pitchFamily="18" charset="2"/>
              </a:rPr>
              <a:t>) - </a:t>
            </a:r>
            <a:r>
              <a:rPr lang="en-US" sz="2400" smtClean="0">
                <a:latin typeface="+mj-lt"/>
              </a:rPr>
              <a:t>F(</a:t>
            </a:r>
            <a:r>
              <a:rPr lang="en-US" smtClean="0">
                <a:latin typeface="+mj-lt"/>
                <a:sym typeface="Symbol" pitchFamily="18" charset="2"/>
              </a:rPr>
              <a:t></a:t>
            </a:r>
            <a:r>
              <a:rPr lang="en-US" sz="1800" baseline="-25000" smtClean="0">
                <a:latin typeface="+mj-lt"/>
                <a:sym typeface="Symbol" pitchFamily="18" charset="2"/>
              </a:rPr>
              <a:t>j-1</a:t>
            </a:r>
            <a:r>
              <a:rPr lang="en-US" sz="2400" smtClean="0">
                <a:latin typeface="+mj-lt"/>
                <a:sym typeface="Symbol" pitchFamily="18" charset="2"/>
              </a:rPr>
              <a:t> – </a:t>
            </a:r>
            <a:r>
              <a:rPr lang="en-US" sz="2000" smtClean="0">
                <a:latin typeface="+mj-lt"/>
                <a:sym typeface="Symbol" pitchFamily="18" charset="2"/>
              </a:rPr>
              <a:t>a</a:t>
            </a:r>
            <a:r>
              <a:rPr lang="en-US" sz="1800" baseline="-25000" smtClean="0">
                <a:latin typeface="+mj-lt"/>
                <a:sym typeface="Symbol" pitchFamily="18" charset="2"/>
              </a:rPr>
              <a:t>it</a:t>
            </a:r>
            <a:r>
              <a:rPr lang="en-US" sz="2400" smtClean="0">
                <a:latin typeface="+mj-lt"/>
                <a:sym typeface="Symbol" pitchFamily="18" charset="2"/>
              </a:rPr>
              <a:t>) </a:t>
            </a:r>
            <a:endParaRPr lang="en-US" sz="2400" smtClean="0">
              <a:latin typeface="+mj-lt"/>
            </a:endParaRPr>
          </a:p>
          <a:p>
            <a:pPr eaLnBrk="1" hangingPunct="1">
              <a:buFont typeface="Wingdings" pitchFamily="2" charset="2"/>
              <a:buNone/>
            </a:pPr>
            <a:endParaRPr lang="en-US" sz="2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143000"/>
            <a:ext cx="8229600" cy="530225"/>
          </a:xfrm>
        </p:spPr>
        <p:txBody>
          <a:bodyPr/>
          <a:lstStyle/>
          <a:p>
            <a:pPr eaLnBrk="1" hangingPunct="1"/>
            <a:r>
              <a:rPr lang="en-US" b="1" smtClean="0"/>
              <a:t>Ordered Probability Model</a:t>
            </a:r>
          </a:p>
        </p:txBody>
      </p:sp>
      <p:graphicFrame>
        <p:nvGraphicFramePr>
          <p:cNvPr id="1026" name="Object 4"/>
          <p:cNvGraphicFramePr>
            <a:graphicFrameLocks noChangeAspect="1"/>
          </p:cNvGraphicFramePr>
          <p:nvPr/>
        </p:nvGraphicFramePr>
        <p:xfrm>
          <a:off x="1676400" y="1905000"/>
          <a:ext cx="6392862" cy="3852863"/>
        </p:xfrm>
        <a:graphic>
          <a:graphicData uri="http://schemas.openxmlformats.org/presentationml/2006/ole">
            <mc:AlternateContent xmlns:mc="http://schemas.openxmlformats.org/markup-compatibility/2006">
              <mc:Choice xmlns:v="urn:schemas-microsoft-com:vml" Requires="v">
                <p:oleObj spid="_x0000_s1027" name="Equation" r:id="rId4" imgW="3581280" imgH="2158920" progId="Equation.DSMT4">
                  <p:embed/>
                </p:oleObj>
              </mc:Choice>
              <mc:Fallback>
                <p:oleObj name="Equation" r:id="rId4" imgW="3581280" imgH="21589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05000"/>
                        <a:ext cx="6392862" cy="3852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457200" y="685800"/>
            <a:ext cx="8534400" cy="838200"/>
          </a:xfrm>
        </p:spPr>
        <p:txBody>
          <a:bodyPr/>
          <a:lstStyle/>
          <a:p>
            <a:pPr eaLnBrk="1" hangingPunct="1"/>
            <a:r>
              <a:rPr lang="en-US" sz="2800" b="1" smtClean="0"/>
              <a:t>Combined Outcomes for Health Satisfaction</a:t>
            </a:r>
          </a:p>
        </p:txBody>
      </p:sp>
      <p:pic>
        <p:nvPicPr>
          <p:cNvPr id="24579" name="Picture 5"/>
          <p:cNvPicPr>
            <a:picLocks noChangeAspect="1" noChangeArrowheads="1"/>
          </p:cNvPicPr>
          <p:nvPr/>
        </p:nvPicPr>
        <p:blipFill>
          <a:blip r:embed="rId3"/>
          <a:srcRect/>
          <a:stretch>
            <a:fillRect/>
          </a:stretch>
        </p:blipFill>
        <p:spPr bwMode="auto">
          <a:xfrm>
            <a:off x="1905000" y="1905000"/>
            <a:ext cx="6019800" cy="4284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1143000"/>
            <a:ext cx="8229600" cy="530225"/>
          </a:xfrm>
        </p:spPr>
        <p:txBody>
          <a:bodyPr/>
          <a:lstStyle/>
          <a:p>
            <a:pPr eaLnBrk="1" hangingPunct="1"/>
            <a:r>
              <a:rPr lang="en-US" b="1" smtClean="0"/>
              <a:t>Probabilities for Ordered Choices</a:t>
            </a:r>
          </a:p>
        </p:txBody>
      </p:sp>
      <p:graphicFrame>
        <p:nvGraphicFramePr>
          <p:cNvPr id="2050" name="Object 4"/>
          <p:cNvGraphicFramePr>
            <a:graphicFrameLocks noChangeAspect="1"/>
          </p:cNvGraphicFramePr>
          <p:nvPr/>
        </p:nvGraphicFramePr>
        <p:xfrm>
          <a:off x="1524000" y="2286000"/>
          <a:ext cx="6477000" cy="2851150"/>
        </p:xfrm>
        <a:graphic>
          <a:graphicData uri="http://schemas.openxmlformats.org/presentationml/2006/ole">
            <mc:AlternateContent xmlns:mc="http://schemas.openxmlformats.org/markup-compatibility/2006">
              <mc:Choice xmlns:v="urn:schemas-microsoft-com:vml" Requires="v">
                <p:oleObj spid="_x0000_s2051" name="Equation" r:id="rId4" imgW="3403440" imgH="1498320" progId="Equation.DSMT4">
                  <p:embed/>
                </p:oleObj>
              </mc:Choice>
              <mc:Fallback>
                <p:oleObj name="Equation" r:id="rId4" imgW="3403440" imgH="14983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286000"/>
                        <a:ext cx="6477000" cy="285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p:spPr>
        <p:txBody>
          <a:bodyPr wrap="none"/>
          <a:lstStyle/>
          <a:p>
            <a:endParaRPr lang="en-US"/>
          </a:p>
        </p:txBody>
      </p:sp>
      <p:sp>
        <p:nvSpPr>
          <p:cNvPr id="2053"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idx="4294967295"/>
          </p:nvPr>
        </p:nvSpPr>
        <p:spPr>
          <a:xfrm>
            <a:off x="762000" y="1066800"/>
            <a:ext cx="8229600" cy="530225"/>
          </a:xfrm>
        </p:spPr>
        <p:txBody>
          <a:bodyPr/>
          <a:lstStyle/>
          <a:p>
            <a:pPr eaLnBrk="1" hangingPunct="1"/>
            <a:r>
              <a:rPr lang="en-US" b="1" smtClean="0"/>
              <a:t>Probabilities for Ordered Choices</a:t>
            </a:r>
          </a:p>
        </p:txBody>
      </p:sp>
      <p:pic>
        <p:nvPicPr>
          <p:cNvPr id="25603" name="Picture 5"/>
          <p:cNvPicPr>
            <a:picLocks noChangeAspect="1" noChangeArrowheads="1"/>
          </p:cNvPicPr>
          <p:nvPr/>
        </p:nvPicPr>
        <p:blipFill>
          <a:blip r:embed="rId3"/>
          <a:srcRect/>
          <a:stretch>
            <a:fillRect/>
          </a:stretch>
        </p:blipFill>
        <p:spPr bwMode="auto">
          <a:xfrm>
            <a:off x="457200" y="1600200"/>
            <a:ext cx="8229600" cy="4022725"/>
          </a:xfrm>
          <a:prstGeom prst="rect">
            <a:avLst/>
          </a:prstGeom>
          <a:noFill/>
          <a:ln w="9525">
            <a:noFill/>
            <a:miter lim="800000"/>
            <a:headEnd/>
            <a:tailEnd/>
          </a:ln>
        </p:spPr>
      </p:pic>
      <p:sp>
        <p:nvSpPr>
          <p:cNvPr id="25604" name="Text Box 5"/>
          <p:cNvSpPr txBox="1">
            <a:spLocks noChangeArrowheads="1"/>
          </p:cNvSpPr>
          <p:nvPr/>
        </p:nvSpPr>
        <p:spPr bwMode="auto">
          <a:xfrm>
            <a:off x="3200400" y="5486400"/>
            <a:ext cx="4648200" cy="366713"/>
          </a:xfrm>
          <a:prstGeom prst="rect">
            <a:avLst/>
          </a:prstGeom>
          <a:noFill/>
          <a:ln w="19050">
            <a:noFill/>
            <a:miter lim="800000"/>
            <a:headEnd/>
            <a:tailEnd/>
          </a:ln>
        </p:spPr>
        <p:txBody>
          <a:bodyPr>
            <a:spAutoFit/>
          </a:bodyPr>
          <a:lstStyle/>
          <a:p>
            <a:pPr>
              <a:spcBef>
                <a:spcPct val="50000"/>
              </a:spcBef>
            </a:pPr>
            <a:r>
              <a:rPr lang="en-US" sz="1200" b="1">
                <a:latin typeface="Arial" charset="0"/>
              </a:rPr>
              <a:t>                </a:t>
            </a:r>
            <a:r>
              <a:rPr lang="el-GR" sz="1200" b="1">
                <a:latin typeface="Arial" charset="0"/>
              </a:rPr>
              <a:t>μ</a:t>
            </a:r>
            <a:r>
              <a:rPr lang="en-US" sz="1200" b="1" baseline="-25000">
                <a:latin typeface="Arial" charset="0"/>
              </a:rPr>
              <a:t>1</a:t>
            </a:r>
            <a:r>
              <a:rPr lang="en-US" sz="1200" b="1">
                <a:latin typeface="Arial" charset="0"/>
              </a:rPr>
              <a:t> =1.1479               </a:t>
            </a:r>
            <a:r>
              <a:rPr lang="el-GR" sz="1200" b="1">
                <a:latin typeface="Arial" charset="0"/>
              </a:rPr>
              <a:t>μ</a:t>
            </a:r>
            <a:r>
              <a:rPr lang="en-US" sz="1200" b="1" baseline="-25000">
                <a:latin typeface="Arial" charset="0"/>
              </a:rPr>
              <a:t>2</a:t>
            </a:r>
            <a:r>
              <a:rPr lang="en-US"/>
              <a:t> </a:t>
            </a:r>
            <a:r>
              <a:rPr lang="en-US" sz="1200" b="1">
                <a:latin typeface="Arial" charset="0"/>
              </a:rPr>
              <a:t>=2.5478       </a:t>
            </a:r>
            <a:r>
              <a:rPr lang="el-GR" sz="1200" b="1">
                <a:latin typeface="Arial" charset="0"/>
              </a:rPr>
              <a:t>μ</a:t>
            </a:r>
            <a:r>
              <a:rPr lang="en-US" sz="1200" b="1" baseline="-25000">
                <a:latin typeface="Arial" charset="0"/>
              </a:rPr>
              <a:t>3</a:t>
            </a:r>
            <a:r>
              <a:rPr lang="en-US"/>
              <a:t> </a:t>
            </a:r>
            <a:r>
              <a:rPr lang="en-US" sz="1200" b="1">
                <a:latin typeface="Arial" charset="0"/>
              </a:rPr>
              <a:t>=3.0564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a:xfrm>
            <a:off x="914400" y="1066800"/>
            <a:ext cx="8229600" cy="530225"/>
          </a:xfrm>
        </p:spPr>
        <p:txBody>
          <a:bodyPr/>
          <a:lstStyle/>
          <a:p>
            <a:pPr eaLnBrk="1" hangingPunct="1"/>
            <a:r>
              <a:rPr lang="en-US" b="1" smtClean="0"/>
              <a:t>Thresholds and Probabilities</a:t>
            </a:r>
          </a:p>
        </p:txBody>
      </p:sp>
      <p:pic>
        <p:nvPicPr>
          <p:cNvPr id="26627" name="Picture 2"/>
          <p:cNvPicPr>
            <a:picLocks noChangeAspect="1" noChangeArrowheads="1"/>
          </p:cNvPicPr>
          <p:nvPr/>
        </p:nvPicPr>
        <p:blipFill>
          <a:blip r:embed="rId3"/>
          <a:srcRect/>
          <a:stretch>
            <a:fillRect/>
          </a:stretch>
        </p:blipFill>
        <p:spPr bwMode="auto">
          <a:xfrm>
            <a:off x="2514600" y="2514599"/>
            <a:ext cx="5029200" cy="1778619"/>
          </a:xfrm>
          <a:prstGeom prst="rect">
            <a:avLst/>
          </a:prstGeom>
          <a:noFill/>
          <a:ln w="9525">
            <a:noFill/>
            <a:miter lim="800000"/>
            <a:headEnd/>
            <a:tailEnd/>
          </a:ln>
        </p:spPr>
      </p:pic>
      <p:pic>
        <p:nvPicPr>
          <p:cNvPr id="26628" name="Picture 3"/>
          <p:cNvPicPr>
            <a:picLocks noChangeAspect="1" noChangeArrowheads="1"/>
          </p:cNvPicPr>
          <p:nvPr/>
        </p:nvPicPr>
        <p:blipFill>
          <a:blip r:embed="rId4"/>
          <a:srcRect/>
          <a:stretch>
            <a:fillRect/>
          </a:stretch>
        </p:blipFill>
        <p:spPr bwMode="auto">
          <a:xfrm>
            <a:off x="2590800" y="4572000"/>
            <a:ext cx="5029200" cy="1901283"/>
          </a:xfrm>
          <a:prstGeom prst="rect">
            <a:avLst/>
          </a:prstGeom>
          <a:noFill/>
          <a:ln w="9525">
            <a:noFill/>
            <a:miter lim="800000"/>
            <a:headEnd/>
            <a:tailEnd/>
          </a:ln>
        </p:spPr>
      </p:pic>
      <p:sp>
        <p:nvSpPr>
          <p:cNvPr id="26629" name="TextBox 4"/>
          <p:cNvSpPr txBox="1">
            <a:spLocks noChangeArrowheads="1"/>
          </p:cNvSpPr>
          <p:nvPr/>
        </p:nvSpPr>
        <p:spPr bwMode="auto">
          <a:xfrm>
            <a:off x="914400" y="1752600"/>
            <a:ext cx="8077200" cy="584775"/>
          </a:xfrm>
          <a:prstGeom prst="rect">
            <a:avLst/>
          </a:prstGeom>
          <a:noFill/>
          <a:ln w="9525">
            <a:noFill/>
            <a:miter lim="800000"/>
            <a:headEnd/>
            <a:tailEnd/>
          </a:ln>
        </p:spPr>
        <p:txBody>
          <a:bodyPr>
            <a:spAutoFit/>
          </a:bodyPr>
          <a:lstStyle/>
          <a:p>
            <a:r>
              <a:rPr lang="en-US" sz="1600" b="1">
                <a:latin typeface="Arial" charset="0"/>
              </a:rPr>
              <a:t>The threshold parameters adjust to make probabilities match sample </a:t>
            </a:r>
            <a:r>
              <a:rPr lang="en-US" sz="1600" b="1" smtClean="0">
                <a:latin typeface="Arial" charset="0"/>
              </a:rPr>
              <a:t/>
            </a:r>
            <a:br>
              <a:rPr lang="en-US" sz="1600" b="1" smtClean="0">
                <a:latin typeface="Arial" charset="0"/>
              </a:rPr>
            </a:br>
            <a:r>
              <a:rPr lang="en-US" sz="1600" b="1" smtClean="0">
                <a:latin typeface="Arial" charset="0"/>
              </a:rPr>
              <a:t>proportions.  They do not adjust to discretize a normal or logistic distribution.</a:t>
            </a:r>
            <a:endParaRPr lang="en-US" sz="1600" b="1">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295400"/>
            <a:ext cx="8229600" cy="530225"/>
          </a:xfrm>
        </p:spPr>
        <p:txBody>
          <a:bodyPr/>
          <a:lstStyle/>
          <a:p>
            <a:pPr eaLnBrk="1" hangingPunct="1"/>
            <a:r>
              <a:rPr lang="en-US" b="1" smtClean="0"/>
              <a:t>Coefficients</a:t>
            </a:r>
          </a:p>
        </p:txBody>
      </p:sp>
      <p:graphicFrame>
        <p:nvGraphicFramePr>
          <p:cNvPr id="3074" name="Object 4"/>
          <p:cNvGraphicFramePr>
            <a:graphicFrameLocks noChangeAspect="1"/>
          </p:cNvGraphicFramePr>
          <p:nvPr/>
        </p:nvGraphicFramePr>
        <p:xfrm>
          <a:off x="1447800" y="2286000"/>
          <a:ext cx="6953250" cy="2636929"/>
        </p:xfrm>
        <a:graphic>
          <a:graphicData uri="http://schemas.openxmlformats.org/presentationml/2006/ole">
            <mc:AlternateContent xmlns:mc="http://schemas.openxmlformats.org/markup-compatibility/2006">
              <mc:Choice xmlns:v="urn:schemas-microsoft-com:vml" Requires="v">
                <p:oleObj spid="_x0000_s3075" name="Equation" r:id="rId4" imgW="4152600" imgH="1574640" progId="Equation.DSMT4">
                  <p:embed/>
                </p:oleObj>
              </mc:Choice>
              <mc:Fallback>
                <p:oleObj name="Equation" r:id="rId4" imgW="4152600" imgH="15746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86000"/>
                        <a:ext cx="6953250" cy="26369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762000" y="1295400"/>
            <a:ext cx="8229600" cy="530225"/>
          </a:xfrm>
        </p:spPr>
        <p:txBody>
          <a:bodyPr/>
          <a:lstStyle/>
          <a:p>
            <a:pPr eaLnBrk="1" hangingPunct="1"/>
            <a:r>
              <a:rPr lang="en-US" sz="2800" b="1" smtClean="0"/>
              <a:t>Partial Effects in the </a:t>
            </a:r>
            <a:br>
              <a:rPr lang="en-US" sz="2800" b="1" smtClean="0"/>
            </a:br>
            <a:r>
              <a:rPr lang="en-US" sz="2800" b="1" smtClean="0"/>
              <a:t>Ordered Probability Model</a:t>
            </a:r>
          </a:p>
        </p:txBody>
      </p:sp>
      <p:sp>
        <p:nvSpPr>
          <p:cNvPr id="27651" name="Text Box 5"/>
          <p:cNvSpPr txBox="1">
            <a:spLocks noChangeArrowheads="1"/>
          </p:cNvSpPr>
          <p:nvPr/>
        </p:nvSpPr>
        <p:spPr bwMode="auto">
          <a:xfrm>
            <a:off x="5943600" y="1981200"/>
            <a:ext cx="2971800" cy="4354513"/>
          </a:xfrm>
          <a:prstGeom prst="rect">
            <a:avLst/>
          </a:prstGeom>
          <a:noFill/>
          <a:ln w="19050">
            <a:noFill/>
            <a:miter lim="800000"/>
            <a:headEnd/>
            <a:tailEnd/>
          </a:ln>
        </p:spPr>
        <p:txBody>
          <a:bodyPr>
            <a:spAutoFit/>
          </a:bodyPr>
          <a:lstStyle/>
          <a:p>
            <a:pPr>
              <a:spcBef>
                <a:spcPct val="50000"/>
              </a:spcBef>
            </a:pPr>
            <a:r>
              <a:rPr lang="en-US">
                <a:latin typeface="Tahoma" pitchFamily="34" charset="0"/>
              </a:rPr>
              <a:t>Assume the </a:t>
            </a:r>
            <a:r>
              <a:rPr lang="el-GR">
                <a:latin typeface="Tahoma" pitchFamily="34" charset="0"/>
                <a:cs typeface="Tahoma" pitchFamily="34" charset="0"/>
              </a:rPr>
              <a:t>β</a:t>
            </a:r>
            <a:r>
              <a:rPr lang="en-US" baseline="-25000">
                <a:latin typeface="Tahoma" pitchFamily="34" charset="0"/>
                <a:cs typeface="Tahoma" pitchFamily="34" charset="0"/>
              </a:rPr>
              <a:t>k</a:t>
            </a:r>
            <a:r>
              <a:rPr lang="en-US">
                <a:latin typeface="Tahoma" pitchFamily="34" charset="0"/>
                <a:cs typeface="Tahoma" pitchFamily="34" charset="0"/>
              </a:rPr>
              <a:t> is positive.</a:t>
            </a:r>
          </a:p>
          <a:p>
            <a:pPr>
              <a:spcBef>
                <a:spcPct val="50000"/>
              </a:spcBef>
            </a:pPr>
            <a:r>
              <a:rPr lang="en-US">
                <a:latin typeface="Tahoma" pitchFamily="34" charset="0"/>
                <a:cs typeface="Tahoma" pitchFamily="34" charset="0"/>
              </a:rPr>
              <a:t>Assume that x</a:t>
            </a:r>
            <a:r>
              <a:rPr lang="en-US" baseline="-25000">
                <a:latin typeface="Tahoma" pitchFamily="34" charset="0"/>
                <a:cs typeface="Tahoma" pitchFamily="34" charset="0"/>
              </a:rPr>
              <a:t>k</a:t>
            </a:r>
            <a:r>
              <a:rPr lang="en-US">
                <a:latin typeface="Tahoma" pitchFamily="34" charset="0"/>
                <a:cs typeface="Tahoma" pitchFamily="34" charset="0"/>
              </a:rPr>
              <a:t> increases.</a:t>
            </a:r>
          </a:p>
          <a:p>
            <a:pPr>
              <a:spcBef>
                <a:spcPct val="50000"/>
              </a:spcBef>
            </a:pPr>
            <a:r>
              <a:rPr lang="el-GR" b="1">
                <a:latin typeface="Tahoma" pitchFamily="34" charset="0"/>
              </a:rPr>
              <a:t>β</a:t>
            </a:r>
            <a:r>
              <a:rPr lang="en-US" b="1">
                <a:latin typeface="Tahoma" pitchFamily="34" charset="0"/>
              </a:rPr>
              <a:t>’x </a:t>
            </a:r>
            <a:r>
              <a:rPr lang="en-US">
                <a:latin typeface="Tahoma" pitchFamily="34" charset="0"/>
              </a:rPr>
              <a:t>increases. </a:t>
            </a:r>
            <a:r>
              <a:rPr lang="el-GR">
                <a:latin typeface="Tahoma" pitchFamily="34" charset="0"/>
                <a:cs typeface="Tahoma" pitchFamily="34" charset="0"/>
              </a:rPr>
              <a:t>μ</a:t>
            </a:r>
            <a:r>
              <a:rPr lang="en-US" baseline="-25000">
                <a:latin typeface="Tahoma" pitchFamily="34" charset="0"/>
                <a:cs typeface="Tahoma" pitchFamily="34" charset="0"/>
              </a:rPr>
              <a:t>j</a:t>
            </a:r>
            <a:r>
              <a:rPr lang="en-US">
                <a:latin typeface="Tahoma" pitchFamily="34" charset="0"/>
                <a:cs typeface="Tahoma" pitchFamily="34" charset="0"/>
              </a:rPr>
              <a:t>- </a:t>
            </a:r>
            <a:r>
              <a:rPr lang="el-GR" b="1">
                <a:latin typeface="Tahoma" pitchFamily="34" charset="0"/>
              </a:rPr>
              <a:t>β</a:t>
            </a:r>
            <a:r>
              <a:rPr lang="en-US" b="1">
                <a:latin typeface="Tahoma" pitchFamily="34" charset="0"/>
              </a:rPr>
              <a:t>’x</a:t>
            </a:r>
            <a:r>
              <a:rPr lang="en-US">
                <a:latin typeface="Tahoma" pitchFamily="34" charset="0"/>
                <a:cs typeface="Tahoma" pitchFamily="34" charset="0"/>
              </a:rPr>
              <a:t> shifts to the left for all 5 cells.</a:t>
            </a:r>
          </a:p>
          <a:p>
            <a:pPr>
              <a:spcBef>
                <a:spcPct val="50000"/>
              </a:spcBef>
            </a:pPr>
            <a:r>
              <a:rPr lang="en-US">
                <a:latin typeface="Tahoma" pitchFamily="34" charset="0"/>
                <a:cs typeface="Tahoma" pitchFamily="34" charset="0"/>
              </a:rPr>
              <a:t>Prob[y=0] decreases</a:t>
            </a:r>
          </a:p>
          <a:p>
            <a:pPr>
              <a:spcBef>
                <a:spcPct val="50000"/>
              </a:spcBef>
            </a:pPr>
            <a:r>
              <a:rPr lang="en-US">
                <a:latin typeface="Tahoma" pitchFamily="34" charset="0"/>
                <a:cs typeface="Tahoma" pitchFamily="34" charset="0"/>
              </a:rPr>
              <a:t>Prob[y=1] decreases – the mass shifted out is larger than the mass shifted in.</a:t>
            </a:r>
          </a:p>
          <a:p>
            <a:pPr>
              <a:spcBef>
                <a:spcPct val="50000"/>
              </a:spcBef>
            </a:pPr>
            <a:r>
              <a:rPr lang="en-US">
                <a:latin typeface="Tahoma" pitchFamily="34" charset="0"/>
                <a:cs typeface="Tahoma" pitchFamily="34" charset="0"/>
              </a:rPr>
              <a:t>Prob[y=3] increases – same reason in reverse.</a:t>
            </a:r>
          </a:p>
          <a:p>
            <a:pPr>
              <a:spcBef>
                <a:spcPct val="50000"/>
              </a:spcBef>
            </a:pPr>
            <a:r>
              <a:rPr lang="en-US">
                <a:latin typeface="Tahoma" pitchFamily="34" charset="0"/>
                <a:cs typeface="Tahoma" pitchFamily="34" charset="0"/>
              </a:rPr>
              <a:t>Prob[y=4] must increase.</a:t>
            </a:r>
          </a:p>
          <a:p>
            <a:pPr>
              <a:spcBef>
                <a:spcPct val="50000"/>
              </a:spcBef>
            </a:pPr>
            <a:endParaRPr lang="el-GR" b="1">
              <a:latin typeface="Tahoma" pitchFamily="34" charset="0"/>
              <a:cs typeface="Tahoma" pitchFamily="34" charset="0"/>
            </a:endParaRPr>
          </a:p>
        </p:txBody>
      </p:sp>
      <p:sp>
        <p:nvSpPr>
          <p:cNvPr id="27652" name="Text Box 10"/>
          <p:cNvSpPr txBox="1">
            <a:spLocks noChangeArrowheads="1"/>
          </p:cNvSpPr>
          <p:nvPr/>
        </p:nvSpPr>
        <p:spPr bwMode="auto">
          <a:xfrm>
            <a:off x="533400" y="5486400"/>
            <a:ext cx="5334000" cy="1082675"/>
          </a:xfrm>
          <a:prstGeom prst="rect">
            <a:avLst/>
          </a:prstGeom>
          <a:noFill/>
          <a:ln w="12700">
            <a:solidFill>
              <a:schemeClr val="tx1"/>
            </a:solidFill>
            <a:miter lim="800000"/>
            <a:headEnd/>
            <a:tailEnd/>
          </a:ln>
        </p:spPr>
        <p:txBody>
          <a:bodyPr>
            <a:spAutoFit/>
          </a:bodyPr>
          <a:lstStyle/>
          <a:p>
            <a:pPr>
              <a:spcBef>
                <a:spcPct val="50000"/>
              </a:spcBef>
            </a:pPr>
            <a:r>
              <a:rPr lang="en-US" sz="1600" b="1">
                <a:latin typeface="Tahoma" pitchFamily="34" charset="0"/>
              </a:rPr>
              <a:t>When </a:t>
            </a:r>
            <a:r>
              <a:rPr lang="el-GR" sz="1600" b="1">
                <a:latin typeface="Tahoma" pitchFamily="34" charset="0"/>
                <a:cs typeface="Tahoma" pitchFamily="34" charset="0"/>
              </a:rPr>
              <a:t>β</a:t>
            </a:r>
            <a:r>
              <a:rPr lang="en-US" sz="1600" b="1" baseline="-25000">
                <a:latin typeface="Tahoma" pitchFamily="34" charset="0"/>
                <a:cs typeface="Tahoma" pitchFamily="34" charset="0"/>
              </a:rPr>
              <a:t>k</a:t>
            </a:r>
            <a:r>
              <a:rPr lang="en-US" sz="1600" b="1">
                <a:latin typeface="Tahoma" pitchFamily="34" charset="0"/>
                <a:cs typeface="Tahoma" pitchFamily="34" charset="0"/>
              </a:rPr>
              <a:t> &gt; 0, increase in x</a:t>
            </a:r>
            <a:r>
              <a:rPr lang="en-US" sz="1600" b="1" baseline="-25000">
                <a:latin typeface="Tahoma" pitchFamily="34" charset="0"/>
                <a:cs typeface="Tahoma" pitchFamily="34" charset="0"/>
              </a:rPr>
              <a:t>k</a:t>
            </a:r>
            <a:r>
              <a:rPr lang="en-US" sz="1600" b="1">
                <a:latin typeface="Tahoma" pitchFamily="34" charset="0"/>
                <a:cs typeface="Tahoma" pitchFamily="34" charset="0"/>
              </a:rPr>
              <a:t> decreases Prob[y=0] and increases Prob[y=J]. Intermediate cells are ambiguous, but there is only one sign change in the marginal effects from 0 to 1 to … to J</a:t>
            </a:r>
            <a:endParaRPr lang="el-GR" sz="1600" b="1">
              <a:latin typeface="Tahoma" pitchFamily="34" charset="0"/>
              <a:cs typeface="Tahoma" pitchFamily="34" charset="0"/>
            </a:endParaRPr>
          </a:p>
        </p:txBody>
      </p:sp>
      <p:pic>
        <p:nvPicPr>
          <p:cNvPr id="27653" name="Picture 5"/>
          <p:cNvPicPr>
            <a:picLocks noChangeAspect="1" noChangeArrowheads="1"/>
          </p:cNvPicPr>
          <p:nvPr/>
        </p:nvPicPr>
        <p:blipFill>
          <a:blip r:embed="rId3"/>
          <a:srcRect/>
          <a:stretch>
            <a:fillRect/>
          </a:stretch>
        </p:blipFill>
        <p:spPr bwMode="auto">
          <a:xfrm>
            <a:off x="533400" y="2057400"/>
            <a:ext cx="5334000" cy="3276600"/>
          </a:xfrm>
          <a:prstGeom prst="rect">
            <a:avLst/>
          </a:prstGeom>
          <a:noFill/>
          <a:ln w="9525">
            <a:noFill/>
            <a:miter lim="800000"/>
            <a:headEnd/>
            <a:tailEnd/>
          </a:ln>
        </p:spPr>
      </p:pic>
      <p:sp>
        <p:nvSpPr>
          <p:cNvPr id="27654" name="Line 12"/>
          <p:cNvSpPr>
            <a:spLocks noChangeShapeType="1"/>
          </p:cNvSpPr>
          <p:nvPr/>
        </p:nvSpPr>
        <p:spPr bwMode="auto">
          <a:xfrm flipV="1">
            <a:off x="1816100" y="4508500"/>
            <a:ext cx="0" cy="152400"/>
          </a:xfrm>
          <a:prstGeom prst="line">
            <a:avLst/>
          </a:prstGeom>
          <a:noFill/>
          <a:ln w="19050">
            <a:solidFill>
              <a:srgbClr val="FF3300"/>
            </a:solidFill>
            <a:prstDash val="sysDot"/>
            <a:round/>
            <a:headEnd/>
            <a:tailEnd/>
          </a:ln>
        </p:spPr>
        <p:txBody>
          <a:bodyPr wrap="none"/>
          <a:lstStyle/>
          <a:p>
            <a:endParaRPr lang="en-US"/>
          </a:p>
        </p:txBody>
      </p:sp>
      <p:sp>
        <p:nvSpPr>
          <p:cNvPr id="27655" name="Line 13"/>
          <p:cNvSpPr>
            <a:spLocks noChangeShapeType="1"/>
          </p:cNvSpPr>
          <p:nvPr/>
        </p:nvSpPr>
        <p:spPr bwMode="auto">
          <a:xfrm flipV="1">
            <a:off x="2590800" y="3657600"/>
            <a:ext cx="0" cy="990600"/>
          </a:xfrm>
          <a:prstGeom prst="line">
            <a:avLst/>
          </a:prstGeom>
          <a:noFill/>
          <a:ln w="19050">
            <a:solidFill>
              <a:srgbClr val="FF3300"/>
            </a:solidFill>
            <a:prstDash val="sysDot"/>
            <a:round/>
            <a:headEnd/>
            <a:tailEnd/>
          </a:ln>
        </p:spPr>
        <p:txBody>
          <a:bodyPr wrap="none"/>
          <a:lstStyle/>
          <a:p>
            <a:endParaRPr lang="en-US"/>
          </a:p>
        </p:txBody>
      </p:sp>
      <p:sp>
        <p:nvSpPr>
          <p:cNvPr id="27656" name="Line 14"/>
          <p:cNvSpPr>
            <a:spLocks noChangeShapeType="1"/>
          </p:cNvSpPr>
          <p:nvPr/>
        </p:nvSpPr>
        <p:spPr bwMode="auto">
          <a:xfrm flipV="1">
            <a:off x="3581400" y="2743200"/>
            <a:ext cx="0" cy="1905000"/>
          </a:xfrm>
          <a:prstGeom prst="line">
            <a:avLst/>
          </a:prstGeom>
          <a:noFill/>
          <a:ln w="19050">
            <a:solidFill>
              <a:srgbClr val="FF3300"/>
            </a:solidFill>
            <a:prstDash val="sysDot"/>
            <a:round/>
            <a:headEnd/>
            <a:tailEnd/>
          </a:ln>
        </p:spPr>
        <p:txBody>
          <a:bodyPr wrap="none"/>
          <a:lstStyle/>
          <a:p>
            <a:endParaRPr lang="en-US"/>
          </a:p>
        </p:txBody>
      </p:sp>
      <p:sp>
        <p:nvSpPr>
          <p:cNvPr id="27657" name="Line 15"/>
          <p:cNvSpPr>
            <a:spLocks noChangeShapeType="1"/>
          </p:cNvSpPr>
          <p:nvPr/>
        </p:nvSpPr>
        <p:spPr bwMode="auto">
          <a:xfrm flipV="1">
            <a:off x="4038600" y="3352800"/>
            <a:ext cx="0" cy="1295400"/>
          </a:xfrm>
          <a:prstGeom prst="line">
            <a:avLst/>
          </a:prstGeom>
          <a:noFill/>
          <a:ln w="19050">
            <a:solidFill>
              <a:srgbClr val="FF3300"/>
            </a:solidFill>
            <a:prstDash val="sysDot"/>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idx="4294967295"/>
          </p:nvPr>
        </p:nvSpPr>
        <p:spPr>
          <a:xfrm>
            <a:off x="685800" y="1066800"/>
            <a:ext cx="8229600" cy="530225"/>
          </a:xfrm>
        </p:spPr>
        <p:txBody>
          <a:bodyPr/>
          <a:lstStyle/>
          <a:p>
            <a:pPr eaLnBrk="1" hangingPunct="1"/>
            <a:r>
              <a:rPr lang="en-US" sz="2800" b="1" smtClean="0"/>
              <a:t>Effects of 8 More Years of Education</a:t>
            </a:r>
          </a:p>
        </p:txBody>
      </p:sp>
      <p:pic>
        <p:nvPicPr>
          <p:cNvPr id="28675" name="Picture 5"/>
          <p:cNvPicPr>
            <a:picLocks noChangeAspect="1" noChangeArrowheads="1"/>
          </p:cNvPicPr>
          <p:nvPr/>
        </p:nvPicPr>
        <p:blipFill>
          <a:blip r:embed="rId3"/>
          <a:srcRect/>
          <a:stretch>
            <a:fillRect/>
          </a:stretch>
        </p:blipFill>
        <p:spPr bwMode="auto">
          <a:xfrm>
            <a:off x="685800" y="1828800"/>
            <a:ext cx="7924800" cy="443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762000" y="1146175"/>
            <a:ext cx="8229600" cy="530225"/>
          </a:xfrm>
        </p:spPr>
        <p:txBody>
          <a:bodyPr/>
          <a:lstStyle/>
          <a:p>
            <a:pPr eaLnBrk="1" hangingPunct="1"/>
            <a:r>
              <a:rPr lang="en-US" sz="2800" b="1" smtClean="0"/>
              <a:t>An Ordered Probability </a:t>
            </a:r>
            <a:br>
              <a:rPr lang="en-US" sz="2800" b="1" smtClean="0"/>
            </a:br>
            <a:r>
              <a:rPr lang="en-US" sz="2800" b="1" smtClean="0"/>
              <a:t>Model for Health Satisfaction</a:t>
            </a:r>
          </a:p>
        </p:txBody>
      </p:sp>
      <p:sp>
        <p:nvSpPr>
          <p:cNvPr id="29699" name="Text Box 4"/>
          <p:cNvSpPr txBox="1">
            <a:spLocks noChangeArrowheads="1"/>
          </p:cNvSpPr>
          <p:nvPr/>
        </p:nvSpPr>
        <p:spPr bwMode="auto">
          <a:xfrm>
            <a:off x="2209800" y="1676400"/>
            <a:ext cx="5943600" cy="4968875"/>
          </a:xfrm>
          <a:prstGeom prst="rect">
            <a:avLst/>
          </a:prstGeom>
          <a:noFill/>
          <a:ln w="19050">
            <a:noFill/>
            <a:miter lim="800000"/>
            <a:headEnd/>
            <a:tailEnd/>
          </a:ln>
        </p:spPr>
        <p:txBody>
          <a:bodyPr wrap="square">
            <a:spAutoFit/>
          </a:bodyPr>
          <a:lstStyle/>
          <a:p>
            <a:r>
              <a:rPr lang="en-US" sz="1000" b="1">
                <a:latin typeface="Courier New" pitchFamily="49" charset="0"/>
              </a:rPr>
              <a:t>+---------------------------------------------+</a:t>
            </a:r>
          </a:p>
          <a:p>
            <a:r>
              <a:rPr lang="en-US" sz="1000" b="1">
                <a:latin typeface="Courier New" pitchFamily="49" charset="0"/>
              </a:rPr>
              <a:t>| Ordered Probability Model                   |</a:t>
            </a:r>
          </a:p>
          <a:p>
            <a:r>
              <a:rPr lang="en-US" sz="1000" b="1">
                <a:latin typeface="Courier New" pitchFamily="49" charset="0"/>
              </a:rPr>
              <a:t>| Dependent variable                 HSAT     |</a:t>
            </a:r>
          </a:p>
          <a:p>
            <a:r>
              <a:rPr lang="en-US" sz="1000" b="1">
                <a:latin typeface="Courier New" pitchFamily="49" charset="0"/>
              </a:rPr>
              <a:t>| Number of observations            27326     |</a:t>
            </a:r>
          </a:p>
          <a:p>
            <a:r>
              <a:rPr lang="en-US" sz="1000" b="1">
                <a:latin typeface="Courier New" pitchFamily="49" charset="0"/>
              </a:rPr>
              <a:t>| Underlying probabilities based on Normal    |</a:t>
            </a:r>
          </a:p>
          <a:p>
            <a:r>
              <a:rPr lang="en-US" sz="1000" b="1">
                <a:latin typeface="Courier New" pitchFamily="49" charset="0"/>
              </a:rPr>
              <a:t>|    Cell frequencies for outcomes            |</a:t>
            </a:r>
          </a:p>
          <a:p>
            <a:r>
              <a:rPr lang="en-US" sz="1000" b="1">
                <a:latin typeface="Courier New" pitchFamily="49" charset="0"/>
              </a:rPr>
              <a:t>|  Y Count Freq  Y Count Freq  Y Count Freq   |</a:t>
            </a:r>
          </a:p>
          <a:p>
            <a:r>
              <a:rPr lang="en-US" sz="1000" b="1">
                <a:latin typeface="Courier New" pitchFamily="49" charset="0"/>
              </a:rPr>
              <a:t>|  0   447 .016  1   255 .009  2   642 .023   |</a:t>
            </a:r>
          </a:p>
          <a:p>
            <a:r>
              <a:rPr lang="en-US" sz="1000" b="1">
                <a:latin typeface="Courier New" pitchFamily="49" charset="0"/>
              </a:rPr>
              <a:t>|  3  1173 .042  4  1390 .050  5  4233 .154   |</a:t>
            </a:r>
          </a:p>
          <a:p>
            <a:r>
              <a:rPr lang="en-US" sz="1000" b="1">
                <a:latin typeface="Courier New" pitchFamily="49" charset="0"/>
              </a:rPr>
              <a:t>|  6  2530 .092  7  4231 .154  8  6172 .225   |</a:t>
            </a:r>
          </a:p>
          <a:p>
            <a:r>
              <a:rPr lang="en-US" sz="1000" b="1">
                <a:latin typeface="Courier New" pitchFamily="49" charset="0"/>
              </a:rPr>
              <a:t>|  9  3061 .112 10  3192 .116                 |</a:t>
            </a:r>
          </a:p>
          <a:p>
            <a:r>
              <a:rPr lang="en-US" sz="1000" b="1">
                <a:latin typeface="Courier New" pitchFamily="49" charset="0"/>
              </a:rPr>
              <a:t>+---------------------------------------------+</a:t>
            </a:r>
          </a:p>
          <a:p>
            <a:r>
              <a:rPr lang="en-US" sz="1000" b="1">
                <a:latin typeface="Courier New" pitchFamily="49" charset="0"/>
              </a:rPr>
              <a:t>+---------+--------------+----------------+--------+---------+----------+</a:t>
            </a:r>
          </a:p>
          <a:p>
            <a:r>
              <a:rPr lang="en-US" sz="1000" b="1">
                <a:latin typeface="Courier New" pitchFamily="49" charset="0"/>
              </a:rPr>
              <a:t>|Variable | Coefficient  | Standard Error |b/St.Er.|P[|Z|&gt;z] | Mean of X|</a:t>
            </a:r>
          </a:p>
          <a:p>
            <a:r>
              <a:rPr lang="en-US" sz="1000" b="1">
                <a:latin typeface="Courier New" pitchFamily="49" charset="0"/>
              </a:rPr>
              <a:t>+---------+--------------+----------------+--------+---------+----------+</a:t>
            </a:r>
          </a:p>
          <a:p>
            <a:r>
              <a:rPr lang="en-US" sz="1000" b="1">
                <a:latin typeface="Courier New" pitchFamily="49" charset="0"/>
              </a:rPr>
              <a:t>          Index function for probability</a:t>
            </a:r>
          </a:p>
          <a:p>
            <a:r>
              <a:rPr lang="en-US" sz="1000" b="1">
                <a:latin typeface="Courier New" pitchFamily="49" charset="0"/>
              </a:rPr>
              <a:t> Constant      2.61335825      .04658496    56.099   .0000</a:t>
            </a:r>
          </a:p>
          <a:p>
            <a:r>
              <a:rPr lang="en-US" sz="1000" b="1">
                <a:latin typeface="Courier New" pitchFamily="49" charset="0"/>
              </a:rPr>
              <a:t> FEMALE        -.05840486      .01259442    -4.637   .0000     .47877479</a:t>
            </a:r>
          </a:p>
          <a:p>
            <a:r>
              <a:rPr lang="en-US" sz="1000" b="1">
                <a:latin typeface="Courier New" pitchFamily="49" charset="0"/>
              </a:rPr>
              <a:t> EDUC           .03390552      .00284332    11.925   .0000    11.3206310</a:t>
            </a:r>
          </a:p>
          <a:p>
            <a:r>
              <a:rPr lang="en-US" sz="1000" b="1">
                <a:latin typeface="Courier New" pitchFamily="49" charset="0"/>
              </a:rPr>
              <a:t> AGE           -.01997327      .00059487   -33.576   .0000    43.5256898</a:t>
            </a:r>
          </a:p>
          <a:p>
            <a:r>
              <a:rPr lang="en-US" sz="1000" b="1">
                <a:latin typeface="Courier New" pitchFamily="49" charset="0"/>
              </a:rPr>
              <a:t> HHNINC         .25914964      .03631951     7.135   .0000     .35208362</a:t>
            </a:r>
          </a:p>
          <a:p>
            <a:r>
              <a:rPr lang="en-US" sz="1000" b="1">
                <a:latin typeface="Courier New" pitchFamily="49" charset="0"/>
              </a:rPr>
              <a:t> HHKIDS         .06314906      .01350176     4.677   .0000     .40273000</a:t>
            </a:r>
          </a:p>
          <a:p>
            <a:r>
              <a:rPr lang="en-US" sz="1000" b="1">
                <a:latin typeface="Courier New" pitchFamily="49" charset="0"/>
              </a:rPr>
              <a:t>          Threshold parameters for index</a:t>
            </a:r>
          </a:p>
          <a:p>
            <a:r>
              <a:rPr lang="en-US" sz="1000" b="1">
                <a:latin typeface="Courier New" pitchFamily="49" charset="0"/>
              </a:rPr>
              <a:t> Mu(1)          .19352076      .01002714    19.300   .0000</a:t>
            </a:r>
          </a:p>
          <a:p>
            <a:r>
              <a:rPr lang="en-US" sz="1000" b="1">
                <a:latin typeface="Courier New" pitchFamily="49" charset="0"/>
              </a:rPr>
              <a:t> Mu(2)          .49955053      .01087525    45.935   .0000</a:t>
            </a:r>
          </a:p>
          <a:p>
            <a:r>
              <a:rPr lang="en-US" sz="1000" b="1">
                <a:latin typeface="Courier New" pitchFamily="49" charset="0"/>
              </a:rPr>
              <a:t> Mu(3)          .83593441      .00990420    84.402   .0000</a:t>
            </a:r>
          </a:p>
          <a:p>
            <a:r>
              <a:rPr lang="en-US" sz="1000" b="1">
                <a:latin typeface="Courier New" pitchFamily="49" charset="0"/>
              </a:rPr>
              <a:t> Mu(4)         1.10524187      .00908506   121.655   .0000</a:t>
            </a:r>
          </a:p>
          <a:p>
            <a:r>
              <a:rPr lang="en-US" sz="1000" b="1">
                <a:latin typeface="Courier New" pitchFamily="49" charset="0"/>
              </a:rPr>
              <a:t> Mu(5)         1.66256620      .00801113   207.532   .0000</a:t>
            </a:r>
          </a:p>
          <a:p>
            <a:r>
              <a:rPr lang="en-US" sz="1000" b="1">
                <a:latin typeface="Courier New" pitchFamily="49" charset="0"/>
              </a:rPr>
              <a:t> Mu(6)         1.92729096      .00774122   248.965   .0000</a:t>
            </a:r>
          </a:p>
          <a:p>
            <a:r>
              <a:rPr lang="en-US" sz="1000" b="1">
                <a:latin typeface="Courier New" pitchFamily="49" charset="0"/>
              </a:rPr>
              <a:t> Mu(7)         2.33879408      .00777041   300.987   .0000</a:t>
            </a:r>
          </a:p>
          <a:p>
            <a:r>
              <a:rPr lang="en-US" sz="1000" b="1">
                <a:latin typeface="Courier New" pitchFamily="49" charset="0"/>
              </a:rPr>
              <a:t> Mu(8)         2.99432165      .00851090   351.822   .0000</a:t>
            </a:r>
          </a:p>
          <a:p>
            <a:r>
              <a:rPr lang="en-US" sz="1000" b="1">
                <a:latin typeface="Courier New" pitchFamily="49" charset="0"/>
              </a:rPr>
              <a:t> Mu(9)         3.45366015      .01017554   339.408   .0000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762000" y="914400"/>
            <a:ext cx="8229600" cy="530225"/>
          </a:xfrm>
        </p:spPr>
        <p:txBody>
          <a:bodyPr/>
          <a:lstStyle/>
          <a:p>
            <a:pPr eaLnBrk="1" hangingPunct="1"/>
            <a:r>
              <a:rPr lang="en-US" b="1" smtClean="0"/>
              <a:t>Ordered Probability Effects</a:t>
            </a:r>
          </a:p>
        </p:txBody>
      </p:sp>
      <p:sp>
        <p:nvSpPr>
          <p:cNvPr id="30723" name="Text Box 4"/>
          <p:cNvSpPr txBox="1">
            <a:spLocks noChangeArrowheads="1"/>
          </p:cNvSpPr>
          <p:nvPr/>
        </p:nvSpPr>
        <p:spPr bwMode="auto">
          <a:xfrm>
            <a:off x="914400" y="1600200"/>
            <a:ext cx="75438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Marginal effects for ordered probability model     |</a:t>
            </a:r>
          </a:p>
          <a:p>
            <a:r>
              <a:rPr lang="en-US" sz="1200" b="1">
                <a:latin typeface="Courier New" pitchFamily="49" charset="0"/>
              </a:rPr>
              <a:t>| M.E.s for dummy variables are Pr[y|x=1]-Pr[y|x=0]  |</a:t>
            </a:r>
          </a:p>
          <a:p>
            <a:r>
              <a:rPr lang="en-US" sz="1200" b="1">
                <a:latin typeface="Courier New" pitchFamily="49" charset="0"/>
              </a:rPr>
              <a:t>| Names for dummy variables are marked by *.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These are the effects on Prob[Y=00] at means.</a:t>
            </a:r>
          </a:p>
          <a:p>
            <a:r>
              <a:rPr lang="en-US" sz="1200" b="1">
                <a:latin typeface="Courier New" pitchFamily="49" charset="0"/>
              </a:rPr>
              <a:t> *FEMALE        .00200414      .00043473     4.610   .0000     .47877479</a:t>
            </a:r>
          </a:p>
          <a:p>
            <a:r>
              <a:rPr lang="en-US" sz="1200" b="1">
                <a:latin typeface="Courier New" pitchFamily="49" charset="0"/>
              </a:rPr>
              <a:t> EDUC          -.00115962    .986135D-04   -11.759   .0000    11.3206310</a:t>
            </a:r>
          </a:p>
          <a:p>
            <a:r>
              <a:rPr lang="en-US" sz="1200" b="1">
                <a:latin typeface="Courier New" pitchFamily="49" charset="0"/>
              </a:rPr>
              <a:t> AGE            .00068311    .224205D-04    30.468   .0000    43.5256898</a:t>
            </a:r>
          </a:p>
          <a:p>
            <a:r>
              <a:rPr lang="en-US" sz="1200" b="1">
                <a:latin typeface="Courier New" pitchFamily="49" charset="0"/>
              </a:rPr>
              <a:t> HHNINC        -.00886328      .00124869    -7.098   .0000     .35208362</a:t>
            </a:r>
          </a:p>
          <a:p>
            <a:r>
              <a:rPr lang="en-US" sz="1200" b="1">
                <a:latin typeface="Courier New" pitchFamily="49" charset="0"/>
              </a:rPr>
              <a:t> *HHKIDS       -.00213193      .00045119    -4.725   .0000     .40273000</a:t>
            </a:r>
          </a:p>
          <a:p>
            <a:r>
              <a:rPr lang="en-US" sz="1200" b="1">
                <a:latin typeface="Courier New" pitchFamily="49" charset="0"/>
              </a:rPr>
              <a:t>          These are the effects on Prob[Y=01] at means.</a:t>
            </a:r>
          </a:p>
          <a:p>
            <a:r>
              <a:rPr lang="en-US" sz="1200" b="1">
                <a:latin typeface="Courier New" pitchFamily="49" charset="0"/>
              </a:rPr>
              <a:t> *FEMALE        .00101533      .00021973     4.621   .0000     .47877479</a:t>
            </a:r>
          </a:p>
          <a:p>
            <a:r>
              <a:rPr lang="en-US" sz="1200" b="1">
                <a:latin typeface="Courier New" pitchFamily="49" charset="0"/>
              </a:rPr>
              <a:t> EDUC          -.00058810    .496973D-04   -11.834   .0000    11.3206310</a:t>
            </a:r>
          </a:p>
          <a:p>
            <a:r>
              <a:rPr lang="en-US" sz="1200" b="1">
                <a:latin typeface="Courier New" pitchFamily="49" charset="0"/>
              </a:rPr>
              <a:t> AGE            .00034644    .108937D-04    31.802   .0000    43.5256898</a:t>
            </a:r>
          </a:p>
          <a:p>
            <a:r>
              <a:rPr lang="en-US" sz="1200" b="1">
                <a:latin typeface="Courier New" pitchFamily="49" charset="0"/>
              </a:rPr>
              <a:t> HHNINC        -.00449505      .00063180    -7.115   .0000     .35208362</a:t>
            </a:r>
          </a:p>
          <a:p>
            <a:r>
              <a:rPr lang="en-US" sz="1200" b="1">
                <a:latin typeface="Courier New" pitchFamily="49" charset="0"/>
              </a:rPr>
              <a:t> *HHKIDS       -.00108460      .00022994    -4.717   .0000     .40273000</a:t>
            </a:r>
          </a:p>
          <a:p>
            <a:r>
              <a:rPr lang="en-US" sz="1200" b="1">
                <a:latin typeface="Courier New" pitchFamily="49" charset="0"/>
              </a:rPr>
              <a:t> ... repeated for all 11 outcomes</a:t>
            </a:r>
          </a:p>
          <a:p>
            <a:r>
              <a:rPr lang="en-US" sz="1200" b="1">
                <a:latin typeface="Courier New" pitchFamily="49" charset="0"/>
              </a:rPr>
              <a:t>          These are the effects on Prob[Y=10] at means.</a:t>
            </a:r>
          </a:p>
          <a:p>
            <a:r>
              <a:rPr lang="en-US" sz="1200" b="1">
                <a:latin typeface="Courier New" pitchFamily="49" charset="0"/>
              </a:rPr>
              <a:t> *FEMALE       -.01082419      .00233746    -4.631   .0000     .47877479</a:t>
            </a:r>
          </a:p>
          <a:p>
            <a:r>
              <a:rPr lang="en-US" sz="1200" b="1">
                <a:latin typeface="Courier New" pitchFamily="49" charset="0"/>
              </a:rPr>
              <a:t> EDUC           .00629289      .00053706    11.717   .0000    11.3206310</a:t>
            </a:r>
          </a:p>
          <a:p>
            <a:r>
              <a:rPr lang="en-US" sz="1200" b="1">
                <a:latin typeface="Courier New" pitchFamily="49" charset="0"/>
              </a:rPr>
              <a:t> AGE           -.00370705      .00012547   -29.545   .0000    43.5256898</a:t>
            </a:r>
          </a:p>
          <a:p>
            <a:r>
              <a:rPr lang="en-US" sz="1200" b="1">
                <a:latin typeface="Courier New" pitchFamily="49" charset="0"/>
              </a:rPr>
              <a:t> HHNINC         .04809836      .00678434     7.090   .0000     .35208362</a:t>
            </a:r>
          </a:p>
          <a:p>
            <a:r>
              <a:rPr lang="en-US" sz="1200" b="1">
                <a:latin typeface="Courier New" pitchFamily="49" charset="0"/>
              </a:rPr>
              <a:t> *HHKIDS        .01181070      .00255177     4.628   .0000     .40273000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381000" y="914400"/>
            <a:ext cx="8229600" cy="530225"/>
          </a:xfrm>
        </p:spPr>
        <p:txBody>
          <a:bodyPr/>
          <a:lstStyle/>
          <a:p>
            <a:pPr eaLnBrk="1" hangingPunct="1"/>
            <a:r>
              <a:rPr lang="en-US" b="1" smtClean="0"/>
              <a:t>Ordered Probit Marginal Effects</a:t>
            </a:r>
          </a:p>
        </p:txBody>
      </p:sp>
      <p:graphicFrame>
        <p:nvGraphicFramePr>
          <p:cNvPr id="4098" name="Object 4"/>
          <p:cNvGraphicFramePr>
            <a:graphicFrameLocks noChangeAspect="1"/>
          </p:cNvGraphicFramePr>
          <p:nvPr/>
        </p:nvGraphicFramePr>
        <p:xfrm>
          <a:off x="1752600" y="1600200"/>
          <a:ext cx="5715000" cy="2001124"/>
        </p:xfrm>
        <a:graphic>
          <a:graphicData uri="http://schemas.openxmlformats.org/presentationml/2006/ole">
            <mc:AlternateContent xmlns:mc="http://schemas.openxmlformats.org/markup-compatibility/2006">
              <mc:Choice xmlns:v="urn:schemas-microsoft-com:vml" Requires="v">
                <p:oleObj spid="_x0000_s4099" name="Bitmap Image" r:id="rId4" imgW="5819048" imgH="2038095" progId="PBrush">
                  <p:embed/>
                </p:oleObj>
              </mc:Choice>
              <mc:Fallback>
                <p:oleObj name="Bitmap Image" r:id="rId4" imgW="5819048" imgH="2038095"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00200"/>
                        <a:ext cx="5715000" cy="200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3"/>
          <p:cNvPicPr>
            <a:picLocks noChangeAspect="1" noChangeArrowheads="1"/>
          </p:cNvPicPr>
          <p:nvPr/>
        </p:nvPicPr>
        <p:blipFill>
          <a:blip r:embed="rId6"/>
          <a:srcRect/>
          <a:stretch>
            <a:fillRect/>
          </a:stretch>
        </p:blipFill>
        <p:spPr bwMode="auto">
          <a:xfrm>
            <a:off x="1981200" y="3848100"/>
            <a:ext cx="5486400" cy="2857500"/>
          </a:xfrm>
          <a:prstGeom prst="rect">
            <a:avLst/>
          </a:prstGeom>
          <a:noFill/>
          <a:ln w="9525">
            <a:noFill/>
            <a:miter lim="800000"/>
            <a:headEnd/>
            <a:tailEnd/>
          </a:ln>
          <a:effectLst/>
        </p:spPr>
      </p:pic>
      <p:sp>
        <p:nvSpPr>
          <p:cNvPr id="5" name="TextBox 4"/>
          <p:cNvSpPr txBox="1"/>
          <p:nvPr/>
        </p:nvSpPr>
        <p:spPr>
          <a:xfrm>
            <a:off x="1710268" y="1397001"/>
            <a:ext cx="5562600" cy="307777"/>
          </a:xfrm>
          <a:prstGeom prst="rect">
            <a:avLst/>
          </a:prstGeom>
          <a:noFill/>
        </p:spPr>
        <p:txBody>
          <a:bodyPr wrap="square" rtlCol="0">
            <a:spAutoFit/>
          </a:bodyPr>
          <a:lstStyle/>
          <a:p>
            <a:r>
              <a:rPr lang="en-US" sz="1400" b="1" smtClean="0">
                <a:latin typeface="+mj-lt"/>
              </a:rPr>
              <a:t>Partial effects at means of the data</a:t>
            </a:r>
            <a:endParaRPr lang="en-US" sz="1400" b="1">
              <a:latin typeface="+mj-lt"/>
            </a:endParaRPr>
          </a:p>
        </p:txBody>
      </p:sp>
      <p:sp>
        <p:nvSpPr>
          <p:cNvPr id="6" name="TextBox 5"/>
          <p:cNvSpPr txBox="1"/>
          <p:nvPr/>
        </p:nvSpPr>
        <p:spPr>
          <a:xfrm>
            <a:off x="1955799" y="3629222"/>
            <a:ext cx="5562600" cy="307777"/>
          </a:xfrm>
          <a:prstGeom prst="rect">
            <a:avLst/>
          </a:prstGeom>
          <a:noFill/>
        </p:spPr>
        <p:txBody>
          <a:bodyPr wrap="square" rtlCol="0">
            <a:spAutoFit/>
          </a:bodyPr>
          <a:lstStyle/>
          <a:p>
            <a:r>
              <a:rPr lang="en-US" sz="1400" b="1" smtClean="0">
                <a:latin typeface="+mj-lt"/>
              </a:rPr>
              <a:t>Average Partial Effect of HHNINC</a:t>
            </a:r>
            <a:endParaRPr lang="en-US" sz="1400" b="1">
              <a:latin typeface="+mj-lt"/>
            </a:endParaRPr>
          </a:p>
        </p:txBody>
      </p:sp>
      <p:sp>
        <p:nvSpPr>
          <p:cNvPr id="7" name="Rectangle 6"/>
          <p:cNvSpPr/>
          <p:nvPr/>
        </p:nvSpPr>
        <p:spPr bwMode="auto">
          <a:xfrm>
            <a:off x="1752600" y="3048000"/>
            <a:ext cx="5562600" cy="304800"/>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3276600" y="5139268"/>
            <a:ext cx="990600" cy="1413932"/>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04800"/>
            <a:ext cx="8229600" cy="1139825"/>
          </a:xfrm>
        </p:spPr>
        <p:txBody>
          <a:bodyPr/>
          <a:lstStyle/>
          <a:p>
            <a:pPr eaLnBrk="1" hangingPunct="1"/>
            <a:r>
              <a:rPr lang="en-US" b="1" smtClean="0"/>
              <a:t>The Single Crossing Effect</a:t>
            </a:r>
          </a:p>
        </p:txBody>
      </p:sp>
      <p:pic>
        <p:nvPicPr>
          <p:cNvPr id="32771" name="Picture 5"/>
          <p:cNvPicPr>
            <a:picLocks noChangeAspect="1" noChangeArrowheads="1"/>
          </p:cNvPicPr>
          <p:nvPr/>
        </p:nvPicPr>
        <p:blipFill>
          <a:blip r:embed="rId3"/>
          <a:srcRect/>
          <a:stretch>
            <a:fillRect/>
          </a:stretch>
        </p:blipFill>
        <p:spPr bwMode="auto">
          <a:xfrm>
            <a:off x="533400" y="1600200"/>
            <a:ext cx="8305800" cy="2908300"/>
          </a:xfrm>
          <a:prstGeom prst="rect">
            <a:avLst/>
          </a:prstGeom>
          <a:noFill/>
          <a:ln w="9525">
            <a:noFill/>
            <a:miter lim="800000"/>
            <a:headEnd/>
            <a:tailEnd/>
          </a:ln>
        </p:spPr>
      </p:pic>
      <p:sp>
        <p:nvSpPr>
          <p:cNvPr id="32772" name="Rectangle 6"/>
          <p:cNvSpPr>
            <a:spLocks noChangeArrowheads="1"/>
          </p:cNvSpPr>
          <p:nvPr/>
        </p:nvSpPr>
        <p:spPr bwMode="auto">
          <a:xfrm>
            <a:off x="533400" y="3009900"/>
            <a:ext cx="8077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Line 7"/>
          <p:cNvSpPr>
            <a:spLocks noChangeShapeType="1"/>
          </p:cNvSpPr>
          <p:nvPr/>
        </p:nvSpPr>
        <p:spPr bwMode="auto">
          <a:xfrm>
            <a:off x="533400" y="3200400"/>
            <a:ext cx="8077200" cy="0"/>
          </a:xfrm>
          <a:prstGeom prst="line">
            <a:avLst/>
          </a:prstGeom>
          <a:noFill/>
          <a:ln w="19050">
            <a:solidFill>
              <a:srgbClr val="FF3300"/>
            </a:solidFill>
            <a:prstDash val="dash"/>
            <a:round/>
            <a:headEnd/>
            <a:tailEnd/>
          </a:ln>
        </p:spPr>
        <p:txBody>
          <a:bodyPr wrap="none"/>
          <a:lstStyle/>
          <a:p>
            <a:endParaRPr lang="en-US"/>
          </a:p>
        </p:txBody>
      </p:sp>
      <p:sp>
        <p:nvSpPr>
          <p:cNvPr id="32774" name="Text Box 8"/>
          <p:cNvSpPr txBox="1">
            <a:spLocks noChangeArrowheads="1"/>
          </p:cNvSpPr>
          <p:nvPr/>
        </p:nvSpPr>
        <p:spPr bwMode="auto">
          <a:xfrm>
            <a:off x="914400" y="4572000"/>
            <a:ext cx="7315200" cy="654050"/>
          </a:xfrm>
          <a:prstGeom prst="rect">
            <a:avLst/>
          </a:prstGeom>
          <a:noFill/>
          <a:ln w="12700">
            <a:solidFill>
              <a:schemeClr val="tx1"/>
            </a:solidFill>
            <a:miter lim="800000"/>
            <a:headEnd/>
            <a:tailEnd/>
          </a:ln>
        </p:spPr>
        <p:txBody>
          <a:bodyPr>
            <a:spAutoFit/>
          </a:bodyPr>
          <a:lstStyle/>
          <a:p>
            <a:pPr>
              <a:spcBef>
                <a:spcPct val="50000"/>
              </a:spcBef>
            </a:pPr>
            <a:r>
              <a:rPr lang="en-US" b="1">
                <a:latin typeface="Arial" charset="0"/>
              </a:rPr>
              <a:t>The marginal effect for EDUC is negative for Prob(0),…,Prob(7), then positive for Prob(8)…Prob(10).  One “crossing.”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b="1" smtClean="0"/>
              <a:t>Analysis of Model Implications</a:t>
            </a:r>
          </a:p>
        </p:txBody>
      </p:sp>
      <p:sp>
        <p:nvSpPr>
          <p:cNvPr id="35843" name="Rectangle 3"/>
          <p:cNvSpPr>
            <a:spLocks noGrp="1" noChangeArrowheads="1"/>
          </p:cNvSpPr>
          <p:nvPr>
            <p:ph type="body" idx="1"/>
          </p:nvPr>
        </p:nvSpPr>
        <p:spPr>
          <a:xfrm>
            <a:off x="1295400" y="1828800"/>
            <a:ext cx="7086600" cy="4530725"/>
          </a:xfrm>
        </p:spPr>
        <p:txBody>
          <a:bodyPr/>
          <a:lstStyle/>
          <a:p>
            <a:pPr eaLnBrk="1" hangingPunct="1"/>
            <a:r>
              <a:rPr lang="en-US" smtClean="0">
                <a:latin typeface="+mj-lt"/>
              </a:rPr>
              <a:t>Partial Effects</a:t>
            </a:r>
          </a:p>
          <a:p>
            <a:pPr eaLnBrk="1" hangingPunct="1"/>
            <a:r>
              <a:rPr lang="en-US" smtClean="0">
                <a:latin typeface="+mj-lt"/>
              </a:rPr>
              <a:t>Fit Measures</a:t>
            </a:r>
          </a:p>
          <a:p>
            <a:pPr eaLnBrk="1" hangingPunct="1"/>
            <a:r>
              <a:rPr lang="en-US" smtClean="0">
                <a:latin typeface="+mj-lt"/>
              </a:rPr>
              <a:t>Predicted Probabilities</a:t>
            </a:r>
          </a:p>
          <a:p>
            <a:pPr lvl="1" eaLnBrk="1" hangingPunct="1"/>
            <a:r>
              <a:rPr lang="en-US" smtClean="0">
                <a:latin typeface="+mj-lt"/>
              </a:rPr>
              <a:t>Averaged: They match sample proportions.</a:t>
            </a:r>
          </a:p>
          <a:p>
            <a:pPr lvl="1" eaLnBrk="1" hangingPunct="1"/>
            <a:r>
              <a:rPr lang="en-US" smtClean="0">
                <a:latin typeface="+mj-lt"/>
              </a:rPr>
              <a:t>By observation</a:t>
            </a:r>
          </a:p>
          <a:p>
            <a:pPr lvl="1" eaLnBrk="1" hangingPunct="1"/>
            <a:r>
              <a:rPr lang="en-US" smtClean="0">
                <a:latin typeface="+mj-lt"/>
              </a:rPr>
              <a:t>Segments of the sample</a:t>
            </a:r>
          </a:p>
          <a:p>
            <a:pPr lvl="1" eaLnBrk="1" hangingPunct="1"/>
            <a:r>
              <a:rPr lang="en-US" smtClean="0">
                <a:latin typeface="+mj-lt"/>
              </a:rPr>
              <a:t>Related to particular variables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304800"/>
            <a:ext cx="8229600" cy="1139825"/>
          </a:xfrm>
        </p:spPr>
        <p:txBody>
          <a:bodyPr/>
          <a:lstStyle/>
          <a:p>
            <a:pPr eaLnBrk="1" hangingPunct="1"/>
            <a:r>
              <a:rPr lang="en-US" b="1" smtClean="0"/>
              <a:t>Predictions of the Model:Kids</a:t>
            </a:r>
          </a:p>
        </p:txBody>
      </p:sp>
      <p:sp>
        <p:nvSpPr>
          <p:cNvPr id="36867" name="Text Box 4"/>
          <p:cNvSpPr txBox="1">
            <a:spLocks noChangeArrowheads="1"/>
          </p:cNvSpPr>
          <p:nvPr/>
        </p:nvSpPr>
        <p:spPr bwMode="auto">
          <a:xfrm>
            <a:off x="1600200" y="1524000"/>
            <a:ext cx="4876800" cy="5078313"/>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|Variable     Mean  Std.Dev.  Minimum  Maximum |</a:t>
            </a:r>
          </a:p>
          <a:p>
            <a:r>
              <a:rPr lang="en-US" sz="1200" b="1">
                <a:latin typeface="Courier New" pitchFamily="49" charset="0"/>
              </a:rPr>
              <a:t>+----------------------------------------------+</a:t>
            </a:r>
          </a:p>
          <a:p>
            <a:r>
              <a:rPr lang="en-US" sz="1200" b="1">
                <a:latin typeface="Courier New" pitchFamily="49" charset="0"/>
              </a:rPr>
              <a:t>|Stratum is KIDS = 0.000.  Nobs.=  2782.000    |</a:t>
            </a:r>
          </a:p>
          <a:p>
            <a:r>
              <a:rPr lang="en-US" sz="1200" b="1">
                <a:latin typeface="Courier New" pitchFamily="49" charset="0"/>
              </a:rPr>
              <a:t>+--------+-------------------------------------+</a:t>
            </a:r>
          </a:p>
          <a:p>
            <a:r>
              <a:rPr lang="en-US" sz="1200" b="1">
                <a:latin typeface="Courier New" pitchFamily="49" charset="0"/>
              </a:rPr>
              <a:t>|P0      |  .059586  .028182  .009561  .125545 |</a:t>
            </a:r>
          </a:p>
          <a:p>
            <a:r>
              <a:rPr lang="en-US" sz="1200" b="1">
                <a:latin typeface="Courier New" pitchFamily="49" charset="0"/>
              </a:rPr>
              <a:t>|P1      |  .268398  .063415  .106526  .374712 |</a:t>
            </a:r>
          </a:p>
          <a:p>
            <a:r>
              <a:rPr lang="en-US" sz="1200" b="1">
                <a:latin typeface="Courier New" pitchFamily="49" charset="0"/>
              </a:rPr>
              <a:t>|P2      |  .489603  .024370  .419003  .515906 |</a:t>
            </a:r>
          </a:p>
          <a:p>
            <a:r>
              <a:rPr lang="en-US" sz="1200" b="1">
                <a:latin typeface="Courier New" pitchFamily="49" charset="0"/>
              </a:rPr>
              <a:t>|P3      |  .101163  .030157  .052589  .181065 |</a:t>
            </a:r>
          </a:p>
          <a:p>
            <a:r>
              <a:rPr lang="en-US" sz="1200" b="1">
                <a:latin typeface="Courier New" pitchFamily="49" charset="0"/>
              </a:rPr>
              <a:t>|P4      |  .081250  .041250  .028152  .237842 |</a:t>
            </a:r>
          </a:p>
          <a:p>
            <a:r>
              <a:rPr lang="en-US" sz="1200" b="1">
                <a:latin typeface="Courier New" pitchFamily="49" charset="0"/>
              </a:rPr>
              <a:t>+----------------------------------------------+</a:t>
            </a:r>
          </a:p>
          <a:p>
            <a:r>
              <a:rPr lang="en-US" sz="1200" b="1">
                <a:latin typeface="Courier New" pitchFamily="49" charset="0"/>
              </a:rPr>
              <a:t>|Stratum is KIDS = 1.000.  Nobs.=  1701.000    |</a:t>
            </a:r>
          </a:p>
          <a:p>
            <a:r>
              <a:rPr lang="en-US" sz="1200" b="1">
                <a:latin typeface="Courier New" pitchFamily="49" charset="0"/>
              </a:rPr>
              <a:t>+--------+-------------------------------------+</a:t>
            </a:r>
          </a:p>
          <a:p>
            <a:r>
              <a:rPr lang="en-US" sz="1200" b="1">
                <a:latin typeface="Courier New" pitchFamily="49" charset="0"/>
              </a:rPr>
              <a:t>|P0      |  .036392  .013926  .010954  .105794 |</a:t>
            </a:r>
          </a:p>
          <a:p>
            <a:r>
              <a:rPr lang="en-US" sz="1200" b="1">
                <a:latin typeface="Courier New" pitchFamily="49" charset="0"/>
              </a:rPr>
              <a:t>|P1      |  .217619  .039662  .115439  .354036 |</a:t>
            </a:r>
          </a:p>
          <a:p>
            <a:r>
              <a:rPr lang="en-US" sz="1200" b="1">
                <a:latin typeface="Courier New" pitchFamily="49" charset="0"/>
              </a:rPr>
              <a:t>|P2      |  .509830  .009048  .443130  .515906 |</a:t>
            </a:r>
          </a:p>
          <a:p>
            <a:r>
              <a:rPr lang="en-US" sz="1200" b="1">
                <a:latin typeface="Courier New" pitchFamily="49" charset="0"/>
              </a:rPr>
              <a:t>|P3      |  .125049  .019454  .061673  .176725 |</a:t>
            </a:r>
          </a:p>
          <a:p>
            <a:r>
              <a:rPr lang="en-US" sz="1200" b="1">
                <a:latin typeface="Courier New" pitchFamily="49" charset="0"/>
              </a:rPr>
              <a:t>|P4      |  .111111  .030413  .035368  .222307 |</a:t>
            </a:r>
          </a:p>
          <a:p>
            <a:r>
              <a:rPr lang="en-US" sz="1200" b="1">
                <a:latin typeface="Courier New" pitchFamily="49" charset="0"/>
              </a:rPr>
              <a:t>+----------------------------------------------+</a:t>
            </a:r>
          </a:p>
          <a:p>
            <a:r>
              <a:rPr lang="en-US" sz="1200" b="1">
                <a:latin typeface="Courier New" pitchFamily="49" charset="0"/>
              </a:rPr>
              <a:t>|All 4483 observations in current sample       |</a:t>
            </a:r>
          </a:p>
          <a:p>
            <a:r>
              <a:rPr lang="en-US" sz="1200" b="1">
                <a:latin typeface="Courier New" pitchFamily="49" charset="0"/>
              </a:rPr>
              <a:t>+--------+-------------------------------------+</a:t>
            </a:r>
          </a:p>
          <a:p>
            <a:r>
              <a:rPr lang="en-US" sz="1200" b="1">
                <a:latin typeface="Courier New" pitchFamily="49" charset="0"/>
              </a:rPr>
              <a:t>|P0      |  .050786  .026325  .009561  .125545 |</a:t>
            </a:r>
          </a:p>
          <a:p>
            <a:r>
              <a:rPr lang="en-US" sz="1200" b="1">
                <a:latin typeface="Courier New" pitchFamily="49" charset="0"/>
              </a:rPr>
              <a:t>|P1      |  .249130  .060821  .106526  .374712 |</a:t>
            </a:r>
          </a:p>
          <a:p>
            <a:r>
              <a:rPr lang="en-US" sz="1200" b="1">
                <a:latin typeface="Courier New" pitchFamily="49" charset="0"/>
              </a:rPr>
              <a:t>|P2      |  .497278  .022269  .419003  .515906 |</a:t>
            </a:r>
          </a:p>
          <a:p>
            <a:r>
              <a:rPr lang="en-US" sz="1200" b="1">
                <a:latin typeface="Courier New" pitchFamily="49" charset="0"/>
              </a:rPr>
              <a:t>|P3      |  .110226  .029021  .052589  .181065 |</a:t>
            </a:r>
          </a:p>
          <a:p>
            <a:r>
              <a:rPr lang="en-US" sz="1200" b="1">
                <a:latin typeface="Courier New" pitchFamily="49" charset="0"/>
              </a:rPr>
              <a:t>|P4      |  .092580  .040207  .028152  .237842 |</a:t>
            </a:r>
          </a:p>
          <a:p>
            <a:r>
              <a:rPr lang="en-US" sz="1200" b="1">
                <a:latin typeface="Courier New" pitchFamily="49" charset="0"/>
              </a:rPr>
              <a:t>+----------------------------------------------+</a:t>
            </a:r>
          </a:p>
        </p:txBody>
      </p:sp>
      <p:sp>
        <p:nvSpPr>
          <p:cNvPr id="4" name="Rectangle 3"/>
          <p:cNvSpPr/>
          <p:nvPr/>
        </p:nvSpPr>
        <p:spPr bwMode="auto">
          <a:xfrm>
            <a:off x="1676400" y="2031999"/>
            <a:ext cx="4495800" cy="338668"/>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76400" y="3505200"/>
            <a:ext cx="4495800" cy="381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676400" y="4953000"/>
            <a:ext cx="4495800" cy="381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400800" y="3200400"/>
            <a:ext cx="2438400" cy="738664"/>
          </a:xfrm>
          <a:prstGeom prst="rect">
            <a:avLst/>
          </a:prstGeom>
          <a:noFill/>
        </p:spPr>
        <p:txBody>
          <a:bodyPr wrap="square" rtlCol="0">
            <a:spAutoFit/>
          </a:bodyPr>
          <a:lstStyle/>
          <a:p>
            <a:r>
              <a:rPr lang="en-US" sz="1400" b="1" smtClean="0">
                <a:latin typeface="+mj-lt"/>
              </a:rPr>
              <a:t>This is a restricted model with outcomes collapsed into 5 cells.</a:t>
            </a:r>
            <a:endParaRPr lang="en-US" sz="1400" b="1">
              <a:latin typeface="+mj-lt"/>
            </a:endParaRPr>
          </a:p>
        </p:txBody>
      </p:sp>
      <p:cxnSp>
        <p:nvCxnSpPr>
          <p:cNvPr id="9" name="Straight Arrow Connector 8"/>
          <p:cNvCxnSpPr/>
          <p:nvPr/>
        </p:nvCxnSpPr>
        <p:spPr bwMode="auto">
          <a:xfrm>
            <a:off x="1143000" y="3276600"/>
            <a:ext cx="533400" cy="158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a:off x="1143000" y="4739743"/>
            <a:ext cx="533400" cy="158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2" name="Straight Connector 11"/>
          <p:cNvCxnSpPr/>
          <p:nvPr/>
        </p:nvCxnSpPr>
        <p:spPr bwMode="auto">
          <a:xfrm rot="5400000">
            <a:off x="419100" y="4008967"/>
            <a:ext cx="14478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457200"/>
            <a:ext cx="8229600" cy="1139825"/>
          </a:xfrm>
        </p:spPr>
        <p:txBody>
          <a:bodyPr/>
          <a:lstStyle/>
          <a:p>
            <a:pPr eaLnBrk="1" hangingPunct="1"/>
            <a:r>
              <a:rPr lang="en-US" sz="2800" b="1" smtClean="0"/>
              <a:t>Predictions from the Model Related to Age</a:t>
            </a:r>
          </a:p>
        </p:txBody>
      </p:sp>
      <p:pic>
        <p:nvPicPr>
          <p:cNvPr id="37891" name="Picture 4"/>
          <p:cNvPicPr>
            <a:picLocks noChangeAspect="1" noChangeArrowheads="1"/>
          </p:cNvPicPr>
          <p:nvPr/>
        </p:nvPicPr>
        <p:blipFill>
          <a:blip r:embed="rId3"/>
          <a:srcRect/>
          <a:stretch>
            <a:fillRect/>
          </a:stretch>
        </p:blipFill>
        <p:spPr bwMode="auto">
          <a:xfrm>
            <a:off x="914400" y="1752600"/>
            <a:ext cx="7467600" cy="4364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1295400"/>
            <a:ext cx="8229600" cy="530225"/>
          </a:xfrm>
        </p:spPr>
        <p:txBody>
          <a:bodyPr/>
          <a:lstStyle/>
          <a:p>
            <a:pPr eaLnBrk="1" hangingPunct="1"/>
            <a:r>
              <a:rPr lang="en-US" b="1" smtClean="0"/>
              <a:t>Fit Measures</a:t>
            </a:r>
          </a:p>
        </p:txBody>
      </p:sp>
      <p:sp>
        <p:nvSpPr>
          <p:cNvPr id="38915" name="Rectangle 3"/>
          <p:cNvSpPr>
            <a:spLocks noGrp="1" noChangeArrowheads="1"/>
          </p:cNvSpPr>
          <p:nvPr>
            <p:ph type="body" idx="1"/>
          </p:nvPr>
        </p:nvSpPr>
        <p:spPr>
          <a:xfrm>
            <a:off x="1143000" y="2057400"/>
            <a:ext cx="7543800" cy="3581400"/>
          </a:xfrm>
        </p:spPr>
        <p:txBody>
          <a:bodyPr/>
          <a:lstStyle/>
          <a:p>
            <a:pPr eaLnBrk="1" hangingPunct="1">
              <a:lnSpc>
                <a:spcPct val="90000"/>
              </a:lnSpc>
            </a:pPr>
            <a:r>
              <a:rPr lang="en-US" sz="2400" smtClean="0">
                <a:latin typeface="+mj-lt"/>
              </a:rPr>
              <a:t>There is no single “dependent variable” to explain.</a:t>
            </a:r>
          </a:p>
          <a:p>
            <a:pPr eaLnBrk="1" hangingPunct="1">
              <a:lnSpc>
                <a:spcPct val="90000"/>
              </a:lnSpc>
            </a:pPr>
            <a:r>
              <a:rPr lang="en-US" sz="2400" smtClean="0">
                <a:latin typeface="+mj-lt"/>
              </a:rPr>
              <a:t>There is no sum of squares or other measure of “variation” to explain.</a:t>
            </a:r>
          </a:p>
          <a:p>
            <a:pPr eaLnBrk="1" hangingPunct="1">
              <a:lnSpc>
                <a:spcPct val="90000"/>
              </a:lnSpc>
            </a:pPr>
            <a:r>
              <a:rPr lang="en-US" sz="2400" smtClean="0">
                <a:latin typeface="+mj-lt"/>
              </a:rPr>
              <a:t>Predictions of the model relate to a set of J+1 probabilities, not a single variable.</a:t>
            </a:r>
          </a:p>
          <a:p>
            <a:pPr eaLnBrk="1" hangingPunct="1">
              <a:lnSpc>
                <a:spcPct val="90000"/>
              </a:lnSpc>
            </a:pPr>
            <a:r>
              <a:rPr lang="en-US" sz="2400" smtClean="0">
                <a:latin typeface="+mj-lt"/>
              </a:rPr>
              <a:t>How to explain fit?</a:t>
            </a:r>
          </a:p>
          <a:p>
            <a:pPr lvl="1" eaLnBrk="1" hangingPunct="1">
              <a:lnSpc>
                <a:spcPct val="90000"/>
              </a:lnSpc>
            </a:pPr>
            <a:r>
              <a:rPr lang="en-US" sz="2000" smtClean="0">
                <a:latin typeface="+mj-lt"/>
              </a:rPr>
              <a:t>Based on the underlying regression</a:t>
            </a:r>
          </a:p>
          <a:p>
            <a:pPr lvl="1" eaLnBrk="1" hangingPunct="1">
              <a:lnSpc>
                <a:spcPct val="90000"/>
              </a:lnSpc>
            </a:pPr>
            <a:r>
              <a:rPr lang="en-US" sz="2000" smtClean="0">
                <a:latin typeface="+mj-lt"/>
              </a:rPr>
              <a:t>Based on the likelihood function</a:t>
            </a:r>
          </a:p>
          <a:p>
            <a:pPr lvl="1" eaLnBrk="1" hangingPunct="1">
              <a:lnSpc>
                <a:spcPct val="90000"/>
              </a:lnSpc>
            </a:pPr>
            <a:r>
              <a:rPr lang="en-US" sz="2000" smtClean="0">
                <a:latin typeface="+mj-lt"/>
              </a:rPr>
              <a:t>Based on prediction of the outcome variable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381000" y="762000"/>
            <a:ext cx="8229600" cy="1139825"/>
          </a:xfrm>
        </p:spPr>
        <p:txBody>
          <a:bodyPr/>
          <a:lstStyle/>
          <a:p>
            <a:pPr eaLnBrk="1" hangingPunct="1"/>
            <a:r>
              <a:rPr lang="en-US" b="1" smtClean="0"/>
              <a:t>Log Likelihood Based Fit Measures</a:t>
            </a:r>
          </a:p>
        </p:txBody>
      </p:sp>
      <p:pic>
        <p:nvPicPr>
          <p:cNvPr id="39939" name="Picture 5"/>
          <p:cNvPicPr>
            <a:picLocks noChangeAspect="1" noChangeArrowheads="1"/>
          </p:cNvPicPr>
          <p:nvPr/>
        </p:nvPicPr>
        <p:blipFill>
          <a:blip r:embed="rId3"/>
          <a:srcRect/>
          <a:stretch>
            <a:fillRect/>
          </a:stretch>
        </p:blipFill>
        <p:spPr bwMode="auto">
          <a:xfrm>
            <a:off x="762000" y="2209800"/>
            <a:ext cx="8077200" cy="292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40963" name="Picture 5"/>
          <p:cNvPicPr>
            <a:picLocks noChangeAspect="1" noChangeArrowheads="1"/>
          </p:cNvPicPr>
          <p:nvPr/>
        </p:nvPicPr>
        <p:blipFill>
          <a:blip r:embed="rId3"/>
          <a:srcRect/>
          <a:stretch>
            <a:fillRect/>
          </a:stretch>
        </p:blipFill>
        <p:spPr bwMode="auto">
          <a:xfrm>
            <a:off x="2133600" y="1479189"/>
            <a:ext cx="4459288" cy="4983767"/>
          </a:xfrm>
          <a:prstGeom prst="rect">
            <a:avLst/>
          </a:prstGeom>
          <a:noFill/>
          <a:ln w="9525">
            <a:noFill/>
            <a:miter lim="800000"/>
            <a:headEnd/>
            <a:tailEnd/>
          </a:ln>
        </p:spPr>
      </p:pic>
      <p:sp>
        <p:nvSpPr>
          <p:cNvPr id="5" name="Title 4"/>
          <p:cNvSpPr>
            <a:spLocks noGrp="1"/>
          </p:cNvSpPr>
          <p:nvPr>
            <p:ph type="title"/>
          </p:nvPr>
        </p:nvSpPr>
        <p:spPr/>
        <p:txBody>
          <a:bodyPr/>
          <a:lstStyle/>
          <a:p>
            <a:r>
              <a:rPr lang="en-US" sz="2400" b="1" smtClean="0"/>
              <a:t>Fit Measure Based on Counting Predictions</a:t>
            </a:r>
            <a:endParaRPr lang="en-US" sz="2400" b="1"/>
          </a:p>
        </p:txBody>
      </p:sp>
      <p:sp>
        <p:nvSpPr>
          <p:cNvPr id="6" name="Rectangle 5"/>
          <p:cNvSpPr/>
          <p:nvPr/>
        </p:nvSpPr>
        <p:spPr bwMode="auto">
          <a:xfrm>
            <a:off x="3699932" y="5029200"/>
            <a:ext cx="457200" cy="13716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019800" y="5410200"/>
            <a:ext cx="2438400" cy="523220"/>
          </a:xfrm>
          <a:prstGeom prst="rect">
            <a:avLst/>
          </a:prstGeom>
          <a:noFill/>
        </p:spPr>
        <p:txBody>
          <a:bodyPr wrap="square" rtlCol="0">
            <a:spAutoFit/>
          </a:bodyPr>
          <a:lstStyle/>
          <a:p>
            <a:r>
              <a:rPr lang="en-US" sz="1400" b="1" smtClean="0">
                <a:latin typeface="+mj-lt"/>
              </a:rPr>
              <a:t>This model always predicts the same cell.</a:t>
            </a:r>
            <a:endParaRPr lang="en-US" sz="1400" b="1">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381000" y="533400"/>
            <a:ext cx="8229600" cy="1139825"/>
          </a:xfrm>
        </p:spPr>
        <p:txBody>
          <a:bodyPr/>
          <a:lstStyle/>
          <a:p>
            <a:pPr eaLnBrk="1" hangingPunct="1"/>
            <a:r>
              <a:rPr lang="en-US" b="1" smtClean="0"/>
              <a:t>A Somewhat Better Fit</a:t>
            </a:r>
          </a:p>
        </p:txBody>
      </p:sp>
      <p:pic>
        <p:nvPicPr>
          <p:cNvPr id="41987" name="Picture 5"/>
          <p:cNvPicPr>
            <a:picLocks noChangeAspect="1" noChangeArrowheads="1"/>
          </p:cNvPicPr>
          <p:nvPr/>
        </p:nvPicPr>
        <p:blipFill>
          <a:blip r:embed="rId3"/>
          <a:srcRect/>
          <a:stretch>
            <a:fillRect/>
          </a:stretch>
        </p:blipFill>
        <p:spPr bwMode="auto">
          <a:xfrm>
            <a:off x="1981200" y="1752600"/>
            <a:ext cx="6249988"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457200"/>
            <a:ext cx="8229600" cy="1139825"/>
          </a:xfrm>
        </p:spPr>
        <p:txBody>
          <a:bodyPr/>
          <a:lstStyle/>
          <a:p>
            <a:pPr eaLnBrk="1" hangingPunct="1"/>
            <a:r>
              <a:rPr lang="en-US" b="1" smtClean="0"/>
              <a:t>An Aggregate Prediction Measure</a:t>
            </a:r>
          </a:p>
        </p:txBody>
      </p:sp>
      <p:pic>
        <p:nvPicPr>
          <p:cNvPr id="43011" name="Picture 5"/>
          <p:cNvPicPr>
            <a:picLocks noChangeAspect="1" noChangeArrowheads="1"/>
          </p:cNvPicPr>
          <p:nvPr/>
        </p:nvPicPr>
        <p:blipFill>
          <a:blip r:embed="rId3"/>
          <a:srcRect/>
          <a:stretch>
            <a:fillRect/>
          </a:stretch>
        </p:blipFill>
        <p:spPr bwMode="auto">
          <a:xfrm>
            <a:off x="2209800" y="1752600"/>
            <a:ext cx="4838700" cy="47490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1219200"/>
            <a:ext cx="8229600" cy="530225"/>
          </a:xfrm>
        </p:spPr>
        <p:txBody>
          <a:bodyPr/>
          <a:lstStyle/>
          <a:p>
            <a:pPr eaLnBrk="1" hangingPunct="1"/>
            <a:r>
              <a:rPr lang="en-US" b="1" smtClean="0"/>
              <a:t>Different Normalizations</a:t>
            </a:r>
          </a:p>
        </p:txBody>
      </p:sp>
      <p:sp>
        <p:nvSpPr>
          <p:cNvPr id="44035" name="Rectangle 3"/>
          <p:cNvSpPr>
            <a:spLocks noGrp="1" noChangeArrowheads="1"/>
          </p:cNvSpPr>
          <p:nvPr>
            <p:ph type="body" idx="1"/>
          </p:nvPr>
        </p:nvSpPr>
        <p:spPr>
          <a:xfrm>
            <a:off x="533400" y="1905000"/>
            <a:ext cx="8229600" cy="4530725"/>
          </a:xfrm>
        </p:spPr>
        <p:txBody>
          <a:bodyPr/>
          <a:lstStyle/>
          <a:p>
            <a:pPr eaLnBrk="1" hangingPunct="1"/>
            <a:r>
              <a:rPr lang="en-US" b="1" smtClean="0">
                <a:latin typeface="+mj-lt"/>
              </a:rPr>
              <a:t>NLOGIT</a:t>
            </a:r>
          </a:p>
          <a:p>
            <a:pPr lvl="1" eaLnBrk="1" hangingPunct="1"/>
            <a:r>
              <a:rPr lang="en-US" smtClean="0">
                <a:latin typeface="+mj-lt"/>
              </a:rPr>
              <a:t>Y = 0,1,…,J,  U* = </a:t>
            </a:r>
            <a:r>
              <a:rPr lang="el-GR" smtClean="0">
                <a:latin typeface="+mj-lt"/>
              </a:rPr>
              <a:t>α</a:t>
            </a:r>
            <a:r>
              <a:rPr lang="en-US" smtClean="0">
                <a:latin typeface="+mj-lt"/>
              </a:rPr>
              <a:t> + </a:t>
            </a:r>
            <a:r>
              <a:rPr lang="el-GR" b="1" smtClean="0">
                <a:latin typeface="+mj-lt"/>
              </a:rPr>
              <a:t>β</a:t>
            </a:r>
            <a:r>
              <a:rPr lang="en-US" b="1" smtClean="0">
                <a:latin typeface="+mj-lt"/>
              </a:rPr>
              <a:t>’x </a:t>
            </a:r>
            <a:r>
              <a:rPr lang="en-US" smtClean="0">
                <a:latin typeface="+mj-lt"/>
              </a:rPr>
              <a:t>+ </a:t>
            </a:r>
            <a:r>
              <a:rPr lang="el-GR" smtClean="0">
                <a:latin typeface="+mj-lt"/>
              </a:rPr>
              <a:t>ε</a:t>
            </a:r>
          </a:p>
          <a:p>
            <a:pPr lvl="1" eaLnBrk="1" hangingPunct="1"/>
            <a:r>
              <a:rPr lang="en-US" smtClean="0">
                <a:latin typeface="+mj-lt"/>
              </a:rPr>
              <a:t>One overall constant term, </a:t>
            </a:r>
            <a:r>
              <a:rPr lang="el-GR" smtClean="0">
                <a:latin typeface="+mj-lt"/>
              </a:rPr>
              <a:t>α</a:t>
            </a:r>
            <a:endParaRPr lang="en-US" smtClean="0">
              <a:latin typeface="+mj-lt"/>
            </a:endParaRPr>
          </a:p>
          <a:p>
            <a:pPr lvl="1" eaLnBrk="1" hangingPunct="1"/>
            <a:r>
              <a:rPr lang="en-US" b="1" smtClean="0">
                <a:solidFill>
                  <a:srgbClr val="FF0000"/>
                </a:solidFill>
                <a:latin typeface="+mj-lt"/>
              </a:rPr>
              <a:t>J-1 “cutpoints;” </a:t>
            </a:r>
            <a:r>
              <a:rPr lang="el-GR" smtClean="0">
                <a:latin typeface="+mj-lt"/>
              </a:rPr>
              <a:t>μ</a:t>
            </a:r>
            <a:r>
              <a:rPr lang="en-US" baseline="-25000" smtClean="0">
                <a:latin typeface="+mj-lt"/>
              </a:rPr>
              <a:t>-1</a:t>
            </a:r>
            <a:r>
              <a:rPr lang="en-US" smtClean="0">
                <a:latin typeface="+mj-lt"/>
              </a:rPr>
              <a:t> = -∞, </a:t>
            </a:r>
            <a:r>
              <a:rPr lang="el-GR" smtClean="0">
                <a:latin typeface="+mj-lt"/>
              </a:rPr>
              <a:t>μ</a:t>
            </a:r>
            <a:r>
              <a:rPr lang="en-US" baseline="-25000" smtClean="0">
                <a:latin typeface="+mj-lt"/>
              </a:rPr>
              <a:t>0</a:t>
            </a:r>
            <a:r>
              <a:rPr lang="en-US" smtClean="0">
                <a:latin typeface="+mj-lt"/>
              </a:rPr>
              <a:t> = 0, </a:t>
            </a:r>
            <a:r>
              <a:rPr lang="el-GR" smtClean="0">
                <a:latin typeface="+mj-lt"/>
              </a:rPr>
              <a:t>μ</a:t>
            </a:r>
            <a:r>
              <a:rPr lang="en-US" baseline="-25000" smtClean="0">
                <a:latin typeface="+mj-lt"/>
              </a:rPr>
              <a:t>1</a:t>
            </a:r>
            <a:r>
              <a:rPr lang="en-US" smtClean="0">
                <a:latin typeface="+mj-lt"/>
              </a:rPr>
              <a:t>,… </a:t>
            </a:r>
            <a:r>
              <a:rPr lang="el-GR" smtClean="0">
                <a:latin typeface="+mj-lt"/>
              </a:rPr>
              <a:t>μ</a:t>
            </a:r>
            <a:r>
              <a:rPr lang="en-US" baseline="-25000" smtClean="0">
                <a:latin typeface="+mj-lt"/>
              </a:rPr>
              <a:t>J-1</a:t>
            </a:r>
            <a:r>
              <a:rPr lang="en-US" smtClean="0">
                <a:latin typeface="+mj-lt"/>
              </a:rPr>
              <a:t>, </a:t>
            </a:r>
            <a:r>
              <a:rPr lang="el-GR" smtClean="0">
                <a:latin typeface="+mj-lt"/>
              </a:rPr>
              <a:t>μ</a:t>
            </a:r>
            <a:r>
              <a:rPr lang="en-US" baseline="-25000" smtClean="0">
                <a:latin typeface="+mj-lt"/>
              </a:rPr>
              <a:t>J </a:t>
            </a:r>
            <a:r>
              <a:rPr lang="en-US" smtClean="0">
                <a:latin typeface="+mj-lt"/>
              </a:rPr>
              <a:t>= + ∞ </a:t>
            </a:r>
          </a:p>
          <a:p>
            <a:pPr eaLnBrk="1" hangingPunct="1"/>
            <a:r>
              <a:rPr lang="en-US" b="1" smtClean="0">
                <a:latin typeface="+mj-lt"/>
              </a:rPr>
              <a:t>Stata</a:t>
            </a:r>
          </a:p>
          <a:p>
            <a:pPr lvl="1" eaLnBrk="1" hangingPunct="1"/>
            <a:r>
              <a:rPr lang="en-US" smtClean="0">
                <a:latin typeface="+mj-lt"/>
              </a:rPr>
              <a:t>Y = 1,…,J+1,  U* = </a:t>
            </a:r>
            <a:r>
              <a:rPr lang="el-GR" b="1" smtClean="0">
                <a:latin typeface="+mj-lt"/>
              </a:rPr>
              <a:t>β</a:t>
            </a:r>
            <a:r>
              <a:rPr lang="en-US" b="1" smtClean="0">
                <a:latin typeface="+mj-lt"/>
              </a:rPr>
              <a:t>’x </a:t>
            </a:r>
            <a:r>
              <a:rPr lang="en-US" smtClean="0">
                <a:latin typeface="+mj-lt"/>
              </a:rPr>
              <a:t>+ </a:t>
            </a:r>
            <a:r>
              <a:rPr lang="el-GR" smtClean="0">
                <a:latin typeface="+mj-lt"/>
              </a:rPr>
              <a:t>ε</a:t>
            </a:r>
            <a:endParaRPr lang="en-US" smtClean="0">
              <a:latin typeface="+mj-lt"/>
            </a:endParaRPr>
          </a:p>
          <a:p>
            <a:pPr lvl="1" eaLnBrk="1" hangingPunct="1"/>
            <a:r>
              <a:rPr lang="en-US" smtClean="0">
                <a:latin typeface="+mj-lt"/>
              </a:rPr>
              <a:t>No overall constant, </a:t>
            </a:r>
            <a:r>
              <a:rPr lang="el-GR" smtClean="0">
                <a:latin typeface="+mj-lt"/>
              </a:rPr>
              <a:t>α</a:t>
            </a:r>
            <a:r>
              <a:rPr lang="en-US" smtClean="0">
                <a:latin typeface="+mj-lt"/>
              </a:rPr>
              <a:t>=0</a:t>
            </a:r>
          </a:p>
          <a:p>
            <a:pPr lvl="1" eaLnBrk="1" hangingPunct="1"/>
            <a:r>
              <a:rPr lang="en-US" b="1" smtClean="0">
                <a:solidFill>
                  <a:srgbClr val="FF0000"/>
                </a:solidFill>
                <a:latin typeface="+mj-lt"/>
              </a:rPr>
              <a:t>J “cutpoints;”    </a:t>
            </a:r>
            <a:r>
              <a:rPr lang="el-GR" smtClean="0">
                <a:latin typeface="+mj-lt"/>
              </a:rPr>
              <a:t>μ</a:t>
            </a:r>
            <a:r>
              <a:rPr lang="en-US" baseline="-25000" smtClean="0">
                <a:latin typeface="+mj-lt"/>
              </a:rPr>
              <a:t>0</a:t>
            </a:r>
            <a:r>
              <a:rPr lang="en-US" smtClean="0">
                <a:latin typeface="+mj-lt"/>
              </a:rPr>
              <a:t> = -∞,  </a:t>
            </a:r>
            <a:r>
              <a:rPr lang="el-GR" smtClean="0">
                <a:latin typeface="+mj-lt"/>
              </a:rPr>
              <a:t>μ</a:t>
            </a:r>
            <a:r>
              <a:rPr lang="en-US" baseline="-25000" smtClean="0">
                <a:latin typeface="+mj-lt"/>
              </a:rPr>
              <a:t>1</a:t>
            </a:r>
            <a:r>
              <a:rPr lang="en-US" smtClean="0">
                <a:latin typeface="+mj-lt"/>
              </a:rPr>
              <a:t>,… </a:t>
            </a:r>
            <a:r>
              <a:rPr lang="el-GR" smtClean="0">
                <a:latin typeface="+mj-lt"/>
              </a:rPr>
              <a:t>μ</a:t>
            </a:r>
            <a:r>
              <a:rPr lang="en-US" baseline="-25000" smtClean="0">
                <a:latin typeface="+mj-lt"/>
              </a:rPr>
              <a:t>J</a:t>
            </a:r>
            <a:r>
              <a:rPr lang="en-US" smtClean="0">
                <a:latin typeface="+mj-lt"/>
              </a:rPr>
              <a:t>, </a:t>
            </a:r>
            <a:r>
              <a:rPr lang="el-GR" smtClean="0">
                <a:latin typeface="+mj-lt"/>
              </a:rPr>
              <a:t>μ</a:t>
            </a:r>
            <a:r>
              <a:rPr lang="en-US" baseline="-25000" smtClean="0">
                <a:latin typeface="+mj-lt"/>
              </a:rPr>
              <a:t>J+1 </a:t>
            </a:r>
            <a:r>
              <a:rPr lang="en-US" smtClean="0">
                <a:latin typeface="+mj-lt"/>
              </a:rPr>
              <a:t>= + ∞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5125" name="Picture 4"/>
          <p:cNvPicPr>
            <a:picLocks noChangeAspect="1" noChangeArrowheads="1"/>
          </p:cNvPicPr>
          <p:nvPr/>
        </p:nvPicPr>
        <p:blipFill>
          <a:blip r:embed="rId4"/>
          <a:srcRect/>
          <a:stretch>
            <a:fillRect/>
          </a:stretch>
        </p:blipFill>
        <p:spPr bwMode="auto">
          <a:xfrm>
            <a:off x="1114425" y="909638"/>
            <a:ext cx="6916738" cy="5038725"/>
          </a:xfrm>
          <a:prstGeom prst="rect">
            <a:avLst/>
          </a:prstGeom>
          <a:noFill/>
          <a:ln w="9525">
            <a:noFill/>
            <a:miter lim="800000"/>
            <a:headEnd/>
            <a:tailEnd/>
          </a:ln>
        </p:spPr>
      </p:pic>
      <p:sp>
        <p:nvSpPr>
          <p:cNvPr id="5126" name="Rectangle 5"/>
          <p:cNvSpPr>
            <a:spLocks noChangeArrowheads="1"/>
          </p:cNvSpPr>
          <p:nvPr/>
        </p:nvSpPr>
        <p:spPr bwMode="auto">
          <a:xfrm>
            <a:off x="1219200" y="46482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7" name="Rectangle 6"/>
          <p:cNvSpPr>
            <a:spLocks noChangeArrowheads="1"/>
          </p:cNvSpPr>
          <p:nvPr/>
        </p:nvSpPr>
        <p:spPr bwMode="auto">
          <a:xfrm>
            <a:off x="1304925" y="203835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8" name="Rectangle 7"/>
          <p:cNvSpPr>
            <a:spLocks noChangeArrowheads="1"/>
          </p:cNvSpPr>
          <p:nvPr/>
        </p:nvSpPr>
        <p:spPr bwMode="auto">
          <a:xfrm>
            <a:off x="7620000" y="24384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graphicFrame>
        <p:nvGraphicFramePr>
          <p:cNvPr id="5122" name="Object 8"/>
          <p:cNvGraphicFramePr>
            <a:graphicFrameLocks noChangeAspect="1"/>
          </p:cNvGraphicFramePr>
          <p:nvPr/>
        </p:nvGraphicFramePr>
        <p:xfrm>
          <a:off x="7915275" y="2462212"/>
          <a:ext cx="238125" cy="357188"/>
        </p:xfrm>
        <a:graphic>
          <a:graphicData uri="http://schemas.openxmlformats.org/presentationml/2006/ole">
            <mc:AlternateContent xmlns:mc="http://schemas.openxmlformats.org/markup-compatibility/2006">
              <mc:Choice xmlns:v="urn:schemas-microsoft-com:vml" Requires="v">
                <p:oleObj spid="_x0000_s5124" name="Equation" r:id="rId5" imgW="126720" imgH="190440" progId="Equation.DSMT4">
                  <p:embed/>
                </p:oleObj>
              </mc:Choice>
              <mc:Fallback>
                <p:oleObj name="Equation" r:id="rId5" imgW="126720" imgH="19044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15275" y="2462212"/>
                        <a:ext cx="238125"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9" name="Line 9"/>
          <p:cNvSpPr>
            <a:spLocks noChangeShapeType="1"/>
          </p:cNvSpPr>
          <p:nvPr/>
        </p:nvSpPr>
        <p:spPr bwMode="auto">
          <a:xfrm rot="1200000" flipH="1">
            <a:off x="3200400" y="1864186"/>
            <a:ext cx="3962400" cy="3429000"/>
          </a:xfrm>
          <a:prstGeom prst="line">
            <a:avLst/>
          </a:prstGeom>
          <a:noFill/>
          <a:ln w="19050">
            <a:solidFill>
              <a:schemeClr val="tx1"/>
            </a:solidFill>
            <a:round/>
            <a:headEnd/>
            <a:tailEnd type="triangle" w="med" len="med"/>
          </a:ln>
        </p:spPr>
        <p:txBody>
          <a:bodyPr wrap="none"/>
          <a:lstStyle/>
          <a:p>
            <a:endParaRPr lang="en-US"/>
          </a:p>
        </p:txBody>
      </p:sp>
      <p:graphicFrame>
        <p:nvGraphicFramePr>
          <p:cNvPr id="5123" name="Object 11"/>
          <p:cNvGraphicFramePr>
            <a:graphicFrameLocks noChangeAspect="1"/>
          </p:cNvGraphicFramePr>
          <p:nvPr/>
        </p:nvGraphicFramePr>
        <p:xfrm>
          <a:off x="4329113" y="5943600"/>
          <a:ext cx="261937" cy="452438"/>
        </p:xfrm>
        <a:graphic>
          <a:graphicData uri="http://schemas.openxmlformats.org/presentationml/2006/ole">
            <mc:AlternateContent xmlns:mc="http://schemas.openxmlformats.org/markup-compatibility/2006">
              <mc:Choice xmlns:v="urn:schemas-microsoft-com:vml" Requires="v">
                <p:oleObj spid="_x0000_s5125" name="Equation" r:id="rId7" imgW="139680" imgH="241200" progId="Equation.DSMT4">
                  <p:embed/>
                </p:oleObj>
              </mc:Choice>
              <mc:Fallback>
                <p:oleObj name="Equation" r:id="rId7" imgW="139680" imgH="241200"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113" y="5943600"/>
                        <a:ext cx="261937" cy="45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30" name="Rectangle 12"/>
          <p:cNvSpPr>
            <a:spLocks noChangeArrowheads="1"/>
          </p:cNvSpPr>
          <p:nvPr/>
        </p:nvSpPr>
        <p:spPr bwMode="auto">
          <a:xfrm>
            <a:off x="4114800" y="59436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5131"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6149" name="Picture 5"/>
          <p:cNvPicPr>
            <a:picLocks noChangeAspect="1" noChangeArrowheads="1"/>
          </p:cNvPicPr>
          <p:nvPr/>
        </p:nvPicPr>
        <p:blipFill>
          <a:blip r:embed="rId4"/>
          <a:srcRect/>
          <a:stretch>
            <a:fillRect/>
          </a:stretch>
        </p:blipFill>
        <p:spPr bwMode="auto">
          <a:xfrm>
            <a:off x="609600" y="1447800"/>
            <a:ext cx="7848600" cy="4105275"/>
          </a:xfrm>
          <a:prstGeom prst="rect">
            <a:avLst/>
          </a:prstGeom>
          <a:noFill/>
          <a:ln w="9525">
            <a:noFill/>
            <a:miter lim="800000"/>
            <a:headEnd/>
            <a:tailEnd/>
          </a:ln>
        </p:spPr>
      </p:pic>
      <p:sp>
        <p:nvSpPr>
          <p:cNvPr id="6150" name="Rectangle 6"/>
          <p:cNvSpPr>
            <a:spLocks noChangeArrowheads="1"/>
          </p:cNvSpPr>
          <p:nvPr/>
        </p:nvSpPr>
        <p:spPr bwMode="auto">
          <a:xfrm>
            <a:off x="2286000" y="38862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151"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152" name="Line 8"/>
          <p:cNvSpPr>
            <a:spLocks noChangeShapeType="1"/>
          </p:cNvSpPr>
          <p:nvPr/>
        </p:nvSpPr>
        <p:spPr bwMode="auto">
          <a:xfrm rot="960000" flipH="1">
            <a:off x="3630690" y="1673445"/>
            <a:ext cx="3810000" cy="3657600"/>
          </a:xfrm>
          <a:prstGeom prst="line">
            <a:avLst/>
          </a:prstGeom>
          <a:noFill/>
          <a:ln w="19050">
            <a:solidFill>
              <a:schemeClr val="tx1"/>
            </a:solidFill>
            <a:round/>
            <a:headEnd/>
            <a:tailEnd type="triangle" w="med" len="med"/>
          </a:ln>
        </p:spPr>
        <p:txBody>
          <a:bodyPr wrap="none"/>
          <a:lstStyle/>
          <a:p>
            <a:endParaRPr lang="en-US"/>
          </a:p>
        </p:txBody>
      </p:sp>
      <p:graphicFrame>
        <p:nvGraphicFramePr>
          <p:cNvPr id="6146" name="Object 9"/>
          <p:cNvGraphicFramePr>
            <a:graphicFrameLocks noChangeAspect="1"/>
          </p:cNvGraphicFramePr>
          <p:nvPr/>
        </p:nvGraphicFramePr>
        <p:xfrm>
          <a:off x="8077200" y="1981200"/>
          <a:ext cx="487679" cy="457200"/>
        </p:xfrm>
        <a:graphic>
          <a:graphicData uri="http://schemas.openxmlformats.org/presentationml/2006/ole">
            <mc:AlternateContent xmlns:mc="http://schemas.openxmlformats.org/markup-compatibility/2006">
              <mc:Choice xmlns:v="urn:schemas-microsoft-com:vml" Requires="v">
                <p:oleObj spid="_x0000_s6148" name="Equation" r:id="rId5" imgW="203040" imgH="190440" progId="Equation.DSMT4">
                  <p:embed/>
                </p:oleObj>
              </mc:Choice>
              <mc:Fallback>
                <p:oleObj name="Equation" r:id="rId5" imgW="203040" imgH="190440"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0" y="1981200"/>
                        <a:ext cx="487679"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10"/>
          <p:cNvGraphicFramePr>
            <a:graphicFrameLocks noChangeAspect="1"/>
          </p:cNvGraphicFramePr>
          <p:nvPr/>
        </p:nvGraphicFramePr>
        <p:xfrm>
          <a:off x="4418013" y="5743575"/>
          <a:ext cx="690562" cy="452438"/>
        </p:xfrm>
        <a:graphic>
          <a:graphicData uri="http://schemas.openxmlformats.org/presentationml/2006/ole">
            <mc:AlternateContent xmlns:mc="http://schemas.openxmlformats.org/markup-compatibility/2006">
              <mc:Choice xmlns:v="urn:schemas-microsoft-com:vml" Requires="v">
                <p:oleObj spid="_x0000_s6149" name="Equation" r:id="rId7" imgW="368280" imgH="241200" progId="Equation.DSMT4">
                  <p:embed/>
                </p:oleObj>
              </mc:Choice>
              <mc:Fallback>
                <p:oleObj name="Equation" r:id="rId7" imgW="368280" imgH="241200"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8013" y="5743575"/>
                        <a:ext cx="690562" cy="45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3"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p:spPr>
        <p:txBody>
          <a:bodyPr wrap="none"/>
          <a:lstStyle/>
          <a:p>
            <a:endParaRPr lang="en-US"/>
          </a:p>
        </p:txBody>
      </p:sp>
      <p:sp>
        <p:nvSpPr>
          <p:cNvPr id="6154" name="Rectangle 12"/>
          <p:cNvSpPr>
            <a:spLocks noChangeArrowheads="1"/>
          </p:cNvSpPr>
          <p:nvPr/>
        </p:nvSpPr>
        <p:spPr bwMode="auto">
          <a:xfrm>
            <a:off x="8001000" y="19812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6155" name="Rectangle 13"/>
          <p:cNvSpPr>
            <a:spLocks noChangeArrowheads="1"/>
          </p:cNvSpPr>
          <p:nvPr/>
        </p:nvSpPr>
        <p:spPr bwMode="auto">
          <a:xfrm>
            <a:off x="4343400" y="57150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533400"/>
            <a:ext cx="8229600" cy="1139825"/>
          </a:xfrm>
        </p:spPr>
        <p:txBody>
          <a:bodyPr/>
          <a:lstStyle/>
          <a:p>
            <a:pPr eaLnBrk="1" hangingPunct="1"/>
            <a:r>
              <a:rPr lang="en-US" b="1" smtClean="0"/>
              <a:t>Parallel ‘Regressions’</a:t>
            </a:r>
          </a:p>
        </p:txBody>
      </p:sp>
      <p:graphicFrame>
        <p:nvGraphicFramePr>
          <p:cNvPr id="7170" name="Object 4"/>
          <p:cNvGraphicFramePr>
            <a:graphicFrameLocks noChangeAspect="1"/>
          </p:cNvGraphicFramePr>
          <p:nvPr/>
        </p:nvGraphicFramePr>
        <p:xfrm>
          <a:off x="1219200" y="2286000"/>
          <a:ext cx="7091363" cy="3165219"/>
        </p:xfrm>
        <a:graphic>
          <a:graphicData uri="http://schemas.openxmlformats.org/presentationml/2006/ole">
            <mc:AlternateContent xmlns:mc="http://schemas.openxmlformats.org/markup-compatibility/2006">
              <mc:Choice xmlns:v="urn:schemas-microsoft-com:vml" Requires="v">
                <p:oleObj spid="_x0000_s7171" name="Equation" r:id="rId4" imgW="3670200" imgH="1638000" progId="Equation.DSMT4">
                  <p:embed/>
                </p:oleObj>
              </mc:Choice>
              <mc:Fallback>
                <p:oleObj name="Equation" r:id="rId4" imgW="3670200" imgH="16380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286000"/>
                        <a:ext cx="7091363" cy="31652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533400"/>
            <a:ext cx="8229600" cy="1139825"/>
          </a:xfrm>
        </p:spPr>
        <p:txBody>
          <a:bodyPr/>
          <a:lstStyle/>
          <a:p>
            <a:pPr eaLnBrk="1" hangingPunct="1"/>
            <a:r>
              <a:rPr lang="en-US" b="1" smtClean="0"/>
              <a:t>Brant Test for Parallel Regressions</a:t>
            </a:r>
          </a:p>
        </p:txBody>
      </p:sp>
      <p:graphicFrame>
        <p:nvGraphicFramePr>
          <p:cNvPr id="8194" name="Object 4"/>
          <p:cNvGraphicFramePr>
            <a:graphicFrameLocks noChangeAspect="1"/>
          </p:cNvGraphicFramePr>
          <p:nvPr/>
        </p:nvGraphicFramePr>
        <p:xfrm>
          <a:off x="1447800" y="1981200"/>
          <a:ext cx="6372225" cy="3496989"/>
        </p:xfrm>
        <a:graphic>
          <a:graphicData uri="http://schemas.openxmlformats.org/presentationml/2006/ole">
            <mc:AlternateContent xmlns:mc="http://schemas.openxmlformats.org/markup-compatibility/2006">
              <mc:Choice xmlns:v="urn:schemas-microsoft-com:vml" Requires="v">
                <p:oleObj spid="_x0000_s8195" name="Equation" r:id="rId4" imgW="3124080" imgH="1714320" progId="Equation.DSMT4">
                  <p:embed/>
                </p:oleObj>
              </mc:Choice>
              <mc:Fallback>
                <p:oleObj name="Equation" r:id="rId4" imgW="3124080" imgH="17143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981200"/>
                        <a:ext cx="6372225" cy="34969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81000"/>
            <a:ext cx="8229600" cy="1139825"/>
          </a:xfrm>
        </p:spPr>
        <p:txBody>
          <a:bodyPr/>
          <a:lstStyle/>
          <a:p>
            <a:pPr eaLnBrk="1" hangingPunct="1"/>
            <a:r>
              <a:rPr lang="en-US" b="1" smtClean="0"/>
              <a:t>A Specification Test</a:t>
            </a:r>
          </a:p>
        </p:txBody>
      </p:sp>
      <p:pic>
        <p:nvPicPr>
          <p:cNvPr id="45059" name="Picture 4"/>
          <p:cNvPicPr>
            <a:picLocks noChangeAspect="1" noChangeArrowheads="1"/>
          </p:cNvPicPr>
          <p:nvPr/>
        </p:nvPicPr>
        <p:blipFill>
          <a:blip r:embed="rId3"/>
          <a:srcRect/>
          <a:stretch>
            <a:fillRect/>
          </a:stretch>
        </p:blipFill>
        <p:spPr bwMode="auto">
          <a:xfrm>
            <a:off x="1295400" y="1600200"/>
            <a:ext cx="6884988" cy="4210050"/>
          </a:xfrm>
          <a:prstGeom prst="rect">
            <a:avLst/>
          </a:prstGeom>
          <a:noFill/>
          <a:ln w="9525">
            <a:noFill/>
            <a:miter lim="800000"/>
            <a:headEnd/>
            <a:tailEnd/>
          </a:ln>
        </p:spPr>
      </p:pic>
      <p:sp>
        <p:nvSpPr>
          <p:cNvPr id="45060" name="Text Box 5"/>
          <p:cNvSpPr txBox="1">
            <a:spLocks noChangeArrowheads="1"/>
          </p:cNvSpPr>
          <p:nvPr/>
        </p:nvSpPr>
        <p:spPr bwMode="auto">
          <a:xfrm>
            <a:off x="1143000" y="6019800"/>
            <a:ext cx="7239000" cy="379413"/>
          </a:xfrm>
          <a:prstGeom prst="rect">
            <a:avLst/>
          </a:prstGeom>
          <a:noFill/>
          <a:ln w="12700">
            <a:solidFill>
              <a:schemeClr val="tx1"/>
            </a:solidFill>
            <a:miter lim="800000"/>
            <a:headEnd/>
            <a:tailEnd/>
          </a:ln>
        </p:spPr>
        <p:txBody>
          <a:bodyPr>
            <a:spAutoFit/>
          </a:bodyPr>
          <a:lstStyle/>
          <a:p>
            <a:pPr>
              <a:spcBef>
                <a:spcPct val="50000"/>
              </a:spcBef>
            </a:pPr>
            <a:r>
              <a:rPr lang="en-US" b="1">
                <a:latin typeface="Arial" charset="0"/>
              </a:rPr>
              <a:t>What failure of the model specification is indicated by rejection?</a:t>
            </a:r>
          </a:p>
        </p:txBody>
      </p:sp>
      <p:sp>
        <p:nvSpPr>
          <p:cNvPr id="45061" name="Rectangle 6"/>
          <p:cNvSpPr>
            <a:spLocks noChangeArrowheads="1"/>
          </p:cNvSpPr>
          <p:nvPr/>
        </p:nvSpPr>
        <p:spPr bwMode="auto">
          <a:xfrm>
            <a:off x="3971925" y="4219575"/>
            <a:ext cx="3962400" cy="1447800"/>
          </a:xfrm>
          <a:prstGeom prst="rect">
            <a:avLst/>
          </a:prstGeom>
          <a:solidFill>
            <a:srgbClr val="FF0000">
              <a:alpha val="12157"/>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457200"/>
            <a:ext cx="8229600" cy="1139825"/>
          </a:xfrm>
        </p:spPr>
        <p:txBody>
          <a:bodyPr/>
          <a:lstStyle/>
          <a:p>
            <a:pPr eaLnBrk="1" hangingPunct="1"/>
            <a:r>
              <a:rPr lang="en-US" b="1" smtClean="0"/>
              <a:t>An Alternative Model Specification</a:t>
            </a:r>
          </a:p>
        </p:txBody>
      </p:sp>
      <p:graphicFrame>
        <p:nvGraphicFramePr>
          <p:cNvPr id="9218" name="Object 4"/>
          <p:cNvGraphicFramePr>
            <a:graphicFrameLocks noGrp="1" noChangeAspect="1"/>
          </p:cNvGraphicFramePr>
          <p:nvPr>
            <p:ph sz="half" idx="2"/>
          </p:nvPr>
        </p:nvGraphicFramePr>
        <p:xfrm>
          <a:off x="1219200" y="1828800"/>
          <a:ext cx="6858000" cy="4289425"/>
        </p:xfrm>
        <a:graphic>
          <a:graphicData uri="http://schemas.openxmlformats.org/presentationml/2006/ole">
            <mc:AlternateContent xmlns:mc="http://schemas.openxmlformats.org/markup-compatibility/2006">
              <mc:Choice xmlns:v="urn:schemas-microsoft-com:vml" Requires="v">
                <p:oleObj spid="_x0000_s9219" name="Equation" r:id="rId4" imgW="3492360" imgH="2184120" progId="Equation.DSMT4">
                  <p:embed/>
                </p:oleObj>
              </mc:Choice>
              <mc:Fallback>
                <p:oleObj name="Equation" r:id="rId4" imgW="3492360" imgH="21841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28800"/>
                        <a:ext cx="6858000" cy="428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457200"/>
            <a:ext cx="8229600" cy="1139825"/>
          </a:xfrm>
        </p:spPr>
        <p:txBody>
          <a:bodyPr/>
          <a:lstStyle/>
          <a:p>
            <a:pPr eaLnBrk="1" hangingPunct="1"/>
            <a:r>
              <a:rPr lang="en-US" sz="3600" smtClean="0"/>
              <a:t>A “Generalized” Ordered Choice Model</a:t>
            </a:r>
          </a:p>
        </p:txBody>
      </p:sp>
      <p:pic>
        <p:nvPicPr>
          <p:cNvPr id="46083" name="Picture 4"/>
          <p:cNvPicPr>
            <a:picLocks noChangeAspect="1" noChangeArrowheads="1"/>
          </p:cNvPicPr>
          <p:nvPr/>
        </p:nvPicPr>
        <p:blipFill>
          <a:blip r:embed="rId3"/>
          <a:srcRect/>
          <a:stretch>
            <a:fillRect/>
          </a:stretch>
        </p:blipFill>
        <p:spPr bwMode="auto">
          <a:xfrm>
            <a:off x="2209800" y="1676400"/>
            <a:ext cx="5334000" cy="1865313"/>
          </a:xfrm>
          <a:prstGeom prst="rect">
            <a:avLst/>
          </a:prstGeom>
          <a:noFill/>
          <a:ln w="9525">
            <a:noFill/>
            <a:miter lim="800000"/>
            <a:headEnd/>
            <a:tailEnd/>
          </a:ln>
        </p:spPr>
      </p:pic>
      <p:sp>
        <p:nvSpPr>
          <p:cNvPr id="46084" name="Rectangle 5"/>
          <p:cNvSpPr>
            <a:spLocks noChangeArrowheads="1"/>
          </p:cNvSpPr>
          <p:nvPr/>
        </p:nvSpPr>
        <p:spPr bwMode="auto">
          <a:xfrm>
            <a:off x="609600" y="3733800"/>
            <a:ext cx="7848600" cy="2362200"/>
          </a:xfrm>
          <a:prstGeom prst="rect">
            <a:avLst/>
          </a:prstGeom>
          <a:noFill/>
          <a:ln w="12700">
            <a:solidFill>
              <a:schemeClr val="tx1"/>
            </a:solidFill>
            <a:miter lim="800000"/>
            <a:headEnd/>
            <a:tailEnd/>
          </a:ln>
        </p:spPr>
        <p:txBody>
          <a:bodyPr/>
          <a:lstStyle/>
          <a:p>
            <a:pPr marL="342900" indent="-342900" eaLnBrk="1" hangingPunct="1">
              <a:spcBef>
                <a:spcPct val="20000"/>
              </a:spcBef>
              <a:buClr>
                <a:schemeClr val="bg2"/>
              </a:buClr>
              <a:buSzPct val="75000"/>
              <a:buFont typeface="Wingdings" pitchFamily="2" charset="2"/>
              <a:buNone/>
            </a:pPr>
            <a:r>
              <a:rPr lang="en-US" sz="2000">
                <a:latin typeface="Arial" charset="0"/>
              </a:rPr>
              <a:t>Probabilities sum to 1.0</a:t>
            </a:r>
            <a:br>
              <a:rPr lang="en-US" sz="2000">
                <a:latin typeface="Arial" charset="0"/>
              </a:rPr>
            </a:br>
            <a:r>
              <a:rPr lang="en-US" sz="2000">
                <a:latin typeface="Arial" charset="0"/>
              </a:rPr>
              <a:t>P(0) is positive, P(J) is positive</a:t>
            </a:r>
            <a:br>
              <a:rPr lang="en-US" sz="2000">
                <a:latin typeface="Arial" charset="0"/>
              </a:rPr>
            </a:br>
            <a:r>
              <a:rPr lang="en-US" sz="2000">
                <a:latin typeface="Arial" charset="0"/>
              </a:rPr>
              <a:t>P(1),…,P(J-1) can be negative</a:t>
            </a:r>
          </a:p>
          <a:p>
            <a:pPr marL="342900" indent="-342900" eaLnBrk="1" hangingPunct="1">
              <a:spcBef>
                <a:spcPct val="20000"/>
              </a:spcBef>
              <a:buClr>
                <a:schemeClr val="bg2"/>
              </a:buClr>
              <a:buSzPct val="75000"/>
              <a:buFont typeface="Wingdings" pitchFamily="2" charset="2"/>
              <a:buNone/>
            </a:pPr>
            <a:r>
              <a:rPr lang="en-US" sz="2000">
                <a:latin typeface="Arial" charset="0"/>
              </a:rPr>
              <a:t>It is not possible to draw (simulate) values on Y for this model.  You would need to know the value of Y to know which coefficient vector to use to simulate Y!</a:t>
            </a:r>
          </a:p>
          <a:p>
            <a:pPr marL="342900" indent="-342900" eaLnBrk="1" hangingPunct="1">
              <a:spcBef>
                <a:spcPct val="20000"/>
              </a:spcBef>
              <a:buClr>
                <a:schemeClr val="bg2"/>
              </a:buClr>
              <a:buSzPct val="75000"/>
              <a:buFont typeface="Wingdings" pitchFamily="2" charset="2"/>
              <a:buNone/>
            </a:pPr>
            <a:r>
              <a:rPr lang="en-US" sz="2000">
                <a:latin typeface="Arial" charset="0"/>
              </a:rPr>
              <a:t>The model is internally inconsistent. [“Incoherent” (Heckman)]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447800"/>
            <a:ext cx="8229600" cy="533400"/>
          </a:xfrm>
        </p:spPr>
        <p:txBody>
          <a:bodyPr/>
          <a:lstStyle/>
          <a:p>
            <a:pPr eaLnBrk="1" hangingPunct="1"/>
            <a:r>
              <a:rPr lang="en-US" b="1" smtClean="0"/>
              <a:t>Partial Effects for Income – OP vs. GOP</a:t>
            </a:r>
          </a:p>
        </p:txBody>
      </p:sp>
      <p:pic>
        <p:nvPicPr>
          <p:cNvPr id="47108" name="Picture 5"/>
          <p:cNvPicPr>
            <a:picLocks noChangeAspect="1" noChangeArrowheads="1"/>
          </p:cNvPicPr>
          <p:nvPr/>
        </p:nvPicPr>
        <p:blipFill>
          <a:blip r:embed="rId3"/>
          <a:srcRect/>
          <a:stretch>
            <a:fillRect/>
          </a:stretch>
        </p:blipFill>
        <p:spPr bwMode="auto">
          <a:xfrm>
            <a:off x="615616" y="2438400"/>
            <a:ext cx="8071184"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685800" y="1447800"/>
            <a:ext cx="8229600" cy="530225"/>
          </a:xfrm>
        </p:spPr>
        <p:txBody>
          <a:bodyPr/>
          <a:lstStyle/>
          <a:p>
            <a:pPr eaLnBrk="1" hangingPunct="1"/>
            <a:r>
              <a:rPr lang="en-US" sz="3200" b="1" smtClean="0"/>
              <a:t>Generalizing the Ordered Probit </a:t>
            </a:r>
            <a:br>
              <a:rPr lang="en-US" sz="3200" b="1" smtClean="0"/>
            </a:br>
            <a:r>
              <a:rPr lang="en-US" sz="3200" b="1" smtClean="0"/>
              <a:t>with Heterogeneous Thresholds</a:t>
            </a:r>
          </a:p>
        </p:txBody>
      </p:sp>
      <p:graphicFrame>
        <p:nvGraphicFramePr>
          <p:cNvPr id="10242" name="Object 8"/>
          <p:cNvGraphicFramePr>
            <a:graphicFrameLocks noChangeAspect="1"/>
          </p:cNvGraphicFramePr>
          <p:nvPr/>
        </p:nvGraphicFramePr>
        <p:xfrm>
          <a:off x="1295400" y="2133600"/>
          <a:ext cx="7038975" cy="3864679"/>
        </p:xfrm>
        <a:graphic>
          <a:graphicData uri="http://schemas.openxmlformats.org/presentationml/2006/ole">
            <mc:AlternateContent xmlns:mc="http://schemas.openxmlformats.org/markup-compatibility/2006">
              <mc:Choice xmlns:v="urn:schemas-microsoft-com:vml" Requires="v">
                <p:oleObj spid="_x0000_s10243" name="Equation" r:id="rId4" imgW="4394160" imgH="2412720" progId="Equation.DSMT4">
                  <p:embed/>
                </p:oleObj>
              </mc:Choice>
              <mc:Fallback>
                <p:oleObj name="Equation" r:id="rId4" imgW="4394160" imgH="241272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133600"/>
                        <a:ext cx="7038975" cy="38646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524000" y="4927599"/>
            <a:ext cx="4876800" cy="6858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381000" y="533400"/>
            <a:ext cx="8229600" cy="1139825"/>
          </a:xfrm>
        </p:spPr>
        <p:txBody>
          <a:bodyPr/>
          <a:lstStyle/>
          <a:p>
            <a:pPr eaLnBrk="1" hangingPunct="1"/>
            <a:r>
              <a:rPr lang="en-US" b="1" smtClean="0"/>
              <a:t>Hierarchical Ordered Probit</a:t>
            </a:r>
          </a:p>
        </p:txBody>
      </p:sp>
      <p:graphicFrame>
        <p:nvGraphicFramePr>
          <p:cNvPr id="11266" name="Object 8"/>
          <p:cNvGraphicFramePr>
            <a:graphicFrameLocks noGrp="1" noChangeAspect="1"/>
          </p:cNvGraphicFramePr>
          <p:nvPr>
            <p:ph sz="quarter" idx="3"/>
          </p:nvPr>
        </p:nvGraphicFramePr>
        <p:xfrm>
          <a:off x="1371600" y="1981200"/>
          <a:ext cx="7162800" cy="3249613"/>
        </p:xfrm>
        <a:graphic>
          <a:graphicData uri="http://schemas.openxmlformats.org/presentationml/2006/ole">
            <mc:AlternateContent xmlns:mc="http://schemas.openxmlformats.org/markup-compatibility/2006">
              <mc:Choice xmlns:v="urn:schemas-microsoft-com:vml" Requires="v">
                <p:oleObj spid="_x0000_s11267" name="Equation" r:id="rId4" imgW="3835080" imgH="1739880" progId="Equation.DSMT4">
                  <p:embed/>
                </p:oleObj>
              </mc:Choice>
              <mc:Fallback>
                <p:oleObj name="Equation" r:id="rId4" imgW="3835080" imgH="173988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7162800" cy="3249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81000" y="381000"/>
            <a:ext cx="8229600" cy="1139825"/>
          </a:xfrm>
        </p:spPr>
        <p:txBody>
          <a:bodyPr/>
          <a:lstStyle/>
          <a:p>
            <a:pPr eaLnBrk="1" hangingPunct="1"/>
            <a:r>
              <a:rPr lang="en-US" b="1" smtClean="0"/>
              <a:t>Ordered Choice Model</a:t>
            </a:r>
          </a:p>
        </p:txBody>
      </p:sp>
      <p:pic>
        <p:nvPicPr>
          <p:cNvPr id="48131" name="Picture 4"/>
          <p:cNvPicPr>
            <a:picLocks noChangeAspect="1" noChangeArrowheads="1"/>
          </p:cNvPicPr>
          <p:nvPr/>
        </p:nvPicPr>
        <p:blipFill>
          <a:blip r:embed="rId3"/>
          <a:srcRect/>
          <a:stretch>
            <a:fillRect/>
          </a:stretch>
        </p:blipFill>
        <p:spPr bwMode="auto">
          <a:xfrm>
            <a:off x="2209800" y="1600200"/>
            <a:ext cx="5819775" cy="4810125"/>
          </a:xfrm>
          <a:prstGeom prst="rect">
            <a:avLst/>
          </a:prstGeom>
          <a:noFill/>
          <a:ln w="9525">
            <a:noFill/>
            <a:miter lim="800000"/>
            <a:headEnd/>
            <a:tailEnd/>
          </a:ln>
        </p:spPr>
      </p:pic>
      <p:sp>
        <p:nvSpPr>
          <p:cNvPr id="48132" name="Rectangle 5"/>
          <p:cNvSpPr>
            <a:spLocks noChangeArrowheads="1"/>
          </p:cNvSpPr>
          <p:nvPr/>
        </p:nvSpPr>
        <p:spPr bwMode="auto">
          <a:xfrm>
            <a:off x="2305050" y="5676900"/>
            <a:ext cx="4876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HOPit Model</a:t>
            </a:r>
          </a:p>
        </p:txBody>
      </p:sp>
      <p:pic>
        <p:nvPicPr>
          <p:cNvPr id="49155" name="Picture 4"/>
          <p:cNvPicPr>
            <a:picLocks noChangeAspect="1" noChangeArrowheads="1"/>
          </p:cNvPicPr>
          <p:nvPr/>
        </p:nvPicPr>
        <p:blipFill>
          <a:blip r:embed="rId3"/>
          <a:srcRect/>
          <a:stretch>
            <a:fillRect/>
          </a:stretch>
        </p:blipFill>
        <p:spPr bwMode="auto">
          <a:xfrm>
            <a:off x="2132013" y="1504950"/>
            <a:ext cx="5792787" cy="5276850"/>
          </a:xfrm>
          <a:prstGeom prst="rect">
            <a:avLst/>
          </a:prstGeom>
          <a:noFill/>
          <a:ln w="9525">
            <a:noFill/>
            <a:miter lim="800000"/>
            <a:headEnd/>
            <a:tailEnd/>
          </a:ln>
        </p:spPr>
      </p:pic>
      <p:sp>
        <p:nvSpPr>
          <p:cNvPr id="49156" name="Rectangle 5"/>
          <p:cNvSpPr>
            <a:spLocks noChangeArrowheads="1"/>
          </p:cNvSpPr>
          <p:nvPr/>
        </p:nvSpPr>
        <p:spPr bwMode="auto">
          <a:xfrm>
            <a:off x="2209800" y="5676900"/>
            <a:ext cx="47244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295400"/>
            <a:ext cx="8229600" cy="530225"/>
          </a:xfrm>
        </p:spPr>
        <p:txBody>
          <a:bodyPr/>
          <a:lstStyle/>
          <a:p>
            <a:pPr eaLnBrk="1" hangingPunct="1"/>
            <a:r>
              <a:rPr lang="en-US" b="1" smtClean="0"/>
              <a:t>Heterogeneity in OC Models</a:t>
            </a:r>
          </a:p>
        </p:txBody>
      </p:sp>
      <p:sp>
        <p:nvSpPr>
          <p:cNvPr id="50179" name="Rectangle 3"/>
          <p:cNvSpPr>
            <a:spLocks noGrp="1" noChangeArrowheads="1"/>
          </p:cNvSpPr>
          <p:nvPr>
            <p:ph type="body" idx="1"/>
          </p:nvPr>
        </p:nvSpPr>
        <p:spPr>
          <a:xfrm>
            <a:off x="1447800" y="2438400"/>
            <a:ext cx="6858000" cy="2667000"/>
          </a:xfrm>
        </p:spPr>
        <p:txBody>
          <a:bodyPr/>
          <a:lstStyle/>
          <a:p>
            <a:pPr eaLnBrk="1" hangingPunct="1"/>
            <a:r>
              <a:rPr lang="en-US" smtClean="0">
                <a:latin typeface="+mj-lt"/>
              </a:rPr>
              <a:t>Scale Heterogeneity: Heteroscedasticity</a:t>
            </a:r>
          </a:p>
          <a:p>
            <a:pPr eaLnBrk="1" hangingPunct="1"/>
            <a:r>
              <a:rPr lang="en-US" smtClean="0">
                <a:latin typeface="+mj-lt"/>
              </a:rPr>
              <a:t>Standard Models of Heterogeneity in Discrete Choice Models</a:t>
            </a:r>
          </a:p>
          <a:p>
            <a:pPr lvl="1" eaLnBrk="1" hangingPunct="1"/>
            <a:r>
              <a:rPr lang="en-US" smtClean="0">
                <a:latin typeface="+mj-lt"/>
              </a:rPr>
              <a:t>Fixed and Random Effects in Panels</a:t>
            </a:r>
          </a:p>
          <a:p>
            <a:pPr lvl="1" eaLnBrk="1" hangingPunct="1"/>
            <a:r>
              <a:rPr lang="en-US" smtClean="0">
                <a:latin typeface="+mj-lt"/>
              </a:rPr>
              <a:t>Latent Class Models</a:t>
            </a:r>
          </a:p>
          <a:p>
            <a:pPr lvl="1" eaLnBrk="1" hangingPunct="1"/>
            <a:r>
              <a:rPr lang="en-US" smtClean="0">
                <a:latin typeface="+mj-lt"/>
              </a:rPr>
              <a:t>Random Parameters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381000" y="914400"/>
            <a:ext cx="8229600" cy="1139825"/>
          </a:xfrm>
        </p:spPr>
        <p:txBody>
          <a:bodyPr/>
          <a:lstStyle/>
          <a:p>
            <a:pPr eaLnBrk="1" hangingPunct="1"/>
            <a:r>
              <a:rPr lang="en-US" b="1" smtClean="0"/>
              <a:t>Heteroscedasticity in Two Models</a:t>
            </a:r>
          </a:p>
        </p:txBody>
      </p:sp>
      <p:sp>
        <p:nvSpPr>
          <p:cNvPr id="12293" name="Rectangle 5"/>
          <p:cNvSpPr>
            <a:spLocks noChangeArrowheads="1"/>
          </p:cNvSpPr>
          <p:nvPr/>
        </p:nvSpPr>
        <p:spPr bwMode="auto">
          <a:xfrm>
            <a:off x="0" y="3205163"/>
            <a:ext cx="9144000" cy="0"/>
          </a:xfrm>
          <a:prstGeom prst="rect">
            <a:avLst/>
          </a:prstGeom>
          <a:noFill/>
          <a:ln w="19050">
            <a:noFill/>
            <a:miter lim="800000"/>
            <a:headEnd/>
            <a:tailEnd/>
          </a:ln>
        </p:spPr>
        <p:txBody>
          <a:bodyPr wrap="none" anchor="ctr">
            <a:spAutoFit/>
          </a:bodyPr>
          <a:lstStyle/>
          <a:p>
            <a:endParaRPr lang="en-US"/>
          </a:p>
        </p:txBody>
      </p:sp>
      <p:graphicFrame>
        <p:nvGraphicFramePr>
          <p:cNvPr id="12290" name="Object 4"/>
          <p:cNvGraphicFramePr>
            <a:graphicFrameLocks noChangeAspect="1"/>
          </p:cNvGraphicFramePr>
          <p:nvPr/>
        </p:nvGraphicFramePr>
        <p:xfrm>
          <a:off x="1219200" y="2438400"/>
          <a:ext cx="6019800" cy="898525"/>
        </p:xfrm>
        <a:graphic>
          <a:graphicData uri="http://schemas.openxmlformats.org/presentationml/2006/ole">
            <mc:AlternateContent xmlns:mc="http://schemas.openxmlformats.org/markup-compatibility/2006">
              <mc:Choice xmlns:v="urn:schemas-microsoft-com:vml" Requires="v">
                <p:oleObj spid="_x0000_s12292" name="Equation" r:id="rId4" imgW="2997200" imgH="444500" progId="Equation.DSMT4">
                  <p:embed/>
                </p:oleObj>
              </mc:Choice>
              <mc:Fallback>
                <p:oleObj name="Equation" r:id="rId4" imgW="2997200" imgH="4445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438400"/>
                        <a:ext cx="6019800" cy="898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4" name="Rectangle 7"/>
          <p:cNvSpPr>
            <a:spLocks noChangeArrowheads="1"/>
          </p:cNvSpPr>
          <p:nvPr/>
        </p:nvSpPr>
        <p:spPr bwMode="auto">
          <a:xfrm>
            <a:off x="0" y="3200400"/>
            <a:ext cx="9144000" cy="0"/>
          </a:xfrm>
          <a:prstGeom prst="rect">
            <a:avLst/>
          </a:prstGeom>
          <a:noFill/>
          <a:ln w="19050">
            <a:noFill/>
            <a:miter lim="800000"/>
            <a:headEnd/>
            <a:tailEnd/>
          </a:ln>
        </p:spPr>
        <p:txBody>
          <a:bodyPr wrap="none" anchor="ctr">
            <a:spAutoFit/>
          </a:bodyPr>
          <a:lstStyle/>
          <a:p>
            <a:endParaRPr lang="en-US"/>
          </a:p>
        </p:txBody>
      </p:sp>
      <p:graphicFrame>
        <p:nvGraphicFramePr>
          <p:cNvPr id="12291" name="Object 6"/>
          <p:cNvGraphicFramePr>
            <a:graphicFrameLocks noChangeAspect="1"/>
          </p:cNvGraphicFramePr>
          <p:nvPr/>
        </p:nvGraphicFramePr>
        <p:xfrm>
          <a:off x="609600" y="3886200"/>
          <a:ext cx="8077200" cy="827088"/>
        </p:xfrm>
        <a:graphic>
          <a:graphicData uri="http://schemas.openxmlformats.org/presentationml/2006/ole">
            <mc:AlternateContent xmlns:mc="http://schemas.openxmlformats.org/markup-compatibility/2006">
              <mc:Choice xmlns:v="urn:schemas-microsoft-com:vml" Requires="v">
                <p:oleObj spid="_x0000_s12293" name="Equation" r:id="rId6" imgW="4368800" imgH="444500" progId="Equation.DSMT4">
                  <p:embed/>
                </p:oleObj>
              </mc:Choice>
              <mc:Fallback>
                <p:oleObj name="Equation" r:id="rId6" imgW="4368800" imgH="4445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3886200"/>
                        <a:ext cx="8077200" cy="827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ChangeArrowheads="1"/>
          </p:cNvSpPr>
          <p:nvPr/>
        </p:nvSpPr>
        <p:spPr bwMode="auto">
          <a:xfrm>
            <a:off x="381000" y="1295400"/>
            <a:ext cx="8229600" cy="304800"/>
          </a:xfrm>
          <a:prstGeom prst="rect">
            <a:avLst/>
          </a:prstGeom>
          <a:solidFill>
            <a:schemeClr val="bg1"/>
          </a:solidFill>
          <a:ln w="19050">
            <a:noFill/>
            <a:miter lim="800000"/>
            <a:headEnd/>
            <a:tailEnd/>
          </a:ln>
        </p:spPr>
        <p:txBody>
          <a:bodyPr wrap="none" anchor="ctr"/>
          <a:lstStyle/>
          <a:p>
            <a:endParaRPr lang="en-US"/>
          </a:p>
        </p:txBody>
      </p:sp>
      <p:pic>
        <p:nvPicPr>
          <p:cNvPr id="51203" name="Picture 5"/>
          <p:cNvPicPr>
            <a:picLocks noChangeAspect="1" noChangeArrowheads="1"/>
          </p:cNvPicPr>
          <p:nvPr/>
        </p:nvPicPr>
        <p:blipFill>
          <a:blip r:embed="rId3"/>
          <a:srcRect/>
          <a:stretch>
            <a:fillRect/>
          </a:stretch>
        </p:blipFill>
        <p:spPr bwMode="auto">
          <a:xfrm>
            <a:off x="1219199" y="895674"/>
            <a:ext cx="7186613" cy="5430514"/>
          </a:xfrm>
          <a:prstGeom prst="rect">
            <a:avLst/>
          </a:prstGeom>
          <a:noFill/>
          <a:ln w="9525">
            <a:noFill/>
            <a:miter lim="800000"/>
            <a:headEnd/>
            <a:tailEnd/>
          </a:ln>
        </p:spPr>
      </p:pic>
      <p:sp>
        <p:nvSpPr>
          <p:cNvPr id="51204" name="Rectangle 6"/>
          <p:cNvSpPr>
            <a:spLocks noChangeArrowheads="1"/>
          </p:cNvSpPr>
          <p:nvPr/>
        </p:nvSpPr>
        <p:spPr bwMode="auto">
          <a:xfrm>
            <a:off x="1219200" y="4762500"/>
            <a:ext cx="3886200" cy="1600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81000" y="1295400"/>
            <a:ext cx="8229600" cy="304800"/>
          </a:xfrm>
          <a:prstGeom prst="rect">
            <a:avLst/>
          </a:prstGeom>
          <a:solidFill>
            <a:schemeClr val="bg1"/>
          </a:solidFill>
          <a:ln w="19050">
            <a:noFill/>
            <a:miter lim="800000"/>
            <a:headEnd/>
            <a:tailEnd/>
          </a:ln>
        </p:spPr>
        <p:txBody>
          <a:bodyPr wrap="none" anchor="ctr"/>
          <a:lstStyle/>
          <a:p>
            <a:endParaRPr lang="en-US"/>
          </a:p>
        </p:txBody>
      </p:sp>
      <p:pic>
        <p:nvPicPr>
          <p:cNvPr id="52227" name="Picture 5"/>
          <p:cNvPicPr>
            <a:picLocks noChangeAspect="1" noChangeArrowheads="1"/>
          </p:cNvPicPr>
          <p:nvPr/>
        </p:nvPicPr>
        <p:blipFill>
          <a:blip r:embed="rId3"/>
          <a:srcRect/>
          <a:stretch>
            <a:fillRect/>
          </a:stretch>
        </p:blipFill>
        <p:spPr bwMode="auto">
          <a:xfrm>
            <a:off x="1066800" y="994480"/>
            <a:ext cx="7772400" cy="5247569"/>
          </a:xfrm>
          <a:prstGeom prst="rect">
            <a:avLst/>
          </a:prstGeom>
          <a:noFill/>
          <a:ln w="9525">
            <a:noFill/>
            <a:miter lim="800000"/>
            <a:headEnd/>
            <a:tailEnd/>
          </a:ln>
        </p:spPr>
      </p:pic>
      <p:sp>
        <p:nvSpPr>
          <p:cNvPr id="52228" name="Rectangle 6"/>
          <p:cNvSpPr>
            <a:spLocks noChangeArrowheads="1"/>
          </p:cNvSpPr>
          <p:nvPr/>
        </p:nvSpPr>
        <p:spPr bwMode="auto">
          <a:xfrm>
            <a:off x="762000" y="3530598"/>
            <a:ext cx="8077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381000"/>
            <a:ext cx="8229600" cy="1139825"/>
          </a:xfrm>
        </p:spPr>
        <p:txBody>
          <a:bodyPr/>
          <a:lstStyle/>
          <a:p>
            <a:pPr eaLnBrk="1" hangingPunct="1"/>
            <a:r>
              <a:rPr lang="en-US" b="1" smtClean="0"/>
              <a:t>A Random Parameters Model</a:t>
            </a:r>
          </a:p>
        </p:txBody>
      </p:sp>
      <p:pic>
        <p:nvPicPr>
          <p:cNvPr id="53251" name="Picture 4"/>
          <p:cNvPicPr>
            <a:picLocks noChangeAspect="1" noChangeArrowheads="1"/>
          </p:cNvPicPr>
          <p:nvPr/>
        </p:nvPicPr>
        <p:blipFill>
          <a:blip r:embed="rId3"/>
          <a:srcRect/>
          <a:stretch>
            <a:fillRect/>
          </a:stretch>
        </p:blipFill>
        <p:spPr bwMode="auto">
          <a:xfrm>
            <a:off x="1981200" y="1600200"/>
            <a:ext cx="5638800" cy="4710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457200" y="304800"/>
            <a:ext cx="8229600" cy="1139825"/>
          </a:xfrm>
        </p:spPr>
        <p:txBody>
          <a:bodyPr/>
          <a:lstStyle/>
          <a:p>
            <a:pPr eaLnBrk="1" hangingPunct="1"/>
            <a:r>
              <a:rPr lang="en-US" b="1" smtClean="0"/>
              <a:t>RP Model</a:t>
            </a:r>
          </a:p>
        </p:txBody>
      </p:sp>
      <p:pic>
        <p:nvPicPr>
          <p:cNvPr id="54275" name="Picture 5"/>
          <p:cNvPicPr>
            <a:picLocks noChangeAspect="1" noChangeArrowheads="1"/>
          </p:cNvPicPr>
          <p:nvPr/>
        </p:nvPicPr>
        <p:blipFill>
          <a:blip r:embed="rId3"/>
          <a:srcRect/>
          <a:stretch>
            <a:fillRect/>
          </a:stretch>
        </p:blipFill>
        <p:spPr bwMode="auto">
          <a:xfrm>
            <a:off x="2514600" y="1600200"/>
            <a:ext cx="6200775" cy="4895850"/>
          </a:xfrm>
          <a:prstGeom prst="rect">
            <a:avLst/>
          </a:prstGeom>
          <a:noFill/>
          <a:ln w="9525">
            <a:noFill/>
            <a:miter lim="800000"/>
            <a:headEnd/>
            <a:tailEnd/>
          </a:ln>
        </p:spPr>
      </p:pic>
      <p:pic>
        <p:nvPicPr>
          <p:cNvPr id="54276" name="Picture 6"/>
          <p:cNvPicPr>
            <a:picLocks noChangeAspect="1" noChangeArrowheads="1"/>
          </p:cNvPicPr>
          <p:nvPr/>
        </p:nvPicPr>
        <p:blipFill>
          <a:blip r:embed="rId4"/>
          <a:srcRect/>
          <a:stretch>
            <a:fillRect/>
          </a:stretch>
        </p:blipFill>
        <p:spPr bwMode="auto">
          <a:xfrm>
            <a:off x="1600200" y="3657600"/>
            <a:ext cx="885825" cy="1047750"/>
          </a:xfrm>
          <a:prstGeom prst="rect">
            <a:avLst/>
          </a:prstGeom>
          <a:noFill/>
          <a:ln w="9525">
            <a:noFill/>
            <a:miter lim="800000"/>
            <a:headEnd/>
            <a:tailEnd/>
          </a:ln>
        </p:spPr>
      </p:pic>
      <p:sp>
        <p:nvSpPr>
          <p:cNvPr id="54277" name="Rectangle 7"/>
          <p:cNvSpPr>
            <a:spLocks noChangeArrowheads="1"/>
          </p:cNvSpPr>
          <p:nvPr/>
        </p:nvSpPr>
        <p:spPr bwMode="auto">
          <a:xfrm>
            <a:off x="1676400" y="3657600"/>
            <a:ext cx="6858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4278" name="Rectangle 8"/>
          <p:cNvSpPr>
            <a:spLocks noChangeArrowheads="1"/>
          </p:cNvSpPr>
          <p:nvPr/>
        </p:nvSpPr>
        <p:spPr bwMode="auto">
          <a:xfrm>
            <a:off x="2638425" y="4572000"/>
            <a:ext cx="6048375"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609600"/>
            <a:ext cx="8229600" cy="1139825"/>
          </a:xfrm>
        </p:spPr>
        <p:txBody>
          <a:bodyPr/>
          <a:lstStyle/>
          <a:p>
            <a:pPr eaLnBrk="1" hangingPunct="1"/>
            <a:r>
              <a:rPr lang="en-US" b="1" smtClean="0"/>
              <a:t>Partial Effects in RP Model</a:t>
            </a:r>
          </a:p>
        </p:txBody>
      </p:sp>
      <p:pic>
        <p:nvPicPr>
          <p:cNvPr id="55299" name="Picture 4"/>
          <p:cNvPicPr>
            <a:picLocks noChangeAspect="1" noChangeArrowheads="1"/>
          </p:cNvPicPr>
          <p:nvPr/>
        </p:nvPicPr>
        <p:blipFill>
          <a:blip r:embed="rId3"/>
          <a:srcRect/>
          <a:stretch>
            <a:fillRect/>
          </a:stretch>
        </p:blipFill>
        <p:spPr bwMode="auto">
          <a:xfrm>
            <a:off x="558800" y="2109788"/>
            <a:ext cx="8027988" cy="2638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81000"/>
            <a:ext cx="8229600" cy="1139825"/>
          </a:xfrm>
        </p:spPr>
        <p:txBody>
          <a:bodyPr/>
          <a:lstStyle/>
          <a:p>
            <a:pPr eaLnBrk="1" hangingPunct="1"/>
            <a:r>
              <a:rPr lang="en-US" b="1" smtClean="0"/>
              <a:t>Distribution of Random Parameters</a:t>
            </a:r>
          </a:p>
        </p:txBody>
      </p:sp>
      <p:pic>
        <p:nvPicPr>
          <p:cNvPr id="56323" name="Picture 4"/>
          <p:cNvPicPr>
            <a:picLocks noChangeAspect="1" noChangeArrowheads="1"/>
          </p:cNvPicPr>
          <p:nvPr/>
        </p:nvPicPr>
        <p:blipFill>
          <a:blip r:embed="rId3"/>
          <a:srcRect/>
          <a:stretch>
            <a:fillRect/>
          </a:stretch>
        </p:blipFill>
        <p:spPr bwMode="auto">
          <a:xfrm>
            <a:off x="1143000" y="1676400"/>
            <a:ext cx="6629400" cy="3713163"/>
          </a:xfrm>
          <a:prstGeom prst="rect">
            <a:avLst/>
          </a:prstGeom>
          <a:noFill/>
          <a:ln w="9525">
            <a:noFill/>
            <a:miter lim="800000"/>
            <a:headEnd/>
            <a:tailEnd/>
          </a:ln>
        </p:spPr>
      </p:pic>
      <p:sp>
        <p:nvSpPr>
          <p:cNvPr id="56324" name="Text Box 5"/>
          <p:cNvSpPr txBox="1">
            <a:spLocks noChangeArrowheads="1"/>
          </p:cNvSpPr>
          <p:nvPr/>
        </p:nvSpPr>
        <p:spPr bwMode="auto">
          <a:xfrm>
            <a:off x="990600" y="5486400"/>
            <a:ext cx="6934200" cy="379413"/>
          </a:xfrm>
          <a:prstGeom prst="rect">
            <a:avLst/>
          </a:prstGeom>
          <a:noFill/>
          <a:ln w="12700">
            <a:solidFill>
              <a:schemeClr val="tx1"/>
            </a:solidFill>
            <a:miter lim="800000"/>
            <a:headEnd/>
            <a:tailEnd/>
          </a:ln>
        </p:spPr>
        <p:txBody>
          <a:bodyPr>
            <a:spAutoFit/>
          </a:bodyPr>
          <a:lstStyle/>
          <a:p>
            <a:pPr>
              <a:spcBef>
                <a:spcPct val="50000"/>
              </a:spcBef>
            </a:pPr>
            <a:r>
              <a:rPr lang="en-US" sz="1400" b="1">
                <a:latin typeface="Arial" charset="0"/>
              </a:rPr>
              <a:t>Kernel Density for Estimate of the Distribution of Means of Income Coefficient</a:t>
            </a:r>
            <a:r>
              <a:rPr lang="en-US"/>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33400" y="2209800"/>
            <a:ext cx="1600200" cy="1066800"/>
          </a:xfrm>
        </p:spPr>
        <p:txBody>
          <a:bodyPr/>
          <a:lstStyle/>
          <a:p>
            <a:pPr eaLnBrk="1" hangingPunct="1"/>
            <a:r>
              <a:rPr lang="en-US" sz="2400" b="1" smtClean="0"/>
              <a:t>Latent Class Model</a:t>
            </a:r>
          </a:p>
        </p:txBody>
      </p:sp>
      <p:sp>
        <p:nvSpPr>
          <p:cNvPr id="57347" name="Rectangle 5"/>
          <p:cNvSpPr>
            <a:spLocks noChangeArrowheads="1"/>
          </p:cNvSpPr>
          <p:nvPr/>
        </p:nvSpPr>
        <p:spPr bwMode="auto">
          <a:xfrm>
            <a:off x="381000" y="1295400"/>
            <a:ext cx="8229600" cy="304800"/>
          </a:xfrm>
          <a:prstGeom prst="rect">
            <a:avLst/>
          </a:prstGeom>
          <a:solidFill>
            <a:schemeClr val="bg1"/>
          </a:solidFill>
          <a:ln w="19050">
            <a:noFill/>
            <a:miter lim="800000"/>
            <a:headEnd/>
            <a:tailEnd/>
          </a:ln>
        </p:spPr>
        <p:txBody>
          <a:bodyPr wrap="none" anchor="ctr"/>
          <a:lstStyle/>
          <a:p>
            <a:endParaRPr lang="en-US"/>
          </a:p>
        </p:txBody>
      </p:sp>
      <p:pic>
        <p:nvPicPr>
          <p:cNvPr id="57348" name="Picture 6"/>
          <p:cNvPicPr>
            <a:picLocks noChangeAspect="1" noChangeArrowheads="1"/>
          </p:cNvPicPr>
          <p:nvPr/>
        </p:nvPicPr>
        <p:blipFill>
          <a:blip r:embed="rId3"/>
          <a:srcRect/>
          <a:stretch>
            <a:fillRect/>
          </a:stretch>
        </p:blipFill>
        <p:spPr bwMode="auto">
          <a:xfrm>
            <a:off x="2438400" y="892520"/>
            <a:ext cx="5181600" cy="58130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09600" y="2667000"/>
            <a:ext cx="2209800" cy="1063625"/>
          </a:xfrm>
        </p:spPr>
        <p:txBody>
          <a:bodyPr/>
          <a:lstStyle/>
          <a:p>
            <a:pPr eaLnBrk="1" hangingPunct="1"/>
            <a:r>
              <a:rPr lang="en-US" sz="2800" b="1" smtClean="0"/>
              <a:t>Random </a:t>
            </a:r>
            <a:br>
              <a:rPr lang="en-US" sz="2800" b="1" smtClean="0"/>
            </a:br>
            <a:r>
              <a:rPr lang="en-US" sz="2800" b="1" smtClean="0"/>
              <a:t>Thresholds</a:t>
            </a:r>
          </a:p>
        </p:txBody>
      </p:sp>
      <p:sp>
        <p:nvSpPr>
          <p:cNvPr id="58371" name="Rectangle 4"/>
          <p:cNvSpPr>
            <a:spLocks noChangeArrowheads="1"/>
          </p:cNvSpPr>
          <p:nvPr/>
        </p:nvSpPr>
        <p:spPr bwMode="auto">
          <a:xfrm>
            <a:off x="381000" y="1371600"/>
            <a:ext cx="8305800" cy="228600"/>
          </a:xfrm>
          <a:prstGeom prst="rect">
            <a:avLst/>
          </a:prstGeom>
          <a:solidFill>
            <a:schemeClr val="bg1"/>
          </a:solidFill>
          <a:ln w="19050">
            <a:noFill/>
            <a:miter lim="800000"/>
            <a:headEnd/>
            <a:tailEnd/>
          </a:ln>
        </p:spPr>
        <p:txBody>
          <a:bodyPr wrap="none" anchor="ctr"/>
          <a:lstStyle/>
          <a:p>
            <a:endParaRPr lang="en-US"/>
          </a:p>
        </p:txBody>
      </p:sp>
      <p:pic>
        <p:nvPicPr>
          <p:cNvPr id="58372" name="Picture 5"/>
          <p:cNvPicPr>
            <a:picLocks noChangeAspect="1" noChangeArrowheads="1"/>
          </p:cNvPicPr>
          <p:nvPr/>
        </p:nvPicPr>
        <p:blipFill>
          <a:blip r:embed="rId3"/>
          <a:srcRect/>
          <a:stretch>
            <a:fillRect/>
          </a:stretch>
        </p:blipFill>
        <p:spPr bwMode="auto">
          <a:xfrm>
            <a:off x="3124200" y="914400"/>
            <a:ext cx="4810125" cy="58530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81000"/>
            <a:ext cx="8229600" cy="1139825"/>
          </a:xfrm>
        </p:spPr>
        <p:txBody>
          <a:bodyPr/>
          <a:lstStyle/>
          <a:p>
            <a:pPr eaLnBrk="1" hangingPunct="1"/>
            <a:r>
              <a:rPr lang="en-US" b="1" smtClean="0"/>
              <a:t>Differential Item Functioning</a:t>
            </a:r>
          </a:p>
        </p:txBody>
      </p:sp>
      <p:pic>
        <p:nvPicPr>
          <p:cNvPr id="59395" name="Picture 4"/>
          <p:cNvPicPr>
            <a:picLocks noChangeAspect="1" noChangeArrowheads="1"/>
          </p:cNvPicPr>
          <p:nvPr/>
        </p:nvPicPr>
        <p:blipFill>
          <a:blip r:embed="rId3"/>
          <a:srcRect/>
          <a:stretch>
            <a:fillRect/>
          </a:stretch>
        </p:blipFill>
        <p:spPr bwMode="auto">
          <a:xfrm>
            <a:off x="990600" y="1676400"/>
            <a:ext cx="5486400" cy="4787900"/>
          </a:xfrm>
          <a:prstGeom prst="rect">
            <a:avLst/>
          </a:prstGeom>
          <a:noFill/>
          <a:ln w="9525">
            <a:noFill/>
            <a:miter lim="800000"/>
            <a:headEnd/>
            <a:tailEnd/>
          </a:ln>
        </p:spPr>
      </p:pic>
      <p:sp>
        <p:nvSpPr>
          <p:cNvPr id="4" name="TextBox 3"/>
          <p:cNvSpPr txBox="1"/>
          <p:nvPr/>
        </p:nvSpPr>
        <p:spPr>
          <a:xfrm>
            <a:off x="6858000" y="1828800"/>
            <a:ext cx="1828800" cy="1323439"/>
          </a:xfrm>
          <a:prstGeom prst="rect">
            <a:avLst/>
          </a:prstGeom>
          <a:noFill/>
        </p:spPr>
        <p:txBody>
          <a:bodyPr wrap="square" rtlCol="0">
            <a:spAutoFit/>
          </a:bodyPr>
          <a:lstStyle/>
          <a:p>
            <a:r>
              <a:rPr lang="en-US" sz="1600" b="1" smtClean="0">
                <a:latin typeface="+mj-lt"/>
              </a:rPr>
              <a:t>People in this country are optimistic – they report this value as ‘very good.’</a:t>
            </a:r>
            <a:endParaRPr lang="en-US" sz="1600" b="1">
              <a:latin typeface="+mj-lt"/>
            </a:endParaRPr>
          </a:p>
        </p:txBody>
      </p:sp>
      <p:sp>
        <p:nvSpPr>
          <p:cNvPr id="5" name="TextBox 4"/>
          <p:cNvSpPr txBox="1"/>
          <p:nvPr/>
        </p:nvSpPr>
        <p:spPr>
          <a:xfrm>
            <a:off x="6858000" y="4543961"/>
            <a:ext cx="1828800" cy="1569660"/>
          </a:xfrm>
          <a:prstGeom prst="rect">
            <a:avLst/>
          </a:prstGeom>
          <a:noFill/>
        </p:spPr>
        <p:txBody>
          <a:bodyPr wrap="square" rtlCol="0">
            <a:spAutoFit/>
          </a:bodyPr>
          <a:lstStyle/>
          <a:p>
            <a:r>
              <a:rPr lang="en-US" sz="1600" b="1" smtClean="0">
                <a:latin typeface="+mj-lt"/>
              </a:rPr>
              <a:t>People in this country are pessimistic – they report this same value as ‘fair’</a:t>
            </a:r>
            <a:endParaRPr lang="en-US" sz="1600" b="1">
              <a:latin typeface="+mj-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609600"/>
            <a:ext cx="8229600" cy="1139825"/>
          </a:xfrm>
        </p:spPr>
        <p:txBody>
          <a:bodyPr/>
          <a:lstStyle/>
          <a:p>
            <a:pPr eaLnBrk="1" hangingPunct="1"/>
            <a:r>
              <a:rPr lang="en-US" b="1" smtClean="0"/>
              <a:t>A Vignette Random Effects Model</a:t>
            </a:r>
          </a:p>
        </p:txBody>
      </p:sp>
      <p:pic>
        <p:nvPicPr>
          <p:cNvPr id="60419" name="Picture 4"/>
          <p:cNvPicPr>
            <a:picLocks noChangeAspect="1" noChangeArrowheads="1"/>
          </p:cNvPicPr>
          <p:nvPr/>
        </p:nvPicPr>
        <p:blipFill>
          <a:blip r:embed="rId3"/>
          <a:srcRect/>
          <a:stretch>
            <a:fillRect/>
          </a:stretch>
        </p:blipFill>
        <p:spPr bwMode="auto">
          <a:xfrm>
            <a:off x="685800" y="2287587"/>
            <a:ext cx="7924800" cy="3427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962400" y="685800"/>
            <a:ext cx="1828800" cy="636588"/>
          </a:xfrm>
        </p:spPr>
        <p:txBody>
          <a:bodyPr/>
          <a:lstStyle/>
          <a:p>
            <a:pPr eaLnBrk="1" hangingPunct="1"/>
            <a:r>
              <a:rPr lang="en-US" sz="2800" b="1" smtClean="0"/>
              <a:t>Vignettes</a:t>
            </a:r>
          </a:p>
        </p:txBody>
      </p:sp>
      <p:sp>
        <p:nvSpPr>
          <p:cNvPr id="61443" name="Rectangle 5"/>
          <p:cNvSpPr>
            <a:spLocks noChangeArrowheads="1"/>
          </p:cNvSpPr>
          <p:nvPr/>
        </p:nvSpPr>
        <p:spPr bwMode="auto">
          <a:xfrm>
            <a:off x="304800" y="1295400"/>
            <a:ext cx="8534400" cy="304800"/>
          </a:xfrm>
          <a:prstGeom prst="rect">
            <a:avLst/>
          </a:prstGeom>
          <a:solidFill>
            <a:schemeClr val="bg1"/>
          </a:solidFill>
          <a:ln w="19050">
            <a:noFill/>
            <a:miter lim="800000"/>
            <a:headEnd/>
            <a:tailEnd/>
          </a:ln>
        </p:spPr>
        <p:txBody>
          <a:bodyPr wrap="none" anchor="ctr"/>
          <a:lstStyle/>
          <a:p>
            <a:endParaRPr lang="en-US"/>
          </a:p>
        </p:txBody>
      </p:sp>
      <p:pic>
        <p:nvPicPr>
          <p:cNvPr id="61444" name="Picture 6"/>
          <p:cNvPicPr>
            <a:picLocks noChangeAspect="1" noChangeArrowheads="1"/>
          </p:cNvPicPr>
          <p:nvPr/>
        </p:nvPicPr>
        <p:blipFill>
          <a:blip r:embed="rId3"/>
          <a:srcRect/>
          <a:stretch>
            <a:fillRect/>
          </a:stretch>
        </p:blipFill>
        <p:spPr bwMode="auto">
          <a:xfrm>
            <a:off x="1828800" y="1447800"/>
            <a:ext cx="6248400" cy="5091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b="1" smtClean="0"/>
              <a:t>Panel Data</a:t>
            </a:r>
          </a:p>
        </p:txBody>
      </p:sp>
      <p:sp>
        <p:nvSpPr>
          <p:cNvPr id="62467" name="Rectangle 3"/>
          <p:cNvSpPr>
            <a:spLocks noGrp="1" noChangeArrowheads="1"/>
          </p:cNvSpPr>
          <p:nvPr>
            <p:ph type="body" idx="1"/>
          </p:nvPr>
        </p:nvSpPr>
        <p:spPr>
          <a:xfrm>
            <a:off x="1219200" y="1600200"/>
            <a:ext cx="7696200" cy="4530725"/>
          </a:xfrm>
        </p:spPr>
        <p:txBody>
          <a:bodyPr/>
          <a:lstStyle/>
          <a:p>
            <a:pPr eaLnBrk="1" hangingPunct="1"/>
            <a:r>
              <a:rPr lang="en-US" smtClean="0">
                <a:latin typeface="+mj-lt"/>
              </a:rPr>
              <a:t>Fixed Effects</a:t>
            </a:r>
          </a:p>
          <a:p>
            <a:pPr lvl="1" eaLnBrk="1" hangingPunct="1"/>
            <a:r>
              <a:rPr lang="en-US" smtClean="0">
                <a:latin typeface="+mj-lt"/>
              </a:rPr>
              <a:t>The usual incidental parameters problem</a:t>
            </a:r>
          </a:p>
          <a:p>
            <a:pPr lvl="1" eaLnBrk="1" hangingPunct="1"/>
            <a:r>
              <a:rPr lang="en-US" smtClean="0">
                <a:latin typeface="+mj-lt"/>
              </a:rPr>
              <a:t>Practically feasible but methodologically ambiguous</a:t>
            </a:r>
          </a:p>
          <a:p>
            <a:pPr lvl="1" eaLnBrk="1" hangingPunct="1"/>
            <a:r>
              <a:rPr lang="en-US" smtClean="0">
                <a:latin typeface="+mj-lt"/>
              </a:rPr>
              <a:t>Partitioning Prob(y</a:t>
            </a:r>
            <a:r>
              <a:rPr lang="en-US" baseline="-25000" smtClean="0">
                <a:latin typeface="+mj-lt"/>
              </a:rPr>
              <a:t>it</a:t>
            </a:r>
            <a:r>
              <a:rPr lang="en-US" smtClean="0">
                <a:latin typeface="+mj-lt"/>
              </a:rPr>
              <a:t> &gt; j|</a:t>
            </a:r>
            <a:r>
              <a:rPr lang="en-US" b="1" smtClean="0">
                <a:latin typeface="+mj-lt"/>
              </a:rPr>
              <a:t>x</a:t>
            </a:r>
            <a:r>
              <a:rPr lang="en-US" baseline="-25000" smtClean="0">
                <a:latin typeface="+mj-lt"/>
              </a:rPr>
              <a:t>it</a:t>
            </a:r>
            <a:r>
              <a:rPr lang="en-US" smtClean="0">
                <a:latin typeface="+mj-lt"/>
              </a:rPr>
              <a:t>) produces estimable binomial logit models. (Find a way to combine multiple estimates of the same </a:t>
            </a:r>
            <a:r>
              <a:rPr lang="el-GR" b="1" smtClean="0">
                <a:latin typeface="+mj-lt"/>
              </a:rPr>
              <a:t>β</a:t>
            </a:r>
            <a:r>
              <a:rPr lang="en-US" smtClean="0">
                <a:latin typeface="+mj-lt"/>
              </a:rPr>
              <a:t>.</a:t>
            </a:r>
            <a:endParaRPr lang="el-GR" smtClean="0">
              <a:latin typeface="+mj-lt"/>
            </a:endParaRPr>
          </a:p>
          <a:p>
            <a:pPr eaLnBrk="1" hangingPunct="1"/>
            <a:r>
              <a:rPr lang="en-US" smtClean="0">
                <a:latin typeface="+mj-lt"/>
              </a:rPr>
              <a:t>Random Effects</a:t>
            </a:r>
          </a:p>
          <a:p>
            <a:pPr lvl="1" eaLnBrk="1" hangingPunct="1"/>
            <a:r>
              <a:rPr lang="en-US" smtClean="0">
                <a:latin typeface="+mj-lt"/>
              </a:rPr>
              <a:t>Standard application</a:t>
            </a:r>
          </a:p>
          <a:p>
            <a:pPr lvl="1" eaLnBrk="1" hangingPunct="1"/>
            <a:r>
              <a:rPr lang="en-US" smtClean="0">
                <a:latin typeface="+mj-lt"/>
              </a:rPr>
              <a:t>Extension to random parameters – see above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81000" y="914400"/>
            <a:ext cx="8229600" cy="1139825"/>
          </a:xfrm>
        </p:spPr>
        <p:txBody>
          <a:bodyPr/>
          <a:lstStyle/>
          <a:p>
            <a:pPr eaLnBrk="1" hangingPunct="1"/>
            <a:r>
              <a:rPr lang="en-US" b="1" smtClean="0"/>
              <a:t>Incidental Parameters Problem</a:t>
            </a:r>
          </a:p>
        </p:txBody>
      </p:sp>
      <p:sp>
        <p:nvSpPr>
          <p:cNvPr id="63491" name="Text Box 4"/>
          <p:cNvSpPr txBox="1">
            <a:spLocks noChangeArrowheads="1"/>
          </p:cNvSpPr>
          <p:nvPr/>
        </p:nvSpPr>
        <p:spPr bwMode="auto">
          <a:xfrm>
            <a:off x="1676400" y="2362200"/>
            <a:ext cx="5715000" cy="730250"/>
          </a:xfrm>
          <a:prstGeom prst="rect">
            <a:avLst/>
          </a:prstGeom>
          <a:noFill/>
          <a:ln w="19050">
            <a:noFill/>
            <a:miter lim="800000"/>
            <a:headEnd/>
            <a:tailEnd/>
          </a:ln>
        </p:spPr>
        <p:txBody>
          <a:bodyPr>
            <a:spAutoFit/>
          </a:bodyPr>
          <a:lstStyle/>
          <a:p>
            <a:r>
              <a:rPr lang="en-US" sz="1400" b="1">
                <a:latin typeface="Arial" charset="0"/>
              </a:rPr>
              <a:t>Table 9.1  Monte 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63492" name="Picture 5"/>
          <p:cNvPicPr>
            <a:picLocks noChangeAspect="1" noChangeArrowheads="1"/>
          </p:cNvPicPr>
          <p:nvPr/>
        </p:nvPicPr>
        <p:blipFill>
          <a:blip r:embed="rId3"/>
          <a:srcRect/>
          <a:stretch>
            <a:fillRect/>
          </a:stretch>
        </p:blipFill>
        <p:spPr bwMode="auto">
          <a:xfrm>
            <a:off x="2133600" y="3352800"/>
            <a:ext cx="4810125" cy="240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ChangeArrowheads="1"/>
          </p:cNvSpPr>
          <p:nvPr/>
        </p:nvSpPr>
        <p:spPr bwMode="auto">
          <a:xfrm>
            <a:off x="381000" y="1295400"/>
            <a:ext cx="8382000" cy="381000"/>
          </a:xfrm>
          <a:prstGeom prst="rect">
            <a:avLst/>
          </a:prstGeom>
          <a:solidFill>
            <a:schemeClr val="bg1"/>
          </a:solidFill>
          <a:ln w="19050">
            <a:noFill/>
            <a:miter lim="800000"/>
            <a:headEnd/>
            <a:tailEnd/>
          </a:ln>
        </p:spPr>
        <p:txBody>
          <a:bodyPr wrap="none" anchor="ctr"/>
          <a:lstStyle/>
          <a:p>
            <a:endParaRPr lang="en-US"/>
          </a:p>
        </p:txBody>
      </p:sp>
      <p:pic>
        <p:nvPicPr>
          <p:cNvPr id="64515" name="Picture 6"/>
          <p:cNvPicPr>
            <a:picLocks noChangeAspect="1" noChangeArrowheads="1"/>
          </p:cNvPicPr>
          <p:nvPr/>
        </p:nvPicPr>
        <p:blipFill>
          <a:blip r:embed="rId3"/>
          <a:srcRect/>
          <a:stretch>
            <a:fillRect/>
          </a:stretch>
        </p:blipFill>
        <p:spPr bwMode="auto">
          <a:xfrm>
            <a:off x="1447800" y="914400"/>
            <a:ext cx="6715125" cy="5312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457200" y="609600"/>
            <a:ext cx="8229600" cy="1139825"/>
          </a:xfrm>
        </p:spPr>
        <p:txBody>
          <a:bodyPr/>
          <a:lstStyle/>
          <a:p>
            <a:pPr eaLnBrk="1" hangingPunct="1"/>
            <a:r>
              <a:rPr lang="en-US" b="1" smtClean="0"/>
              <a:t>Random Effects</a:t>
            </a:r>
          </a:p>
        </p:txBody>
      </p:sp>
      <p:pic>
        <p:nvPicPr>
          <p:cNvPr id="65539" name="Picture 5"/>
          <p:cNvPicPr>
            <a:picLocks noChangeAspect="1" noChangeArrowheads="1"/>
          </p:cNvPicPr>
          <p:nvPr/>
        </p:nvPicPr>
        <p:blipFill>
          <a:blip r:embed="rId3"/>
          <a:srcRect/>
          <a:stretch>
            <a:fillRect/>
          </a:stretch>
        </p:blipFill>
        <p:spPr bwMode="auto">
          <a:xfrm>
            <a:off x="990600" y="1981200"/>
            <a:ext cx="7307263" cy="420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Model Extensions</a:t>
            </a:r>
          </a:p>
        </p:txBody>
      </p:sp>
      <p:sp>
        <p:nvSpPr>
          <p:cNvPr id="66563" name="Rectangle 3"/>
          <p:cNvSpPr>
            <a:spLocks noGrp="1" noChangeArrowheads="1"/>
          </p:cNvSpPr>
          <p:nvPr>
            <p:ph type="body" idx="1"/>
          </p:nvPr>
        </p:nvSpPr>
        <p:spPr>
          <a:xfrm>
            <a:off x="2286000" y="1981200"/>
            <a:ext cx="4724400" cy="3276600"/>
          </a:xfrm>
        </p:spPr>
        <p:txBody>
          <a:bodyPr/>
          <a:lstStyle/>
          <a:p>
            <a:pPr eaLnBrk="1" hangingPunct="1"/>
            <a:r>
              <a:rPr lang="en-US" smtClean="0">
                <a:latin typeface="+mj-lt"/>
              </a:rPr>
              <a:t>Multivariate</a:t>
            </a:r>
          </a:p>
          <a:p>
            <a:pPr lvl="1" eaLnBrk="1" hangingPunct="1"/>
            <a:r>
              <a:rPr lang="en-US" smtClean="0">
                <a:latin typeface="+mj-lt"/>
              </a:rPr>
              <a:t>Bivariate</a:t>
            </a:r>
          </a:p>
          <a:p>
            <a:pPr lvl="1" eaLnBrk="1" hangingPunct="1"/>
            <a:r>
              <a:rPr lang="en-US" smtClean="0">
                <a:latin typeface="+mj-lt"/>
              </a:rPr>
              <a:t>Multivariate</a:t>
            </a:r>
          </a:p>
          <a:p>
            <a:pPr eaLnBrk="1" hangingPunct="1"/>
            <a:r>
              <a:rPr lang="en-US" smtClean="0">
                <a:latin typeface="+mj-lt"/>
              </a:rPr>
              <a:t>Inflation and Two Part</a:t>
            </a:r>
          </a:p>
          <a:p>
            <a:pPr lvl="1" eaLnBrk="1" hangingPunct="1"/>
            <a:r>
              <a:rPr lang="en-US" smtClean="0">
                <a:latin typeface="+mj-lt"/>
              </a:rPr>
              <a:t>Zero inflation</a:t>
            </a:r>
          </a:p>
          <a:p>
            <a:pPr lvl="1" eaLnBrk="1" hangingPunct="1"/>
            <a:r>
              <a:rPr lang="en-US" smtClean="0">
                <a:latin typeface="+mj-lt"/>
              </a:rPr>
              <a:t>Sample Selection</a:t>
            </a:r>
          </a:p>
          <a:p>
            <a:pPr lvl="1" eaLnBrk="1" hangingPunct="1"/>
            <a:r>
              <a:rPr lang="en-US" smtClean="0">
                <a:latin typeface="+mj-lt"/>
              </a:rPr>
              <a:t>Endogenous Latent Class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Latent Class Application</a:t>
            </a:r>
            <a:endParaRPr lang="en-US" b="1"/>
          </a:p>
        </p:txBody>
      </p:sp>
      <p:pic>
        <p:nvPicPr>
          <p:cNvPr id="3" name="Picture 2"/>
          <p:cNvPicPr>
            <a:picLocks noChangeAspect="1" noChangeArrowheads="1"/>
          </p:cNvPicPr>
          <p:nvPr/>
        </p:nvPicPr>
        <p:blipFill>
          <a:blip r:embed="rId2" cstate="print"/>
          <a:srcRect/>
          <a:stretch>
            <a:fillRect/>
          </a:stretch>
        </p:blipFill>
        <p:spPr bwMode="auto">
          <a:xfrm>
            <a:off x="457200" y="1981200"/>
            <a:ext cx="8524875"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Content Placeholder 2"/>
          <p:cNvSpPr>
            <a:spLocks noGrp="1"/>
          </p:cNvSpPr>
          <p:nvPr>
            <p:ph idx="1"/>
          </p:nvPr>
        </p:nvSpPr>
        <p:spPr>
          <a:xfrm>
            <a:off x="381000" y="1500188"/>
            <a:ext cx="7607300" cy="4213225"/>
          </a:xfrm>
        </p:spPr>
        <p:txBody>
          <a:bodyPr/>
          <a:lstStyle/>
          <a:p>
            <a:pPr marL="612775" indent="-514350" eaLnBrk="1" hangingPunct="1">
              <a:buNone/>
            </a:pPr>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p:txBody>
      </p:sp>
      <p:pic>
        <p:nvPicPr>
          <p:cNvPr id="74754" name="Picture 2"/>
          <p:cNvPicPr>
            <a:picLocks noChangeAspect="1" noChangeArrowheads="1"/>
          </p:cNvPicPr>
          <p:nvPr/>
        </p:nvPicPr>
        <p:blipFill>
          <a:blip r:embed="rId2" cstate="print"/>
          <a:srcRect/>
          <a:stretch>
            <a:fillRect/>
          </a:stretch>
        </p:blipFill>
        <p:spPr bwMode="auto">
          <a:xfrm>
            <a:off x="457200" y="990600"/>
            <a:ext cx="8429625" cy="55911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457200" y="990600"/>
            <a:ext cx="8448675" cy="5695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438150" y="914400"/>
            <a:ext cx="8629650" cy="5848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b="1" smtClean="0"/>
              <a:t>A Sample Selection Model</a:t>
            </a:r>
          </a:p>
        </p:txBody>
      </p:sp>
      <p:pic>
        <p:nvPicPr>
          <p:cNvPr id="67587" name="Picture 4"/>
          <p:cNvPicPr>
            <a:picLocks noChangeAspect="1" noChangeArrowheads="1"/>
          </p:cNvPicPr>
          <p:nvPr/>
        </p:nvPicPr>
        <p:blipFill>
          <a:blip r:embed="rId3"/>
          <a:srcRect/>
          <a:stretch>
            <a:fillRect/>
          </a:stretch>
        </p:blipFill>
        <p:spPr bwMode="auto">
          <a:xfrm>
            <a:off x="457200" y="1524000"/>
            <a:ext cx="7288213" cy="5210175"/>
          </a:xfrm>
          <a:prstGeom prst="rect">
            <a:avLst/>
          </a:prstGeom>
          <a:noFill/>
          <a:ln w="9525">
            <a:noFill/>
            <a:miter lim="800000"/>
            <a:headEnd/>
            <a:tailEnd/>
          </a:ln>
        </p:spPr>
      </p:pic>
      <p:pic>
        <p:nvPicPr>
          <p:cNvPr id="67588" name="Picture 5"/>
          <p:cNvPicPr>
            <a:picLocks noChangeAspect="1" noChangeArrowheads="1"/>
          </p:cNvPicPr>
          <p:nvPr/>
        </p:nvPicPr>
        <p:blipFill>
          <a:blip r:embed="rId4"/>
          <a:srcRect/>
          <a:stretch>
            <a:fillRect/>
          </a:stretch>
        </p:blipFill>
        <p:spPr bwMode="auto">
          <a:xfrm>
            <a:off x="4876800" y="1600200"/>
            <a:ext cx="4114800" cy="1189038"/>
          </a:xfrm>
          <a:prstGeom prst="rect">
            <a:avLst/>
          </a:prstGeom>
          <a:noFill/>
          <a:ln w="9525">
            <a:noFill/>
            <a:miter lim="800000"/>
            <a:headEnd/>
            <a:tailEnd/>
          </a:ln>
        </p:spPr>
      </p:pic>
      <p:sp>
        <p:nvSpPr>
          <p:cNvPr id="67589" name="Rectangle 6"/>
          <p:cNvSpPr>
            <a:spLocks noChangeArrowheads="1"/>
          </p:cNvSpPr>
          <p:nvPr/>
        </p:nvSpPr>
        <p:spPr bwMode="auto">
          <a:xfrm>
            <a:off x="4876800" y="1600200"/>
            <a:ext cx="4114800" cy="1219200"/>
          </a:xfrm>
          <a:prstGeom prst="rect">
            <a:avLst/>
          </a:prstGeom>
          <a:solidFill>
            <a:srgbClr val="FF0000">
              <a:alpha val="10196"/>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Dynamic Ordered Probit Model</a:t>
            </a:r>
            <a:endParaRPr lang="en-US" b="1"/>
          </a:p>
        </p:txBody>
      </p:sp>
      <p:pic>
        <p:nvPicPr>
          <p:cNvPr id="116738" name="Picture 2"/>
          <p:cNvPicPr>
            <a:picLocks noChangeAspect="1" noChangeArrowheads="1"/>
          </p:cNvPicPr>
          <p:nvPr/>
        </p:nvPicPr>
        <p:blipFill>
          <a:blip r:embed="rId2"/>
          <a:srcRect/>
          <a:stretch>
            <a:fillRect/>
          </a:stretch>
        </p:blipFill>
        <p:spPr bwMode="auto">
          <a:xfrm>
            <a:off x="1219200" y="1981200"/>
            <a:ext cx="7334860" cy="41862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mj-lt"/>
              </a:rPr>
              <a:t>British Household Panel Survey (BHPS) </a:t>
            </a:r>
          </a:p>
          <a:p>
            <a:pPr lvl="1"/>
            <a:r>
              <a:rPr lang="en-US" smtClean="0">
                <a:latin typeface="+mj-lt"/>
              </a:rPr>
              <a:t>Waves 1-8, 1991-1998</a:t>
            </a:r>
          </a:p>
          <a:p>
            <a:pPr lvl="1"/>
            <a:r>
              <a:rPr lang="en-US" smtClean="0">
                <a:latin typeface="+mj-lt"/>
              </a:rPr>
              <a:t>Self assessed health on 0,1,2,3,4 scale</a:t>
            </a:r>
          </a:p>
          <a:p>
            <a:pPr lvl="1"/>
            <a:r>
              <a:rPr lang="en-US" smtClean="0">
                <a:latin typeface="+mj-lt"/>
              </a:rPr>
              <a:t>Sociological and demographic covariates</a:t>
            </a:r>
          </a:p>
          <a:p>
            <a:pPr lvl="1"/>
            <a:r>
              <a:rPr lang="en-US" smtClean="0">
                <a:latin typeface="+mj-lt"/>
              </a:rPr>
              <a:t>Dynamics – inertia in reporting of top scale</a:t>
            </a:r>
          </a:p>
          <a:p>
            <a:r>
              <a:rPr lang="en-US" smtClean="0">
                <a:latin typeface="+mj-lt"/>
              </a:rPr>
              <a:t>Dynamic ordered probit model</a:t>
            </a:r>
          </a:p>
          <a:p>
            <a:pPr lvl="1"/>
            <a:r>
              <a:rPr lang="en-US" smtClean="0">
                <a:latin typeface="+mj-lt"/>
              </a:rPr>
              <a:t>Balanced panel – analyze dynamics</a:t>
            </a:r>
          </a:p>
          <a:p>
            <a:pPr lvl="1"/>
            <a:r>
              <a:rPr lang="en-US" smtClean="0">
                <a:latin typeface="+mj-lt"/>
              </a:rPr>
              <a:t>Unbalanced panel – examine attrition</a:t>
            </a:r>
            <a:endParaRPr lang="en-US">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117763" name="Equation" r:id="rId3" imgW="3898800" imgH="2234880" progId="Equation.DSMT4">
                  <p:embed/>
                </p:oleObj>
              </mc:Choice>
              <mc:Fallback>
                <p:oleObj name="Equation" r:id="rId3" imgW="3898800" imgH="223488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mj-lt"/>
              </a:rPr>
              <a:t>Assumes (1) Prob(attrition|all data) = Prob(attrition|selected variables) (ignorability)</a:t>
            </a:r>
          </a:p>
          <a:p>
            <a:r>
              <a:rPr lang="en-US" sz="1600" smtClean="0">
                <a:ln w="12700">
                  <a:noFill/>
                </a:ln>
                <a:latin typeface="+mj-lt"/>
              </a:rPr>
              <a:t>                (2) Attrition is an ‘absorbing state.’  No reentry.  </a:t>
            </a:r>
            <a:br>
              <a:rPr lang="en-US" sz="1600" smtClean="0">
                <a:ln w="12700">
                  <a:noFill/>
                </a:ln>
                <a:latin typeface="+mj-lt"/>
              </a:rPr>
            </a:br>
            <a:r>
              <a:rPr lang="en-US" sz="1600" smtClean="0">
                <a:ln w="12700">
                  <a:noFill/>
                </a:ln>
                <a:latin typeface="+mj-lt"/>
              </a:rPr>
              <a:t>                     Obviously not true for the GSOEP data above.</a:t>
            </a:r>
          </a:p>
          <a:p>
            <a:r>
              <a:rPr lang="en-US" sz="1600" smtClean="0">
                <a:ln w="12700">
                  <a:noFill/>
                </a:ln>
                <a:latin typeface="+mj-lt"/>
              </a:rPr>
              <a:t>Can deal with point (2) by isolating a subsample of those present at wave 1 and the monotonically shrinking subsample as the waves progress.</a:t>
            </a:r>
            <a:endParaRPr lang="en-US" sz="1600">
              <a:ln w="12700">
                <a:noFill/>
              </a:ln>
              <a:latin typeface="+mj-l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447800" y="1371600"/>
          <a:ext cx="6955302" cy="5181600"/>
        </p:xfrm>
        <a:graphic>
          <a:graphicData uri="http://schemas.openxmlformats.org/presentationml/2006/ole">
            <mc:AlternateContent xmlns:mc="http://schemas.openxmlformats.org/markup-compatibility/2006">
              <mc:Choice xmlns:v="urn:schemas-microsoft-com:vml" Requires="v">
                <p:oleObj spid="_x0000_s121859" name="Equation" r:id="rId3" imgW="4431960" imgH="3301920" progId="Equation.DSMT4">
                  <p:embed/>
                </p:oleObj>
              </mc:Choice>
              <mc:Fallback>
                <p:oleObj name="Equation" r:id="rId3" imgW="4431960" imgH="330192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955302" cy="518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10557</TotalTime>
  <Words>1945</Words>
  <Application>Microsoft Office PowerPoint</Application>
  <PresentationFormat>On-screen Show (4:3)</PresentationFormat>
  <Paragraphs>325</Paragraphs>
  <Slides>74</Slides>
  <Notes>61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74</vt:i4>
      </vt:variant>
    </vt:vector>
  </HeadingPairs>
  <TitlesOfParts>
    <vt:vector size="77" baseType="lpstr">
      <vt:lpstr>Level</vt:lpstr>
      <vt:lpstr>Equation</vt:lpstr>
      <vt:lpstr>Bitmap Image</vt:lpstr>
      <vt:lpstr>Discrete Choice Modeling</vt:lpstr>
      <vt:lpstr>Part 7</vt:lpstr>
      <vt:lpstr>PowerPoint Presentation</vt:lpstr>
      <vt:lpstr>A Taxonomy of Discrete Outcomes</vt:lpstr>
      <vt:lpstr>Ordered Discrete Outcomes</vt:lpstr>
      <vt:lpstr>PowerPoint Presentation</vt:lpstr>
      <vt:lpstr>Ordered Preferences at IMDB.com</vt:lpstr>
      <vt:lpstr>Translating Movie Preferences  Into a Discrete Outcomes</vt:lpstr>
      <vt:lpstr>Health Satisfaction (HSAT)</vt:lpstr>
      <vt:lpstr>Modeling Ordered Choices</vt:lpstr>
      <vt:lpstr>Ordered Probability Model</vt:lpstr>
      <vt:lpstr>Combined Outcomes for Health Satisfaction</vt:lpstr>
      <vt:lpstr>Probabilities for Ordered Choices</vt:lpstr>
      <vt:lpstr>Probabilities for Ordered Choices</vt:lpstr>
      <vt:lpstr>Thresholds and Probabilities</vt:lpstr>
      <vt:lpstr>Coefficients</vt:lpstr>
      <vt:lpstr>Partial Effects in the  Ordered Probability Model</vt:lpstr>
      <vt:lpstr>Effects of 8 More Years of Education</vt:lpstr>
      <vt:lpstr>An Ordered Probability  Model for Health Satisfaction</vt:lpstr>
      <vt:lpstr>Ordered Probability Effects</vt:lpstr>
      <vt:lpstr>Ordered Probit Marginal Effects</vt:lpstr>
      <vt:lpstr>The Single Crossing Effect</vt:lpstr>
      <vt:lpstr>Analysis of Model Implications</vt:lpstr>
      <vt:lpstr>Predictions of the Model:Kids</vt:lpstr>
      <vt:lpstr>Predictions from the Model Related to Age</vt:lpstr>
      <vt:lpstr>Fit Measures</vt:lpstr>
      <vt:lpstr>Log Likelihood Based Fit Measures</vt:lpstr>
      <vt:lpstr>Fit Measure Based on Counting Predictions</vt:lpstr>
      <vt:lpstr>A Somewhat Better Fit</vt:lpstr>
      <vt:lpstr>An Aggregate Prediction Measure</vt:lpstr>
      <vt:lpstr>Different Normalizations</vt:lpstr>
      <vt:lpstr>PowerPoint Presentation</vt:lpstr>
      <vt:lpstr>PowerPoint Presentation</vt:lpstr>
      <vt:lpstr>Parallel ‘Regressions’</vt:lpstr>
      <vt:lpstr>Brant Test for Parallel Regressions</vt:lpstr>
      <vt:lpstr>A Specification Test</vt:lpstr>
      <vt:lpstr>An Alternative Model Specification</vt:lpstr>
      <vt:lpstr>A “Generalized” Ordered Choice Model</vt:lpstr>
      <vt:lpstr>Partial Effects for Income – OP vs. GOP</vt:lpstr>
      <vt:lpstr>Generalizing the Ordered Probit  with Heterogeneous Thresholds</vt:lpstr>
      <vt:lpstr>Hierarchical Ordered Probit</vt:lpstr>
      <vt:lpstr>Ordered Choice Model</vt:lpstr>
      <vt:lpstr>HOPit Model</vt:lpstr>
      <vt:lpstr>Heterogeneity in OC Models</vt:lpstr>
      <vt:lpstr>Heteroscedasticity in Two Models</vt:lpstr>
      <vt:lpstr>PowerPoint Presentation</vt:lpstr>
      <vt:lpstr>PowerPoint Presentation</vt:lpstr>
      <vt:lpstr>A Random Parameters Model</vt:lpstr>
      <vt:lpstr>RP Model</vt:lpstr>
      <vt:lpstr>Partial Effects in RP Model</vt:lpstr>
      <vt:lpstr>Distribution of Random Parameters</vt:lpstr>
      <vt:lpstr>Latent Class Model</vt:lpstr>
      <vt:lpstr>Random  Thresholds</vt:lpstr>
      <vt:lpstr>Differential Item Functioning</vt:lpstr>
      <vt:lpstr>A Vignette Random Effects Model</vt:lpstr>
      <vt:lpstr>Vignettes</vt:lpstr>
      <vt:lpstr>Panel Data</vt:lpstr>
      <vt:lpstr>Incidental Parameters Problem</vt:lpstr>
      <vt:lpstr>PowerPoint Presentation</vt:lpstr>
      <vt:lpstr>Random Effects</vt:lpstr>
      <vt:lpstr>Model Extensions</vt:lpstr>
      <vt:lpstr>Latent Class Application</vt:lpstr>
      <vt:lpstr>PowerPoint Presentation</vt:lpstr>
      <vt:lpstr>PowerPoint Presentation</vt:lpstr>
      <vt:lpstr>PowerPoint Presentation</vt:lpstr>
      <vt:lpstr>A Sample Selection Model</vt:lpstr>
      <vt:lpstr>Dynamic Ordered Probit Model</vt:lpstr>
      <vt:lpstr>Model for Self Assessed Health</vt:lpstr>
      <vt:lpstr>Dynamic Ordered Probit Model</vt:lpstr>
      <vt:lpstr>Testing for Attrition Bias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64</cp:revision>
  <dcterms:created xsi:type="dcterms:W3CDTF">2001-06-17T19:05:03Z</dcterms:created>
  <dcterms:modified xsi:type="dcterms:W3CDTF">2012-04-21T22:12:29Z</dcterms:modified>
</cp:coreProperties>
</file>