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Lst>
  <p:notesMasterIdLst>
    <p:notesMasterId r:id="rId40"/>
  </p:notesMasterIdLst>
  <p:handoutMasterIdLst>
    <p:handoutMasterId r:id="rId41"/>
  </p:handoutMasterIdLst>
  <p:sldIdLst>
    <p:sldId id="541" r:id="rId2"/>
    <p:sldId id="557" r:id="rId3"/>
    <p:sldId id="558" r:id="rId4"/>
    <p:sldId id="559" r:id="rId5"/>
    <p:sldId id="568" r:id="rId6"/>
    <p:sldId id="538" r:id="rId7"/>
    <p:sldId id="520" r:id="rId8"/>
    <p:sldId id="539" r:id="rId9"/>
    <p:sldId id="540" r:id="rId10"/>
    <p:sldId id="546" r:id="rId11"/>
    <p:sldId id="524" r:id="rId12"/>
    <p:sldId id="521" r:id="rId13"/>
    <p:sldId id="545" r:id="rId14"/>
    <p:sldId id="556" r:id="rId15"/>
    <p:sldId id="544" r:id="rId16"/>
    <p:sldId id="547" r:id="rId17"/>
    <p:sldId id="548" r:id="rId18"/>
    <p:sldId id="569" r:id="rId19"/>
    <p:sldId id="570" r:id="rId20"/>
    <p:sldId id="571" r:id="rId21"/>
    <p:sldId id="549" r:id="rId22"/>
    <p:sldId id="550" r:id="rId23"/>
    <p:sldId id="562" r:id="rId24"/>
    <p:sldId id="572" r:id="rId25"/>
    <p:sldId id="563" r:id="rId26"/>
    <p:sldId id="573" r:id="rId27"/>
    <p:sldId id="564" r:id="rId28"/>
    <p:sldId id="565" r:id="rId29"/>
    <p:sldId id="566" r:id="rId30"/>
    <p:sldId id="567" r:id="rId31"/>
    <p:sldId id="574" r:id="rId32"/>
    <p:sldId id="527" r:id="rId33"/>
    <p:sldId id="552" r:id="rId34"/>
    <p:sldId id="553" r:id="rId35"/>
    <p:sldId id="554" r:id="rId36"/>
    <p:sldId id="555" r:id="rId37"/>
    <p:sldId id="560" r:id="rId38"/>
    <p:sldId id="551" r:id="rId39"/>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CCECFF"/>
    <a:srgbClr val="FF3300"/>
    <a:srgbClr val="0066FF"/>
    <a:srgbClr val="0099FF"/>
    <a:srgbClr val="3399FF"/>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36" autoAdjust="0"/>
  </p:normalViewPr>
  <p:slideViewPr>
    <p:cSldViewPr>
      <p:cViewPr>
        <p:scale>
          <a:sx n="66" d="100"/>
          <a:sy n="66" d="100"/>
        </p:scale>
        <p:origin x="-1930" y="-466"/>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8" charset="0"/>
              </a:defRPr>
            </a:lvl1pPr>
          </a:lstStyle>
          <a:p>
            <a:pPr>
              <a:defRPr/>
            </a:pPr>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8" charset="0"/>
              </a:defRPr>
            </a:lvl1pPr>
          </a:lstStyle>
          <a:p>
            <a:pPr>
              <a:defRPr/>
            </a:pPr>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8" charset="0"/>
              </a:defRPr>
            </a:lvl1pPr>
          </a:lstStyle>
          <a:p>
            <a:pPr>
              <a:defRPr/>
            </a:pPr>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atin typeface="Times New Roman" pitchFamily="18" charset="0"/>
              </a:defRPr>
            </a:lvl1pPr>
          </a:lstStyle>
          <a:p>
            <a:pPr>
              <a:defRPr/>
            </a:pPr>
            <a:fld id="{4FACD601-A62D-4818-8F35-2F21AE9A707E}" type="slidenum">
              <a:rPr lang="en-US"/>
              <a:pPr>
                <a:defRPr/>
              </a:pPr>
              <a:t>‹#›</a:t>
            </a:fld>
            <a:endParaRPr lang="en-US"/>
          </a:p>
        </p:txBody>
      </p:sp>
    </p:spTree>
    <p:extLst>
      <p:ext uri="{BB962C8B-B14F-4D97-AF65-F5344CB8AC3E}">
        <p14:creationId xmlns:p14="http://schemas.microsoft.com/office/powerpoint/2010/main" val="380870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8" charset="0"/>
              </a:defRPr>
            </a:lvl1pPr>
          </a:lstStyle>
          <a:p>
            <a:pPr>
              <a:defRPr/>
            </a:pPr>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8" charset="0"/>
              </a:defRPr>
            </a:lvl1pPr>
          </a:lstStyle>
          <a:p>
            <a:pPr>
              <a:defRPr/>
            </a:pPr>
            <a:endParaRPr lang="en-US"/>
          </a:p>
        </p:txBody>
      </p:sp>
      <p:sp>
        <p:nvSpPr>
          <p:cNvPr id="41988" name="Rectangle 4"/>
          <p:cNvSpPr>
            <a:spLocks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8" charset="0"/>
              </a:defRPr>
            </a:lvl1pPr>
          </a:lstStyle>
          <a:p>
            <a:pPr>
              <a:defRPr/>
            </a:pPr>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atin typeface="Times New Roman" pitchFamily="18" charset="0"/>
              </a:defRPr>
            </a:lvl1pPr>
          </a:lstStyle>
          <a:p>
            <a:pPr>
              <a:defRPr/>
            </a:pPr>
            <a:fld id="{3792B756-EDF7-4BFE-A8CC-49698AEA0D2D}" type="slidenum">
              <a:rPr lang="en-US"/>
              <a:pPr>
                <a:defRPr/>
              </a:pPr>
              <a:t>‹#›</a:t>
            </a:fld>
            <a:endParaRPr lang="en-US"/>
          </a:p>
        </p:txBody>
      </p:sp>
    </p:spTree>
    <p:extLst>
      <p:ext uri="{BB962C8B-B14F-4D97-AF65-F5344CB8AC3E}">
        <p14:creationId xmlns:p14="http://schemas.microsoft.com/office/powerpoint/2010/main" val="25146029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EE04934A-83EB-413A-94C0-B47EA0BFCF2E}" type="slidenum">
              <a:rPr lang="en-US" smtClean="0">
                <a:latin typeface="Times New Roman" pitchFamily="18" charset="0"/>
              </a:rPr>
              <a:pPr/>
              <a:t>1</a:t>
            </a:fld>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3AF6DE15-996A-46C8-B908-4C43E5EB884A}" type="slidenum">
              <a:rPr lang="en-US" smtClean="0">
                <a:latin typeface="Times New Roman" pitchFamily="18" charset="0"/>
              </a:rPr>
              <a:pPr/>
              <a:t>2</a:t>
            </a:fld>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E36699D2-CB82-417E-B478-D752407655B8}" type="slidenum">
              <a:rPr lang="en-US" smtClean="0">
                <a:latin typeface="Times New Roman" pitchFamily="18" charset="0"/>
              </a:rPr>
              <a:pPr/>
              <a:t>3</a:t>
            </a:fld>
            <a:endParaRPr lang="en-US" smtClean="0">
              <a:latin typeface="Times New Roman" pitchFamily="18" charset="0"/>
            </a:endParaRPr>
          </a:p>
        </p:txBody>
      </p:sp>
      <p:sp>
        <p:nvSpPr>
          <p:cNvPr id="45059" name="Rectangle 2"/>
          <p:cNvSpPr>
            <a:spLocks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9838248B-287F-42E0-8F8B-177D0DA69317}" type="slidenum">
              <a:rPr lang="en-US" smtClean="0">
                <a:latin typeface="Times New Roman" pitchFamily="18" charset="0"/>
              </a:rPr>
              <a:pPr/>
              <a:t>4</a:t>
            </a:fld>
            <a:endParaRPr lang="en-US" smtClean="0">
              <a:latin typeface="Times New Roman" pitchFamily="18" charset="0"/>
            </a:endParaRPr>
          </a:p>
        </p:txBody>
      </p:sp>
      <p:sp>
        <p:nvSpPr>
          <p:cNvPr id="46083" name="Rectangle 2"/>
          <p:cNvSpPr>
            <a:spLocks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1500F52A-3CB1-4230-8772-C3896ADE4C85}" type="slidenum">
              <a:rPr lang="en-US" smtClean="0">
                <a:latin typeface="Times New Roman" pitchFamily="18" charset="0"/>
              </a:rPr>
              <a:pPr/>
              <a:t>6</a:t>
            </a:fld>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8D190000-15DC-4C4A-A653-705ED1EB5735}" type="slidenum">
              <a:rPr lang="en-US" smtClean="0">
                <a:latin typeface="Times New Roman" pitchFamily="18" charset="0"/>
              </a:rPr>
              <a:pPr/>
              <a:t>7</a:t>
            </a:fld>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902B315E-45D2-44A5-AB63-11C128E4192A}" type="slidenum">
              <a:rPr lang="en-US" smtClean="0">
                <a:latin typeface="Times New Roman" pitchFamily="18" charset="0"/>
              </a:rPr>
              <a:pPr/>
              <a:t>8</a:t>
            </a:fld>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63E02B80-9AB6-40C4-A89B-26138C3F2328}" type="slidenum">
              <a:rPr lang="en-US" smtClean="0">
                <a:latin typeface="Times New Roman" pitchFamily="18" charset="0"/>
              </a:rPr>
              <a:pPr/>
              <a:t>9</a:t>
            </a:fld>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216E3A4B-F5BF-4232-A34E-4B8F618BF280}" type="slidenum">
              <a:rPr lang="en-US" smtClean="0">
                <a:latin typeface="Times New Roman" pitchFamily="18" charset="0"/>
              </a:rPr>
              <a:pPr/>
              <a:t>10</a:t>
            </a:fld>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FBA9E587-8CE7-4AA0-9DA3-50D7D3FB99E6}" type="slidenum">
              <a:rPr lang="en-US" smtClean="0">
                <a:latin typeface="Times New Roman" pitchFamily="18" charset="0"/>
              </a:rPr>
              <a:pPr/>
              <a:t>11</a:t>
            </a:fld>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9EF44B74-E262-4C44-9B58-2BC31CD97A6A}" type="slidenum">
              <a:rPr lang="en-US" smtClean="0">
                <a:latin typeface="Times New Roman" pitchFamily="18" charset="0"/>
              </a:rPr>
              <a:pPr/>
              <a:t>12</a:t>
            </a:fld>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EC268BF6-3A39-46C9-BA87-9DB8FC0E5F84}" type="slidenum">
              <a:rPr lang="en-US" smtClean="0">
                <a:latin typeface="Times New Roman" pitchFamily="18" charset="0"/>
              </a:rPr>
              <a:pPr/>
              <a:t>13</a:t>
            </a:fld>
            <a:endParaRPr lang="en-US" smtClean="0">
              <a:latin typeface="Times New Roman" pitchFamily="18" charset="0"/>
            </a:endParaRPr>
          </a:p>
        </p:txBody>
      </p:sp>
      <p:sp>
        <p:nvSpPr>
          <p:cNvPr id="54275" name="Slide Image Placeholder 1"/>
          <p:cNvSpPr>
            <a:spLocks noGrp="1" noRot="1" noChangeAspect="1" noTextEdit="1"/>
          </p:cNvSpPr>
          <p:nvPr>
            <p:ph type="sldImg"/>
          </p:nvPr>
        </p:nvSpPr>
        <p:spPr>
          <a:ln/>
        </p:spPr>
      </p:sp>
      <p:sp>
        <p:nvSpPr>
          <p:cNvPr id="5427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4277" name="Slide Number Placeholder 3"/>
          <p:cNvSpPr txBox="1">
            <a:spLocks noGrp="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pPr algn="r" eaLnBrk="1" hangingPunct="1"/>
            <a:fld id="{881AE0EA-3DBA-49EF-BF4C-EB10B67E5089}" type="slidenum">
              <a:rPr lang="en-US" sz="1300">
                <a:latin typeface="Times New Roman" pitchFamily="18" charset="0"/>
              </a:rPr>
              <a:pPr algn="r" eaLnBrk="1" hangingPunct="1"/>
              <a:t>13</a:t>
            </a:fld>
            <a:endParaRPr lang="en-US" sz="130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E66387D2-B9C9-4CD4-8B8E-1A356931FC89}" type="slidenum">
              <a:rPr lang="en-US" smtClean="0">
                <a:latin typeface="Times New Roman" pitchFamily="18" charset="0"/>
              </a:rPr>
              <a:pPr/>
              <a:t>14</a:t>
            </a:fld>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999041DF-4ACA-4BF4-AFFA-9F1F5F6F74A8}" type="slidenum">
              <a:rPr lang="en-US" smtClean="0">
                <a:latin typeface="Times New Roman" pitchFamily="18" charset="0"/>
              </a:rPr>
              <a:pPr/>
              <a:t>15</a:t>
            </a:fld>
            <a:endParaRPr 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A8DB2F9A-5594-4BCB-A4FC-238A14058FB6}" type="slidenum">
              <a:rPr lang="en-US" smtClean="0">
                <a:latin typeface="Times New Roman" pitchFamily="18" charset="0"/>
              </a:rPr>
              <a:pPr/>
              <a:t>16</a:t>
            </a:fld>
            <a:endParaRPr 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A273D2F3-B2BC-42ED-ACF1-F8DEBBF8C314}" type="slidenum">
              <a:rPr lang="en-US" smtClean="0">
                <a:latin typeface="Times New Roman" pitchFamily="18" charset="0"/>
              </a:rPr>
              <a:pPr/>
              <a:t>17</a:t>
            </a:fld>
            <a:endParaRPr 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1AA4DD0E-A0D3-4D88-851D-809A34611C93}" type="slidenum">
              <a:rPr lang="en-US" smtClean="0">
                <a:latin typeface="Times New Roman" pitchFamily="18" charset="0"/>
              </a:rPr>
              <a:pPr/>
              <a:t>21</a:t>
            </a:fld>
            <a:endParaRPr lang="en-US"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00F6BB36-857F-4725-9139-DE51DA6843BD}" type="slidenum">
              <a:rPr lang="en-US" smtClean="0">
                <a:latin typeface="Times New Roman" pitchFamily="18" charset="0"/>
              </a:rPr>
              <a:pPr/>
              <a:t>22</a:t>
            </a:fld>
            <a:endParaRPr lang="en-US"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CA8A0BC9-6DB4-4246-9F74-71B76585951D}" type="slidenum">
              <a:rPr lang="en-US" smtClean="0">
                <a:latin typeface="Times New Roman" pitchFamily="18" charset="0"/>
              </a:rPr>
              <a:pPr/>
              <a:t>23</a:t>
            </a:fld>
            <a:endParaRPr lang="en-US"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203865FB-5D31-4A67-BAA9-0B57C3B624F2}" type="slidenum">
              <a:rPr lang="en-US" smtClean="0">
                <a:latin typeface="Times New Roman" pitchFamily="18" charset="0"/>
              </a:rPr>
              <a:pPr/>
              <a:t>25</a:t>
            </a:fld>
            <a:endParaRPr lang="en-US"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3CCA3662-AC5B-415E-BE30-CD7DA1F308D0}" type="slidenum">
              <a:rPr lang="en-US" smtClean="0">
                <a:latin typeface="Times New Roman" pitchFamily="18" charset="0"/>
              </a:rPr>
              <a:pPr/>
              <a:t>27</a:t>
            </a:fld>
            <a:endParaRPr lang="en-US"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471525EC-7E05-4131-BD0B-7CBD19897600}" type="slidenum">
              <a:rPr lang="en-US" smtClean="0">
                <a:latin typeface="Times New Roman" pitchFamily="18" charset="0"/>
              </a:rPr>
              <a:pPr/>
              <a:t>28</a:t>
            </a:fld>
            <a:endParaRPr lang="en-US"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1AE96B87-3A9B-4964-A9C6-FB062B295C89}" type="slidenum">
              <a:rPr lang="en-US" smtClean="0">
                <a:latin typeface="Times New Roman" pitchFamily="18" charset="0"/>
              </a:rPr>
              <a:pPr/>
              <a:t>29</a:t>
            </a:fld>
            <a:endParaRPr lang="en-US"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E8591A61-6F87-40B9-8381-DD241F241767}" type="slidenum">
              <a:rPr lang="en-US" smtClean="0">
                <a:latin typeface="Times New Roman" pitchFamily="18" charset="0"/>
              </a:rPr>
              <a:pPr/>
              <a:t>30</a:t>
            </a:fld>
            <a:endParaRPr lang="en-US"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B228C8BC-698A-4D04-BA47-17803FC82487}" type="slidenum">
              <a:rPr lang="en-US" smtClean="0">
                <a:latin typeface="Times New Roman" pitchFamily="18" charset="0"/>
              </a:rPr>
              <a:pPr/>
              <a:t>32</a:t>
            </a:fld>
            <a:endParaRPr lang="en-US"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D302706D-953E-4990-977C-865F876AEA3A}" type="slidenum">
              <a:rPr lang="en-US" smtClean="0">
                <a:latin typeface="Times New Roman" pitchFamily="18" charset="0"/>
              </a:rPr>
              <a:pPr/>
              <a:t>33</a:t>
            </a:fld>
            <a:endParaRPr lang="en-US"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7AAA906D-9316-4262-9CC0-9B737A237CD7}" type="slidenum">
              <a:rPr lang="en-US" smtClean="0">
                <a:latin typeface="Times New Roman" pitchFamily="18" charset="0"/>
              </a:rPr>
              <a:pPr/>
              <a:t>34</a:t>
            </a:fld>
            <a:endParaRPr lang="en-US" smtClean="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CEF19658-9427-4766-B1E1-9EB5BE44ADC7}" type="slidenum">
              <a:rPr lang="en-US" smtClean="0">
                <a:latin typeface="Times New Roman" pitchFamily="18" charset="0"/>
              </a:rPr>
              <a:pPr/>
              <a:t>35</a:t>
            </a:fld>
            <a:endParaRPr lang="en-US" smtClean="0">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ECA0E265-2827-4B82-B7C0-4A657C8318EC}" type="slidenum">
              <a:rPr lang="en-US" smtClean="0">
                <a:latin typeface="Times New Roman" pitchFamily="18" charset="0"/>
              </a:rPr>
              <a:pPr/>
              <a:t>36</a:t>
            </a:fld>
            <a:endParaRPr lang="en-US" smtClean="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Verdana" pitchFamily="34" charset="0"/>
              </a:defRPr>
            </a:lvl1pPr>
            <a:lvl2pPr marL="742950" indent="-285750" defTabSz="966788">
              <a:defRPr>
                <a:solidFill>
                  <a:schemeClr val="tx1"/>
                </a:solidFill>
                <a:latin typeface="Verdana" pitchFamily="34" charset="0"/>
              </a:defRPr>
            </a:lvl2pPr>
            <a:lvl3pPr marL="1143000" indent="-228600" defTabSz="966788">
              <a:defRPr>
                <a:solidFill>
                  <a:schemeClr val="tx1"/>
                </a:solidFill>
                <a:latin typeface="Verdana" pitchFamily="34" charset="0"/>
              </a:defRPr>
            </a:lvl3pPr>
            <a:lvl4pPr marL="1600200" indent="-228600" defTabSz="966788">
              <a:defRPr>
                <a:solidFill>
                  <a:schemeClr val="tx1"/>
                </a:solidFill>
                <a:latin typeface="Verdana" pitchFamily="34" charset="0"/>
              </a:defRPr>
            </a:lvl4pPr>
            <a:lvl5pPr marL="2057400" indent="-228600" defTabSz="966788">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fld id="{1B068264-2F96-4F7A-B62B-7B67B5394C94}" type="slidenum">
              <a:rPr lang="en-US" smtClean="0">
                <a:latin typeface="Times New Roman" pitchFamily="18" charset="0"/>
              </a:rPr>
              <a:pPr/>
              <a:t>38</a:t>
            </a:fld>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w="9525">
              <a:noFill/>
              <a:miter lim="800000"/>
              <a:headEnd/>
              <a:tailEnd/>
            </a:ln>
          </p:spPr>
          <p:txBody>
            <a:bodyPr wrap="none" anchor="ctr"/>
            <a:lstStyle/>
            <a:p>
              <a:pPr>
                <a:defRPr/>
              </a:pPr>
              <a:endParaRPr lang="en-US"/>
            </a:p>
          </p:txBody>
        </p:sp>
        <p:sp>
          <p:nvSpPr>
            <p:cNvPr id="6" name="Rectangle 9"/>
            <p:cNvSpPr>
              <a:spLocks noChangeArrowheads="1"/>
            </p:cNvSpPr>
            <p:nvPr userDrawn="1"/>
          </p:nvSpPr>
          <p:spPr bwMode="auto">
            <a:xfrm>
              <a:off x="1952" y="1680"/>
              <a:ext cx="1808" cy="144"/>
            </a:xfrm>
            <a:prstGeom prst="rect">
              <a:avLst/>
            </a:prstGeom>
            <a:solidFill>
              <a:schemeClr val="accent1"/>
            </a:solidFill>
            <a:ln w="9525">
              <a:noFill/>
              <a:miter lim="800000"/>
              <a:headEnd/>
              <a:tailEnd/>
            </a:ln>
          </p:spPr>
          <p:txBody>
            <a:bodyPr wrap="none" anchor="ctr"/>
            <a:lstStyle/>
            <a:p>
              <a:pPr>
                <a:defRPr/>
              </a:pPr>
              <a:endParaRPr lang="en-US"/>
            </a:p>
          </p:txBody>
        </p:sp>
        <p:sp>
          <p:nvSpPr>
            <p:cNvPr id="7" name="Rectangle 10"/>
            <p:cNvSpPr>
              <a:spLocks noChangeArrowheads="1"/>
            </p:cNvSpPr>
            <p:nvPr userDrawn="1"/>
          </p:nvSpPr>
          <p:spPr bwMode="auto">
            <a:xfrm>
              <a:off x="3760" y="1680"/>
              <a:ext cx="1808" cy="144"/>
            </a:xfrm>
            <a:prstGeom prst="rect">
              <a:avLst/>
            </a:prstGeom>
            <a:solidFill>
              <a:schemeClr val="tx2"/>
            </a:solidFill>
            <a:ln w="9525">
              <a:noFill/>
              <a:miter lim="800000"/>
              <a:headEnd/>
              <a:tailEnd/>
            </a:ln>
          </p:spPr>
          <p:txBody>
            <a:bodyPr wrap="none" anchor="ctr"/>
            <a:lstStyle/>
            <a:p>
              <a:pPr>
                <a:defRPr/>
              </a:pPr>
              <a:endParaRPr lang="en-US"/>
            </a:p>
          </p:txBody>
        </p:sp>
      </p:grpSp>
      <p:sp>
        <p:nvSpPr>
          <p:cNvPr id="520194" name="Rectangle 2"/>
          <p:cNvSpPr>
            <a:spLocks noGrp="1" noChangeArrowheads="1"/>
          </p:cNvSpPr>
          <p:nvPr>
            <p:ph type="ctrTitle"/>
          </p:nvPr>
        </p:nvSpPr>
        <p:spPr>
          <a:xfrm>
            <a:off x="685800" y="685800"/>
            <a:ext cx="7772400" cy="2127250"/>
          </a:xfrm>
        </p:spPr>
        <p:txBody>
          <a:bodyPr/>
          <a:lstStyle>
            <a:lvl1pPr algn="ctr">
              <a:defRPr sz="5800"/>
            </a:lvl1pPr>
          </a:lstStyle>
          <a:p>
            <a:r>
              <a:rPr lang="en-US"/>
              <a:t>Click to edit Master title style</a:t>
            </a:r>
          </a:p>
        </p:txBody>
      </p:sp>
      <p:sp>
        <p:nvSpPr>
          <p:cNvPr id="520195"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FFA3333F-9128-4AF6-938A-31A9BE6801F6}" type="slidenum">
              <a:rPr lang="en-US"/>
              <a:pPr>
                <a:defRPr/>
              </a:pPr>
              <a:t>‹#›</a:t>
            </a:fld>
            <a:endParaRPr lang="en-US"/>
          </a:p>
        </p:txBody>
      </p:sp>
    </p:spTree>
    <p:extLst>
      <p:ext uri="{BB962C8B-B14F-4D97-AF65-F5344CB8AC3E}">
        <p14:creationId xmlns:p14="http://schemas.microsoft.com/office/powerpoint/2010/main" val="3677783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B4B553-4FD9-4161-B302-69833FD9167C}" type="slidenum">
              <a:rPr lang="en-US"/>
              <a:pPr>
                <a:defRPr/>
              </a:pPr>
              <a:t>‹#›</a:t>
            </a:fld>
            <a:endParaRPr lang="en-US"/>
          </a:p>
        </p:txBody>
      </p:sp>
    </p:spTree>
    <p:extLst>
      <p:ext uri="{BB962C8B-B14F-4D97-AF65-F5344CB8AC3E}">
        <p14:creationId xmlns:p14="http://schemas.microsoft.com/office/powerpoint/2010/main" val="139578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4A8D713-6F9A-46C4-876F-94D68F2BC2D5}" type="slidenum">
              <a:rPr lang="en-US"/>
              <a:pPr>
                <a:defRPr/>
              </a:pPr>
              <a:t>‹#›</a:t>
            </a:fld>
            <a:endParaRPr lang="en-US"/>
          </a:p>
        </p:txBody>
      </p:sp>
    </p:spTree>
    <p:extLst>
      <p:ext uri="{BB962C8B-B14F-4D97-AF65-F5344CB8AC3E}">
        <p14:creationId xmlns:p14="http://schemas.microsoft.com/office/powerpoint/2010/main" val="3480229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044FED-7799-4FA2-A4D3-A067E1E277FD}" type="slidenum">
              <a:rPr lang="en-US"/>
              <a:pPr>
                <a:defRPr/>
              </a:pPr>
              <a:t>‹#›</a:t>
            </a:fld>
            <a:endParaRPr lang="en-US"/>
          </a:p>
        </p:txBody>
      </p:sp>
    </p:spTree>
    <p:extLst>
      <p:ext uri="{BB962C8B-B14F-4D97-AF65-F5344CB8AC3E}">
        <p14:creationId xmlns:p14="http://schemas.microsoft.com/office/powerpoint/2010/main" val="3391653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B57C775-122C-434D-BA65-B070194D7A55}" type="slidenum">
              <a:rPr lang="en-US"/>
              <a:pPr>
                <a:defRPr/>
              </a:pPr>
              <a:t>‹#›</a:t>
            </a:fld>
            <a:endParaRPr lang="en-US"/>
          </a:p>
        </p:txBody>
      </p:sp>
    </p:spTree>
    <p:extLst>
      <p:ext uri="{BB962C8B-B14F-4D97-AF65-F5344CB8AC3E}">
        <p14:creationId xmlns:p14="http://schemas.microsoft.com/office/powerpoint/2010/main" val="1440728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1D7553E-DEE7-4143-A2CB-A53D7B6F1852}" type="slidenum">
              <a:rPr lang="en-US"/>
              <a:pPr>
                <a:defRPr/>
              </a:pPr>
              <a:t>‹#›</a:t>
            </a:fld>
            <a:endParaRPr lang="en-US"/>
          </a:p>
        </p:txBody>
      </p:sp>
    </p:spTree>
    <p:extLst>
      <p:ext uri="{BB962C8B-B14F-4D97-AF65-F5344CB8AC3E}">
        <p14:creationId xmlns:p14="http://schemas.microsoft.com/office/powerpoint/2010/main" val="52310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A308CED-21BD-4C72-9587-7F2BEA39257B}" type="slidenum">
              <a:rPr lang="en-US"/>
              <a:pPr>
                <a:defRPr/>
              </a:pPr>
              <a:t>‹#›</a:t>
            </a:fld>
            <a:endParaRPr lang="en-US"/>
          </a:p>
        </p:txBody>
      </p:sp>
    </p:spTree>
    <p:extLst>
      <p:ext uri="{BB962C8B-B14F-4D97-AF65-F5344CB8AC3E}">
        <p14:creationId xmlns:p14="http://schemas.microsoft.com/office/powerpoint/2010/main" val="1479429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69936E5-33A8-4704-80B1-36F79F5A65DB}" type="slidenum">
              <a:rPr lang="en-US"/>
              <a:pPr>
                <a:defRPr/>
              </a:pPr>
              <a:t>‹#›</a:t>
            </a:fld>
            <a:endParaRPr lang="en-US"/>
          </a:p>
        </p:txBody>
      </p:sp>
    </p:spTree>
    <p:extLst>
      <p:ext uri="{BB962C8B-B14F-4D97-AF65-F5344CB8AC3E}">
        <p14:creationId xmlns:p14="http://schemas.microsoft.com/office/powerpoint/2010/main" val="1776302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DB526EB-F833-455D-9D5F-668C994BDB02}" type="slidenum">
              <a:rPr lang="en-US"/>
              <a:pPr>
                <a:defRPr/>
              </a:pPr>
              <a:t>‹#›</a:t>
            </a:fld>
            <a:endParaRPr lang="en-US"/>
          </a:p>
        </p:txBody>
      </p:sp>
    </p:spTree>
    <p:extLst>
      <p:ext uri="{BB962C8B-B14F-4D97-AF65-F5344CB8AC3E}">
        <p14:creationId xmlns:p14="http://schemas.microsoft.com/office/powerpoint/2010/main" val="3739118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57369ED-111C-4B26-B2D4-8B901BA41815}" type="slidenum">
              <a:rPr lang="en-US"/>
              <a:pPr>
                <a:defRPr/>
              </a:pPr>
              <a:t>‹#›</a:t>
            </a:fld>
            <a:endParaRPr lang="en-US"/>
          </a:p>
        </p:txBody>
      </p:sp>
    </p:spTree>
    <p:extLst>
      <p:ext uri="{BB962C8B-B14F-4D97-AF65-F5344CB8AC3E}">
        <p14:creationId xmlns:p14="http://schemas.microsoft.com/office/powerpoint/2010/main" val="1106814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47B1D24-27C6-43C1-AA5A-196395871513}" type="slidenum">
              <a:rPr lang="en-US"/>
              <a:pPr>
                <a:defRPr/>
              </a:pPr>
              <a:t>‹#›</a:t>
            </a:fld>
            <a:endParaRPr lang="en-US"/>
          </a:p>
        </p:txBody>
      </p:sp>
    </p:spTree>
    <p:extLst>
      <p:ext uri="{BB962C8B-B14F-4D97-AF65-F5344CB8AC3E}">
        <p14:creationId xmlns:p14="http://schemas.microsoft.com/office/powerpoint/2010/main" val="1873688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9172"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pPr>
              <a:defRPr/>
            </a:pPr>
            <a:endParaRPr lang="en-US"/>
          </a:p>
        </p:txBody>
      </p:sp>
      <p:sp>
        <p:nvSpPr>
          <p:cNvPr id="51917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pPr>
              <a:defRPr/>
            </a:pPr>
            <a:endParaRPr lang="en-US"/>
          </a:p>
        </p:txBody>
      </p:sp>
      <p:sp>
        <p:nvSpPr>
          <p:cNvPr id="519174"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020904CA-0297-43B1-93E8-0D67E912C6EE}" type="slidenum">
              <a:rPr lang="en-US"/>
              <a:pPr>
                <a:defRPr/>
              </a:pPr>
              <a:t>‹#›</a:t>
            </a:fld>
            <a:endParaRPr lang="en-US"/>
          </a:p>
        </p:txBody>
      </p:sp>
      <p:sp>
        <p:nvSpPr>
          <p:cNvPr id="1031" name="Rectangle 7"/>
          <p:cNvSpPr>
            <a:spLocks noChangeArrowheads="1"/>
          </p:cNvSpPr>
          <p:nvPr/>
        </p:nvSpPr>
        <p:spPr bwMode="auto">
          <a:xfrm>
            <a:off x="0" y="0"/>
            <a:ext cx="228600" cy="2286000"/>
          </a:xfrm>
          <a:prstGeom prst="rect">
            <a:avLst/>
          </a:prstGeom>
          <a:solidFill>
            <a:schemeClr val="bg2"/>
          </a:solidFill>
          <a:ln w="9525">
            <a:noFill/>
            <a:miter lim="800000"/>
            <a:headEnd/>
            <a:tailEnd/>
          </a:ln>
        </p:spPr>
        <p:txBody>
          <a:bodyPr wrap="none" anchor="ctr"/>
          <a:lstStyle/>
          <a:p>
            <a:pPr algn="ctr" eaLnBrk="1" hangingPunct="1">
              <a:defRPr/>
            </a:pPr>
            <a:endParaRPr lang="en-US" sz="2400">
              <a:latin typeface="Times New Roman" pitchFamily="18" charset="0"/>
            </a:endParaRPr>
          </a:p>
        </p:txBody>
      </p:sp>
      <p:sp>
        <p:nvSpPr>
          <p:cNvPr id="1032" name="Line 8"/>
          <p:cNvSpPr>
            <a:spLocks noChangeShapeType="1"/>
          </p:cNvSpPr>
          <p:nvPr/>
        </p:nvSpPr>
        <p:spPr bwMode="auto">
          <a:xfrm>
            <a:off x="457200" y="1447800"/>
            <a:ext cx="8077200" cy="0"/>
          </a:xfrm>
          <a:prstGeom prst="line">
            <a:avLst/>
          </a:prstGeom>
          <a:noFill/>
          <a:ln w="19050">
            <a:solidFill>
              <a:schemeClr val="tx2"/>
            </a:solidFill>
            <a:round/>
            <a:headEnd/>
            <a:tailEnd/>
          </a:ln>
        </p:spPr>
        <p:txBody>
          <a:bodyPr/>
          <a:lstStyle/>
          <a:p>
            <a:pPr>
              <a:defRPr/>
            </a:pPr>
            <a:endParaRPr lang="en-US"/>
          </a:p>
        </p:txBody>
      </p:sp>
      <p:sp>
        <p:nvSpPr>
          <p:cNvPr id="1033" name="Rectangle 9"/>
          <p:cNvSpPr>
            <a:spLocks noChangeArrowheads="1"/>
          </p:cNvSpPr>
          <p:nvPr/>
        </p:nvSpPr>
        <p:spPr bwMode="auto">
          <a:xfrm>
            <a:off x="0" y="2286000"/>
            <a:ext cx="228600" cy="2286000"/>
          </a:xfrm>
          <a:prstGeom prst="rect">
            <a:avLst/>
          </a:prstGeom>
          <a:solidFill>
            <a:schemeClr val="accent2"/>
          </a:solidFill>
          <a:ln w="9525">
            <a:noFill/>
            <a:miter lim="800000"/>
            <a:headEnd/>
            <a:tailEnd/>
          </a:ln>
        </p:spPr>
        <p:txBody>
          <a:bodyPr wrap="none" anchor="ctr"/>
          <a:lstStyle/>
          <a:p>
            <a:pPr algn="ctr" eaLnBrk="1" hangingPunct="1">
              <a:defRPr/>
            </a:pPr>
            <a:endParaRPr lang="en-US" sz="2400">
              <a:latin typeface="Times New Roman" pitchFamily="18" charset="0"/>
            </a:endParaRPr>
          </a:p>
        </p:txBody>
      </p:sp>
      <p:sp>
        <p:nvSpPr>
          <p:cNvPr id="1034" name="Rectangle 10"/>
          <p:cNvSpPr>
            <a:spLocks noChangeArrowheads="1"/>
          </p:cNvSpPr>
          <p:nvPr/>
        </p:nvSpPr>
        <p:spPr bwMode="auto">
          <a:xfrm>
            <a:off x="0" y="4572000"/>
            <a:ext cx="228600" cy="2286000"/>
          </a:xfrm>
          <a:prstGeom prst="rect">
            <a:avLst/>
          </a:prstGeom>
          <a:solidFill>
            <a:schemeClr val="tx2"/>
          </a:solidFill>
          <a:ln w="9525">
            <a:noFill/>
            <a:miter lim="800000"/>
            <a:headEnd/>
            <a:tailEnd/>
          </a:ln>
        </p:spPr>
        <p:txBody>
          <a:bodyPr wrap="none" anchor="ctr"/>
          <a:lstStyle/>
          <a:p>
            <a:pPr algn="ctr" eaLnBrk="1" hangingPunct="1">
              <a:defRPr/>
            </a:pPr>
            <a:endParaRPr lang="en-US" sz="24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788"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iming>
    <p:tnLst>
      <p:par>
        <p:cTn id="1" dur="indefinite" restart="never" nodeType="tmRoot"/>
      </p:par>
    </p:tn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r>
              <a:rPr lang="en-US" b="1" smtClean="0">
                <a:solidFill>
                  <a:schemeClr val="folHlink"/>
                </a:solidFill>
              </a:rPr>
              <a:t>Discrete Choice Modeling</a:t>
            </a:r>
          </a:p>
        </p:txBody>
      </p:sp>
      <p:sp>
        <p:nvSpPr>
          <p:cNvPr id="4099" name="Rectangle 3"/>
          <p:cNvSpPr>
            <a:spLocks noGrp="1" noChangeArrowheads="1"/>
          </p:cNvSpPr>
          <p:nvPr>
            <p:ph type="subTitle" idx="4294967295"/>
          </p:nvPr>
        </p:nvSpPr>
        <p:spPr>
          <a:xfrm>
            <a:off x="1219200" y="2895600"/>
            <a:ext cx="6708775" cy="2570163"/>
          </a:xfrm>
        </p:spPr>
        <p:txBody>
          <a:bodyPr/>
          <a:lstStyle/>
          <a:p>
            <a:pPr marL="0" indent="0" eaLnBrk="1" hangingPunct="1">
              <a:buFont typeface="Wingdings" pitchFamily="2" charset="2"/>
              <a:buNone/>
            </a:pPr>
            <a:r>
              <a:rPr lang="en-US" sz="3600" b="1" smtClean="0"/>
              <a:t>William Greene</a:t>
            </a:r>
          </a:p>
          <a:p>
            <a:pPr marL="0" indent="0" eaLnBrk="1" hangingPunct="1">
              <a:buFont typeface="Wingdings" pitchFamily="2" charset="2"/>
              <a:buNone/>
            </a:pPr>
            <a:r>
              <a:rPr lang="en-US" sz="3600" b="1" smtClean="0"/>
              <a:t>Stern School of Business</a:t>
            </a:r>
          </a:p>
          <a:p>
            <a:pPr marL="0" indent="0" eaLnBrk="1" hangingPunct="1">
              <a:buFont typeface="Wingdings" pitchFamily="2" charset="2"/>
              <a:buNone/>
            </a:pPr>
            <a:r>
              <a:rPr lang="en-US" sz="3600" b="1" smtClean="0"/>
              <a:t>New York University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762000" y="1371600"/>
            <a:ext cx="7696200" cy="1676400"/>
          </a:xfrm>
        </p:spPr>
        <p:txBody>
          <a:bodyPr/>
          <a:lstStyle/>
          <a:p>
            <a:pPr algn="ctr" eaLnBrk="1" hangingPunct="1"/>
            <a:r>
              <a:rPr lang="en-US" sz="7100" smtClean="0">
                <a:solidFill>
                  <a:schemeClr val="folHlink"/>
                </a:solidFill>
              </a:rPr>
              <a:t>Part 1</a:t>
            </a:r>
          </a:p>
        </p:txBody>
      </p:sp>
      <p:sp>
        <p:nvSpPr>
          <p:cNvPr id="5123" name="Rectangle 3"/>
          <p:cNvSpPr>
            <a:spLocks noGrp="1" noChangeArrowheads="1"/>
          </p:cNvSpPr>
          <p:nvPr>
            <p:ph type="subTitle" idx="4294967295"/>
          </p:nvPr>
        </p:nvSpPr>
        <p:spPr>
          <a:xfrm>
            <a:off x="2133600" y="3810000"/>
            <a:ext cx="4800600" cy="1846263"/>
          </a:xfrm>
        </p:spPr>
        <p:txBody>
          <a:bodyPr/>
          <a:lstStyle/>
          <a:p>
            <a:pPr marL="0" indent="0" algn="ctr" eaLnBrk="1" hangingPunct="1">
              <a:buFont typeface="Wingdings" pitchFamily="2" charset="2"/>
              <a:buNone/>
            </a:pPr>
            <a:r>
              <a:rPr lang="en-US" sz="3900" smtClean="0">
                <a:latin typeface="Arial" charset="0"/>
              </a:rPr>
              <a:t>Introduction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a:r>
              <a:rPr lang="en-US" sz="3600" smtClean="0"/>
              <a:t>Modeling Categorical Variables</a:t>
            </a:r>
          </a:p>
        </p:txBody>
      </p:sp>
      <p:sp>
        <p:nvSpPr>
          <p:cNvPr id="6147" name="Rectangle 3"/>
          <p:cNvSpPr>
            <a:spLocks noGrp="1" noChangeArrowheads="1"/>
          </p:cNvSpPr>
          <p:nvPr>
            <p:ph type="body" idx="1"/>
          </p:nvPr>
        </p:nvSpPr>
        <p:spPr>
          <a:xfrm>
            <a:off x="1752600" y="1981200"/>
            <a:ext cx="5943600" cy="3276600"/>
          </a:xfrm>
        </p:spPr>
        <p:txBody>
          <a:bodyPr/>
          <a:lstStyle/>
          <a:p>
            <a:r>
              <a:rPr lang="en-US" smtClean="0">
                <a:latin typeface="Arial" charset="0"/>
              </a:rPr>
              <a:t>Theoretical foundations</a:t>
            </a:r>
          </a:p>
          <a:p>
            <a:r>
              <a:rPr lang="en-US" smtClean="0">
                <a:latin typeface="Arial" charset="0"/>
              </a:rPr>
              <a:t>Econometric methodology</a:t>
            </a:r>
          </a:p>
          <a:p>
            <a:pPr lvl="1"/>
            <a:r>
              <a:rPr lang="en-US" smtClean="0">
                <a:latin typeface="Arial" charset="0"/>
              </a:rPr>
              <a:t>Models</a:t>
            </a:r>
          </a:p>
          <a:p>
            <a:pPr lvl="1"/>
            <a:r>
              <a:rPr lang="en-US" smtClean="0">
                <a:latin typeface="Arial" charset="0"/>
              </a:rPr>
              <a:t>Statistical bases</a:t>
            </a:r>
          </a:p>
          <a:p>
            <a:pPr lvl="1"/>
            <a:r>
              <a:rPr lang="en-US" smtClean="0">
                <a:latin typeface="Arial" charset="0"/>
              </a:rPr>
              <a:t>Econometric methods</a:t>
            </a:r>
          </a:p>
          <a:p>
            <a:r>
              <a:rPr lang="en-US" smtClean="0">
                <a:latin typeface="Arial" charset="0"/>
              </a:rPr>
              <a:t>Applications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p:txBody>
          <a:bodyPr/>
          <a:lstStyle/>
          <a:p>
            <a:pPr algn="ctr"/>
            <a:r>
              <a:rPr lang="en-US" sz="3600" smtClean="0"/>
              <a:t>Discrete Choice Modeling</a:t>
            </a:r>
          </a:p>
        </p:txBody>
      </p:sp>
      <p:sp>
        <p:nvSpPr>
          <p:cNvPr id="7171" name="Rectangle 1027"/>
          <p:cNvSpPr>
            <a:spLocks noGrp="1" noChangeArrowheads="1"/>
          </p:cNvSpPr>
          <p:nvPr>
            <p:ph type="body" idx="1"/>
          </p:nvPr>
        </p:nvSpPr>
        <p:spPr>
          <a:xfrm>
            <a:off x="1828800" y="1828800"/>
            <a:ext cx="6629400" cy="4191000"/>
          </a:xfrm>
        </p:spPr>
        <p:txBody>
          <a:bodyPr/>
          <a:lstStyle/>
          <a:p>
            <a:r>
              <a:rPr lang="en-US" sz="2400" smtClean="0">
                <a:latin typeface="Arial" charset="0"/>
              </a:rPr>
              <a:t>Econometric Methodology</a:t>
            </a:r>
          </a:p>
          <a:p>
            <a:pPr lvl="1"/>
            <a:r>
              <a:rPr lang="en-US" sz="2000" smtClean="0">
                <a:latin typeface="Arial" charset="0"/>
              </a:rPr>
              <a:t>Regression Basics</a:t>
            </a:r>
          </a:p>
          <a:p>
            <a:pPr lvl="1"/>
            <a:r>
              <a:rPr lang="en-US" sz="2000" smtClean="0">
                <a:latin typeface="Arial" charset="0"/>
              </a:rPr>
              <a:t>Discrete Choice Models for Categorical Data</a:t>
            </a:r>
          </a:p>
          <a:p>
            <a:pPr lvl="1"/>
            <a:r>
              <a:rPr lang="en-US" sz="2000" smtClean="0">
                <a:latin typeface="Arial" charset="0"/>
              </a:rPr>
              <a:t>Binary Choice Models</a:t>
            </a:r>
          </a:p>
          <a:p>
            <a:pPr lvl="1"/>
            <a:r>
              <a:rPr lang="en-US" sz="2000" smtClean="0">
                <a:latin typeface="Arial" charset="0"/>
              </a:rPr>
              <a:t>Ordered and Bi-/Multivariate Choice</a:t>
            </a:r>
          </a:p>
          <a:p>
            <a:pPr lvl="1"/>
            <a:r>
              <a:rPr lang="en-US" sz="2000" smtClean="0">
                <a:latin typeface="Arial" charset="0"/>
              </a:rPr>
              <a:t>Models for Count Data</a:t>
            </a:r>
          </a:p>
          <a:p>
            <a:pPr lvl="1"/>
            <a:r>
              <a:rPr lang="en-US" sz="2000" smtClean="0">
                <a:latin typeface="Arial" charset="0"/>
              </a:rPr>
              <a:t>Multinomial Choice Models</a:t>
            </a:r>
          </a:p>
          <a:p>
            <a:r>
              <a:rPr lang="en-US" sz="2400" smtClean="0">
                <a:latin typeface="Arial" charset="0"/>
              </a:rPr>
              <a:t>Model Building</a:t>
            </a:r>
          </a:p>
          <a:p>
            <a:pPr lvl="1"/>
            <a:r>
              <a:rPr lang="en-US" sz="2000" smtClean="0">
                <a:latin typeface="Arial" charset="0"/>
              </a:rPr>
              <a:t>Specification</a:t>
            </a:r>
          </a:p>
          <a:p>
            <a:pPr lvl="1"/>
            <a:r>
              <a:rPr lang="en-US" sz="2000" smtClean="0">
                <a:latin typeface="Arial" charset="0"/>
              </a:rPr>
              <a:t>Estimation</a:t>
            </a:r>
          </a:p>
          <a:p>
            <a:pPr lvl="1"/>
            <a:r>
              <a:rPr lang="en-US" sz="2000" smtClean="0">
                <a:latin typeface="Arial" charset="0"/>
              </a:rPr>
              <a:t>Analysis and Hypothesis Testing</a:t>
            </a:r>
          </a:p>
          <a:p>
            <a:pPr lvl="1"/>
            <a:r>
              <a:rPr lang="en-US" sz="2000" smtClean="0">
                <a:latin typeface="Arial" charset="0"/>
              </a:rPr>
              <a:t>Applications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a:r>
              <a:rPr lang="en-US" smtClean="0"/>
              <a:t>Course Objectives</a:t>
            </a:r>
          </a:p>
        </p:txBody>
      </p:sp>
      <p:sp>
        <p:nvSpPr>
          <p:cNvPr id="8195" name="Content Placeholder 2"/>
          <p:cNvSpPr>
            <a:spLocks noGrp="1"/>
          </p:cNvSpPr>
          <p:nvPr>
            <p:ph idx="1"/>
          </p:nvPr>
        </p:nvSpPr>
        <p:spPr>
          <a:xfrm>
            <a:off x="1219200" y="1676400"/>
            <a:ext cx="6934200" cy="4530725"/>
          </a:xfrm>
        </p:spPr>
        <p:txBody>
          <a:bodyPr/>
          <a:lstStyle/>
          <a:p>
            <a:r>
              <a:rPr lang="en-US" smtClean="0"/>
              <a:t>Theory:  Theoretical underpinnings of the models</a:t>
            </a:r>
          </a:p>
          <a:p>
            <a:pPr lvl="1"/>
            <a:r>
              <a:rPr lang="en-US" smtClean="0"/>
              <a:t>Models and data generating mechanisms</a:t>
            </a:r>
          </a:p>
          <a:p>
            <a:pPr lvl="1"/>
            <a:r>
              <a:rPr lang="en-US" smtClean="0"/>
              <a:t>Econometric Theory</a:t>
            </a:r>
          </a:p>
          <a:p>
            <a:r>
              <a:rPr lang="en-US" smtClean="0"/>
              <a:t>Practice</a:t>
            </a:r>
          </a:p>
          <a:p>
            <a:pPr lvl="1"/>
            <a:r>
              <a:rPr lang="en-US" smtClean="0"/>
              <a:t>Tools for estimation and inference</a:t>
            </a:r>
          </a:p>
          <a:p>
            <a:pPr lvl="1"/>
            <a:r>
              <a:rPr lang="en-US" smtClean="0"/>
              <a:t>Model specification</a:t>
            </a:r>
          </a:p>
          <a:p>
            <a:pPr lvl="1"/>
            <a:r>
              <a:rPr lang="en-US" smtClean="0"/>
              <a:t>Analysis and interpretation of numerical results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04800" y="609600"/>
            <a:ext cx="8305800" cy="822325"/>
          </a:xfrm>
        </p:spPr>
        <p:txBody>
          <a:bodyPr/>
          <a:lstStyle/>
          <a:p>
            <a:pPr algn="ctr" eaLnBrk="1" hangingPunct="1"/>
            <a:r>
              <a:rPr lang="en-US" smtClean="0">
                <a:solidFill>
                  <a:schemeClr val="tx1"/>
                </a:solidFill>
              </a:rPr>
              <a:t>The Sample and Measurement</a:t>
            </a:r>
          </a:p>
        </p:txBody>
      </p:sp>
      <p:sp>
        <p:nvSpPr>
          <p:cNvPr id="9219"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9220" name="Oval 4"/>
          <p:cNvSpPr>
            <a:spLocks noChangeArrowheads="1"/>
          </p:cNvSpPr>
          <p:nvPr/>
        </p:nvSpPr>
        <p:spPr bwMode="auto">
          <a:xfrm>
            <a:off x="804863" y="2425700"/>
            <a:ext cx="2895600" cy="1981200"/>
          </a:xfrm>
          <a:prstGeom prst="ellipse">
            <a:avLst/>
          </a:prstGeom>
          <a:solidFill>
            <a:srgbClr val="0099FF"/>
          </a:solidFill>
          <a:ln w="9525">
            <a:solidFill>
              <a:schemeClr val="folHlink"/>
            </a:solidFill>
            <a:round/>
            <a:headEnd/>
            <a:tailEnd/>
          </a:ln>
        </p:spPr>
        <p:txBody>
          <a:bodyPr wrap="none" anchor="ctr"/>
          <a:lstStyle/>
          <a:p>
            <a:endParaRPr lang="en-US"/>
          </a:p>
        </p:txBody>
      </p:sp>
      <p:sp>
        <p:nvSpPr>
          <p:cNvPr id="9221" name="Text Box 5"/>
          <p:cNvSpPr txBox="1">
            <a:spLocks noChangeArrowheads="1"/>
          </p:cNvSpPr>
          <p:nvPr/>
        </p:nvSpPr>
        <p:spPr bwMode="auto">
          <a:xfrm>
            <a:off x="838200" y="3124200"/>
            <a:ext cx="2209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800">
                <a:latin typeface="Tahoma" pitchFamily="34" charset="0"/>
              </a:rPr>
              <a:t>Population</a:t>
            </a:r>
          </a:p>
        </p:txBody>
      </p:sp>
      <p:sp>
        <p:nvSpPr>
          <p:cNvPr id="9222"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pPr algn="ctr" eaLnBrk="1" hangingPunct="1"/>
            <a:endParaRPr lang="en-US" sz="2800">
              <a:solidFill>
                <a:schemeClr val="folHlink"/>
              </a:solidFill>
              <a:latin typeface="Times New Roman" pitchFamily="18" charset="0"/>
            </a:endParaRPr>
          </a:p>
        </p:txBody>
      </p:sp>
      <p:sp>
        <p:nvSpPr>
          <p:cNvPr id="9223" name="Text Box 7"/>
          <p:cNvSpPr txBox="1">
            <a:spLocks noChangeArrowheads="1"/>
          </p:cNvSpPr>
          <p:nvPr/>
        </p:nvSpPr>
        <p:spPr bwMode="auto">
          <a:xfrm>
            <a:off x="5715000" y="3138488"/>
            <a:ext cx="2514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800">
                <a:latin typeface="Tahoma" pitchFamily="34" charset="0"/>
              </a:rPr>
              <a:t>Measurement</a:t>
            </a:r>
          </a:p>
        </p:txBody>
      </p:sp>
      <p:sp>
        <p:nvSpPr>
          <p:cNvPr id="9224" name="Line 8"/>
          <p:cNvSpPr>
            <a:spLocks noChangeShapeType="1"/>
          </p:cNvSpPr>
          <p:nvPr/>
        </p:nvSpPr>
        <p:spPr bwMode="auto">
          <a:xfrm>
            <a:off x="3276600" y="3429000"/>
            <a:ext cx="22098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225" name="Text Box 9"/>
          <p:cNvSpPr txBox="1">
            <a:spLocks noChangeArrowheads="1"/>
          </p:cNvSpPr>
          <p:nvPr/>
        </p:nvSpPr>
        <p:spPr bwMode="auto">
          <a:xfrm>
            <a:off x="3810000" y="3505200"/>
            <a:ext cx="1828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800">
                <a:latin typeface="Tahoma" pitchFamily="34" charset="0"/>
              </a:rPr>
              <a:t>Theory</a:t>
            </a:r>
          </a:p>
        </p:txBody>
      </p:sp>
      <p:sp>
        <p:nvSpPr>
          <p:cNvPr id="9226" name="Text Box 10"/>
          <p:cNvSpPr txBox="1">
            <a:spLocks noChangeArrowheads="1"/>
          </p:cNvSpPr>
          <p:nvPr/>
        </p:nvSpPr>
        <p:spPr bwMode="auto">
          <a:xfrm>
            <a:off x="5638800" y="4495800"/>
            <a:ext cx="32766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b="1">
                <a:latin typeface="Tahoma" pitchFamily="34" charset="0"/>
              </a:rPr>
              <a:t>Characteristics</a:t>
            </a:r>
          </a:p>
          <a:p>
            <a:pPr eaLnBrk="1" hangingPunct="1"/>
            <a:r>
              <a:rPr lang="en-US" sz="2800" b="1">
                <a:latin typeface="Tahoma" pitchFamily="34" charset="0"/>
              </a:rPr>
              <a:t>Behavior Patterns</a:t>
            </a:r>
          </a:p>
          <a:p>
            <a:pPr eaLnBrk="1" hangingPunct="1"/>
            <a:r>
              <a:rPr lang="en-US" sz="2800" b="1">
                <a:latin typeface="Tahoma" pitchFamily="34" charset="0"/>
              </a:rPr>
              <a:t>Choices</a:t>
            </a:r>
          </a:p>
        </p:txBody>
      </p:sp>
      <p:sp>
        <p:nvSpPr>
          <p:cNvPr id="9227" name="Oval 11"/>
          <p:cNvSpPr>
            <a:spLocks noChangeArrowheads="1"/>
          </p:cNvSpPr>
          <p:nvPr/>
        </p:nvSpPr>
        <p:spPr bwMode="auto">
          <a:xfrm>
            <a:off x="2971800" y="3048000"/>
            <a:ext cx="762000" cy="685800"/>
          </a:xfrm>
          <a:prstGeom prst="ellipse">
            <a:avLst/>
          </a:prstGeom>
          <a:solidFill>
            <a:schemeClr val="accent1"/>
          </a:solidFill>
          <a:ln w="19050">
            <a:solidFill>
              <a:schemeClr val="tx1"/>
            </a:solidFill>
            <a:round/>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595313"/>
            <a:ext cx="7772400" cy="822325"/>
          </a:xfrm>
        </p:spPr>
        <p:txBody>
          <a:bodyPr/>
          <a:lstStyle/>
          <a:p>
            <a:pPr algn="ctr" eaLnBrk="1" hangingPunct="1"/>
            <a:r>
              <a:rPr lang="en-US" sz="5400" smtClean="0">
                <a:solidFill>
                  <a:schemeClr val="tx1"/>
                </a:solidFill>
              </a:rPr>
              <a:t>Inference</a:t>
            </a:r>
          </a:p>
        </p:txBody>
      </p:sp>
      <p:sp>
        <p:nvSpPr>
          <p:cNvPr id="10243"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10244" name="Oval 4"/>
          <p:cNvSpPr>
            <a:spLocks noChangeArrowheads="1"/>
          </p:cNvSpPr>
          <p:nvPr/>
        </p:nvSpPr>
        <p:spPr bwMode="auto">
          <a:xfrm>
            <a:off x="804863" y="2425700"/>
            <a:ext cx="2895600" cy="1981200"/>
          </a:xfrm>
          <a:prstGeom prst="ellipse">
            <a:avLst/>
          </a:prstGeom>
          <a:solidFill>
            <a:srgbClr val="0099FF"/>
          </a:solidFill>
          <a:ln w="9525">
            <a:solidFill>
              <a:schemeClr val="folHlink"/>
            </a:solidFill>
            <a:round/>
            <a:headEnd/>
            <a:tailEnd/>
          </a:ln>
        </p:spPr>
        <p:txBody>
          <a:bodyPr wrap="none" anchor="ctr"/>
          <a:lstStyle/>
          <a:p>
            <a:endParaRPr lang="en-US"/>
          </a:p>
        </p:txBody>
      </p:sp>
      <p:sp>
        <p:nvSpPr>
          <p:cNvPr id="10245" name="Text Box 5"/>
          <p:cNvSpPr txBox="1">
            <a:spLocks noChangeArrowheads="1"/>
          </p:cNvSpPr>
          <p:nvPr/>
        </p:nvSpPr>
        <p:spPr bwMode="auto">
          <a:xfrm>
            <a:off x="1219200" y="3124200"/>
            <a:ext cx="2209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800" b="1">
                <a:latin typeface="Arial" charset="0"/>
              </a:rPr>
              <a:t>Population</a:t>
            </a:r>
          </a:p>
        </p:txBody>
      </p:sp>
      <p:sp>
        <p:nvSpPr>
          <p:cNvPr id="10246"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endParaRPr lang="en-US"/>
          </a:p>
        </p:txBody>
      </p:sp>
      <p:sp>
        <p:nvSpPr>
          <p:cNvPr id="10247" name="Text Box 7"/>
          <p:cNvSpPr txBox="1">
            <a:spLocks noChangeArrowheads="1"/>
          </p:cNvSpPr>
          <p:nvPr/>
        </p:nvSpPr>
        <p:spPr bwMode="auto">
          <a:xfrm>
            <a:off x="5867400" y="3138488"/>
            <a:ext cx="27432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800">
                <a:latin typeface="Arial" charset="0"/>
              </a:rPr>
              <a:t>Measurement</a:t>
            </a:r>
          </a:p>
        </p:txBody>
      </p:sp>
      <p:sp>
        <p:nvSpPr>
          <p:cNvPr id="10248" name="Line 8"/>
          <p:cNvSpPr>
            <a:spLocks noChangeShapeType="1"/>
          </p:cNvSpPr>
          <p:nvPr/>
        </p:nvSpPr>
        <p:spPr bwMode="auto">
          <a:xfrm rot="10800000">
            <a:off x="3886200" y="3429000"/>
            <a:ext cx="15240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0249" name="Text Box 9"/>
          <p:cNvSpPr txBox="1">
            <a:spLocks noChangeArrowheads="1"/>
          </p:cNvSpPr>
          <p:nvPr/>
        </p:nvSpPr>
        <p:spPr bwMode="auto">
          <a:xfrm>
            <a:off x="3505200" y="3671888"/>
            <a:ext cx="2438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400" b="1">
                <a:latin typeface="Arial" charset="0"/>
              </a:rPr>
              <a:t>Econometrics</a:t>
            </a:r>
          </a:p>
        </p:txBody>
      </p:sp>
      <p:sp>
        <p:nvSpPr>
          <p:cNvPr id="10250" name="Text Box 10"/>
          <p:cNvSpPr txBox="1">
            <a:spLocks noChangeArrowheads="1"/>
          </p:cNvSpPr>
          <p:nvPr/>
        </p:nvSpPr>
        <p:spPr bwMode="auto">
          <a:xfrm>
            <a:off x="5638800" y="4572000"/>
            <a:ext cx="31242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Arial" charset="0"/>
              </a:rPr>
              <a:t>Characteristics</a:t>
            </a:r>
          </a:p>
          <a:p>
            <a:pPr eaLnBrk="1" hangingPunct="1"/>
            <a:r>
              <a:rPr lang="en-US" sz="2800">
                <a:latin typeface="Arial" charset="0"/>
              </a:rPr>
              <a:t>Behavior Patterns</a:t>
            </a:r>
          </a:p>
          <a:p>
            <a:pPr eaLnBrk="1" hangingPunct="1"/>
            <a:r>
              <a:rPr lang="en-US" sz="2800">
                <a:latin typeface="Arial" charset="0"/>
              </a:rPr>
              <a:t>Choices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595313"/>
            <a:ext cx="7772400" cy="822325"/>
          </a:xfrm>
        </p:spPr>
        <p:txBody>
          <a:bodyPr/>
          <a:lstStyle/>
          <a:p>
            <a:pPr algn="ctr" eaLnBrk="1" hangingPunct="1"/>
            <a:r>
              <a:rPr lang="en-US" sz="5400" smtClean="0">
                <a:solidFill>
                  <a:schemeClr val="tx1"/>
                </a:solidFill>
              </a:rPr>
              <a:t>Classical Inference</a:t>
            </a:r>
          </a:p>
        </p:txBody>
      </p:sp>
      <p:sp>
        <p:nvSpPr>
          <p:cNvPr id="11267"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11268" name="Oval 4"/>
          <p:cNvSpPr>
            <a:spLocks noChangeArrowheads="1"/>
          </p:cNvSpPr>
          <p:nvPr/>
        </p:nvSpPr>
        <p:spPr bwMode="auto">
          <a:xfrm>
            <a:off x="804863" y="2425700"/>
            <a:ext cx="2895600" cy="1981200"/>
          </a:xfrm>
          <a:prstGeom prst="ellipse">
            <a:avLst/>
          </a:prstGeom>
          <a:solidFill>
            <a:srgbClr val="0099FF"/>
          </a:solidFill>
          <a:ln w="57150">
            <a:solidFill>
              <a:srgbClr val="FF3300"/>
            </a:solidFill>
            <a:prstDash val="lgDashDot"/>
            <a:round/>
            <a:headEnd/>
            <a:tailEnd/>
          </a:ln>
        </p:spPr>
        <p:txBody>
          <a:bodyPr wrap="none" anchor="ctr"/>
          <a:lstStyle/>
          <a:p>
            <a:endParaRPr lang="en-US"/>
          </a:p>
        </p:txBody>
      </p:sp>
      <p:sp>
        <p:nvSpPr>
          <p:cNvPr id="11269" name="Text Box 5"/>
          <p:cNvSpPr txBox="1">
            <a:spLocks noChangeArrowheads="1"/>
          </p:cNvSpPr>
          <p:nvPr/>
        </p:nvSpPr>
        <p:spPr bwMode="auto">
          <a:xfrm>
            <a:off x="1219200" y="3124200"/>
            <a:ext cx="2209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800">
                <a:latin typeface="Tahoma" pitchFamily="34" charset="0"/>
              </a:rPr>
              <a:t>Population</a:t>
            </a:r>
          </a:p>
        </p:txBody>
      </p:sp>
      <p:sp>
        <p:nvSpPr>
          <p:cNvPr id="11270"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endParaRPr lang="en-US"/>
          </a:p>
        </p:txBody>
      </p:sp>
      <p:sp>
        <p:nvSpPr>
          <p:cNvPr id="11271" name="Text Box 7"/>
          <p:cNvSpPr txBox="1">
            <a:spLocks noChangeArrowheads="1"/>
          </p:cNvSpPr>
          <p:nvPr/>
        </p:nvSpPr>
        <p:spPr bwMode="auto">
          <a:xfrm>
            <a:off x="5715000" y="3138488"/>
            <a:ext cx="2514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800">
                <a:latin typeface="Tahoma" pitchFamily="34" charset="0"/>
              </a:rPr>
              <a:t>Measurement</a:t>
            </a:r>
          </a:p>
        </p:txBody>
      </p:sp>
      <p:sp>
        <p:nvSpPr>
          <p:cNvPr id="11272" name="Line 8"/>
          <p:cNvSpPr>
            <a:spLocks noChangeShapeType="1"/>
          </p:cNvSpPr>
          <p:nvPr/>
        </p:nvSpPr>
        <p:spPr bwMode="auto">
          <a:xfrm rot="10800000">
            <a:off x="3886200" y="3429000"/>
            <a:ext cx="15240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3" name="Text Box 9"/>
          <p:cNvSpPr txBox="1">
            <a:spLocks noChangeArrowheads="1"/>
          </p:cNvSpPr>
          <p:nvPr/>
        </p:nvSpPr>
        <p:spPr bwMode="auto">
          <a:xfrm>
            <a:off x="3429000" y="3505200"/>
            <a:ext cx="2286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800">
                <a:latin typeface="Tahoma" pitchFamily="34" charset="0"/>
              </a:rPr>
              <a:t>Econometrics</a:t>
            </a:r>
          </a:p>
        </p:txBody>
      </p:sp>
      <p:sp>
        <p:nvSpPr>
          <p:cNvPr id="11274" name="Text Box 10"/>
          <p:cNvSpPr txBox="1">
            <a:spLocks noChangeArrowheads="1"/>
          </p:cNvSpPr>
          <p:nvPr/>
        </p:nvSpPr>
        <p:spPr bwMode="auto">
          <a:xfrm>
            <a:off x="5715000" y="4495800"/>
            <a:ext cx="31242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ahoma" pitchFamily="34" charset="0"/>
              </a:rPr>
              <a:t>Characteristics</a:t>
            </a:r>
          </a:p>
          <a:p>
            <a:pPr eaLnBrk="1" hangingPunct="1"/>
            <a:r>
              <a:rPr lang="en-US" sz="2800">
                <a:latin typeface="Tahoma" pitchFamily="34" charset="0"/>
              </a:rPr>
              <a:t>Behavior Patterns</a:t>
            </a:r>
          </a:p>
          <a:p>
            <a:pPr eaLnBrk="1" hangingPunct="1"/>
            <a:r>
              <a:rPr lang="en-US" sz="2800">
                <a:latin typeface="Tahoma" pitchFamily="34" charset="0"/>
              </a:rPr>
              <a:t>Choices</a:t>
            </a:r>
          </a:p>
        </p:txBody>
      </p:sp>
      <p:sp>
        <p:nvSpPr>
          <p:cNvPr id="11275" name="Text Box 11"/>
          <p:cNvSpPr txBox="1">
            <a:spLocks noChangeArrowheads="1"/>
          </p:cNvSpPr>
          <p:nvPr/>
        </p:nvSpPr>
        <p:spPr bwMode="auto">
          <a:xfrm>
            <a:off x="838200" y="4800600"/>
            <a:ext cx="32766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en-US" b="1">
                <a:latin typeface="Tahoma" pitchFamily="34" charset="0"/>
              </a:rPr>
              <a:t>Imprecise inference about the entire population – sampling theory and asymptotics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595313"/>
            <a:ext cx="7772400" cy="822325"/>
          </a:xfrm>
        </p:spPr>
        <p:txBody>
          <a:bodyPr/>
          <a:lstStyle/>
          <a:p>
            <a:pPr algn="ctr" eaLnBrk="1" hangingPunct="1"/>
            <a:r>
              <a:rPr lang="en-US" sz="5400" smtClean="0">
                <a:solidFill>
                  <a:schemeClr val="tx1"/>
                </a:solidFill>
              </a:rPr>
              <a:t>Bayesian Inference</a:t>
            </a:r>
          </a:p>
        </p:txBody>
      </p:sp>
      <p:sp>
        <p:nvSpPr>
          <p:cNvPr id="12291"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12292" name="Oval 4"/>
          <p:cNvSpPr>
            <a:spLocks noChangeArrowheads="1"/>
          </p:cNvSpPr>
          <p:nvPr/>
        </p:nvSpPr>
        <p:spPr bwMode="auto">
          <a:xfrm>
            <a:off x="762000" y="2438400"/>
            <a:ext cx="2895600" cy="1981200"/>
          </a:xfrm>
          <a:prstGeom prst="ellipse">
            <a:avLst/>
          </a:prstGeom>
          <a:solidFill>
            <a:srgbClr val="0099FF"/>
          </a:solidFill>
          <a:ln w="9525">
            <a:solidFill>
              <a:schemeClr val="folHlink"/>
            </a:solidFill>
            <a:round/>
            <a:headEnd/>
            <a:tailEnd/>
          </a:ln>
        </p:spPr>
        <p:txBody>
          <a:bodyPr wrap="none" anchor="ctr"/>
          <a:lstStyle/>
          <a:p>
            <a:endParaRPr lang="en-US"/>
          </a:p>
        </p:txBody>
      </p:sp>
      <p:sp>
        <p:nvSpPr>
          <p:cNvPr id="12293" name="Text Box 5"/>
          <p:cNvSpPr txBox="1">
            <a:spLocks noChangeArrowheads="1"/>
          </p:cNvSpPr>
          <p:nvPr/>
        </p:nvSpPr>
        <p:spPr bwMode="auto">
          <a:xfrm>
            <a:off x="762000" y="3124200"/>
            <a:ext cx="2209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800">
                <a:latin typeface="Tahoma" pitchFamily="34" charset="0"/>
              </a:rPr>
              <a:t>Population</a:t>
            </a:r>
          </a:p>
        </p:txBody>
      </p:sp>
      <p:sp>
        <p:nvSpPr>
          <p:cNvPr id="12294"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endParaRPr lang="en-US"/>
          </a:p>
        </p:txBody>
      </p:sp>
      <p:sp>
        <p:nvSpPr>
          <p:cNvPr id="12295" name="Text Box 7"/>
          <p:cNvSpPr txBox="1">
            <a:spLocks noChangeArrowheads="1"/>
          </p:cNvSpPr>
          <p:nvPr/>
        </p:nvSpPr>
        <p:spPr bwMode="auto">
          <a:xfrm>
            <a:off x="5715000" y="3138488"/>
            <a:ext cx="2514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800">
                <a:latin typeface="Tahoma" pitchFamily="34" charset="0"/>
              </a:rPr>
              <a:t>Measurement</a:t>
            </a:r>
          </a:p>
        </p:txBody>
      </p:sp>
      <p:sp>
        <p:nvSpPr>
          <p:cNvPr id="12296" name="Line 8"/>
          <p:cNvSpPr>
            <a:spLocks noChangeShapeType="1"/>
          </p:cNvSpPr>
          <p:nvPr/>
        </p:nvSpPr>
        <p:spPr bwMode="auto">
          <a:xfrm rot="10800000">
            <a:off x="3657600" y="3429000"/>
            <a:ext cx="15240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2297" name="Text Box 9"/>
          <p:cNvSpPr txBox="1">
            <a:spLocks noChangeArrowheads="1"/>
          </p:cNvSpPr>
          <p:nvPr/>
        </p:nvSpPr>
        <p:spPr bwMode="auto">
          <a:xfrm>
            <a:off x="3429000" y="3505200"/>
            <a:ext cx="2286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imes New Roman" pitchFamily="18" charset="0"/>
              </a:rPr>
              <a:t> </a:t>
            </a:r>
            <a:r>
              <a:rPr lang="en-US" sz="2800">
                <a:latin typeface="Tahoma" pitchFamily="34" charset="0"/>
              </a:rPr>
              <a:t>Econometrics</a:t>
            </a:r>
          </a:p>
        </p:txBody>
      </p:sp>
      <p:sp>
        <p:nvSpPr>
          <p:cNvPr id="12298" name="Text Box 10"/>
          <p:cNvSpPr txBox="1">
            <a:spLocks noChangeArrowheads="1"/>
          </p:cNvSpPr>
          <p:nvPr/>
        </p:nvSpPr>
        <p:spPr bwMode="auto">
          <a:xfrm>
            <a:off x="5715000" y="4495800"/>
            <a:ext cx="31242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r>
              <a:rPr lang="en-US" sz="2800">
                <a:latin typeface="Tahoma" pitchFamily="34" charset="0"/>
              </a:rPr>
              <a:t>Characteristics</a:t>
            </a:r>
          </a:p>
          <a:p>
            <a:pPr eaLnBrk="1" hangingPunct="1"/>
            <a:r>
              <a:rPr lang="en-US" sz="2800">
                <a:latin typeface="Tahoma" pitchFamily="34" charset="0"/>
              </a:rPr>
              <a:t>Behavior Patterns</a:t>
            </a:r>
          </a:p>
          <a:p>
            <a:pPr eaLnBrk="1" hangingPunct="1"/>
            <a:r>
              <a:rPr lang="en-US" sz="2800">
                <a:latin typeface="Tahoma" pitchFamily="34" charset="0"/>
              </a:rPr>
              <a:t>Choices</a:t>
            </a:r>
          </a:p>
        </p:txBody>
      </p:sp>
      <p:sp>
        <p:nvSpPr>
          <p:cNvPr id="12299" name="Oval 11"/>
          <p:cNvSpPr>
            <a:spLocks noChangeArrowheads="1"/>
          </p:cNvSpPr>
          <p:nvPr/>
        </p:nvSpPr>
        <p:spPr bwMode="auto">
          <a:xfrm>
            <a:off x="2895600" y="3048000"/>
            <a:ext cx="762000" cy="685800"/>
          </a:xfrm>
          <a:prstGeom prst="ellipse">
            <a:avLst/>
          </a:prstGeom>
          <a:solidFill>
            <a:schemeClr val="accent1"/>
          </a:solidFill>
          <a:ln w="19050">
            <a:solidFill>
              <a:schemeClr val="tx1"/>
            </a:solidFill>
            <a:round/>
            <a:headEnd/>
            <a:tailEnd/>
          </a:ln>
        </p:spPr>
        <p:txBody>
          <a:bodyPr wrap="none" anchor="ctr"/>
          <a:lstStyle/>
          <a:p>
            <a:endParaRPr lang="en-US"/>
          </a:p>
        </p:txBody>
      </p:sp>
      <p:sp>
        <p:nvSpPr>
          <p:cNvPr id="12300" name="Text Box 12"/>
          <p:cNvSpPr txBox="1">
            <a:spLocks noChangeArrowheads="1"/>
          </p:cNvSpPr>
          <p:nvPr/>
        </p:nvSpPr>
        <p:spPr bwMode="auto">
          <a:xfrm>
            <a:off x="914400" y="4953000"/>
            <a:ext cx="39624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en-US" b="1">
                <a:latin typeface="Tahoma" pitchFamily="34" charset="0"/>
              </a:rPr>
              <a:t>Sharp, ‘exact’ inference about only the sample – the ‘posterior’ density.</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r>
              <a:rPr lang="en-US" sz="3600" smtClean="0">
                <a:solidFill>
                  <a:schemeClr val="tx1"/>
                </a:solidFill>
              </a:rPr>
              <a:t>Issues in Model Building</a:t>
            </a:r>
          </a:p>
        </p:txBody>
      </p:sp>
      <p:sp>
        <p:nvSpPr>
          <p:cNvPr id="13315" name="Rectangle 3"/>
          <p:cNvSpPr>
            <a:spLocks noGrp="1" noChangeArrowheads="1"/>
          </p:cNvSpPr>
          <p:nvPr>
            <p:ph type="body" idx="1"/>
          </p:nvPr>
        </p:nvSpPr>
        <p:spPr>
          <a:xfrm>
            <a:off x="1752600" y="1981200"/>
            <a:ext cx="6705600" cy="4302125"/>
          </a:xfrm>
        </p:spPr>
        <p:txBody>
          <a:bodyPr/>
          <a:lstStyle/>
          <a:p>
            <a:pPr eaLnBrk="1" hangingPunct="1">
              <a:lnSpc>
                <a:spcPct val="90000"/>
              </a:lnSpc>
            </a:pPr>
            <a:r>
              <a:rPr lang="en-US" smtClean="0">
                <a:latin typeface="Arial" charset="0"/>
              </a:rPr>
              <a:t>Estimation</a:t>
            </a:r>
          </a:p>
          <a:p>
            <a:pPr lvl="1" eaLnBrk="1" hangingPunct="1">
              <a:lnSpc>
                <a:spcPct val="90000"/>
              </a:lnSpc>
            </a:pPr>
            <a:r>
              <a:rPr lang="en-US" smtClean="0">
                <a:latin typeface="Arial" charset="0"/>
              </a:rPr>
              <a:t>Coefficients</a:t>
            </a:r>
          </a:p>
          <a:p>
            <a:pPr lvl="1" eaLnBrk="1" hangingPunct="1">
              <a:lnSpc>
                <a:spcPct val="90000"/>
              </a:lnSpc>
            </a:pPr>
            <a:r>
              <a:rPr lang="en-US" smtClean="0">
                <a:latin typeface="Arial" charset="0"/>
              </a:rPr>
              <a:t>Interesting Partial Effects</a:t>
            </a:r>
          </a:p>
          <a:p>
            <a:pPr eaLnBrk="1" hangingPunct="1">
              <a:lnSpc>
                <a:spcPct val="90000"/>
              </a:lnSpc>
            </a:pPr>
            <a:r>
              <a:rPr lang="en-US" smtClean="0">
                <a:latin typeface="Arial" charset="0"/>
              </a:rPr>
              <a:t>Functional Form and Specification</a:t>
            </a:r>
          </a:p>
          <a:p>
            <a:pPr eaLnBrk="1" hangingPunct="1">
              <a:lnSpc>
                <a:spcPct val="90000"/>
              </a:lnSpc>
            </a:pPr>
            <a:r>
              <a:rPr lang="en-US" smtClean="0">
                <a:latin typeface="Arial" charset="0"/>
              </a:rPr>
              <a:t>Statistical Inference</a:t>
            </a:r>
          </a:p>
          <a:p>
            <a:pPr eaLnBrk="1" hangingPunct="1">
              <a:lnSpc>
                <a:spcPct val="90000"/>
              </a:lnSpc>
            </a:pPr>
            <a:r>
              <a:rPr lang="en-US" smtClean="0">
                <a:latin typeface="Arial" charset="0"/>
              </a:rPr>
              <a:t>Prediction</a:t>
            </a:r>
          </a:p>
          <a:p>
            <a:pPr lvl="1" eaLnBrk="1" hangingPunct="1">
              <a:lnSpc>
                <a:spcPct val="90000"/>
              </a:lnSpc>
            </a:pPr>
            <a:r>
              <a:rPr lang="en-US" smtClean="0">
                <a:latin typeface="Arial" charset="0"/>
              </a:rPr>
              <a:t>Individuals</a:t>
            </a:r>
          </a:p>
          <a:p>
            <a:pPr lvl="1" eaLnBrk="1" hangingPunct="1">
              <a:lnSpc>
                <a:spcPct val="90000"/>
              </a:lnSpc>
            </a:pPr>
            <a:r>
              <a:rPr lang="en-US" smtClean="0">
                <a:latin typeface="Arial" charset="0"/>
              </a:rPr>
              <a:t>Aggregates</a:t>
            </a:r>
          </a:p>
          <a:p>
            <a:pPr eaLnBrk="1" hangingPunct="1">
              <a:lnSpc>
                <a:spcPct val="90000"/>
              </a:lnSpc>
            </a:pPr>
            <a:r>
              <a:rPr lang="en-US" smtClean="0">
                <a:latin typeface="Arial" charset="0"/>
              </a:rPr>
              <a:t>Model Assessment and Evaluation</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eaLnBrk="1" hangingPunct="1"/>
            <a:r>
              <a:rPr lang="en-US" sz="3600" smtClean="0">
                <a:solidFill>
                  <a:schemeClr val="tx1"/>
                </a:solidFill>
              </a:rPr>
              <a:t>Regression Basics</a:t>
            </a:r>
          </a:p>
        </p:txBody>
      </p:sp>
      <p:sp>
        <p:nvSpPr>
          <p:cNvPr id="14339" name="Rectangle 3"/>
          <p:cNvSpPr>
            <a:spLocks noGrp="1" noChangeArrowheads="1"/>
          </p:cNvSpPr>
          <p:nvPr>
            <p:ph type="body" idx="1"/>
          </p:nvPr>
        </p:nvSpPr>
        <p:spPr>
          <a:xfrm>
            <a:off x="1066800" y="1600200"/>
            <a:ext cx="7620000" cy="4530725"/>
          </a:xfrm>
        </p:spPr>
        <p:txBody>
          <a:bodyPr/>
          <a:lstStyle/>
          <a:p>
            <a:pPr eaLnBrk="1" hangingPunct="1"/>
            <a:r>
              <a:rPr lang="en-US" smtClean="0">
                <a:latin typeface="Arial" charset="0"/>
              </a:rPr>
              <a:t>The “MODEL” = conditional mean function</a:t>
            </a:r>
          </a:p>
          <a:p>
            <a:pPr lvl="1" eaLnBrk="1" hangingPunct="1"/>
            <a:r>
              <a:rPr lang="en-US" smtClean="0">
                <a:latin typeface="Arial" charset="0"/>
              </a:rPr>
              <a:t>Modeling the mean</a:t>
            </a:r>
          </a:p>
          <a:p>
            <a:pPr lvl="1" eaLnBrk="1" hangingPunct="1"/>
            <a:r>
              <a:rPr lang="en-US" smtClean="0">
                <a:latin typeface="Arial" charset="0"/>
              </a:rPr>
              <a:t>Modeling probabilities for discrete choice</a:t>
            </a:r>
          </a:p>
          <a:p>
            <a:pPr eaLnBrk="1" hangingPunct="1"/>
            <a:r>
              <a:rPr lang="en-US" smtClean="0">
                <a:latin typeface="Arial" charset="0"/>
              </a:rPr>
              <a:t>Specification</a:t>
            </a:r>
          </a:p>
          <a:p>
            <a:pPr eaLnBrk="1" hangingPunct="1"/>
            <a:r>
              <a:rPr lang="en-US" smtClean="0">
                <a:latin typeface="Arial" charset="0"/>
              </a:rPr>
              <a:t>Estimation – coefficients and partial effects</a:t>
            </a:r>
          </a:p>
          <a:p>
            <a:pPr eaLnBrk="1" hangingPunct="1"/>
            <a:r>
              <a:rPr lang="en-US" smtClean="0">
                <a:latin typeface="Arial" charset="0"/>
              </a:rPr>
              <a:t>Hypothesis testing</a:t>
            </a:r>
          </a:p>
          <a:p>
            <a:pPr eaLnBrk="1" hangingPunct="1"/>
            <a:r>
              <a:rPr lang="en-US" smtClean="0">
                <a:latin typeface="Arial" charset="0"/>
              </a:rPr>
              <a:t>Prediction… and Fit</a:t>
            </a:r>
          </a:p>
          <a:p>
            <a:pPr eaLnBrk="1" hangingPunct="1"/>
            <a:r>
              <a:rPr lang="en-US" smtClean="0">
                <a:latin typeface="Arial" charset="0"/>
              </a:rPr>
              <a:t>Estimation Methods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eaLnBrk="1" hangingPunct="1"/>
            <a:r>
              <a:rPr lang="en-US" smtClean="0">
                <a:solidFill>
                  <a:schemeClr val="tx1"/>
                </a:solidFill>
              </a:rPr>
              <a:t>Econometric Frameworks</a:t>
            </a:r>
          </a:p>
        </p:txBody>
      </p:sp>
      <p:sp>
        <p:nvSpPr>
          <p:cNvPr id="15363" name="Rectangle 3"/>
          <p:cNvSpPr>
            <a:spLocks noGrp="1" noChangeArrowheads="1"/>
          </p:cNvSpPr>
          <p:nvPr>
            <p:ph type="body" idx="1"/>
          </p:nvPr>
        </p:nvSpPr>
        <p:spPr>
          <a:xfrm>
            <a:off x="1525588" y="1935163"/>
            <a:ext cx="7237412" cy="3551237"/>
          </a:xfrm>
        </p:spPr>
        <p:txBody>
          <a:bodyPr/>
          <a:lstStyle/>
          <a:p>
            <a:pPr eaLnBrk="1" hangingPunct="1">
              <a:lnSpc>
                <a:spcPct val="90000"/>
              </a:lnSpc>
            </a:pPr>
            <a:r>
              <a:rPr lang="en-US" sz="3200" smtClean="0">
                <a:latin typeface="Arial" charset="0"/>
              </a:rPr>
              <a:t>Nonparametric</a:t>
            </a:r>
          </a:p>
          <a:p>
            <a:pPr eaLnBrk="1" hangingPunct="1">
              <a:lnSpc>
                <a:spcPct val="90000"/>
              </a:lnSpc>
            </a:pPr>
            <a:r>
              <a:rPr lang="en-US" sz="3200" smtClean="0">
                <a:latin typeface="Arial" charset="0"/>
              </a:rPr>
              <a:t>Semiparametric</a:t>
            </a:r>
          </a:p>
          <a:p>
            <a:pPr eaLnBrk="1" hangingPunct="1">
              <a:lnSpc>
                <a:spcPct val="90000"/>
              </a:lnSpc>
            </a:pPr>
            <a:r>
              <a:rPr lang="en-US" sz="3200" smtClean="0">
                <a:latin typeface="Arial" charset="0"/>
              </a:rPr>
              <a:t>Parametric</a:t>
            </a:r>
          </a:p>
          <a:p>
            <a:pPr lvl="1" eaLnBrk="1" hangingPunct="1">
              <a:lnSpc>
                <a:spcPct val="90000"/>
              </a:lnSpc>
            </a:pPr>
            <a:r>
              <a:rPr lang="en-US" sz="2600" smtClean="0">
                <a:latin typeface="Arial" charset="0"/>
              </a:rPr>
              <a:t>Classical (Sampling Theory)</a:t>
            </a:r>
          </a:p>
          <a:p>
            <a:pPr lvl="1" eaLnBrk="1" hangingPunct="1">
              <a:lnSpc>
                <a:spcPct val="90000"/>
              </a:lnSpc>
            </a:pPr>
            <a:r>
              <a:rPr lang="en-US" sz="2600" smtClean="0">
                <a:latin typeface="Arial" charset="0"/>
              </a:rPr>
              <a:t>Bayesian</a:t>
            </a:r>
          </a:p>
          <a:p>
            <a:pPr eaLnBrk="1" hangingPunct="1">
              <a:lnSpc>
                <a:spcPct val="90000"/>
              </a:lnSpc>
            </a:pPr>
            <a:r>
              <a:rPr lang="en-US" sz="3200" smtClean="0">
                <a:latin typeface="Arial" charset="0"/>
              </a:rPr>
              <a:t>We will focus on classical inference methods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pPr algn="ctr" eaLnBrk="1" hangingPunct="1"/>
            <a:r>
              <a:rPr lang="en-US" sz="3600" smtClean="0">
                <a:solidFill>
                  <a:schemeClr val="tx1"/>
                </a:solidFill>
              </a:rPr>
              <a:t>Application: Health Care Usage</a:t>
            </a:r>
          </a:p>
        </p:txBody>
      </p:sp>
      <p:sp>
        <p:nvSpPr>
          <p:cNvPr id="16387" name="Text Box 3"/>
          <p:cNvSpPr txBox="1">
            <a:spLocks noChangeArrowheads="1"/>
          </p:cNvSpPr>
          <p:nvPr/>
        </p:nvSpPr>
        <p:spPr bwMode="auto">
          <a:xfrm>
            <a:off x="609600" y="1600200"/>
            <a:ext cx="8382000" cy="480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en-US" sz="1600" b="1">
                <a:solidFill>
                  <a:srgbClr val="FF3300"/>
                </a:solidFill>
                <a:latin typeface="Times New Roman" pitchFamily="18" charset="0"/>
              </a:rPr>
              <a:t>German Health Care Usage Data</a:t>
            </a:r>
            <a:r>
              <a:rPr lang="en-US" sz="1400" b="1">
                <a:latin typeface="Times New Roman" pitchFamily="18" charset="0"/>
              </a:rPr>
              <a:t>, 7,293 Individuals, Varying Numbers of Periods</a:t>
            </a:r>
            <a:r>
              <a:rPr lang="en-US" sz="1400">
                <a:latin typeface="Times New Roman" pitchFamily="18" charset="0"/>
              </a:rPr>
              <a:t/>
            </a:r>
            <a:br>
              <a:rPr lang="en-US" sz="1400">
                <a:latin typeface="Times New Roman" pitchFamily="18" charset="0"/>
              </a:rPr>
            </a:br>
            <a:r>
              <a:rPr lang="en-US" sz="1400" b="1">
                <a:latin typeface="Times New Roman" pitchFamily="18" charset="0"/>
              </a:rPr>
              <a:t>Variables in the file are</a:t>
            </a:r>
            <a:r>
              <a:rPr lang="en-US" sz="1400">
                <a:latin typeface="Times New Roman" pitchFamily="18" charset="0"/>
              </a:rPr>
              <a:t/>
            </a:r>
            <a:br>
              <a:rPr lang="en-US" sz="1400">
                <a:latin typeface="Times New Roman" pitchFamily="18" charset="0"/>
              </a:rPr>
            </a:br>
            <a:r>
              <a:rPr lang="en-US" sz="1400">
                <a:latin typeface="Times New Roman" pitchFamily="18" charset="0"/>
              </a:rPr>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Note, the variable NUMOBS below tells how many observations there are for each person.  This variable is repeated in each row of the data for the person.  (Downloaded from the JAE Archive)</a:t>
            </a:r>
          </a:p>
          <a:p>
            <a:r>
              <a:rPr lang="en-US" sz="1400">
                <a:latin typeface="Times New Roman" pitchFamily="18" charset="0"/>
              </a:rPr>
              <a:t>                   </a:t>
            </a:r>
            <a:r>
              <a:rPr lang="en-US" sz="1400" b="1">
                <a:latin typeface="Times New Roman" pitchFamily="18" charset="0"/>
              </a:rPr>
              <a:t>DOCTOR  	=  1(Number of doctor visits &gt; 0)</a:t>
            </a:r>
            <a:br>
              <a:rPr lang="en-US" sz="1400" b="1">
                <a:latin typeface="Times New Roman" pitchFamily="18" charset="0"/>
              </a:rPr>
            </a:br>
            <a:r>
              <a:rPr lang="en-US" sz="1400" b="1">
                <a:latin typeface="Times New Roman" pitchFamily="18" charset="0"/>
              </a:rPr>
              <a:t>                   HOSPITAL	=  1(Number of hospital visits &gt; 0)</a:t>
            </a:r>
          </a:p>
          <a:p>
            <a:r>
              <a:rPr lang="en-US" sz="1400" b="1">
                <a:latin typeface="Times New Roman" pitchFamily="18" charset="0"/>
              </a:rPr>
              <a:t>                   HSAT       	=  health satisfaction, coded 0 (low) - 10 (high)  </a:t>
            </a:r>
          </a:p>
          <a:p>
            <a:r>
              <a:rPr lang="en-US" sz="1400" b="1">
                <a:solidFill>
                  <a:srgbClr val="FF3300"/>
                </a:solidFill>
                <a:latin typeface="Times New Roman" pitchFamily="18" charset="0"/>
              </a:rPr>
              <a:t>                   </a:t>
            </a:r>
            <a:r>
              <a:rPr lang="en-US" sz="1400" b="1">
                <a:latin typeface="Times New Roman" pitchFamily="18" charset="0"/>
              </a:rPr>
              <a:t>DOCVIS    	=  number of doctor visits in last three months</a:t>
            </a:r>
            <a:br>
              <a:rPr lang="en-US" sz="1400" b="1">
                <a:latin typeface="Times New Roman" pitchFamily="18" charset="0"/>
              </a:rPr>
            </a:br>
            <a:r>
              <a:rPr lang="en-US" sz="1400" b="1">
                <a:latin typeface="Times New Roman" pitchFamily="18" charset="0"/>
              </a:rPr>
              <a:t>                   HOSPVIS  	=  number of hospital visits in last calendar year</a:t>
            </a:r>
            <a:r>
              <a:rPr lang="en-US" sz="1400" b="1">
                <a:solidFill>
                  <a:srgbClr val="FF3300"/>
                </a:solidFill>
                <a:latin typeface="Times New Roman" pitchFamily="18" charset="0"/>
              </a:rPr>
              <a:t/>
            </a:r>
            <a:br>
              <a:rPr lang="en-US" sz="1400" b="1">
                <a:solidFill>
                  <a:srgbClr val="FF3300"/>
                </a:solidFill>
                <a:latin typeface="Times New Roman" pitchFamily="18" charset="0"/>
              </a:rPr>
            </a:br>
            <a:r>
              <a:rPr lang="en-US" sz="1400" b="1">
                <a:solidFill>
                  <a:srgbClr val="FF3300"/>
                </a:solidFill>
                <a:latin typeface="Times New Roman" pitchFamily="18" charset="0"/>
              </a:rPr>
              <a:t>                   </a:t>
            </a:r>
            <a:r>
              <a:rPr lang="en-US" sz="1400" b="1">
                <a:latin typeface="Times New Roman" pitchFamily="18" charset="0"/>
              </a:rPr>
              <a:t>PUBLIC    	=  insured in public health insurance = 1; otherwise = 0</a:t>
            </a:r>
            <a:br>
              <a:rPr lang="en-US" sz="1400" b="1">
                <a:latin typeface="Times New Roman" pitchFamily="18" charset="0"/>
              </a:rPr>
            </a:br>
            <a:r>
              <a:rPr lang="en-US" sz="1400" b="1">
                <a:latin typeface="Times New Roman" pitchFamily="18" charset="0"/>
              </a:rPr>
              <a:t>                   ADDON 	=  insured by add-on insurance = 1; otherswise = 0</a:t>
            </a:r>
          </a:p>
          <a:p>
            <a:r>
              <a:rPr lang="en-US" sz="1400">
                <a:latin typeface="Times New Roman" pitchFamily="18" charset="0"/>
              </a:rPr>
              <a:t>                   </a:t>
            </a:r>
            <a:r>
              <a:rPr lang="en-US" sz="1400" b="1">
                <a:latin typeface="Times New Roman" pitchFamily="18" charset="0"/>
              </a:rPr>
              <a:t>HHNINC 	=  household nominal monthly net income in German marks / 10000</a:t>
            </a:r>
            <a:r>
              <a:rPr lang="en-US" sz="1400">
                <a:latin typeface="Times New Roman" pitchFamily="18" charset="0"/>
              </a:rPr>
              <a:t>.</a:t>
            </a:r>
          </a:p>
          <a:p>
            <a:r>
              <a:rPr lang="en-US" sz="1400">
                <a:latin typeface="Times New Roman" pitchFamily="18" charset="0"/>
              </a:rPr>
              <a:t>                                             (4 observations with income=0 were dropped)</a:t>
            </a:r>
            <a:br>
              <a:rPr lang="en-US" sz="1400">
                <a:latin typeface="Times New Roman" pitchFamily="18" charset="0"/>
              </a:rPr>
            </a:br>
            <a:r>
              <a:rPr lang="en-US" sz="1400">
                <a:latin typeface="Times New Roman" pitchFamily="18" charset="0"/>
              </a:rPr>
              <a:t>                   </a:t>
            </a:r>
            <a:r>
              <a:rPr lang="en-US" sz="1400" b="1">
                <a:latin typeface="Times New Roman" pitchFamily="18" charset="0"/>
              </a:rPr>
              <a:t>HHKIDS 	=  children under age 16 in the household = 1; otherwise = 0</a:t>
            </a:r>
            <a:br>
              <a:rPr lang="en-US" sz="1400" b="1">
                <a:latin typeface="Times New Roman" pitchFamily="18" charset="0"/>
              </a:rPr>
            </a:br>
            <a:r>
              <a:rPr lang="en-US" sz="1400" b="1">
                <a:latin typeface="Times New Roman" pitchFamily="18" charset="0"/>
              </a:rPr>
              <a:t>                   EDUC 	=  years of schooling </a:t>
            </a:r>
          </a:p>
          <a:p>
            <a:r>
              <a:rPr lang="en-US" sz="1400" b="1">
                <a:latin typeface="Times New Roman" pitchFamily="18" charset="0"/>
              </a:rPr>
              <a:t>                   AGE 	=  age in years</a:t>
            </a:r>
          </a:p>
          <a:p>
            <a:r>
              <a:rPr lang="en-US" sz="1400" b="1">
                <a:latin typeface="Times New Roman" pitchFamily="18" charset="0"/>
              </a:rPr>
              <a:t>                   MARRIED 	=  marital status</a:t>
            </a:r>
          </a:p>
          <a:p>
            <a:r>
              <a:rPr lang="en-US" sz="1400" b="1">
                <a:latin typeface="Times New Roman" pitchFamily="18" charset="0"/>
              </a:rPr>
              <a:t>                   EDUC 	=  years of education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05000"/>
            <a:ext cx="83058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5"/>
          <p:cNvSpPr>
            <a:spLocks noGrp="1" noChangeArrowheads="1"/>
          </p:cNvSpPr>
          <p:nvPr>
            <p:ph type="title"/>
          </p:nvPr>
        </p:nvSpPr>
        <p:spPr/>
        <p:txBody>
          <a:bodyPr/>
          <a:lstStyle/>
          <a:p>
            <a:pPr algn="ctr" eaLnBrk="1" hangingPunct="1"/>
            <a:r>
              <a:rPr lang="en-US" sz="3600" smtClean="0">
                <a:solidFill>
                  <a:schemeClr val="tx1"/>
                </a:solidFill>
              </a:rPr>
              <a:t>Household Income</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eaLnBrk="1" hangingPunct="1"/>
            <a:r>
              <a:rPr lang="en-US" sz="3600" smtClean="0">
                <a:solidFill>
                  <a:schemeClr val="tx1"/>
                </a:solidFill>
              </a:rPr>
              <a:t>Regression - Income</a:t>
            </a:r>
          </a:p>
        </p:txBody>
      </p:sp>
      <p:sp>
        <p:nvSpPr>
          <p:cNvPr id="18435" name="Text Box 4"/>
          <p:cNvSpPr txBox="1">
            <a:spLocks noChangeArrowheads="1"/>
          </p:cNvSpPr>
          <p:nvPr/>
        </p:nvSpPr>
        <p:spPr bwMode="auto">
          <a:xfrm>
            <a:off x="1066800" y="1676400"/>
            <a:ext cx="74676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LHS=LOGINC   Mean                 =        -.92882</a:t>
            </a:r>
          </a:p>
          <a:p>
            <a:r>
              <a:rPr lang="en-US" sz="1200" b="1">
                <a:latin typeface="Courier New" pitchFamily="49" charset="0"/>
              </a:rPr>
              <a:t>             Standard deviation   =         .47948</a:t>
            </a:r>
          </a:p>
          <a:p>
            <a:r>
              <a:rPr lang="en-US" sz="1200" b="1">
                <a:latin typeface="Courier New" pitchFamily="49" charset="0"/>
              </a:rPr>
              <a:t>             Number of observs.   =            887</a:t>
            </a:r>
          </a:p>
          <a:p>
            <a:r>
              <a:rPr lang="en-US" sz="1200" b="1">
                <a:latin typeface="Courier New" pitchFamily="49" charset="0"/>
              </a:rPr>
              <a:t>Model size   Parameters           =              2</a:t>
            </a:r>
          </a:p>
          <a:p>
            <a:r>
              <a:rPr lang="en-US" sz="1200" b="1">
                <a:latin typeface="Courier New" pitchFamily="49" charset="0"/>
              </a:rPr>
              <a:t>             Degrees of freedom   =            885</a:t>
            </a:r>
          </a:p>
          <a:p>
            <a:r>
              <a:rPr lang="en-US" sz="1200" b="1">
                <a:latin typeface="Courier New" pitchFamily="49" charset="0"/>
              </a:rPr>
              <a:t>Residuals    Sum of squares       =      183.19359</a:t>
            </a:r>
          </a:p>
          <a:p>
            <a:r>
              <a:rPr lang="en-US" sz="1200" b="1">
                <a:latin typeface="Courier New" pitchFamily="49" charset="0"/>
              </a:rPr>
              <a:t>             Standard error of e  =         .45497</a:t>
            </a:r>
          </a:p>
          <a:p>
            <a:r>
              <a:rPr lang="en-US" sz="1200" b="1">
                <a:latin typeface="Courier New" pitchFamily="49" charset="0"/>
              </a:rPr>
              <a:t>Fit          R-squared            =         .10064</a:t>
            </a:r>
          </a:p>
          <a:p>
            <a:r>
              <a:rPr lang="en-US" sz="1200" b="1">
                <a:latin typeface="Courier New" pitchFamily="49" charset="0"/>
              </a:rPr>
              <a:t>             Adjusted R-squared   =         .09962</a:t>
            </a:r>
          </a:p>
          <a:p>
            <a:r>
              <a:rPr lang="en-US" sz="1200" b="1">
                <a:latin typeface="Courier New" pitchFamily="49" charset="0"/>
              </a:rPr>
              <a:t>Model test   F[  1,   885] (prob) =    99.0(.0000)</a:t>
            </a:r>
          </a:p>
          <a:p>
            <a:r>
              <a:rPr lang="en-US" sz="1200" b="1">
                <a:latin typeface="Courier New" pitchFamily="49" charset="0"/>
              </a:rPr>
              <a:t>Diagnostic   Log likelihood       =     -559.06527</a:t>
            </a:r>
          </a:p>
          <a:p>
            <a:r>
              <a:rPr lang="en-US" sz="1200" b="1">
                <a:latin typeface="Courier New" pitchFamily="49" charset="0"/>
              </a:rPr>
              <a:t>             Restricted(b=0)      =     -606.10609</a:t>
            </a:r>
          </a:p>
          <a:p>
            <a:r>
              <a:rPr lang="en-US" sz="1200" b="1">
                <a:latin typeface="Courier New" pitchFamily="49" charset="0"/>
              </a:rPr>
              <a:t>             Chi-sq [  1]  (prob) =    94.1(.0000)</a:t>
            </a:r>
          </a:p>
          <a:p>
            <a:r>
              <a:rPr lang="en-US" sz="1200" b="1">
                <a:latin typeface="Courier New" pitchFamily="49" charset="0"/>
              </a:rPr>
              <a:t>Info criter. LogAmemiya Prd. Crt. =       -1.57279</a:t>
            </a:r>
          </a:p>
          <a:p>
            <a:r>
              <a:rPr lang="en-US" sz="1200" b="1">
                <a:latin typeface="Courier New" pitchFamily="49" charset="0"/>
              </a:rPr>
              <a:t>             Akaike Info. Criter. =       -1.57279</a:t>
            </a:r>
          </a:p>
          <a:p>
            <a:r>
              <a:rPr lang="en-US" sz="1200" b="1">
                <a:latin typeface="Courier New" pitchFamily="49" charset="0"/>
              </a:rPr>
              <a:t>             Bayes Info. Criter.  =       -1.56200</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Constant|   -1.71604***       .08057      -21.299   .0000</a:t>
            </a:r>
          </a:p>
          <a:p>
            <a:r>
              <a:rPr lang="en-US" sz="1200" b="1">
                <a:latin typeface="Courier New" pitchFamily="49" charset="0"/>
              </a:rPr>
              <a:t>    EDUC|     .07176***       .00721        9.951   .0000      10.9707</a:t>
            </a:r>
          </a:p>
          <a:p>
            <a:r>
              <a:rPr lang="en-US" sz="1200" b="1">
                <a:latin typeface="Courier New" pitchFamily="49" charset="0"/>
              </a:rPr>
              <a:t>--------+-------------------------------------------------------------</a:t>
            </a:r>
          </a:p>
          <a:p>
            <a:r>
              <a:rPr lang="en-US" sz="1200" b="1">
                <a:latin typeface="Courier New" pitchFamily="49" charset="0"/>
              </a:rPr>
              <a:t>Note: ***, **, * = Significance at 1%, 5%, 10% level.</a:t>
            </a:r>
          </a:p>
          <a:p>
            <a:r>
              <a:rPr lang="en-US" sz="1200" b="1">
                <a:latin typeface="Courier New" pitchFamily="49" charset="0"/>
              </a:rPr>
              <a: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eaLnBrk="1" hangingPunct="1"/>
            <a:r>
              <a:rPr lang="en-US" sz="3200" smtClean="0">
                <a:solidFill>
                  <a:schemeClr val="tx1"/>
                </a:solidFill>
              </a:rPr>
              <a:t>Specification and Functional Form</a:t>
            </a:r>
          </a:p>
        </p:txBody>
      </p:sp>
      <p:sp>
        <p:nvSpPr>
          <p:cNvPr id="19459" name="Rectangle 4"/>
          <p:cNvSpPr>
            <a:spLocks noChangeArrowheads="1"/>
          </p:cNvSpPr>
          <p:nvPr/>
        </p:nvSpPr>
        <p:spPr bwMode="auto">
          <a:xfrm>
            <a:off x="914400" y="1828800"/>
            <a:ext cx="7772400"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LHS=LOGINC   Mean                 =        -.92882</a:t>
            </a:r>
          </a:p>
          <a:p>
            <a:r>
              <a:rPr lang="en-US" sz="1200" b="1">
                <a:latin typeface="Courier New" pitchFamily="49" charset="0"/>
              </a:rPr>
              <a:t>             Standard deviation   =         .47948</a:t>
            </a:r>
          </a:p>
          <a:p>
            <a:r>
              <a:rPr lang="en-US" sz="1200" b="1">
                <a:latin typeface="Courier New" pitchFamily="49" charset="0"/>
              </a:rPr>
              <a:t>             Number of observs.   =            887</a:t>
            </a:r>
          </a:p>
          <a:p>
            <a:r>
              <a:rPr lang="en-US" sz="1200" b="1">
                <a:latin typeface="Courier New" pitchFamily="49" charset="0"/>
              </a:rPr>
              <a:t>Model size   Parameters           =              3</a:t>
            </a:r>
          </a:p>
          <a:p>
            <a:r>
              <a:rPr lang="en-US" sz="1200" b="1">
                <a:latin typeface="Courier New" pitchFamily="49" charset="0"/>
              </a:rPr>
              <a:t>             Degrees of freedom   =            884</a:t>
            </a:r>
          </a:p>
          <a:p>
            <a:r>
              <a:rPr lang="en-US" sz="1200" b="1">
                <a:latin typeface="Courier New" pitchFamily="49" charset="0"/>
              </a:rPr>
              <a:t>Residuals    Sum of squares       =      183.00347</a:t>
            </a:r>
          </a:p>
          <a:p>
            <a:r>
              <a:rPr lang="en-US" sz="1200" b="1">
                <a:latin typeface="Courier New" pitchFamily="49" charset="0"/>
              </a:rPr>
              <a:t>             Standard error of e  =         .45499</a:t>
            </a:r>
          </a:p>
          <a:p>
            <a:r>
              <a:rPr lang="en-US" sz="1200" b="1">
                <a:latin typeface="Courier New" pitchFamily="49" charset="0"/>
              </a:rPr>
              <a:t>Fit          R-squared            =         .10157</a:t>
            </a:r>
          </a:p>
          <a:p>
            <a:r>
              <a:rPr lang="en-US" sz="1200" b="1">
                <a:latin typeface="Courier New" pitchFamily="49" charset="0"/>
              </a:rPr>
              <a:t>             Adjusted R-squared   =         .09954</a:t>
            </a:r>
          </a:p>
          <a:p>
            <a:r>
              <a:rPr lang="en-US" sz="1200" b="1">
                <a:latin typeface="Courier New" pitchFamily="49" charset="0"/>
              </a:rPr>
              <a:t>Model test   F[  2,   884] (prob) =    50.0(.0000)</a:t>
            </a:r>
          </a:p>
          <a:p>
            <a:r>
              <a:rPr lang="en-US" sz="1200" b="1">
                <a:latin typeface="Courier New" pitchFamily="49" charset="0"/>
              </a:rPr>
              <a:t>Diagnostic   Log likelihood       =     -558.60477</a:t>
            </a:r>
          </a:p>
          <a:p>
            <a:r>
              <a:rPr lang="en-US" sz="1200" b="1">
                <a:latin typeface="Courier New" pitchFamily="49" charset="0"/>
              </a:rPr>
              <a:t>             Restricted(b=0)      =     -606.10609</a:t>
            </a:r>
          </a:p>
          <a:p>
            <a:r>
              <a:rPr lang="en-US" sz="1200" b="1">
                <a:latin typeface="Courier New" pitchFamily="49" charset="0"/>
              </a:rPr>
              <a:t>             Chi-sq [  2]  (prob) =    95.0(.0000)</a:t>
            </a:r>
          </a:p>
          <a:p>
            <a:r>
              <a:rPr lang="en-US" sz="1200" b="1">
                <a:latin typeface="Courier New" pitchFamily="49" charset="0"/>
              </a:rPr>
              <a:t>Info criter. LogAmemiya Prd. Crt. =       -1.57158</a:t>
            </a:r>
          </a:p>
          <a:p>
            <a:r>
              <a:rPr lang="en-US" sz="1200" b="1">
                <a:latin typeface="Courier New" pitchFamily="49" charset="0"/>
              </a:rPr>
              <a:t>             Akaike Info. Criter. =       -1.57158</a:t>
            </a:r>
          </a:p>
          <a:p>
            <a:r>
              <a:rPr lang="en-US" sz="1200" b="1">
                <a:latin typeface="Courier New" pitchFamily="49" charset="0"/>
              </a:rPr>
              <a:t>             Bayes Info. Criter.  =       -1.55538</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Constant|   -1.68303***       .08763      -19.207   .0000</a:t>
            </a:r>
          </a:p>
          <a:p>
            <a:r>
              <a:rPr lang="en-US" sz="1200" b="1">
                <a:latin typeface="Courier New" pitchFamily="49" charset="0"/>
              </a:rPr>
              <a:t>    EDUC|     .06993***       .00746        9.375   .0000      10.9707</a:t>
            </a:r>
          </a:p>
          <a:p>
            <a:r>
              <a:rPr lang="en-US" sz="1200" b="1">
                <a:latin typeface="Courier New" pitchFamily="49" charset="0"/>
              </a:rPr>
              <a:t>  FEMALE|    -.03065          .03199        -.958   .3379       .42277</a:t>
            </a:r>
          </a:p>
          <a:p>
            <a:r>
              <a:rPr lang="en-US" sz="1200" b="1">
                <a:latin typeface="Courier New" pitchFamily="49" charset="0"/>
              </a:rPr>
              <a: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algn="ctr" eaLnBrk="1" hangingPunct="1"/>
            <a:r>
              <a:rPr lang="en-US" sz="3600" smtClean="0">
                <a:solidFill>
                  <a:schemeClr val="tx1"/>
                </a:solidFill>
              </a:rPr>
              <a:t>Interesting Partial Effects</a:t>
            </a:r>
          </a:p>
        </p:txBody>
      </p:sp>
      <p:sp>
        <p:nvSpPr>
          <p:cNvPr id="1028" name="Text Box 4"/>
          <p:cNvSpPr txBox="1">
            <a:spLocks noChangeArrowheads="1"/>
          </p:cNvSpPr>
          <p:nvPr/>
        </p:nvSpPr>
        <p:spPr bwMode="auto">
          <a:xfrm>
            <a:off x="457200" y="1552575"/>
            <a:ext cx="8382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LHS=LOGINC   Mean                 =        -.92882</a:t>
            </a:r>
          </a:p>
          <a:p>
            <a:r>
              <a:rPr lang="en-US" sz="1200" b="1">
                <a:latin typeface="Courier New" pitchFamily="49" charset="0"/>
              </a:rPr>
              <a:t>             Standard deviation   =         .47948</a:t>
            </a:r>
          </a:p>
          <a:p>
            <a:r>
              <a:rPr lang="en-US" sz="1200" b="1">
                <a:latin typeface="Courier New" pitchFamily="49" charset="0"/>
              </a:rPr>
              <a:t>             Number of observs.   =            887</a:t>
            </a:r>
          </a:p>
          <a:p>
            <a:r>
              <a:rPr lang="en-US" sz="1200" b="1">
                <a:latin typeface="Courier New" pitchFamily="49" charset="0"/>
              </a:rPr>
              <a:t>Model size   Parameters           =              5</a:t>
            </a:r>
          </a:p>
          <a:p>
            <a:r>
              <a:rPr lang="en-US" sz="1200" b="1">
                <a:latin typeface="Courier New" pitchFamily="49" charset="0"/>
              </a:rPr>
              <a:t>             Degrees of freedom   =            882</a:t>
            </a:r>
          </a:p>
          <a:p>
            <a:r>
              <a:rPr lang="en-US" sz="1200" b="1">
                <a:latin typeface="Courier New" pitchFamily="49" charset="0"/>
              </a:rPr>
              <a:t>Residuals    Sum of squares       =      171.87964</a:t>
            </a:r>
          </a:p>
          <a:p>
            <a:r>
              <a:rPr lang="en-US" sz="1200" b="1">
                <a:latin typeface="Courier New" pitchFamily="49" charset="0"/>
              </a:rPr>
              <a:t>             Standard error of e  =         .44145</a:t>
            </a:r>
          </a:p>
          <a:p>
            <a:r>
              <a:rPr lang="en-US" sz="1200" b="1">
                <a:latin typeface="Courier New" pitchFamily="49" charset="0"/>
              </a:rPr>
              <a:t>Fit          R-squared            =         .15618</a:t>
            </a:r>
          </a:p>
          <a:p>
            <a:r>
              <a:rPr lang="en-US" sz="1200" b="1">
                <a:latin typeface="Courier New" pitchFamily="49" charset="0"/>
              </a:rPr>
              <a:t>             Adjusted R-squared   =         .15235</a:t>
            </a:r>
          </a:p>
          <a:p>
            <a:r>
              <a:rPr lang="en-US" sz="1200" b="1">
                <a:latin typeface="Courier New" pitchFamily="49" charset="0"/>
              </a:rPr>
              <a:t>Model test   F[  4,   882] (prob) =    40.8(.0000)</a:t>
            </a:r>
          </a:p>
          <a:p>
            <a:r>
              <a:rPr lang="en-US" sz="1200" b="1">
                <a:latin typeface="Courier New" pitchFamily="49" charset="0"/>
              </a:rPr>
              <a:t>Diagnostic   Log likelihood       =     -530.79258</a:t>
            </a:r>
          </a:p>
          <a:p>
            <a:r>
              <a:rPr lang="en-US" sz="1200" b="1">
                <a:latin typeface="Courier New" pitchFamily="49" charset="0"/>
              </a:rPr>
              <a:t>             Restricted(b=0)      =     -606.10609</a:t>
            </a:r>
          </a:p>
          <a:p>
            <a:r>
              <a:rPr lang="en-US" sz="1200" b="1">
                <a:latin typeface="Courier New" pitchFamily="49" charset="0"/>
              </a:rPr>
              <a:t>             Chi-sq [  4]  (prob) =   150.6(.0000)</a:t>
            </a:r>
          </a:p>
          <a:p>
            <a:r>
              <a:rPr lang="en-US" sz="1200" b="1">
                <a:latin typeface="Courier New" pitchFamily="49" charset="0"/>
              </a:rPr>
              <a:t>Info criter. LogAmemiya Prd. Crt. =       -1.62978</a:t>
            </a:r>
          </a:p>
          <a:p>
            <a:r>
              <a:rPr lang="en-US" sz="1200" b="1">
                <a:latin typeface="Courier New" pitchFamily="49" charset="0"/>
              </a:rPr>
              <a:t>             Akaike Info. Criter. =       -1.62978</a:t>
            </a:r>
          </a:p>
          <a:p>
            <a:r>
              <a:rPr lang="en-US" sz="1200" b="1">
                <a:latin typeface="Courier New" pitchFamily="49" charset="0"/>
              </a:rPr>
              <a:t>             Bayes Info. Criter.  =       -1.60279</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Constant|   -5.26676***       .56499       -9.322   .0000</a:t>
            </a:r>
          </a:p>
          <a:p>
            <a:r>
              <a:rPr lang="en-US" sz="1200" b="1">
                <a:latin typeface="Courier New" pitchFamily="49" charset="0"/>
              </a:rPr>
              <a:t>    EDUC|     .06469***       .00730        8.860   .0000      10.9707</a:t>
            </a:r>
          </a:p>
          <a:p>
            <a:r>
              <a:rPr lang="en-US" sz="1200" b="1">
                <a:latin typeface="Courier New" pitchFamily="49" charset="0"/>
              </a:rPr>
              <a:t>  FEMALE|    -.03683          .03134       -1.175   .2399       .42277</a:t>
            </a:r>
          </a:p>
          <a:p>
            <a:r>
              <a:rPr lang="en-US" sz="1200" b="1">
                <a:latin typeface="Courier New" pitchFamily="49" charset="0"/>
              </a:rPr>
              <a:t>     AGE|     .15567***       .02297        6.777   .0000      50.4780</a:t>
            </a:r>
          </a:p>
          <a:p>
            <a:r>
              <a:rPr lang="en-US" sz="1200" b="1">
                <a:latin typeface="Courier New" pitchFamily="49" charset="0"/>
              </a:rPr>
              <a:t> AGE*AGE|    -.00161***       .00023       -7.014   .0000      2620.79</a:t>
            </a:r>
          </a:p>
          <a:p>
            <a:r>
              <a:rPr lang="en-US" sz="1200" b="1">
                <a:latin typeface="Courier New" pitchFamily="49" charset="0"/>
              </a:rPr>
              <a:t>--------+-------------------------------------------------------------</a:t>
            </a:r>
          </a:p>
        </p:txBody>
      </p:sp>
      <p:graphicFrame>
        <p:nvGraphicFramePr>
          <p:cNvPr id="1026" name="Object 6"/>
          <p:cNvGraphicFramePr>
            <a:graphicFrameLocks noChangeAspect="1"/>
          </p:cNvGraphicFramePr>
          <p:nvPr/>
        </p:nvGraphicFramePr>
        <p:xfrm>
          <a:off x="5334000" y="4267200"/>
          <a:ext cx="3505200" cy="706438"/>
        </p:xfrm>
        <a:graphic>
          <a:graphicData uri="http://schemas.openxmlformats.org/presentationml/2006/ole">
            <mc:AlternateContent xmlns:mc="http://schemas.openxmlformats.org/markup-compatibility/2006">
              <mc:Choice xmlns:v="urn:schemas-microsoft-com:vml" Requires="v">
                <p:oleObj spid="_x0000_s1029" name="Equation" r:id="rId4" imgW="2019300" imgH="406400" progId="Equation.DSMT4">
                  <p:embed/>
                </p:oleObj>
              </mc:Choice>
              <mc:Fallback>
                <p:oleObj name="Equation" r:id="rId4" imgW="2019300" imgH="40640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4267200"/>
                        <a:ext cx="3505200" cy="706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a:r>
              <a:rPr lang="en-US" smtClean="0"/>
              <a:t>Partial Effects</a:t>
            </a:r>
          </a:p>
        </p:txBody>
      </p:sp>
      <p:pic>
        <p:nvPicPr>
          <p:cNvPr id="204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514600"/>
            <a:ext cx="814228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57200"/>
            <a:ext cx="87058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9600"/>
            <a:ext cx="8694738"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hangingPunct="1"/>
            <a:r>
              <a:rPr lang="en-US" sz="3600" smtClean="0">
                <a:solidFill>
                  <a:schemeClr val="tx1"/>
                </a:solidFill>
              </a:rPr>
              <a:t>Impact of Age on Simulated Income</a:t>
            </a:r>
          </a:p>
        </p:txBody>
      </p:sp>
      <p:pic>
        <p:nvPicPr>
          <p:cNvPr id="235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828800"/>
            <a:ext cx="8305800"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04800" y="228600"/>
            <a:ext cx="8839200" cy="609600"/>
          </a:xfrm>
        </p:spPr>
        <p:txBody>
          <a:bodyPr/>
          <a:lstStyle/>
          <a:p>
            <a:pPr eaLnBrk="1" hangingPunct="1"/>
            <a:r>
              <a:rPr lang="en-US" sz="2400" b="1" smtClean="0">
                <a:solidFill>
                  <a:schemeClr val="tx1"/>
                </a:solidFill>
              </a:rPr>
              <a:t>Inference: Does the same model apply to men and women?</a:t>
            </a:r>
          </a:p>
        </p:txBody>
      </p:sp>
      <p:pic>
        <p:nvPicPr>
          <p:cNvPr id="2457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887413"/>
            <a:ext cx="8458200" cy="597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457200" y="304800"/>
            <a:ext cx="8229600" cy="1139825"/>
          </a:xfrm>
        </p:spPr>
        <p:txBody>
          <a:bodyPr/>
          <a:lstStyle/>
          <a:p>
            <a:pPr algn="ctr" eaLnBrk="1" hangingPunct="1"/>
            <a:r>
              <a:rPr lang="en-US" smtClean="0">
                <a:solidFill>
                  <a:schemeClr val="tx1"/>
                </a:solidFill>
              </a:rPr>
              <a:t>Modeling Approaches</a:t>
            </a:r>
          </a:p>
        </p:txBody>
      </p:sp>
      <p:sp>
        <p:nvSpPr>
          <p:cNvPr id="25603" name="Rectangle 3"/>
          <p:cNvSpPr>
            <a:spLocks noGrp="1" noChangeArrowheads="1"/>
          </p:cNvSpPr>
          <p:nvPr>
            <p:ph type="body" idx="4294967295"/>
          </p:nvPr>
        </p:nvSpPr>
        <p:spPr>
          <a:xfrm>
            <a:off x="914400" y="1828800"/>
            <a:ext cx="7924800" cy="3886200"/>
          </a:xfrm>
        </p:spPr>
        <p:txBody>
          <a:bodyPr/>
          <a:lstStyle/>
          <a:p>
            <a:pPr eaLnBrk="1" hangingPunct="1">
              <a:lnSpc>
                <a:spcPct val="80000"/>
              </a:lnSpc>
            </a:pPr>
            <a:r>
              <a:rPr lang="en-US" sz="2400" smtClean="0">
                <a:latin typeface="Arial" charset="0"/>
              </a:rPr>
              <a:t>Nonparametric – “relationship”</a:t>
            </a:r>
          </a:p>
          <a:p>
            <a:pPr lvl="1" eaLnBrk="1" hangingPunct="1">
              <a:lnSpc>
                <a:spcPct val="80000"/>
              </a:lnSpc>
            </a:pPr>
            <a:r>
              <a:rPr lang="en-US" sz="2000" smtClean="0">
                <a:latin typeface="Arial" charset="0"/>
              </a:rPr>
              <a:t>Minimal Assumptions</a:t>
            </a:r>
          </a:p>
          <a:p>
            <a:pPr lvl="1" eaLnBrk="1" hangingPunct="1">
              <a:lnSpc>
                <a:spcPct val="80000"/>
              </a:lnSpc>
            </a:pPr>
            <a:r>
              <a:rPr lang="en-US" sz="2000" smtClean="0">
                <a:latin typeface="Arial" charset="0"/>
              </a:rPr>
              <a:t>Minimal Conclusions</a:t>
            </a:r>
          </a:p>
          <a:p>
            <a:pPr eaLnBrk="1" hangingPunct="1">
              <a:lnSpc>
                <a:spcPct val="80000"/>
              </a:lnSpc>
            </a:pPr>
            <a:r>
              <a:rPr lang="en-US" sz="2400" smtClean="0">
                <a:latin typeface="Arial" charset="0"/>
              </a:rPr>
              <a:t>Semiparametric – usually “index function;”  </a:t>
            </a:r>
            <a:r>
              <a:rPr lang="en-US" sz="2400" b="1" smtClean="0">
                <a:latin typeface="Arial" charset="0"/>
                <a:sym typeface="Symbol" pitchFamily="18" charset="2"/>
              </a:rPr>
              <a:t></a:t>
            </a:r>
            <a:r>
              <a:rPr lang="en-US" sz="2400" smtClean="0">
                <a:latin typeface="Arial" charset="0"/>
                <a:sym typeface="Symbol" pitchFamily="18" charset="2"/>
              </a:rPr>
              <a:t></a:t>
            </a:r>
            <a:r>
              <a:rPr lang="en-US" sz="2400" b="1" smtClean="0">
                <a:latin typeface="Arial" charset="0"/>
                <a:sym typeface="Symbol" pitchFamily="18" charset="2"/>
              </a:rPr>
              <a:t>x</a:t>
            </a:r>
            <a:r>
              <a:rPr lang="en-US" sz="2400" smtClean="0">
                <a:latin typeface="Arial" charset="0"/>
              </a:rPr>
              <a:t> </a:t>
            </a:r>
          </a:p>
          <a:p>
            <a:pPr lvl="1" eaLnBrk="1" hangingPunct="1">
              <a:lnSpc>
                <a:spcPct val="80000"/>
              </a:lnSpc>
            </a:pPr>
            <a:r>
              <a:rPr lang="en-US" sz="2000" smtClean="0">
                <a:latin typeface="Arial" charset="0"/>
              </a:rPr>
              <a:t>Somewhat stronger assumptions</a:t>
            </a:r>
          </a:p>
          <a:p>
            <a:pPr lvl="1" eaLnBrk="1" hangingPunct="1">
              <a:lnSpc>
                <a:spcPct val="80000"/>
              </a:lnSpc>
            </a:pPr>
            <a:r>
              <a:rPr lang="en-US" sz="2000" smtClean="0">
                <a:latin typeface="Arial" charset="0"/>
              </a:rPr>
              <a:t>Robust to model misspecification (heteroscedasticity)</a:t>
            </a:r>
          </a:p>
          <a:p>
            <a:pPr lvl="1" eaLnBrk="1" hangingPunct="1">
              <a:lnSpc>
                <a:spcPct val="80000"/>
              </a:lnSpc>
            </a:pPr>
            <a:r>
              <a:rPr lang="en-US" sz="2000" smtClean="0">
                <a:latin typeface="Arial" charset="0"/>
              </a:rPr>
              <a:t>Still weak conclusions</a:t>
            </a:r>
          </a:p>
          <a:p>
            <a:pPr eaLnBrk="1" hangingPunct="1">
              <a:lnSpc>
                <a:spcPct val="80000"/>
              </a:lnSpc>
            </a:pPr>
            <a:r>
              <a:rPr lang="en-US" sz="2400" smtClean="0">
                <a:latin typeface="Arial" charset="0"/>
              </a:rPr>
              <a:t>Parametric – “Probability function and index”</a:t>
            </a:r>
          </a:p>
          <a:p>
            <a:pPr lvl="1" eaLnBrk="1" hangingPunct="1">
              <a:lnSpc>
                <a:spcPct val="80000"/>
              </a:lnSpc>
            </a:pPr>
            <a:r>
              <a:rPr lang="en-US" sz="2000" smtClean="0">
                <a:latin typeface="Arial" charset="0"/>
              </a:rPr>
              <a:t>Strongest assumptions – complete specification</a:t>
            </a:r>
          </a:p>
          <a:p>
            <a:pPr lvl="1" eaLnBrk="1" hangingPunct="1">
              <a:lnSpc>
                <a:spcPct val="80000"/>
              </a:lnSpc>
            </a:pPr>
            <a:r>
              <a:rPr lang="en-US" sz="2000" smtClean="0">
                <a:latin typeface="Arial" charset="0"/>
              </a:rPr>
              <a:t>Strongest conclusions</a:t>
            </a:r>
          </a:p>
          <a:p>
            <a:pPr lvl="1" eaLnBrk="1" hangingPunct="1">
              <a:lnSpc>
                <a:spcPct val="80000"/>
              </a:lnSpc>
            </a:pPr>
            <a:r>
              <a:rPr lang="en-US" sz="2000" smtClean="0">
                <a:latin typeface="Arial" charset="0"/>
              </a:rPr>
              <a:t>Possibly less robust.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47800"/>
            <a:ext cx="8534400"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3" name="Rectangle 2"/>
          <p:cNvSpPr txBox="1">
            <a:spLocks noChangeArrowheads="1"/>
          </p:cNvSpPr>
          <p:nvPr/>
        </p:nvSpPr>
        <p:spPr bwMode="auto">
          <a:xfrm>
            <a:off x="457200" y="277813"/>
            <a:ext cx="8229600" cy="1139825"/>
          </a:xfrm>
          <a:prstGeom prst="rect">
            <a:avLst/>
          </a:prstGeom>
          <a:noFill/>
          <a:ln w="9525">
            <a:noFill/>
            <a:miter lim="800000"/>
            <a:headEnd/>
            <a:tailEnd/>
          </a:ln>
        </p:spPr>
        <p:txBody>
          <a:bodyPr anchor="b"/>
          <a:lstStyle/>
          <a:p>
            <a:pPr algn="ctr" eaLnBrk="1" hangingPunct="1">
              <a:defRPr/>
            </a:pPr>
            <a:r>
              <a:rPr lang="en-US" sz="4400" kern="0">
                <a:latin typeface="+mj-lt"/>
                <a:ea typeface="+mj-ea"/>
                <a:cs typeface="+mj-cs"/>
              </a:rPr>
              <a:t>Nonparametric Regression </a:t>
            </a:r>
            <a:br>
              <a:rPr lang="en-US" sz="4400" kern="0">
                <a:latin typeface="+mj-lt"/>
                <a:ea typeface="+mj-ea"/>
                <a:cs typeface="+mj-cs"/>
              </a:rPr>
            </a:br>
            <a:r>
              <a:rPr lang="en-US" sz="4400" kern="0">
                <a:latin typeface="+mj-lt"/>
                <a:ea typeface="+mj-ea"/>
                <a:cs typeface="+mj-cs"/>
              </a:rPr>
              <a:t>for log Income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algn="ctr" eaLnBrk="1" hangingPunct="1"/>
            <a:r>
              <a:rPr lang="en-US" smtClean="0">
                <a:solidFill>
                  <a:schemeClr val="tx1"/>
                </a:solidFill>
              </a:rPr>
              <a:t>Nonparametric Regressions for a Binary Outcome (Visit Doctor)</a:t>
            </a:r>
          </a:p>
        </p:txBody>
      </p:sp>
      <p:sp>
        <p:nvSpPr>
          <p:cNvPr id="27651" name="Text Box 5"/>
          <p:cNvSpPr txBox="1">
            <a:spLocks noChangeArrowheads="1"/>
          </p:cNvSpPr>
          <p:nvPr/>
        </p:nvSpPr>
        <p:spPr bwMode="auto">
          <a:xfrm>
            <a:off x="1143000" y="3962400"/>
            <a:ext cx="2209800" cy="3952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en-US" b="1">
                <a:latin typeface="Arial" charset="0"/>
              </a:rPr>
              <a:t>P(Visit)=f(Income)</a:t>
            </a:r>
          </a:p>
        </p:txBody>
      </p:sp>
      <p:pic>
        <p:nvPicPr>
          <p:cNvPr id="2765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00200"/>
            <a:ext cx="38100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1550" y="4076700"/>
            <a:ext cx="405765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Text Box 5"/>
          <p:cNvSpPr txBox="1">
            <a:spLocks noChangeArrowheads="1"/>
          </p:cNvSpPr>
          <p:nvPr/>
        </p:nvSpPr>
        <p:spPr bwMode="auto">
          <a:xfrm>
            <a:off x="5638800" y="3429000"/>
            <a:ext cx="2209800" cy="3952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en-US" b="1">
                <a:latin typeface="Arial" charset="0"/>
              </a:rPr>
              <a:t>P(Visit)=f(Age)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19200"/>
            <a:ext cx="87217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pPr algn="ctr" eaLnBrk="1" hangingPunct="1"/>
            <a:r>
              <a:rPr lang="en-US" smtClean="0">
                <a:solidFill>
                  <a:schemeClr val="tx1"/>
                </a:solidFill>
              </a:rPr>
              <a:t>Semiparametric Approaches</a:t>
            </a:r>
          </a:p>
        </p:txBody>
      </p:sp>
      <p:sp>
        <p:nvSpPr>
          <p:cNvPr id="29699" name="Rectangle 3"/>
          <p:cNvSpPr>
            <a:spLocks noGrp="1" noChangeArrowheads="1"/>
          </p:cNvSpPr>
          <p:nvPr>
            <p:ph type="body" idx="4294967295"/>
          </p:nvPr>
        </p:nvSpPr>
        <p:spPr>
          <a:xfrm>
            <a:off x="533400" y="2590800"/>
            <a:ext cx="8229600" cy="3048000"/>
          </a:xfrm>
        </p:spPr>
        <p:txBody>
          <a:bodyPr/>
          <a:lstStyle/>
          <a:p>
            <a:pPr eaLnBrk="1" hangingPunct="1">
              <a:buFont typeface="Wingdings" pitchFamily="2" charset="2"/>
              <a:buNone/>
            </a:pPr>
            <a:r>
              <a:rPr lang="en-US" smtClean="0">
                <a:latin typeface="Arial" charset="0"/>
              </a:rPr>
              <a:t>The current standard:</a:t>
            </a:r>
          </a:p>
          <a:p>
            <a:pPr eaLnBrk="1" hangingPunct="1">
              <a:buFont typeface="Wingdings" pitchFamily="2" charset="2"/>
              <a:buNone/>
            </a:pPr>
            <a:endParaRPr lang="en-US" smtClean="0">
              <a:latin typeface="Arial" charset="0"/>
            </a:endParaRPr>
          </a:p>
          <a:p>
            <a:pPr eaLnBrk="1" hangingPunct="1">
              <a:buFont typeface="Wingdings" pitchFamily="2" charset="2"/>
              <a:buNone/>
            </a:pPr>
            <a:r>
              <a:rPr lang="en-US" smtClean="0">
                <a:latin typeface="Arial" charset="0"/>
              </a:rPr>
              <a:t>Klein and Spady: Find b to maximize a semiparametric likelihood of G(b’x)</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457200" y="277813"/>
            <a:ext cx="8458200" cy="1139825"/>
          </a:xfrm>
        </p:spPr>
        <p:txBody>
          <a:bodyPr/>
          <a:lstStyle/>
          <a:p>
            <a:pPr eaLnBrk="1" hangingPunct="1"/>
            <a:r>
              <a:rPr lang="en-US" smtClean="0">
                <a:solidFill>
                  <a:schemeClr val="tx1"/>
                </a:solidFill>
              </a:rPr>
              <a:t>Klein and Spady Semiparametric</a:t>
            </a:r>
          </a:p>
        </p:txBody>
      </p:sp>
      <p:sp>
        <p:nvSpPr>
          <p:cNvPr id="30723" name="Text Box 5"/>
          <p:cNvSpPr txBox="1">
            <a:spLocks noChangeArrowheads="1"/>
          </p:cNvSpPr>
          <p:nvPr/>
        </p:nvSpPr>
        <p:spPr bwMode="auto">
          <a:xfrm>
            <a:off x="304800" y="4876800"/>
            <a:ext cx="152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spcBef>
                <a:spcPct val="50000"/>
              </a:spcBef>
            </a:pPr>
            <a:r>
              <a:rPr lang="en-US" sz="1400" b="1">
                <a:latin typeface="Arial" charset="0"/>
              </a:rPr>
              <a:t>Note necessary normalizations. Coefficients are not meaningful.</a:t>
            </a:r>
          </a:p>
        </p:txBody>
      </p:sp>
      <p:sp>
        <p:nvSpPr>
          <p:cNvPr id="30724" name="TextBox 4"/>
          <p:cNvSpPr txBox="1">
            <a:spLocks noChangeArrowheads="1"/>
          </p:cNvSpPr>
          <p:nvPr/>
        </p:nvSpPr>
        <p:spPr bwMode="auto">
          <a:xfrm>
            <a:off x="2133600" y="6253163"/>
            <a:ext cx="6096000" cy="3762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r>
              <a:rPr lang="en-US">
                <a:latin typeface="Times New Roman" pitchFamily="18" charset="0"/>
              </a:rPr>
              <a:t>Prob(y</a:t>
            </a:r>
            <a:r>
              <a:rPr lang="en-US" baseline="-25000">
                <a:latin typeface="Times New Roman" pitchFamily="18" charset="0"/>
              </a:rPr>
              <a:t>i</a:t>
            </a:r>
            <a:r>
              <a:rPr lang="en-US">
                <a:latin typeface="Times New Roman" pitchFamily="18" charset="0"/>
              </a:rPr>
              <a:t> = 1 | x</a:t>
            </a:r>
            <a:r>
              <a:rPr lang="en-US" baseline="-25000">
                <a:latin typeface="Times New Roman" pitchFamily="18" charset="0"/>
              </a:rPr>
              <a:t>i</a:t>
            </a:r>
            <a:r>
              <a:rPr lang="en-US">
                <a:latin typeface="Times New Roman" pitchFamily="18" charset="0"/>
              </a:rPr>
              <a:t> )  =  </a:t>
            </a:r>
            <a:r>
              <a:rPr lang="en-US">
                <a:latin typeface="Calibri" pitchFamily="34" charset="0"/>
              </a:rPr>
              <a:t>G(</a:t>
            </a:r>
            <a:r>
              <a:rPr lang="el-GR" b="1">
                <a:latin typeface="Calibri" pitchFamily="34" charset="0"/>
              </a:rPr>
              <a:t>β̒</a:t>
            </a:r>
            <a:r>
              <a:rPr lang="en-US" b="1">
                <a:latin typeface="Calibri" pitchFamily="34" charset="0"/>
              </a:rPr>
              <a:t>x</a:t>
            </a:r>
            <a:r>
              <a:rPr lang="en-US">
                <a:latin typeface="Calibri" pitchFamily="34" charset="0"/>
              </a:rPr>
              <a:t>)  G is estimated by kernel methods</a:t>
            </a:r>
          </a:p>
        </p:txBody>
      </p:sp>
      <p:pic>
        <p:nvPicPr>
          <p:cNvPr id="3072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676400"/>
            <a:ext cx="7010400"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ctr" eaLnBrk="1" hangingPunct="1"/>
            <a:r>
              <a:rPr lang="en-US" smtClean="0"/>
              <a:t>Fully Parametric</a:t>
            </a:r>
          </a:p>
        </p:txBody>
      </p:sp>
      <p:sp>
        <p:nvSpPr>
          <p:cNvPr id="31747" name="Rectangle 3"/>
          <p:cNvSpPr>
            <a:spLocks noGrp="1" noChangeArrowheads="1"/>
          </p:cNvSpPr>
          <p:nvPr>
            <p:ph type="body" idx="1"/>
          </p:nvPr>
        </p:nvSpPr>
        <p:spPr>
          <a:xfrm>
            <a:off x="533400" y="1905000"/>
            <a:ext cx="8229600" cy="3733800"/>
          </a:xfrm>
        </p:spPr>
        <p:txBody>
          <a:bodyPr/>
          <a:lstStyle/>
          <a:p>
            <a:pPr eaLnBrk="1" hangingPunct="1"/>
            <a:r>
              <a:rPr lang="en-US" smtClean="0"/>
              <a:t>Index Function: U* = </a:t>
            </a:r>
            <a:r>
              <a:rPr lang="el-GR" b="1" smtClean="0"/>
              <a:t>β</a:t>
            </a:r>
            <a:r>
              <a:rPr lang="en-US" b="1" smtClean="0"/>
              <a:t>’x</a:t>
            </a:r>
            <a:r>
              <a:rPr lang="en-US" smtClean="0"/>
              <a:t> + </a:t>
            </a:r>
            <a:r>
              <a:rPr lang="el-GR" smtClean="0"/>
              <a:t>ε</a:t>
            </a:r>
            <a:endParaRPr lang="en-US" smtClean="0"/>
          </a:p>
          <a:p>
            <a:pPr eaLnBrk="1" hangingPunct="1"/>
            <a:r>
              <a:rPr lang="en-US" smtClean="0"/>
              <a:t>Observation Mechanism: y = 1[U* &gt; 0]</a:t>
            </a:r>
          </a:p>
          <a:p>
            <a:pPr eaLnBrk="1" hangingPunct="1"/>
            <a:r>
              <a:rPr lang="en-US" smtClean="0"/>
              <a:t>Distribution: </a:t>
            </a:r>
            <a:r>
              <a:rPr lang="el-GR" smtClean="0"/>
              <a:t>ε</a:t>
            </a:r>
            <a:r>
              <a:rPr lang="en-US" smtClean="0"/>
              <a:t> ~ f(</a:t>
            </a:r>
            <a:r>
              <a:rPr lang="el-GR" smtClean="0"/>
              <a:t>ε</a:t>
            </a:r>
            <a:r>
              <a:rPr lang="en-US" smtClean="0"/>
              <a:t>); Normal, Logistic, …</a:t>
            </a:r>
          </a:p>
          <a:p>
            <a:pPr eaLnBrk="1" hangingPunct="1"/>
            <a:r>
              <a:rPr lang="en-US" smtClean="0"/>
              <a:t>Maximum Likelihood Estimation:</a:t>
            </a:r>
            <a:br>
              <a:rPr lang="en-US" smtClean="0"/>
            </a:br>
            <a:r>
              <a:rPr lang="en-US" smtClean="0"/>
              <a:t/>
            </a:r>
            <a:br>
              <a:rPr lang="en-US" smtClean="0"/>
            </a:br>
            <a:r>
              <a:rPr lang="en-US" smtClean="0"/>
              <a:t>Max(</a:t>
            </a:r>
            <a:r>
              <a:rPr lang="el-GR" b="1" smtClean="0"/>
              <a:t>β</a:t>
            </a:r>
            <a:r>
              <a:rPr lang="en-US" smtClean="0"/>
              <a:t>) logL = </a:t>
            </a:r>
            <a:r>
              <a:rPr lang="el-GR" smtClean="0"/>
              <a:t>Σ</a:t>
            </a:r>
            <a:r>
              <a:rPr lang="en-US" baseline="-25000" smtClean="0"/>
              <a:t>i</a:t>
            </a:r>
            <a:r>
              <a:rPr lang="en-US" smtClean="0"/>
              <a:t> log Prob(Y</a:t>
            </a:r>
            <a:r>
              <a:rPr lang="en-US" baseline="-25000" smtClean="0"/>
              <a:t>i </a:t>
            </a:r>
            <a:r>
              <a:rPr lang="en-US" smtClean="0"/>
              <a:t>= y</a:t>
            </a:r>
            <a:r>
              <a:rPr lang="en-US" baseline="-25000" smtClean="0"/>
              <a:t>i</a:t>
            </a:r>
            <a:r>
              <a:rPr lang="en-US" smtClean="0"/>
              <a:t>|x</a:t>
            </a:r>
            <a:r>
              <a:rPr lang="en-US" baseline="-25000" smtClean="0"/>
              <a:t>i</a:t>
            </a:r>
            <a:r>
              <a:rPr lang="en-US" smtClean="0"/>
              <a:t>)</a:t>
            </a:r>
            <a:endParaRPr lang="el-GR"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715963"/>
            <a:ext cx="8393113" cy="538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algn="ctr"/>
            <a:r>
              <a:rPr lang="en-US" smtClean="0"/>
              <a:t>Modeling Approaches</a:t>
            </a:r>
          </a:p>
        </p:txBody>
      </p:sp>
      <p:sp>
        <p:nvSpPr>
          <p:cNvPr id="33795" name="Content Placeholder 2"/>
          <p:cNvSpPr>
            <a:spLocks noGrp="1"/>
          </p:cNvSpPr>
          <p:nvPr>
            <p:ph idx="1"/>
          </p:nvPr>
        </p:nvSpPr>
        <p:spPr>
          <a:xfrm>
            <a:off x="457200" y="2133600"/>
            <a:ext cx="8229600" cy="2895600"/>
          </a:xfrm>
        </p:spPr>
        <p:txBody>
          <a:bodyPr/>
          <a:lstStyle/>
          <a:p>
            <a:r>
              <a:rPr lang="en-US" smtClean="0"/>
              <a:t>The contemporary social science literature is overwhelmingly dominated by parametric models for categorical variables</a:t>
            </a:r>
          </a:p>
          <a:p>
            <a:endParaRPr lang="en-US" smtClean="0"/>
          </a:p>
          <a:p>
            <a:r>
              <a:rPr lang="en-US" smtClean="0"/>
              <a:t>We will focus on parametric models from this point 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eaLnBrk="1" hangingPunct="1"/>
            <a:r>
              <a:rPr lang="en-US" sz="3600" smtClean="0">
                <a:solidFill>
                  <a:schemeClr val="tx1"/>
                </a:solidFill>
              </a:rPr>
              <a:t>Categorical Variables</a:t>
            </a:r>
          </a:p>
        </p:txBody>
      </p:sp>
      <p:sp>
        <p:nvSpPr>
          <p:cNvPr id="34819" name="Rectangle 3"/>
          <p:cNvSpPr>
            <a:spLocks noGrp="1" noChangeArrowheads="1"/>
          </p:cNvSpPr>
          <p:nvPr>
            <p:ph type="body" idx="1"/>
          </p:nvPr>
        </p:nvSpPr>
        <p:spPr/>
        <p:txBody>
          <a:bodyPr/>
          <a:lstStyle/>
          <a:p>
            <a:pPr eaLnBrk="1" hangingPunct="1">
              <a:lnSpc>
                <a:spcPct val="90000"/>
              </a:lnSpc>
            </a:pPr>
            <a:r>
              <a:rPr lang="en-US" smtClean="0">
                <a:latin typeface="Arial" charset="0"/>
              </a:rPr>
              <a:t>Observed outcomes</a:t>
            </a:r>
          </a:p>
          <a:p>
            <a:pPr lvl="1" eaLnBrk="1" hangingPunct="1">
              <a:lnSpc>
                <a:spcPct val="90000"/>
              </a:lnSpc>
            </a:pPr>
            <a:r>
              <a:rPr lang="en-US" smtClean="0">
                <a:latin typeface="Arial" charset="0"/>
              </a:rPr>
              <a:t>Inherently discrete: number of occurrences, e.g., family size</a:t>
            </a:r>
          </a:p>
          <a:p>
            <a:pPr lvl="1" eaLnBrk="1" hangingPunct="1">
              <a:lnSpc>
                <a:spcPct val="90000"/>
              </a:lnSpc>
            </a:pPr>
            <a:r>
              <a:rPr lang="en-US" smtClean="0">
                <a:latin typeface="Arial" charset="0"/>
              </a:rPr>
              <a:t>Implicitly continuous: The observed data are discrete by construction, e.g., revealed preferences; our main subject</a:t>
            </a:r>
          </a:p>
          <a:p>
            <a:pPr lvl="1" eaLnBrk="1" hangingPunct="1">
              <a:lnSpc>
                <a:spcPct val="90000"/>
              </a:lnSpc>
            </a:pPr>
            <a:r>
              <a:rPr lang="en-US" smtClean="0">
                <a:latin typeface="Arial" charset="0"/>
              </a:rPr>
              <a:t>Multinomial: The observed outcome indexes a set of unordered labeled choices.</a:t>
            </a:r>
          </a:p>
          <a:p>
            <a:pPr eaLnBrk="1" hangingPunct="1">
              <a:lnSpc>
                <a:spcPct val="90000"/>
              </a:lnSpc>
            </a:pPr>
            <a:r>
              <a:rPr lang="en-US" smtClean="0">
                <a:latin typeface="Arial" charset="0"/>
              </a:rPr>
              <a:t>Implications</a:t>
            </a:r>
          </a:p>
          <a:p>
            <a:pPr lvl="1" eaLnBrk="1" hangingPunct="1">
              <a:lnSpc>
                <a:spcPct val="90000"/>
              </a:lnSpc>
            </a:pPr>
            <a:r>
              <a:rPr lang="en-US" smtClean="0">
                <a:latin typeface="Arial" charset="0"/>
              </a:rPr>
              <a:t>For model building</a:t>
            </a:r>
          </a:p>
          <a:p>
            <a:pPr lvl="1" eaLnBrk="1" hangingPunct="1">
              <a:lnSpc>
                <a:spcPct val="90000"/>
              </a:lnSpc>
            </a:pPr>
            <a:r>
              <a:rPr lang="en-US" smtClean="0">
                <a:latin typeface="Arial" charset="0"/>
              </a:rPr>
              <a:t>For analysis and prediction of behavior</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pPr algn="ctr" eaLnBrk="1" hangingPunct="1"/>
            <a:r>
              <a:rPr lang="en-US" sz="3600" smtClean="0">
                <a:solidFill>
                  <a:schemeClr val="tx1"/>
                </a:solidFill>
              </a:rPr>
              <a:t>Binary Outcome</a:t>
            </a:r>
          </a:p>
        </p:txBody>
      </p:sp>
      <p:pic>
        <p:nvPicPr>
          <p:cNvPr id="3584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57400"/>
            <a:ext cx="79629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p:txBody>
          <a:bodyPr/>
          <a:lstStyle/>
          <a:p>
            <a:pPr algn="ctr" eaLnBrk="1" hangingPunct="1"/>
            <a:r>
              <a:rPr lang="en-US" sz="3600" smtClean="0">
                <a:solidFill>
                  <a:schemeClr val="tx1"/>
                </a:solidFill>
              </a:rPr>
              <a:t>Self Reported Health Satisfaction</a:t>
            </a:r>
          </a:p>
        </p:txBody>
      </p:sp>
      <p:pic>
        <p:nvPicPr>
          <p:cNvPr id="36867"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752600"/>
            <a:ext cx="6324600" cy="464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p:txBody>
          <a:bodyPr/>
          <a:lstStyle/>
          <a:p>
            <a:pPr algn="ctr" eaLnBrk="1" hangingPunct="1"/>
            <a:r>
              <a:rPr lang="en-US" sz="3600" smtClean="0">
                <a:solidFill>
                  <a:schemeClr val="tx1"/>
                </a:solidFill>
              </a:rPr>
              <a:t>Count of Occurrences</a:t>
            </a:r>
          </a:p>
        </p:txBody>
      </p:sp>
      <p:pic>
        <p:nvPicPr>
          <p:cNvPr id="3789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828800"/>
            <a:ext cx="8305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lgn="ctr" eaLnBrk="1" hangingPunct="1"/>
            <a:r>
              <a:rPr lang="en-US" sz="3600" smtClean="0">
                <a:solidFill>
                  <a:schemeClr val="tx1"/>
                </a:solidFill>
              </a:rPr>
              <a:t>Multinomial Unordered Choice</a:t>
            </a:r>
          </a:p>
        </p:txBody>
      </p:sp>
      <p:pic>
        <p:nvPicPr>
          <p:cNvPr id="389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831975"/>
            <a:ext cx="7094538"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smtClean="0"/>
              <a:t>Heterogeneity and Endogeneity</a:t>
            </a:r>
          </a:p>
        </p:txBody>
      </p:sp>
      <p:sp>
        <p:nvSpPr>
          <p:cNvPr id="39939" name="Content Placeholder 2"/>
          <p:cNvSpPr>
            <a:spLocks noGrp="1"/>
          </p:cNvSpPr>
          <p:nvPr>
            <p:ph idx="1"/>
          </p:nvPr>
        </p:nvSpPr>
        <p:spPr>
          <a:xfrm>
            <a:off x="838200" y="1676400"/>
            <a:ext cx="7924800" cy="4530725"/>
          </a:xfrm>
        </p:spPr>
        <p:txBody>
          <a:bodyPr/>
          <a:lstStyle/>
          <a:p>
            <a:r>
              <a:rPr lang="en-US" smtClean="0"/>
              <a:t>How to model panel data</a:t>
            </a:r>
          </a:p>
          <a:p>
            <a:pPr lvl="1"/>
            <a:r>
              <a:rPr lang="en-US" smtClean="0"/>
              <a:t>Take advantage of richness of the data</a:t>
            </a:r>
          </a:p>
          <a:p>
            <a:pPr lvl="1"/>
            <a:r>
              <a:rPr lang="en-US" smtClean="0"/>
              <a:t>Appropriately accommodate unobserved heterogeneity (with fixed effects, random effects, other models)</a:t>
            </a:r>
          </a:p>
          <a:p>
            <a:endParaRPr lang="en-US" smtClean="0"/>
          </a:p>
          <a:p>
            <a:r>
              <a:rPr lang="en-US" smtClean="0"/>
              <a:t>How to handle endogeneity</a:t>
            </a:r>
          </a:p>
          <a:p>
            <a:pPr lvl="1"/>
            <a:r>
              <a:rPr lang="en-US" smtClean="0"/>
              <a:t>Omitted effects</a:t>
            </a:r>
          </a:p>
          <a:p>
            <a:pPr lvl="1"/>
            <a:r>
              <a:rPr lang="en-US" smtClean="0"/>
              <a:t>Structural models of simultaneous causality</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304800"/>
            <a:ext cx="8229600" cy="1139825"/>
          </a:xfrm>
        </p:spPr>
        <p:txBody>
          <a:bodyPr/>
          <a:lstStyle/>
          <a:p>
            <a:pPr algn="ctr" eaLnBrk="1" hangingPunct="1"/>
            <a:r>
              <a:rPr lang="en-US" smtClean="0">
                <a:solidFill>
                  <a:schemeClr val="tx1"/>
                </a:solidFill>
              </a:rPr>
              <a:t>Frameworks</a:t>
            </a:r>
          </a:p>
        </p:txBody>
      </p:sp>
      <p:sp>
        <p:nvSpPr>
          <p:cNvPr id="40963" name="Rectangle 3"/>
          <p:cNvSpPr>
            <a:spLocks noGrp="1" noChangeArrowheads="1"/>
          </p:cNvSpPr>
          <p:nvPr>
            <p:ph type="body" idx="1"/>
          </p:nvPr>
        </p:nvSpPr>
        <p:spPr>
          <a:xfrm>
            <a:off x="2133600" y="2057400"/>
            <a:ext cx="5943600" cy="4302125"/>
          </a:xfrm>
        </p:spPr>
        <p:txBody>
          <a:bodyPr/>
          <a:lstStyle/>
          <a:p>
            <a:pPr eaLnBrk="1" hangingPunct="1"/>
            <a:r>
              <a:rPr lang="en-US" smtClean="0">
                <a:latin typeface="Arial" charset="0"/>
              </a:rPr>
              <a:t>Discrete Outcomes</a:t>
            </a:r>
          </a:p>
          <a:p>
            <a:pPr lvl="1" eaLnBrk="1" hangingPunct="1"/>
            <a:r>
              <a:rPr lang="en-US" smtClean="0">
                <a:latin typeface="Arial" charset="0"/>
              </a:rPr>
              <a:t>Binary Choices</a:t>
            </a:r>
          </a:p>
          <a:p>
            <a:pPr lvl="1" eaLnBrk="1" hangingPunct="1"/>
            <a:r>
              <a:rPr lang="en-US" smtClean="0">
                <a:latin typeface="Arial" charset="0"/>
              </a:rPr>
              <a:t>Ordered Choices</a:t>
            </a:r>
          </a:p>
          <a:p>
            <a:pPr lvl="1" eaLnBrk="1" hangingPunct="1"/>
            <a:r>
              <a:rPr lang="en-US" smtClean="0">
                <a:latin typeface="Arial" charset="0"/>
              </a:rPr>
              <a:t>Models for Counts</a:t>
            </a:r>
          </a:p>
          <a:p>
            <a:pPr lvl="1" eaLnBrk="1" hangingPunct="1"/>
            <a:r>
              <a:rPr lang="en-US" smtClean="0">
                <a:latin typeface="Arial" charset="0"/>
              </a:rPr>
              <a:t>Multinomial Choice</a:t>
            </a:r>
          </a:p>
          <a:p>
            <a:pPr eaLnBrk="1" hangingPunct="1"/>
            <a:r>
              <a:rPr lang="en-US" smtClean="0">
                <a:latin typeface="Arial" charset="0"/>
              </a:rPr>
              <a:t>Modeling Methods</a:t>
            </a:r>
          </a:p>
          <a:p>
            <a:pPr lvl="1" eaLnBrk="1" hangingPunct="1"/>
            <a:r>
              <a:rPr lang="en-US" smtClean="0">
                <a:latin typeface="Arial" charset="0"/>
              </a:rPr>
              <a:t>Modeling the conditional mean</a:t>
            </a:r>
          </a:p>
          <a:p>
            <a:pPr lvl="1" eaLnBrk="1" hangingPunct="1"/>
            <a:r>
              <a:rPr lang="en-US" smtClean="0">
                <a:latin typeface="Arial" charset="0"/>
              </a:rPr>
              <a:t>Modeling Probabilities</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Level</Template>
  <TotalTime>11072</TotalTime>
  <Words>1233</Words>
  <Application>Microsoft Office PowerPoint</Application>
  <PresentationFormat>On-screen Show (4:3)</PresentationFormat>
  <Paragraphs>281</Paragraphs>
  <Slides>38</Slides>
  <Notes>30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8" baseType="lpstr">
      <vt:lpstr>Verdana</vt:lpstr>
      <vt:lpstr>Arial</vt:lpstr>
      <vt:lpstr>Wingdings</vt:lpstr>
      <vt:lpstr>Times New Roman</vt:lpstr>
      <vt:lpstr>Tahoma</vt:lpstr>
      <vt:lpstr>Courier New</vt:lpstr>
      <vt:lpstr>Symbol</vt:lpstr>
      <vt:lpstr>Calibri</vt:lpstr>
      <vt:lpstr>Level</vt:lpstr>
      <vt:lpstr>MathType 5.0 Equation</vt:lpstr>
      <vt:lpstr>Discrete Choice Modeling</vt:lpstr>
      <vt:lpstr>Part 1</vt:lpstr>
      <vt:lpstr>Modeling Categorical Variables</vt:lpstr>
      <vt:lpstr>Discrete Choice Modeling</vt:lpstr>
      <vt:lpstr>Course Objectives</vt:lpstr>
      <vt:lpstr>The Sample and Measurement</vt:lpstr>
      <vt:lpstr>Inference</vt:lpstr>
      <vt:lpstr>Classical Inference</vt:lpstr>
      <vt:lpstr>Bayesian Inference</vt:lpstr>
      <vt:lpstr>Issues in Model Building</vt:lpstr>
      <vt:lpstr>Regression Basics</vt:lpstr>
      <vt:lpstr>Econometric Frameworks</vt:lpstr>
      <vt:lpstr>Application: Health Care Usage</vt:lpstr>
      <vt:lpstr>Household Income</vt:lpstr>
      <vt:lpstr>Regression - Income</vt:lpstr>
      <vt:lpstr>Specification and Functional Form</vt:lpstr>
      <vt:lpstr>Interesting Partial Effects</vt:lpstr>
      <vt:lpstr>Partial Effects</vt:lpstr>
      <vt:lpstr>PowerPoint Presentation</vt:lpstr>
      <vt:lpstr>PowerPoint Presentation</vt:lpstr>
      <vt:lpstr>Impact of Age on Simulated Income</vt:lpstr>
      <vt:lpstr>Inference: Does the same model apply to men and women?</vt:lpstr>
      <vt:lpstr>Modeling Approaches</vt:lpstr>
      <vt:lpstr>PowerPoint Presentation</vt:lpstr>
      <vt:lpstr>Nonparametric Regressions for a Binary Outcome (Visit Doctor)</vt:lpstr>
      <vt:lpstr>PowerPoint Presentation</vt:lpstr>
      <vt:lpstr>Semiparametric Approaches</vt:lpstr>
      <vt:lpstr>Klein and Spady Semiparametric</vt:lpstr>
      <vt:lpstr>Fully Parametric</vt:lpstr>
      <vt:lpstr>PowerPoint Presentation</vt:lpstr>
      <vt:lpstr>Modeling Approaches</vt:lpstr>
      <vt:lpstr>Categorical Variables</vt:lpstr>
      <vt:lpstr>Binary Outcome</vt:lpstr>
      <vt:lpstr>Self Reported Health Satisfaction</vt:lpstr>
      <vt:lpstr>Count of Occurrences</vt:lpstr>
      <vt:lpstr>Multinomial Unordered Choice</vt:lpstr>
      <vt:lpstr>Heterogeneity and Endogeneity</vt:lpstr>
      <vt:lpstr>Frameworks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66</cp:revision>
  <dcterms:created xsi:type="dcterms:W3CDTF">2001-06-17T19:05:03Z</dcterms:created>
  <dcterms:modified xsi:type="dcterms:W3CDTF">2012-11-22T03:46:46Z</dcterms:modified>
</cp:coreProperties>
</file>