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4"/>
  </p:notesMasterIdLst>
  <p:handoutMasterIdLst>
    <p:handoutMasterId r:id="rId45"/>
  </p:handoutMasterIdLst>
  <p:sldIdLst>
    <p:sldId id="469" r:id="rId2"/>
    <p:sldId id="434" r:id="rId3"/>
    <p:sldId id="458" r:id="rId4"/>
    <p:sldId id="470" r:id="rId5"/>
    <p:sldId id="436" r:id="rId6"/>
    <p:sldId id="437" r:id="rId7"/>
    <p:sldId id="438" r:id="rId8"/>
    <p:sldId id="471" r:id="rId9"/>
    <p:sldId id="474" r:id="rId10"/>
    <p:sldId id="476" r:id="rId11"/>
    <p:sldId id="439" r:id="rId12"/>
    <p:sldId id="452" r:id="rId13"/>
    <p:sldId id="446" r:id="rId14"/>
    <p:sldId id="444" r:id="rId15"/>
    <p:sldId id="482" r:id="rId16"/>
    <p:sldId id="479" r:id="rId17"/>
    <p:sldId id="481" r:id="rId18"/>
    <p:sldId id="445" r:id="rId19"/>
    <p:sldId id="447" r:id="rId20"/>
    <p:sldId id="483" r:id="rId21"/>
    <p:sldId id="484" r:id="rId22"/>
    <p:sldId id="485" r:id="rId23"/>
    <p:sldId id="486" r:id="rId24"/>
    <p:sldId id="487" r:id="rId25"/>
    <p:sldId id="488" r:id="rId26"/>
    <p:sldId id="489" r:id="rId27"/>
    <p:sldId id="490" r:id="rId28"/>
    <p:sldId id="491" r:id="rId29"/>
    <p:sldId id="492" r:id="rId30"/>
    <p:sldId id="493" r:id="rId31"/>
    <p:sldId id="494" r:id="rId32"/>
    <p:sldId id="495" r:id="rId33"/>
    <p:sldId id="497" r:id="rId34"/>
    <p:sldId id="498" r:id="rId35"/>
    <p:sldId id="499" r:id="rId36"/>
    <p:sldId id="500" r:id="rId37"/>
    <p:sldId id="501" r:id="rId38"/>
    <p:sldId id="502" r:id="rId39"/>
    <p:sldId id="503" r:id="rId40"/>
    <p:sldId id="504" r:id="rId41"/>
    <p:sldId id="505" r:id="rId42"/>
    <p:sldId id="506" r:id="rId4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FFFF"/>
    <a:srgbClr val="000000"/>
    <a:srgbClr val="CCECFF"/>
    <a:srgbClr val="0066FF"/>
    <a:srgbClr val="0099FF"/>
    <a:srgbClr val="3399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7" autoAdjust="0"/>
    <p:restoredTop sz="94636" autoAdjust="0"/>
  </p:normalViewPr>
  <p:slideViewPr>
    <p:cSldViewPr>
      <p:cViewPr>
        <p:scale>
          <a:sx n="66" d="100"/>
          <a:sy n="66" d="100"/>
        </p:scale>
        <p:origin x="-1939" y="-466"/>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348"/>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68A7EF3A-D0AB-4206-A98D-C139B41EC66B}" type="slidenum">
              <a:rPr lang="en-US"/>
              <a:pPr>
                <a:defRPr/>
              </a:pPr>
              <a:t>‹#›</a:t>
            </a:fld>
            <a:endParaRPr lang="en-US"/>
          </a:p>
        </p:txBody>
      </p:sp>
    </p:spTree>
    <p:extLst>
      <p:ext uri="{BB962C8B-B14F-4D97-AF65-F5344CB8AC3E}">
        <p14:creationId xmlns:p14="http://schemas.microsoft.com/office/powerpoint/2010/main" val="3913988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46084" name="Rectangle 4"/>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F23C526C-F96E-4B74-AF4B-E70021D6C236}" type="slidenum">
              <a:rPr lang="en-US"/>
              <a:pPr>
                <a:defRPr/>
              </a:pPr>
              <a:t>‹#›</a:t>
            </a:fld>
            <a:endParaRPr lang="en-US"/>
          </a:p>
        </p:txBody>
      </p:sp>
    </p:spTree>
    <p:extLst>
      <p:ext uri="{BB962C8B-B14F-4D97-AF65-F5344CB8AC3E}">
        <p14:creationId xmlns:p14="http://schemas.microsoft.com/office/powerpoint/2010/main" val="27523583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284F837-0F75-4F21-8D66-CD523AC663BB}" type="slidenum">
              <a:rPr lang="en-US" smtClean="0"/>
              <a:pPr/>
              <a:t>1</a:t>
            </a:fld>
            <a:endParaRPr lang="en-US" smtClean="0"/>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83A18B1-9E01-423A-8498-44770416B7EC}" type="slidenum">
              <a:rPr lang="en-US" smtClean="0"/>
              <a:pPr/>
              <a:t>2</a:t>
            </a:fld>
            <a:endParaRPr lang="en-US" smtClean="0"/>
          </a:p>
        </p:txBody>
      </p:sp>
      <p:sp>
        <p:nvSpPr>
          <p:cNvPr id="48131" name="Rectangle 2"/>
          <p:cNvSpPr>
            <a:spLocks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B7DE8BD-C270-4DC8-9603-885A33A79D84}" type="slidenum">
              <a:rPr lang="en-US" smtClean="0"/>
              <a:pPr/>
              <a:t>3</a:t>
            </a:fld>
            <a:endParaRPr lang="en-US" smtClean="0"/>
          </a:p>
        </p:txBody>
      </p:sp>
      <p:sp>
        <p:nvSpPr>
          <p:cNvPr id="49155" name="Rectangle 2"/>
          <p:cNvSpPr>
            <a:spLocks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EF6A92B-01E3-4B9F-9C0C-9A3457DB1548}" type="slidenum">
              <a:rPr lang="en-US" smtClean="0"/>
              <a:pPr/>
              <a:t>4</a:t>
            </a:fld>
            <a:endParaRPr lang="en-US" smtClean="0"/>
          </a:p>
        </p:txBody>
      </p:sp>
      <p:sp>
        <p:nvSpPr>
          <p:cNvPr id="50179" name="Rectangle 2"/>
          <p:cNvSpPr>
            <a:spLocks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A788B2E-6774-4D0C-9453-432CB98FBDD0}" type="slidenum">
              <a:rPr lang="en-US" smtClean="0"/>
              <a:pPr/>
              <a:t>5</a:t>
            </a:fld>
            <a:endParaRPr lang="en-US" smtClean="0"/>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3F4972B-8DF3-401F-887C-0FDB7BC34AA9}" type="slidenum">
              <a:rPr lang="en-US" smtClean="0"/>
              <a:pPr/>
              <a:t>6</a:t>
            </a:fld>
            <a:endParaRPr lang="en-US" smtClean="0"/>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8976D35-FC85-495E-9F1F-21AC2CA7BEA2}" type="slidenum">
              <a:rPr lang="en-US" smtClean="0"/>
              <a:pPr/>
              <a:t>7</a:t>
            </a:fld>
            <a:endParaRPr lang="en-US" smtClean="0"/>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D171277-778F-4963-8310-CE41406AFBE8}" type="slidenum">
              <a:rPr lang="en-US" smtClean="0"/>
              <a:pPr/>
              <a:t>8</a:t>
            </a:fld>
            <a:endParaRPr lang="en-US" smtClean="0"/>
          </a:p>
        </p:txBody>
      </p:sp>
      <p:sp>
        <p:nvSpPr>
          <p:cNvPr id="54275" name="Rectangle 2"/>
          <p:cNvSpPr>
            <a:spLocks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E9257E3-17BA-429E-B440-0666E0680B6A}" type="slidenum">
              <a:rPr lang="en-US" smtClean="0"/>
              <a:pPr/>
              <a:t>9</a:t>
            </a:fld>
            <a:endParaRPr lang="en-US" smtClean="0"/>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B422BFB-1920-41C2-A960-4A09F562D514}" type="slidenum">
              <a:rPr lang="en-US" smtClean="0"/>
              <a:pPr/>
              <a:t>10</a:t>
            </a:fld>
            <a:endParaRPr lang="en-US" smtClean="0"/>
          </a:p>
        </p:txBody>
      </p:sp>
      <p:sp>
        <p:nvSpPr>
          <p:cNvPr id="56323" name="Rectangle 2"/>
          <p:cNvSpPr>
            <a:spLocks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1FBA234-A747-4024-9688-B4114669AFA0}" type="slidenum">
              <a:rPr lang="en-US" smtClean="0"/>
              <a:pPr/>
              <a:t>11</a:t>
            </a:fld>
            <a:endParaRPr lang="en-US" smtClean="0"/>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3CFA6A7-53D6-44AE-9FC0-9A4664B6EAC8}" type="slidenum">
              <a:rPr lang="en-US" smtClean="0"/>
              <a:pPr/>
              <a:t>12</a:t>
            </a:fld>
            <a:endParaRPr lang="en-US" smtClean="0"/>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04311E6-5CCF-4D6A-AB64-675477F63D2B}" type="slidenum">
              <a:rPr lang="en-US" smtClean="0"/>
              <a:pPr/>
              <a:t>13</a:t>
            </a:fld>
            <a:endParaRPr lang="en-US" smtClean="0"/>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361C596-5A48-4F7E-ACB2-A8BD3C3663E5}" type="slidenum">
              <a:rPr lang="en-US" smtClean="0"/>
              <a:pPr/>
              <a:t>14</a:t>
            </a:fld>
            <a:endParaRPr lang="en-US" smtClean="0"/>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2105CA9-4E03-46BD-92A4-687F8524D1CC}" type="slidenum">
              <a:rPr lang="en-US" smtClean="0"/>
              <a:pPr/>
              <a:t>15</a:t>
            </a:fld>
            <a:endParaRPr lang="en-US" smtClean="0"/>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F458B8C-94DF-455B-B1F3-8BFD2822737A}" type="slidenum">
              <a:rPr lang="en-US" smtClean="0"/>
              <a:pPr/>
              <a:t>16</a:t>
            </a:fld>
            <a:endParaRPr lang="en-US" smtClean="0"/>
          </a:p>
        </p:txBody>
      </p:sp>
      <p:sp>
        <p:nvSpPr>
          <p:cNvPr id="62467" name="Rectangle 2"/>
          <p:cNvSpPr>
            <a:spLocks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7BD22DF-4CB3-48F6-9F6F-F14F0CEE33BD}" type="slidenum">
              <a:rPr lang="en-US" smtClean="0"/>
              <a:pPr/>
              <a:t>17</a:t>
            </a:fld>
            <a:endParaRPr lang="en-US" smtClean="0"/>
          </a:p>
        </p:txBody>
      </p:sp>
      <p:sp>
        <p:nvSpPr>
          <p:cNvPr id="63491" name="Rectangle 2"/>
          <p:cNvSpPr>
            <a:spLocks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84B0849-8DD1-49E1-871B-57ABBD26E47B}" type="slidenum">
              <a:rPr lang="en-US" smtClean="0"/>
              <a:pPr/>
              <a:t>18</a:t>
            </a:fld>
            <a:endParaRPr lang="en-US" smtClean="0"/>
          </a:p>
        </p:txBody>
      </p:sp>
      <p:sp>
        <p:nvSpPr>
          <p:cNvPr id="64515" name="Rectangle 2"/>
          <p:cNvSpPr>
            <a:spLocks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A4E2587-DD0E-4C52-83A3-B56251CE9FDD}" type="slidenum">
              <a:rPr lang="en-US" smtClean="0"/>
              <a:pPr/>
              <a:t>19</a:t>
            </a:fld>
            <a:endParaRPr lang="en-US" smtClean="0"/>
          </a:p>
        </p:txBody>
      </p:sp>
      <p:sp>
        <p:nvSpPr>
          <p:cNvPr id="65539" name="Rectangle 2"/>
          <p:cNvSpPr>
            <a:spLocks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31944ABD-2F48-4EEF-92C2-F95D34ED598A}" type="slidenum">
              <a:rPr lang="en-US" smtClean="0"/>
              <a:pPr>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9E6BA3C-32AB-4C96-A28C-30E93EB5EF31}" type="slidenum">
              <a:rPr lang="en-US" smtClean="0"/>
              <a:pPr>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B992AF2-D9DA-41BE-BDA7-6B80F8511CBF}" type="slidenum">
              <a:rPr lang="en-US" smtClean="0"/>
              <a:pPr>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2F8E3EC5-3881-4952-8C85-A2E63E12C544}"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F718D053-898A-4ECB-AA42-781AE54E6664}" type="slidenum">
              <a:rPr lang="en-US" smtClean="0"/>
              <a:pPr>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6F04529-E0F8-45BE-B724-7DD65671C0EF}" type="slidenum">
              <a:rPr lang="en-US" smtClean="0"/>
              <a:pPr>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DCA6A0A-D7E6-4634-B117-A158183AAF94}" type="slidenum">
              <a:rPr lang="en-US" smtClean="0"/>
              <a:pPr>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4714913-3013-46C3-972D-EB8900B35E54}" type="slidenum">
              <a:rPr lang="en-US" smtClean="0"/>
              <a:pPr>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65BB2DD-328C-41CB-BEDF-9D8D3C5F1760}" type="slidenum">
              <a:rPr lang="en-US" smtClean="0"/>
              <a:pPr>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E2BE9ED0-D0F7-4229-AF92-FF15194C9787}" type="slidenum">
              <a:rPr lang="en-US" smtClean="0"/>
              <a:pPr>
                <a:defRPr/>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540D4854-14BB-4527-A7AD-BFB760EA460D}" type="slidenum">
              <a:rPr lang="en-US" smtClean="0"/>
              <a:pPr>
                <a:defRPr/>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noTextEdit="1"/>
          </p:cNvSpPr>
          <p:nvPr>
            <p:ph type="sldImg"/>
          </p:nvPr>
        </p:nvSpPr>
        <p:spPr>
          <a:ln/>
        </p:spPr>
      </p:sp>
      <p:sp>
        <p:nvSpPr>
          <p:cNvPr id="77827" name="Rectangle 3"/>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79082200-793B-45A3-9685-024AC21F558A}"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CC8A67F1-E49C-405F-9513-9F7E55E722B6}" type="slidenum">
              <a:rPr lang="en-US" smtClean="0"/>
              <a:pPr>
                <a:defRPr/>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BFD401B1-D877-456C-8D2F-DB0E6559EB39}" type="slidenum">
              <a:rPr lang="en-US" smtClean="0"/>
              <a:pPr>
                <a:defRPr/>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7A4A35FD-F359-4181-B6E7-8DAA0E794C11}" type="slidenum">
              <a:rPr lang="en-US" smtClean="0"/>
              <a:pPr>
                <a:defRPr/>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ABA00F9-2452-4BB5-878B-4F19239987F5}" type="slidenum">
              <a:rPr lang="en-US" smtClean="0"/>
              <a:pPr>
                <a:defRPr/>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313F63FE-9AFF-41DB-886F-ECC9BA38A369}"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F7039C6E-663C-48C5-A2D2-FD6C22A5D928}" type="slidenum">
              <a:rPr lang="en-US" smtClean="0"/>
              <a:pPr>
                <a:defRPr/>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16382B4-6321-472C-AFC1-72371C4E70A8}" type="slidenum">
              <a:rPr lang="en-US" smtClean="0"/>
              <a:pPr>
                <a:defRPr/>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94D59BF9-3828-4CEC-8290-B9E8FD384351}" type="slidenum">
              <a:rPr lang="en-US" smtClean="0"/>
              <a:pPr>
                <a:defRPr/>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5102152-E399-46AA-AD1C-9C58479434BF}"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FA3B024-89DF-403F-B048-DCD3E7B101BC}" type="slidenum">
              <a:rPr lang="en-US" smtClean="0"/>
              <a:pPr>
                <a:defRPr/>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590850"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
        <p:nvSpPr>
          <p:cNvPr id="590851"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F76A25F4-D326-43D6-9A2E-81F74889707B}" type="slidenum">
              <a:rPr lang="en-US"/>
              <a:pPr>
                <a:defRPr/>
              </a:pPr>
              <a:t>‹#›</a:t>
            </a:fld>
            <a:endParaRPr lang="en-US"/>
          </a:p>
        </p:txBody>
      </p:sp>
    </p:spTree>
    <p:extLst>
      <p:ext uri="{BB962C8B-B14F-4D97-AF65-F5344CB8AC3E}">
        <p14:creationId xmlns:p14="http://schemas.microsoft.com/office/powerpoint/2010/main" val="414962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A6507E-6A55-4F44-8C7C-6C43567EABF8}" type="slidenum">
              <a:rPr lang="en-US"/>
              <a:pPr>
                <a:defRPr/>
              </a:pPr>
              <a:t>‹#›</a:t>
            </a:fld>
            <a:endParaRPr lang="en-US"/>
          </a:p>
        </p:txBody>
      </p:sp>
    </p:spTree>
    <p:extLst>
      <p:ext uri="{BB962C8B-B14F-4D97-AF65-F5344CB8AC3E}">
        <p14:creationId xmlns:p14="http://schemas.microsoft.com/office/powerpoint/2010/main" val="259868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CB480A-CA4F-4A6C-AE99-112EF83CB3C9}" type="slidenum">
              <a:rPr lang="en-US"/>
              <a:pPr>
                <a:defRPr/>
              </a:pPr>
              <a:t>‹#›</a:t>
            </a:fld>
            <a:endParaRPr lang="en-US"/>
          </a:p>
        </p:txBody>
      </p:sp>
    </p:spTree>
    <p:extLst>
      <p:ext uri="{BB962C8B-B14F-4D97-AF65-F5344CB8AC3E}">
        <p14:creationId xmlns:p14="http://schemas.microsoft.com/office/powerpoint/2010/main" val="288162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A19570-649F-4262-9EBF-A42569522C19}" type="slidenum">
              <a:rPr lang="en-US"/>
              <a:pPr>
                <a:defRPr/>
              </a:pPr>
              <a:t>‹#›</a:t>
            </a:fld>
            <a:endParaRPr lang="en-US"/>
          </a:p>
        </p:txBody>
      </p:sp>
    </p:spTree>
    <p:extLst>
      <p:ext uri="{BB962C8B-B14F-4D97-AF65-F5344CB8AC3E}">
        <p14:creationId xmlns:p14="http://schemas.microsoft.com/office/powerpoint/2010/main" val="342807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86D4462-3A72-475B-8C6A-CC4C49F3B960}" type="slidenum">
              <a:rPr lang="en-US"/>
              <a:pPr>
                <a:defRPr/>
              </a:pPr>
              <a:t>‹#›</a:t>
            </a:fld>
            <a:endParaRPr lang="en-US"/>
          </a:p>
        </p:txBody>
      </p:sp>
    </p:spTree>
    <p:extLst>
      <p:ext uri="{BB962C8B-B14F-4D97-AF65-F5344CB8AC3E}">
        <p14:creationId xmlns:p14="http://schemas.microsoft.com/office/powerpoint/2010/main" val="425471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FC3DC49-0F1C-4DBD-AF88-F5D9F0033C38}" type="slidenum">
              <a:rPr lang="en-US"/>
              <a:pPr>
                <a:defRPr/>
              </a:pPr>
              <a:t>‹#›</a:t>
            </a:fld>
            <a:endParaRPr lang="en-US"/>
          </a:p>
        </p:txBody>
      </p:sp>
    </p:spTree>
    <p:extLst>
      <p:ext uri="{BB962C8B-B14F-4D97-AF65-F5344CB8AC3E}">
        <p14:creationId xmlns:p14="http://schemas.microsoft.com/office/powerpoint/2010/main" val="2822404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F5C920B-C713-4327-A044-05109197ACC6}" type="slidenum">
              <a:rPr lang="en-US"/>
              <a:pPr>
                <a:defRPr/>
              </a:pPr>
              <a:t>‹#›</a:t>
            </a:fld>
            <a:endParaRPr lang="en-US"/>
          </a:p>
        </p:txBody>
      </p:sp>
    </p:spTree>
    <p:extLst>
      <p:ext uri="{BB962C8B-B14F-4D97-AF65-F5344CB8AC3E}">
        <p14:creationId xmlns:p14="http://schemas.microsoft.com/office/powerpoint/2010/main" val="410233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35250CA-498D-4B60-9DDE-B02CC66FE466}" type="slidenum">
              <a:rPr lang="en-US"/>
              <a:pPr>
                <a:defRPr/>
              </a:pPr>
              <a:t>‹#›</a:t>
            </a:fld>
            <a:endParaRPr lang="en-US"/>
          </a:p>
        </p:txBody>
      </p:sp>
    </p:spTree>
    <p:extLst>
      <p:ext uri="{BB962C8B-B14F-4D97-AF65-F5344CB8AC3E}">
        <p14:creationId xmlns:p14="http://schemas.microsoft.com/office/powerpoint/2010/main" val="672196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8E246F-AF99-4444-836E-F535B60F05DA}" type="slidenum">
              <a:rPr lang="en-US"/>
              <a:pPr>
                <a:defRPr/>
              </a:pPr>
              <a:t>‹#›</a:t>
            </a:fld>
            <a:endParaRPr lang="en-US"/>
          </a:p>
        </p:txBody>
      </p:sp>
    </p:spTree>
    <p:extLst>
      <p:ext uri="{BB962C8B-B14F-4D97-AF65-F5344CB8AC3E}">
        <p14:creationId xmlns:p14="http://schemas.microsoft.com/office/powerpoint/2010/main" val="207314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72A3F3-1AA9-4C7D-85B9-45DCAAEB128D}" type="slidenum">
              <a:rPr lang="en-US"/>
              <a:pPr>
                <a:defRPr/>
              </a:pPr>
              <a:t>‹#›</a:t>
            </a:fld>
            <a:endParaRPr lang="en-US"/>
          </a:p>
        </p:txBody>
      </p:sp>
    </p:spTree>
    <p:extLst>
      <p:ext uri="{BB962C8B-B14F-4D97-AF65-F5344CB8AC3E}">
        <p14:creationId xmlns:p14="http://schemas.microsoft.com/office/powerpoint/2010/main" val="1862114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8C954F-20FE-44DD-A2D4-E5AEC0705CB8}" type="slidenum">
              <a:rPr lang="en-US"/>
              <a:pPr>
                <a:defRPr/>
              </a:pPr>
              <a:t>‹#›</a:t>
            </a:fld>
            <a:endParaRPr lang="en-US"/>
          </a:p>
        </p:txBody>
      </p:sp>
    </p:spTree>
    <p:extLst>
      <p:ext uri="{BB962C8B-B14F-4D97-AF65-F5344CB8AC3E}">
        <p14:creationId xmlns:p14="http://schemas.microsoft.com/office/powerpoint/2010/main" val="512555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180F42-7FF7-43C5-BBB5-3360ED78D2DD}" type="slidenum">
              <a:rPr lang="en-US"/>
              <a:pPr>
                <a:defRPr/>
              </a:pPr>
              <a:t>‹#›</a:t>
            </a:fld>
            <a:endParaRPr lang="en-US"/>
          </a:p>
        </p:txBody>
      </p:sp>
    </p:spTree>
    <p:extLst>
      <p:ext uri="{BB962C8B-B14F-4D97-AF65-F5344CB8AC3E}">
        <p14:creationId xmlns:p14="http://schemas.microsoft.com/office/powerpoint/2010/main" val="404599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9828"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Verdana" pitchFamily="34" charset="0"/>
                <a:cs typeface="+mn-cs"/>
              </a:defRPr>
            </a:lvl1pPr>
          </a:lstStyle>
          <a:p>
            <a:pPr>
              <a:defRPr/>
            </a:pPr>
            <a:endParaRPr lang="en-US"/>
          </a:p>
        </p:txBody>
      </p:sp>
      <p:sp>
        <p:nvSpPr>
          <p:cNvPr id="5898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Verdana" pitchFamily="34" charset="0"/>
                <a:cs typeface="+mn-cs"/>
              </a:defRPr>
            </a:lvl1pPr>
          </a:lstStyle>
          <a:p>
            <a:pPr>
              <a:defRPr/>
            </a:pPr>
            <a:endParaRPr lang="en-US"/>
          </a:p>
        </p:txBody>
      </p:sp>
      <p:sp>
        <p:nvSpPr>
          <p:cNvPr id="589830"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Verdana" pitchFamily="34" charset="0"/>
                <a:cs typeface="+mn-cs"/>
              </a:defRPr>
            </a:lvl1pPr>
          </a:lstStyle>
          <a:p>
            <a:pPr>
              <a:defRPr/>
            </a:pPr>
            <a:fld id="{7C1E03D7-91DC-49DF-9A88-7506A6DD0022}"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Tree>
  </p:cSld>
  <p:clrMap bg1="lt1" tx1="dk1" bg2="lt2" tx2="dk2" accent1="accent1" accent2="accent2" accent3="accent3" accent4="accent4" accent5="accent5" accent6="accent6" hlink="hlink" folHlink="folHlink"/>
  <p:sldLayoutIdLst>
    <p:sldLayoutId id="2147483750"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charset="0"/>
          <a:cs typeface="Arial" charset="0"/>
        </a:defRPr>
      </a:lvl2pPr>
      <a:lvl3pPr algn="ctr" rtl="0" eaLnBrk="0" fontAlgn="base" hangingPunct="0">
        <a:spcBef>
          <a:spcPct val="0"/>
        </a:spcBef>
        <a:spcAft>
          <a:spcPct val="0"/>
        </a:spcAft>
        <a:defRPr sz="3200">
          <a:solidFill>
            <a:schemeClr val="tx2"/>
          </a:solidFill>
          <a:latin typeface="Arial" charset="0"/>
          <a:cs typeface="Arial" charset="0"/>
        </a:defRPr>
      </a:lvl3pPr>
      <a:lvl4pPr algn="ctr" rtl="0" eaLnBrk="0" fontAlgn="base" hangingPunct="0">
        <a:spcBef>
          <a:spcPct val="0"/>
        </a:spcBef>
        <a:spcAft>
          <a:spcPct val="0"/>
        </a:spcAft>
        <a:defRPr sz="3200">
          <a:solidFill>
            <a:schemeClr val="tx2"/>
          </a:solidFill>
          <a:latin typeface="Arial" charset="0"/>
          <a:cs typeface="Arial" charset="0"/>
        </a:defRPr>
      </a:lvl4pPr>
      <a:lvl5pPr algn="ctr" rtl="0" eaLnBrk="0" fontAlgn="base" hangingPunct="0">
        <a:spcBef>
          <a:spcPct val="0"/>
        </a:spcBef>
        <a:spcAft>
          <a:spcPct val="0"/>
        </a:spcAft>
        <a:defRPr sz="3200">
          <a:solidFill>
            <a:schemeClr val="tx2"/>
          </a:solidFill>
          <a:latin typeface="Arial" charset="0"/>
          <a:cs typeface="Arial" charset="0"/>
        </a:defRPr>
      </a:lvl5pPr>
      <a:lvl6pPr marL="457200" algn="ctr" rtl="0" fontAlgn="base">
        <a:spcBef>
          <a:spcPct val="0"/>
        </a:spcBef>
        <a:spcAft>
          <a:spcPct val="0"/>
        </a:spcAft>
        <a:defRPr sz="3200">
          <a:solidFill>
            <a:schemeClr val="tx2"/>
          </a:solidFill>
          <a:latin typeface="Arial" charset="0"/>
          <a:cs typeface="Arial" charset="0"/>
        </a:defRPr>
      </a:lvl6pPr>
      <a:lvl7pPr marL="914400" algn="ctr" rtl="0" fontAlgn="base">
        <a:spcBef>
          <a:spcPct val="0"/>
        </a:spcBef>
        <a:spcAft>
          <a:spcPct val="0"/>
        </a:spcAft>
        <a:defRPr sz="3200">
          <a:solidFill>
            <a:schemeClr val="tx2"/>
          </a:solidFill>
          <a:latin typeface="Arial" charset="0"/>
          <a:cs typeface="Arial" charset="0"/>
        </a:defRPr>
      </a:lvl7pPr>
      <a:lvl8pPr marL="1371600" algn="ctr" rtl="0" fontAlgn="base">
        <a:spcBef>
          <a:spcPct val="0"/>
        </a:spcBef>
        <a:spcAft>
          <a:spcPct val="0"/>
        </a:spcAft>
        <a:defRPr sz="3200">
          <a:solidFill>
            <a:schemeClr val="tx2"/>
          </a:solidFill>
          <a:latin typeface="Arial" charset="0"/>
          <a:cs typeface="Arial" charset="0"/>
        </a:defRPr>
      </a:lvl8pPr>
      <a:lvl9pPr marL="1828800" algn="ctr" rtl="0" fontAlgn="base">
        <a:spcBef>
          <a:spcPct val="0"/>
        </a:spcBef>
        <a:spcAft>
          <a:spcPct val="0"/>
        </a:spcAft>
        <a:defRPr sz="32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7.wmf"/><Relationship Id="rId4" Type="http://schemas.openxmlformats.org/officeDocument/2006/relationships/oleObject" Target="../embeddings/oleObject7.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png"/><Relationship Id="rId4" Type="http://schemas.openxmlformats.org/officeDocument/2006/relationships/oleObject" Target="../embeddings/oleObject8.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600" b="1" smtClean="0">
                <a:solidFill>
                  <a:schemeClr val="folHlink"/>
                </a:solidFill>
              </a:rPr>
              <a:t>Discrete Choice Modeling</a:t>
            </a:r>
          </a:p>
        </p:txBody>
      </p:sp>
      <p:sp>
        <p:nvSpPr>
          <p:cNvPr id="3075" name="Rectangle 3"/>
          <p:cNvSpPr>
            <a:spLocks noGrp="1" noChangeArrowheads="1"/>
          </p:cNvSpPr>
          <p:nvPr>
            <p:ph type="subTitle" idx="4294967295"/>
          </p:nvPr>
        </p:nvSpPr>
        <p:spPr>
          <a:xfrm>
            <a:off x="1676400" y="2362200"/>
            <a:ext cx="7086600" cy="2566988"/>
          </a:xfrm>
        </p:spPr>
        <p:txBody>
          <a:bodyPr/>
          <a:lstStyle/>
          <a:p>
            <a:pPr marL="0" indent="0" eaLnBrk="1" hangingPunct="1">
              <a:buFont typeface="Wingdings" pitchFamily="2" charset="2"/>
              <a:buNone/>
            </a:pPr>
            <a:r>
              <a:rPr lang="en-US" sz="3600" b="1" smtClean="0"/>
              <a:t>William Greene</a:t>
            </a:r>
          </a:p>
          <a:p>
            <a:pPr marL="0" indent="0" eaLnBrk="1" hangingPunct="1">
              <a:buFont typeface="Wingdings" pitchFamily="2" charset="2"/>
              <a:buNone/>
            </a:pPr>
            <a:r>
              <a:rPr lang="en-US" sz="3600" b="1" smtClean="0"/>
              <a:t>Stern School of Business</a:t>
            </a:r>
          </a:p>
          <a:p>
            <a:pPr marL="0" indent="0" eaLnBrk="1" hangingPunct="1">
              <a:buFont typeface="Wingdings" pitchFamily="2" charset="2"/>
              <a:buNone/>
            </a:pPr>
            <a:r>
              <a:rPr lang="en-US" sz="3600" b="1" smtClean="0"/>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685800"/>
            <a:ext cx="7772400" cy="1735138"/>
          </a:xfrm>
        </p:spPr>
        <p:txBody>
          <a:bodyPr/>
          <a:lstStyle/>
          <a:p>
            <a:pPr eaLnBrk="1" hangingPunct="1"/>
            <a:r>
              <a:rPr lang="en-US" smtClean="0">
                <a:solidFill>
                  <a:schemeClr val="folHlink"/>
                </a:solidFill>
              </a:rPr>
              <a:t>Part 10</a:t>
            </a:r>
          </a:p>
        </p:txBody>
      </p:sp>
      <p:sp>
        <p:nvSpPr>
          <p:cNvPr id="4099" name="Rectangle 3"/>
          <p:cNvSpPr>
            <a:spLocks noGrp="1" noChangeArrowheads="1"/>
          </p:cNvSpPr>
          <p:nvPr>
            <p:ph type="subTitle" idx="1"/>
          </p:nvPr>
        </p:nvSpPr>
        <p:spPr>
          <a:xfrm>
            <a:off x="1878013" y="3482975"/>
            <a:ext cx="5576887" cy="1473200"/>
          </a:xfrm>
        </p:spPr>
        <p:txBody>
          <a:bodyPr/>
          <a:lstStyle/>
          <a:p>
            <a:pPr eaLnBrk="1" hangingPunct="1"/>
            <a:r>
              <a:rPr lang="en-US" sz="4300" smtClean="0"/>
              <a:t>Multinomial Logit Extensions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2800" smtClean="0"/>
              <a:t>What’s Wrong with the MNL Model?</a:t>
            </a:r>
          </a:p>
        </p:txBody>
      </p:sp>
      <p:sp>
        <p:nvSpPr>
          <p:cNvPr id="5123" name="Rectangle 3"/>
          <p:cNvSpPr>
            <a:spLocks noGrp="1" noChangeArrowheads="1"/>
          </p:cNvSpPr>
          <p:nvPr>
            <p:ph type="body" idx="1"/>
          </p:nvPr>
        </p:nvSpPr>
        <p:spPr>
          <a:xfrm>
            <a:off x="1295400" y="1676400"/>
            <a:ext cx="7620000" cy="4724400"/>
          </a:xfrm>
        </p:spPr>
        <p:txBody>
          <a:bodyPr/>
          <a:lstStyle/>
          <a:p>
            <a:pPr eaLnBrk="1" hangingPunct="1">
              <a:lnSpc>
                <a:spcPct val="80000"/>
              </a:lnSpc>
            </a:pPr>
            <a:r>
              <a:rPr lang="en-US" sz="3200" smtClean="0"/>
              <a:t>I</a:t>
            </a:r>
            <a:r>
              <a:rPr lang="en-US" sz="2400" smtClean="0"/>
              <a:t>.I.D. </a:t>
            </a:r>
            <a:r>
              <a:rPr lang="en-US" sz="2400" smtClean="0">
                <a:sym typeface="Wingdings" pitchFamily="2" charset="2"/>
              </a:rPr>
              <a:t> IIA (Independence from irrelevant alternatives)</a:t>
            </a:r>
          </a:p>
          <a:p>
            <a:pPr lvl="1" eaLnBrk="1" hangingPunct="1">
              <a:lnSpc>
                <a:spcPct val="80000"/>
              </a:lnSpc>
            </a:pPr>
            <a:r>
              <a:rPr lang="en-US" sz="2000" smtClean="0"/>
              <a:t>Peculiar behavioral assumption</a:t>
            </a:r>
          </a:p>
          <a:p>
            <a:pPr lvl="1" eaLnBrk="1" hangingPunct="1">
              <a:lnSpc>
                <a:spcPct val="80000"/>
              </a:lnSpc>
            </a:pPr>
            <a:r>
              <a:rPr lang="en-US" sz="2000" smtClean="0"/>
              <a:t>Leads to skewed, implausible empirical results</a:t>
            </a:r>
          </a:p>
          <a:p>
            <a:pPr lvl="1" eaLnBrk="1" hangingPunct="1">
              <a:lnSpc>
                <a:spcPct val="80000"/>
              </a:lnSpc>
            </a:pPr>
            <a:r>
              <a:rPr lang="en-US" sz="2000" smtClean="0"/>
              <a:t>Functional forms, e.g., nested logit, avoid IIA</a:t>
            </a:r>
          </a:p>
          <a:p>
            <a:pPr lvl="1" eaLnBrk="1" hangingPunct="1">
              <a:lnSpc>
                <a:spcPct val="80000"/>
              </a:lnSpc>
            </a:pPr>
            <a:r>
              <a:rPr lang="en-US" sz="2000" smtClean="0"/>
              <a:t>IIA will be a nonissue in what follows.</a:t>
            </a:r>
          </a:p>
          <a:p>
            <a:pPr eaLnBrk="1" hangingPunct="1">
              <a:lnSpc>
                <a:spcPct val="80000"/>
              </a:lnSpc>
            </a:pPr>
            <a:r>
              <a:rPr lang="en-US" sz="3200" smtClean="0"/>
              <a:t>I</a:t>
            </a:r>
            <a:r>
              <a:rPr lang="en-US" sz="2400" smtClean="0"/>
              <a:t>nsufficiently heterogeneous:</a:t>
            </a:r>
          </a:p>
          <a:p>
            <a:pPr eaLnBrk="1" hangingPunct="1">
              <a:lnSpc>
                <a:spcPct val="80000"/>
              </a:lnSpc>
              <a:buFont typeface="Wingdings" pitchFamily="2" charset="2"/>
              <a:buNone/>
            </a:pPr>
            <a:r>
              <a:rPr lang="en-US" sz="1800" smtClean="0"/>
              <a:t>     </a:t>
            </a:r>
            <a:r>
              <a:rPr lang="en-US" smtClean="0"/>
              <a:t> </a:t>
            </a:r>
            <a:r>
              <a:rPr lang="en-US" sz="2000" smtClean="0"/>
              <a:t>“… economists are often more interested in aggregate effects and regard heterogeneity as a statistical nuisance parameter problem which must be addressed but not emphasized. Econometricians frequently employ methods which do not allow for the estimation of individual level parameters.”  (Allenby and Rossi, Journal of Econometrics, 1999)</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A Model with Choice Heteroscedasticity</a:t>
            </a:r>
          </a:p>
        </p:txBody>
      </p:sp>
      <p:graphicFrame>
        <p:nvGraphicFramePr>
          <p:cNvPr id="6147" name="Object 4"/>
          <p:cNvGraphicFramePr>
            <a:graphicFrameLocks noChangeAspect="1"/>
          </p:cNvGraphicFramePr>
          <p:nvPr>
            <p:ph idx="1"/>
          </p:nvPr>
        </p:nvGraphicFramePr>
        <p:xfrm>
          <a:off x="1066800" y="1905000"/>
          <a:ext cx="7086600" cy="3897313"/>
        </p:xfrm>
        <a:graphic>
          <a:graphicData uri="http://schemas.openxmlformats.org/presentationml/2006/ole">
            <mc:AlternateContent xmlns:mc="http://schemas.openxmlformats.org/markup-compatibility/2006">
              <mc:Choice xmlns:v="urn:schemas-microsoft-com:vml" Requires="v">
                <p:oleObj spid="_x0000_s6148" name="Equation" r:id="rId4" imgW="3670300" imgH="2019300" progId="Equation.DSMT4">
                  <p:embed/>
                </p:oleObj>
              </mc:Choice>
              <mc:Fallback>
                <p:oleObj name="Equation" r:id="rId4" imgW="3670300" imgH="20193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905000"/>
                        <a:ext cx="7086600" cy="3897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57200"/>
            <a:ext cx="7772400" cy="990600"/>
          </a:xfrm>
        </p:spPr>
        <p:txBody>
          <a:bodyPr/>
          <a:lstStyle/>
          <a:p>
            <a:pPr eaLnBrk="1" hangingPunct="1"/>
            <a:r>
              <a:rPr lang="en-US" smtClean="0"/>
              <a:t>Heteroscedastic Extreme Value Model (1)</a:t>
            </a:r>
          </a:p>
        </p:txBody>
      </p:sp>
      <p:sp>
        <p:nvSpPr>
          <p:cNvPr id="7171" name="Text Box 3"/>
          <p:cNvSpPr txBox="1">
            <a:spLocks noChangeArrowheads="1"/>
          </p:cNvSpPr>
          <p:nvPr/>
        </p:nvSpPr>
        <p:spPr bwMode="auto">
          <a:xfrm>
            <a:off x="838200" y="1828800"/>
            <a:ext cx="78486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Start values obtained using MNL model       |</a:t>
            </a:r>
          </a:p>
          <a:p>
            <a:r>
              <a:rPr lang="en-US" sz="1400" b="1">
                <a:latin typeface="Courier New" pitchFamily="49" charset="0"/>
              </a:rPr>
              <a:t>| Maximum Likelihood Estimates                |</a:t>
            </a:r>
          </a:p>
          <a:p>
            <a:r>
              <a:rPr lang="en-US" sz="1400" b="1">
                <a:latin typeface="Courier New" pitchFamily="49" charset="0"/>
              </a:rPr>
              <a:t>| Log likelihood function       -184.5067     |</a:t>
            </a:r>
          </a:p>
          <a:p>
            <a:r>
              <a:rPr lang="en-US" sz="1400" b="1">
                <a:latin typeface="Courier New" pitchFamily="49" charset="0"/>
              </a:rPr>
              <a:t>| Dependent variable               Choice     |</a:t>
            </a:r>
          </a:p>
          <a:p>
            <a:r>
              <a:rPr lang="en-US" sz="1400" b="1">
                <a:latin typeface="Courier New" pitchFamily="49" charset="0"/>
              </a:rPr>
              <a:t>| Response data are given as ind. choice.     |</a:t>
            </a:r>
          </a:p>
          <a:p>
            <a:r>
              <a:rPr lang="en-US" sz="1400" b="1">
                <a:latin typeface="Courier New" pitchFamily="49" charset="0"/>
              </a:rPr>
              <a:t>| Number of obs.=   210, skipped   0 bad obs.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a:t>
            </a:r>
          </a:p>
          <a:p>
            <a:r>
              <a:rPr lang="en-US" sz="1400" b="1">
                <a:latin typeface="Courier New" pitchFamily="49" charset="0"/>
              </a:rPr>
              <a:t>+--------+--------------+----------------+--------+--------+</a:t>
            </a:r>
          </a:p>
          <a:p>
            <a:r>
              <a:rPr lang="en-US" sz="1400" b="1">
                <a:latin typeface="Courier New" pitchFamily="49" charset="0"/>
              </a:rPr>
              <a:t> GC      |     .06929537       .01743306     3.975   .0001</a:t>
            </a:r>
          </a:p>
          <a:p>
            <a:r>
              <a:rPr lang="en-US" sz="1400" b="1">
                <a:latin typeface="Courier New" pitchFamily="49" charset="0"/>
              </a:rPr>
              <a:t> TTME    |    -.10364955       .01093815    -9.476   .0000</a:t>
            </a:r>
          </a:p>
          <a:p>
            <a:r>
              <a:rPr lang="en-US" sz="1400" b="1">
                <a:latin typeface="Courier New" pitchFamily="49" charset="0"/>
              </a:rPr>
              <a:t> INVC    |    -.08493182       .01938251    -4.382   .0000</a:t>
            </a:r>
          </a:p>
          <a:p>
            <a:r>
              <a:rPr lang="en-US" sz="1400" b="1">
                <a:latin typeface="Courier New" pitchFamily="49" charset="0"/>
              </a:rPr>
              <a:t> INVT    |    -.01333220       .00251698    -5.297   .0000</a:t>
            </a:r>
          </a:p>
          <a:p>
            <a:r>
              <a:rPr lang="en-US" sz="1400" b="1">
                <a:latin typeface="Courier New" pitchFamily="49" charset="0"/>
              </a:rPr>
              <a:t> AASC    |    5.20474275       .90521312     5.750   .0000</a:t>
            </a:r>
          </a:p>
          <a:p>
            <a:r>
              <a:rPr lang="en-US" sz="1400" b="1">
                <a:latin typeface="Courier New" pitchFamily="49" charset="0"/>
              </a:rPr>
              <a:t> TASC    |    4.36060457       .51066543     8.539   .0000</a:t>
            </a:r>
          </a:p>
          <a:p>
            <a:r>
              <a:rPr lang="en-US" sz="1400" b="1">
                <a:latin typeface="Courier New" pitchFamily="49" charset="0"/>
              </a:rPr>
              <a:t> BASC    |    3.76323447       .50625946     7.433   .0000</a:t>
            </a:r>
          </a:p>
        </p:txBody>
      </p:sp>
      <p:sp>
        <p:nvSpPr>
          <p:cNvPr id="7172" name="Line 4"/>
          <p:cNvSpPr>
            <a:spLocks noChangeShapeType="1"/>
          </p:cNvSpPr>
          <p:nvPr/>
        </p:nvSpPr>
        <p:spPr bwMode="auto">
          <a:xfrm flipH="1">
            <a:off x="5257800" y="2209800"/>
            <a:ext cx="12954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581025"/>
            <a:ext cx="8229600" cy="788988"/>
          </a:xfrm>
        </p:spPr>
        <p:txBody>
          <a:bodyPr/>
          <a:lstStyle/>
          <a:p>
            <a:pPr eaLnBrk="1" hangingPunct="1"/>
            <a:r>
              <a:rPr lang="en-US" smtClean="0"/>
              <a:t>Heteroscedastic Extreme Value Model (2)</a:t>
            </a:r>
          </a:p>
        </p:txBody>
      </p:sp>
      <p:sp>
        <p:nvSpPr>
          <p:cNvPr id="8195" name="Text Box 3"/>
          <p:cNvSpPr txBox="1">
            <a:spLocks noChangeArrowheads="1"/>
          </p:cNvSpPr>
          <p:nvPr/>
        </p:nvSpPr>
        <p:spPr bwMode="auto">
          <a:xfrm>
            <a:off x="685800" y="1524000"/>
            <a:ext cx="78486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30000"/>
              </a:lnSpc>
              <a:spcBef>
                <a:spcPct val="50000"/>
              </a:spcBef>
            </a:pPr>
            <a:endParaRPr lang="en-US" sz="1000">
              <a:solidFill>
                <a:schemeClr val="folHlink"/>
              </a:solidFill>
              <a:latin typeface="Arial" charset="0"/>
            </a:endParaRPr>
          </a:p>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Log likelihood function       -182.4440     |</a:t>
            </a:r>
          </a:p>
          <a:p>
            <a:r>
              <a:rPr lang="en-US" sz="1200" b="1">
                <a:latin typeface="Courier New" pitchFamily="49" charset="0"/>
              </a:rPr>
              <a:t>| Number of parameters                 10     |</a:t>
            </a:r>
          </a:p>
          <a:p>
            <a:r>
              <a:rPr lang="en-US" sz="1200" b="1">
                <a:latin typeface="Courier New" pitchFamily="49" charset="0"/>
              </a:rPr>
              <a:t>| Restricted log likelihood     -291.1218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GC      |     .11903513       .06402510     1.859   .0630</a:t>
            </a:r>
          </a:p>
          <a:p>
            <a:r>
              <a:rPr lang="en-US" sz="1200" b="1">
                <a:latin typeface="Courier New" pitchFamily="49" charset="0"/>
              </a:rPr>
              <a:t> TTME    |    -.11525581       .05721397    -2.014   .0440</a:t>
            </a:r>
          </a:p>
          <a:p>
            <a:r>
              <a:rPr lang="en-US" sz="1200" b="1">
                <a:latin typeface="Courier New" pitchFamily="49" charset="0"/>
              </a:rPr>
              <a:t> INVC    |    -.15515877       .07928045    -1.957   .0503</a:t>
            </a:r>
          </a:p>
          <a:p>
            <a:r>
              <a:rPr lang="en-US" sz="1200" b="1">
                <a:latin typeface="Courier New" pitchFamily="49" charset="0"/>
              </a:rPr>
              <a:t> INVT    |    -.02276939       .01122762    -2.028   .0426</a:t>
            </a:r>
          </a:p>
          <a:p>
            <a:r>
              <a:rPr lang="en-US" sz="1200" b="1">
                <a:latin typeface="Courier New" pitchFamily="49" charset="0"/>
              </a:rPr>
              <a:t> AASC    |    4.69411460      2.48091789     1.892   .0585</a:t>
            </a:r>
          </a:p>
          <a:p>
            <a:r>
              <a:rPr lang="en-US" sz="1200" b="1">
                <a:latin typeface="Courier New" pitchFamily="49" charset="0"/>
              </a:rPr>
              <a:t> TASC    |    5.15629868      2.05743764     2.506   .0122</a:t>
            </a:r>
          </a:p>
          <a:p>
            <a:r>
              <a:rPr lang="en-US" sz="1200" b="1">
                <a:latin typeface="Courier New" pitchFamily="49" charset="0"/>
              </a:rPr>
              <a:t> BASC    |    5.03046595      1.98259353     2.537   .0112</a:t>
            </a:r>
          </a:p>
          <a:p>
            <a:r>
              <a:rPr lang="en-US" sz="1200" b="1">
                <a:latin typeface="Courier New" pitchFamily="49" charset="0"/>
              </a:rPr>
              <a:t>---------+</a:t>
            </a:r>
            <a:r>
              <a:rPr lang="en-US" sz="1200" b="1">
                <a:solidFill>
                  <a:srgbClr val="FF3300"/>
                </a:solidFill>
                <a:latin typeface="Courier New" pitchFamily="49" charset="0"/>
              </a:rPr>
              <a:t>Scale Parameters of Extreme Value Distns Minus 1.0</a:t>
            </a:r>
          </a:p>
          <a:p>
            <a:r>
              <a:rPr lang="en-US" sz="1200" b="1">
                <a:latin typeface="Courier New" pitchFamily="49" charset="0"/>
              </a:rPr>
              <a:t> s_AIR   |    -.57864278       .21991837    -2.631   .0085</a:t>
            </a:r>
          </a:p>
          <a:p>
            <a:r>
              <a:rPr lang="en-US" sz="1200" b="1">
                <a:latin typeface="Courier New" pitchFamily="49" charset="0"/>
              </a:rPr>
              <a:t> s_TRAIN |    -.45878559       .34971034    -1.312   .1896</a:t>
            </a:r>
          </a:p>
          <a:p>
            <a:r>
              <a:rPr lang="en-US" sz="1200" b="1">
                <a:latin typeface="Courier New" pitchFamily="49" charset="0"/>
              </a:rPr>
              <a:t> s_BUS   |     .26094835       .94582863      .276   .7826</a:t>
            </a:r>
          </a:p>
          <a:p>
            <a:r>
              <a:rPr lang="en-US" sz="1200" b="1">
                <a:latin typeface="Courier New" pitchFamily="49" charset="0"/>
              </a:rPr>
              <a:t> s_CAR   |       .000000    ......(Fixed Parameter).......</a:t>
            </a:r>
          </a:p>
          <a:p>
            <a:r>
              <a:rPr lang="en-US" sz="1200" b="1">
                <a:latin typeface="Courier New" pitchFamily="49" charset="0"/>
              </a:rPr>
              <a:t>---------+</a:t>
            </a:r>
            <a:r>
              <a:rPr lang="en-US" sz="1200" b="1">
                <a:solidFill>
                  <a:srgbClr val="FF3300"/>
                </a:solidFill>
                <a:latin typeface="Courier New" pitchFamily="49" charset="0"/>
              </a:rPr>
              <a:t>Std.Dev=pi/(theta*sqr(6)) for H.E.V. distribution.</a:t>
            </a:r>
          </a:p>
          <a:p>
            <a:r>
              <a:rPr lang="en-US" sz="1200" b="1">
                <a:latin typeface="Courier New" pitchFamily="49" charset="0"/>
              </a:rPr>
              <a:t> s_AIR   |    3.04385384      1.58867426     1.916   .0554</a:t>
            </a:r>
          </a:p>
          <a:p>
            <a:r>
              <a:rPr lang="en-US" sz="1200" b="1">
                <a:latin typeface="Courier New" pitchFamily="49" charset="0"/>
              </a:rPr>
              <a:t> s_TRAIN |    2.36976283      1.53124258     1.548   .1217</a:t>
            </a:r>
          </a:p>
          <a:p>
            <a:r>
              <a:rPr lang="en-US" sz="1200" b="1">
                <a:latin typeface="Courier New" pitchFamily="49" charset="0"/>
              </a:rPr>
              <a:t> s_BUS   |    1.01713111       .76294300     1.333   .1825</a:t>
            </a:r>
          </a:p>
          <a:p>
            <a:r>
              <a:rPr lang="en-US" sz="1200" b="1">
                <a:latin typeface="Courier New" pitchFamily="49" charset="0"/>
              </a:rPr>
              <a:t> s_CAR   |    1.28254980    ......(Fixed Parameter).......</a:t>
            </a:r>
          </a:p>
        </p:txBody>
      </p:sp>
      <p:sp>
        <p:nvSpPr>
          <p:cNvPr id="8196" name="Text Box 6"/>
          <p:cNvSpPr txBox="1">
            <a:spLocks noChangeArrowheads="1"/>
          </p:cNvSpPr>
          <p:nvPr/>
        </p:nvSpPr>
        <p:spPr bwMode="auto">
          <a:xfrm>
            <a:off x="6400800" y="4953000"/>
            <a:ext cx="2514600" cy="355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Normalized for estimation</a:t>
            </a:r>
          </a:p>
        </p:txBody>
      </p:sp>
      <p:sp>
        <p:nvSpPr>
          <p:cNvPr id="8197" name="Text Box 7"/>
          <p:cNvSpPr txBox="1">
            <a:spLocks noChangeArrowheads="1"/>
          </p:cNvSpPr>
          <p:nvPr/>
        </p:nvSpPr>
        <p:spPr bwMode="auto">
          <a:xfrm>
            <a:off x="6400800" y="5867400"/>
            <a:ext cx="2438400" cy="355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Structural parameters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581025"/>
            <a:ext cx="8229600" cy="701675"/>
          </a:xfrm>
        </p:spPr>
        <p:txBody>
          <a:bodyPr/>
          <a:lstStyle/>
          <a:p>
            <a:pPr eaLnBrk="1" hangingPunct="1"/>
            <a:r>
              <a:rPr lang="en-US" smtClean="0"/>
              <a:t>HEV Model - Elasticities</a:t>
            </a:r>
          </a:p>
        </p:txBody>
      </p:sp>
      <p:sp>
        <p:nvSpPr>
          <p:cNvPr id="9219" name="Text Box 3"/>
          <p:cNvSpPr txBox="1">
            <a:spLocks noChangeArrowheads="1"/>
          </p:cNvSpPr>
          <p:nvPr/>
        </p:nvSpPr>
        <p:spPr bwMode="auto">
          <a:xfrm>
            <a:off x="457200" y="1565275"/>
            <a:ext cx="510540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40000"/>
              </a:lnSpc>
              <a:spcBef>
                <a:spcPct val="50000"/>
              </a:spcBef>
            </a:pPr>
            <a:endParaRPr lang="en-US" sz="1200" b="1">
              <a:latin typeface="Courier New" pitchFamily="49" charset="0"/>
            </a:endParaRP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Attribute is INVC     in choice AIR               |</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                                  Mean    St.Dev   |</a:t>
            </a:r>
          </a:p>
          <a:p>
            <a:r>
              <a:rPr lang="en-US" sz="1200" b="1">
                <a:latin typeface="Courier New" pitchFamily="49" charset="0"/>
              </a:rPr>
              <a:t>| *     Choice=AIR              -4.2604    1.6745   |</a:t>
            </a:r>
          </a:p>
          <a:p>
            <a:r>
              <a:rPr lang="en-US" sz="1200" b="1">
                <a:latin typeface="Courier New" pitchFamily="49" charset="0"/>
              </a:rPr>
              <a:t>|       Choice=TRAIN             1.5828    1.9918   |</a:t>
            </a:r>
          </a:p>
          <a:p>
            <a:r>
              <a:rPr lang="en-US" sz="1200" b="1">
                <a:latin typeface="Courier New" pitchFamily="49" charset="0"/>
              </a:rPr>
              <a:t>|       Choice=BUS               3.2158    4.4589   |</a:t>
            </a:r>
          </a:p>
          <a:p>
            <a:r>
              <a:rPr lang="en-US" sz="1200" b="1">
                <a:latin typeface="Courier New" pitchFamily="49" charset="0"/>
              </a:rPr>
              <a:t>|       Choice=CAR               2.6644    4.0479   |</a:t>
            </a:r>
          </a:p>
          <a:p>
            <a:r>
              <a:rPr lang="en-US" sz="1200" b="1">
                <a:latin typeface="Courier New" pitchFamily="49" charset="0"/>
              </a:rPr>
              <a:t>| Attribute is INVC     in choice TRAIN             |</a:t>
            </a:r>
          </a:p>
          <a:p>
            <a:r>
              <a:rPr lang="en-US" sz="1200" b="1">
                <a:latin typeface="Courier New" pitchFamily="49" charset="0"/>
              </a:rPr>
              <a:t>|       Choice=AIR                .7306     .5171   |</a:t>
            </a:r>
          </a:p>
          <a:p>
            <a:r>
              <a:rPr lang="en-US" sz="1200" b="1">
                <a:latin typeface="Courier New" pitchFamily="49" charset="0"/>
              </a:rPr>
              <a:t>| *     Choice=TRAIN            -3.6725    4.2167   |</a:t>
            </a:r>
          </a:p>
          <a:p>
            <a:r>
              <a:rPr lang="en-US" sz="1200" b="1">
                <a:latin typeface="Courier New" pitchFamily="49" charset="0"/>
              </a:rPr>
              <a:t>|       Choice=BUS               2.4322    2.9464   |</a:t>
            </a:r>
          </a:p>
          <a:p>
            <a:r>
              <a:rPr lang="en-US" sz="1200" b="1">
                <a:latin typeface="Courier New" pitchFamily="49" charset="0"/>
              </a:rPr>
              <a:t>|       Choice=CAR               1.6659    1.3707   |</a:t>
            </a:r>
          </a:p>
          <a:p>
            <a:r>
              <a:rPr lang="en-US" sz="1200" b="1">
                <a:latin typeface="Courier New" pitchFamily="49" charset="0"/>
              </a:rPr>
              <a:t>| Attribute is INVC     in choice BUS               |</a:t>
            </a:r>
          </a:p>
          <a:p>
            <a:r>
              <a:rPr lang="en-US" sz="1200" b="1">
                <a:latin typeface="Courier New" pitchFamily="49" charset="0"/>
              </a:rPr>
              <a:t>|       Choice=AIR                .3698     .5522   |</a:t>
            </a:r>
          </a:p>
          <a:p>
            <a:r>
              <a:rPr lang="en-US" sz="1200" b="1">
                <a:latin typeface="Courier New" pitchFamily="49" charset="0"/>
              </a:rPr>
              <a:t>|       Choice=TRAIN              .5949    1.5410   |</a:t>
            </a:r>
          </a:p>
          <a:p>
            <a:r>
              <a:rPr lang="en-US" sz="1200" b="1">
                <a:latin typeface="Courier New" pitchFamily="49" charset="0"/>
              </a:rPr>
              <a:t>| *     Choice=BUS              -6.5309    5.0374   |</a:t>
            </a:r>
          </a:p>
          <a:p>
            <a:r>
              <a:rPr lang="en-US" sz="1200" b="1">
                <a:latin typeface="Courier New" pitchFamily="49" charset="0"/>
              </a:rPr>
              <a:t>|       Choice=CAR               2.1039    8.8085   |</a:t>
            </a:r>
          </a:p>
          <a:p>
            <a:r>
              <a:rPr lang="en-US" sz="1200" b="1">
                <a:latin typeface="Courier New" pitchFamily="49" charset="0"/>
              </a:rPr>
              <a:t>| Attribute is INVC     in choice CAR               |</a:t>
            </a:r>
          </a:p>
          <a:p>
            <a:r>
              <a:rPr lang="en-US" sz="1200" b="1">
                <a:latin typeface="Courier New" pitchFamily="49" charset="0"/>
              </a:rPr>
              <a:t>|       Choice=AIR                .3401     .3078   |</a:t>
            </a:r>
          </a:p>
          <a:p>
            <a:r>
              <a:rPr lang="en-US" sz="1200" b="1">
                <a:latin typeface="Courier New" pitchFamily="49" charset="0"/>
              </a:rPr>
              <a:t>|       Choice=TRAIN              .4681     .4794   |</a:t>
            </a:r>
          </a:p>
          <a:p>
            <a:r>
              <a:rPr lang="en-US" sz="1200" b="1">
                <a:latin typeface="Courier New" pitchFamily="49" charset="0"/>
              </a:rPr>
              <a:t>|       Choice=BUS               1.4723    1.6322   |</a:t>
            </a:r>
          </a:p>
          <a:p>
            <a:r>
              <a:rPr lang="en-US" sz="1200" b="1">
                <a:latin typeface="Courier New" pitchFamily="49" charset="0"/>
              </a:rPr>
              <a:t>| *     Choice=CAR              -3.5584    9.3057   |</a:t>
            </a:r>
          </a:p>
          <a:p>
            <a:r>
              <a:rPr lang="en-US" sz="1200" b="1">
                <a:latin typeface="Courier New" pitchFamily="49" charset="0"/>
              </a:rPr>
              <a:t>+---------------------------------------------------+</a:t>
            </a:r>
          </a:p>
        </p:txBody>
      </p:sp>
      <p:sp>
        <p:nvSpPr>
          <p:cNvPr id="9220" name="Text Box 4"/>
          <p:cNvSpPr txBox="1">
            <a:spLocks noChangeArrowheads="1"/>
          </p:cNvSpPr>
          <p:nvPr/>
        </p:nvSpPr>
        <p:spPr bwMode="auto">
          <a:xfrm>
            <a:off x="5410200" y="2184400"/>
            <a:ext cx="29718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INVC    in AIR            |</a:t>
            </a:r>
          </a:p>
          <a:p>
            <a:r>
              <a:rPr lang="en-US" sz="1200" b="1">
                <a:latin typeface="Courier New" pitchFamily="49" charset="0"/>
              </a:rPr>
              <a:t>|          Mean    St.Dev   |</a:t>
            </a:r>
          </a:p>
          <a:p>
            <a:r>
              <a:rPr lang="en-US" sz="1200" b="1">
                <a:latin typeface="Courier New" pitchFamily="49" charset="0"/>
              </a:rPr>
              <a:t>| *     -5.0216    2.3881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INVC    in TRAIN          |</a:t>
            </a:r>
          </a:p>
          <a:p>
            <a:r>
              <a:rPr lang="en-US" sz="1200" b="1">
                <a:latin typeface="Courier New" pitchFamily="49" charset="0"/>
              </a:rPr>
              <a:t>|        1.0066     .8801   |</a:t>
            </a:r>
          </a:p>
          <a:p>
            <a:r>
              <a:rPr lang="en-US" sz="1200" b="1">
                <a:latin typeface="Courier New" pitchFamily="49" charset="0"/>
              </a:rPr>
              <a:t>| *     -3.3536    2.4168   |</a:t>
            </a:r>
          </a:p>
          <a:p>
            <a:r>
              <a:rPr lang="en-US" sz="1200" b="1">
                <a:latin typeface="Courier New" pitchFamily="49" charset="0"/>
              </a:rPr>
              <a:t>|        1.0066     .8801   |</a:t>
            </a:r>
          </a:p>
          <a:p>
            <a:r>
              <a:rPr lang="en-US" sz="1200" b="1">
                <a:latin typeface="Courier New" pitchFamily="49" charset="0"/>
              </a:rPr>
              <a:t>|        1.0066     .8801   |</a:t>
            </a:r>
          </a:p>
          <a:p>
            <a:r>
              <a:rPr lang="en-US" sz="1200" b="1">
                <a:latin typeface="Courier New" pitchFamily="49" charset="0"/>
              </a:rPr>
              <a:t>| INVC    in BUS            |</a:t>
            </a:r>
          </a:p>
          <a:p>
            <a:r>
              <a:rPr lang="en-US" sz="1200" b="1">
                <a:latin typeface="Courier New" pitchFamily="49" charset="0"/>
              </a:rPr>
              <a:t>|         .4057     .6339   |</a:t>
            </a:r>
          </a:p>
          <a:p>
            <a:r>
              <a:rPr lang="en-US" sz="1200" b="1">
                <a:latin typeface="Courier New" pitchFamily="49" charset="0"/>
              </a:rPr>
              <a:t>|         .4057     .6339   |</a:t>
            </a:r>
          </a:p>
          <a:p>
            <a:r>
              <a:rPr lang="en-US" sz="1200" b="1">
                <a:latin typeface="Courier New" pitchFamily="49" charset="0"/>
              </a:rPr>
              <a:t>| *     -2.4359    1.1237   |</a:t>
            </a:r>
          </a:p>
          <a:p>
            <a:r>
              <a:rPr lang="en-US" sz="1200" b="1">
                <a:latin typeface="Courier New" pitchFamily="49" charset="0"/>
              </a:rPr>
              <a:t>|         .4057     .6339   |</a:t>
            </a:r>
          </a:p>
          <a:p>
            <a:r>
              <a:rPr lang="en-US" sz="1200" b="1">
                <a:latin typeface="Courier New" pitchFamily="49" charset="0"/>
              </a:rPr>
              <a:t>| INVC    in CAR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     -1.3888    1.2161   |</a:t>
            </a:r>
          </a:p>
          <a:p>
            <a:r>
              <a:rPr lang="en-US" sz="1200" b="1">
                <a:latin typeface="Courier New" pitchFamily="49" charset="0"/>
              </a:rPr>
              <a:t>+---------------------------+</a:t>
            </a:r>
          </a:p>
        </p:txBody>
      </p:sp>
      <p:sp>
        <p:nvSpPr>
          <p:cNvPr id="9221" name="Text Box 5"/>
          <p:cNvSpPr txBox="1">
            <a:spLocks noChangeArrowheads="1"/>
          </p:cNvSpPr>
          <p:nvPr/>
        </p:nvSpPr>
        <p:spPr bwMode="auto">
          <a:xfrm>
            <a:off x="5486400" y="1828800"/>
            <a:ext cx="25908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Multinomial Logit</a:t>
            </a:r>
          </a:p>
        </p:txBody>
      </p:sp>
      <p:sp>
        <p:nvSpPr>
          <p:cNvPr id="9222" name="Rectangle 6"/>
          <p:cNvSpPr>
            <a:spLocks noChangeArrowheads="1"/>
          </p:cNvSpPr>
          <p:nvPr/>
        </p:nvSpPr>
        <p:spPr bwMode="auto">
          <a:xfrm>
            <a:off x="33528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9223" name="Rectangle 7"/>
          <p:cNvSpPr>
            <a:spLocks noChangeArrowheads="1"/>
          </p:cNvSpPr>
          <p:nvPr/>
        </p:nvSpPr>
        <p:spPr bwMode="auto">
          <a:xfrm>
            <a:off x="62484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The Multinomial Probit Model</a:t>
            </a:r>
          </a:p>
        </p:txBody>
      </p:sp>
      <p:graphicFrame>
        <p:nvGraphicFramePr>
          <p:cNvPr id="10243" name="Object 4"/>
          <p:cNvGraphicFramePr>
            <a:graphicFrameLocks noChangeAspect="1"/>
          </p:cNvGraphicFramePr>
          <p:nvPr>
            <p:ph sz="half" idx="2"/>
          </p:nvPr>
        </p:nvGraphicFramePr>
        <p:xfrm>
          <a:off x="1524000" y="1981200"/>
          <a:ext cx="6745288" cy="2971800"/>
        </p:xfrm>
        <a:graphic>
          <a:graphicData uri="http://schemas.openxmlformats.org/presentationml/2006/ole">
            <mc:AlternateContent xmlns:mc="http://schemas.openxmlformats.org/markup-compatibility/2006">
              <mc:Choice xmlns:v="urn:schemas-microsoft-com:vml" Requires="v">
                <p:oleObj spid="_x0000_s10244" name="Equation" r:id="rId4" imgW="2565400" imgH="1130300" progId="Equation.DSMT4">
                  <p:embed/>
                </p:oleObj>
              </mc:Choice>
              <mc:Fallback>
                <p:oleObj name="Equation" r:id="rId4" imgW="2565400" imgH="11303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81200"/>
                        <a:ext cx="674528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457200" y="277813"/>
            <a:ext cx="8229600" cy="484187"/>
          </a:xfrm>
        </p:spPr>
        <p:txBody>
          <a:bodyPr/>
          <a:lstStyle/>
          <a:p>
            <a:pPr eaLnBrk="1" hangingPunct="1"/>
            <a:r>
              <a:rPr lang="en-US" smtClean="0"/>
              <a:t>Multinomial Probit Model</a:t>
            </a:r>
          </a:p>
        </p:txBody>
      </p:sp>
      <p:sp>
        <p:nvSpPr>
          <p:cNvPr id="11267" name="Rectangle 5"/>
          <p:cNvSpPr>
            <a:spLocks noChangeArrowheads="1"/>
          </p:cNvSpPr>
          <p:nvPr/>
        </p:nvSpPr>
        <p:spPr bwMode="auto">
          <a:xfrm>
            <a:off x="381000" y="1219200"/>
            <a:ext cx="8305800" cy="381000"/>
          </a:xfrm>
          <a:prstGeom prst="rect">
            <a:avLst/>
          </a:prstGeom>
          <a:solidFill>
            <a:srgbClr val="FFFFFF"/>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lstStyle/>
          <a:p>
            <a:endParaRPr lang="en-US"/>
          </a:p>
        </p:txBody>
      </p:sp>
      <p:sp>
        <p:nvSpPr>
          <p:cNvPr id="11268" name="Text Box 5"/>
          <p:cNvSpPr txBox="1">
            <a:spLocks noChangeArrowheads="1"/>
          </p:cNvSpPr>
          <p:nvPr/>
        </p:nvSpPr>
        <p:spPr bwMode="auto">
          <a:xfrm>
            <a:off x="533400" y="838200"/>
            <a:ext cx="83058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Multinomial Probit Model                    |</a:t>
            </a:r>
          </a:p>
          <a:p>
            <a:r>
              <a:rPr lang="en-US" sz="1200" b="1">
                <a:latin typeface="Courier New" pitchFamily="49" charset="0"/>
              </a:rPr>
              <a:t>| Dependent variable                 MODE     |</a:t>
            </a:r>
          </a:p>
          <a:p>
            <a:r>
              <a:rPr lang="en-US" sz="1200" b="1">
                <a:latin typeface="Courier New" pitchFamily="49" charset="0"/>
              </a:rPr>
              <a:t>| Number of observations              210     |</a:t>
            </a:r>
          </a:p>
          <a:p>
            <a:r>
              <a:rPr lang="en-US" sz="1200" b="1">
                <a:latin typeface="Courier New" pitchFamily="49" charset="0"/>
              </a:rPr>
              <a:t>| Iterations completed                 30     |</a:t>
            </a:r>
          </a:p>
          <a:p>
            <a:r>
              <a:rPr lang="en-US" sz="1200" b="1">
                <a:latin typeface="Courier New" pitchFamily="49" charset="0"/>
              </a:rPr>
              <a:t>| Log likelihood function       -184.7619     | Not comparable to MNL</a:t>
            </a:r>
          </a:p>
          <a:p>
            <a:r>
              <a:rPr lang="en-US" sz="1200" b="1">
                <a:latin typeface="Courier New" pitchFamily="49" charset="0"/>
              </a:rPr>
              <a:t>| Response data are given as ind. choice.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GC      |     .10822534       .04339733     2.494   .0126</a:t>
            </a:r>
          </a:p>
          <a:p>
            <a:r>
              <a:rPr lang="en-US" sz="1200" b="1">
                <a:latin typeface="Courier New" pitchFamily="49" charset="0"/>
              </a:rPr>
              <a:t> TTME    |    -.08973122       .03381432    -2.654   .0080</a:t>
            </a:r>
          </a:p>
          <a:p>
            <a:r>
              <a:rPr lang="en-US" sz="1200" b="1">
                <a:latin typeface="Courier New" pitchFamily="49" charset="0"/>
              </a:rPr>
              <a:t> INVC    |    -.13787970       .05010551    -2.752   .0059</a:t>
            </a:r>
          </a:p>
          <a:p>
            <a:r>
              <a:rPr lang="en-US" sz="1200" b="1">
                <a:latin typeface="Courier New" pitchFamily="49" charset="0"/>
              </a:rPr>
              <a:t> INVT    |    -.02113622       .00727190    -2.907   .0037</a:t>
            </a:r>
          </a:p>
          <a:p>
            <a:r>
              <a:rPr lang="en-US" sz="1200" b="1">
                <a:latin typeface="Courier New" pitchFamily="49" charset="0"/>
              </a:rPr>
              <a:t> AASC    |    3.24244623      1.57715164     2.056   .0398</a:t>
            </a:r>
          </a:p>
          <a:p>
            <a:r>
              <a:rPr lang="en-US" sz="1200" b="1">
                <a:latin typeface="Courier New" pitchFamily="49" charset="0"/>
              </a:rPr>
              <a:t> TASC    |    4.55063845      1.46158257     3.114   .0018</a:t>
            </a:r>
          </a:p>
          <a:p>
            <a:r>
              <a:rPr lang="en-US" sz="1200" b="1">
                <a:latin typeface="Courier New" pitchFamily="49" charset="0"/>
              </a:rPr>
              <a:t> BASC    |    4.02415398      1.28282031     3.137   .0017</a:t>
            </a:r>
          </a:p>
          <a:p>
            <a:r>
              <a:rPr lang="en-US" sz="1200" b="1">
                <a:latin typeface="Courier New" pitchFamily="49" charset="0"/>
              </a:rPr>
              <a:t>---------+Std. Devs. of the Normal Distribution.</a:t>
            </a:r>
          </a:p>
          <a:p>
            <a:r>
              <a:rPr lang="en-US" sz="1200" b="1">
                <a:latin typeface="Courier New" pitchFamily="49" charset="0"/>
              </a:rPr>
              <a:t> s[AIR]  |    3.60695794      1.42963795     2.523   .0116</a:t>
            </a:r>
          </a:p>
          <a:p>
            <a:r>
              <a:rPr lang="en-US" sz="1200" b="1">
                <a:latin typeface="Courier New" pitchFamily="49" charset="0"/>
              </a:rPr>
              <a:t> s[TRAIN]|    1.59318892       .81711159     1.950   .0512</a:t>
            </a:r>
          </a:p>
          <a:p>
            <a:r>
              <a:rPr lang="en-US" sz="1200" b="1">
                <a:latin typeface="Courier New" pitchFamily="49" charset="0"/>
              </a:rPr>
              <a:t> s[BUS]  |    1.00000000    ......(Fixed Parameter).......</a:t>
            </a:r>
          </a:p>
          <a:p>
            <a:r>
              <a:rPr lang="en-US" sz="1200" b="1">
                <a:latin typeface="Courier New" pitchFamily="49" charset="0"/>
              </a:rPr>
              <a:t> s[CAR]  |    1.00000000    ......(Fixed Parameter).......</a:t>
            </a:r>
          </a:p>
          <a:p>
            <a:r>
              <a:rPr lang="en-US" sz="1200" b="1">
                <a:latin typeface="Courier New" pitchFamily="49" charset="0"/>
              </a:rPr>
              <a:t>---------+Correlations in the Normal Distribution</a:t>
            </a:r>
          </a:p>
          <a:p>
            <a:r>
              <a:rPr lang="en-US" sz="1200" b="1">
                <a:latin typeface="Courier New" pitchFamily="49" charset="0"/>
              </a:rPr>
              <a:t> rAIR,TRA|     .30491746       .49357120      .618   .5367</a:t>
            </a:r>
          </a:p>
          <a:p>
            <a:r>
              <a:rPr lang="en-US" sz="1200" b="1">
                <a:latin typeface="Courier New" pitchFamily="49" charset="0"/>
              </a:rPr>
              <a:t> rAIR,BUS|     .40383018       .63548534      .635   .5251</a:t>
            </a:r>
          </a:p>
          <a:p>
            <a:r>
              <a:rPr lang="en-US" sz="1200" b="1">
                <a:latin typeface="Courier New" pitchFamily="49" charset="0"/>
              </a:rPr>
              <a:t> rTRA,BUS|     .36973127       .42310789      .874   .3822</a:t>
            </a:r>
          </a:p>
          <a:p>
            <a:r>
              <a:rPr lang="en-US" sz="1200" b="1">
                <a:latin typeface="Courier New" pitchFamily="49" charset="0"/>
              </a:rPr>
              <a:t> rAIR,CAR|       .000000    ......(Fixed Parameter).......</a:t>
            </a:r>
          </a:p>
          <a:p>
            <a:r>
              <a:rPr lang="en-US" sz="1200" b="1">
                <a:latin typeface="Courier New" pitchFamily="49" charset="0"/>
              </a:rPr>
              <a:t> rTRA,CAR|       .000000    ......(Fixed Parameter).......</a:t>
            </a:r>
          </a:p>
          <a:p>
            <a:r>
              <a:rPr lang="en-US" sz="1200" b="1">
                <a:latin typeface="Courier New" pitchFamily="49" charset="0"/>
              </a:rPr>
              <a:t> rBUS,CAR|       .000000    ......(Fixed Parameter).......</a:t>
            </a:r>
          </a:p>
        </p:txBody>
      </p:sp>
      <p:graphicFrame>
        <p:nvGraphicFramePr>
          <p:cNvPr id="11269" name="Object 6"/>
          <p:cNvGraphicFramePr>
            <a:graphicFrameLocks noChangeAspect="1"/>
          </p:cNvGraphicFramePr>
          <p:nvPr/>
        </p:nvGraphicFramePr>
        <p:xfrm>
          <a:off x="6248400" y="4419600"/>
          <a:ext cx="2400300" cy="2057400"/>
        </p:xfrm>
        <a:graphic>
          <a:graphicData uri="http://schemas.openxmlformats.org/presentationml/2006/ole">
            <mc:AlternateContent xmlns:mc="http://schemas.openxmlformats.org/markup-compatibility/2006">
              <mc:Choice xmlns:v="urn:schemas-microsoft-com:vml" Requires="v">
                <p:oleObj spid="_x0000_s11271" name="Equation" r:id="rId4" imgW="1600200" imgH="1371600" progId="Equation.DSMT4">
                  <p:embed/>
                </p:oleObj>
              </mc:Choice>
              <mc:Fallback>
                <p:oleObj name="Equation" r:id="rId4" imgW="1600200" imgH="13716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419600"/>
                        <a:ext cx="2400300" cy="205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0" name="Rectangle 8"/>
          <p:cNvSpPr>
            <a:spLocks noChangeArrowheads="1"/>
          </p:cNvSpPr>
          <p:nvPr/>
        </p:nvSpPr>
        <p:spPr bwMode="auto">
          <a:xfrm>
            <a:off x="6172200" y="4343400"/>
            <a:ext cx="2590800" cy="2209800"/>
          </a:xfrm>
          <a:prstGeom prst="rect">
            <a:avLst/>
          </a:prstGeom>
          <a:solidFill>
            <a:srgbClr val="FF3300">
              <a:alpha val="16862"/>
            </a:srgbClr>
          </a:solidFill>
          <a:ln w="19050" algn="ctr">
            <a:solidFill>
              <a:schemeClr val="tx1"/>
            </a:solidFill>
            <a:round/>
            <a:headEnd/>
            <a:tailEnd/>
          </a:ln>
        </p:spPr>
        <p:txBody>
          <a:bodyPr wrap="none"/>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Multinomial Probit Elasticities</a:t>
            </a:r>
          </a:p>
        </p:txBody>
      </p:sp>
      <p:sp>
        <p:nvSpPr>
          <p:cNvPr id="12291" name="Text Box 4"/>
          <p:cNvSpPr txBox="1">
            <a:spLocks noChangeArrowheads="1"/>
          </p:cNvSpPr>
          <p:nvPr/>
        </p:nvSpPr>
        <p:spPr bwMode="auto">
          <a:xfrm>
            <a:off x="381000" y="1676400"/>
            <a:ext cx="51816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a:latin typeface="Courier New" pitchFamily="49" charset="0"/>
              </a:rPr>
              <a:t>+---------------------------------------------------+</a:t>
            </a:r>
          </a:p>
          <a:p>
            <a:r>
              <a:rPr lang="en-US" sz="1000">
                <a:latin typeface="Courier New" pitchFamily="49" charset="0"/>
              </a:rPr>
              <a:t>| </a:t>
            </a:r>
            <a:r>
              <a:rPr lang="en-US" sz="1200">
                <a:latin typeface="Courier New" pitchFamily="49" charset="0"/>
              </a:rPr>
              <a:t>Elasticity             averaged over observations.|</a:t>
            </a:r>
          </a:p>
          <a:p>
            <a:r>
              <a:rPr lang="en-US" sz="1200">
                <a:latin typeface="Courier New" pitchFamily="49" charset="0"/>
              </a:rPr>
              <a:t>| Attribute is INVC     in choice AIR               |</a:t>
            </a:r>
          </a:p>
          <a:p>
            <a:r>
              <a:rPr lang="en-US" sz="1200">
                <a:latin typeface="Courier New" pitchFamily="49" charset="0"/>
              </a:rPr>
              <a:t>| Effects on probabilities of all choices in model: |</a:t>
            </a:r>
          </a:p>
          <a:p>
            <a:r>
              <a:rPr lang="en-US" sz="1200">
                <a:latin typeface="Courier New" pitchFamily="49" charset="0"/>
              </a:rPr>
              <a:t>| * = Direct Elasticity effect of the attribute.    |</a:t>
            </a:r>
          </a:p>
          <a:p>
            <a:r>
              <a:rPr lang="en-US" sz="1200">
                <a:latin typeface="Courier New" pitchFamily="49" charset="0"/>
              </a:rPr>
              <a:t>|                                  Mean    St.Dev   |</a:t>
            </a:r>
          </a:p>
          <a:p>
            <a:r>
              <a:rPr lang="en-US" sz="1200">
                <a:latin typeface="Courier New" pitchFamily="49" charset="0"/>
              </a:rPr>
              <a:t>| *     Choice=AIR              -4.2785    1.7182   |</a:t>
            </a:r>
          </a:p>
          <a:p>
            <a:r>
              <a:rPr lang="en-US" sz="1200">
                <a:latin typeface="Courier New" pitchFamily="49" charset="0"/>
              </a:rPr>
              <a:t>|       Choice=TRAIN             1.9910    1.6765   |</a:t>
            </a:r>
          </a:p>
          <a:p>
            <a:r>
              <a:rPr lang="en-US" sz="1200">
                <a:latin typeface="Courier New" pitchFamily="49" charset="0"/>
              </a:rPr>
              <a:t>|       Choice=BUS               2.6722    1.8376   |</a:t>
            </a:r>
          </a:p>
          <a:p>
            <a:r>
              <a:rPr lang="en-US" sz="1200">
                <a:latin typeface="Courier New" pitchFamily="49" charset="0"/>
              </a:rPr>
              <a:t>|       Choice=CAR               1.4169    1.3250   |</a:t>
            </a:r>
          </a:p>
          <a:p>
            <a:r>
              <a:rPr lang="en-US" sz="1200">
                <a:latin typeface="Courier New" pitchFamily="49" charset="0"/>
              </a:rPr>
              <a:t>| Attribute is INVC     in choice TRAIN             |</a:t>
            </a:r>
          </a:p>
          <a:p>
            <a:r>
              <a:rPr lang="en-US" sz="1200">
                <a:latin typeface="Courier New" pitchFamily="49" charset="0"/>
              </a:rPr>
              <a:t>|       Choice=AIR                .8827     .8711   |</a:t>
            </a:r>
          </a:p>
          <a:p>
            <a:r>
              <a:rPr lang="en-US" sz="1200">
                <a:latin typeface="Courier New" pitchFamily="49" charset="0"/>
              </a:rPr>
              <a:t>| *     Choice=TRAIN            -6.3979    5.8973   |</a:t>
            </a:r>
          </a:p>
          <a:p>
            <a:r>
              <a:rPr lang="en-US" sz="1200">
                <a:latin typeface="Courier New" pitchFamily="49" charset="0"/>
              </a:rPr>
              <a:t>|       Choice=BUS               3.6442    2.6279   |</a:t>
            </a:r>
          </a:p>
          <a:p>
            <a:r>
              <a:rPr lang="en-US" sz="1200">
                <a:latin typeface="Courier New" pitchFamily="49" charset="0"/>
              </a:rPr>
              <a:t>|       Choice=CAR               1.9185    1.5209   |</a:t>
            </a:r>
          </a:p>
          <a:p>
            <a:r>
              <a:rPr lang="en-US" sz="1200">
                <a:latin typeface="Courier New" pitchFamily="49" charset="0"/>
              </a:rPr>
              <a:t>| Attribute is INVC     in choice BUS               |</a:t>
            </a:r>
          </a:p>
          <a:p>
            <a:r>
              <a:rPr lang="en-US" sz="1200">
                <a:latin typeface="Courier New" pitchFamily="49" charset="0"/>
              </a:rPr>
              <a:t>|       Choice=AIR                .3879     .6303   |</a:t>
            </a:r>
          </a:p>
          <a:p>
            <a:r>
              <a:rPr lang="en-US" sz="1200">
                <a:latin typeface="Courier New" pitchFamily="49" charset="0"/>
              </a:rPr>
              <a:t>|       Choice=TRAIN             1.2804    2.1632   |</a:t>
            </a:r>
          </a:p>
          <a:p>
            <a:r>
              <a:rPr lang="en-US" sz="1200">
                <a:latin typeface="Courier New" pitchFamily="49" charset="0"/>
              </a:rPr>
              <a:t>| *     Choice=BUS              -7.4014    4.5056   |</a:t>
            </a:r>
          </a:p>
          <a:p>
            <a:r>
              <a:rPr lang="en-US" sz="1200">
                <a:latin typeface="Courier New" pitchFamily="49" charset="0"/>
              </a:rPr>
              <a:t>|       Choice=CAR               1.5053    2.5220   |</a:t>
            </a:r>
          </a:p>
          <a:p>
            <a:r>
              <a:rPr lang="en-US" sz="1200">
                <a:latin typeface="Courier New" pitchFamily="49" charset="0"/>
              </a:rPr>
              <a:t>| Attribute is INVC     in choice CAR               |</a:t>
            </a:r>
          </a:p>
          <a:p>
            <a:r>
              <a:rPr lang="en-US" sz="1200">
                <a:latin typeface="Courier New" pitchFamily="49" charset="0"/>
              </a:rPr>
              <a:t>|       Choice=AIR                .2593     .2529   |</a:t>
            </a:r>
          </a:p>
          <a:p>
            <a:r>
              <a:rPr lang="en-US" sz="1200">
                <a:latin typeface="Courier New" pitchFamily="49" charset="0"/>
              </a:rPr>
              <a:t>|       Choice=TRAIN              .8457     .8093   |</a:t>
            </a:r>
          </a:p>
          <a:p>
            <a:r>
              <a:rPr lang="en-US" sz="1200">
                <a:latin typeface="Courier New" pitchFamily="49" charset="0"/>
              </a:rPr>
              <a:t>|       Choice=BUS               1.7532    1.3878   |</a:t>
            </a:r>
          </a:p>
          <a:p>
            <a:r>
              <a:rPr lang="en-US" sz="1200">
                <a:latin typeface="Courier New" pitchFamily="49" charset="0"/>
              </a:rPr>
              <a:t>| *     Choice=CAR              -2.6657    3.0418   |</a:t>
            </a:r>
          </a:p>
          <a:p>
            <a:r>
              <a:rPr lang="en-US" sz="1200">
                <a:latin typeface="Courier New" pitchFamily="49" charset="0"/>
              </a:rPr>
              <a:t>+---------------------------------------------------+</a:t>
            </a:r>
          </a:p>
        </p:txBody>
      </p:sp>
      <p:sp>
        <p:nvSpPr>
          <p:cNvPr id="12292" name="Text Box 4"/>
          <p:cNvSpPr txBox="1">
            <a:spLocks noChangeArrowheads="1"/>
          </p:cNvSpPr>
          <p:nvPr/>
        </p:nvSpPr>
        <p:spPr bwMode="auto">
          <a:xfrm>
            <a:off x="5410200" y="2184400"/>
            <a:ext cx="29718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INVC    in AIR            |</a:t>
            </a:r>
          </a:p>
          <a:p>
            <a:r>
              <a:rPr lang="en-US" sz="1200" b="1">
                <a:latin typeface="Courier New" pitchFamily="49" charset="0"/>
              </a:rPr>
              <a:t>|          Mean    St.Dev   |</a:t>
            </a:r>
          </a:p>
          <a:p>
            <a:r>
              <a:rPr lang="en-US" sz="1200" b="1">
                <a:latin typeface="Courier New" pitchFamily="49" charset="0"/>
              </a:rPr>
              <a:t>| *     -5.0216    2.3881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INVC    in TRAIN          |</a:t>
            </a:r>
          </a:p>
          <a:p>
            <a:r>
              <a:rPr lang="en-US" sz="1200" b="1">
                <a:latin typeface="Courier New" pitchFamily="49" charset="0"/>
              </a:rPr>
              <a:t>|        1.0066     .8801   |</a:t>
            </a:r>
          </a:p>
          <a:p>
            <a:r>
              <a:rPr lang="en-US" sz="1200" b="1">
                <a:latin typeface="Courier New" pitchFamily="49" charset="0"/>
              </a:rPr>
              <a:t>| *     -3.3536    2.4168   |</a:t>
            </a:r>
          </a:p>
          <a:p>
            <a:r>
              <a:rPr lang="en-US" sz="1200" b="1">
                <a:latin typeface="Courier New" pitchFamily="49" charset="0"/>
              </a:rPr>
              <a:t>|        1.0066     .8801   |</a:t>
            </a:r>
          </a:p>
          <a:p>
            <a:r>
              <a:rPr lang="en-US" sz="1200" b="1">
                <a:latin typeface="Courier New" pitchFamily="49" charset="0"/>
              </a:rPr>
              <a:t>|        1.0066     .8801   |</a:t>
            </a:r>
          </a:p>
          <a:p>
            <a:r>
              <a:rPr lang="en-US" sz="1200" b="1">
                <a:latin typeface="Courier New" pitchFamily="49" charset="0"/>
              </a:rPr>
              <a:t>| INVC    in BUS            |</a:t>
            </a:r>
          </a:p>
          <a:p>
            <a:r>
              <a:rPr lang="en-US" sz="1200" b="1">
                <a:latin typeface="Courier New" pitchFamily="49" charset="0"/>
              </a:rPr>
              <a:t>|         .4057     .6339   |</a:t>
            </a:r>
          </a:p>
          <a:p>
            <a:r>
              <a:rPr lang="en-US" sz="1200" b="1">
                <a:latin typeface="Courier New" pitchFamily="49" charset="0"/>
              </a:rPr>
              <a:t>|         .4057     .6339   |</a:t>
            </a:r>
          </a:p>
          <a:p>
            <a:r>
              <a:rPr lang="en-US" sz="1200" b="1">
                <a:latin typeface="Courier New" pitchFamily="49" charset="0"/>
              </a:rPr>
              <a:t>| *     -2.4359    1.1237   |</a:t>
            </a:r>
          </a:p>
          <a:p>
            <a:r>
              <a:rPr lang="en-US" sz="1200" b="1">
                <a:latin typeface="Courier New" pitchFamily="49" charset="0"/>
              </a:rPr>
              <a:t>|         .4057     .6339   |</a:t>
            </a:r>
          </a:p>
          <a:p>
            <a:r>
              <a:rPr lang="en-US" sz="1200" b="1">
                <a:latin typeface="Courier New" pitchFamily="49" charset="0"/>
              </a:rPr>
              <a:t>| INVC    in CAR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     -1.3888    1.2161   |</a:t>
            </a:r>
          </a:p>
          <a:p>
            <a:r>
              <a:rPr lang="en-US" sz="1200" b="1">
                <a:latin typeface="Courier New" pitchFamily="49" charset="0"/>
              </a:rPr>
              <a:t>+---------------------------+</a:t>
            </a:r>
          </a:p>
        </p:txBody>
      </p:sp>
      <p:sp>
        <p:nvSpPr>
          <p:cNvPr id="12293" name="Rectangle 7"/>
          <p:cNvSpPr>
            <a:spLocks noChangeArrowheads="1"/>
          </p:cNvSpPr>
          <p:nvPr/>
        </p:nvSpPr>
        <p:spPr bwMode="auto">
          <a:xfrm>
            <a:off x="62484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2294" name="Rectangle 6"/>
          <p:cNvSpPr>
            <a:spLocks noChangeArrowheads="1"/>
          </p:cNvSpPr>
          <p:nvPr/>
        </p:nvSpPr>
        <p:spPr bwMode="auto">
          <a:xfrm>
            <a:off x="3352800" y="26670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2295" name="Text Box 5"/>
          <p:cNvSpPr txBox="1">
            <a:spLocks noChangeArrowheads="1"/>
          </p:cNvSpPr>
          <p:nvPr/>
        </p:nvSpPr>
        <p:spPr bwMode="auto">
          <a:xfrm>
            <a:off x="5486400" y="1828800"/>
            <a:ext cx="25908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Multinomial Logit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Variance Heterogeneity in MNL</a:t>
            </a:r>
          </a:p>
        </p:txBody>
      </p:sp>
      <p:sp>
        <p:nvSpPr>
          <p:cNvPr id="13315" name="Text Box 4"/>
          <p:cNvSpPr txBox="1">
            <a:spLocks noChangeArrowheads="1"/>
          </p:cNvSpPr>
          <p:nvPr/>
        </p:nvSpPr>
        <p:spPr bwMode="auto">
          <a:xfrm>
            <a:off x="5105400" y="1752600"/>
            <a:ext cx="2362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endParaRPr lang="en-US" sz="2800"/>
          </a:p>
        </p:txBody>
      </p:sp>
      <p:graphicFrame>
        <p:nvGraphicFramePr>
          <p:cNvPr id="13316" name="Object 4"/>
          <p:cNvGraphicFramePr>
            <a:graphicFrameLocks noChangeAspect="1"/>
          </p:cNvGraphicFramePr>
          <p:nvPr>
            <p:ph sz="half" idx="2"/>
          </p:nvPr>
        </p:nvGraphicFramePr>
        <p:xfrm>
          <a:off x="1447800" y="1981200"/>
          <a:ext cx="6858000" cy="3294063"/>
        </p:xfrm>
        <a:graphic>
          <a:graphicData uri="http://schemas.openxmlformats.org/presentationml/2006/ole">
            <mc:AlternateContent xmlns:mc="http://schemas.openxmlformats.org/markup-compatibility/2006">
              <mc:Choice xmlns:v="urn:schemas-microsoft-com:vml" Requires="v">
                <p:oleObj spid="_x0000_s13317" name="Equation" r:id="rId4" imgW="3860800" imgH="1854200" progId="Equation.DSMT4">
                  <p:embed/>
                </p:oleObj>
              </mc:Choice>
              <mc:Fallback>
                <p:oleObj name="Equation" r:id="rId4" imgW="3860800" imgH="18542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981200"/>
                        <a:ext cx="6858000" cy="3294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Application: Shoe Brand Choice</a:t>
            </a:r>
          </a:p>
        </p:txBody>
      </p:sp>
      <p:sp>
        <p:nvSpPr>
          <p:cNvPr id="14339" name="Rectangle 3"/>
          <p:cNvSpPr>
            <a:spLocks noGrp="1" noChangeArrowheads="1"/>
          </p:cNvSpPr>
          <p:nvPr>
            <p:ph type="body" idx="1"/>
          </p:nvPr>
        </p:nvSpPr>
        <p:spPr>
          <a:xfrm>
            <a:off x="1295400" y="1752600"/>
            <a:ext cx="6934200" cy="4800600"/>
          </a:xfrm>
        </p:spPr>
        <p:txBody>
          <a:bodyPr/>
          <a:lstStyle/>
          <a:p>
            <a:pPr eaLnBrk="1" hangingPunct="1"/>
            <a:r>
              <a:rPr lang="en-US" smtClean="0"/>
              <a:t>S</a:t>
            </a:r>
            <a:r>
              <a:rPr lang="en-US" sz="2000" smtClean="0"/>
              <a:t>imulated Data: Stated Choice, 400 respondents, 8 choice situations, 3,200 observations</a:t>
            </a:r>
          </a:p>
          <a:p>
            <a:pPr eaLnBrk="1" hangingPunct="1"/>
            <a:r>
              <a:rPr lang="en-US" smtClean="0"/>
              <a:t>3</a:t>
            </a:r>
            <a:r>
              <a:rPr lang="en-US" sz="2000" smtClean="0"/>
              <a:t> choice/attributes + NONE</a:t>
            </a:r>
          </a:p>
          <a:p>
            <a:pPr lvl="1" eaLnBrk="1" hangingPunct="1"/>
            <a:r>
              <a:rPr lang="en-US" sz="1600" smtClean="0"/>
              <a:t>Fashion = High / Low</a:t>
            </a:r>
          </a:p>
          <a:p>
            <a:pPr lvl="1" eaLnBrk="1" hangingPunct="1"/>
            <a:r>
              <a:rPr lang="en-US" sz="1600" smtClean="0"/>
              <a:t>Quality = High / Low</a:t>
            </a:r>
          </a:p>
          <a:p>
            <a:pPr lvl="1" eaLnBrk="1" hangingPunct="1"/>
            <a:r>
              <a:rPr lang="en-US" sz="1600" smtClean="0"/>
              <a:t>Price = 25/50/75,100 coded 1,2,3,4</a:t>
            </a:r>
          </a:p>
          <a:p>
            <a:pPr eaLnBrk="1" hangingPunct="1"/>
            <a:r>
              <a:rPr lang="en-US" smtClean="0"/>
              <a:t>H</a:t>
            </a:r>
            <a:r>
              <a:rPr lang="en-US" sz="2000" smtClean="0"/>
              <a:t>eterogeneity: Sex, Age (&lt;25, 25-39, 40+)</a:t>
            </a:r>
          </a:p>
          <a:p>
            <a:pPr eaLnBrk="1" hangingPunct="1"/>
            <a:r>
              <a:rPr lang="en-US" smtClean="0"/>
              <a:t>U</a:t>
            </a:r>
            <a:r>
              <a:rPr lang="en-US" sz="2000" smtClean="0"/>
              <a:t>nderlying data generated by a 3 class latent class process (100, 200, 100 in classes)</a:t>
            </a:r>
          </a:p>
          <a:p>
            <a:pPr eaLnBrk="1" hangingPunct="1"/>
            <a:r>
              <a:rPr lang="en-US" smtClean="0"/>
              <a:t>T</a:t>
            </a:r>
            <a:r>
              <a:rPr lang="en-US" sz="2000" smtClean="0"/>
              <a:t>hanks to www.statisticalinnovations.com (Latent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sz="2800" smtClean="0"/>
              <a:t>NLOGIT Commands for HEV Model</a:t>
            </a:r>
          </a:p>
        </p:txBody>
      </p:sp>
      <p:sp>
        <p:nvSpPr>
          <p:cNvPr id="15363" name="Rectangle 5"/>
          <p:cNvSpPr>
            <a:spLocks noChangeArrowheads="1"/>
          </p:cNvSpPr>
          <p:nvPr/>
        </p:nvSpPr>
        <p:spPr bwMode="auto">
          <a:xfrm>
            <a:off x="2057400" y="1905000"/>
            <a:ext cx="571500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p>
            <a:r>
              <a:rPr lang="en-US" sz="2000" b="1">
                <a:latin typeface="Arial" charset="0"/>
              </a:rPr>
              <a:t>Nlogit </a:t>
            </a:r>
          </a:p>
          <a:p>
            <a:endParaRPr lang="en-US" sz="2000" b="1">
              <a:latin typeface="Arial" charset="0"/>
            </a:endParaRPr>
          </a:p>
          <a:p>
            <a:r>
              <a:rPr lang="en-US" sz="2000" b="1">
                <a:latin typeface="Arial" charset="0"/>
              </a:rPr>
              <a:t>; lhs=choice </a:t>
            </a:r>
          </a:p>
          <a:p>
            <a:endParaRPr lang="en-US" sz="2000" b="1">
              <a:latin typeface="Arial" charset="0"/>
            </a:endParaRPr>
          </a:p>
          <a:p>
            <a:r>
              <a:rPr lang="en-US" sz="2000" b="1">
                <a:latin typeface="Arial" charset="0"/>
              </a:rPr>
              <a:t>; choices=Brand1,Brand2,Brand3,None</a:t>
            </a:r>
          </a:p>
          <a:p>
            <a:endParaRPr lang="en-US" sz="2000" b="1">
              <a:latin typeface="Arial" charset="0"/>
            </a:endParaRPr>
          </a:p>
          <a:p>
            <a:r>
              <a:rPr lang="en-US" sz="2000" b="1">
                <a:latin typeface="Arial" charset="0"/>
              </a:rPr>
              <a:t>;Rhs = Fash,Qual,Price,ASC4</a:t>
            </a:r>
          </a:p>
          <a:p>
            <a:endParaRPr lang="en-US" sz="2000" b="1">
              <a:latin typeface="Arial" charset="0"/>
            </a:endParaRPr>
          </a:p>
          <a:p>
            <a:r>
              <a:rPr lang="en-US" sz="2000" b="1">
                <a:latin typeface="Arial" charset="0"/>
              </a:rPr>
              <a:t>;heteroscedasticity</a:t>
            </a:r>
          </a:p>
          <a:p>
            <a:endParaRPr lang="en-US" sz="2000" b="1">
              <a:latin typeface="Arial" charset="0"/>
            </a:endParaRPr>
          </a:p>
          <a:p>
            <a:r>
              <a:rPr lang="en-US" sz="2000" b="1">
                <a:latin typeface="Arial" charset="0"/>
              </a:rPr>
              <a:t>;hfn=male,agel25,age2539 </a:t>
            </a:r>
          </a:p>
          <a:p>
            <a:endParaRPr lang="en-US" sz="2000" b="1">
              <a:latin typeface="Arial" charset="0"/>
            </a:endParaRPr>
          </a:p>
          <a:p>
            <a:r>
              <a:rPr lang="en-US" sz="2000" b="1">
                <a:latin typeface="Arial" charset="0"/>
              </a:rPr>
              <a:t>; Effects: Price(Brand1,Brand2,Brand3)$</a:t>
            </a:r>
          </a:p>
        </p:txBody>
      </p:sp>
      <p:sp>
        <p:nvSpPr>
          <p:cNvPr id="15364" name="Rectangle 6"/>
          <p:cNvSpPr>
            <a:spLocks noChangeArrowheads="1"/>
          </p:cNvSpPr>
          <p:nvPr/>
        </p:nvSpPr>
        <p:spPr bwMode="auto">
          <a:xfrm>
            <a:off x="1981200" y="4267200"/>
            <a:ext cx="3810000" cy="1219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304800"/>
            <a:ext cx="8229600" cy="1139825"/>
          </a:xfrm>
        </p:spPr>
        <p:txBody>
          <a:bodyPr/>
          <a:lstStyle/>
          <a:p>
            <a:pPr eaLnBrk="1" hangingPunct="1"/>
            <a:r>
              <a:rPr lang="en-US" smtClean="0"/>
              <a:t>Multinomial Logit Starting Values</a:t>
            </a:r>
          </a:p>
        </p:txBody>
      </p:sp>
      <p:sp>
        <p:nvSpPr>
          <p:cNvPr id="16387" name="Text Box 8"/>
          <p:cNvSpPr txBox="1">
            <a:spLocks noChangeArrowheads="1"/>
          </p:cNvSpPr>
          <p:nvPr/>
        </p:nvSpPr>
        <p:spPr bwMode="auto">
          <a:xfrm>
            <a:off x="914400" y="1981200"/>
            <a:ext cx="7772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Courier New" pitchFamily="49" charset="0"/>
              </a:rPr>
              <a:t>+---------------------------------------------+</a:t>
            </a:r>
          </a:p>
          <a:p>
            <a:r>
              <a:rPr lang="en-US" sz="1600" b="1">
                <a:latin typeface="Courier New" pitchFamily="49" charset="0"/>
              </a:rPr>
              <a:t>| Discrete choice (multinomial logit) model   |</a:t>
            </a:r>
          </a:p>
          <a:p>
            <a:r>
              <a:rPr lang="en-US" sz="1600" b="1">
                <a:latin typeface="Courier New" pitchFamily="49" charset="0"/>
              </a:rPr>
              <a:t>| Number of observations             3200     |</a:t>
            </a:r>
          </a:p>
          <a:p>
            <a:r>
              <a:rPr lang="en-US" sz="1600" b="1">
                <a:latin typeface="Courier New" pitchFamily="49" charset="0"/>
              </a:rPr>
              <a:t>| Log likelihood function       -4158.503     |</a:t>
            </a:r>
          </a:p>
          <a:p>
            <a:r>
              <a:rPr lang="en-US" sz="1600" b="1">
                <a:latin typeface="Courier New" pitchFamily="49" charset="0"/>
              </a:rPr>
              <a:t>| Number of obs.=  3200, skipped   0 bad obs. |</a:t>
            </a:r>
          </a:p>
          <a:p>
            <a:r>
              <a:rPr lang="en-US" sz="1600" b="1">
                <a:latin typeface="Courier New" pitchFamily="49" charset="0"/>
              </a:rPr>
              <a:t>+---------------------------------------------+</a:t>
            </a:r>
          </a:p>
          <a:p>
            <a:r>
              <a:rPr lang="en-US" sz="1600" b="1">
                <a:latin typeface="Courier New" pitchFamily="49" charset="0"/>
              </a:rPr>
              <a:t>+--------+--------------+----------------+--------+--------+</a:t>
            </a:r>
          </a:p>
          <a:p>
            <a:r>
              <a:rPr lang="en-US" sz="1600" b="1">
                <a:latin typeface="Courier New" pitchFamily="49" charset="0"/>
              </a:rPr>
              <a:t>|Variable| Coefficient  | Standard Error |b/St.Er.|P[|Z|&gt;z]|</a:t>
            </a:r>
          </a:p>
          <a:p>
            <a:r>
              <a:rPr lang="en-US" sz="1600" b="1">
                <a:latin typeface="Courier New" pitchFamily="49" charset="0"/>
              </a:rPr>
              <a:t>+--------+--------------+----------------+--------+--------+</a:t>
            </a:r>
          </a:p>
          <a:p>
            <a:r>
              <a:rPr lang="en-US" sz="1600" b="1">
                <a:latin typeface="Courier New" pitchFamily="49" charset="0"/>
              </a:rPr>
              <a:t> FASH    |    1.47890473       .06776814    21.823   .0000</a:t>
            </a:r>
          </a:p>
          <a:p>
            <a:r>
              <a:rPr lang="en-US" sz="1600" b="1">
                <a:latin typeface="Courier New" pitchFamily="49" charset="0"/>
              </a:rPr>
              <a:t> QUAL    |    1.01372755       .06444532    15.730   .0000</a:t>
            </a:r>
          </a:p>
          <a:p>
            <a:r>
              <a:rPr lang="en-US" sz="1600" b="1">
                <a:latin typeface="Courier New" pitchFamily="49" charset="0"/>
              </a:rPr>
              <a:t> PRICE   |   -11.8023376       .80406103   -14.678   .0000</a:t>
            </a:r>
          </a:p>
          <a:p>
            <a:r>
              <a:rPr lang="en-US" sz="1600" b="1">
                <a:latin typeface="Courier New" pitchFamily="49" charset="0"/>
              </a:rPr>
              <a:t> ASC4    |     .03679254       .07176387      .513   .6082</a:t>
            </a:r>
          </a:p>
          <a:p>
            <a:endParaRPr lang="en-US" sz="1600">
              <a:latin typeface="Courier New" pitchFamily="49"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Multinomial Logit Elasticities</a:t>
            </a:r>
          </a:p>
        </p:txBody>
      </p:sp>
      <p:sp>
        <p:nvSpPr>
          <p:cNvPr id="17411" name="Text Box 3"/>
          <p:cNvSpPr txBox="1">
            <a:spLocks noChangeArrowheads="1"/>
          </p:cNvSpPr>
          <p:nvPr/>
        </p:nvSpPr>
        <p:spPr bwMode="auto">
          <a:xfrm>
            <a:off x="1295400" y="1524000"/>
            <a:ext cx="68580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Courier New" pitchFamily="49" charset="0"/>
              </a:rPr>
              <a:t>+---------------------------------------------------+</a:t>
            </a:r>
          </a:p>
          <a:p>
            <a:r>
              <a:rPr lang="en-US" sz="1600" b="1">
                <a:latin typeface="Courier New" pitchFamily="49" charset="0"/>
              </a:rPr>
              <a:t>| Elasticity             averaged over observations.|</a:t>
            </a:r>
          </a:p>
          <a:p>
            <a:r>
              <a:rPr lang="en-US" sz="1600" b="1">
                <a:latin typeface="Courier New" pitchFamily="49" charset="0"/>
              </a:rPr>
              <a:t>| Attribute is PRICE    in choice BRAND1            |</a:t>
            </a:r>
          </a:p>
          <a:p>
            <a:r>
              <a:rPr lang="en-US" sz="1600" b="1">
                <a:latin typeface="Courier New" pitchFamily="49" charset="0"/>
              </a:rPr>
              <a:t>| Effects on probabilities of all choices in model: |</a:t>
            </a:r>
          </a:p>
          <a:p>
            <a:r>
              <a:rPr lang="en-US" sz="1600" b="1">
                <a:latin typeface="Courier New" pitchFamily="49" charset="0"/>
              </a:rPr>
              <a:t>| * = Direct Elasticity effect of the attribute.    |</a:t>
            </a:r>
          </a:p>
          <a:p>
            <a:r>
              <a:rPr lang="en-US" sz="1600" b="1">
                <a:latin typeface="Courier New" pitchFamily="49" charset="0"/>
              </a:rPr>
              <a:t>|                                  Mean    St.Dev   |</a:t>
            </a:r>
          </a:p>
          <a:p>
            <a:r>
              <a:rPr lang="en-US" sz="1600" b="1">
                <a:latin typeface="Courier New" pitchFamily="49" charset="0"/>
              </a:rPr>
              <a:t>| *     Choice=BRAND1            -.8895     .3647   |</a:t>
            </a:r>
          </a:p>
          <a:p>
            <a:r>
              <a:rPr lang="en-US" sz="1600" b="1">
                <a:latin typeface="Courier New" pitchFamily="49" charset="0"/>
              </a:rPr>
              <a:t>|       Choice=BRAND2             .2907     .2631   |</a:t>
            </a:r>
          </a:p>
          <a:p>
            <a:r>
              <a:rPr lang="en-US" sz="1600" b="1">
                <a:latin typeface="Courier New" pitchFamily="49" charset="0"/>
              </a:rPr>
              <a:t>|       Choice=BRAND3             .2907     .2631   |</a:t>
            </a:r>
          </a:p>
          <a:p>
            <a:r>
              <a:rPr lang="en-US" sz="1600" b="1">
                <a:latin typeface="Courier New" pitchFamily="49" charset="0"/>
              </a:rPr>
              <a:t>|       Choice=NONE               .2907     .2631   |</a:t>
            </a:r>
          </a:p>
          <a:p>
            <a:r>
              <a:rPr lang="en-US" sz="1600" b="1">
                <a:latin typeface="Courier New" pitchFamily="49" charset="0"/>
              </a:rPr>
              <a:t>| Attribute is PRICE    in choice BRAND2            |</a:t>
            </a:r>
          </a:p>
          <a:p>
            <a:r>
              <a:rPr lang="en-US" sz="1600" b="1">
                <a:latin typeface="Courier New" pitchFamily="49" charset="0"/>
              </a:rPr>
              <a:t>|       Choice=BRAND1             .3127     .1371   |</a:t>
            </a:r>
          </a:p>
          <a:p>
            <a:r>
              <a:rPr lang="en-US" sz="1600" b="1">
                <a:latin typeface="Courier New" pitchFamily="49" charset="0"/>
              </a:rPr>
              <a:t>| *     Choice=BRAND2           -1.2216     .3135   |</a:t>
            </a:r>
          </a:p>
          <a:p>
            <a:r>
              <a:rPr lang="en-US" sz="1600" b="1">
                <a:latin typeface="Courier New" pitchFamily="49" charset="0"/>
              </a:rPr>
              <a:t>|       Choice=BRAND3             .3127     .1371   |</a:t>
            </a:r>
          </a:p>
          <a:p>
            <a:r>
              <a:rPr lang="en-US" sz="1600" b="1">
                <a:latin typeface="Courier New" pitchFamily="49" charset="0"/>
              </a:rPr>
              <a:t>|       Choice=NONE               .3127     .1371   |</a:t>
            </a:r>
          </a:p>
          <a:p>
            <a:r>
              <a:rPr lang="en-US" sz="1600" b="1">
                <a:latin typeface="Courier New" pitchFamily="49" charset="0"/>
              </a:rPr>
              <a:t>| Attribute is PRICE    in choice BRAND3            |</a:t>
            </a:r>
          </a:p>
          <a:p>
            <a:r>
              <a:rPr lang="en-US" sz="1600" b="1">
                <a:latin typeface="Courier New" pitchFamily="49" charset="0"/>
              </a:rPr>
              <a:t>|       Choice=BRAND1             .3664     .2233   |</a:t>
            </a:r>
          </a:p>
          <a:p>
            <a:r>
              <a:rPr lang="en-US" sz="1600" b="1">
                <a:latin typeface="Courier New" pitchFamily="49" charset="0"/>
              </a:rPr>
              <a:t>|       Choice=BRAND2             .3664     .2233   |</a:t>
            </a:r>
          </a:p>
          <a:p>
            <a:r>
              <a:rPr lang="en-US" sz="1600" b="1">
                <a:latin typeface="Courier New" pitchFamily="49" charset="0"/>
              </a:rPr>
              <a:t>| *     Choice=BRAND3            -.7548     .3363   |</a:t>
            </a:r>
          </a:p>
          <a:p>
            <a:r>
              <a:rPr lang="en-US" sz="1600" b="1">
                <a:latin typeface="Courier New" pitchFamily="49" charset="0"/>
              </a:rPr>
              <a:t>|       Choice=NONE               .3664     .2233   |</a:t>
            </a:r>
          </a:p>
          <a:p>
            <a:r>
              <a:rPr lang="en-US" sz="1600" b="1">
                <a:latin typeface="Courier New" pitchFamily="49"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HEV Model without Heterogeneity</a:t>
            </a:r>
          </a:p>
        </p:txBody>
      </p:sp>
      <p:sp>
        <p:nvSpPr>
          <p:cNvPr id="18435" name="Text Box 5"/>
          <p:cNvSpPr txBox="1">
            <a:spLocks noChangeArrowheads="1"/>
          </p:cNvSpPr>
          <p:nvPr/>
        </p:nvSpPr>
        <p:spPr bwMode="auto">
          <a:xfrm>
            <a:off x="533400" y="1676400"/>
            <a:ext cx="5867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Dependent variable               CHOICE     |</a:t>
            </a:r>
          </a:p>
          <a:p>
            <a:r>
              <a:rPr lang="en-US" sz="1200" b="1">
                <a:latin typeface="Courier New" pitchFamily="49" charset="0"/>
              </a:rPr>
              <a:t>| Number of observations             3200     |</a:t>
            </a:r>
          </a:p>
          <a:p>
            <a:r>
              <a:rPr lang="en-US" sz="1200" b="1">
                <a:latin typeface="Courier New" pitchFamily="49" charset="0"/>
              </a:rPr>
              <a:t>| Log likelihood function       -4151.611     |</a:t>
            </a:r>
          </a:p>
          <a:p>
            <a:r>
              <a:rPr lang="en-US" sz="1200" b="1">
                <a:latin typeface="Courier New" pitchFamily="49" charset="0"/>
              </a:rPr>
              <a:t>| Response data are given as ind. choice.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FASH    |    1.57473345       .31427031     5.011   .0000</a:t>
            </a:r>
          </a:p>
          <a:p>
            <a:r>
              <a:rPr lang="en-US" sz="1200" b="1">
                <a:latin typeface="Courier New" pitchFamily="49" charset="0"/>
              </a:rPr>
              <a:t> QUAL    |    1.09208463       .22895113     4.770   .0000</a:t>
            </a:r>
          </a:p>
          <a:p>
            <a:r>
              <a:rPr lang="en-US" sz="1200" b="1">
                <a:latin typeface="Courier New" pitchFamily="49" charset="0"/>
              </a:rPr>
              <a:t> PRICE   |   -13.3740754      2.61275111    -5.119   .0000</a:t>
            </a:r>
          </a:p>
          <a:p>
            <a:r>
              <a:rPr lang="en-US" sz="1200" b="1">
                <a:latin typeface="Courier New" pitchFamily="49" charset="0"/>
              </a:rPr>
              <a:t> ASC4    |    -.01128916       .22484607     -.050   .9600</a:t>
            </a:r>
          </a:p>
          <a:p>
            <a:r>
              <a:rPr lang="en-US" sz="1200" b="1">
                <a:latin typeface="Courier New" pitchFamily="49" charset="0"/>
              </a:rPr>
              <a:t>---------+Scale Parameters of Extreme Value Distns Minus 1.0</a:t>
            </a:r>
          </a:p>
          <a:p>
            <a:r>
              <a:rPr lang="en-US" sz="1200" b="1">
                <a:latin typeface="Courier New" pitchFamily="49" charset="0"/>
              </a:rPr>
              <a:t> s_BRAND1|     .03779175       .22077461      .171   .8641</a:t>
            </a:r>
          </a:p>
          <a:p>
            <a:r>
              <a:rPr lang="en-US" sz="1200" b="1">
                <a:latin typeface="Courier New" pitchFamily="49" charset="0"/>
              </a:rPr>
              <a:t> s_BRAND2|    -.12843300       .17939207     -.716   .4740</a:t>
            </a:r>
          </a:p>
          <a:p>
            <a:r>
              <a:rPr lang="en-US" sz="1200" b="1">
                <a:latin typeface="Courier New" pitchFamily="49" charset="0"/>
              </a:rPr>
              <a:t> s_BRAND3|     .01149458       .22724947      .051   .9597</a:t>
            </a:r>
          </a:p>
          <a:p>
            <a:r>
              <a:rPr lang="en-US" sz="1200" b="1">
                <a:latin typeface="Courier New" pitchFamily="49" charset="0"/>
              </a:rPr>
              <a:t> s_NONE  |       .000000    ......(Fixed Parameter).......</a:t>
            </a:r>
          </a:p>
          <a:p>
            <a:r>
              <a:rPr lang="en-US" sz="1200" b="1">
                <a:latin typeface="Courier New" pitchFamily="49" charset="0"/>
              </a:rPr>
              <a:t>---------+Std.Dev=pi/(theta*sqr(6)) for H.E.V. distribution.</a:t>
            </a:r>
          </a:p>
          <a:p>
            <a:r>
              <a:rPr lang="en-US" sz="1200" b="1">
                <a:latin typeface="Courier New" pitchFamily="49" charset="0"/>
              </a:rPr>
              <a:t> s_BRAND1|    1.23584505       .26290748     4.701   .0000</a:t>
            </a:r>
          </a:p>
          <a:p>
            <a:r>
              <a:rPr lang="en-US" sz="1200" b="1">
                <a:latin typeface="Courier New" pitchFamily="49" charset="0"/>
              </a:rPr>
              <a:t> s_BRAND2|    1.47154471       .30288372     4.858   .0000</a:t>
            </a:r>
          </a:p>
          <a:p>
            <a:r>
              <a:rPr lang="en-US" sz="1200" b="1">
                <a:latin typeface="Courier New" pitchFamily="49" charset="0"/>
              </a:rPr>
              <a:t> s_BRAND3|    1.26797496       .28487215     4.451   .0000</a:t>
            </a:r>
          </a:p>
          <a:p>
            <a:r>
              <a:rPr lang="en-US" sz="1200" b="1">
                <a:latin typeface="Courier New" pitchFamily="49" charset="0"/>
              </a:rPr>
              <a:t> s_NONE  |    1.28254980    ......(Fixed Parameter).......</a:t>
            </a:r>
          </a:p>
        </p:txBody>
      </p:sp>
      <p:sp>
        <p:nvSpPr>
          <p:cNvPr id="18436" name="Text Box 9"/>
          <p:cNvSpPr txBox="1">
            <a:spLocks noChangeArrowheads="1"/>
          </p:cNvSpPr>
          <p:nvPr/>
        </p:nvSpPr>
        <p:spPr bwMode="auto">
          <a:xfrm>
            <a:off x="6477000" y="4267200"/>
            <a:ext cx="2057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Tahoma" pitchFamily="34" charset="0"/>
              </a:rPr>
              <a:t>Essentially no differences in variances across choices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Homogeneous HEV Elasticities</a:t>
            </a:r>
          </a:p>
        </p:txBody>
      </p:sp>
      <p:sp>
        <p:nvSpPr>
          <p:cNvPr id="19459" name="Text Box 4"/>
          <p:cNvSpPr txBox="1">
            <a:spLocks noChangeArrowheads="1"/>
          </p:cNvSpPr>
          <p:nvPr/>
        </p:nvSpPr>
        <p:spPr bwMode="auto">
          <a:xfrm>
            <a:off x="457200" y="2133600"/>
            <a:ext cx="51054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-1.0585     .4526   |</a:t>
            </a:r>
          </a:p>
          <a:p>
            <a:r>
              <a:rPr lang="en-US" sz="1200" b="1">
                <a:latin typeface="Courier New" pitchFamily="49" charset="0"/>
              </a:rPr>
              <a:t>|       Choice=BRAND2             .2801     .2573   |</a:t>
            </a:r>
          </a:p>
          <a:p>
            <a:r>
              <a:rPr lang="en-US" sz="1200" b="1">
                <a:latin typeface="Courier New" pitchFamily="49" charset="0"/>
              </a:rPr>
              <a:t>|       Choice=BRAND3             .3270     .3004   |</a:t>
            </a:r>
          </a:p>
          <a:p>
            <a:r>
              <a:rPr lang="en-US" sz="1200" b="1">
                <a:latin typeface="Courier New" pitchFamily="49" charset="0"/>
              </a:rPr>
              <a:t>|       Choice=NONE               .3232     .2969   |</a:t>
            </a:r>
          </a:p>
          <a:p>
            <a:r>
              <a:rPr lang="en-US" sz="1200" b="1">
                <a:latin typeface="Courier New" pitchFamily="49" charset="0"/>
              </a:rPr>
              <a:t>| Attribute is PRICE    in choice BRAND2            |</a:t>
            </a:r>
          </a:p>
          <a:p>
            <a:r>
              <a:rPr lang="en-US" sz="1200" b="1">
                <a:latin typeface="Courier New" pitchFamily="49" charset="0"/>
              </a:rPr>
              <a:t>|       Choice=BRAND1             .3576     .1481   |</a:t>
            </a:r>
          </a:p>
          <a:p>
            <a:r>
              <a:rPr lang="en-US" sz="1200" b="1">
                <a:latin typeface="Courier New" pitchFamily="49" charset="0"/>
              </a:rPr>
              <a:t>| *     Choice=BRAND2           -1.2122     .3142   |</a:t>
            </a:r>
          </a:p>
          <a:p>
            <a:r>
              <a:rPr lang="en-US" sz="1200" b="1">
                <a:latin typeface="Courier New" pitchFamily="49" charset="0"/>
              </a:rPr>
              <a:t>|       Choice=BRAND3             .3466     .1426   |</a:t>
            </a:r>
          </a:p>
          <a:p>
            <a:r>
              <a:rPr lang="en-US" sz="1200" b="1">
                <a:latin typeface="Courier New" pitchFamily="49" charset="0"/>
              </a:rPr>
              <a:t>|       Choice=NONE               .3429     .1411   |</a:t>
            </a:r>
          </a:p>
          <a:p>
            <a:r>
              <a:rPr lang="en-US" sz="1200" b="1">
                <a:latin typeface="Courier New" pitchFamily="49" charset="0"/>
              </a:rPr>
              <a:t>| Attribute is PRICE    in choice BRAND3            |</a:t>
            </a:r>
          </a:p>
          <a:p>
            <a:r>
              <a:rPr lang="en-US" sz="1200" b="1">
                <a:latin typeface="Courier New" pitchFamily="49" charset="0"/>
              </a:rPr>
              <a:t>|       Choice=BRAND1             .4332     .2532   |</a:t>
            </a:r>
          </a:p>
          <a:p>
            <a:r>
              <a:rPr lang="en-US" sz="1200" b="1">
                <a:latin typeface="Courier New" pitchFamily="49" charset="0"/>
              </a:rPr>
              <a:t>|       Choice=BRAND2             .3610     .2116   |</a:t>
            </a:r>
          </a:p>
          <a:p>
            <a:r>
              <a:rPr lang="en-US" sz="1200" b="1">
                <a:latin typeface="Courier New" pitchFamily="49" charset="0"/>
              </a:rPr>
              <a:t>| *     Choice=BRAND3            -.8648     .4015   |</a:t>
            </a:r>
          </a:p>
          <a:p>
            <a:r>
              <a:rPr lang="en-US" sz="1200" b="1">
                <a:latin typeface="Courier New" pitchFamily="49" charset="0"/>
              </a:rPr>
              <a:t>|       Choice=NONE               .4156     .2436   |</a:t>
            </a: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a:t>
            </a:r>
          </a:p>
        </p:txBody>
      </p:sp>
      <p:sp>
        <p:nvSpPr>
          <p:cNvPr id="19460" name="Text Box 3"/>
          <p:cNvSpPr txBox="1">
            <a:spLocks noChangeArrowheads="1"/>
          </p:cNvSpPr>
          <p:nvPr/>
        </p:nvSpPr>
        <p:spPr bwMode="auto">
          <a:xfrm>
            <a:off x="5562600" y="2133600"/>
            <a:ext cx="3048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19461" name="Rectangle 7"/>
          <p:cNvSpPr>
            <a:spLocks noChangeArrowheads="1"/>
          </p:cNvSpPr>
          <p:nvPr/>
        </p:nvSpPr>
        <p:spPr bwMode="auto">
          <a:xfrm>
            <a:off x="34290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2" name="Rectangle 8"/>
          <p:cNvSpPr>
            <a:spLocks noChangeArrowheads="1"/>
          </p:cNvSpPr>
          <p:nvPr/>
        </p:nvSpPr>
        <p:spPr bwMode="auto">
          <a:xfrm>
            <a:off x="62484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3" name="Text Box 5"/>
          <p:cNvSpPr txBox="1">
            <a:spLocks noChangeArrowheads="1"/>
          </p:cNvSpPr>
          <p:nvPr/>
        </p:nvSpPr>
        <p:spPr bwMode="auto">
          <a:xfrm>
            <a:off x="5638800" y="1752600"/>
            <a:ext cx="25908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Multinomial Logit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Heteroscedasticity Across Individuals</a:t>
            </a:r>
          </a:p>
        </p:txBody>
      </p:sp>
      <p:sp>
        <p:nvSpPr>
          <p:cNvPr id="20483" name="Text Box 12"/>
          <p:cNvSpPr txBox="1">
            <a:spLocks noChangeArrowheads="1"/>
          </p:cNvSpPr>
          <p:nvPr/>
        </p:nvSpPr>
        <p:spPr bwMode="auto">
          <a:xfrm>
            <a:off x="457200" y="1828800"/>
            <a:ext cx="83058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Heteroskedastic Extreme Value Model         |  Homog-HEV        MNL</a:t>
            </a:r>
          </a:p>
          <a:p>
            <a:r>
              <a:rPr lang="en-US" sz="1400" b="1">
                <a:latin typeface="Courier New" pitchFamily="49" charset="0"/>
              </a:rPr>
              <a:t>| Log likelihood function       -4129.518[10] | -4151.611[7]  -4158.503[4]</a:t>
            </a:r>
          </a:p>
          <a:p>
            <a:r>
              <a:rPr lang="en-US" sz="1400" b="1">
                <a:latin typeface="Courier New" pitchFamily="49" charset="0"/>
              </a:rPr>
              <a:t>+---------------------------------------------+</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 Standard Error |b/St.Er.|P[|Z|&gt;z]|</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---------+Attributes in the Utility Functions (beta)</a:t>
            </a:r>
          </a:p>
          <a:p>
            <a:r>
              <a:rPr lang="en-US" sz="1400" b="1">
                <a:latin typeface="Courier New" pitchFamily="49" charset="0"/>
                <a:cs typeface="Courier New" pitchFamily="49" charset="0"/>
              </a:rPr>
              <a:t> FASH    |    1.01640726       .20261573     5.016   .0000</a:t>
            </a:r>
          </a:p>
          <a:p>
            <a:r>
              <a:rPr lang="en-US" sz="1400" b="1">
                <a:latin typeface="Courier New" pitchFamily="49" charset="0"/>
                <a:cs typeface="Courier New" pitchFamily="49" charset="0"/>
              </a:rPr>
              <a:t> QUAL    |     .55668491       .11604080     4.797   .0000</a:t>
            </a:r>
          </a:p>
          <a:p>
            <a:r>
              <a:rPr lang="en-US" sz="1400" b="1">
                <a:latin typeface="Courier New" pitchFamily="49" charset="0"/>
                <a:cs typeface="Courier New" pitchFamily="49" charset="0"/>
              </a:rPr>
              <a:t> PRICE   |   -7.44758292      1.52664112    -4.878   .0000</a:t>
            </a:r>
          </a:p>
          <a:p>
            <a:r>
              <a:rPr lang="en-US" sz="1400" b="1">
                <a:latin typeface="Courier New" pitchFamily="49" charset="0"/>
                <a:cs typeface="Courier New" pitchFamily="49" charset="0"/>
              </a:rPr>
              <a:t> ASC4    |     .18300524       .09678571     1.891   .0586</a:t>
            </a:r>
          </a:p>
          <a:p>
            <a:r>
              <a:rPr lang="en-US" sz="1400" b="1">
                <a:latin typeface="Courier New" pitchFamily="49" charset="0"/>
                <a:cs typeface="Courier New" pitchFamily="49" charset="0"/>
              </a:rPr>
              <a:t>---------+Scale Parameters of Extreme Value Distributions</a:t>
            </a:r>
          </a:p>
          <a:p>
            <a:r>
              <a:rPr lang="en-US" sz="1400" b="1">
                <a:latin typeface="Courier New" pitchFamily="49" charset="0"/>
                <a:cs typeface="Courier New" pitchFamily="49" charset="0"/>
              </a:rPr>
              <a:t> s_BRAND1|     .81114924       .10099174     8.032   .0000</a:t>
            </a:r>
          </a:p>
          <a:p>
            <a:r>
              <a:rPr lang="en-US" sz="1400" b="1">
                <a:latin typeface="Courier New" pitchFamily="49" charset="0"/>
                <a:cs typeface="Courier New" pitchFamily="49" charset="0"/>
              </a:rPr>
              <a:t> s_BRAND2|     .72713522       .08931110     8.142   .0000</a:t>
            </a:r>
          </a:p>
          <a:p>
            <a:r>
              <a:rPr lang="en-US" sz="1400" b="1">
                <a:latin typeface="Courier New" pitchFamily="49" charset="0"/>
                <a:cs typeface="Courier New" pitchFamily="49" charset="0"/>
              </a:rPr>
              <a:t> s_BRAND3|     .80084114       .10316939     7.762   .0000</a:t>
            </a:r>
          </a:p>
          <a:p>
            <a:r>
              <a:rPr lang="en-US" sz="1400" b="1">
                <a:latin typeface="Courier New" pitchFamily="49" charset="0"/>
                <a:cs typeface="Courier New" pitchFamily="49" charset="0"/>
              </a:rPr>
              <a:t> s_NONE  |    1.00000000    ......(Fixed Parameter).......</a:t>
            </a:r>
          </a:p>
          <a:p>
            <a:r>
              <a:rPr lang="en-US" sz="1400" b="1">
                <a:latin typeface="Courier New" pitchFamily="49" charset="0"/>
                <a:cs typeface="Courier New" pitchFamily="49" charset="0"/>
              </a:rPr>
              <a:t>---------+Heterogeneity in Scales of Ext.Value Distns.</a:t>
            </a:r>
          </a:p>
          <a:p>
            <a:r>
              <a:rPr lang="en-US" sz="1400" b="1">
                <a:latin typeface="Courier New" pitchFamily="49" charset="0"/>
                <a:cs typeface="Courier New" pitchFamily="49" charset="0"/>
              </a:rPr>
              <a:t> MALE    |     .21512161       .09359521     2.298   .0215</a:t>
            </a:r>
          </a:p>
          <a:p>
            <a:r>
              <a:rPr lang="en-US" sz="1400" b="1">
                <a:latin typeface="Courier New" pitchFamily="49" charset="0"/>
                <a:cs typeface="Courier New" pitchFamily="49" charset="0"/>
              </a:rPr>
              <a:t> AGE25   |     .79346679       .13687581     5.797   .0000</a:t>
            </a:r>
          </a:p>
          <a:p>
            <a:r>
              <a:rPr lang="en-US" sz="1400" b="1">
                <a:latin typeface="Courier New" pitchFamily="49" charset="0"/>
                <a:cs typeface="Courier New" pitchFamily="49" charset="0"/>
              </a:rPr>
              <a:t> AGE39   |     .38284617       .16129109     2.374   .0176</a:t>
            </a:r>
          </a:p>
        </p:txBody>
      </p:sp>
      <p:sp>
        <p:nvSpPr>
          <p:cNvPr id="20484" name="Rectangle 7"/>
          <p:cNvSpPr>
            <a:spLocks noChangeArrowheads="1"/>
          </p:cNvSpPr>
          <p:nvPr/>
        </p:nvSpPr>
        <p:spPr bwMode="auto">
          <a:xfrm>
            <a:off x="533400" y="5486400"/>
            <a:ext cx="6324600" cy="8382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Variance Heterogeneity elasts</a:t>
            </a:r>
          </a:p>
        </p:txBody>
      </p:sp>
      <p:sp>
        <p:nvSpPr>
          <p:cNvPr id="21507" name="Text Box 7"/>
          <p:cNvSpPr txBox="1">
            <a:spLocks noChangeArrowheads="1"/>
          </p:cNvSpPr>
          <p:nvPr/>
        </p:nvSpPr>
        <p:spPr bwMode="auto">
          <a:xfrm>
            <a:off x="457200" y="2286000"/>
            <a:ext cx="51816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-.8978     .5162   |</a:t>
            </a:r>
          </a:p>
          <a:p>
            <a:r>
              <a:rPr lang="en-US" sz="1200" b="1">
                <a:latin typeface="Courier New" pitchFamily="49" charset="0"/>
              </a:rPr>
              <a:t>|       Choice=BRAND2             .2269     .2595   |</a:t>
            </a:r>
          </a:p>
          <a:p>
            <a:r>
              <a:rPr lang="en-US" sz="1200" b="1">
                <a:latin typeface="Courier New" pitchFamily="49" charset="0"/>
              </a:rPr>
              <a:t>|       Choice=BRAND3             .2507     .2884   |</a:t>
            </a:r>
          </a:p>
          <a:p>
            <a:r>
              <a:rPr lang="en-US" sz="1200" b="1">
                <a:latin typeface="Courier New" pitchFamily="49" charset="0"/>
              </a:rPr>
              <a:t>|       Choice=NONE               .3116     .3587   |</a:t>
            </a:r>
          </a:p>
          <a:p>
            <a:r>
              <a:rPr lang="en-US" sz="1200" b="1">
                <a:latin typeface="Courier New" pitchFamily="49" charset="0"/>
              </a:rPr>
              <a:t>| Attribute is PRICE    in choice BRAND2            |</a:t>
            </a:r>
          </a:p>
          <a:p>
            <a:r>
              <a:rPr lang="en-US" sz="1200" b="1">
                <a:latin typeface="Courier New" pitchFamily="49" charset="0"/>
              </a:rPr>
              <a:t>|       Choice=BRAND1             .2853     .1776   |</a:t>
            </a:r>
          </a:p>
          <a:p>
            <a:r>
              <a:rPr lang="en-US" sz="1200" b="1">
                <a:latin typeface="Courier New" pitchFamily="49" charset="0"/>
              </a:rPr>
              <a:t>| *     Choice=BRAND2           -1.0757     .5030   |</a:t>
            </a:r>
          </a:p>
          <a:p>
            <a:r>
              <a:rPr lang="en-US" sz="1200" b="1">
                <a:latin typeface="Courier New" pitchFamily="49" charset="0"/>
              </a:rPr>
              <a:t>|       Choice=BRAND3             .2779     .1669   |</a:t>
            </a:r>
          </a:p>
          <a:p>
            <a:r>
              <a:rPr lang="en-US" sz="1200" b="1">
                <a:latin typeface="Courier New" pitchFamily="49" charset="0"/>
              </a:rPr>
              <a:t>|       Choice=NONE               .3404     .2045   |</a:t>
            </a:r>
          </a:p>
          <a:p>
            <a:r>
              <a:rPr lang="en-US" sz="1200" b="1">
                <a:latin typeface="Courier New" pitchFamily="49" charset="0"/>
              </a:rPr>
              <a:t>| Attribute is PRICE    in choice BRAND3            |</a:t>
            </a:r>
          </a:p>
          <a:p>
            <a:r>
              <a:rPr lang="en-US" sz="1200" b="1">
                <a:latin typeface="Courier New" pitchFamily="49" charset="0"/>
              </a:rPr>
              <a:t>|       Choice=BRAND1             .3328     .2477   |</a:t>
            </a:r>
          </a:p>
          <a:p>
            <a:r>
              <a:rPr lang="en-US" sz="1200" b="1">
                <a:latin typeface="Courier New" pitchFamily="49" charset="0"/>
              </a:rPr>
              <a:t>|       Choice=BRAND2             .2974     .2227   |</a:t>
            </a:r>
          </a:p>
          <a:p>
            <a:r>
              <a:rPr lang="en-US" sz="1200" b="1">
                <a:latin typeface="Courier New" pitchFamily="49" charset="0"/>
              </a:rPr>
              <a:t>| *     Choice=BRAND3            -.7458     .4468   |</a:t>
            </a:r>
          </a:p>
          <a:p>
            <a:r>
              <a:rPr lang="en-US" sz="1200" b="1">
                <a:latin typeface="Courier New" pitchFamily="49" charset="0"/>
              </a:rPr>
              <a:t>|       Choice=NONE               .4056     .3025   |</a:t>
            </a:r>
          </a:p>
          <a:p>
            <a:r>
              <a:rPr lang="en-US" sz="1200" b="1">
                <a:latin typeface="Courier New" pitchFamily="49" charset="0"/>
              </a:rPr>
              <a:t>+---------------------------------------------------+</a:t>
            </a:r>
          </a:p>
          <a:p>
            <a:endParaRPr lang="en-US" sz="1000">
              <a:latin typeface="Courier New" pitchFamily="49" charset="0"/>
            </a:endParaRPr>
          </a:p>
          <a:p>
            <a:endParaRPr lang="en-US" sz="1000">
              <a:latin typeface="Courier New" pitchFamily="49" charset="0"/>
            </a:endParaRPr>
          </a:p>
        </p:txBody>
      </p:sp>
      <p:sp>
        <p:nvSpPr>
          <p:cNvPr id="21508" name="Text Box 3"/>
          <p:cNvSpPr txBox="1">
            <a:spLocks noChangeArrowheads="1"/>
          </p:cNvSpPr>
          <p:nvPr/>
        </p:nvSpPr>
        <p:spPr bwMode="auto">
          <a:xfrm>
            <a:off x="5562600" y="2298700"/>
            <a:ext cx="3048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21509" name="Text Box 5"/>
          <p:cNvSpPr txBox="1">
            <a:spLocks noChangeArrowheads="1"/>
          </p:cNvSpPr>
          <p:nvPr/>
        </p:nvSpPr>
        <p:spPr bwMode="auto">
          <a:xfrm>
            <a:off x="5638800" y="1906588"/>
            <a:ext cx="2590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Multinomial Logit</a:t>
            </a:r>
          </a:p>
        </p:txBody>
      </p:sp>
      <p:sp>
        <p:nvSpPr>
          <p:cNvPr id="21510" name="Rectangle 8"/>
          <p:cNvSpPr>
            <a:spLocks noChangeArrowheads="1"/>
          </p:cNvSpPr>
          <p:nvPr/>
        </p:nvSpPr>
        <p:spPr bwMode="auto">
          <a:xfrm>
            <a:off x="3429000" y="2619375"/>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21511" name="Rectangle 9"/>
          <p:cNvSpPr>
            <a:spLocks noChangeArrowheads="1"/>
          </p:cNvSpPr>
          <p:nvPr/>
        </p:nvSpPr>
        <p:spPr bwMode="auto">
          <a:xfrm>
            <a:off x="6248400" y="26670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subTitle" idx="1"/>
          </p:nvPr>
        </p:nvSpPr>
        <p:spPr>
          <a:xfrm>
            <a:off x="1676400" y="3962400"/>
            <a:ext cx="6400800" cy="1371600"/>
          </a:xfrm>
        </p:spPr>
        <p:txBody>
          <a:bodyPr/>
          <a:lstStyle/>
          <a:p>
            <a:r>
              <a:rPr lang="en-US" sz="4400" smtClean="0"/>
              <a:t>The Nested Logit Model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Extended Formulation of the MNL</a:t>
            </a:r>
          </a:p>
        </p:txBody>
      </p:sp>
      <p:sp>
        <p:nvSpPr>
          <p:cNvPr id="23555" name="Rectangle 3"/>
          <p:cNvSpPr>
            <a:spLocks noGrp="1" noChangeArrowheads="1"/>
          </p:cNvSpPr>
          <p:nvPr>
            <p:ph type="body" idx="1"/>
          </p:nvPr>
        </p:nvSpPr>
        <p:spPr/>
        <p:txBody>
          <a:bodyPr/>
          <a:lstStyle/>
          <a:p>
            <a:pPr>
              <a:buFont typeface="Wingdings" pitchFamily="2" charset="2"/>
              <a:buNone/>
            </a:pPr>
            <a:r>
              <a:rPr lang="en-US" sz="2400" smtClean="0"/>
              <a:t>  Clusters of similar alternatives</a:t>
            </a:r>
          </a:p>
          <a:p>
            <a:endParaRPr lang="en-US" sz="2400" smtClean="0"/>
          </a:p>
          <a:p>
            <a:endParaRPr lang="en-US" sz="2400" smtClean="0"/>
          </a:p>
          <a:p>
            <a:endParaRPr lang="en-US" sz="2400" smtClean="0"/>
          </a:p>
          <a:p>
            <a:endParaRPr lang="en-US" sz="2400" smtClean="0"/>
          </a:p>
          <a:p>
            <a:endParaRPr lang="en-US" sz="2400" smtClean="0"/>
          </a:p>
          <a:p>
            <a:endParaRPr lang="en-US" sz="2400" smtClean="0"/>
          </a:p>
          <a:p>
            <a:pPr>
              <a:buFont typeface="Wingdings" pitchFamily="2" charset="2"/>
              <a:buNone/>
            </a:pPr>
            <a:r>
              <a:rPr lang="en-US" sz="2400" smtClean="0"/>
              <a:t>  Compound Utility: U(Alt)=U(Alt|Branch)+U(branch)</a:t>
            </a:r>
          </a:p>
          <a:p>
            <a:pPr>
              <a:buFont typeface="Wingdings" pitchFamily="2" charset="2"/>
              <a:buNone/>
            </a:pPr>
            <a:r>
              <a:rPr lang="en-US" sz="2400" smtClean="0"/>
              <a:t>  Behavioral implications – Correlations across branches</a:t>
            </a:r>
          </a:p>
        </p:txBody>
      </p:sp>
      <p:sp>
        <p:nvSpPr>
          <p:cNvPr id="23556" name="Line 4"/>
          <p:cNvSpPr>
            <a:spLocks noChangeShapeType="1"/>
          </p:cNvSpPr>
          <p:nvPr/>
        </p:nvSpPr>
        <p:spPr bwMode="auto">
          <a:xfrm flipH="1">
            <a:off x="1981200" y="3505200"/>
            <a:ext cx="99060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57" name="Line 5"/>
          <p:cNvSpPr>
            <a:spLocks noChangeShapeType="1"/>
          </p:cNvSpPr>
          <p:nvPr/>
        </p:nvSpPr>
        <p:spPr bwMode="auto">
          <a:xfrm>
            <a:off x="2971800" y="3505200"/>
            <a:ext cx="91440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58" name="Line 6"/>
          <p:cNvSpPr>
            <a:spLocks noChangeShapeType="1"/>
          </p:cNvSpPr>
          <p:nvPr/>
        </p:nvSpPr>
        <p:spPr bwMode="auto">
          <a:xfrm flipH="1">
            <a:off x="5257800" y="3505200"/>
            <a:ext cx="91440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59" name="Line 7"/>
          <p:cNvSpPr>
            <a:spLocks noChangeShapeType="1"/>
          </p:cNvSpPr>
          <p:nvPr/>
        </p:nvSpPr>
        <p:spPr bwMode="auto">
          <a:xfrm>
            <a:off x="6172200" y="3505200"/>
            <a:ext cx="91440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60" name="Line 8"/>
          <p:cNvSpPr>
            <a:spLocks noChangeShapeType="1"/>
          </p:cNvSpPr>
          <p:nvPr/>
        </p:nvSpPr>
        <p:spPr bwMode="auto">
          <a:xfrm flipV="1">
            <a:off x="29718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61" name="Line 9"/>
          <p:cNvSpPr>
            <a:spLocks noChangeShapeType="1"/>
          </p:cNvSpPr>
          <p:nvPr/>
        </p:nvSpPr>
        <p:spPr bwMode="auto">
          <a:xfrm>
            <a:off x="45720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3562" name="Text Box 10"/>
          <p:cNvSpPr txBox="1">
            <a:spLocks noChangeArrowheads="1"/>
          </p:cNvSpPr>
          <p:nvPr/>
        </p:nvSpPr>
        <p:spPr bwMode="auto">
          <a:xfrm>
            <a:off x="4191000" y="23622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Travel</a:t>
            </a:r>
          </a:p>
        </p:txBody>
      </p:sp>
      <p:sp>
        <p:nvSpPr>
          <p:cNvPr id="23563" name="Text Box 11"/>
          <p:cNvSpPr txBox="1">
            <a:spLocks noChangeArrowheads="1"/>
          </p:cNvSpPr>
          <p:nvPr/>
        </p:nvSpPr>
        <p:spPr bwMode="auto">
          <a:xfrm>
            <a:off x="2209800" y="32004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Private</a:t>
            </a:r>
          </a:p>
        </p:txBody>
      </p:sp>
      <p:sp>
        <p:nvSpPr>
          <p:cNvPr id="23564" name="Text Box 12"/>
          <p:cNvSpPr txBox="1">
            <a:spLocks noChangeArrowheads="1"/>
          </p:cNvSpPr>
          <p:nvPr/>
        </p:nvSpPr>
        <p:spPr bwMode="auto">
          <a:xfrm>
            <a:off x="6096000" y="32004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Public</a:t>
            </a:r>
          </a:p>
        </p:txBody>
      </p:sp>
      <p:sp>
        <p:nvSpPr>
          <p:cNvPr id="23565" name="Text Box 13"/>
          <p:cNvSpPr txBox="1">
            <a:spLocks noChangeArrowheads="1"/>
          </p:cNvSpPr>
          <p:nvPr/>
        </p:nvSpPr>
        <p:spPr bwMode="auto">
          <a:xfrm>
            <a:off x="1600200" y="40068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Air</a:t>
            </a:r>
          </a:p>
        </p:txBody>
      </p:sp>
      <p:sp>
        <p:nvSpPr>
          <p:cNvPr id="23566" name="Text Box 14"/>
          <p:cNvSpPr txBox="1">
            <a:spLocks noChangeArrowheads="1"/>
          </p:cNvSpPr>
          <p:nvPr/>
        </p:nvSpPr>
        <p:spPr bwMode="auto">
          <a:xfrm>
            <a:off x="3505200" y="40830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Car</a:t>
            </a:r>
          </a:p>
        </p:txBody>
      </p:sp>
      <p:sp>
        <p:nvSpPr>
          <p:cNvPr id="23567" name="Text Box 15"/>
          <p:cNvSpPr txBox="1">
            <a:spLocks noChangeArrowheads="1"/>
          </p:cNvSpPr>
          <p:nvPr/>
        </p:nvSpPr>
        <p:spPr bwMode="auto">
          <a:xfrm>
            <a:off x="4800600" y="40830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Train</a:t>
            </a:r>
          </a:p>
        </p:txBody>
      </p:sp>
      <p:sp>
        <p:nvSpPr>
          <p:cNvPr id="23568" name="Text Box 16"/>
          <p:cNvSpPr txBox="1">
            <a:spLocks noChangeArrowheads="1"/>
          </p:cNvSpPr>
          <p:nvPr/>
        </p:nvSpPr>
        <p:spPr bwMode="auto">
          <a:xfrm>
            <a:off x="6781800" y="40830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Bus</a:t>
            </a:r>
          </a:p>
        </p:txBody>
      </p:sp>
      <p:sp>
        <p:nvSpPr>
          <p:cNvPr id="23569" name="Text Box 17"/>
          <p:cNvSpPr txBox="1">
            <a:spLocks noChangeArrowheads="1"/>
          </p:cNvSpPr>
          <p:nvPr/>
        </p:nvSpPr>
        <p:spPr bwMode="auto">
          <a:xfrm>
            <a:off x="685800" y="236220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LIMB</a:t>
            </a:r>
          </a:p>
        </p:txBody>
      </p:sp>
      <p:sp>
        <p:nvSpPr>
          <p:cNvPr id="23570" name="Text Box 18"/>
          <p:cNvSpPr txBox="1">
            <a:spLocks noChangeArrowheads="1"/>
          </p:cNvSpPr>
          <p:nvPr/>
        </p:nvSpPr>
        <p:spPr bwMode="auto">
          <a:xfrm>
            <a:off x="533400" y="3200400"/>
            <a:ext cx="9906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BRANCH</a:t>
            </a:r>
          </a:p>
        </p:txBody>
      </p:sp>
      <p:sp>
        <p:nvSpPr>
          <p:cNvPr id="23571" name="Text Box 19"/>
          <p:cNvSpPr txBox="1">
            <a:spLocks noChangeArrowheads="1"/>
          </p:cNvSpPr>
          <p:nvPr/>
        </p:nvSpPr>
        <p:spPr bwMode="auto">
          <a:xfrm>
            <a:off x="685800" y="407035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TWIG</a:t>
            </a:r>
          </a:p>
        </p:txBody>
      </p:sp>
      <p:sp>
        <p:nvSpPr>
          <p:cNvPr id="23572" name="Rectangle 19"/>
          <p:cNvSpPr>
            <a:spLocks noChangeArrowheads="1"/>
          </p:cNvSpPr>
          <p:nvPr/>
        </p:nvSpPr>
        <p:spPr bwMode="auto">
          <a:xfrm>
            <a:off x="1752600" y="2362200"/>
            <a:ext cx="5791200" cy="20574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20713"/>
            <a:ext cx="8229600" cy="792162"/>
          </a:xfrm>
        </p:spPr>
        <p:txBody>
          <a:bodyPr/>
          <a:lstStyle/>
          <a:p>
            <a:r>
              <a:rPr lang="en-US" smtClean="0"/>
              <a:t>Correlation Structure for a Two Level Model</a:t>
            </a:r>
          </a:p>
        </p:txBody>
      </p:sp>
      <p:sp>
        <p:nvSpPr>
          <p:cNvPr id="24579" name="Rectangle 3"/>
          <p:cNvSpPr>
            <a:spLocks noGrp="1" noChangeArrowheads="1"/>
          </p:cNvSpPr>
          <p:nvPr>
            <p:ph type="body" idx="1"/>
          </p:nvPr>
        </p:nvSpPr>
        <p:spPr>
          <a:xfrm>
            <a:off x="685800" y="1905000"/>
            <a:ext cx="8229600" cy="3200400"/>
          </a:xfrm>
        </p:spPr>
        <p:txBody>
          <a:bodyPr/>
          <a:lstStyle/>
          <a:p>
            <a:r>
              <a:rPr lang="en-US" sz="2400" smtClean="0"/>
              <a:t>Within a branch</a:t>
            </a:r>
          </a:p>
          <a:p>
            <a:pPr lvl="1"/>
            <a:r>
              <a:rPr lang="en-US" sz="2000" smtClean="0"/>
              <a:t>Identical variances (IIA applies)</a:t>
            </a:r>
          </a:p>
          <a:p>
            <a:pPr lvl="1"/>
            <a:r>
              <a:rPr lang="en-US" sz="2000" smtClean="0"/>
              <a:t>Covariance (all same) = variance at higher level</a:t>
            </a:r>
          </a:p>
          <a:p>
            <a:r>
              <a:rPr lang="en-US" sz="2400" smtClean="0"/>
              <a:t>Branches have different variances (scale factors)</a:t>
            </a:r>
          </a:p>
          <a:p>
            <a:r>
              <a:rPr lang="en-US" sz="2400" smtClean="0"/>
              <a:t>Nested logit probabilities: Generalized Extreme Value</a:t>
            </a:r>
          </a:p>
          <a:p>
            <a:endParaRPr lang="en-US" sz="2400" smtClean="0"/>
          </a:p>
          <a:p>
            <a:pPr>
              <a:buFont typeface="Wingdings" pitchFamily="2" charset="2"/>
              <a:buNone/>
            </a:pPr>
            <a:r>
              <a:rPr lang="en-US" sz="2400" smtClean="0"/>
              <a:t>     Prob[Alt,Branch]  =  Prob(branch) * Prob(Alt|Branch)</a:t>
            </a:r>
          </a:p>
        </p:txBody>
      </p:sp>
      <p:sp>
        <p:nvSpPr>
          <p:cNvPr id="24580" name="Rectangle 3"/>
          <p:cNvSpPr>
            <a:spLocks noChangeArrowheads="1"/>
          </p:cNvSpPr>
          <p:nvPr/>
        </p:nvSpPr>
        <p:spPr bwMode="auto">
          <a:xfrm>
            <a:off x="1066800" y="4267200"/>
            <a:ext cx="7315200" cy="6858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p:txBody>
          <a:bodyPr/>
          <a:lstStyle/>
          <a:p>
            <a:r>
              <a:rPr lang="en-US" smtClean="0"/>
              <a:t>Probabilities for a Nested Logit Model</a:t>
            </a:r>
          </a:p>
        </p:txBody>
      </p:sp>
      <p:graphicFrame>
        <p:nvGraphicFramePr>
          <p:cNvPr id="25603" name="Object 2"/>
          <p:cNvGraphicFramePr>
            <a:graphicFrameLocks noChangeAspect="1"/>
          </p:cNvGraphicFramePr>
          <p:nvPr/>
        </p:nvGraphicFramePr>
        <p:xfrm>
          <a:off x="990600" y="1654175"/>
          <a:ext cx="7546975" cy="4694238"/>
        </p:xfrm>
        <a:graphic>
          <a:graphicData uri="http://schemas.openxmlformats.org/presentationml/2006/ole">
            <mc:AlternateContent xmlns:mc="http://schemas.openxmlformats.org/markup-compatibility/2006">
              <mc:Choice xmlns:v="urn:schemas-microsoft-com:vml" Requires="v">
                <p:oleObj spid="_x0000_s25606" name="Equation" r:id="rId4" imgW="4165600" imgH="2590800" progId="Equation.DSMT4">
                  <p:embed/>
                </p:oleObj>
              </mc:Choice>
              <mc:Fallback>
                <p:oleObj name="Equation" r:id="rId4" imgW="4165600" imgH="25908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654175"/>
                        <a:ext cx="7546975" cy="469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4" name="Rectangle 5"/>
          <p:cNvSpPr>
            <a:spLocks noChangeArrowheads="1"/>
          </p:cNvSpPr>
          <p:nvPr/>
        </p:nvSpPr>
        <p:spPr bwMode="auto">
          <a:xfrm>
            <a:off x="5334000" y="3352800"/>
            <a:ext cx="3200400" cy="9906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25605" name="Rectangle 6"/>
          <p:cNvSpPr>
            <a:spLocks noChangeArrowheads="1"/>
          </p:cNvSpPr>
          <p:nvPr/>
        </p:nvSpPr>
        <p:spPr bwMode="auto">
          <a:xfrm>
            <a:off x="4572000" y="4876800"/>
            <a:ext cx="4038600" cy="9906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Estimation Strategy for Nested Logit Models</a:t>
            </a:r>
          </a:p>
        </p:txBody>
      </p:sp>
      <p:sp>
        <p:nvSpPr>
          <p:cNvPr id="26627" name="Rectangle 3"/>
          <p:cNvSpPr>
            <a:spLocks noGrp="1" noChangeArrowheads="1"/>
          </p:cNvSpPr>
          <p:nvPr>
            <p:ph type="body" idx="1"/>
          </p:nvPr>
        </p:nvSpPr>
        <p:spPr>
          <a:xfrm>
            <a:off x="685800" y="1828800"/>
            <a:ext cx="8229600" cy="4530725"/>
          </a:xfrm>
        </p:spPr>
        <p:txBody>
          <a:bodyPr/>
          <a:lstStyle/>
          <a:p>
            <a:r>
              <a:rPr lang="en-US" sz="2400" b="1" smtClean="0"/>
              <a:t>Two step estimation</a:t>
            </a:r>
          </a:p>
          <a:p>
            <a:pPr lvl="1"/>
            <a:r>
              <a:rPr lang="en-US" sz="2000" smtClean="0"/>
              <a:t>For each branch, just fit MNL</a:t>
            </a:r>
          </a:p>
          <a:p>
            <a:pPr lvl="2"/>
            <a:r>
              <a:rPr lang="en-US" sz="1800" smtClean="0"/>
              <a:t>Loses efficiency – replicates coefficients</a:t>
            </a:r>
          </a:p>
          <a:p>
            <a:pPr lvl="2"/>
            <a:r>
              <a:rPr lang="en-US" sz="1800" smtClean="0"/>
              <a:t>Does not insure consistency with utility maximization</a:t>
            </a:r>
          </a:p>
          <a:p>
            <a:pPr lvl="1"/>
            <a:r>
              <a:rPr lang="en-US" sz="2000" smtClean="0"/>
              <a:t>For branch level, fit separate model, just including </a:t>
            </a:r>
            <a:r>
              <a:rPr lang="en-US" sz="2000" b="1" smtClean="0"/>
              <a:t>y</a:t>
            </a:r>
            <a:r>
              <a:rPr lang="en-US" sz="2000" smtClean="0"/>
              <a:t> and the inclusive values</a:t>
            </a:r>
          </a:p>
          <a:p>
            <a:pPr lvl="2"/>
            <a:r>
              <a:rPr lang="en-US" sz="1800" smtClean="0"/>
              <a:t>Again loses efficiency</a:t>
            </a:r>
          </a:p>
          <a:p>
            <a:pPr lvl="2"/>
            <a:r>
              <a:rPr lang="en-US" sz="1800" smtClean="0"/>
              <a:t>Not consistent with utility maximization – note the form of the </a:t>
            </a:r>
            <a:br>
              <a:rPr lang="en-US" sz="1800" smtClean="0"/>
            </a:br>
            <a:r>
              <a:rPr lang="en-US" sz="1800" smtClean="0"/>
              <a:t>branch probability</a:t>
            </a:r>
          </a:p>
          <a:p>
            <a:r>
              <a:rPr lang="en-US" sz="2400" b="1" smtClean="0"/>
              <a:t>Full information ML </a:t>
            </a:r>
            <a:r>
              <a:rPr lang="en-US" sz="2400" smtClean="0"/>
              <a:t/>
            </a:r>
            <a:br>
              <a:rPr lang="en-US" sz="2400" smtClean="0"/>
            </a:br>
            <a:r>
              <a:rPr lang="en-US" sz="2400" smtClean="0"/>
              <a:t>Fit the entire model at once, imposing all restrictions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838200"/>
            <a:ext cx="8229600" cy="703263"/>
          </a:xfrm>
        </p:spPr>
        <p:txBody>
          <a:bodyPr/>
          <a:lstStyle/>
          <a:p>
            <a:r>
              <a:rPr lang="en-US" smtClean="0"/>
              <a:t>Estimates of a Nested Logit Model</a:t>
            </a:r>
          </a:p>
        </p:txBody>
      </p:sp>
      <p:sp>
        <p:nvSpPr>
          <p:cNvPr id="27651" name="Text Box 3"/>
          <p:cNvSpPr txBox="1">
            <a:spLocks noChangeArrowheads="1"/>
          </p:cNvSpPr>
          <p:nvPr/>
        </p:nvSpPr>
        <p:spPr bwMode="auto">
          <a:xfrm>
            <a:off x="1066800" y="1905000"/>
            <a:ext cx="76962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50000"/>
              </a:lnSpc>
              <a:spcBef>
                <a:spcPct val="50000"/>
              </a:spcBef>
            </a:pPr>
            <a:endParaRPr lang="en-US" sz="2400" b="1">
              <a:solidFill>
                <a:schemeClr val="folHlink"/>
              </a:solidFill>
              <a:latin typeface="Tahoma" pitchFamily="34" charset="0"/>
            </a:endParaRPr>
          </a:p>
          <a:p>
            <a:pPr eaLnBrk="1" hangingPunct="1">
              <a:lnSpc>
                <a:spcPct val="50000"/>
              </a:lnSpc>
              <a:spcBef>
                <a:spcPct val="50000"/>
              </a:spcBef>
            </a:pPr>
            <a:r>
              <a:rPr lang="en-US" sz="2400" b="1">
                <a:latin typeface="Arial" charset="0"/>
              </a:rPr>
              <a:t>      NLOGIT  	; Lhs=mode</a:t>
            </a:r>
          </a:p>
          <a:p>
            <a:pPr eaLnBrk="1" hangingPunct="1">
              <a:lnSpc>
                <a:spcPct val="50000"/>
              </a:lnSpc>
              <a:spcBef>
                <a:spcPct val="50000"/>
              </a:spcBef>
            </a:pPr>
            <a:r>
              <a:rPr lang="en-US" sz="2400" b="1">
                <a:latin typeface="Arial" charset="0"/>
              </a:rPr>
              <a:t>		; Rhs=gc,ttme,invt,invc </a:t>
            </a:r>
          </a:p>
          <a:p>
            <a:pPr eaLnBrk="1" hangingPunct="1">
              <a:lnSpc>
                <a:spcPct val="50000"/>
              </a:lnSpc>
              <a:spcBef>
                <a:spcPct val="50000"/>
              </a:spcBef>
            </a:pPr>
            <a:r>
              <a:rPr lang="en-US" sz="2400" b="1">
                <a:latin typeface="Arial" charset="0"/>
              </a:rPr>
              <a:t>		; Rh2=one,hinc</a:t>
            </a:r>
          </a:p>
          <a:p>
            <a:pPr eaLnBrk="1" hangingPunct="1">
              <a:lnSpc>
                <a:spcPct val="50000"/>
              </a:lnSpc>
              <a:spcBef>
                <a:spcPct val="50000"/>
              </a:spcBef>
            </a:pPr>
            <a:r>
              <a:rPr lang="en-US" sz="2400" b="1">
                <a:latin typeface="Arial" charset="0"/>
              </a:rPr>
              <a:t>    		; Choices=air,train,bus,car</a:t>
            </a:r>
          </a:p>
          <a:p>
            <a:pPr eaLnBrk="1" hangingPunct="1">
              <a:lnSpc>
                <a:spcPct val="50000"/>
              </a:lnSpc>
              <a:spcBef>
                <a:spcPct val="50000"/>
              </a:spcBef>
            </a:pPr>
            <a:r>
              <a:rPr lang="en-US" sz="2400" b="1">
                <a:latin typeface="Arial" charset="0"/>
              </a:rPr>
              <a:t>    		; Tree=Travel[Private(Air,Car),</a:t>
            </a:r>
          </a:p>
          <a:p>
            <a:pPr eaLnBrk="1" hangingPunct="1">
              <a:lnSpc>
                <a:spcPct val="50000"/>
              </a:lnSpc>
              <a:spcBef>
                <a:spcPct val="50000"/>
              </a:spcBef>
            </a:pPr>
            <a:r>
              <a:rPr lang="en-US" sz="2400" b="1">
                <a:latin typeface="Arial" charset="0"/>
              </a:rPr>
              <a:t>				 Public(Train,Bus)]</a:t>
            </a:r>
          </a:p>
          <a:p>
            <a:pPr eaLnBrk="1" hangingPunct="1">
              <a:lnSpc>
                <a:spcPct val="50000"/>
              </a:lnSpc>
              <a:spcBef>
                <a:spcPct val="50000"/>
              </a:spcBef>
            </a:pPr>
            <a:r>
              <a:rPr lang="en-US" sz="2400" b="1">
                <a:latin typeface="Arial" charset="0"/>
              </a:rPr>
              <a:t>    		; Show tree</a:t>
            </a:r>
          </a:p>
          <a:p>
            <a:pPr eaLnBrk="1" hangingPunct="1">
              <a:lnSpc>
                <a:spcPct val="50000"/>
              </a:lnSpc>
              <a:spcBef>
                <a:spcPct val="50000"/>
              </a:spcBef>
            </a:pPr>
            <a:r>
              <a:rPr lang="en-US" sz="2400" b="1">
                <a:latin typeface="Arial" charset="0"/>
              </a:rPr>
              <a:t>		; Effects: invc(*) </a:t>
            </a:r>
          </a:p>
          <a:p>
            <a:pPr eaLnBrk="1" hangingPunct="1">
              <a:lnSpc>
                <a:spcPct val="50000"/>
              </a:lnSpc>
              <a:spcBef>
                <a:spcPct val="50000"/>
              </a:spcBef>
            </a:pPr>
            <a:r>
              <a:rPr lang="en-US" sz="2400" b="1">
                <a:latin typeface="Arial" charset="0"/>
              </a:rPr>
              <a:t>		; Describe </a:t>
            </a:r>
          </a:p>
          <a:p>
            <a:pPr eaLnBrk="1" hangingPunct="1">
              <a:lnSpc>
                <a:spcPct val="50000"/>
              </a:lnSpc>
              <a:spcBef>
                <a:spcPct val="50000"/>
              </a:spcBef>
            </a:pPr>
            <a:r>
              <a:rPr lang="en-US" sz="2400" b="1">
                <a:latin typeface="Arial" charset="0"/>
              </a:rPr>
              <a:t>		; RU1  $  Selects branch normalization</a:t>
            </a:r>
            <a:r>
              <a:rPr lang="en-US" sz="2400">
                <a:solidFill>
                  <a:schemeClr val="folHlink"/>
                </a:solidFill>
                <a:latin typeface="Tahoma" pitchFamily="34" charset="0"/>
              </a:rPr>
              <a:t> </a:t>
            </a:r>
            <a:endParaRPr lang="en-US" sz="2400">
              <a:latin typeface="Tahoma" pitchFamily="34" charset="0"/>
            </a:endParaRPr>
          </a:p>
        </p:txBody>
      </p:sp>
      <p:sp>
        <p:nvSpPr>
          <p:cNvPr id="27652" name="Rectangle 3"/>
          <p:cNvSpPr>
            <a:spLocks noChangeArrowheads="1"/>
          </p:cNvSpPr>
          <p:nvPr/>
        </p:nvSpPr>
        <p:spPr bwMode="auto">
          <a:xfrm>
            <a:off x="1447800" y="2057400"/>
            <a:ext cx="7239000" cy="38862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838200" y="1371600"/>
            <a:ext cx="7924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50000"/>
              </a:lnSpc>
              <a:spcBef>
                <a:spcPct val="50000"/>
              </a:spcBef>
            </a:pPr>
            <a:endParaRPr lang="en-US" sz="1200">
              <a:latin typeface="Courier New" pitchFamily="49" charset="0"/>
            </a:endParaRPr>
          </a:p>
          <a:p>
            <a:pPr eaLnBrk="1" hangingPunct="1">
              <a:lnSpc>
                <a:spcPct val="50000"/>
              </a:lnSpc>
              <a:spcBef>
                <a:spcPct val="50000"/>
              </a:spcBef>
            </a:pPr>
            <a:r>
              <a:rPr lang="en-US" sz="1200">
                <a:latin typeface="Courier New" pitchFamily="49" charset="0"/>
              </a:rPr>
              <a:t> </a:t>
            </a:r>
            <a:r>
              <a:rPr lang="en-US" sz="1200" b="1">
                <a:latin typeface="Courier New" pitchFamily="49" charset="0"/>
              </a:rPr>
              <a:t>Tree Structure Specified for the Nested Logit Model</a:t>
            </a:r>
          </a:p>
          <a:p>
            <a:pPr eaLnBrk="1" hangingPunct="1">
              <a:lnSpc>
                <a:spcPct val="50000"/>
              </a:lnSpc>
              <a:spcBef>
                <a:spcPct val="50000"/>
              </a:spcBef>
            </a:pPr>
            <a:r>
              <a:rPr lang="en-US" sz="1200" b="1">
                <a:latin typeface="Courier New" pitchFamily="49" charset="0"/>
              </a:rPr>
              <a:t> Sample proportions are marginal, not conditional.       </a:t>
            </a:r>
          </a:p>
          <a:p>
            <a:pPr eaLnBrk="1" hangingPunct="1">
              <a:lnSpc>
                <a:spcPct val="50000"/>
              </a:lnSpc>
              <a:spcBef>
                <a:spcPct val="50000"/>
              </a:spcBef>
            </a:pPr>
            <a:r>
              <a:rPr lang="en-US" sz="1200" b="1">
                <a:latin typeface="Courier New" pitchFamily="49" charset="0"/>
              </a:rPr>
              <a:t> Choices marked with * are excluded for the IIA test.      </a:t>
            </a:r>
          </a:p>
          <a:p>
            <a:pPr eaLnBrk="1" hangingPunct="1">
              <a:lnSpc>
                <a:spcPct val="50000"/>
              </a:lnSpc>
              <a:spcBef>
                <a:spcPct val="50000"/>
              </a:spcBef>
            </a:pPr>
            <a:r>
              <a:rPr lang="en-US" sz="1200" b="1">
                <a:latin typeface="Courier New" pitchFamily="49" charset="0"/>
              </a:rPr>
              <a:t>----------------+----------------+----------------+----------------+------+---</a:t>
            </a:r>
          </a:p>
          <a:p>
            <a:pPr eaLnBrk="1" hangingPunct="1">
              <a:lnSpc>
                <a:spcPct val="50000"/>
              </a:lnSpc>
              <a:spcBef>
                <a:spcPct val="50000"/>
              </a:spcBef>
            </a:pPr>
            <a:r>
              <a:rPr lang="en-US" sz="1200" b="1">
                <a:latin typeface="Courier New" pitchFamily="49" charset="0"/>
              </a:rPr>
              <a:t>Trunk    (prop.)|Limb     (prop.)|Branch   (prop.)|Choice   (prop.)|Weight|IIA</a:t>
            </a:r>
          </a:p>
          <a:p>
            <a:pPr eaLnBrk="1" hangingPunct="1">
              <a:lnSpc>
                <a:spcPct val="50000"/>
              </a:lnSpc>
              <a:spcBef>
                <a:spcPct val="50000"/>
              </a:spcBef>
            </a:pPr>
            <a:r>
              <a:rPr lang="en-US" sz="1200" b="1">
                <a:latin typeface="Courier New" pitchFamily="49" charset="0"/>
              </a:rPr>
              <a:t>----------------+----------------+----------------+----------------+------+---</a:t>
            </a:r>
          </a:p>
          <a:p>
            <a:pPr eaLnBrk="1" hangingPunct="1">
              <a:lnSpc>
                <a:spcPct val="50000"/>
              </a:lnSpc>
              <a:spcBef>
                <a:spcPct val="50000"/>
              </a:spcBef>
            </a:pPr>
            <a:r>
              <a:rPr lang="en-US" sz="1200" b="1">
                <a:latin typeface="Courier New" pitchFamily="49" charset="0"/>
              </a:rPr>
              <a:t>Trunk{1} 1.00000|TRAVEL   1.00000|PRIVATE   .55714|AIR       .27619| 1.000|</a:t>
            </a:r>
          </a:p>
          <a:p>
            <a:pPr eaLnBrk="1" hangingPunct="1">
              <a:lnSpc>
                <a:spcPct val="50000"/>
              </a:lnSpc>
              <a:spcBef>
                <a:spcPct val="50000"/>
              </a:spcBef>
            </a:pPr>
            <a:r>
              <a:rPr lang="en-US" sz="1200" b="1">
                <a:latin typeface="Courier New" pitchFamily="49" charset="0"/>
              </a:rPr>
              <a:t>                |                |                |CAR       .28095| 1.000|</a:t>
            </a:r>
          </a:p>
          <a:p>
            <a:pPr eaLnBrk="1" hangingPunct="1">
              <a:lnSpc>
                <a:spcPct val="50000"/>
              </a:lnSpc>
              <a:spcBef>
                <a:spcPct val="50000"/>
              </a:spcBef>
            </a:pPr>
            <a:r>
              <a:rPr lang="en-US" sz="1200" b="1">
                <a:latin typeface="Courier New" pitchFamily="49" charset="0"/>
              </a:rPr>
              <a:t>                |                |PUBLIC    .44286|TRAIN     .30000| 1.000|</a:t>
            </a:r>
          </a:p>
          <a:p>
            <a:pPr eaLnBrk="1" hangingPunct="1">
              <a:lnSpc>
                <a:spcPct val="50000"/>
              </a:lnSpc>
              <a:spcBef>
                <a:spcPct val="50000"/>
              </a:spcBef>
            </a:pPr>
            <a:r>
              <a:rPr lang="en-US" sz="1200" b="1">
                <a:latin typeface="Courier New" pitchFamily="49" charset="0"/>
              </a:rPr>
              <a:t>                |                |                |BUS       .14286| 1.000|</a:t>
            </a:r>
          </a:p>
          <a:p>
            <a:pPr eaLnBrk="1" hangingPunct="1">
              <a:lnSpc>
                <a:spcPct val="50000"/>
              </a:lnSpc>
              <a:spcBef>
                <a:spcPct val="50000"/>
              </a:spcBef>
            </a:pPr>
            <a:r>
              <a:rPr lang="en-US" sz="1200" b="1">
                <a:latin typeface="Courier New" pitchFamily="49" charset="0"/>
              </a:rPr>
              <a:t>----------------+----------------+----------------+----------------+------+---</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Model Specification:  Table entry is the attribute that       |</a:t>
            </a:r>
          </a:p>
          <a:p>
            <a:r>
              <a:rPr lang="en-US" sz="1200" b="1">
                <a:latin typeface="Courier New" pitchFamily="49" charset="0"/>
                <a:cs typeface="Courier New" pitchFamily="49" charset="0"/>
              </a:rPr>
              <a:t>| multiplies the indicated parameter.                           |</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Choice |******| Parameter                                     |</a:t>
            </a:r>
          </a:p>
          <a:p>
            <a:r>
              <a:rPr lang="en-US" sz="1200" b="1">
                <a:latin typeface="Courier New" pitchFamily="49" charset="0"/>
                <a:cs typeface="Courier New" pitchFamily="49" charset="0"/>
              </a:rPr>
              <a:t>|        |Row  1| GC       TTME     INVT     INVC     A_AIR     |</a:t>
            </a:r>
          </a:p>
          <a:p>
            <a:r>
              <a:rPr lang="en-US" sz="1200" b="1">
                <a:latin typeface="Courier New" pitchFamily="49" charset="0"/>
                <a:cs typeface="Courier New" pitchFamily="49" charset="0"/>
              </a:rPr>
              <a:t>|        |Row  2| AIR_HIN1 A_TRAIN  TRA_HIN3 A_BUS    BUS_HIN4  |</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|AIR     |     1| GC       TTME     INVT     INVC     Constant  |</a:t>
            </a:r>
          </a:p>
          <a:p>
            <a:r>
              <a:rPr lang="it-IT" sz="1200" b="1">
                <a:latin typeface="Courier New" pitchFamily="49" charset="0"/>
                <a:cs typeface="Courier New" pitchFamily="49" charset="0"/>
              </a:rPr>
              <a:t>|        |     2| HINC     none     none     none     none      |</a:t>
            </a:r>
          </a:p>
          <a:p>
            <a:r>
              <a:rPr lang="en-US" sz="1200" b="1">
                <a:latin typeface="Courier New" pitchFamily="49" charset="0"/>
                <a:cs typeface="Courier New" pitchFamily="49" charset="0"/>
              </a:rPr>
              <a:t>|CAR     |     1| GC       TTME     INVT     INVC     none      |</a:t>
            </a:r>
          </a:p>
          <a:p>
            <a:r>
              <a:rPr lang="it-IT" sz="1200" b="1">
                <a:latin typeface="Courier New" pitchFamily="49" charset="0"/>
                <a:cs typeface="Courier New" pitchFamily="49" charset="0"/>
              </a:rPr>
              <a:t>|        |     2| none     none     none     none     none      |</a:t>
            </a:r>
          </a:p>
          <a:p>
            <a:r>
              <a:rPr lang="en-US" sz="1200" b="1">
                <a:latin typeface="Courier New" pitchFamily="49" charset="0"/>
                <a:cs typeface="Courier New" pitchFamily="49" charset="0"/>
              </a:rPr>
              <a:t>|TRAIN   |     1| GC       TTME     INVT     INVC     none      |</a:t>
            </a:r>
          </a:p>
          <a:p>
            <a:r>
              <a:rPr lang="it-IT" sz="1200" b="1">
                <a:latin typeface="Courier New" pitchFamily="49" charset="0"/>
                <a:cs typeface="Courier New" pitchFamily="49" charset="0"/>
              </a:rPr>
              <a:t>|        |     2| none     Constant HINC     none     none      |</a:t>
            </a:r>
          </a:p>
          <a:p>
            <a:r>
              <a:rPr lang="en-US" sz="1200" b="1">
                <a:latin typeface="Courier New" pitchFamily="49" charset="0"/>
                <a:cs typeface="Courier New" pitchFamily="49" charset="0"/>
              </a:rPr>
              <a:t>|BUS     |     1| GC       TTME     INVT     INVC     none      |</a:t>
            </a:r>
          </a:p>
          <a:p>
            <a:r>
              <a:rPr lang="it-IT" sz="1200" b="1">
                <a:latin typeface="Courier New" pitchFamily="49" charset="0"/>
                <a:cs typeface="Courier New" pitchFamily="49" charset="0"/>
              </a:rPr>
              <a:t>|        |     2| none     none     none     Constant HINC      |</a:t>
            </a:r>
          </a:p>
          <a:p>
            <a:r>
              <a:rPr lang="en-US" sz="1200" b="1">
                <a:latin typeface="Courier New" pitchFamily="49" charset="0"/>
                <a:cs typeface="Courier New" pitchFamily="49" charset="0"/>
              </a:rPr>
              <a:t>+---------------------------------------------------------------+</a:t>
            </a:r>
          </a:p>
        </p:txBody>
      </p:sp>
      <p:sp>
        <p:nvSpPr>
          <p:cNvPr id="28675" name="Text Box 3"/>
          <p:cNvSpPr txBox="1">
            <a:spLocks noChangeArrowheads="1"/>
          </p:cNvSpPr>
          <p:nvPr/>
        </p:nvSpPr>
        <p:spPr bwMode="auto">
          <a:xfrm>
            <a:off x="762000" y="685800"/>
            <a:ext cx="7848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sz="3200">
                <a:latin typeface="Arial" charset="0"/>
              </a:rPr>
              <a:t>Model Structure</a:t>
            </a:r>
          </a:p>
        </p:txBody>
      </p:sp>
      <p:sp>
        <p:nvSpPr>
          <p:cNvPr id="28676" name="Rectangle 3"/>
          <p:cNvSpPr>
            <a:spLocks noChangeArrowheads="1"/>
          </p:cNvSpPr>
          <p:nvPr/>
        </p:nvSpPr>
        <p:spPr bwMode="auto">
          <a:xfrm>
            <a:off x="5595938" y="2590800"/>
            <a:ext cx="1524000" cy="7620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533400"/>
            <a:ext cx="8229600" cy="790575"/>
          </a:xfrm>
        </p:spPr>
        <p:txBody>
          <a:bodyPr/>
          <a:lstStyle/>
          <a:p>
            <a:r>
              <a:rPr lang="en-US" smtClean="0"/>
              <a:t>MNL Starting Values</a:t>
            </a:r>
          </a:p>
        </p:txBody>
      </p:sp>
      <p:sp>
        <p:nvSpPr>
          <p:cNvPr id="29699" name="Text Box 3"/>
          <p:cNvSpPr txBox="1">
            <a:spLocks noChangeArrowheads="1"/>
          </p:cNvSpPr>
          <p:nvPr/>
        </p:nvSpPr>
        <p:spPr bwMode="auto">
          <a:xfrm>
            <a:off x="1524000" y="1828800"/>
            <a:ext cx="6781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Discrete choice (multinomial logit) model</a:t>
            </a:r>
          </a:p>
          <a:p>
            <a:r>
              <a:rPr lang="en-US" sz="1200" b="1">
                <a:latin typeface="Courier New" pitchFamily="49" charset="0"/>
                <a:cs typeface="Courier New" pitchFamily="49" charset="0"/>
              </a:rPr>
              <a:t>Dependent variable               Choice</a:t>
            </a:r>
          </a:p>
          <a:p>
            <a:r>
              <a:rPr lang="en-US" sz="1200" b="1">
                <a:latin typeface="Courier New" pitchFamily="49" charset="0"/>
                <a:cs typeface="Courier New" pitchFamily="49" charset="0"/>
              </a:rPr>
              <a:t>Log likelihood function      -172.94366</a:t>
            </a:r>
          </a:p>
          <a:p>
            <a:r>
              <a:rPr lang="en-US" sz="1200" b="1">
                <a:latin typeface="Courier New" pitchFamily="49" charset="0"/>
                <a:cs typeface="Courier New" pitchFamily="49" charset="0"/>
              </a:rPr>
              <a:t>Estimation based on N =    210, K =  10</a:t>
            </a:r>
          </a:p>
          <a:p>
            <a:r>
              <a:rPr lang="pt-BR" sz="1200" b="1">
                <a:latin typeface="Courier New" pitchFamily="49" charset="0"/>
                <a:cs typeface="Courier New" pitchFamily="49" charset="0"/>
              </a:rPr>
              <a:t>R2=1-LogL/LogL* Log-L fncn R-sqrd R2Adj</a:t>
            </a:r>
          </a:p>
          <a:p>
            <a:r>
              <a:rPr lang="en-US" sz="1200" b="1">
                <a:latin typeface="Courier New" pitchFamily="49" charset="0"/>
                <a:cs typeface="Courier New" pitchFamily="49" charset="0"/>
              </a:rPr>
              <a:t>Constants only   -283.7588  .3905 .3787</a:t>
            </a:r>
          </a:p>
          <a:p>
            <a:r>
              <a:rPr lang="en-US" sz="1200" b="1">
                <a:latin typeface="Courier New" pitchFamily="49" charset="0"/>
                <a:cs typeface="Courier New" pitchFamily="49" charset="0"/>
              </a:rPr>
              <a:t>Chi-squared[ 7]          =    221.63022</a:t>
            </a:r>
          </a:p>
          <a:p>
            <a:r>
              <a:rPr lang="en-US" sz="1200" b="1">
                <a:latin typeface="Courier New" pitchFamily="49" charset="0"/>
                <a:cs typeface="Courier New" pitchFamily="49" charset="0"/>
              </a:rPr>
              <a:t>Prob [ chi squared &gt; value ] =   .00000</a:t>
            </a:r>
          </a:p>
          <a:p>
            <a:r>
              <a:rPr lang="en-US" sz="1200" b="1">
                <a:latin typeface="Courier New" pitchFamily="49" charset="0"/>
                <a:cs typeface="Courier New" pitchFamily="49" charset="0"/>
              </a:rPr>
              <a:t>Response data are given as ind. choices</a:t>
            </a:r>
          </a:p>
          <a:p>
            <a:r>
              <a:rPr lang="en-US" sz="1200" b="1">
                <a:latin typeface="Courier New" pitchFamily="49" charset="0"/>
                <a:cs typeface="Courier New" pitchFamily="49" charset="0"/>
              </a:rPr>
              <a:t>Number of obs.=   210, skipped    0 obs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GC|     .07578***       .01833        4.134   .0000</a:t>
            </a:r>
          </a:p>
          <a:p>
            <a:r>
              <a:rPr lang="en-US" sz="1200" b="1">
                <a:latin typeface="Courier New" pitchFamily="49" charset="0"/>
                <a:cs typeface="Courier New" pitchFamily="49" charset="0"/>
              </a:rPr>
              <a:t>    TTME|    -.10289***       .01109       -9.280   .0000</a:t>
            </a:r>
          </a:p>
          <a:p>
            <a:r>
              <a:rPr lang="sv-SE" sz="1200" b="1">
                <a:latin typeface="Courier New" pitchFamily="49" charset="0"/>
                <a:cs typeface="Courier New" pitchFamily="49" charset="0"/>
              </a:rPr>
              <a:t>    INVT|    -.01399***       .00267       -5.240   .0000</a:t>
            </a:r>
          </a:p>
          <a:p>
            <a:r>
              <a:rPr lang="it-IT" sz="1200" b="1">
                <a:latin typeface="Courier New" pitchFamily="49" charset="0"/>
                <a:cs typeface="Courier New" pitchFamily="49" charset="0"/>
              </a:rPr>
              <a:t>    INVC|    -.08044***       .01995       -4.032   .0001</a:t>
            </a:r>
          </a:p>
          <a:p>
            <a:r>
              <a:rPr lang="en-US" sz="1200" b="1">
                <a:latin typeface="Courier New" pitchFamily="49" charset="0"/>
                <a:cs typeface="Courier New" pitchFamily="49" charset="0"/>
              </a:rPr>
              <a:t>   A_AIR|    4.37035***      1.05734        4.133   .0000</a:t>
            </a:r>
          </a:p>
          <a:p>
            <a:r>
              <a:rPr lang="de-DE" sz="1200" b="1">
                <a:latin typeface="Courier New" pitchFamily="49" charset="0"/>
                <a:cs typeface="Courier New" pitchFamily="49" charset="0"/>
              </a:rPr>
              <a:t>AIR_HIN1|     .00428          .01306         .327   .7434</a:t>
            </a:r>
          </a:p>
          <a:p>
            <a:r>
              <a:rPr lang="pt-BR" sz="1200" b="1">
                <a:latin typeface="Courier New" pitchFamily="49" charset="0"/>
                <a:cs typeface="Courier New" pitchFamily="49" charset="0"/>
              </a:rPr>
              <a:t> A_TRAIN|    5.91407***       .68993        8.572   .0000</a:t>
            </a:r>
          </a:p>
          <a:p>
            <a:r>
              <a:rPr lang="en-US" sz="1200" b="1">
                <a:latin typeface="Courier New" pitchFamily="49" charset="0"/>
                <a:cs typeface="Courier New" pitchFamily="49" charset="0"/>
              </a:rPr>
              <a:t>TRA_HIN3|    -.05907***       .01471       -4.016   .0001</a:t>
            </a:r>
          </a:p>
          <a:p>
            <a:r>
              <a:rPr lang="en-US" sz="1200" b="1">
                <a:latin typeface="Courier New" pitchFamily="49" charset="0"/>
                <a:cs typeface="Courier New" pitchFamily="49" charset="0"/>
              </a:rPr>
              <a:t>   A_BUS|    4.46269***       .72333        6.170   .0000</a:t>
            </a:r>
          </a:p>
          <a:p>
            <a:r>
              <a:rPr lang="de-DE" sz="1200" b="1">
                <a:latin typeface="Courier New" pitchFamily="49" charset="0"/>
                <a:cs typeface="Courier New" pitchFamily="49" charset="0"/>
              </a:rPr>
              <a:t>BUS_HIN4|    -.02295          .01592       -1.442   .1493</a:t>
            </a:r>
          </a:p>
          <a:p>
            <a:r>
              <a:rPr lang="en-US" sz="1200" b="1">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838200"/>
            <a:ext cx="7772400" cy="533400"/>
          </a:xfrm>
        </p:spPr>
        <p:txBody>
          <a:bodyPr/>
          <a:lstStyle/>
          <a:p>
            <a:r>
              <a:rPr lang="en-US" smtClean="0"/>
              <a:t>FIML Parameter Estimates</a:t>
            </a:r>
          </a:p>
        </p:txBody>
      </p:sp>
      <p:sp>
        <p:nvSpPr>
          <p:cNvPr id="30723" name="Text Box 3"/>
          <p:cNvSpPr txBox="1">
            <a:spLocks noChangeArrowheads="1"/>
          </p:cNvSpPr>
          <p:nvPr/>
        </p:nvSpPr>
        <p:spPr bwMode="auto">
          <a:xfrm>
            <a:off x="1828800" y="1524000"/>
            <a:ext cx="64008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FIML Nested Multinomial Logit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-166.64835</a:t>
            </a:r>
          </a:p>
          <a:p>
            <a:r>
              <a:rPr lang="en-US" sz="1200" b="1">
                <a:latin typeface="Courier New" pitchFamily="49" charset="0"/>
                <a:cs typeface="Courier New" pitchFamily="49" charset="0"/>
              </a:rPr>
              <a:t>The model has 2 levels.</a:t>
            </a:r>
          </a:p>
          <a:p>
            <a:r>
              <a:rPr lang="en-US" sz="1200" b="1">
                <a:latin typeface="Courier New" pitchFamily="49" charset="0"/>
                <a:cs typeface="Courier New" pitchFamily="49" charset="0"/>
              </a:rPr>
              <a:t>Random Utility Form 1:IVparms = LMDAb|l</a:t>
            </a:r>
          </a:p>
          <a:p>
            <a:r>
              <a:rPr lang="en-US" sz="1200" b="1">
                <a:latin typeface="Courier New" pitchFamily="49" charset="0"/>
                <a:cs typeface="Courier New" pitchFamily="49" charset="0"/>
              </a:rPr>
              <a:t>Number of obs.=   210, skipped    0 obs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|Attributes in the Utility Functions (beta)</a:t>
            </a:r>
          </a:p>
          <a:p>
            <a:r>
              <a:rPr lang="en-US" sz="1200" b="1">
                <a:latin typeface="Courier New" pitchFamily="49" charset="0"/>
                <a:cs typeface="Courier New" pitchFamily="49" charset="0"/>
              </a:rPr>
              <a:t>      GC|     .06579***       .01878        3.504   .0005</a:t>
            </a:r>
          </a:p>
          <a:p>
            <a:r>
              <a:rPr lang="en-US" sz="1200" b="1">
                <a:latin typeface="Courier New" pitchFamily="49" charset="0"/>
                <a:cs typeface="Courier New" pitchFamily="49" charset="0"/>
              </a:rPr>
              <a:t>    TTME|    -.07738***       .01217       -6.358   .0000</a:t>
            </a:r>
          </a:p>
          <a:p>
            <a:r>
              <a:rPr lang="sv-SE" sz="1200" b="1">
                <a:latin typeface="Courier New" pitchFamily="49" charset="0"/>
                <a:cs typeface="Courier New" pitchFamily="49" charset="0"/>
              </a:rPr>
              <a:t>    INVT|    -.01335***       .00270       -4.948   .0000</a:t>
            </a:r>
          </a:p>
          <a:p>
            <a:r>
              <a:rPr lang="it-IT" sz="1200" b="1">
                <a:latin typeface="Courier New" pitchFamily="49" charset="0"/>
                <a:cs typeface="Courier New" pitchFamily="49" charset="0"/>
              </a:rPr>
              <a:t>    INVC|    -.07046***       .02052       -3.433   .0006</a:t>
            </a:r>
          </a:p>
          <a:p>
            <a:r>
              <a:rPr lang="en-US" sz="1200" b="1">
                <a:latin typeface="Courier New" pitchFamily="49" charset="0"/>
                <a:cs typeface="Courier New" pitchFamily="49" charset="0"/>
              </a:rPr>
              <a:t>   A_AIR|    2.49364**       1.01084        2.467   .0136</a:t>
            </a:r>
          </a:p>
          <a:p>
            <a:r>
              <a:rPr lang="de-DE" sz="1200" b="1">
                <a:latin typeface="Courier New" pitchFamily="49" charset="0"/>
                <a:cs typeface="Courier New" pitchFamily="49" charset="0"/>
              </a:rPr>
              <a:t>AIR_HIN1|     .00357          .01057         .337   .7358</a:t>
            </a:r>
          </a:p>
          <a:p>
            <a:r>
              <a:rPr lang="pt-BR" sz="1200" b="1">
                <a:latin typeface="Courier New" pitchFamily="49" charset="0"/>
                <a:cs typeface="Courier New" pitchFamily="49" charset="0"/>
              </a:rPr>
              <a:t> A_TRAIN|    3.49867***       .80634        4.339   .0000</a:t>
            </a:r>
          </a:p>
          <a:p>
            <a:r>
              <a:rPr lang="en-US" sz="1200" b="1">
                <a:latin typeface="Courier New" pitchFamily="49" charset="0"/>
                <a:cs typeface="Courier New" pitchFamily="49" charset="0"/>
              </a:rPr>
              <a:t>TRA_HIN3|    -.03581***       .01379       -2.597   .0094</a:t>
            </a:r>
          </a:p>
          <a:p>
            <a:r>
              <a:rPr lang="en-US" sz="1200" b="1">
                <a:latin typeface="Courier New" pitchFamily="49" charset="0"/>
                <a:cs typeface="Courier New" pitchFamily="49" charset="0"/>
              </a:rPr>
              <a:t>   A_BUS|    2.30142***       .81284        2.831   .0046</a:t>
            </a:r>
          </a:p>
          <a:p>
            <a:r>
              <a:rPr lang="de-DE" sz="1200" b="1">
                <a:latin typeface="Courier New" pitchFamily="49" charset="0"/>
                <a:cs typeface="Courier New" pitchFamily="49" charset="0"/>
              </a:rPr>
              <a:t>BUS_HIN4|    -.01128          .01459        -.773   .4395</a:t>
            </a:r>
          </a:p>
          <a:p>
            <a:r>
              <a:rPr lang="en-US" sz="1200" b="1">
                <a:latin typeface="Courier New" pitchFamily="49" charset="0"/>
                <a:cs typeface="Courier New" pitchFamily="49" charset="0"/>
              </a:rPr>
              <a:t>        |IV parameters, lambda(b|l),gamma(l)</a:t>
            </a:r>
          </a:p>
          <a:p>
            <a:r>
              <a:rPr lang="nb-NO" sz="1200" b="1">
                <a:latin typeface="Courier New" pitchFamily="49" charset="0"/>
                <a:cs typeface="Courier New" pitchFamily="49" charset="0"/>
              </a:rPr>
              <a:t> PRIVATE|    2.16095***       .47193        4.579   .0000</a:t>
            </a:r>
          </a:p>
          <a:p>
            <a:r>
              <a:rPr lang="fr-FR" sz="1200" b="1">
                <a:latin typeface="Courier New" pitchFamily="49" charset="0"/>
                <a:cs typeface="Courier New" pitchFamily="49" charset="0"/>
              </a:rPr>
              <a:t>  PUBLIC|    1.56295***       .34500        4.530   .0000</a:t>
            </a:r>
          </a:p>
          <a:p>
            <a:r>
              <a:rPr lang="en-US" sz="1200" b="1">
                <a:latin typeface="Courier New" pitchFamily="49" charset="0"/>
                <a:cs typeface="Courier New" pitchFamily="49" charset="0"/>
              </a:rPr>
              <a:t>        |Underlying standard deviation = pi/(IVparm*sqr(6)</a:t>
            </a:r>
          </a:p>
          <a:p>
            <a:r>
              <a:rPr lang="nb-NO" sz="1200" b="1">
                <a:latin typeface="Courier New" pitchFamily="49" charset="0"/>
                <a:cs typeface="Courier New" pitchFamily="49" charset="0"/>
              </a:rPr>
              <a:t> PRIVATE|     .59351***       .12962        4.579   .0000</a:t>
            </a:r>
          </a:p>
          <a:p>
            <a:r>
              <a:rPr lang="fr-FR" sz="1200" b="1">
                <a:latin typeface="Courier New" pitchFamily="49" charset="0"/>
                <a:cs typeface="Courier New" pitchFamily="49" charset="0"/>
              </a:rPr>
              <a:t>  PUBLIC|     .82060***       .18114        4.530   .0000</a:t>
            </a:r>
          </a:p>
          <a:p>
            <a:r>
              <a:rPr lang="en-US" sz="1200" b="1">
                <a:latin typeface="Courier New" pitchFamily="49" charset="0"/>
                <a:cs typeface="Courier New" pitchFamily="49" charset="0"/>
              </a:rPr>
              <a:t>--------+--------------------------------------------------</a:t>
            </a:r>
          </a:p>
        </p:txBody>
      </p:sp>
      <p:sp>
        <p:nvSpPr>
          <p:cNvPr id="30724" name="Rectangle 3"/>
          <p:cNvSpPr>
            <a:spLocks noChangeArrowheads="1"/>
          </p:cNvSpPr>
          <p:nvPr/>
        </p:nvSpPr>
        <p:spPr bwMode="auto">
          <a:xfrm>
            <a:off x="1905000" y="5410200"/>
            <a:ext cx="5410200" cy="533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685800" y="152400"/>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800">
                <a:latin typeface="Tahoma" pitchFamily="34" charset="0"/>
              </a:rPr>
              <a:t>Estimated Elasticities – Note Decomposition</a:t>
            </a:r>
          </a:p>
        </p:txBody>
      </p:sp>
      <p:sp>
        <p:nvSpPr>
          <p:cNvPr id="31747" name="Rectangle 4"/>
          <p:cNvSpPr>
            <a:spLocks noChangeArrowheads="1"/>
          </p:cNvSpPr>
          <p:nvPr/>
        </p:nvSpPr>
        <p:spPr bwMode="auto">
          <a:xfrm>
            <a:off x="381000" y="1295400"/>
            <a:ext cx="8382000" cy="381000"/>
          </a:xfrm>
          <a:prstGeom prst="rect">
            <a:avLst/>
          </a:prstGeom>
          <a:solidFill>
            <a:srgbClr val="FFFFFF"/>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lstStyle/>
          <a:p>
            <a:endParaRPr lang="en-US"/>
          </a:p>
        </p:txBody>
      </p:sp>
      <p:sp>
        <p:nvSpPr>
          <p:cNvPr id="31748" name="Text Box 2"/>
          <p:cNvSpPr txBox="1">
            <a:spLocks noChangeArrowheads="1"/>
          </p:cNvSpPr>
          <p:nvPr/>
        </p:nvSpPr>
        <p:spPr bwMode="auto">
          <a:xfrm>
            <a:off x="1524000" y="687388"/>
            <a:ext cx="6629400"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000" b="1">
                <a:latin typeface="Courier New" pitchFamily="49" charset="0"/>
                <a:cs typeface="Courier New" pitchFamily="49" charset="0"/>
              </a:rPr>
              <a:t>+-----------------------------------------------------------------------+</a:t>
            </a:r>
          </a:p>
          <a:p>
            <a:r>
              <a:rPr lang="en-US" sz="1000" b="1">
                <a:latin typeface="Courier New" pitchFamily="49" charset="0"/>
                <a:cs typeface="Courier New" pitchFamily="49" charset="0"/>
              </a:rPr>
              <a:t>| Elasticity             averaged over observations.                    |</a:t>
            </a:r>
          </a:p>
          <a:p>
            <a:r>
              <a:rPr lang="en-US" sz="1000" b="1">
                <a:latin typeface="Courier New" pitchFamily="49" charset="0"/>
                <a:cs typeface="Courier New" pitchFamily="49" charset="0"/>
              </a:rPr>
              <a:t>| Attribute is INVC     in choice AIR                                   |</a:t>
            </a:r>
          </a:p>
          <a:p>
            <a:r>
              <a:rPr lang="en-US" sz="1000" b="1">
                <a:latin typeface="Courier New" pitchFamily="49" charset="0"/>
                <a:cs typeface="Courier New" pitchFamily="49" charset="0"/>
              </a:rPr>
              <a:t>|                        Decomposition of Effect if Nest    Total Effect|</a:t>
            </a:r>
          </a:p>
          <a:p>
            <a:r>
              <a:rPr lang="en-US" sz="1000" b="1">
                <a:latin typeface="Courier New" pitchFamily="49" charset="0"/>
                <a:cs typeface="Courier New" pitchFamily="49" charset="0"/>
              </a:rPr>
              <a:t>|                        Trunk   Limb   Branch   Choice     Mean  St.Dev|</a:t>
            </a:r>
          </a:p>
          <a:p>
            <a:r>
              <a:rPr lang="en-US" sz="1000" b="1">
                <a:latin typeface="Courier New" pitchFamily="49" charset="0"/>
                <a:cs typeface="Courier New" pitchFamily="49" charset="0"/>
              </a:rPr>
              <a:t>|    Branch=PRIVATE                                                     |</a:t>
            </a:r>
          </a:p>
          <a:p>
            <a:r>
              <a:rPr lang="en-US" sz="1000" b="1">
                <a:latin typeface="Courier New" pitchFamily="49" charset="0"/>
                <a:cs typeface="Courier New" pitchFamily="49" charset="0"/>
              </a:rPr>
              <a:t>| *     Choice=AIR        .000   .000  -2.456  -3.091     -5.547  3.525 |</a:t>
            </a:r>
          </a:p>
          <a:p>
            <a:r>
              <a:rPr lang="en-US" sz="1000" b="1">
                <a:latin typeface="Courier New" pitchFamily="49" charset="0"/>
                <a:cs typeface="Courier New" pitchFamily="49" charset="0"/>
              </a:rPr>
              <a:t>|       Choice=CAR        .000   .000  -2.456   2.916       .460  3.178 |</a:t>
            </a:r>
          </a:p>
          <a:p>
            <a:r>
              <a:rPr lang="en-US" sz="1000" b="1">
                <a:latin typeface="Courier New" pitchFamily="49" charset="0"/>
                <a:cs typeface="Courier New" pitchFamily="49" charset="0"/>
              </a:rPr>
              <a:t>|    Branch=PUBLIC                                                      |</a:t>
            </a:r>
          </a:p>
          <a:p>
            <a:r>
              <a:rPr lang="fr-FR" sz="1000" b="1">
                <a:latin typeface="Courier New" pitchFamily="49" charset="0"/>
                <a:cs typeface="Courier New" pitchFamily="49" charset="0"/>
              </a:rPr>
              <a:t>|       Choice=TRAIN      .000   .000   3.846    .000      3.846  4.865 |</a:t>
            </a:r>
          </a:p>
          <a:p>
            <a:r>
              <a:rPr lang="en-US" sz="1000" b="1">
                <a:latin typeface="Courier New" pitchFamily="49" charset="0"/>
                <a:cs typeface="Courier New" pitchFamily="49" charset="0"/>
              </a:rPr>
              <a:t>|       Choice=BUS        .000   .000   3.846    .000      3.846  4.865 |</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Attribute is INVC     in choice CAR                                   |</a:t>
            </a:r>
          </a:p>
          <a:p>
            <a:r>
              <a:rPr lang="en-US" sz="1000" b="1">
                <a:latin typeface="Courier New" pitchFamily="49" charset="0"/>
                <a:cs typeface="Courier New" pitchFamily="49" charset="0"/>
              </a:rPr>
              <a:t>|    Branch=PRIVATE                                                     |</a:t>
            </a:r>
          </a:p>
          <a:p>
            <a:r>
              <a:rPr lang="en-US" sz="1000" b="1">
                <a:latin typeface="Courier New" pitchFamily="49" charset="0"/>
                <a:cs typeface="Courier New" pitchFamily="49" charset="0"/>
              </a:rPr>
              <a:t>|       Choice=AIR        .000   .000   -.757    .650      -.107   .589 |</a:t>
            </a:r>
          </a:p>
          <a:p>
            <a:r>
              <a:rPr lang="en-US" sz="1000" b="1">
                <a:latin typeface="Courier New" pitchFamily="49" charset="0"/>
                <a:cs typeface="Courier New" pitchFamily="49" charset="0"/>
              </a:rPr>
              <a:t>| *     Choice=CAR        .000   .000   -.757   -.830     -1.587  1.292 |</a:t>
            </a:r>
          </a:p>
          <a:p>
            <a:r>
              <a:rPr lang="en-US" sz="1000" b="1">
                <a:latin typeface="Courier New" pitchFamily="49" charset="0"/>
                <a:cs typeface="Courier New" pitchFamily="49" charset="0"/>
              </a:rPr>
              <a:t>|    Branch=PUBLIC                                                      |</a:t>
            </a:r>
          </a:p>
          <a:p>
            <a:r>
              <a:rPr lang="fr-FR" sz="1000" b="1">
                <a:latin typeface="Courier New" pitchFamily="49" charset="0"/>
                <a:cs typeface="Courier New" pitchFamily="49" charset="0"/>
              </a:rPr>
              <a:t>|       Choice=TRAIN      .000   .000    .647    .000       .647   .605 |</a:t>
            </a:r>
          </a:p>
          <a:p>
            <a:r>
              <a:rPr lang="en-US" sz="1000" b="1">
                <a:latin typeface="Courier New" pitchFamily="49" charset="0"/>
                <a:cs typeface="Courier New" pitchFamily="49" charset="0"/>
              </a:rPr>
              <a:t>|       Choice=BUS        .000   .000    .647    .000       .647   .605 |</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Attribute is INVC     in choice TRAIN                                 |</a:t>
            </a:r>
          </a:p>
          <a:p>
            <a:r>
              <a:rPr lang="en-US" sz="1000" b="1">
                <a:latin typeface="Courier New" pitchFamily="49" charset="0"/>
                <a:cs typeface="Courier New" pitchFamily="49" charset="0"/>
              </a:rPr>
              <a:t>|    Branch=PRIVATE                                                     |</a:t>
            </a:r>
          </a:p>
          <a:p>
            <a:r>
              <a:rPr lang="en-US" sz="1000" b="1">
                <a:latin typeface="Courier New" pitchFamily="49" charset="0"/>
                <a:cs typeface="Courier New" pitchFamily="49" charset="0"/>
              </a:rPr>
              <a:t>|       Choice=AIR        .000   .000   1.340    .000      1.340  1.475 |</a:t>
            </a:r>
          </a:p>
          <a:p>
            <a:r>
              <a:rPr lang="en-US" sz="1000" b="1">
                <a:latin typeface="Courier New" pitchFamily="49" charset="0"/>
                <a:cs typeface="Courier New" pitchFamily="49" charset="0"/>
              </a:rPr>
              <a:t>|       Choice=CAR        .000   .000   1.340    .000      1.340  1.475 |</a:t>
            </a:r>
          </a:p>
          <a:p>
            <a:r>
              <a:rPr lang="en-US" sz="1000" b="1">
                <a:latin typeface="Courier New" pitchFamily="49" charset="0"/>
                <a:cs typeface="Courier New" pitchFamily="49" charset="0"/>
              </a:rPr>
              <a:t>|    Branch=PUBLIC                                                      |</a:t>
            </a:r>
          </a:p>
          <a:p>
            <a:r>
              <a:rPr lang="fr-FR" sz="1000" b="1">
                <a:latin typeface="Courier New" pitchFamily="49" charset="0"/>
                <a:cs typeface="Courier New" pitchFamily="49" charset="0"/>
              </a:rPr>
              <a:t>| *     Choice=TRAIN      .000   .000  -1.986  -1.490     -3.475  2.539 |</a:t>
            </a:r>
          </a:p>
          <a:p>
            <a:r>
              <a:rPr lang="en-US" sz="1000" b="1">
                <a:latin typeface="Courier New" pitchFamily="49" charset="0"/>
                <a:cs typeface="Courier New" pitchFamily="49" charset="0"/>
              </a:rPr>
              <a:t>|       Choice=BUS        .000   .000  -1.986   2.128       .142  1.321 |</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Attribute is INVC     in choice BUS                                   |</a:t>
            </a:r>
          </a:p>
          <a:p>
            <a:r>
              <a:rPr lang="en-US" sz="1000" b="1">
                <a:latin typeface="Courier New" pitchFamily="49" charset="0"/>
                <a:cs typeface="Courier New" pitchFamily="49" charset="0"/>
              </a:rPr>
              <a:t>|    Branch=PRIVATE                                                     |</a:t>
            </a:r>
          </a:p>
          <a:p>
            <a:r>
              <a:rPr lang="en-US" sz="1000" b="1">
                <a:latin typeface="Courier New" pitchFamily="49" charset="0"/>
                <a:cs typeface="Courier New" pitchFamily="49" charset="0"/>
              </a:rPr>
              <a:t>|       Choice=AIR        .000   .000    .547    .000       .547   .871 |</a:t>
            </a:r>
          </a:p>
          <a:p>
            <a:r>
              <a:rPr lang="en-US" sz="1000" b="1">
                <a:latin typeface="Courier New" pitchFamily="49" charset="0"/>
                <a:cs typeface="Courier New" pitchFamily="49" charset="0"/>
              </a:rPr>
              <a:t>|       Choice=CAR        .000   .000    .547    .000       .547   .871 |</a:t>
            </a:r>
          </a:p>
          <a:p>
            <a:r>
              <a:rPr lang="en-US" sz="1000" b="1">
                <a:latin typeface="Courier New" pitchFamily="49" charset="0"/>
                <a:cs typeface="Courier New" pitchFamily="49" charset="0"/>
              </a:rPr>
              <a:t>|    Branch=PUBLIC                                                      |</a:t>
            </a:r>
          </a:p>
          <a:p>
            <a:r>
              <a:rPr lang="fr-FR" sz="1000" b="1">
                <a:latin typeface="Courier New" pitchFamily="49" charset="0"/>
                <a:cs typeface="Courier New" pitchFamily="49" charset="0"/>
              </a:rPr>
              <a:t>|       Choice=TRAIN      .000   .000   -.841    .888       .047   .678 |</a:t>
            </a:r>
          </a:p>
          <a:p>
            <a:r>
              <a:rPr lang="en-US" sz="1000" b="1">
                <a:latin typeface="Courier New" pitchFamily="49" charset="0"/>
                <a:cs typeface="Courier New" pitchFamily="49" charset="0"/>
              </a:rPr>
              <a:t>| *     Choice=BUS        .000   .000   -.841  -1.469     -2.310  1.119 |</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Effects on probabilities of all choices in the model:                 |</a:t>
            </a:r>
          </a:p>
          <a:p>
            <a:r>
              <a:rPr lang="en-US" sz="1000" b="1">
                <a:latin typeface="Courier New" pitchFamily="49" charset="0"/>
                <a:cs typeface="Courier New" pitchFamily="49" charset="0"/>
              </a:rPr>
              <a:t>| * indicates direct Elasticity effect of the attribute.                |</a:t>
            </a:r>
          </a:p>
          <a:p>
            <a:r>
              <a:rPr lang="en-US" sz="1000" b="1">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Testing vs. the MNL</a:t>
            </a:r>
          </a:p>
        </p:txBody>
      </p:sp>
      <p:sp>
        <p:nvSpPr>
          <p:cNvPr id="32771" name="Rectangle 3"/>
          <p:cNvSpPr>
            <a:spLocks noGrp="1" noChangeArrowheads="1"/>
          </p:cNvSpPr>
          <p:nvPr>
            <p:ph type="body" idx="1"/>
          </p:nvPr>
        </p:nvSpPr>
        <p:spPr>
          <a:xfrm>
            <a:off x="1447800" y="1828800"/>
            <a:ext cx="6705600" cy="4530725"/>
          </a:xfrm>
        </p:spPr>
        <p:txBody>
          <a:bodyPr/>
          <a:lstStyle/>
          <a:p>
            <a:r>
              <a:rPr lang="en-US" sz="2400" smtClean="0"/>
              <a:t>Log likelihood for the NL model</a:t>
            </a:r>
          </a:p>
          <a:p>
            <a:r>
              <a:rPr lang="en-US" sz="2400" smtClean="0"/>
              <a:t>Constrain IV parameters to equal 1 with </a:t>
            </a:r>
            <a:br>
              <a:rPr lang="en-US" sz="2400" smtClean="0"/>
            </a:br>
            <a:r>
              <a:rPr lang="en-US" sz="2400" smtClean="0"/>
              <a:t>        ; IVSET(list of branches)=[1]</a:t>
            </a:r>
          </a:p>
          <a:p>
            <a:r>
              <a:rPr lang="en-US" sz="2400" smtClean="0"/>
              <a:t>Use likelihood ratio test</a:t>
            </a:r>
          </a:p>
          <a:p>
            <a:r>
              <a:rPr lang="en-US" sz="2400" smtClean="0"/>
              <a:t>For the example:</a:t>
            </a:r>
          </a:p>
          <a:p>
            <a:pPr lvl="1"/>
            <a:r>
              <a:rPr lang="en-US" sz="1800" smtClean="0"/>
              <a:t>LogL = -166.68435</a:t>
            </a:r>
          </a:p>
          <a:p>
            <a:pPr lvl="1"/>
            <a:r>
              <a:rPr lang="en-US" sz="1800" smtClean="0"/>
              <a:t>LogL (MNL) = -172.94366</a:t>
            </a:r>
          </a:p>
          <a:p>
            <a:pPr lvl="1"/>
            <a:r>
              <a:rPr lang="en-US" sz="1800" smtClean="0"/>
              <a:t>Chi-squared with 2 d.f. = 2(-166.68435-(-172.94366)) </a:t>
            </a:r>
            <a:br>
              <a:rPr lang="en-US" sz="1800" smtClean="0"/>
            </a:br>
            <a:r>
              <a:rPr lang="en-US" sz="1800" smtClean="0"/>
              <a:t>                                     = 12.51862</a:t>
            </a:r>
          </a:p>
          <a:p>
            <a:pPr lvl="1"/>
            <a:r>
              <a:rPr lang="en-US" sz="1800" smtClean="0"/>
              <a:t>The critical value is 5.99 (95%)</a:t>
            </a:r>
          </a:p>
          <a:p>
            <a:pPr lvl="1"/>
            <a:r>
              <a:rPr lang="en-US" sz="1800" smtClean="0"/>
              <a:t>The MNL is rejected</a:t>
            </a:r>
          </a:p>
          <a:p>
            <a:pPr lvl="1"/>
            <a:endParaRPr lang="en-US" sz="1800" smtClean="0"/>
          </a:p>
          <a:p>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33425"/>
            <a:ext cx="8229600" cy="614363"/>
          </a:xfrm>
        </p:spPr>
        <p:txBody>
          <a:bodyPr/>
          <a:lstStyle/>
          <a:p>
            <a:r>
              <a:rPr lang="en-US" b="1" smtClean="0"/>
              <a:t>Model Form RU1</a:t>
            </a:r>
          </a:p>
        </p:txBody>
      </p:sp>
      <p:graphicFrame>
        <p:nvGraphicFramePr>
          <p:cNvPr id="33795" name="Object 3"/>
          <p:cNvGraphicFramePr>
            <a:graphicFrameLocks noChangeAspect="1"/>
          </p:cNvGraphicFramePr>
          <p:nvPr/>
        </p:nvGraphicFramePr>
        <p:xfrm>
          <a:off x="1295400" y="1587500"/>
          <a:ext cx="6172200" cy="4464050"/>
        </p:xfrm>
        <a:graphic>
          <a:graphicData uri="http://schemas.openxmlformats.org/presentationml/2006/ole">
            <mc:AlternateContent xmlns:mc="http://schemas.openxmlformats.org/markup-compatibility/2006">
              <mc:Choice xmlns:v="urn:schemas-microsoft-com:vml" Requires="v">
                <p:oleObj spid="_x0000_s33799" name="Equation" r:id="rId4" imgW="3390900" imgH="2819400" progId="Equation.DSMT4">
                  <p:embed/>
                </p:oleObj>
              </mc:Choice>
              <mc:Fallback>
                <p:oleObj name="Equation" r:id="rId4" imgW="3390900" imgH="2819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587500"/>
                        <a:ext cx="6172200" cy="446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6" name="Rectangle 4"/>
          <p:cNvSpPr>
            <a:spLocks noChangeArrowheads="1"/>
          </p:cNvSpPr>
          <p:nvPr/>
        </p:nvSpPr>
        <p:spPr bwMode="auto">
          <a:xfrm>
            <a:off x="1981200" y="1981200"/>
            <a:ext cx="47244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3797" name="Rectangle 5"/>
          <p:cNvSpPr>
            <a:spLocks noChangeArrowheads="1"/>
          </p:cNvSpPr>
          <p:nvPr/>
        </p:nvSpPr>
        <p:spPr bwMode="auto">
          <a:xfrm>
            <a:off x="1981200" y="3429000"/>
            <a:ext cx="3657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3798" name="Rectangle 6"/>
          <p:cNvSpPr>
            <a:spLocks noChangeArrowheads="1"/>
          </p:cNvSpPr>
          <p:nvPr/>
        </p:nvSpPr>
        <p:spPr bwMode="auto">
          <a:xfrm>
            <a:off x="1981200" y="4724400"/>
            <a:ext cx="55626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lstStyle/>
          <a:p>
            <a:r>
              <a:rPr lang="en-US" smtClean="0"/>
              <a:t>Moving Scaling Down to the Twig Level</a:t>
            </a:r>
          </a:p>
        </p:txBody>
      </p:sp>
      <p:graphicFrame>
        <p:nvGraphicFramePr>
          <p:cNvPr id="34819" name="Object 2"/>
          <p:cNvGraphicFramePr>
            <a:graphicFrameLocks noChangeAspect="1"/>
          </p:cNvGraphicFramePr>
          <p:nvPr/>
        </p:nvGraphicFramePr>
        <p:xfrm>
          <a:off x="1219200" y="1720850"/>
          <a:ext cx="6942138" cy="4832350"/>
        </p:xfrm>
        <a:graphic>
          <a:graphicData uri="http://schemas.openxmlformats.org/presentationml/2006/ole">
            <mc:AlternateContent xmlns:mc="http://schemas.openxmlformats.org/markup-compatibility/2006">
              <mc:Choice xmlns:v="urn:schemas-microsoft-com:vml" Requires="v">
                <p:oleObj spid="_x0000_s34823" name="Equation" r:id="rId4" imgW="4013200" imgH="2794000" progId="Equation.DSMT4">
                  <p:embed/>
                </p:oleObj>
              </mc:Choice>
              <mc:Fallback>
                <p:oleObj name="Equation" r:id="rId4" imgW="4013200" imgH="2794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720850"/>
                        <a:ext cx="6942138" cy="483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0" name="Rectangle 5"/>
          <p:cNvSpPr>
            <a:spLocks noChangeArrowheads="1"/>
          </p:cNvSpPr>
          <p:nvPr/>
        </p:nvSpPr>
        <p:spPr bwMode="auto">
          <a:xfrm>
            <a:off x="3886200" y="2133600"/>
            <a:ext cx="2819400" cy="17526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34821" name="Rectangle 6"/>
          <p:cNvSpPr>
            <a:spLocks noChangeArrowheads="1"/>
          </p:cNvSpPr>
          <p:nvPr/>
        </p:nvSpPr>
        <p:spPr bwMode="auto">
          <a:xfrm>
            <a:off x="3487738" y="5562600"/>
            <a:ext cx="3352800" cy="10668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34822" name="Rectangle 6"/>
          <p:cNvSpPr>
            <a:spLocks noChangeArrowheads="1"/>
          </p:cNvSpPr>
          <p:nvPr/>
        </p:nvSpPr>
        <p:spPr bwMode="auto">
          <a:xfrm>
            <a:off x="4791075" y="4191000"/>
            <a:ext cx="3352800" cy="10668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Higher Level Trees</a:t>
            </a:r>
          </a:p>
        </p:txBody>
      </p:sp>
      <p:graphicFrame>
        <p:nvGraphicFramePr>
          <p:cNvPr id="35843" name="Object 2"/>
          <p:cNvGraphicFramePr>
            <a:graphicFrameLocks noChangeAspect="1"/>
          </p:cNvGraphicFramePr>
          <p:nvPr>
            <p:ph idx="1"/>
          </p:nvPr>
        </p:nvGraphicFramePr>
        <p:xfrm>
          <a:off x="1066800" y="1828800"/>
          <a:ext cx="7010400" cy="3033713"/>
        </p:xfrm>
        <a:graphic>
          <a:graphicData uri="http://schemas.openxmlformats.org/presentationml/2006/ole">
            <mc:AlternateContent xmlns:mc="http://schemas.openxmlformats.org/markup-compatibility/2006">
              <mc:Choice xmlns:v="urn:schemas-microsoft-com:vml" Requires="v">
                <p:oleObj spid="_x0000_s35846" name="Bitmap Image" r:id="rId4" imgW="5942857" imgH="2572109" progId="Paint.Picture">
                  <p:embed/>
                </p:oleObj>
              </mc:Choice>
              <mc:Fallback>
                <p:oleObj name="Bitmap Image" r:id="rId4" imgW="5942857" imgH="2572109"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828800"/>
                        <a:ext cx="7010400" cy="303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4" name="Text Box 4"/>
          <p:cNvSpPr txBox="1">
            <a:spLocks noChangeArrowheads="1"/>
          </p:cNvSpPr>
          <p:nvPr/>
        </p:nvSpPr>
        <p:spPr bwMode="auto">
          <a:xfrm>
            <a:off x="1295400" y="4953000"/>
            <a:ext cx="6400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r>
              <a:rPr lang="en-US" sz="2400">
                <a:latin typeface="Tahoma" pitchFamily="34" charset="0"/>
              </a:rPr>
              <a:t>E.g., Location (Neighborhood)</a:t>
            </a:r>
          </a:p>
          <a:p>
            <a:pPr eaLnBrk="1" hangingPunct="1"/>
            <a:r>
              <a:rPr lang="en-US" sz="2400">
                <a:latin typeface="Tahoma" pitchFamily="34" charset="0"/>
              </a:rPr>
              <a:t>        Housing Type (Rent, Buy, House, Apt)</a:t>
            </a:r>
          </a:p>
          <a:p>
            <a:pPr eaLnBrk="1" hangingPunct="1"/>
            <a:r>
              <a:rPr lang="en-US" sz="2400">
                <a:latin typeface="Tahoma" pitchFamily="34" charset="0"/>
              </a:rPr>
              <a:t>        Housing (# Bedrooms)</a:t>
            </a:r>
          </a:p>
        </p:txBody>
      </p:sp>
      <p:sp>
        <p:nvSpPr>
          <p:cNvPr id="35845" name="Rectangle 4"/>
          <p:cNvSpPr>
            <a:spLocks noChangeArrowheads="1"/>
          </p:cNvSpPr>
          <p:nvPr/>
        </p:nvSpPr>
        <p:spPr bwMode="auto">
          <a:xfrm>
            <a:off x="1295400" y="1676400"/>
            <a:ext cx="6324600" cy="30480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t>Degenerate Branches</a:t>
            </a:r>
          </a:p>
        </p:txBody>
      </p:sp>
      <p:sp>
        <p:nvSpPr>
          <p:cNvPr id="36867" name="Rectangle 3"/>
          <p:cNvSpPr>
            <a:spLocks noGrp="1" noChangeArrowheads="1"/>
          </p:cNvSpPr>
          <p:nvPr>
            <p:ph type="body" idx="1"/>
          </p:nvPr>
        </p:nvSpPr>
        <p:spPr/>
        <p:txBody>
          <a:bodyPr/>
          <a:lstStyle/>
          <a:p>
            <a:endParaRPr lang="en-US" sz="2400" smtClean="0"/>
          </a:p>
          <a:p>
            <a:endParaRPr lang="en-US" sz="2400" smtClean="0"/>
          </a:p>
          <a:p>
            <a:endParaRPr lang="en-US" sz="2400" smtClean="0"/>
          </a:p>
          <a:p>
            <a:endParaRPr lang="en-US" sz="2400" smtClean="0"/>
          </a:p>
          <a:p>
            <a:endParaRPr lang="en-US" sz="2400" smtClean="0"/>
          </a:p>
          <a:p>
            <a:endParaRPr lang="en-US" sz="2400" smtClean="0"/>
          </a:p>
          <a:p>
            <a:endParaRPr lang="en-US" sz="2400" smtClean="0"/>
          </a:p>
        </p:txBody>
      </p:sp>
      <p:sp>
        <p:nvSpPr>
          <p:cNvPr id="36868" name="Line 4"/>
          <p:cNvSpPr>
            <a:spLocks noChangeShapeType="1"/>
          </p:cNvSpPr>
          <p:nvPr/>
        </p:nvSpPr>
        <p:spPr bwMode="auto">
          <a:xfrm flipH="1">
            <a:off x="5257800" y="3505200"/>
            <a:ext cx="91440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69" name="Line 5"/>
          <p:cNvSpPr>
            <a:spLocks noChangeShapeType="1"/>
          </p:cNvSpPr>
          <p:nvPr/>
        </p:nvSpPr>
        <p:spPr bwMode="auto">
          <a:xfrm>
            <a:off x="6172200" y="3505200"/>
            <a:ext cx="91440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70" name="Line 6"/>
          <p:cNvSpPr>
            <a:spLocks noChangeShapeType="1"/>
          </p:cNvSpPr>
          <p:nvPr/>
        </p:nvSpPr>
        <p:spPr bwMode="auto">
          <a:xfrm flipV="1">
            <a:off x="29718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71" name="Line 7"/>
          <p:cNvSpPr>
            <a:spLocks noChangeShapeType="1"/>
          </p:cNvSpPr>
          <p:nvPr/>
        </p:nvSpPr>
        <p:spPr bwMode="auto">
          <a:xfrm>
            <a:off x="45720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72" name="Text Box 8"/>
          <p:cNvSpPr txBox="1">
            <a:spLocks noChangeArrowheads="1"/>
          </p:cNvSpPr>
          <p:nvPr/>
        </p:nvSpPr>
        <p:spPr bwMode="auto">
          <a:xfrm>
            <a:off x="4191000" y="23622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Travel</a:t>
            </a:r>
          </a:p>
        </p:txBody>
      </p:sp>
      <p:sp>
        <p:nvSpPr>
          <p:cNvPr id="36873" name="Text Box 9"/>
          <p:cNvSpPr txBox="1">
            <a:spLocks noChangeArrowheads="1"/>
          </p:cNvSpPr>
          <p:nvPr/>
        </p:nvSpPr>
        <p:spPr bwMode="auto">
          <a:xfrm>
            <a:off x="2209800" y="3200400"/>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Fly</a:t>
            </a:r>
          </a:p>
        </p:txBody>
      </p:sp>
      <p:sp>
        <p:nvSpPr>
          <p:cNvPr id="36874" name="Text Box 10"/>
          <p:cNvSpPr txBox="1">
            <a:spLocks noChangeArrowheads="1"/>
          </p:cNvSpPr>
          <p:nvPr/>
        </p:nvSpPr>
        <p:spPr bwMode="auto">
          <a:xfrm>
            <a:off x="6096000" y="3200400"/>
            <a:ext cx="1143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Ground</a:t>
            </a:r>
          </a:p>
        </p:txBody>
      </p:sp>
      <p:sp>
        <p:nvSpPr>
          <p:cNvPr id="36875" name="Text Box 11"/>
          <p:cNvSpPr txBox="1">
            <a:spLocks noChangeArrowheads="1"/>
          </p:cNvSpPr>
          <p:nvPr/>
        </p:nvSpPr>
        <p:spPr bwMode="auto">
          <a:xfrm>
            <a:off x="2743200" y="408305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Air</a:t>
            </a:r>
          </a:p>
        </p:txBody>
      </p:sp>
      <p:sp>
        <p:nvSpPr>
          <p:cNvPr id="36876" name="Text Box 12"/>
          <p:cNvSpPr txBox="1">
            <a:spLocks noChangeArrowheads="1"/>
          </p:cNvSpPr>
          <p:nvPr/>
        </p:nvSpPr>
        <p:spPr bwMode="auto">
          <a:xfrm>
            <a:off x="5715000" y="41148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Car</a:t>
            </a:r>
          </a:p>
        </p:txBody>
      </p:sp>
      <p:sp>
        <p:nvSpPr>
          <p:cNvPr id="36877" name="Text Box 13"/>
          <p:cNvSpPr txBox="1">
            <a:spLocks noChangeArrowheads="1"/>
          </p:cNvSpPr>
          <p:nvPr/>
        </p:nvSpPr>
        <p:spPr bwMode="auto">
          <a:xfrm>
            <a:off x="4800600" y="40830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Train</a:t>
            </a:r>
          </a:p>
        </p:txBody>
      </p:sp>
      <p:sp>
        <p:nvSpPr>
          <p:cNvPr id="36878" name="Text Box 14"/>
          <p:cNvSpPr txBox="1">
            <a:spLocks noChangeArrowheads="1"/>
          </p:cNvSpPr>
          <p:nvPr/>
        </p:nvSpPr>
        <p:spPr bwMode="auto">
          <a:xfrm>
            <a:off x="6781800" y="408305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Bus</a:t>
            </a:r>
          </a:p>
        </p:txBody>
      </p:sp>
      <p:sp>
        <p:nvSpPr>
          <p:cNvPr id="36879" name="Text Box 16"/>
          <p:cNvSpPr txBox="1">
            <a:spLocks noChangeArrowheads="1"/>
          </p:cNvSpPr>
          <p:nvPr/>
        </p:nvSpPr>
        <p:spPr bwMode="auto">
          <a:xfrm>
            <a:off x="685800" y="3200400"/>
            <a:ext cx="1066800" cy="3381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BRANCH</a:t>
            </a:r>
          </a:p>
        </p:txBody>
      </p:sp>
      <p:sp>
        <p:nvSpPr>
          <p:cNvPr id="36880" name="Text Box 17"/>
          <p:cNvSpPr txBox="1">
            <a:spLocks noChangeArrowheads="1"/>
          </p:cNvSpPr>
          <p:nvPr/>
        </p:nvSpPr>
        <p:spPr bwMode="auto">
          <a:xfrm>
            <a:off x="914400" y="399415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TWIG</a:t>
            </a:r>
          </a:p>
        </p:txBody>
      </p:sp>
      <p:sp>
        <p:nvSpPr>
          <p:cNvPr id="36881" name="Line 18"/>
          <p:cNvSpPr>
            <a:spLocks noChangeShapeType="1"/>
          </p:cNvSpPr>
          <p:nvPr/>
        </p:nvSpPr>
        <p:spPr bwMode="auto">
          <a:xfrm>
            <a:off x="6172200" y="3505200"/>
            <a:ext cx="0" cy="533400"/>
          </a:xfrm>
          <a:prstGeom prst="line">
            <a:avLst/>
          </a:prstGeom>
          <a:noFill/>
          <a:ln w="2857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82" name="Line 19"/>
          <p:cNvSpPr>
            <a:spLocks noChangeShapeType="1"/>
          </p:cNvSpPr>
          <p:nvPr/>
        </p:nvSpPr>
        <p:spPr bwMode="auto">
          <a:xfrm>
            <a:off x="2971800" y="3505200"/>
            <a:ext cx="0" cy="5334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6883" name="Rectangle 19"/>
          <p:cNvSpPr>
            <a:spLocks noChangeArrowheads="1"/>
          </p:cNvSpPr>
          <p:nvPr/>
        </p:nvSpPr>
        <p:spPr bwMode="auto">
          <a:xfrm>
            <a:off x="1981200" y="2362200"/>
            <a:ext cx="5791200" cy="20574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
        <p:nvSpPr>
          <p:cNvPr id="36884" name="Text Box 17"/>
          <p:cNvSpPr txBox="1">
            <a:spLocks noChangeArrowheads="1"/>
          </p:cNvSpPr>
          <p:nvPr/>
        </p:nvSpPr>
        <p:spPr bwMode="auto">
          <a:xfrm>
            <a:off x="838200" y="236220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LIMB</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609600"/>
            <a:ext cx="8001000" cy="609600"/>
          </a:xfrm>
        </p:spPr>
        <p:txBody>
          <a:bodyPr/>
          <a:lstStyle/>
          <a:p>
            <a:r>
              <a:rPr lang="en-US" smtClean="0"/>
              <a:t>NL Model with Degenerate Branch</a:t>
            </a:r>
          </a:p>
        </p:txBody>
      </p:sp>
      <p:sp>
        <p:nvSpPr>
          <p:cNvPr id="37891" name="Text Box 3"/>
          <p:cNvSpPr txBox="1">
            <a:spLocks noChangeArrowheads="1"/>
          </p:cNvSpPr>
          <p:nvPr/>
        </p:nvSpPr>
        <p:spPr bwMode="auto">
          <a:xfrm>
            <a:off x="1295400" y="1676400"/>
            <a:ext cx="6553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FIML Nested Multinomial Logit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-148.63860</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|Attributes in the Utility Functions (beta)</a:t>
            </a:r>
          </a:p>
          <a:p>
            <a:r>
              <a:rPr lang="en-US" sz="1200" b="1">
                <a:latin typeface="Courier New" pitchFamily="49" charset="0"/>
                <a:cs typeface="Courier New" pitchFamily="49" charset="0"/>
              </a:rPr>
              <a:t>      GC|     .44230***       .11318        3.908   .0001</a:t>
            </a:r>
          </a:p>
          <a:p>
            <a:r>
              <a:rPr lang="en-US" sz="1200" b="1">
                <a:latin typeface="Courier New" pitchFamily="49" charset="0"/>
                <a:cs typeface="Courier New" pitchFamily="49" charset="0"/>
              </a:rPr>
              <a:t>    TTME|    -.10199***       .01598       -6.382   .0000</a:t>
            </a:r>
          </a:p>
          <a:p>
            <a:r>
              <a:rPr lang="sv-SE" sz="1200" b="1">
                <a:latin typeface="Courier New" pitchFamily="49" charset="0"/>
                <a:cs typeface="Courier New" pitchFamily="49" charset="0"/>
              </a:rPr>
              <a:t>    INVT|    -.07469***       .01666       -4.483   .0000</a:t>
            </a:r>
          </a:p>
          <a:p>
            <a:r>
              <a:rPr lang="it-IT" sz="1200" b="1">
                <a:latin typeface="Courier New" pitchFamily="49" charset="0"/>
                <a:cs typeface="Courier New" pitchFamily="49" charset="0"/>
              </a:rPr>
              <a:t>    INVC|    -.44283***       .11437       -3.872   .0001</a:t>
            </a:r>
          </a:p>
          <a:p>
            <a:r>
              <a:rPr lang="en-US" sz="1200" b="1">
                <a:latin typeface="Courier New" pitchFamily="49" charset="0"/>
                <a:cs typeface="Courier New" pitchFamily="49" charset="0"/>
              </a:rPr>
              <a:t>   A_AIR|    3.97654***      1.13637        3.499   .0005</a:t>
            </a:r>
          </a:p>
          <a:p>
            <a:r>
              <a:rPr lang="de-DE" sz="1200" b="1">
                <a:latin typeface="Courier New" pitchFamily="49" charset="0"/>
                <a:cs typeface="Courier New" pitchFamily="49" charset="0"/>
              </a:rPr>
              <a:t>AIR_HIN1|     .02163          .01326        1.631   .1028</a:t>
            </a:r>
          </a:p>
          <a:p>
            <a:r>
              <a:rPr lang="pt-BR" sz="1200" b="1">
                <a:latin typeface="Courier New" pitchFamily="49" charset="0"/>
                <a:cs typeface="Courier New" pitchFamily="49" charset="0"/>
              </a:rPr>
              <a:t> A_TRAIN|    6.50129***      1.01147        6.428   .0000</a:t>
            </a:r>
          </a:p>
          <a:p>
            <a:r>
              <a:rPr lang="en-US" sz="1200" b="1">
                <a:latin typeface="Courier New" pitchFamily="49" charset="0"/>
                <a:cs typeface="Courier New" pitchFamily="49" charset="0"/>
              </a:rPr>
              <a:t>TRA_HIN2|    -.06427***       .01768       -3.635   .0003</a:t>
            </a:r>
          </a:p>
          <a:p>
            <a:r>
              <a:rPr lang="en-US" sz="1200" b="1">
                <a:latin typeface="Courier New" pitchFamily="49" charset="0"/>
                <a:cs typeface="Courier New" pitchFamily="49" charset="0"/>
              </a:rPr>
              <a:t>   A_BUS|    4.52963***       .99877        4.535   .0000</a:t>
            </a:r>
          </a:p>
          <a:p>
            <a:r>
              <a:rPr lang="de-DE" sz="1200" b="1">
                <a:latin typeface="Courier New" pitchFamily="49" charset="0"/>
                <a:cs typeface="Courier New" pitchFamily="49" charset="0"/>
              </a:rPr>
              <a:t>BUS_HIN3|    -.01596          .02000        -.798   .4248</a:t>
            </a:r>
          </a:p>
          <a:p>
            <a:r>
              <a:rPr lang="en-US" sz="1200" b="1">
                <a:latin typeface="Courier New" pitchFamily="49" charset="0"/>
                <a:cs typeface="Courier New" pitchFamily="49" charset="0"/>
              </a:rPr>
              <a:t>        |IV parameters, lambda(b|l),gamma(l)</a:t>
            </a:r>
          </a:p>
          <a:p>
            <a:r>
              <a:rPr lang="sv-SE" sz="1200" b="1">
                <a:latin typeface="Courier New" pitchFamily="49" charset="0"/>
                <a:cs typeface="Courier New" pitchFamily="49" charset="0"/>
              </a:rPr>
              <a:t>     FLY|     .86489***       .18345        4.715   .0000</a:t>
            </a:r>
          </a:p>
          <a:p>
            <a:r>
              <a:rPr lang="en-US" sz="1200" b="1">
                <a:latin typeface="Courier New" pitchFamily="49" charset="0"/>
                <a:cs typeface="Courier New" pitchFamily="49" charset="0"/>
              </a:rPr>
              <a:t>  GROUND|     .24364***       .05338        4.564   .0000</a:t>
            </a:r>
          </a:p>
          <a:p>
            <a:r>
              <a:rPr lang="en-US" sz="1200" b="1">
                <a:latin typeface="Courier New" pitchFamily="49" charset="0"/>
                <a:cs typeface="Courier New" pitchFamily="49" charset="0"/>
              </a:rPr>
              <a:t>        |Underlying standard deviation = pi/(IVparm*sqr(6)</a:t>
            </a:r>
          </a:p>
          <a:p>
            <a:r>
              <a:rPr lang="sv-SE" sz="1200" b="1">
                <a:latin typeface="Courier New" pitchFamily="49" charset="0"/>
                <a:cs typeface="Courier New" pitchFamily="49" charset="0"/>
              </a:rPr>
              <a:t>     FLY|    1.48291***       .31454        4.715   .0000</a:t>
            </a:r>
          </a:p>
          <a:p>
            <a:r>
              <a:rPr lang="en-US" sz="1200" b="1">
                <a:latin typeface="Courier New" pitchFamily="49" charset="0"/>
                <a:cs typeface="Courier New" pitchFamily="49" charset="0"/>
              </a:rPr>
              <a:t>  GROUND|    5.26413***      1.15331        4.564   .0000</a:t>
            </a:r>
          </a:p>
          <a:p>
            <a:r>
              <a:rPr lang="en-US" sz="1200" b="1">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838200"/>
            <a:ext cx="8229600" cy="703263"/>
          </a:xfrm>
        </p:spPr>
        <p:txBody>
          <a:bodyPr/>
          <a:lstStyle/>
          <a:p>
            <a:r>
              <a:rPr lang="en-US" smtClean="0"/>
              <a:t>Estimates of a Nested Logit Model</a:t>
            </a:r>
          </a:p>
        </p:txBody>
      </p:sp>
      <p:sp>
        <p:nvSpPr>
          <p:cNvPr id="38915" name="Text Box 3"/>
          <p:cNvSpPr txBox="1">
            <a:spLocks noChangeArrowheads="1"/>
          </p:cNvSpPr>
          <p:nvPr/>
        </p:nvSpPr>
        <p:spPr bwMode="auto">
          <a:xfrm>
            <a:off x="762000" y="1981200"/>
            <a:ext cx="800100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50000"/>
              </a:lnSpc>
              <a:spcBef>
                <a:spcPct val="50000"/>
              </a:spcBef>
            </a:pPr>
            <a:r>
              <a:rPr lang="en-US" sz="2400">
                <a:latin typeface="Tahoma" pitchFamily="34" charset="0"/>
              </a:rPr>
              <a:t>NLOGIT  	; lhs=mode</a:t>
            </a:r>
          </a:p>
          <a:p>
            <a:pPr eaLnBrk="1" hangingPunct="1">
              <a:lnSpc>
                <a:spcPct val="50000"/>
              </a:lnSpc>
              <a:spcBef>
                <a:spcPct val="50000"/>
              </a:spcBef>
            </a:pPr>
            <a:r>
              <a:rPr lang="en-US" sz="2400">
                <a:latin typeface="Tahoma" pitchFamily="34" charset="0"/>
              </a:rPr>
              <a:t>		; rhs=gc,ttme,invt,invc </a:t>
            </a:r>
          </a:p>
          <a:p>
            <a:pPr eaLnBrk="1" hangingPunct="1">
              <a:lnSpc>
                <a:spcPct val="50000"/>
              </a:lnSpc>
              <a:spcBef>
                <a:spcPct val="50000"/>
              </a:spcBef>
            </a:pPr>
            <a:r>
              <a:rPr lang="en-US" sz="2400">
                <a:latin typeface="Tahoma" pitchFamily="34" charset="0"/>
              </a:rPr>
              <a:t>		; rh2=one,hinc</a:t>
            </a:r>
          </a:p>
          <a:p>
            <a:pPr eaLnBrk="1" hangingPunct="1">
              <a:lnSpc>
                <a:spcPct val="50000"/>
              </a:lnSpc>
              <a:spcBef>
                <a:spcPct val="50000"/>
              </a:spcBef>
            </a:pPr>
            <a:r>
              <a:rPr lang="en-US" sz="2400">
                <a:latin typeface="Tahoma" pitchFamily="34" charset="0"/>
              </a:rPr>
              <a:t>    		; choices=air,train,bus,car</a:t>
            </a:r>
          </a:p>
          <a:p>
            <a:pPr eaLnBrk="1" hangingPunct="1">
              <a:lnSpc>
                <a:spcPct val="50000"/>
              </a:lnSpc>
              <a:spcBef>
                <a:spcPct val="50000"/>
              </a:spcBef>
            </a:pPr>
            <a:r>
              <a:rPr lang="en-US" sz="2400">
                <a:latin typeface="Tahoma" pitchFamily="34" charset="0"/>
              </a:rPr>
              <a:t>    		; tree=Travel[Fly(Air),</a:t>
            </a:r>
          </a:p>
          <a:p>
            <a:pPr eaLnBrk="1" hangingPunct="1">
              <a:lnSpc>
                <a:spcPct val="50000"/>
              </a:lnSpc>
              <a:spcBef>
                <a:spcPct val="50000"/>
              </a:spcBef>
            </a:pPr>
            <a:r>
              <a:rPr lang="en-US" sz="2400">
                <a:latin typeface="Tahoma" pitchFamily="34" charset="0"/>
              </a:rPr>
              <a:t>				 Ground(Train,Car,Bus)]</a:t>
            </a:r>
          </a:p>
          <a:p>
            <a:pPr eaLnBrk="1" hangingPunct="1">
              <a:lnSpc>
                <a:spcPct val="50000"/>
              </a:lnSpc>
              <a:spcBef>
                <a:spcPct val="50000"/>
              </a:spcBef>
            </a:pPr>
            <a:r>
              <a:rPr lang="en-US" sz="2400">
                <a:latin typeface="Tahoma" pitchFamily="34" charset="0"/>
              </a:rPr>
              <a:t>    		; show tree</a:t>
            </a:r>
          </a:p>
          <a:p>
            <a:pPr eaLnBrk="1" hangingPunct="1">
              <a:lnSpc>
                <a:spcPct val="50000"/>
              </a:lnSpc>
              <a:spcBef>
                <a:spcPct val="50000"/>
              </a:spcBef>
            </a:pPr>
            <a:r>
              <a:rPr lang="en-US" sz="2400">
                <a:latin typeface="Tahoma" pitchFamily="34" charset="0"/>
              </a:rPr>
              <a:t>		; effects:gc(*) </a:t>
            </a:r>
          </a:p>
          <a:p>
            <a:pPr eaLnBrk="1" hangingPunct="1">
              <a:lnSpc>
                <a:spcPct val="50000"/>
              </a:lnSpc>
              <a:spcBef>
                <a:spcPct val="50000"/>
              </a:spcBef>
            </a:pPr>
            <a:r>
              <a:rPr lang="en-US" sz="2400">
                <a:latin typeface="Tahoma" pitchFamily="34" charset="0"/>
              </a:rPr>
              <a:t>		; Describe </a:t>
            </a:r>
          </a:p>
          <a:p>
            <a:pPr eaLnBrk="1" hangingPunct="1">
              <a:lnSpc>
                <a:spcPct val="50000"/>
              </a:lnSpc>
              <a:spcBef>
                <a:spcPct val="50000"/>
              </a:spcBef>
            </a:pPr>
            <a:r>
              <a:rPr lang="en-US" sz="2400">
                <a:latin typeface="Tahoma" pitchFamily="34" charset="0"/>
              </a:rPr>
              <a:t>		; ru2  $  </a:t>
            </a:r>
          </a:p>
          <a:p>
            <a:pPr eaLnBrk="1" hangingPunct="1">
              <a:lnSpc>
                <a:spcPct val="80000"/>
              </a:lnSpc>
              <a:spcBef>
                <a:spcPct val="50000"/>
              </a:spcBef>
            </a:pPr>
            <a:r>
              <a:rPr lang="en-US" sz="2400">
                <a:latin typeface="Tahoma" pitchFamily="34" charset="0"/>
              </a:rPr>
              <a:t>(This is RANDOM UTILITY FORM 2. The different normalization shows the effect of the degenerate branch.)</a:t>
            </a:r>
          </a:p>
        </p:txBody>
      </p:sp>
      <p:sp>
        <p:nvSpPr>
          <p:cNvPr id="38916" name="Line 4"/>
          <p:cNvSpPr>
            <a:spLocks noChangeShapeType="1"/>
          </p:cNvSpPr>
          <p:nvPr/>
        </p:nvSpPr>
        <p:spPr bwMode="auto">
          <a:xfrm>
            <a:off x="685800" y="3581400"/>
            <a:ext cx="16002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RU2 Form of Nested Logit Model</a:t>
            </a:r>
          </a:p>
        </p:txBody>
      </p:sp>
      <p:sp>
        <p:nvSpPr>
          <p:cNvPr id="39939" name="TextBox 2"/>
          <p:cNvSpPr txBox="1">
            <a:spLocks noChangeArrowheads="1"/>
          </p:cNvSpPr>
          <p:nvPr/>
        </p:nvSpPr>
        <p:spPr bwMode="auto">
          <a:xfrm>
            <a:off x="1676400" y="1676400"/>
            <a:ext cx="64770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FIML Nested Multinomial Logit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-168.81283  (-148.63860 with RU1)</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|Attributes in the Utility Functions (beta)</a:t>
            </a:r>
          </a:p>
          <a:p>
            <a:r>
              <a:rPr lang="en-US" sz="1200" b="1">
                <a:latin typeface="Courier New" pitchFamily="49" charset="0"/>
                <a:cs typeface="Courier New" pitchFamily="49" charset="0"/>
              </a:rPr>
              <a:t>      GC|     .06527***       .01787        3.652   .0003</a:t>
            </a:r>
          </a:p>
          <a:p>
            <a:r>
              <a:rPr lang="en-US" sz="1200" b="1">
                <a:latin typeface="Courier New" pitchFamily="49" charset="0"/>
                <a:cs typeface="Courier New" pitchFamily="49" charset="0"/>
              </a:rPr>
              <a:t>    TTME|    -.06114***       .01119       -5.466   .0000</a:t>
            </a:r>
          </a:p>
          <a:p>
            <a:r>
              <a:rPr lang="sv-SE" sz="1200" b="1">
                <a:latin typeface="Courier New" pitchFamily="49" charset="0"/>
                <a:cs typeface="Courier New" pitchFamily="49" charset="0"/>
              </a:rPr>
              <a:t>    INVT|    -.01231***       .00283       -4.354   .0000</a:t>
            </a:r>
          </a:p>
          <a:p>
            <a:r>
              <a:rPr lang="it-IT" sz="1200" b="1">
                <a:latin typeface="Courier New" pitchFamily="49" charset="0"/>
                <a:cs typeface="Courier New" pitchFamily="49" charset="0"/>
              </a:rPr>
              <a:t>    INVC|    -.07018***       .01951       -3.597   .0003</a:t>
            </a:r>
          </a:p>
          <a:p>
            <a:r>
              <a:rPr lang="en-US" sz="1200" b="1">
                <a:latin typeface="Courier New" pitchFamily="49" charset="0"/>
                <a:cs typeface="Courier New" pitchFamily="49" charset="0"/>
              </a:rPr>
              <a:t>   A_AIR|    1.22545          .87245        1.405   .1601</a:t>
            </a:r>
          </a:p>
          <a:p>
            <a:r>
              <a:rPr lang="de-DE" sz="1200" b="1">
                <a:latin typeface="Courier New" pitchFamily="49" charset="0"/>
                <a:cs typeface="Courier New" pitchFamily="49" charset="0"/>
              </a:rPr>
              <a:t>AIR_HIN1|     .01501          .01226        1.225   .2206</a:t>
            </a:r>
          </a:p>
          <a:p>
            <a:r>
              <a:rPr lang="pt-BR" sz="1200" b="1">
                <a:latin typeface="Courier New" pitchFamily="49" charset="0"/>
                <a:cs typeface="Courier New" pitchFamily="49" charset="0"/>
              </a:rPr>
              <a:t> A_TRAIN|    3.44408***       .68388        5.036   .0000</a:t>
            </a:r>
          </a:p>
          <a:p>
            <a:r>
              <a:rPr lang="en-US" sz="1200" b="1">
                <a:latin typeface="Courier New" pitchFamily="49" charset="0"/>
                <a:cs typeface="Courier New" pitchFamily="49" charset="0"/>
              </a:rPr>
              <a:t>TRA_HIN2|    -.02823***       .00852       -3.311   .0009</a:t>
            </a:r>
          </a:p>
          <a:p>
            <a:r>
              <a:rPr lang="en-US" sz="1200" b="1">
                <a:latin typeface="Courier New" pitchFamily="49" charset="0"/>
                <a:cs typeface="Courier New" pitchFamily="49" charset="0"/>
              </a:rPr>
              <a:t>   A_BUS|    2.58400***       .63247        4.086   .0000</a:t>
            </a:r>
          </a:p>
          <a:p>
            <a:r>
              <a:rPr lang="de-DE" sz="1200" b="1">
                <a:latin typeface="Courier New" pitchFamily="49" charset="0"/>
                <a:cs typeface="Courier New" pitchFamily="49" charset="0"/>
              </a:rPr>
              <a:t>BUS_HIN3|    -.00726          .01075        -.676   .4993</a:t>
            </a:r>
          </a:p>
          <a:p>
            <a:r>
              <a:rPr lang="en-US" sz="1200" b="1">
                <a:latin typeface="Courier New" pitchFamily="49" charset="0"/>
                <a:cs typeface="Courier New" pitchFamily="49" charset="0"/>
              </a:rPr>
              <a:t>        |IV parameters, RU2 form = mu(b|l),gamma(l)</a:t>
            </a:r>
          </a:p>
          <a:p>
            <a:r>
              <a:rPr lang="en-US" sz="1200" b="1">
                <a:latin typeface="Courier New" pitchFamily="49" charset="0"/>
                <a:cs typeface="Courier New" pitchFamily="49" charset="0"/>
              </a:rPr>
              <a:t>     FLY|    1.00000        ......(Fixed Parameter)......</a:t>
            </a:r>
          </a:p>
          <a:p>
            <a:r>
              <a:rPr lang="en-US" sz="1200" b="1">
                <a:latin typeface="Courier New" pitchFamily="49" charset="0"/>
                <a:cs typeface="Courier New" pitchFamily="49" charset="0"/>
              </a:rPr>
              <a:t>  GROUND|     .47778***       .10508        4.547   .0000</a:t>
            </a:r>
          </a:p>
          <a:p>
            <a:r>
              <a:rPr lang="en-US" sz="1200" b="1">
                <a:latin typeface="Courier New" pitchFamily="49" charset="0"/>
                <a:cs typeface="Courier New" pitchFamily="49" charset="0"/>
              </a:rPr>
              <a:t>        |Underlying standard deviation = pi/(IVparm*sqr(6)</a:t>
            </a:r>
          </a:p>
          <a:p>
            <a:r>
              <a:rPr lang="en-US" sz="1200" b="1">
                <a:latin typeface="Courier New" pitchFamily="49" charset="0"/>
                <a:cs typeface="Courier New" pitchFamily="49" charset="0"/>
              </a:rPr>
              <a:t>     FLY|    1.28255        ......(Fixed Parameter)......</a:t>
            </a:r>
          </a:p>
          <a:p>
            <a:r>
              <a:rPr lang="en-US" sz="1200" b="1">
                <a:latin typeface="Courier New" pitchFamily="49" charset="0"/>
                <a:cs typeface="Courier New" pitchFamily="49" charset="0"/>
              </a:rPr>
              <a:t>  GROUND|    2.68438***       .59041        4.547   .0000</a:t>
            </a:r>
          </a:p>
          <a:p>
            <a:r>
              <a:rPr lang="en-US" sz="1200" b="1">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3600" smtClean="0"/>
              <a:t>Using Degenerate Branches to Reveal Scaling</a:t>
            </a:r>
          </a:p>
        </p:txBody>
      </p:sp>
      <p:sp>
        <p:nvSpPr>
          <p:cNvPr id="40963" name="Rectangle 3"/>
          <p:cNvSpPr>
            <a:spLocks noGrp="1" noChangeArrowheads="1"/>
          </p:cNvSpPr>
          <p:nvPr>
            <p:ph type="body" idx="1"/>
          </p:nvPr>
        </p:nvSpPr>
        <p:spPr/>
        <p:txBody>
          <a:bodyPr/>
          <a:lstStyle/>
          <a:p>
            <a:endParaRPr lang="en-US" sz="2400" smtClean="0"/>
          </a:p>
          <a:p>
            <a:endParaRPr lang="en-US" sz="2400" smtClean="0"/>
          </a:p>
          <a:p>
            <a:endParaRPr lang="en-US" sz="2400" smtClean="0"/>
          </a:p>
          <a:p>
            <a:endParaRPr lang="en-US" sz="2400" smtClean="0"/>
          </a:p>
          <a:p>
            <a:endParaRPr lang="en-US" sz="2400" smtClean="0"/>
          </a:p>
          <a:p>
            <a:endParaRPr lang="en-US" sz="2400" smtClean="0"/>
          </a:p>
          <a:p>
            <a:endParaRPr lang="en-US" sz="2400" smtClean="0"/>
          </a:p>
        </p:txBody>
      </p:sp>
      <p:sp>
        <p:nvSpPr>
          <p:cNvPr id="40964" name="Line 4"/>
          <p:cNvSpPr>
            <a:spLocks noChangeShapeType="1"/>
          </p:cNvSpPr>
          <p:nvPr/>
        </p:nvSpPr>
        <p:spPr bwMode="auto">
          <a:xfrm flipV="1">
            <a:off x="29718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65" name="Line 5"/>
          <p:cNvSpPr>
            <a:spLocks noChangeShapeType="1"/>
          </p:cNvSpPr>
          <p:nvPr/>
        </p:nvSpPr>
        <p:spPr bwMode="auto">
          <a:xfrm>
            <a:off x="45720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66" name="Text Box 6"/>
          <p:cNvSpPr txBox="1">
            <a:spLocks noChangeArrowheads="1"/>
          </p:cNvSpPr>
          <p:nvPr/>
        </p:nvSpPr>
        <p:spPr bwMode="auto">
          <a:xfrm>
            <a:off x="4191000" y="23622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Travel</a:t>
            </a:r>
          </a:p>
        </p:txBody>
      </p:sp>
      <p:sp>
        <p:nvSpPr>
          <p:cNvPr id="40967" name="Text Box 7"/>
          <p:cNvSpPr txBox="1">
            <a:spLocks noChangeArrowheads="1"/>
          </p:cNvSpPr>
          <p:nvPr/>
        </p:nvSpPr>
        <p:spPr bwMode="auto">
          <a:xfrm>
            <a:off x="2133600" y="31670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Fly</a:t>
            </a:r>
          </a:p>
        </p:txBody>
      </p:sp>
      <p:sp>
        <p:nvSpPr>
          <p:cNvPr id="40968" name="Text Box 8"/>
          <p:cNvSpPr txBox="1">
            <a:spLocks noChangeArrowheads="1"/>
          </p:cNvSpPr>
          <p:nvPr/>
        </p:nvSpPr>
        <p:spPr bwMode="auto">
          <a:xfrm>
            <a:off x="4114800" y="3200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Rail</a:t>
            </a:r>
          </a:p>
        </p:txBody>
      </p:sp>
      <p:sp>
        <p:nvSpPr>
          <p:cNvPr id="40969" name="Text Box 9"/>
          <p:cNvSpPr txBox="1">
            <a:spLocks noChangeArrowheads="1"/>
          </p:cNvSpPr>
          <p:nvPr/>
        </p:nvSpPr>
        <p:spPr bwMode="auto">
          <a:xfrm>
            <a:off x="2743200" y="4038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Air</a:t>
            </a:r>
          </a:p>
        </p:txBody>
      </p:sp>
      <p:sp>
        <p:nvSpPr>
          <p:cNvPr id="40970" name="Text Box 10"/>
          <p:cNvSpPr txBox="1">
            <a:spLocks noChangeArrowheads="1"/>
          </p:cNvSpPr>
          <p:nvPr/>
        </p:nvSpPr>
        <p:spPr bwMode="auto">
          <a:xfrm>
            <a:off x="48006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Car</a:t>
            </a:r>
          </a:p>
        </p:txBody>
      </p:sp>
      <p:sp>
        <p:nvSpPr>
          <p:cNvPr id="40971" name="Text Box 11"/>
          <p:cNvSpPr txBox="1">
            <a:spLocks noChangeArrowheads="1"/>
          </p:cNvSpPr>
          <p:nvPr/>
        </p:nvSpPr>
        <p:spPr bwMode="auto">
          <a:xfrm>
            <a:off x="35814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Train</a:t>
            </a:r>
          </a:p>
        </p:txBody>
      </p:sp>
      <p:sp>
        <p:nvSpPr>
          <p:cNvPr id="40972" name="Text Box 12"/>
          <p:cNvSpPr txBox="1">
            <a:spLocks noChangeArrowheads="1"/>
          </p:cNvSpPr>
          <p:nvPr/>
        </p:nvSpPr>
        <p:spPr bwMode="auto">
          <a:xfrm>
            <a:off x="58674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Bus</a:t>
            </a:r>
          </a:p>
        </p:txBody>
      </p:sp>
      <p:sp>
        <p:nvSpPr>
          <p:cNvPr id="40973" name="Text Box 13"/>
          <p:cNvSpPr txBox="1">
            <a:spLocks noChangeArrowheads="1"/>
          </p:cNvSpPr>
          <p:nvPr/>
        </p:nvSpPr>
        <p:spPr bwMode="auto">
          <a:xfrm>
            <a:off x="990600" y="236220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LIMB</a:t>
            </a:r>
          </a:p>
        </p:txBody>
      </p:sp>
      <p:sp>
        <p:nvSpPr>
          <p:cNvPr id="40974" name="Text Box 14"/>
          <p:cNvSpPr txBox="1">
            <a:spLocks noChangeArrowheads="1"/>
          </p:cNvSpPr>
          <p:nvPr/>
        </p:nvSpPr>
        <p:spPr bwMode="auto">
          <a:xfrm>
            <a:off x="685800" y="3200400"/>
            <a:ext cx="1143000" cy="3381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BRANCH</a:t>
            </a:r>
          </a:p>
        </p:txBody>
      </p:sp>
      <p:sp>
        <p:nvSpPr>
          <p:cNvPr id="40975" name="Text Box 15"/>
          <p:cNvSpPr txBox="1">
            <a:spLocks noChangeArrowheads="1"/>
          </p:cNvSpPr>
          <p:nvPr/>
        </p:nvSpPr>
        <p:spPr bwMode="auto">
          <a:xfrm>
            <a:off x="990600" y="399415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TWIG</a:t>
            </a:r>
          </a:p>
        </p:txBody>
      </p:sp>
      <p:sp>
        <p:nvSpPr>
          <p:cNvPr id="40976" name="Line 16"/>
          <p:cNvSpPr>
            <a:spLocks noChangeShapeType="1"/>
          </p:cNvSpPr>
          <p:nvPr/>
        </p:nvSpPr>
        <p:spPr bwMode="auto">
          <a:xfrm>
            <a:off x="6172200" y="3505200"/>
            <a:ext cx="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7" name="Line 17"/>
          <p:cNvSpPr>
            <a:spLocks noChangeShapeType="1"/>
          </p:cNvSpPr>
          <p:nvPr/>
        </p:nvSpPr>
        <p:spPr bwMode="auto">
          <a:xfrm>
            <a:off x="2971800" y="3505200"/>
            <a:ext cx="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8" name="Line 18"/>
          <p:cNvSpPr>
            <a:spLocks noChangeShapeType="1"/>
          </p:cNvSpPr>
          <p:nvPr/>
        </p:nvSpPr>
        <p:spPr bwMode="auto">
          <a:xfrm flipH="1">
            <a:off x="3886200" y="2667000"/>
            <a:ext cx="6858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9" name="Line 19"/>
          <p:cNvSpPr>
            <a:spLocks noChangeShapeType="1"/>
          </p:cNvSpPr>
          <p:nvPr/>
        </p:nvSpPr>
        <p:spPr bwMode="auto">
          <a:xfrm>
            <a:off x="4572000" y="2667000"/>
            <a:ext cx="6096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0" name="Line 20"/>
          <p:cNvSpPr>
            <a:spLocks noChangeShapeType="1"/>
          </p:cNvSpPr>
          <p:nvPr/>
        </p:nvSpPr>
        <p:spPr bwMode="auto">
          <a:xfrm>
            <a:off x="5181600" y="3505200"/>
            <a:ext cx="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1" name="Line 21"/>
          <p:cNvSpPr>
            <a:spLocks noChangeShapeType="1"/>
          </p:cNvSpPr>
          <p:nvPr/>
        </p:nvSpPr>
        <p:spPr bwMode="auto">
          <a:xfrm>
            <a:off x="3886200" y="3505200"/>
            <a:ext cx="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2" name="Text Box 22"/>
          <p:cNvSpPr txBox="1">
            <a:spLocks noChangeArrowheads="1"/>
          </p:cNvSpPr>
          <p:nvPr/>
        </p:nvSpPr>
        <p:spPr bwMode="auto">
          <a:xfrm>
            <a:off x="5105400" y="3200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Drive</a:t>
            </a:r>
          </a:p>
        </p:txBody>
      </p:sp>
      <p:sp>
        <p:nvSpPr>
          <p:cNvPr id="40983" name="Text Box 23"/>
          <p:cNvSpPr txBox="1">
            <a:spLocks noChangeArrowheads="1"/>
          </p:cNvSpPr>
          <p:nvPr/>
        </p:nvSpPr>
        <p:spPr bwMode="auto">
          <a:xfrm>
            <a:off x="6096000" y="32004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GrndPblc</a:t>
            </a:r>
          </a:p>
        </p:txBody>
      </p:sp>
      <p:sp>
        <p:nvSpPr>
          <p:cNvPr id="40984" name="Oval 24"/>
          <p:cNvSpPr>
            <a:spLocks noChangeArrowheads="1"/>
          </p:cNvSpPr>
          <p:nvPr/>
        </p:nvSpPr>
        <p:spPr bwMode="auto">
          <a:xfrm>
            <a:off x="28956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5" name="Oval 25"/>
          <p:cNvSpPr>
            <a:spLocks noChangeArrowheads="1"/>
          </p:cNvSpPr>
          <p:nvPr/>
        </p:nvSpPr>
        <p:spPr bwMode="auto">
          <a:xfrm>
            <a:off x="38100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6" name="Oval 26"/>
          <p:cNvSpPr>
            <a:spLocks noChangeArrowheads="1"/>
          </p:cNvSpPr>
          <p:nvPr/>
        </p:nvSpPr>
        <p:spPr bwMode="auto">
          <a:xfrm>
            <a:off x="51054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7" name="Oval 27"/>
          <p:cNvSpPr>
            <a:spLocks noChangeArrowheads="1"/>
          </p:cNvSpPr>
          <p:nvPr/>
        </p:nvSpPr>
        <p:spPr bwMode="auto">
          <a:xfrm>
            <a:off x="60960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8" name="Rectangle 27"/>
          <p:cNvSpPr>
            <a:spLocks noChangeArrowheads="1"/>
          </p:cNvSpPr>
          <p:nvPr/>
        </p:nvSpPr>
        <p:spPr bwMode="auto">
          <a:xfrm>
            <a:off x="1981200" y="2362200"/>
            <a:ext cx="5791200" cy="20574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mtClean="0"/>
              <a:t>Scaling in Transport Modes</a:t>
            </a:r>
          </a:p>
        </p:txBody>
      </p:sp>
      <p:sp>
        <p:nvSpPr>
          <p:cNvPr id="41987" name="Text Box 3"/>
          <p:cNvSpPr txBox="1">
            <a:spLocks noChangeArrowheads="1"/>
          </p:cNvSpPr>
          <p:nvPr/>
        </p:nvSpPr>
        <p:spPr bwMode="auto">
          <a:xfrm>
            <a:off x="457200" y="1600200"/>
            <a:ext cx="5715000"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FIML Nested Multinomial Logit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-182.42834</a:t>
            </a:r>
          </a:p>
          <a:p>
            <a:r>
              <a:rPr lang="en-US" sz="1200" b="1">
                <a:latin typeface="Courier New" pitchFamily="49" charset="0"/>
                <a:cs typeface="Courier New" pitchFamily="49" charset="0"/>
              </a:rPr>
              <a:t>The model has 2 levels.</a:t>
            </a:r>
          </a:p>
          <a:p>
            <a:r>
              <a:rPr lang="en-US" sz="1200" b="1">
                <a:latin typeface="Courier New" pitchFamily="49" charset="0"/>
                <a:cs typeface="Courier New" pitchFamily="49" charset="0"/>
              </a:rPr>
              <a:t>Nested Logit form:IVparms=Taub|l,r,Sl|r</a:t>
            </a:r>
          </a:p>
          <a:p>
            <a:r>
              <a:rPr lang="en-US" sz="1200" b="1">
                <a:latin typeface="Courier New" pitchFamily="49" charset="0"/>
                <a:cs typeface="Courier New" pitchFamily="49" charset="0"/>
              </a:rPr>
              <a:t>&amp; Fr.No normalizations imposed a priori</a:t>
            </a:r>
          </a:p>
          <a:p>
            <a:r>
              <a:rPr lang="en-US" sz="1200" b="1">
                <a:latin typeface="Courier New" pitchFamily="49" charset="0"/>
                <a:cs typeface="Courier New" pitchFamily="49" charset="0"/>
              </a:rPr>
              <a:t>Number of obs.=   210, skipped    0 obs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|Attributes in the Utility Functions (beta)</a:t>
            </a:r>
          </a:p>
          <a:p>
            <a:r>
              <a:rPr lang="en-US" sz="1200" b="1">
                <a:latin typeface="Courier New" pitchFamily="49" charset="0"/>
                <a:cs typeface="Courier New" pitchFamily="49" charset="0"/>
              </a:rPr>
              <a:t>      GC|     .09622**        .03875        2.483   .0130</a:t>
            </a:r>
          </a:p>
          <a:p>
            <a:r>
              <a:rPr lang="en-US" sz="1200" b="1">
                <a:latin typeface="Courier New" pitchFamily="49" charset="0"/>
                <a:cs typeface="Courier New" pitchFamily="49" charset="0"/>
              </a:rPr>
              <a:t>    TTME|    -.08331***       .02697       -3.089   .0020</a:t>
            </a:r>
          </a:p>
          <a:p>
            <a:r>
              <a:rPr lang="sv-SE" sz="1200" b="1">
                <a:latin typeface="Courier New" pitchFamily="49" charset="0"/>
                <a:cs typeface="Courier New" pitchFamily="49" charset="0"/>
              </a:rPr>
              <a:t>    INVT|    -.01888***       .00684       -2.760   .0058</a:t>
            </a:r>
          </a:p>
          <a:p>
            <a:r>
              <a:rPr lang="it-IT" sz="1200" b="1">
                <a:latin typeface="Courier New" pitchFamily="49" charset="0"/>
                <a:cs typeface="Courier New" pitchFamily="49" charset="0"/>
              </a:rPr>
              <a:t>    INVC|    -.10904***       .03677       -2.966   .0030</a:t>
            </a:r>
          </a:p>
          <a:p>
            <a:r>
              <a:rPr lang="en-US" sz="1200" b="1">
                <a:latin typeface="Courier New" pitchFamily="49" charset="0"/>
                <a:cs typeface="Courier New" pitchFamily="49" charset="0"/>
              </a:rPr>
              <a:t>   A_AIR|    4.50827***      1.33062        3.388   .0007</a:t>
            </a:r>
          </a:p>
          <a:p>
            <a:r>
              <a:rPr lang="pt-BR" sz="1200" b="1">
                <a:latin typeface="Courier New" pitchFamily="49" charset="0"/>
                <a:cs typeface="Courier New" pitchFamily="49" charset="0"/>
              </a:rPr>
              <a:t> A_TRAIN|    3.35580***       .90490        3.708   .0002</a:t>
            </a:r>
          </a:p>
          <a:p>
            <a:r>
              <a:rPr lang="en-US" sz="1200" b="1">
                <a:latin typeface="Courier New" pitchFamily="49" charset="0"/>
                <a:cs typeface="Courier New" pitchFamily="49" charset="0"/>
              </a:rPr>
              <a:t>   A_BUS|    3.11885**       1.33138        2.343   .0192</a:t>
            </a:r>
          </a:p>
          <a:p>
            <a:r>
              <a:rPr lang="pt-BR" sz="1200" b="1">
                <a:latin typeface="Courier New" pitchFamily="49" charset="0"/>
                <a:cs typeface="Courier New" pitchFamily="49" charset="0"/>
              </a:rPr>
              <a:t>        |IV parameters, tau(b|l,r),sigma(l|r),phi(r)</a:t>
            </a:r>
          </a:p>
          <a:p>
            <a:r>
              <a:rPr lang="sv-SE" sz="1200" b="1">
                <a:latin typeface="Courier New" pitchFamily="49" charset="0"/>
                <a:cs typeface="Courier New" pitchFamily="49" charset="0"/>
              </a:rPr>
              <a:t>     FLY|    1.65512**        .79212        2.089   .0367</a:t>
            </a:r>
          </a:p>
          <a:p>
            <a:r>
              <a:rPr lang="en-US" sz="1200" b="1">
                <a:latin typeface="Courier New" pitchFamily="49" charset="0"/>
                <a:cs typeface="Courier New" pitchFamily="49" charset="0"/>
              </a:rPr>
              <a:t>    RAIL|     .92758***       .11822        7.846   .0000</a:t>
            </a:r>
          </a:p>
          <a:p>
            <a:r>
              <a:rPr lang="fi-FI" sz="1200" b="1">
                <a:latin typeface="Courier New" pitchFamily="49" charset="0"/>
                <a:cs typeface="Courier New" pitchFamily="49" charset="0"/>
              </a:rPr>
              <a:t>LOCLMASS|    1.00787***       .15131        6.661   .0000</a:t>
            </a:r>
          </a:p>
          <a:p>
            <a:r>
              <a:rPr lang="en-US" sz="1200" b="1">
                <a:latin typeface="Courier New" pitchFamily="49" charset="0"/>
                <a:cs typeface="Courier New" pitchFamily="49" charset="0"/>
              </a:rPr>
              <a:t>   DRIVE|    1.00000        ......(Fixed Parameter)......</a:t>
            </a:r>
          </a:p>
          <a:p>
            <a:r>
              <a:rPr lang="en-US" sz="1200" b="1">
                <a:latin typeface="Courier New" pitchFamily="49" charset="0"/>
                <a:cs typeface="Courier New" pitchFamily="49" charset="0"/>
              </a:rPr>
              <a:t>--------+--------------------------------------------------</a:t>
            </a:r>
          </a:p>
          <a:p>
            <a:pPr eaLnBrk="1" hangingPunct="1">
              <a:spcBef>
                <a:spcPct val="50000"/>
              </a:spcBef>
            </a:pPr>
            <a:endParaRPr lang="en-US" sz="1200" b="1">
              <a:solidFill>
                <a:srgbClr val="000000"/>
              </a:solidFill>
              <a:latin typeface="Courier New" pitchFamily="49" charset="0"/>
            </a:endParaRPr>
          </a:p>
        </p:txBody>
      </p:sp>
      <p:sp>
        <p:nvSpPr>
          <p:cNvPr id="41988" name="TextBox 3"/>
          <p:cNvSpPr txBox="1">
            <a:spLocks noChangeArrowheads="1"/>
          </p:cNvSpPr>
          <p:nvPr/>
        </p:nvSpPr>
        <p:spPr bwMode="auto">
          <a:xfrm>
            <a:off x="6172200" y="1752600"/>
            <a:ext cx="2590800" cy="14462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a:latin typeface="Courier New" pitchFamily="49" charset="0"/>
                <a:cs typeface="Courier New" pitchFamily="49" charset="0"/>
              </a:rPr>
              <a:t>NLOGIT ; Lhs=mode</a:t>
            </a:r>
          </a:p>
          <a:p>
            <a:r>
              <a:rPr lang="en-US" sz="1100" b="1">
                <a:latin typeface="Courier New" pitchFamily="49" charset="0"/>
                <a:cs typeface="Courier New" pitchFamily="49" charset="0"/>
              </a:rPr>
              <a:t>; Rhs=gc,ttme,invt,invc,one </a:t>
            </a:r>
          </a:p>
          <a:p>
            <a:r>
              <a:rPr lang="en-US" sz="1100" b="1">
                <a:latin typeface="Courier New" pitchFamily="49" charset="0"/>
                <a:cs typeface="Courier New" pitchFamily="49" charset="0"/>
              </a:rPr>
              <a:t>; Choices=air,train,bus,car</a:t>
            </a:r>
          </a:p>
          <a:p>
            <a:r>
              <a:rPr lang="en-US" sz="1100" b="1">
                <a:latin typeface="Courier New" pitchFamily="49" charset="0"/>
                <a:cs typeface="Courier New" pitchFamily="49" charset="0"/>
              </a:rPr>
              <a:t>; Tree=Fly(Air),</a:t>
            </a:r>
            <a:br>
              <a:rPr lang="en-US" sz="1100" b="1">
                <a:latin typeface="Courier New" pitchFamily="49" charset="0"/>
                <a:cs typeface="Courier New" pitchFamily="49" charset="0"/>
              </a:rPr>
            </a:br>
            <a:r>
              <a:rPr lang="en-US" sz="1100" b="1">
                <a:latin typeface="Courier New" pitchFamily="49" charset="0"/>
                <a:cs typeface="Courier New" pitchFamily="49" charset="0"/>
              </a:rPr>
              <a:t>       Rail(train),</a:t>
            </a:r>
          </a:p>
          <a:p>
            <a:r>
              <a:rPr lang="en-US" sz="1100" b="1">
                <a:latin typeface="Courier New" pitchFamily="49" charset="0"/>
                <a:cs typeface="Courier New" pitchFamily="49" charset="0"/>
              </a:rPr>
              <a:t>       LoclMass(bus),</a:t>
            </a:r>
          </a:p>
          <a:p>
            <a:r>
              <a:rPr lang="en-US" sz="1100" b="1">
                <a:latin typeface="Courier New" pitchFamily="49" charset="0"/>
                <a:cs typeface="Courier New" pitchFamily="49" charset="0"/>
              </a:rPr>
              <a:t>       Drive(Car)</a:t>
            </a:r>
          </a:p>
          <a:p>
            <a:r>
              <a:rPr lang="en-US" sz="1100" b="1">
                <a:latin typeface="Courier New" pitchFamily="49" charset="0"/>
                <a:cs typeface="Courier New" pitchFamily="49" charset="0"/>
              </a:rPr>
              <a:t>; ivset:(drive)=[1]$</a:t>
            </a:r>
            <a:endParaRPr lang="en-US" sz="1100">
              <a:latin typeface="Courier New" pitchFamily="49" charset="0"/>
              <a:cs typeface="Courier New" pitchFamily="49" charset="0"/>
            </a:endParaRPr>
          </a:p>
        </p:txBody>
      </p:sp>
      <p:sp>
        <p:nvSpPr>
          <p:cNvPr id="41989" name="Rectangle 4"/>
          <p:cNvSpPr>
            <a:spLocks noChangeArrowheads="1"/>
          </p:cNvSpPr>
          <p:nvPr/>
        </p:nvSpPr>
        <p:spPr bwMode="auto">
          <a:xfrm>
            <a:off x="6172200" y="1752600"/>
            <a:ext cx="2590800" cy="14478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28600"/>
            <a:ext cx="8229600" cy="703263"/>
          </a:xfrm>
        </p:spPr>
        <p:txBody>
          <a:bodyPr/>
          <a:lstStyle/>
          <a:p>
            <a:r>
              <a:rPr lang="en-US" smtClean="0"/>
              <a:t>Simulating the Nested Logit Model</a:t>
            </a:r>
          </a:p>
        </p:txBody>
      </p:sp>
      <p:sp>
        <p:nvSpPr>
          <p:cNvPr id="43011" name="Rectangle 4"/>
          <p:cNvSpPr>
            <a:spLocks noChangeArrowheads="1"/>
          </p:cNvSpPr>
          <p:nvPr/>
        </p:nvSpPr>
        <p:spPr bwMode="auto">
          <a:xfrm>
            <a:off x="304800" y="1295400"/>
            <a:ext cx="8305800" cy="381000"/>
          </a:xfrm>
          <a:prstGeom prst="rect">
            <a:avLst/>
          </a:prstGeom>
          <a:solidFill>
            <a:srgbClr val="FFFFFF"/>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lstStyle/>
          <a:p>
            <a:endParaRPr lang="en-US"/>
          </a:p>
        </p:txBody>
      </p:sp>
      <p:sp>
        <p:nvSpPr>
          <p:cNvPr id="43012" name="Text Box 3"/>
          <p:cNvSpPr txBox="1">
            <a:spLocks noChangeArrowheads="1"/>
          </p:cNvSpPr>
          <p:nvPr/>
        </p:nvSpPr>
        <p:spPr bwMode="auto">
          <a:xfrm>
            <a:off x="1905000" y="931863"/>
            <a:ext cx="571500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50000"/>
              </a:lnSpc>
              <a:spcBef>
                <a:spcPct val="50000"/>
              </a:spcBef>
            </a:pPr>
            <a:r>
              <a:rPr lang="en-US" sz="1400" b="1">
                <a:latin typeface="Arial" charset="0"/>
              </a:rPr>
              <a:t>NLOGIT  	; lhs=mode;rhs=gc,ttme,invt,invc ; rh2=one,hinc</a:t>
            </a:r>
            <a:endParaRPr lang="en-US" sz="1400">
              <a:latin typeface="Arial" charset="0"/>
            </a:endParaRPr>
          </a:p>
          <a:p>
            <a:pPr eaLnBrk="1" hangingPunct="1">
              <a:lnSpc>
                <a:spcPct val="50000"/>
              </a:lnSpc>
              <a:spcBef>
                <a:spcPct val="50000"/>
              </a:spcBef>
            </a:pPr>
            <a:r>
              <a:rPr lang="en-US" sz="1400" b="1">
                <a:latin typeface="Arial" charset="0"/>
              </a:rPr>
              <a:t>         	; choices=air,train,bus,car</a:t>
            </a:r>
            <a:r>
              <a:rPr lang="en-US" sz="1400">
                <a:latin typeface="Arial" charset="0"/>
              </a:rPr>
              <a:t> </a:t>
            </a:r>
          </a:p>
          <a:p>
            <a:pPr eaLnBrk="1" hangingPunct="1">
              <a:lnSpc>
                <a:spcPct val="50000"/>
              </a:lnSpc>
              <a:spcBef>
                <a:spcPct val="50000"/>
              </a:spcBef>
            </a:pPr>
            <a:r>
              <a:rPr lang="en-US" sz="1400" b="1">
                <a:latin typeface="Arial" charset="0"/>
              </a:rPr>
              <a:t>                   ; tree=Travel[Private(Air,Car),Public(Train,Bus)]</a:t>
            </a:r>
            <a:endParaRPr lang="en-US" sz="1400">
              <a:latin typeface="Arial" charset="0"/>
            </a:endParaRPr>
          </a:p>
          <a:p>
            <a:pPr eaLnBrk="1" hangingPunct="1">
              <a:lnSpc>
                <a:spcPct val="50000"/>
              </a:lnSpc>
              <a:spcBef>
                <a:spcPct val="50000"/>
              </a:spcBef>
            </a:pPr>
            <a:r>
              <a:rPr lang="en-US" sz="1400" b="1">
                <a:latin typeface="Arial" charset="0"/>
              </a:rPr>
              <a:t>    	; ru1</a:t>
            </a:r>
            <a:endParaRPr lang="en-US" sz="1400">
              <a:latin typeface="Arial" charset="0"/>
            </a:endParaRPr>
          </a:p>
          <a:p>
            <a:pPr eaLnBrk="1" hangingPunct="1">
              <a:lnSpc>
                <a:spcPct val="50000"/>
              </a:lnSpc>
              <a:spcBef>
                <a:spcPct val="50000"/>
              </a:spcBef>
            </a:pPr>
            <a:r>
              <a:rPr lang="en-US" sz="1400" b="1">
                <a:latin typeface="Arial" charset="0"/>
              </a:rPr>
              <a:t>    	; simulation = * </a:t>
            </a:r>
          </a:p>
          <a:p>
            <a:pPr eaLnBrk="1" hangingPunct="1">
              <a:lnSpc>
                <a:spcPct val="50000"/>
              </a:lnSpc>
              <a:spcBef>
                <a:spcPct val="50000"/>
              </a:spcBef>
            </a:pPr>
            <a:r>
              <a:rPr lang="en-US" sz="1400" b="1">
                <a:latin typeface="Arial" charset="0"/>
              </a:rPr>
              <a:t>	; scenario:gc(car)=[*]1.5</a:t>
            </a:r>
            <a:r>
              <a:rPr lang="en-US" sz="1200" b="1">
                <a:solidFill>
                  <a:schemeClr val="folHlink"/>
                </a:solidFill>
                <a:latin typeface="Courier New" pitchFamily="49" charset="0"/>
              </a:rPr>
              <a:t> </a:t>
            </a:r>
          </a:p>
        </p:txBody>
      </p:sp>
      <p:sp>
        <p:nvSpPr>
          <p:cNvPr id="43013" name="Text Box 4"/>
          <p:cNvSpPr txBox="1">
            <a:spLocks noChangeArrowheads="1"/>
          </p:cNvSpPr>
          <p:nvPr/>
        </p:nvSpPr>
        <p:spPr bwMode="auto">
          <a:xfrm>
            <a:off x="1676400" y="2351088"/>
            <a:ext cx="6553200"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lnSpc>
                <a:spcPct val="50000"/>
              </a:lnSpc>
              <a:spcBef>
                <a:spcPct val="50000"/>
              </a:spcBef>
            </a:pPr>
            <a:r>
              <a:rPr lang="en-US" sz="1100" b="1">
                <a:latin typeface="Courier New" pitchFamily="49" charset="0"/>
              </a:rPr>
              <a:t>+------------------------------------------------------+</a:t>
            </a:r>
          </a:p>
          <a:p>
            <a:pPr eaLnBrk="1" hangingPunct="1">
              <a:lnSpc>
                <a:spcPct val="50000"/>
              </a:lnSpc>
              <a:spcBef>
                <a:spcPct val="50000"/>
              </a:spcBef>
            </a:pPr>
            <a:r>
              <a:rPr lang="en-US" sz="1100" b="1">
                <a:latin typeface="Courier New" pitchFamily="49" charset="0"/>
              </a:rPr>
              <a:t>|Simulations of Probability Model                      |</a:t>
            </a:r>
          </a:p>
          <a:p>
            <a:pPr eaLnBrk="1" hangingPunct="1">
              <a:lnSpc>
                <a:spcPct val="50000"/>
              </a:lnSpc>
              <a:spcBef>
                <a:spcPct val="50000"/>
              </a:spcBef>
            </a:pPr>
            <a:r>
              <a:rPr lang="en-US" sz="1100" b="1">
                <a:latin typeface="Courier New" pitchFamily="49" charset="0"/>
              </a:rPr>
              <a:t>|Model: FIML: Nested Multinomial Logit Model           |</a:t>
            </a:r>
          </a:p>
          <a:p>
            <a:pPr eaLnBrk="1" hangingPunct="1">
              <a:lnSpc>
                <a:spcPct val="50000"/>
              </a:lnSpc>
              <a:spcBef>
                <a:spcPct val="50000"/>
              </a:spcBef>
            </a:pPr>
            <a:r>
              <a:rPr lang="en-US" sz="1100" b="1">
                <a:latin typeface="Courier New" pitchFamily="49" charset="0"/>
              </a:rPr>
              <a:t>|Number of individuals is the probability times the    |</a:t>
            </a:r>
          </a:p>
          <a:p>
            <a:pPr eaLnBrk="1" hangingPunct="1">
              <a:lnSpc>
                <a:spcPct val="50000"/>
              </a:lnSpc>
              <a:spcBef>
                <a:spcPct val="50000"/>
              </a:spcBef>
            </a:pPr>
            <a:r>
              <a:rPr lang="en-US" sz="1100" b="1">
                <a:latin typeface="Courier New" pitchFamily="49" charset="0"/>
              </a:rPr>
              <a:t>|number of observations in the simulated sample.       |</a:t>
            </a:r>
          </a:p>
          <a:p>
            <a:pPr eaLnBrk="1" hangingPunct="1">
              <a:lnSpc>
                <a:spcPct val="50000"/>
              </a:lnSpc>
              <a:spcBef>
                <a:spcPct val="50000"/>
              </a:spcBef>
            </a:pPr>
            <a:r>
              <a:rPr lang="en-US" sz="1100" b="1">
                <a:latin typeface="Courier New" pitchFamily="49" charset="0"/>
              </a:rPr>
              <a:t>|Column totals may be affected by rounding error.      |</a:t>
            </a:r>
          </a:p>
          <a:p>
            <a:pPr eaLnBrk="1" hangingPunct="1">
              <a:lnSpc>
                <a:spcPct val="50000"/>
              </a:lnSpc>
              <a:spcBef>
                <a:spcPct val="50000"/>
              </a:spcBef>
            </a:pPr>
            <a:r>
              <a:rPr lang="en-US" sz="1100" b="1">
                <a:latin typeface="Courier New" pitchFamily="49" charset="0"/>
              </a:rPr>
              <a:t>|The model used was simulated with    210 observations.|</a:t>
            </a:r>
          </a:p>
          <a:p>
            <a:pPr eaLnBrk="1" hangingPunct="1">
              <a:lnSpc>
                <a:spcPct val="50000"/>
              </a:lnSpc>
              <a:spcBef>
                <a:spcPct val="50000"/>
              </a:spcBef>
            </a:pPr>
            <a:r>
              <a:rPr lang="en-US" sz="1100" b="1">
                <a:latin typeface="Courier New" pitchFamily="49" charset="0"/>
              </a:rPr>
              <a:t>+------------------------------------------------------+</a:t>
            </a:r>
          </a:p>
          <a:p>
            <a:pPr eaLnBrk="1" hangingPunct="1">
              <a:lnSpc>
                <a:spcPct val="50000"/>
              </a:lnSpc>
              <a:spcBef>
                <a:spcPct val="50000"/>
              </a:spcBef>
            </a:pPr>
            <a:r>
              <a:rPr lang="en-US" sz="1100" b="1">
                <a:latin typeface="Courier New" pitchFamily="49" charset="0"/>
              </a:rPr>
              <a:t>-------------------------------------------------------------------------</a:t>
            </a:r>
          </a:p>
          <a:p>
            <a:pPr eaLnBrk="1" hangingPunct="1">
              <a:lnSpc>
                <a:spcPct val="50000"/>
              </a:lnSpc>
              <a:spcBef>
                <a:spcPct val="50000"/>
              </a:spcBef>
            </a:pPr>
            <a:r>
              <a:rPr lang="en-US" sz="1100" b="1">
                <a:latin typeface="Courier New" pitchFamily="49" charset="0"/>
              </a:rPr>
              <a:t>Specification of scenario 1 is:</a:t>
            </a:r>
          </a:p>
          <a:p>
            <a:pPr eaLnBrk="1" hangingPunct="1">
              <a:lnSpc>
                <a:spcPct val="50000"/>
              </a:lnSpc>
              <a:spcBef>
                <a:spcPct val="50000"/>
              </a:spcBef>
            </a:pPr>
            <a:r>
              <a:rPr lang="en-US" sz="1100" b="1">
                <a:latin typeface="Courier New" pitchFamily="49" charset="0"/>
              </a:rPr>
              <a:t>Attribute  Alternatives affected            Change type             Value</a:t>
            </a:r>
          </a:p>
          <a:p>
            <a:pPr eaLnBrk="1" hangingPunct="1">
              <a:lnSpc>
                <a:spcPct val="50000"/>
              </a:lnSpc>
              <a:spcBef>
                <a:spcPct val="50000"/>
              </a:spcBef>
            </a:pPr>
            <a:r>
              <a:rPr lang="en-US" sz="1100" b="1">
                <a:latin typeface="Courier New" pitchFamily="49" charset="0"/>
              </a:rPr>
              <a:t>---------  -------------------------------  ------------------- ---------</a:t>
            </a:r>
          </a:p>
          <a:p>
            <a:pPr eaLnBrk="1" hangingPunct="1">
              <a:lnSpc>
                <a:spcPct val="50000"/>
              </a:lnSpc>
              <a:spcBef>
                <a:spcPct val="50000"/>
              </a:spcBef>
            </a:pPr>
            <a:r>
              <a:rPr lang="en-US" sz="1100" b="1">
                <a:latin typeface="Courier New" pitchFamily="49" charset="0"/>
              </a:rPr>
              <a:t>GC         CAR                              Scale base by value     1.500</a:t>
            </a:r>
          </a:p>
          <a:p>
            <a:pPr eaLnBrk="1" hangingPunct="1">
              <a:lnSpc>
                <a:spcPct val="50000"/>
              </a:lnSpc>
              <a:spcBef>
                <a:spcPct val="50000"/>
              </a:spcBef>
            </a:pPr>
            <a:r>
              <a:rPr lang="en-US" sz="1100" b="1">
                <a:latin typeface="Courier New" pitchFamily="49" charset="0"/>
              </a:rPr>
              <a:t>Simulated Probabilities (shares) for this scenario:</a:t>
            </a:r>
          </a:p>
          <a:p>
            <a:pPr eaLnBrk="1" hangingPunct="1">
              <a:lnSpc>
                <a:spcPct val="50000"/>
              </a:lnSpc>
              <a:spcBef>
                <a:spcPct val="50000"/>
              </a:spcBef>
            </a:pPr>
            <a:r>
              <a:rPr lang="en-US" sz="1100" b="1">
                <a:latin typeface="Courier New" pitchFamily="49" charset="0"/>
              </a:rPr>
              <a:t>+----------+--------------+--------------+------------------+</a:t>
            </a:r>
          </a:p>
          <a:p>
            <a:pPr eaLnBrk="1" hangingPunct="1">
              <a:lnSpc>
                <a:spcPct val="50000"/>
              </a:lnSpc>
              <a:spcBef>
                <a:spcPct val="50000"/>
              </a:spcBef>
            </a:pPr>
            <a:r>
              <a:rPr lang="en-US" sz="1100" b="1">
                <a:latin typeface="Courier New" pitchFamily="49" charset="0"/>
              </a:rPr>
              <a:t>|Choice    |     Base     |   Scenario   | Scenario - Base  |</a:t>
            </a:r>
          </a:p>
          <a:p>
            <a:pPr eaLnBrk="1" hangingPunct="1">
              <a:lnSpc>
                <a:spcPct val="50000"/>
              </a:lnSpc>
              <a:spcBef>
                <a:spcPct val="50000"/>
              </a:spcBef>
            </a:pPr>
            <a:r>
              <a:rPr lang="en-US" sz="1100" b="1">
                <a:latin typeface="Courier New" pitchFamily="49" charset="0"/>
              </a:rPr>
              <a:t>|          |%Share Number |%Share Number |ChgShare ChgNumber|</a:t>
            </a:r>
          </a:p>
          <a:p>
            <a:pPr eaLnBrk="1" hangingPunct="1">
              <a:lnSpc>
                <a:spcPct val="50000"/>
              </a:lnSpc>
              <a:spcBef>
                <a:spcPct val="50000"/>
              </a:spcBef>
            </a:pPr>
            <a:r>
              <a:rPr lang="en-US" sz="1100" b="1">
                <a:latin typeface="Courier New" pitchFamily="49" charset="0"/>
              </a:rPr>
              <a:t>+----------+--------------+--------------+------------------+</a:t>
            </a:r>
          </a:p>
          <a:p>
            <a:pPr eaLnBrk="1" hangingPunct="1">
              <a:lnSpc>
                <a:spcPct val="50000"/>
              </a:lnSpc>
              <a:spcBef>
                <a:spcPct val="50000"/>
              </a:spcBef>
            </a:pPr>
            <a:r>
              <a:rPr lang="en-US" sz="1100" b="1">
                <a:latin typeface="Courier New" pitchFamily="49" charset="0"/>
              </a:rPr>
              <a:t>|AIR       | 26.515    56 |  8.854    19 |-17.661%      -37 |</a:t>
            </a:r>
          </a:p>
          <a:p>
            <a:pPr eaLnBrk="1" hangingPunct="1">
              <a:lnSpc>
                <a:spcPct val="50000"/>
              </a:lnSpc>
              <a:spcBef>
                <a:spcPct val="50000"/>
              </a:spcBef>
            </a:pPr>
            <a:r>
              <a:rPr lang="en-US" sz="1100" b="1">
                <a:latin typeface="Courier New" pitchFamily="49" charset="0"/>
              </a:rPr>
              <a:t>|TRAIN     | 29.782    63 | 12.487    26 |-17.296%      -37 |</a:t>
            </a:r>
          </a:p>
          <a:p>
            <a:pPr eaLnBrk="1" hangingPunct="1">
              <a:lnSpc>
                <a:spcPct val="50000"/>
              </a:lnSpc>
              <a:spcBef>
                <a:spcPct val="50000"/>
              </a:spcBef>
            </a:pPr>
            <a:r>
              <a:rPr lang="en-US" sz="1100" b="1">
                <a:latin typeface="Courier New" pitchFamily="49" charset="0"/>
              </a:rPr>
              <a:t>|BUS       | 14.504    30 | 71.824   151 | 57.320%      121 |</a:t>
            </a:r>
          </a:p>
          <a:p>
            <a:pPr eaLnBrk="1" hangingPunct="1">
              <a:lnSpc>
                <a:spcPct val="50000"/>
              </a:lnSpc>
              <a:spcBef>
                <a:spcPct val="50000"/>
              </a:spcBef>
            </a:pPr>
            <a:r>
              <a:rPr lang="en-US" sz="1100" b="1">
                <a:latin typeface="Courier New" pitchFamily="49" charset="0"/>
              </a:rPr>
              <a:t>|CAR       | 29.200    61 |  6.836    14 |-22.364%      -47 |</a:t>
            </a:r>
          </a:p>
          <a:p>
            <a:pPr eaLnBrk="1" hangingPunct="1">
              <a:lnSpc>
                <a:spcPct val="50000"/>
              </a:lnSpc>
              <a:spcBef>
                <a:spcPct val="50000"/>
              </a:spcBef>
            </a:pPr>
            <a:r>
              <a:rPr lang="en-US" sz="1100" b="1">
                <a:latin typeface="Courier New" pitchFamily="49" charset="0"/>
              </a:rPr>
              <a:t>|Total     |100.000   210 |100.000   210 |   .000%        0 |</a:t>
            </a:r>
          </a:p>
          <a:p>
            <a:pPr eaLnBrk="1" hangingPunct="1">
              <a:lnSpc>
                <a:spcPct val="50000"/>
              </a:lnSpc>
              <a:spcBef>
                <a:spcPct val="50000"/>
              </a:spcBef>
            </a:pPr>
            <a:r>
              <a:rPr lang="en-US" sz="1100" b="1">
                <a:latin typeface="Courier New" pitchFamily="49" charset="0"/>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An Error Components Model</a:t>
            </a:r>
          </a:p>
        </p:txBody>
      </p:sp>
      <p:graphicFrame>
        <p:nvGraphicFramePr>
          <p:cNvPr id="44035" name="Object 2"/>
          <p:cNvGraphicFramePr>
            <a:graphicFrameLocks noChangeAspect="1"/>
          </p:cNvGraphicFramePr>
          <p:nvPr/>
        </p:nvGraphicFramePr>
        <p:xfrm>
          <a:off x="1371600" y="1814513"/>
          <a:ext cx="6985000" cy="4129087"/>
        </p:xfrm>
        <a:graphic>
          <a:graphicData uri="http://schemas.openxmlformats.org/presentationml/2006/ole">
            <mc:AlternateContent xmlns:mc="http://schemas.openxmlformats.org/markup-compatibility/2006">
              <mc:Choice xmlns:v="urn:schemas-microsoft-com:vml" Requires="v">
                <p:oleObj spid="_x0000_s44040" name="Equation" r:id="rId4" imgW="4038600" imgH="2387600" progId="Equation.DSMT4">
                  <p:embed/>
                </p:oleObj>
              </mc:Choice>
              <mc:Fallback>
                <p:oleObj name="Equation" r:id="rId4" imgW="4038600" imgH="2387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814513"/>
                        <a:ext cx="6985000" cy="412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6" name="Rectangle 3"/>
          <p:cNvSpPr>
            <a:spLocks noChangeArrowheads="1"/>
          </p:cNvSpPr>
          <p:nvPr/>
        </p:nvSpPr>
        <p:spPr bwMode="auto">
          <a:xfrm>
            <a:off x="6705600" y="2212975"/>
            <a:ext cx="381000" cy="7620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44037" name="Rectangle 4"/>
          <p:cNvSpPr>
            <a:spLocks noChangeArrowheads="1"/>
          </p:cNvSpPr>
          <p:nvPr/>
        </p:nvSpPr>
        <p:spPr bwMode="auto">
          <a:xfrm>
            <a:off x="6705600" y="3048000"/>
            <a:ext cx="381000" cy="7620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
        <p:nvSpPr>
          <p:cNvPr id="44038" name="Rectangle 5"/>
          <p:cNvSpPr>
            <a:spLocks noChangeArrowheads="1"/>
          </p:cNvSpPr>
          <p:nvPr/>
        </p:nvSpPr>
        <p:spPr bwMode="auto">
          <a:xfrm>
            <a:off x="3124200" y="3962400"/>
            <a:ext cx="1828800" cy="7620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44039" name="Rectangle 6"/>
          <p:cNvSpPr>
            <a:spLocks noChangeArrowheads="1"/>
          </p:cNvSpPr>
          <p:nvPr/>
        </p:nvSpPr>
        <p:spPr bwMode="auto">
          <a:xfrm>
            <a:off x="5153025" y="4724400"/>
            <a:ext cx="1828800" cy="7620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Error Components Logit Model</a:t>
            </a:r>
          </a:p>
        </p:txBody>
      </p:sp>
      <p:sp>
        <p:nvSpPr>
          <p:cNvPr id="45059" name="TextBox 2"/>
          <p:cNvSpPr txBox="1">
            <a:spLocks noChangeArrowheads="1"/>
          </p:cNvSpPr>
          <p:nvPr/>
        </p:nvSpPr>
        <p:spPr bwMode="auto">
          <a:xfrm>
            <a:off x="1676400" y="1600200"/>
            <a:ext cx="6324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Error Components (Random Effects)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-182.27368</a:t>
            </a:r>
          </a:p>
          <a:p>
            <a:r>
              <a:rPr lang="en-US" sz="1200" b="1">
                <a:latin typeface="Courier New" pitchFamily="49" charset="0"/>
                <a:cs typeface="Courier New" pitchFamily="49" charset="0"/>
              </a:rPr>
              <a:t>Response data are given as ind. choices</a:t>
            </a:r>
          </a:p>
          <a:p>
            <a:r>
              <a:rPr lang="en-US" sz="1200" b="1">
                <a:latin typeface="Courier New" pitchFamily="49" charset="0"/>
                <a:cs typeface="Courier New" pitchFamily="49" charset="0"/>
              </a:rPr>
              <a:t>Replications for simulated probs. =  25</a:t>
            </a:r>
          </a:p>
          <a:p>
            <a:r>
              <a:rPr lang="en-US" sz="1200" b="1">
                <a:latin typeface="Courier New" pitchFamily="49" charset="0"/>
                <a:cs typeface="Courier New" pitchFamily="49" charset="0"/>
              </a:rPr>
              <a:t>Halton sequences used for simulations</a:t>
            </a:r>
          </a:p>
          <a:p>
            <a:r>
              <a:rPr lang="en-US" sz="1200" b="1">
                <a:latin typeface="Courier New" pitchFamily="49" charset="0"/>
                <a:cs typeface="Courier New" pitchFamily="49" charset="0"/>
              </a:rPr>
              <a:t>ECM model with panel has      70 groups</a:t>
            </a:r>
          </a:p>
          <a:p>
            <a:r>
              <a:rPr lang="en-US" sz="1200" b="1">
                <a:latin typeface="Courier New" pitchFamily="49" charset="0"/>
                <a:cs typeface="Courier New" pitchFamily="49" charset="0"/>
              </a:rPr>
              <a:t>Fixed number of obsrvs./group=        3</a:t>
            </a:r>
          </a:p>
          <a:p>
            <a:r>
              <a:rPr lang="en-US" sz="1200" b="1">
                <a:latin typeface="Courier New" pitchFamily="49" charset="0"/>
                <a:cs typeface="Courier New" pitchFamily="49" charset="0"/>
              </a:rPr>
              <a:t>Hessian is not PD. Using BHHH estimator</a:t>
            </a:r>
          </a:p>
          <a:p>
            <a:r>
              <a:rPr lang="en-US" sz="1200" b="1">
                <a:latin typeface="Courier New" pitchFamily="49" charset="0"/>
                <a:cs typeface="Courier New" pitchFamily="49" charset="0"/>
              </a:rPr>
              <a:t>Number of obs.=   210, skipped    0 obs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|Nonrandom parameters in utility functions</a:t>
            </a:r>
          </a:p>
          <a:p>
            <a:r>
              <a:rPr lang="en-US" sz="1200" b="1">
                <a:latin typeface="Courier New" pitchFamily="49" charset="0"/>
                <a:cs typeface="Courier New" pitchFamily="49" charset="0"/>
              </a:rPr>
              <a:t>      GC|     .07293***       .01978        3.687   .0002</a:t>
            </a:r>
          </a:p>
          <a:p>
            <a:r>
              <a:rPr lang="en-US" sz="1200" b="1">
                <a:latin typeface="Courier New" pitchFamily="49" charset="0"/>
                <a:cs typeface="Courier New" pitchFamily="49" charset="0"/>
              </a:rPr>
              <a:t>    TTME|    -.10597***       .01116       -9.499   .0000</a:t>
            </a:r>
          </a:p>
          <a:p>
            <a:r>
              <a:rPr lang="sv-SE" sz="1200" b="1">
                <a:latin typeface="Courier New" pitchFamily="49" charset="0"/>
                <a:cs typeface="Courier New" pitchFamily="49" charset="0"/>
              </a:rPr>
              <a:t>    INVT|    -.01402***       .00293       -4.787   .0000</a:t>
            </a:r>
          </a:p>
          <a:p>
            <a:r>
              <a:rPr lang="it-IT" sz="1200" b="1">
                <a:latin typeface="Courier New" pitchFamily="49" charset="0"/>
                <a:cs typeface="Courier New" pitchFamily="49" charset="0"/>
              </a:rPr>
              <a:t>    INVC|    -.08825***       .02206       -4.000   .0001</a:t>
            </a:r>
          </a:p>
          <a:p>
            <a:r>
              <a:rPr lang="en-US" sz="1200" b="1">
                <a:latin typeface="Courier New" pitchFamily="49" charset="0"/>
                <a:cs typeface="Courier New" pitchFamily="49" charset="0"/>
              </a:rPr>
              <a:t>   A_AIR|    5.31987***       .90145        5.901   .0000</a:t>
            </a:r>
          </a:p>
          <a:p>
            <a:r>
              <a:rPr lang="pt-BR" sz="1200" b="1">
                <a:latin typeface="Courier New" pitchFamily="49" charset="0"/>
                <a:cs typeface="Courier New" pitchFamily="49" charset="0"/>
              </a:rPr>
              <a:t> A_TRAIN|    4.46048***       .59820        7.457   .0000</a:t>
            </a:r>
          </a:p>
          <a:p>
            <a:r>
              <a:rPr lang="en-US" sz="1200" b="1">
                <a:latin typeface="Courier New" pitchFamily="49" charset="0"/>
                <a:cs typeface="Courier New" pitchFamily="49" charset="0"/>
              </a:rPr>
              <a:t>   A_BUS|    3.86918***       .67674        5.717   .0000</a:t>
            </a:r>
          </a:p>
          <a:p>
            <a:r>
              <a:rPr lang="en-US" sz="1200" b="1">
                <a:latin typeface="Courier New" pitchFamily="49" charset="0"/>
                <a:cs typeface="Courier New" pitchFamily="49" charset="0"/>
              </a:rPr>
              <a:t>        |Standard deviations of latent random effects</a:t>
            </a:r>
          </a:p>
          <a:p>
            <a:r>
              <a:rPr lang="da-DK" sz="1200" b="1">
                <a:latin typeface="Courier New" pitchFamily="49" charset="0"/>
                <a:cs typeface="Courier New" pitchFamily="49" charset="0"/>
              </a:rPr>
              <a:t>SigmaE01|    -.27336         3.25167        -.084   .9330</a:t>
            </a:r>
          </a:p>
          <a:p>
            <a:r>
              <a:rPr lang="da-DK" sz="1200" b="1">
                <a:latin typeface="Courier New" pitchFamily="49" charset="0"/>
                <a:cs typeface="Courier New" pitchFamily="49" charset="0"/>
              </a:rPr>
              <a:t>SigmaE02|    1.21988          .94292        1.294   .1958</a:t>
            </a:r>
          </a:p>
          <a:p>
            <a:r>
              <a:rPr lang="en-US" sz="1200" b="1">
                <a:latin typeface="Courier New" pitchFamily="49" charset="0"/>
                <a:cs typeface="Courier New" pitchFamily="49" charset="0"/>
              </a:rPr>
              <a:t>--------+--------------------------------------------------</a:t>
            </a:r>
          </a:p>
        </p:txBody>
      </p:sp>
      <p:cxnSp>
        <p:nvCxnSpPr>
          <p:cNvPr id="45060" name="Straight Arrow Connector 4"/>
          <p:cNvCxnSpPr>
            <a:cxnSpLocks noChangeShapeType="1"/>
          </p:cNvCxnSpPr>
          <p:nvPr/>
        </p:nvCxnSpPr>
        <p:spPr bwMode="auto">
          <a:xfrm rot="10800000">
            <a:off x="5334000" y="2819400"/>
            <a:ext cx="1066800" cy="1588"/>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10584</TotalTime>
  <Words>4846</Words>
  <Application>Microsoft Office PowerPoint</Application>
  <PresentationFormat>On-screen Show (4:3)</PresentationFormat>
  <Paragraphs>813</Paragraphs>
  <Slides>42</Slides>
  <Notes>42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42</vt:i4>
      </vt:variant>
    </vt:vector>
  </HeadingPairs>
  <TitlesOfParts>
    <vt:vector size="52" baseType="lpstr">
      <vt:lpstr>Times New Roman</vt:lpstr>
      <vt:lpstr>Arial</vt:lpstr>
      <vt:lpstr>Wingdings</vt:lpstr>
      <vt:lpstr>Verdana</vt:lpstr>
      <vt:lpstr>Courier New</vt:lpstr>
      <vt:lpstr>Tahoma</vt:lpstr>
      <vt:lpstr>Level</vt:lpstr>
      <vt:lpstr>MathType 5.0 Equation</vt:lpstr>
      <vt:lpstr>MathType 6.0 Equation</vt:lpstr>
      <vt:lpstr>Bitmap Image</vt:lpstr>
      <vt:lpstr>Discrete Choice Modeling</vt:lpstr>
      <vt:lpstr>Part 10</vt:lpstr>
      <vt:lpstr>What’s Wrong with the MNL Model?</vt:lpstr>
      <vt:lpstr>A Model with Choice Heteroscedasticity</vt:lpstr>
      <vt:lpstr>Heteroscedastic Extreme Value Model (1)</vt:lpstr>
      <vt:lpstr>Heteroscedastic Extreme Value Model (2)</vt:lpstr>
      <vt:lpstr>HEV Model - Elasticities</vt:lpstr>
      <vt:lpstr>The Multinomial Probit Model</vt:lpstr>
      <vt:lpstr>Multinomial Probit Model</vt:lpstr>
      <vt:lpstr>Multinomial Probit Elasticities</vt:lpstr>
      <vt:lpstr>Variance Heterogeneity in MNL</vt:lpstr>
      <vt:lpstr>Application: Shoe Brand Choice</vt:lpstr>
      <vt:lpstr>NLOGIT Commands for HEV Model</vt:lpstr>
      <vt:lpstr>Multinomial Logit Starting Values</vt:lpstr>
      <vt:lpstr>Multinomial Logit Elasticities</vt:lpstr>
      <vt:lpstr>HEV Model without Heterogeneity</vt:lpstr>
      <vt:lpstr>Homogeneous HEV Elasticities</vt:lpstr>
      <vt:lpstr>Heteroscedasticity Across Individuals</vt:lpstr>
      <vt:lpstr>Variance Heterogeneity elasts</vt:lpstr>
      <vt:lpstr>PowerPoint Presentation</vt:lpstr>
      <vt:lpstr>Extended Formulation of the MNL</vt:lpstr>
      <vt:lpstr>Correlation Structure for a Two Level Model</vt:lpstr>
      <vt:lpstr>Probabilities for a Nested Logit Model</vt:lpstr>
      <vt:lpstr>Estimation Strategy for Nested Logit Models</vt:lpstr>
      <vt:lpstr>Estimates of a Nested Logit Model</vt:lpstr>
      <vt:lpstr>PowerPoint Presentation</vt:lpstr>
      <vt:lpstr>MNL Starting Values</vt:lpstr>
      <vt:lpstr>FIML Parameter Estimates</vt:lpstr>
      <vt:lpstr>PowerPoint Presentation</vt:lpstr>
      <vt:lpstr>Testing vs. the MNL</vt:lpstr>
      <vt:lpstr>Model Form RU1</vt:lpstr>
      <vt:lpstr>Moving Scaling Down to the Twig Level</vt:lpstr>
      <vt:lpstr>Higher Level Trees</vt:lpstr>
      <vt:lpstr>Degenerate Branches</vt:lpstr>
      <vt:lpstr>NL Model with Degenerate Branch</vt:lpstr>
      <vt:lpstr>Estimates of a Nested Logit Model</vt:lpstr>
      <vt:lpstr>RU2 Form of Nested Logit Model</vt:lpstr>
      <vt:lpstr>Using Degenerate Branches to Reveal Scaling</vt:lpstr>
      <vt:lpstr>Scaling in Transport Modes</vt:lpstr>
      <vt:lpstr>Simulating the Nested Logit Model</vt:lpstr>
      <vt:lpstr>An Error Components Model</vt:lpstr>
      <vt:lpstr>Error Components Logit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68</cp:revision>
  <dcterms:created xsi:type="dcterms:W3CDTF">2001-06-17T19:05:03Z</dcterms:created>
  <dcterms:modified xsi:type="dcterms:W3CDTF">2012-11-22T03:49:57Z</dcterms:modified>
</cp:coreProperties>
</file>