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85"/>
  </p:notesMasterIdLst>
  <p:handoutMasterIdLst>
    <p:handoutMasterId r:id="rId86"/>
  </p:handoutMasterIdLst>
  <p:sldIdLst>
    <p:sldId id="541" r:id="rId2"/>
    <p:sldId id="542" r:id="rId3"/>
    <p:sldId id="544" r:id="rId4"/>
    <p:sldId id="549" r:id="rId5"/>
    <p:sldId id="550" r:id="rId6"/>
    <p:sldId id="551" r:id="rId7"/>
    <p:sldId id="545" r:id="rId8"/>
    <p:sldId id="553" r:id="rId9"/>
    <p:sldId id="546" r:id="rId10"/>
    <p:sldId id="547" r:id="rId11"/>
    <p:sldId id="552" r:id="rId12"/>
    <p:sldId id="548" r:id="rId13"/>
    <p:sldId id="543" r:id="rId14"/>
    <p:sldId id="554" r:id="rId15"/>
    <p:sldId id="555" r:id="rId16"/>
    <p:sldId id="556" r:id="rId17"/>
    <p:sldId id="557" r:id="rId18"/>
    <p:sldId id="558" r:id="rId19"/>
    <p:sldId id="559" r:id="rId20"/>
    <p:sldId id="560" r:id="rId21"/>
    <p:sldId id="561" r:id="rId22"/>
    <p:sldId id="562" r:id="rId23"/>
    <p:sldId id="563" r:id="rId24"/>
    <p:sldId id="564" r:id="rId25"/>
    <p:sldId id="565" r:id="rId26"/>
    <p:sldId id="566" r:id="rId27"/>
    <p:sldId id="567" r:id="rId28"/>
    <p:sldId id="568" r:id="rId29"/>
    <p:sldId id="569" r:id="rId30"/>
    <p:sldId id="570" r:id="rId31"/>
    <p:sldId id="571" r:id="rId32"/>
    <p:sldId id="572" r:id="rId33"/>
    <p:sldId id="573" r:id="rId34"/>
    <p:sldId id="574" r:id="rId35"/>
    <p:sldId id="575" r:id="rId36"/>
    <p:sldId id="576" r:id="rId37"/>
    <p:sldId id="577" r:id="rId38"/>
    <p:sldId id="578" r:id="rId39"/>
    <p:sldId id="579" r:id="rId40"/>
    <p:sldId id="580" r:id="rId41"/>
    <p:sldId id="581" r:id="rId42"/>
    <p:sldId id="582" r:id="rId43"/>
    <p:sldId id="583" r:id="rId44"/>
    <p:sldId id="584" r:id="rId45"/>
    <p:sldId id="585" r:id="rId46"/>
    <p:sldId id="586" r:id="rId47"/>
    <p:sldId id="587" r:id="rId48"/>
    <p:sldId id="588" r:id="rId49"/>
    <p:sldId id="589" r:id="rId50"/>
    <p:sldId id="590" r:id="rId51"/>
    <p:sldId id="591" r:id="rId52"/>
    <p:sldId id="592" r:id="rId53"/>
    <p:sldId id="593" r:id="rId54"/>
    <p:sldId id="594" r:id="rId55"/>
    <p:sldId id="595" r:id="rId56"/>
    <p:sldId id="596" r:id="rId57"/>
    <p:sldId id="597" r:id="rId58"/>
    <p:sldId id="598" r:id="rId59"/>
    <p:sldId id="599" r:id="rId60"/>
    <p:sldId id="600" r:id="rId61"/>
    <p:sldId id="601" r:id="rId62"/>
    <p:sldId id="602" r:id="rId63"/>
    <p:sldId id="603" r:id="rId64"/>
    <p:sldId id="604" r:id="rId65"/>
    <p:sldId id="605" r:id="rId66"/>
    <p:sldId id="606" r:id="rId67"/>
    <p:sldId id="607" r:id="rId68"/>
    <p:sldId id="608" r:id="rId69"/>
    <p:sldId id="610" r:id="rId70"/>
    <p:sldId id="611" r:id="rId71"/>
    <p:sldId id="612" r:id="rId72"/>
    <p:sldId id="613" r:id="rId73"/>
    <p:sldId id="614" r:id="rId74"/>
    <p:sldId id="615" r:id="rId75"/>
    <p:sldId id="616" r:id="rId76"/>
    <p:sldId id="617" r:id="rId77"/>
    <p:sldId id="618" r:id="rId78"/>
    <p:sldId id="619" r:id="rId79"/>
    <p:sldId id="620" r:id="rId80"/>
    <p:sldId id="621" r:id="rId81"/>
    <p:sldId id="622" r:id="rId82"/>
    <p:sldId id="623" r:id="rId83"/>
    <p:sldId id="624" r:id="rId8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00"/>
    <a:srgbClr val="FFFFFF"/>
    <a:srgbClr val="CCECFF"/>
    <a:srgbClr val="FF3300"/>
    <a:srgbClr val="0099FF"/>
    <a:srgbClr val="33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>
        <p:scale>
          <a:sx n="75" d="100"/>
          <a:sy n="75" d="100"/>
        </p:scale>
        <p:origin x="-1666" y="-269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D38BE66E-BE32-4577-8832-E515AED35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30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02B66459-2C76-4183-99CE-AC17E7680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4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9BCEE6F-15CF-4D67-BEDB-AD959A026441}" type="slidenum">
              <a:rPr lang="en-US" smtClean="0">
                <a:latin typeface="Times New Roman" pitchFamily="18" charset="0"/>
              </a:rPr>
              <a:pPr/>
              <a:t>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DF6AE5E-4FB0-4F43-9765-72161F42135A}" type="slidenum">
              <a:rPr lang="en-US" smtClean="0">
                <a:latin typeface="Times New Roman" pitchFamily="18" charset="0"/>
              </a:rPr>
              <a:pPr/>
              <a:t>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2756AB4-0F09-401D-8EAB-373CC6CD60A3}" type="slidenum">
              <a:rPr lang="en-US" smtClean="0">
                <a:latin typeface="Times New Roman" pitchFamily="18" charset="0"/>
              </a:rPr>
              <a:pPr/>
              <a:t>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6F207CF-B114-40DC-ABBA-D19DA913DEE4}" type="slidenum">
              <a:rPr lang="en-US" smtClean="0">
                <a:latin typeface="Times New Roman" pitchFamily="18" charset="0"/>
              </a:rPr>
              <a:pPr/>
              <a:t>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E884C71-6819-47A1-B073-6868644960C9}" type="slidenum">
              <a:rPr lang="en-US" smtClean="0">
                <a:latin typeface="Times New Roman" pitchFamily="18" charset="0"/>
              </a:rPr>
              <a:pPr/>
              <a:t>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936F9C5-EDD4-47D6-8108-A6D913E64E29}" type="slidenum">
              <a:rPr lang="en-US" smtClean="0">
                <a:latin typeface="Times New Roman" pitchFamily="18" charset="0"/>
              </a:rPr>
              <a:pPr/>
              <a:t>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72F9ACB-A708-4A2C-AD84-C2D7D6188B64}" type="slidenum">
              <a:rPr lang="en-US" smtClean="0">
                <a:latin typeface="Times New Roman" pitchFamily="18" charset="0"/>
              </a:rPr>
              <a:pPr/>
              <a:t>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885486B-5E62-42E5-B468-D7392B282057}" type="slidenum">
              <a:rPr lang="en-US" smtClean="0">
                <a:latin typeface="Times New Roman" pitchFamily="18" charset="0"/>
              </a:rPr>
              <a:pPr/>
              <a:t>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D16A49-2619-40C6-925C-B52FDD8FEC00}" type="slidenum">
              <a:rPr lang="en-US" smtClean="0">
                <a:latin typeface="Times New Roman" pitchFamily="18" charset="0"/>
              </a:rPr>
              <a:pPr/>
              <a:t>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7B3377-0AC7-49FD-A8B3-B33AFEE42750}" type="slidenum">
              <a:rPr lang="en-US" smtClean="0">
                <a:latin typeface="Times New Roman" pitchFamily="18" charset="0"/>
              </a:rPr>
              <a:pPr/>
              <a:t>10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801166D-5756-4657-B75D-F563B5335145}" type="slidenum">
              <a:rPr lang="en-US" smtClean="0">
                <a:latin typeface="Times New Roman" pitchFamily="18" charset="0"/>
              </a:rPr>
              <a:pPr/>
              <a:t>11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C1CCC20-FC36-4015-965B-F82C6A0347A0}" type="slidenum">
              <a:rPr lang="en-US" smtClean="0">
                <a:latin typeface="Times New Roman" pitchFamily="18" charset="0"/>
              </a:rPr>
              <a:pPr/>
              <a:t>12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A98DB03-F406-4827-AA10-CD4CA46543B1}" type="slidenum">
              <a:rPr lang="en-US" smtClean="0">
                <a:latin typeface="Times New Roman" pitchFamily="18" charset="0"/>
              </a:rPr>
              <a:pPr/>
              <a:t>13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AB9633A-0724-4C69-AA07-4FDB57E519C4}" type="slidenum">
              <a:rPr lang="en-US" smtClean="0">
                <a:latin typeface="Times New Roman" pitchFamily="18" charset="0"/>
              </a:rPr>
              <a:pPr/>
              <a:t>14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49CDC3-9BF3-4D52-9775-E855F742B7AA}" type="slidenum">
              <a:rPr lang="en-US" smtClean="0">
                <a:latin typeface="Times New Roman" pitchFamily="18" charset="0"/>
              </a:rPr>
              <a:pPr/>
              <a:t>15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3C4E2B1-5C34-42E8-97B4-8CD834E295D8}" type="slidenum">
              <a:rPr lang="en-US" smtClean="0">
                <a:latin typeface="Times New Roman" pitchFamily="18" charset="0"/>
              </a:rPr>
              <a:pPr/>
              <a:t>16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656107C-10CD-4685-8FD4-6322087D8DEA}" type="slidenum">
              <a:rPr lang="en-US" smtClean="0">
                <a:latin typeface="Times New Roman" pitchFamily="18" charset="0"/>
              </a:rPr>
              <a:pPr/>
              <a:t>17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23F02C3-ED2C-4E19-B0C7-C59022C5031B}" type="slidenum">
              <a:rPr lang="en-US" smtClean="0">
                <a:latin typeface="Times New Roman" pitchFamily="18" charset="0"/>
              </a:rPr>
              <a:pPr/>
              <a:t>18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7549535-C2F8-4819-8C02-458E05E92591}" type="slidenum">
              <a:rPr lang="en-US" smtClean="0">
                <a:latin typeface="Times New Roman" pitchFamily="18" charset="0"/>
              </a:rPr>
              <a:pPr/>
              <a:t>19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1793BB5-6E8B-4991-9CAD-629884E1119A}" type="slidenum">
              <a:rPr lang="en-US" smtClean="0">
                <a:latin typeface="Times New Roman" pitchFamily="18" charset="0"/>
              </a:rPr>
              <a:pPr/>
              <a:t>20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AB411A7-9C54-43E3-9986-4339DB82D3F7}" type="slidenum">
              <a:rPr lang="en-US" smtClean="0">
                <a:latin typeface="Times New Roman" pitchFamily="18" charset="0"/>
              </a:rPr>
              <a:pPr/>
              <a:t>21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6912914-606A-4F13-A58A-0E53E503A202}" type="slidenum">
              <a:rPr lang="en-US" smtClean="0">
                <a:latin typeface="Times New Roman" pitchFamily="18" charset="0"/>
                <a:cs typeface="Arial" charset="0"/>
              </a:rPr>
              <a:pPr/>
              <a:t>22</a:t>
            </a:fld>
            <a:endParaRPr lang="en-US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1105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357A930-22B0-4040-80ED-C99F2917DA0C}" type="slidenum">
              <a:rPr lang="en-US" smtClean="0">
                <a:latin typeface="Times New Roman" pitchFamily="18" charset="0"/>
              </a:rPr>
              <a:pPr/>
              <a:t>23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FA3A5A2-0F04-416B-9119-30AEC4E1A6A0}" type="slidenum">
              <a:rPr lang="en-US" smtClean="0">
                <a:latin typeface="Times New Roman" pitchFamily="18" charset="0"/>
              </a:rPr>
              <a:pPr/>
              <a:t>24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D4E1B63-D299-4577-BF7E-0CB48B59FEB9}" type="slidenum">
              <a:rPr lang="en-US" smtClean="0">
                <a:latin typeface="Times New Roman" pitchFamily="18" charset="0"/>
              </a:rPr>
              <a:pPr/>
              <a:t>25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FB97987-9D44-40B6-BF31-9E53C86E4995}" type="slidenum">
              <a:rPr lang="en-US" smtClean="0">
                <a:latin typeface="Times New Roman" pitchFamily="18" charset="0"/>
              </a:rPr>
              <a:pPr/>
              <a:t>26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5D07DF2-F7AD-414B-A08C-D4E68AB85ADB}" type="slidenum">
              <a:rPr lang="en-US" smtClean="0">
                <a:latin typeface="Times New Roman" pitchFamily="18" charset="0"/>
              </a:rPr>
              <a:pPr/>
              <a:t>27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027F2F1-084D-492F-AFE1-8193724DE787}" type="slidenum">
              <a:rPr lang="en-US" smtClean="0">
                <a:latin typeface="Times New Roman" pitchFamily="18" charset="0"/>
              </a:rPr>
              <a:pPr/>
              <a:t>28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2C39CDB-7797-4F77-929D-F2C7816A9E37}" type="slidenum">
              <a:rPr lang="en-US" smtClean="0">
                <a:latin typeface="Times New Roman" pitchFamily="18" charset="0"/>
              </a:rPr>
              <a:pPr/>
              <a:t>29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339192B-97D6-488B-92A3-B218E771E9F8}" type="slidenum">
              <a:rPr lang="en-US" smtClean="0">
                <a:latin typeface="Times New Roman" pitchFamily="18" charset="0"/>
              </a:rPr>
              <a:pPr/>
              <a:t>30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997D1F9-7082-4679-AD42-313E09C630ED}" type="slidenum">
              <a:rPr lang="en-US" smtClean="0">
                <a:latin typeface="Times New Roman" pitchFamily="18" charset="0"/>
              </a:rPr>
              <a:pPr/>
              <a:t>31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1D41F57-42BF-449A-9439-D8E738A4809E}" type="slidenum">
              <a:rPr lang="en-US" smtClean="0">
                <a:latin typeface="Times New Roman" pitchFamily="18" charset="0"/>
              </a:rPr>
              <a:pPr/>
              <a:t>32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E8D7F54-E556-4B25-A02C-D72E27ED3BBE}" type="slidenum">
              <a:rPr lang="en-US" smtClean="0">
                <a:latin typeface="Times New Roman" pitchFamily="18" charset="0"/>
              </a:rPr>
              <a:pPr/>
              <a:t>33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FA47D08-4D6F-4925-B2A2-F6CAEFD20485}" type="slidenum">
              <a:rPr lang="en-US" smtClean="0">
                <a:latin typeface="Times New Roman" pitchFamily="18" charset="0"/>
              </a:rPr>
              <a:pPr/>
              <a:t>34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2491967-F3C9-4FE3-81C0-9622D64DC8EE}" type="slidenum">
              <a:rPr lang="en-US" smtClean="0">
                <a:latin typeface="Times New Roman" pitchFamily="18" charset="0"/>
              </a:rPr>
              <a:pPr/>
              <a:t>35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4EEA37F-2E5C-4272-8B15-50744E1AF2B8}" type="slidenum">
              <a:rPr lang="en-US" smtClean="0">
                <a:latin typeface="Times New Roman" pitchFamily="18" charset="0"/>
              </a:rPr>
              <a:pPr/>
              <a:t>36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8E3206A-F75D-4B84-8B9A-BA2E05A8BCCB}" type="slidenum">
              <a:rPr lang="en-US" smtClean="0">
                <a:latin typeface="Times New Roman" pitchFamily="18" charset="0"/>
              </a:rPr>
              <a:pPr/>
              <a:t>37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1BE5A72-D958-4949-8D98-B7FA41467593}" type="slidenum">
              <a:rPr lang="en-US" smtClean="0">
                <a:latin typeface="Times New Roman" pitchFamily="18" charset="0"/>
              </a:rPr>
              <a:pPr/>
              <a:t>38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5BF9CDF-6771-4F37-88BD-499345EBA701}" type="slidenum">
              <a:rPr lang="en-US" smtClean="0">
                <a:latin typeface="Times New Roman" pitchFamily="18" charset="0"/>
              </a:rPr>
              <a:pPr/>
              <a:t>39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8F912D8-387F-4FBD-9998-60F70E205EF4}" type="slidenum">
              <a:rPr lang="en-US" smtClean="0">
                <a:latin typeface="Times New Roman" pitchFamily="18" charset="0"/>
              </a:rPr>
              <a:pPr/>
              <a:t>40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EAD4712-5962-4E5E-A09D-4C5F845BBF37}" type="slidenum">
              <a:rPr lang="en-US" smtClean="0">
                <a:latin typeface="Times New Roman" pitchFamily="18" charset="0"/>
              </a:rPr>
              <a:pPr/>
              <a:t>41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C2FE2B2-9180-42B1-8499-C5C8D5EC4DD0}" type="slidenum">
              <a:rPr lang="en-US" smtClean="0">
                <a:latin typeface="Times New Roman" pitchFamily="18" charset="0"/>
              </a:rPr>
              <a:pPr/>
              <a:t>42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C8719FB-17B3-40A0-9F32-57A81655F647}" type="slidenum">
              <a:rPr lang="en-US" smtClean="0">
                <a:latin typeface="Times New Roman" pitchFamily="18" charset="0"/>
              </a:rPr>
              <a:pPr/>
              <a:t>43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B688D2E-E4C9-454E-B4F4-6B6A31D6D870}" type="slidenum">
              <a:rPr lang="en-US" smtClean="0">
                <a:latin typeface="Times New Roman" pitchFamily="18" charset="0"/>
              </a:rPr>
              <a:pPr/>
              <a:t>44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1305B4-DE63-4BEC-88E6-D8D0890ACDDC}" type="slidenum">
              <a:rPr lang="en-US" smtClean="0">
                <a:latin typeface="Times New Roman" pitchFamily="18" charset="0"/>
              </a:rPr>
              <a:pPr/>
              <a:t>45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1D4209A-B8CF-4CA9-A4D2-D2FCD6BA2C13}" type="slidenum">
              <a:rPr lang="en-US" smtClean="0">
                <a:latin typeface="Times New Roman" pitchFamily="18" charset="0"/>
              </a:rPr>
              <a:pPr/>
              <a:t>46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225FDCE-C09B-40B2-B8AF-EB37C28E14D3}" type="slidenum">
              <a:rPr lang="en-US" smtClean="0">
                <a:latin typeface="Times New Roman" pitchFamily="18" charset="0"/>
              </a:rPr>
              <a:pPr/>
              <a:t>47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C18E4E8-CBE8-4379-963F-10F2803DA658}" type="slidenum">
              <a:rPr lang="en-US" smtClean="0">
                <a:latin typeface="Times New Roman" pitchFamily="18" charset="0"/>
              </a:rPr>
              <a:pPr/>
              <a:t>48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16663EE-7F33-4361-A14D-2F29DE9A78F5}" type="slidenum">
              <a:rPr lang="en-US" smtClean="0">
                <a:latin typeface="Times New Roman" pitchFamily="18" charset="0"/>
              </a:rPr>
              <a:pPr/>
              <a:t>49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D7E51E0-6F1E-4F0A-9C8C-E81967091A4F}" type="slidenum">
              <a:rPr lang="en-US" smtClean="0">
                <a:latin typeface="Times New Roman" pitchFamily="18" charset="0"/>
              </a:rPr>
              <a:pPr/>
              <a:t>50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3DC57FC-1363-4579-889D-807EC9046635}" type="slidenum">
              <a:rPr lang="en-US" smtClean="0">
                <a:latin typeface="Times New Roman" pitchFamily="18" charset="0"/>
              </a:rPr>
              <a:pPr/>
              <a:t>51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EE85491-9E0E-46E4-9328-01BF99DD556D}" type="slidenum">
              <a:rPr lang="en-US" smtClean="0">
                <a:latin typeface="Times New Roman" pitchFamily="18" charset="0"/>
              </a:rPr>
              <a:pPr/>
              <a:t>52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7826858-8716-4676-92B8-724B46ABFCA3}" type="slidenum">
              <a:rPr lang="en-US" smtClean="0">
                <a:latin typeface="Times New Roman" pitchFamily="18" charset="0"/>
              </a:rPr>
              <a:pPr/>
              <a:t>53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3D148E1-72B2-4034-A2FB-29EDC8EF13E9}" type="slidenum">
              <a:rPr lang="en-US" smtClean="0">
                <a:latin typeface="Times New Roman" pitchFamily="18" charset="0"/>
              </a:rPr>
              <a:pPr/>
              <a:t>54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E91E02-9C6E-4412-B5AA-B78072978C58}" type="slidenum">
              <a:rPr lang="en-US" smtClean="0">
                <a:latin typeface="Times New Roman" pitchFamily="18" charset="0"/>
              </a:rPr>
              <a:pPr/>
              <a:t>55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190712-4097-41EF-A16E-273BBA3841D0}" type="slidenum">
              <a:rPr lang="en-US" smtClean="0">
                <a:latin typeface="Times New Roman" pitchFamily="18" charset="0"/>
              </a:rPr>
              <a:pPr/>
              <a:t>56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50A63EE-BAB3-4A96-A3AD-61FFD188F420}" type="slidenum">
              <a:rPr lang="en-US" smtClean="0">
                <a:latin typeface="Times New Roman" pitchFamily="18" charset="0"/>
              </a:rPr>
              <a:pPr/>
              <a:t>57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FF1BE2E-ADA6-4A0F-94DC-7F9A14BC8753}" type="slidenum">
              <a:rPr lang="en-US" smtClean="0">
                <a:latin typeface="Times New Roman" pitchFamily="18" charset="0"/>
              </a:rPr>
              <a:pPr/>
              <a:t>58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A0CF548-B9E5-4224-9178-6544F3142BE8}" type="slidenum">
              <a:rPr lang="en-US" smtClean="0">
                <a:latin typeface="Times New Roman" pitchFamily="18" charset="0"/>
                <a:cs typeface="Arial" charset="0"/>
              </a:rPr>
              <a:pPr/>
              <a:t>59</a:t>
            </a:fld>
            <a:endParaRPr lang="en-US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148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9535DF6-E76E-4D5F-BEAD-E71BA98337A2}" type="slidenum">
              <a:rPr lang="en-US" smtClean="0">
                <a:latin typeface="Times New Roman" pitchFamily="18" charset="0"/>
              </a:rPr>
              <a:pPr/>
              <a:t>60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26A8192-1BE3-40AC-A5F5-C26877C2C185}" type="slidenum">
              <a:rPr lang="en-US" smtClean="0">
                <a:latin typeface="Times New Roman" pitchFamily="18" charset="0"/>
              </a:rPr>
              <a:pPr/>
              <a:t>61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02E8F3-5E00-42D1-A9C1-7373C0010BA0}" type="slidenum">
              <a:rPr lang="en-US" smtClean="0">
                <a:latin typeface="Times New Roman" pitchFamily="18" charset="0"/>
              </a:rPr>
              <a:pPr/>
              <a:t>62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41D356A-2563-4D08-808D-F9FDCC06D526}" type="slidenum">
              <a:rPr lang="en-US" smtClean="0">
                <a:latin typeface="Times New Roman" pitchFamily="18" charset="0"/>
              </a:rPr>
              <a:pPr/>
              <a:t>63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FB92D64-B2C1-4281-96EE-353257210016}" type="slidenum">
              <a:rPr lang="en-US" smtClean="0">
                <a:latin typeface="Times New Roman" pitchFamily="18" charset="0"/>
              </a:rPr>
              <a:pPr/>
              <a:t>64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38D8C6A-5F0E-45CF-A668-BFD21A4276C5}" type="slidenum">
              <a:rPr lang="en-US" smtClean="0">
                <a:latin typeface="Times New Roman" pitchFamily="18" charset="0"/>
              </a:rPr>
              <a:pPr/>
              <a:t>65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0FD98EC-19E3-4FBD-A58A-FCC1A46EAFDD}" type="slidenum">
              <a:rPr lang="en-US" smtClean="0">
                <a:latin typeface="Times New Roman" pitchFamily="18" charset="0"/>
              </a:rPr>
              <a:pPr/>
              <a:t>66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7687E78-9CA6-4E7B-9149-D691D66D43D6}" type="slidenum">
              <a:rPr lang="en-US" smtClean="0">
                <a:latin typeface="Times New Roman" pitchFamily="18" charset="0"/>
              </a:rPr>
              <a:pPr/>
              <a:t>67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F845FBC-4027-4318-B893-D59DE7A70BDE}" type="slidenum">
              <a:rPr lang="en-US" smtClean="0">
                <a:latin typeface="Times New Roman" pitchFamily="18" charset="0"/>
              </a:rPr>
              <a:pPr/>
              <a:t>68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0FEC321-65D8-4062-954C-88844E7DC64C}" type="slidenum">
              <a:rPr lang="en-US" smtClean="0">
                <a:latin typeface="Times New Roman" pitchFamily="18" charset="0"/>
              </a:rPr>
              <a:pPr/>
              <a:t>69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049CA57-0463-478C-8B08-C382FCE76AEA}" type="slidenum">
              <a:rPr lang="en-US" smtClean="0">
                <a:latin typeface="Times New Roman" pitchFamily="18" charset="0"/>
              </a:rPr>
              <a:pPr/>
              <a:t>70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0FBE0A-E5CA-4848-93DE-43F68099A00E}" type="slidenum">
              <a:rPr lang="en-US" smtClean="0">
                <a:latin typeface="Times New Roman" pitchFamily="18" charset="0"/>
              </a:rPr>
              <a:pPr/>
              <a:t>71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DAF7E77-9E73-4ABC-9EAE-052B365A5A65}" type="slidenum">
              <a:rPr lang="en-US" smtClean="0">
                <a:latin typeface="Times New Roman" pitchFamily="18" charset="0"/>
              </a:rPr>
              <a:pPr/>
              <a:t>72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57964BC-830D-4A41-BAA7-61BBE905976D}" type="slidenum">
              <a:rPr lang="en-US" smtClean="0">
                <a:latin typeface="Times New Roman" pitchFamily="18" charset="0"/>
              </a:rPr>
              <a:pPr/>
              <a:t>73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344BF79-63FA-4775-96CB-B2B5670B4D72}" type="slidenum">
              <a:rPr lang="en-US" smtClean="0">
                <a:latin typeface="Times New Roman" pitchFamily="18" charset="0"/>
              </a:rPr>
              <a:pPr/>
              <a:t>74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67555A8-39EB-4B4E-A06C-685A097FB051}" type="slidenum">
              <a:rPr lang="en-US" smtClean="0">
                <a:latin typeface="Times New Roman" pitchFamily="18" charset="0"/>
              </a:rPr>
              <a:pPr/>
              <a:t>75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3BFCB7E-9BD8-4AD6-95C7-A4F80E480BD7}" type="slidenum">
              <a:rPr lang="en-US" smtClean="0">
                <a:latin typeface="Times New Roman" pitchFamily="18" charset="0"/>
              </a:rPr>
              <a:pPr/>
              <a:t>76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61A2A38-6C8A-4BC1-9C56-63F8FF03B8DF}" type="slidenum">
              <a:rPr lang="en-US" smtClean="0">
                <a:latin typeface="Times New Roman" pitchFamily="18" charset="0"/>
              </a:rPr>
              <a:pPr/>
              <a:t>77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9CC6879-49BB-45F6-8F9C-550541BDFF66}" type="slidenum">
              <a:rPr lang="en-US" smtClean="0">
                <a:latin typeface="Times New Roman" pitchFamily="18" charset="0"/>
              </a:rPr>
              <a:pPr/>
              <a:t>78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9778A1D-3BDC-49CD-8239-71F770CFCF6C}" type="slidenum">
              <a:rPr lang="en-US" smtClean="0">
                <a:latin typeface="Times New Roman" pitchFamily="18" charset="0"/>
              </a:rPr>
              <a:pPr/>
              <a:t>79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0E9D839-2292-4140-A94E-D9433D3D6107}" type="slidenum">
              <a:rPr lang="en-US" smtClean="0">
                <a:latin typeface="Times New Roman" pitchFamily="18" charset="0"/>
              </a:rPr>
              <a:pPr/>
              <a:t>80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8CCC823-27CE-4F13-9004-24B2248D571E}" type="slidenum">
              <a:rPr lang="en-US" smtClean="0">
                <a:latin typeface="Times New Roman" pitchFamily="18" charset="0"/>
              </a:rPr>
              <a:pPr/>
              <a:t>81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C8835D6-AE62-4477-AF3D-AA7B7F9A1DFC}" type="slidenum">
              <a:rPr lang="en-US" smtClean="0">
                <a:latin typeface="Times New Roman" pitchFamily="18" charset="0"/>
              </a:rPr>
              <a:pPr/>
              <a:t>82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FFAC700-AAED-4DB5-BD04-7350BE47E659}" type="slidenum">
              <a:rPr lang="en-US" smtClean="0">
                <a:latin typeface="Times New Roman" pitchFamily="18" charset="0"/>
              </a:rPr>
              <a:pPr/>
              <a:t>83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0D169-3A9F-4405-8BF6-E04D8353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8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3B39A-6B2E-4610-86BE-B1C7F65A4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3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82309-C1FA-4C38-8253-17D29E1AE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3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7A770-F342-475C-8570-0CD907FC4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14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93287-D7D6-43DF-938C-83862E4DB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6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79C7D-B145-4659-BFB4-B9FAECE8F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0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A120-3DB7-4862-9A83-060E9020F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5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13ECE-9F20-4C42-8267-D929B9ACC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7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A21FB-371B-4161-87A5-D0FE43689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5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E1AA1-8F99-465A-8CAE-241B03E93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76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50E39-C7D7-4CC3-BEB9-CA827384F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63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57B61-83FB-45B2-B3C0-D6D21AF0F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9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9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9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65F14919-867A-44A0-B8DD-1C1769DFE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6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7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8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9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7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4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7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8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9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0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1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2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3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4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5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6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41.png"/><Relationship Id="rId4" Type="http://schemas.openxmlformats.org/officeDocument/2006/relationships/oleObject" Target="../embeddings/oleObject37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42.png"/><Relationship Id="rId4" Type="http://schemas.openxmlformats.org/officeDocument/2006/relationships/oleObject" Target="../embeddings/oleObject38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43.png"/><Relationship Id="rId4" Type="http://schemas.openxmlformats.org/officeDocument/2006/relationships/oleObject" Target="../embeddings/oleObject39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40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1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2.bin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smtClean="0">
                <a:solidFill>
                  <a:schemeClr val="tx1"/>
                </a:solidFill>
              </a:rPr>
              <a:t>Discrete Choice Models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00200" y="2514600"/>
            <a:ext cx="6708775" cy="2570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New York University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371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Part 11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962400"/>
            <a:ext cx="64008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Modeling Heterogeneity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Several Types of Heterogeneity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0104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Observational: Observable differences across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choice makers</a:t>
            </a:r>
          </a:p>
          <a:p>
            <a:pPr eaLnBrk="1" hangingPunct="1"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Choice strategy:  How consumers make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decisions. (E.g., omitted attributes)</a:t>
            </a:r>
          </a:p>
          <a:p>
            <a:pPr eaLnBrk="1" hangingPunct="1"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Structure: Model frameworks</a:t>
            </a:r>
          </a:p>
          <a:p>
            <a:pPr eaLnBrk="1" hangingPunct="1"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Preferences: Model ‘parameters’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Attention to Heterogeneity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2133600"/>
            <a:ext cx="5638800" cy="121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smtClean="0">
                <a:latin typeface="+mj-lt"/>
              </a:rPr>
              <a:t>Modeling heterogeneity is important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smtClean="0">
                <a:latin typeface="+mj-lt"/>
              </a:rPr>
              <a:t>Attention to heterogeneity –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an informal survey of four literatures </a:t>
            </a:r>
          </a:p>
        </p:txBody>
      </p:sp>
      <p:graphicFrame>
        <p:nvGraphicFramePr>
          <p:cNvPr id="626692" name="Group 4"/>
          <p:cNvGraphicFramePr>
            <a:graphicFrameLocks noGrp="1"/>
          </p:cNvGraphicFramePr>
          <p:nvPr>
            <p:ph sz="half" idx="2"/>
          </p:nvPr>
        </p:nvGraphicFramePr>
        <p:xfrm>
          <a:off x="2438400" y="3581400"/>
          <a:ext cx="4267200" cy="1828800"/>
        </p:xfrm>
        <a:graphic>
          <a:graphicData uri="http://schemas.openxmlformats.org/drawingml/2006/table">
            <a:tbl>
              <a:tblPr/>
              <a:tblGrid>
                <a:gridCol w="1574800"/>
                <a:gridCol w="1346200"/>
                <a:gridCol w="13462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Levels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Scaling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Economics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Education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Marketing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Much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Transport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Extensive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74" name="Rectangle 4"/>
          <p:cNvSpPr>
            <a:spLocks noChangeArrowheads="1"/>
          </p:cNvSpPr>
          <p:nvPr/>
        </p:nvSpPr>
        <p:spPr bwMode="auto">
          <a:xfrm>
            <a:off x="2438400" y="3581400"/>
            <a:ext cx="4267200" cy="1828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Heterogeneity in Choice Strategy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400" smtClean="0"/>
              <a:t>  </a:t>
            </a:r>
            <a:r>
              <a:rPr lang="en-US" sz="4400" smtClean="0">
                <a:latin typeface="+mj-lt"/>
              </a:rPr>
              <a:t>C</a:t>
            </a:r>
            <a:r>
              <a:rPr lang="en-US" smtClean="0">
                <a:latin typeface="+mj-lt"/>
              </a:rPr>
              <a:t>onsumers avoid ‘complexity’</a:t>
            </a:r>
          </a:p>
          <a:p>
            <a:pPr lvl="1" eaLnBrk="1" hangingPunct="1">
              <a:defRPr/>
            </a:pPr>
            <a:endParaRPr lang="en-US" sz="900" smtClean="0">
              <a:latin typeface="+mj-lt"/>
            </a:endParaRPr>
          </a:p>
          <a:p>
            <a:pPr lvl="1" eaLnBrk="1" hangingPunct="1">
              <a:defRPr/>
            </a:pPr>
            <a:r>
              <a:rPr lang="en-US" smtClean="0">
                <a:latin typeface="+mj-lt"/>
              </a:rPr>
              <a:t>Lexicographic preferences eliminate certain choices </a:t>
            </a:r>
            <a:r>
              <a:rPr lang="en-US" smtClean="0">
                <a:latin typeface="+mj-lt"/>
                <a:sym typeface="Wingdings" pitchFamily="2" charset="2"/>
              </a:rPr>
              <a:t> choice set may be endogenously determined</a:t>
            </a:r>
          </a:p>
          <a:p>
            <a:pPr lvl="1" eaLnBrk="1" hangingPunct="1">
              <a:defRPr/>
            </a:pPr>
            <a:r>
              <a:rPr lang="en-US" smtClean="0">
                <a:latin typeface="+mj-lt"/>
                <a:sym typeface="Wingdings" pitchFamily="2" charset="2"/>
              </a:rPr>
              <a:t>Simplification strategies may eliminate </a:t>
            </a:r>
            <a:br>
              <a:rPr lang="en-US" smtClean="0">
                <a:latin typeface="+mj-lt"/>
                <a:sym typeface="Wingdings" pitchFamily="2" charset="2"/>
              </a:rPr>
            </a:br>
            <a:r>
              <a:rPr lang="en-US" smtClean="0">
                <a:latin typeface="+mj-lt"/>
                <a:sym typeface="Wingdings" pitchFamily="2" charset="2"/>
              </a:rPr>
              <a:t>certain attributes  </a:t>
            </a:r>
          </a:p>
          <a:p>
            <a:pPr eaLnBrk="1" hangingPunct="1">
              <a:defRPr/>
            </a:pPr>
            <a:r>
              <a:rPr lang="en-US" sz="4400" smtClean="0">
                <a:latin typeface="+mj-lt"/>
              </a:rPr>
              <a:t>  I</a:t>
            </a:r>
            <a:r>
              <a:rPr lang="en-US" smtClean="0">
                <a:latin typeface="+mj-lt"/>
              </a:rPr>
              <a:t>nformation processing strategy is a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source of heterogeneity in the model.</a:t>
            </a:r>
          </a:p>
          <a:p>
            <a:pPr lvl="1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“Structural Heterogeneity”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00200"/>
            <a:ext cx="6705600" cy="35814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 Marketing literature</a:t>
            </a:r>
          </a:p>
          <a:p>
            <a:pPr eaLnBrk="1" hangingPunct="1"/>
            <a:endParaRPr lang="en-US" sz="1200" smtClean="0"/>
          </a:p>
          <a:p>
            <a:pPr eaLnBrk="1" hangingPunct="1"/>
            <a:r>
              <a:rPr lang="en-US" smtClean="0"/>
              <a:t> Latent class structures </a:t>
            </a:r>
          </a:p>
          <a:p>
            <a:pPr lvl="1" eaLnBrk="1" hangingPunct="1"/>
            <a:r>
              <a:rPr lang="en-US" smtClean="0"/>
              <a:t>Yang/Allenby - latent class random parameters models </a:t>
            </a:r>
          </a:p>
          <a:p>
            <a:pPr lvl="1" eaLnBrk="1" hangingPunct="1"/>
            <a:r>
              <a:rPr lang="en-US" smtClean="0"/>
              <a:t>Kamkura et al – latent class nested logit models with fixed parameters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Accommodating Heterogeneity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362200"/>
            <a:ext cx="7391400" cy="2133600"/>
          </a:xfrm>
        </p:spPr>
        <p:txBody>
          <a:bodyPr/>
          <a:lstStyle/>
          <a:p>
            <a:pPr eaLnBrk="1" hangingPunct="1"/>
            <a:r>
              <a:rPr lang="en-US" sz="4400" smtClean="0"/>
              <a:t>  O</a:t>
            </a:r>
            <a:r>
              <a:rPr lang="en-US" smtClean="0"/>
              <a:t>bserved?  Enter in the model in</a:t>
            </a:r>
            <a:br>
              <a:rPr lang="en-US" smtClean="0"/>
            </a:br>
            <a:r>
              <a:rPr lang="en-US" smtClean="0"/>
              <a:t>    familiar (and unfamiliar) ways.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z="4400" smtClean="0"/>
              <a:t>  U</a:t>
            </a:r>
            <a:r>
              <a:rPr lang="en-US" smtClean="0"/>
              <a:t>nobserved?  Takes the form of</a:t>
            </a:r>
            <a:br>
              <a:rPr lang="en-US" smtClean="0"/>
            </a:br>
            <a:r>
              <a:rPr lang="en-US" smtClean="0"/>
              <a:t>    randomness in the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Heterogeneity and the MNL Model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981200"/>
            <a:ext cx="70866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Limitations of the MNL Model: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IID </a:t>
            </a:r>
            <a:r>
              <a:rPr lang="en-US" smtClean="0">
                <a:latin typeface="+mj-lt"/>
                <a:sym typeface="Wingdings" pitchFamily="2" charset="2"/>
              </a:rPr>
              <a:t></a:t>
            </a:r>
            <a:r>
              <a:rPr lang="en-US" smtClean="0">
                <a:latin typeface="+mj-lt"/>
              </a:rPr>
              <a:t> IIA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Fundamental tastes are the same across all individuals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How to adjust the model to allow variation across individuals?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Full random variation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Latent clustering – allow </a:t>
            </a:r>
            <a:r>
              <a:rPr lang="en-US" i="1" u="sng" smtClean="0">
                <a:latin typeface="+mj-lt"/>
              </a:rPr>
              <a:t>some</a:t>
            </a:r>
            <a:r>
              <a:rPr lang="en-US" smtClean="0">
                <a:latin typeface="+mj-lt"/>
              </a:rPr>
              <a:t> variation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600200" y="1600200"/>
          <a:ext cx="51022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4" imgW="2324100" imgH="520700" progId="Equation.DSMT4">
                  <p:embed/>
                </p:oleObj>
              </mc:Choice>
              <mc:Fallback>
                <p:oleObj name="Equation" r:id="rId4" imgW="2324100" imgH="520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00200"/>
                        <a:ext cx="51022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24000" y="1600200"/>
            <a:ext cx="5257800" cy="11049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Observable Heterogeneity in Utility Levels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1268" name="Object 5"/>
          <p:cNvGraphicFramePr>
            <a:graphicFrameLocks noChangeAspect="1"/>
          </p:cNvGraphicFramePr>
          <p:nvPr/>
        </p:nvGraphicFramePr>
        <p:xfrm>
          <a:off x="1524000" y="2362200"/>
          <a:ext cx="54864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4" imgW="2984500" imgH="762000" progId="Equation.DSMT4">
                  <p:embed/>
                </p:oleObj>
              </mc:Choice>
              <mc:Fallback>
                <p:oleObj name="Equation" r:id="rId4" imgW="2984500" imgH="762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362200"/>
                        <a:ext cx="548640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524000" y="4191000"/>
            <a:ext cx="66294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Choice, e.g., among brands of cars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x</a:t>
            </a:r>
            <a:r>
              <a:rPr lang="en-US" sz="2000" b="1" baseline="-25000">
                <a:latin typeface="+mj-lt"/>
              </a:rPr>
              <a:t>itj</a:t>
            </a:r>
            <a:r>
              <a:rPr lang="en-US" sz="2000" b="1">
                <a:latin typeface="+mj-lt"/>
              </a:rPr>
              <a:t> = attributes: price, features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z</a:t>
            </a:r>
            <a:r>
              <a:rPr lang="en-US" sz="2000" b="1" baseline="-25000">
                <a:latin typeface="+mj-lt"/>
              </a:rPr>
              <a:t>it</a:t>
            </a:r>
            <a:r>
              <a:rPr lang="en-US" sz="2000" b="1">
                <a:latin typeface="+mj-lt"/>
              </a:rPr>
              <a:t> = observable characteristics: age, sex, income</a:t>
            </a:r>
          </a:p>
        </p:txBody>
      </p:sp>
      <p:sp>
        <p:nvSpPr>
          <p:cNvPr id="11270" name="Line 7"/>
          <p:cNvSpPr>
            <a:spLocks noChangeShapeType="1"/>
          </p:cNvSpPr>
          <p:nvPr/>
        </p:nvSpPr>
        <p:spPr bwMode="auto">
          <a:xfrm>
            <a:off x="5334000" y="1828800"/>
            <a:ext cx="0" cy="457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1447800" y="2895600"/>
            <a:ext cx="5562600" cy="11049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Observable Heterogeneity in </a:t>
            </a:r>
            <a:br>
              <a:rPr lang="en-US" sz="3600" smtClean="0"/>
            </a:br>
            <a:r>
              <a:rPr lang="en-US" sz="3600" smtClean="0"/>
              <a:t>Preference Weights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676400" y="2133600"/>
          <a:ext cx="6122988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2971800" imgH="1701800" progId="Equation.DSMT4">
                  <p:embed/>
                </p:oleObj>
              </mc:Choice>
              <mc:Fallback>
                <p:oleObj name="Equation" r:id="rId4" imgW="2971800" imgH="170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133600"/>
                        <a:ext cx="6122988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1524000" y="4572000"/>
            <a:ext cx="6477000" cy="11049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Heteroscedasticity in the MNL Model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00200"/>
            <a:ext cx="7239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•  </a:t>
            </a:r>
            <a:r>
              <a:rPr lang="en-US" sz="2400" smtClean="0">
                <a:latin typeface="+mj-lt"/>
              </a:rPr>
              <a:t>Motivation: Scaling in utility functions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 If ignored, distorts coefficients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  <a:defRPr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 Random utility basis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  <a:defRPr/>
            </a:pPr>
            <a:r>
              <a:rPr lang="en-US" smtClean="0">
                <a:latin typeface="+mj-lt"/>
              </a:rPr>
              <a:t>	  U</a:t>
            </a:r>
            <a:r>
              <a:rPr lang="en-US" sz="2000" smtClean="0">
                <a:latin typeface="+mj-lt"/>
              </a:rPr>
              <a:t>ij</a:t>
            </a:r>
            <a:r>
              <a:rPr lang="en-US" smtClean="0">
                <a:latin typeface="+mj-lt"/>
              </a:rPr>
              <a:t>  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</a:t>
            </a:r>
            <a:r>
              <a:rPr lang="en-US" smtClean="0">
                <a:latin typeface="+mj-lt"/>
                <a:sym typeface="Symbol" pitchFamily="18" charset="2"/>
              </a:rPr>
              <a:t>  +  </a:t>
            </a:r>
            <a:r>
              <a:rPr lang="en-US" b="1" smtClean="0">
                <a:latin typeface="+mj-lt"/>
                <a:sym typeface="Symbol" pitchFamily="18" charset="2"/>
              </a:rPr>
              <a:t>’x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mtClean="0">
                <a:latin typeface="+mj-lt"/>
                <a:sym typeface="Symbol" pitchFamily="18" charset="2"/>
              </a:rPr>
              <a:t>   +  </a:t>
            </a:r>
            <a:r>
              <a:rPr lang="en-US" b="1" smtClean="0">
                <a:latin typeface="+mj-lt"/>
                <a:sym typeface="Symbol" pitchFamily="18" charset="2"/>
              </a:rPr>
              <a:t>’z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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  <a:defRPr/>
            </a:pPr>
            <a:r>
              <a:rPr lang="en-US" sz="2400" smtClean="0">
                <a:latin typeface="+mj-lt"/>
              </a:rPr>
              <a:t>            i </a:t>
            </a:r>
            <a:r>
              <a:rPr lang="en-US" sz="2400" smtClean="0"/>
              <a:t>=</a:t>
            </a:r>
            <a:r>
              <a:rPr lang="en-US" sz="2400" smtClean="0">
                <a:latin typeface="+mj-lt"/>
              </a:rPr>
              <a:t> 1,…,N;  j = 1,…,J(i)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  <a:defRPr/>
            </a:pPr>
            <a:r>
              <a:rPr lang="en-US" smtClean="0">
                <a:latin typeface="+mj-lt"/>
              </a:rPr>
              <a:t>    </a:t>
            </a:r>
            <a:r>
              <a:rPr lang="en-US" sz="2400" smtClean="0">
                <a:latin typeface="+mj-lt"/>
              </a:rPr>
              <a:t>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)) now scaled</a:t>
            </a: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  Extensions:  Relaxes IIA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600" smtClean="0">
                <a:latin typeface="+mj-lt"/>
              </a:rPr>
              <a:t>     </a:t>
            </a:r>
            <a:r>
              <a:rPr lang="en-US" sz="2400" smtClean="0">
                <a:latin typeface="+mj-lt"/>
              </a:rPr>
              <a:t>Allows heteroscedasticity across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choices and across individuals</a:t>
            </a:r>
            <a:endParaRPr lang="en-US" sz="160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6273800" y="3492500"/>
            <a:ext cx="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‘Quantifiable’ Heterogeneity in Scaling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219200" y="2362200"/>
          <a:ext cx="6445250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Equation" r:id="rId4" imgW="2247900" imgH="508000" progId="Equation.DSMT4">
                  <p:embed/>
                </p:oleObj>
              </mc:Choice>
              <mc:Fallback>
                <p:oleObj name="Equation" r:id="rId4" imgW="2247900" imgH="508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362200"/>
                        <a:ext cx="6445250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057400" y="5181600"/>
            <a:ext cx="5029200" cy="83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latin typeface="+mj-lt"/>
              </a:rPr>
              <a:t>w</a:t>
            </a:r>
            <a:r>
              <a:rPr lang="en-US" sz="2400" b="1" baseline="-25000">
                <a:latin typeface="+mj-lt"/>
              </a:rPr>
              <a:t>it</a:t>
            </a:r>
            <a:r>
              <a:rPr lang="en-US" sz="2400" b="1">
                <a:latin typeface="+mj-lt"/>
              </a:rPr>
              <a:t> = observable characteristics: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        age, sex, income, etc.</a:t>
            </a:r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 flipV="1">
            <a:off x="5029200" y="3886200"/>
            <a:ext cx="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Modeling Unobserved Heterogeneity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010400" cy="4530725"/>
          </a:xfrm>
        </p:spPr>
        <p:txBody>
          <a:bodyPr/>
          <a:lstStyle/>
          <a:p>
            <a:pPr eaLnBrk="1" hangingPunct="1"/>
            <a:r>
              <a:rPr lang="en-US" smtClean="0"/>
              <a:t>Modeling individual heterogeneity</a:t>
            </a:r>
          </a:p>
          <a:p>
            <a:pPr lvl="1" eaLnBrk="1" hangingPunct="1"/>
            <a:r>
              <a:rPr lang="en-US" smtClean="0"/>
              <a:t>Latent class – Discrete approximation</a:t>
            </a:r>
          </a:p>
          <a:p>
            <a:pPr lvl="1" eaLnBrk="1" hangingPunct="1"/>
            <a:r>
              <a:rPr lang="en-US" smtClean="0"/>
              <a:t>Mixed logit – Continuous</a:t>
            </a:r>
          </a:p>
          <a:p>
            <a:pPr lvl="1" eaLnBrk="1" hangingPunct="1"/>
            <a:r>
              <a:rPr lang="en-US" smtClean="0"/>
              <a:t>The mixed logit model (generalities)</a:t>
            </a:r>
          </a:p>
          <a:p>
            <a:pPr eaLnBrk="1" hangingPunct="1"/>
            <a:r>
              <a:rPr lang="en-US" smtClean="0"/>
              <a:t>Data structure – RP and SP data</a:t>
            </a:r>
          </a:p>
          <a:p>
            <a:pPr lvl="1" eaLnBrk="1" hangingPunct="1"/>
            <a:r>
              <a:rPr lang="en-US" smtClean="0"/>
              <a:t>Induces heterogeneity</a:t>
            </a:r>
          </a:p>
          <a:p>
            <a:pPr lvl="1" eaLnBrk="1" hangingPunct="1"/>
            <a:r>
              <a:rPr lang="en-US" smtClean="0"/>
              <a:t>Induces heteroscedasticity – the scaling problem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Heterogeneity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362200"/>
            <a:ext cx="7086600" cy="2971800"/>
          </a:xfrm>
        </p:spPr>
        <p:txBody>
          <a:bodyPr/>
          <a:lstStyle/>
          <a:p>
            <a:pPr eaLnBrk="1" hangingPunct="1"/>
            <a:r>
              <a:rPr lang="en-US" smtClean="0"/>
              <a:t>Modeling observed and unobserved individual heterogeneity</a:t>
            </a:r>
          </a:p>
          <a:p>
            <a:pPr lvl="1" eaLnBrk="1" hangingPunct="1"/>
            <a:r>
              <a:rPr lang="en-US" smtClean="0"/>
              <a:t>Latent class – Discrete variation</a:t>
            </a:r>
          </a:p>
          <a:p>
            <a:pPr lvl="1" eaLnBrk="1" hangingPunct="1"/>
            <a:r>
              <a:rPr lang="en-US" smtClean="0"/>
              <a:t>Mixed logit – Continuous variation</a:t>
            </a:r>
          </a:p>
          <a:p>
            <a:pPr lvl="1" eaLnBrk="1" hangingPunct="1"/>
            <a:r>
              <a:rPr lang="en-US" smtClean="0"/>
              <a:t>The generalized mixed logit model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962400"/>
            <a:ext cx="64008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Latent Class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Discrete Parameter Heterogeneity</a:t>
            </a:r>
            <a:br>
              <a:rPr lang="en-US" sz="3200" smtClean="0"/>
            </a:br>
            <a:r>
              <a:rPr lang="en-US" sz="3200" smtClean="0"/>
              <a:t>Latent Classes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/>
        </p:nvGraphicFramePr>
        <p:xfrm>
          <a:off x="609600" y="1828800"/>
          <a:ext cx="7827963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4" imgW="3403600" imgH="1905000" progId="Equation.DSMT4">
                  <p:embed/>
                </p:oleObj>
              </mc:Choice>
              <mc:Fallback>
                <p:oleObj name="Equation" r:id="rId4" imgW="3403600" imgH="1905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7827963" cy="438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295400" y="4419600"/>
            <a:ext cx="5867400" cy="1828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Latent Class Probabilities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smtClean="0"/>
              <a:t>A</a:t>
            </a:r>
            <a:r>
              <a:rPr lang="en-US" smtClean="0"/>
              <a:t>mbiguous – Classical Bayesian model?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/>
              <a:t>E</a:t>
            </a:r>
            <a:r>
              <a:rPr lang="en-US" smtClean="0"/>
              <a:t>quivalent to random parameters models with discrete parameter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Using nested logits, etc. does not change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Precisely analogous to continuous ‘random parameter’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/>
              <a:t>N</a:t>
            </a:r>
            <a:r>
              <a:rPr lang="en-US" smtClean="0"/>
              <a:t>ot always equivalent – zero inflation models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733425" y="2514600"/>
          <a:ext cx="7335838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tion" r:id="rId4" imgW="3467100" imgH="520700" progId="Equation.DSMT4">
                  <p:embed/>
                </p:oleObj>
              </mc:Choice>
              <mc:Fallback>
                <p:oleObj name="Equation" r:id="rId4" imgW="3467100" imgH="520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2514600"/>
                        <a:ext cx="7335838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Equation" r:id="rId6" imgW="2260600" imgH="508000" progId="Equation.DSMT4">
                  <p:embed/>
                </p:oleObj>
              </mc:Choice>
              <mc:Fallback>
                <p:oleObj name="Equation" r:id="rId6" imgW="2260600" imgH="508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4876800"/>
                        <a:ext cx="5057775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6858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Two Interpretations of Latent Classes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>
            <p:ph idx="1"/>
          </p:nvPr>
        </p:nvGraphicFramePr>
        <p:xfrm>
          <a:off x="1676400" y="1747838"/>
          <a:ext cx="584517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Equation" r:id="rId4" imgW="4013200" imgH="3073400" progId="Equation.DSMT4">
                  <p:embed/>
                </p:oleObj>
              </mc:Choice>
              <mc:Fallback>
                <p:oleObj name="Equation" r:id="rId4" imgW="4013200" imgH="3073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47838"/>
                        <a:ext cx="5845175" cy="4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2971800" y="2133600"/>
          <a:ext cx="4275138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tion" r:id="rId4" imgW="2565400" imgH="1371600" progId="Equation.DSMT4">
                  <p:embed/>
                </p:oleObj>
              </mc:Choice>
              <mc:Fallback>
                <p:oleObj name="Equation" r:id="rId4" imgW="2565400" imgH="1371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133600"/>
                        <a:ext cx="4275138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657600" y="5257800"/>
          <a:ext cx="217170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6" imgW="964781" imgH="304668" progId="Equation.DSMT4">
                  <p:embed/>
                </p:oleObj>
              </mc:Choice>
              <mc:Fallback>
                <p:oleObj name="Equation" r:id="rId6" imgW="964781" imgH="304668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257800"/>
                        <a:ext cx="2171700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2895600" y="2133600"/>
            <a:ext cx="44958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3581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Shoe Brand Choice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934200" cy="48006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  <a:p>
            <a:pPr eaLnBrk="1" hangingPunct="1"/>
            <a:r>
              <a:rPr lang="en-US" smtClean="0"/>
              <a:t>T</a:t>
            </a:r>
            <a:r>
              <a:rPr lang="en-US" sz="2000" smtClean="0"/>
              <a:t>hanks to www.statisticalinnovations.com (Latent Gold)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Application: Brand Choice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8077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;Rhs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Pts=3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Pds=8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Par (Save posterior results) $</a:t>
            </a:r>
          </a:p>
          <a:p>
            <a:pPr eaLnBrk="1" hangingPunct="1"/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One Class MNL Estimates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70866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 Normalized   Unnormalized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AIC              2.60156     8325.00573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Fin.Smpl.AIC     2.60157     8325.01825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Bayes IC         2.60915     8349.28935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Hannan Quinn     2.60428     8333.71185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Class LCM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752600" y="1595438"/>
            <a:ext cx="60198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Class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AIC              2.29321     7338.26489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Fin.Smpl.AIC     2.29329     7338.52913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Bayes IC         2.33115     7459.68302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Hannan Quinn     2.30681     7381.79552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562600" y="2319338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LCM: Utilities</a:t>
            </a:r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Estimated LCM: Class Probability Model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2390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Fixed parameter ... is constrained to equal the value or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had a nonpositive st.error because of an earlier problem.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Estimated LCM: </a:t>
            </a:r>
            <a:br>
              <a:rPr lang="en-US" sz="3200" smtClean="0"/>
            </a:br>
            <a:r>
              <a:rPr lang="en-US" sz="3200" smtClean="0"/>
              <a:t>Conditional Parameter Estimates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448786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Estimated LCM: </a:t>
            </a:r>
            <a:br>
              <a:rPr lang="en-US" sz="3200" smtClean="0"/>
            </a:br>
            <a:r>
              <a:rPr lang="en-US" sz="3200" smtClean="0"/>
              <a:t>Conditional Class Probabilities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2600"/>
            <a:ext cx="33686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    </a:t>
            </a:r>
            <a:r>
              <a:rPr lang="en-US" sz="2400" b="1" smtClean="0">
                <a:latin typeface="+mj-lt"/>
              </a:rPr>
              <a:t>MATRIX ; list ; 1/400 * classp_i'1$</a:t>
            </a: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   </a:t>
            </a:r>
            <a:r>
              <a:rPr lang="en-US" sz="2400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Elasticities</a:t>
            </a:r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457200" y="1676400"/>
            <a:ext cx="57912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1752600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>
                <a:latin typeface="+mj-lt"/>
              </a:rPr>
              <a:t>Elasticities are computed by averaging individual elasticities computed at the expected (posterior) parameter vector.</a:t>
            </a:r>
          </a:p>
          <a:p>
            <a:pPr>
              <a:defRPr/>
            </a:pPr>
            <a:endParaRPr lang="en-US" sz="1400">
              <a:latin typeface="+mj-lt"/>
            </a:endParaRPr>
          </a:p>
          <a:p>
            <a:pPr>
              <a:defRPr/>
            </a:pPr>
            <a:r>
              <a:rPr lang="en-US" sz="1400">
                <a:latin typeface="+mj-lt"/>
              </a:rPr>
              <a:t>This is an 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Application: Long Distance Drivers’ </a:t>
            </a:r>
            <a:br>
              <a:rPr lang="en-US" sz="3600" smtClean="0"/>
            </a:br>
            <a:r>
              <a:rPr lang="en-US" sz="3600" smtClean="0"/>
              <a:t>Preference for Road Environments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315200" cy="4530725"/>
          </a:xfrm>
        </p:spPr>
        <p:txBody>
          <a:bodyPr/>
          <a:lstStyle/>
          <a:p>
            <a:pPr marL="609600" indent="-609600" eaLnBrk="1" hangingPunct="1"/>
            <a:r>
              <a:rPr lang="en-US" sz="2000" smtClean="0"/>
              <a:t>New Zealand survey, 2000, 274 drivers</a:t>
            </a:r>
          </a:p>
          <a:p>
            <a:pPr marL="609600" indent="-609600" eaLnBrk="1" hangingPunct="1"/>
            <a:r>
              <a:rPr lang="en-US" sz="2000" smtClean="0"/>
              <a:t>Mixed revealed and stated choice experiment</a:t>
            </a:r>
          </a:p>
          <a:p>
            <a:pPr marL="609600" indent="-609600" eaLnBrk="1" hangingPunct="1"/>
            <a:r>
              <a:rPr lang="en-US" sz="2000" smtClean="0"/>
              <a:t>4 Alternatives in choice set</a:t>
            </a:r>
          </a:p>
          <a:p>
            <a:pPr marL="990600" lvl="1" indent="-533400" eaLnBrk="1" hangingPunct="1"/>
            <a:r>
              <a:rPr lang="en-US" sz="1400" smtClean="0"/>
              <a:t>The current road the respondent is/has been using;</a:t>
            </a:r>
          </a:p>
          <a:p>
            <a:pPr marL="990600" lvl="1" indent="-533400" eaLnBrk="1" hangingPunct="1"/>
            <a:r>
              <a:rPr lang="en-US" sz="1400" smtClean="0"/>
              <a:t>A hypothetical 2-lane road;</a:t>
            </a:r>
          </a:p>
          <a:p>
            <a:pPr marL="990600" lvl="1" indent="-533400" eaLnBrk="1" hangingPunct="1"/>
            <a:r>
              <a:rPr lang="en-US" sz="1400" smtClean="0"/>
              <a:t>A hypothetical 4-lane road with no median;</a:t>
            </a:r>
          </a:p>
          <a:p>
            <a:pPr marL="990600" lvl="1" indent="-533400" eaLnBrk="1" hangingPunct="1"/>
            <a:r>
              <a:rPr lang="en-US" sz="1400" smtClean="0"/>
              <a:t>A hypothetical 4-lane road with a wide grass median.</a:t>
            </a:r>
          </a:p>
          <a:p>
            <a:pPr marL="609600" indent="-609600" eaLnBrk="1" hangingPunct="1"/>
            <a:r>
              <a:rPr lang="en-US" sz="2000" smtClean="0"/>
              <a:t>16 stated choice situations for each with 2 choice profiles</a:t>
            </a:r>
          </a:p>
          <a:p>
            <a:pPr marL="990600" lvl="1" indent="-533400" eaLnBrk="1" hangingPunct="1"/>
            <a:r>
              <a:rPr lang="en-US" sz="1400" smtClean="0"/>
              <a:t>choices involving all 4 choices</a:t>
            </a:r>
          </a:p>
          <a:p>
            <a:pPr marL="990600" lvl="1" indent="-533400" eaLnBrk="1" hangingPunct="1"/>
            <a:r>
              <a:rPr lang="en-US" sz="1400" smtClean="0"/>
              <a:t>choices involving only the last 3 (hypothetical)</a:t>
            </a:r>
          </a:p>
          <a:p>
            <a:pPr marL="609600" indent="-609600" eaLnBrk="1" hangingPunct="1"/>
            <a:endParaRPr lang="en-US" sz="1400" smtClean="0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143000" y="5257800"/>
            <a:ext cx="7315200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Tahoma" pitchFamily="34" charset="0"/>
              </a:rPr>
              <a:t>Hensher and Greene, </a:t>
            </a:r>
            <a:r>
              <a:rPr lang="en-AU" sz="1600">
                <a:solidFill>
                  <a:srgbClr val="000000"/>
                </a:solidFill>
                <a:latin typeface="Tahoma" pitchFamily="34" charset="0"/>
              </a:rPr>
              <a:t>A Latent Class Model for Discrete Choice Analysis: Contrasts with Mixed Logit – Transportation Research B, 2003</a:t>
            </a:r>
            <a:endParaRPr lang="en-US" sz="16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Attributes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391400" cy="45307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Time on the open road which is free flow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Time on the open road which is slowed by other traffic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Percentage of total time on open road spent with other vehicles close behind (ie tailgating) (%);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Curviness of the road (A four-level attribute - almost straight, slight, moderate, winding);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Running costs (in dollars);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Toll cost (in dollars).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Experimental Design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The four levels of the six attributes chosen are: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Free Flow Travel Time: 		 -20%, -10%, +10%, +20%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Time Slowed Down: 			 -20%, -10%, +10%, +20%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Percent of time with vehicles close behind:</a:t>
            </a:r>
            <a:br>
              <a:rPr lang="en-US" sz="1800" smtClean="0"/>
            </a:br>
            <a:r>
              <a:rPr lang="en-US" sz="1800" smtClean="0"/>
              <a:t>                                                     -50%, -25%, +25%, +50%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Curviness:almost, straight, slight, moderate, winding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Running Costs: 			-10%, -5%,    +5%,  +10%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Toll cost for car and double for truck if trip duration is: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1 hours or less 			     0,    0.5,   1.5,        3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Between 1 hour and 2.5 hours 	     0,    1.5,   4.5,        9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More than 2.5 hours 		     0,    2.5,   7.5,    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914400" y="1752600"/>
          <a:ext cx="7848600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Bitmap Image" r:id="rId4" imgW="5152381" imgH="3123810" progId="Paint.Picture">
                  <p:embed/>
                </p:oleObj>
              </mc:Choice>
              <mc:Fallback>
                <p:oleObj name="Bitmap Image" r:id="rId4" imgW="5152381" imgH="312381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848600" cy="475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914400"/>
            <a:ext cx="7848600" cy="646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>
                <a:latin typeface="+mj-lt"/>
              </a:rPr>
              <a:t>Estimated Latent Class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Estimated Value of Time Saved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33400" y="1828800"/>
          <a:ext cx="81534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Bitmap Image" r:id="rId4" imgW="4533333" imgH="1609524" progId="Paint.Picture">
                  <p:embed/>
                </p:oleObj>
              </mc:Choice>
              <mc:Fallback>
                <p:oleObj name="Bitmap Image" r:id="rId4" imgW="4533333" imgH="160952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28800"/>
                        <a:ext cx="81534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Distribution of Parameters – </a:t>
            </a:r>
            <a:br>
              <a:rPr lang="en-US" sz="3600" smtClean="0"/>
            </a:br>
            <a:r>
              <a:rPr lang="en-US" sz="3600" smtClean="0"/>
              <a:t>Value of Time on 2 Lane Road</a:t>
            </a:r>
          </a:p>
        </p:txBody>
      </p:sp>
      <p:pic>
        <p:nvPicPr>
          <p:cNvPr id="39939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5575" y="1828800"/>
            <a:ext cx="5970588" cy="4302125"/>
          </a:xfrm>
          <a:noFill/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371600" y="1752600"/>
            <a:ext cx="6553200" cy="4343400"/>
          </a:xfrm>
          <a:prstGeom prst="rect">
            <a:avLst/>
          </a:prstGeom>
          <a:solidFill>
            <a:srgbClr val="0066FF">
              <a:alpha val="1215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10000"/>
            <a:ext cx="64008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Mixed Logit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Random Parameters Model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Allow model parameters as well as constants to be random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Allow multiple observations with persistent effects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Allow a hierarchical structure for parameters – not completely random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/>
              <a:t>   U</a:t>
            </a:r>
            <a:r>
              <a:rPr lang="en-US" sz="2000" baseline="-25000" smtClean="0"/>
              <a:t>itj</a:t>
            </a:r>
            <a:r>
              <a:rPr lang="en-US" smtClean="0"/>
              <a:t>   =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i1tj</a:t>
            </a:r>
            <a:r>
              <a:rPr lang="en-US" sz="2000" smtClean="0">
                <a:sym typeface="Symbol" pitchFamily="18" charset="2"/>
              </a:rPr>
              <a:t> +</a:t>
            </a:r>
            <a:r>
              <a:rPr lang="en-US" smtClean="0"/>
              <a:t>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2i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i2tj</a:t>
            </a:r>
            <a:r>
              <a:rPr lang="en-US" smtClean="0">
                <a:sym typeface="Symbol" pitchFamily="18" charset="2"/>
              </a:rPr>
              <a:t>  +  </a:t>
            </a:r>
            <a:r>
              <a:rPr lang="en-US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z</a:t>
            </a:r>
            <a:r>
              <a:rPr lang="en-US" sz="2000" baseline="-25000" smtClean="0">
                <a:sym typeface="Symbol" pitchFamily="18" charset="2"/>
              </a:rPr>
              <a:t>it</a:t>
            </a:r>
            <a:r>
              <a:rPr lang="en-US" sz="20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2000" baseline="-25000" smtClean="0"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ym typeface="Symbol" pitchFamily="18" charset="2"/>
              </a:rPr>
              <a:t>Random parameters in multinomial logit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 = nonrandom (fixed)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2i</a:t>
            </a:r>
            <a:r>
              <a:rPr lang="en-US" sz="2000" smtClean="0">
                <a:sym typeface="Symbol" pitchFamily="18" charset="2"/>
              </a:rPr>
              <a:t> = random parameters that may vary across</a:t>
            </a:r>
            <a:br>
              <a:rPr lang="en-US" sz="2000" smtClean="0">
                <a:sym typeface="Symbol" pitchFamily="18" charset="2"/>
              </a:rPr>
            </a:br>
            <a:r>
              <a:rPr lang="en-US" sz="2000" smtClean="0">
                <a:sym typeface="Symbol" pitchFamily="18" charset="2"/>
              </a:rPr>
              <a:t>         individuals and across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Maintain I.I.D. assumption for </a:t>
            </a:r>
            <a:r>
              <a:rPr lang="en-US" sz="2400" smtClean="0">
                <a:sym typeface="Symbol" pitchFamily="18" charset="2"/>
              </a:rPr>
              <a:t></a:t>
            </a:r>
            <a:r>
              <a:rPr lang="en-US" sz="2400" baseline="-25000" smtClean="0">
                <a:sym typeface="Symbol" pitchFamily="18" charset="2"/>
              </a:rPr>
              <a:t>ijt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(given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Continuous Random Variation </a:t>
            </a:r>
            <a:br>
              <a:rPr lang="en-US" sz="3600" smtClean="0"/>
            </a:br>
            <a:r>
              <a:rPr lang="en-US" sz="3600" smtClean="0"/>
              <a:t>in Preference Weights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676400" y="1828800"/>
          <a:ext cx="6308725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Equation" r:id="rId4" imgW="3238500" imgH="2184400" progId="Equation.DSMT4">
                  <p:embed/>
                </p:oleObj>
              </mc:Choice>
              <mc:Fallback>
                <p:oleObj name="Equation" r:id="rId4" imgW="3238500" imgH="2184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828800"/>
                        <a:ext cx="6308725" cy="425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1676400" y="3171825"/>
            <a:ext cx="2819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1676400" y="5029200"/>
            <a:ext cx="61722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Random Parameters Logit Model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Equation" r:id="rId4" imgW="3200400" imgH="520700" progId="Equation.DSMT4">
                  <p:embed/>
                </p:oleObj>
              </mc:Choice>
              <mc:Fallback>
                <p:oleObj name="Equation" r:id="rId4" imgW="3200400" imgH="5207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1951038"/>
                        <a:ext cx="6777037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Equation" r:id="rId6" imgW="2476500" imgH="762000" progId="Equation.DSMT4">
                  <p:embed/>
                </p:oleObj>
              </mc:Choice>
              <mc:Fallback>
                <p:oleObj name="Equation" r:id="rId6" imgW="2476500" imgH="762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19600"/>
                        <a:ext cx="5087938" cy="156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Modeling Variations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 specification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“Nonrandom” – variance = 0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Correlation across parameters – random parts correlated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Fixed mean – not to be estimated. Free variance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Fixed range – mean estimated, triangular from 0 to 2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Hierarchical structure - 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=  + </a:t>
            </a:r>
            <a:r>
              <a:rPr lang="en-US" sz="2000" b="1" smtClean="0">
                <a:latin typeface="+mj-lt"/>
                <a:sym typeface="Symbol" pitchFamily="18" charset="2"/>
              </a:rPr>
              <a:t></a:t>
            </a:r>
            <a:r>
              <a:rPr lang="en-US" sz="2000" smtClean="0">
                <a:latin typeface="+mj-lt"/>
                <a:sym typeface="Symbol" pitchFamily="18" charset="2"/>
              </a:rPr>
              <a:t>(k)’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Stochastic specification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Normal, uniform, triangular (tent) distributions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Strictly positive – lognormal parameters (e.g., on income)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Autoregressive:  v(i,t,k) = u(i,t,k) + r(k)v(i,t-1,k) [this picks up time effects in multiple choice situations, e.g., fatigue.]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Estimating the Model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066800" y="1981200"/>
          <a:ext cx="6164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Equation" r:id="rId4" imgW="3352800" imgH="787400" progId="Equation.DSMT4">
                  <p:embed/>
                </p:oleObj>
              </mc:Choice>
              <mc:Fallback>
                <p:oleObj name="Equation" r:id="rId4" imgW="3352800" imgH="787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616426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914400" y="3657600"/>
            <a:ext cx="76962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1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 all “fixed” parameters in the model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2i,t 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all random and hierarchical parameters in the model</a:t>
            </a:r>
            <a:endParaRPr lang="en-US" sz="2400" b="1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1066800" y="1981200"/>
            <a:ext cx="52578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the RPL Model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6858000" cy="3352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Estimation: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                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2it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 =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Δ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	Uncorrelated: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is diagonal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	Autocorrelated: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Rv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i,t-1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u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(1)  Estimate “structural parameters”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(2)  Estimate individual specific utility parameters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(3)  Estimate elasticities, etc.</a:t>
            </a:r>
            <a:endParaRPr lang="el-GR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</a:t>
            </a:r>
            <a:endParaRPr lang="en-US" sz="2000" b="1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Classical Estimation Platform: </a:t>
            </a:r>
            <a:br>
              <a:rPr lang="en-US" sz="3200" smtClean="0"/>
            </a:br>
            <a:r>
              <a:rPr lang="en-US" sz="3200" smtClean="0"/>
              <a:t>The Likelihood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2057400" y="1981200"/>
          <a:ext cx="4886325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Equation" r:id="rId4" imgW="2667000" imgH="1600200" progId="Equation.DSMT4">
                  <p:embed/>
                </p:oleObj>
              </mc:Choice>
              <mc:Fallback>
                <p:oleObj name="Equation" r:id="rId4" imgW="2667000" imgH="1600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81200"/>
                        <a:ext cx="4886325" cy="293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43000" y="5105400"/>
            <a:ext cx="7543800" cy="738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latin typeface="+mj-lt"/>
              </a:rPr>
              <a:t>Expected value over all possible realizations of </a:t>
            </a:r>
            <a:r>
              <a:rPr lang="en-US" sz="2400" b="1">
                <a:latin typeface="+mj-lt"/>
                <a:sym typeface="Symbol" pitchFamily="18" charset="2"/>
              </a:rPr>
              <a:t></a:t>
            </a:r>
            <a:r>
              <a:rPr lang="en-US" b="1" baseline="-25000">
                <a:latin typeface="+mj-lt"/>
                <a:sym typeface="Symbol" pitchFamily="18" charset="2"/>
              </a:rPr>
              <a:t>i</a:t>
            </a:r>
            <a:r>
              <a:rPr lang="en-US" b="1">
                <a:latin typeface="+mj-lt"/>
                <a:sym typeface="Symbol" pitchFamily="18" charset="2"/>
              </a:rPr>
              <a:t> (according to the estimated asymptotic distribution). I.e., over all possible samples.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Simulation Based Estimation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153400" cy="4648200"/>
          </a:xfrm>
        </p:spPr>
        <p:txBody>
          <a:bodyPr/>
          <a:lstStyle/>
          <a:p>
            <a:pPr eaLnBrk="1" hangingPunct="1"/>
            <a:r>
              <a:rPr lang="en-US" sz="2400" smtClean="0"/>
              <a:t>Choice probability = P[data |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Δ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Γ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R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)]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Need to integrate out the unobserved random term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E{</a:t>
            </a:r>
            <a:r>
              <a:rPr lang="en-US" sz="2400" smtClean="0"/>
              <a:t>P[data |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Δ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Γ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R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)]}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=      P[…|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]f(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)d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endParaRPr lang="en-US" sz="2400" smtClean="0">
              <a:sym typeface="Symbol" pitchFamily="18" charset="2"/>
            </a:endParaRP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Integration is done by simulation</a:t>
            </a:r>
            <a:endParaRPr lang="en-US" sz="2400" baseline="-25000" smtClean="0"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Draw values of </a:t>
            </a:r>
            <a:r>
              <a:rPr lang="en-US" sz="2000" b="1" smtClean="0">
                <a:sym typeface="Symbol" pitchFamily="18" charset="2"/>
              </a:rPr>
              <a:t>v</a:t>
            </a:r>
            <a:r>
              <a:rPr lang="en-US" sz="2000" smtClean="0">
                <a:sym typeface="Symbol" pitchFamily="18" charset="2"/>
              </a:rPr>
              <a:t> and compute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 then probabilities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Average many draws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Maximize the sum of the logs of the averages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(See Train[Cambridge, 2003] on simulation methods.)</a:t>
            </a:r>
          </a:p>
        </p:txBody>
      </p:sp>
      <p:graphicFrame>
        <p:nvGraphicFramePr>
          <p:cNvPr id="49156" name="Object 5"/>
          <p:cNvGraphicFramePr>
            <a:graphicFrameLocks noChangeAspect="1"/>
          </p:cNvGraphicFramePr>
          <p:nvPr/>
        </p:nvGraphicFramePr>
        <p:xfrm>
          <a:off x="2743200" y="3352800"/>
          <a:ext cx="4413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Equation" r:id="rId4" imgW="241195" imgH="291973" progId="Equation.DSMT4">
                  <p:embed/>
                </p:oleObj>
              </mc:Choice>
              <mc:Fallback>
                <p:oleObj name="Equation" r:id="rId4" imgW="241195" imgH="29197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352800"/>
                        <a:ext cx="4413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Maximum Simulated Likelihood</a:t>
            </a: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2057400" y="2670175"/>
          <a:ext cx="5360988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Equation" r:id="rId4" imgW="3035300" imgH="990600" progId="Equation.DSMT4">
                  <p:embed/>
                </p:oleObj>
              </mc:Choice>
              <mc:Fallback>
                <p:oleObj name="Equation" r:id="rId4" imgW="3035300" imgH="990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70175"/>
                        <a:ext cx="5360988" cy="174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67056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T</a:t>
            </a:r>
            <a:r>
              <a:rPr lang="en-US" b="1">
                <a:latin typeface="+mj-lt"/>
              </a:rPr>
              <a:t>rue log likelihood</a:t>
            </a: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2070100" y="5102225"/>
          <a:ext cx="45593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4" name="Equation" r:id="rId6" imgW="2628900" imgH="660400" progId="Equation.DSMT4">
                  <p:embed/>
                </p:oleObj>
              </mc:Choice>
              <mc:Fallback>
                <p:oleObj name="Equation" r:id="rId6" imgW="2628900" imgH="660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5102225"/>
                        <a:ext cx="4559300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4419600"/>
            <a:ext cx="60198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S</a:t>
            </a:r>
            <a:r>
              <a:rPr lang="en-US" b="1">
                <a:latin typeface="+mj-lt"/>
              </a:rPr>
              <a:t>imulated log likelihood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Customers’ Choice of Energy Supplier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Seasonal rates (10¢ in summer, 8¢ in winter, 6¢ in spring/fall)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Population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Price coefficient held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16743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                         Estimate   Std error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         std dev         .386        0.028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         std dev         1.75        0.137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         std dev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TOD             mean*           2.13         0.054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        std dev*         .411        0.040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        std dev*         .281        0.022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*Parameters of underlying normal.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1813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smtClean="0"/>
              <a:t>Distribution of Brand Value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Standard deviation</a:t>
            </a:r>
          </a:p>
        </p:txBody>
      </p:sp>
      <p:sp>
        <p:nvSpPr>
          <p:cNvPr id="54277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9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379663"/>
            <a:ext cx="2708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10% dislike local utility</a:t>
            </a:r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=2.0¢</a:t>
            </a:r>
          </a:p>
        </p:txBody>
      </p:sp>
      <p:sp>
        <p:nvSpPr>
          <p:cNvPr id="54289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Line 2"/>
          <p:cNvSpPr>
            <a:spLocks noChangeShapeType="1"/>
          </p:cNvSpPr>
          <p:nvPr/>
        </p:nvSpPr>
        <p:spPr bwMode="auto">
          <a:xfrm>
            <a:off x="5918200" y="558800"/>
            <a:ext cx="0" cy="59817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Freeform 6" descr="Wide upward diagonal"/>
          <p:cNvSpPr>
            <a:spLocks noChangeAspect="1"/>
          </p:cNvSpPr>
          <p:nvPr/>
        </p:nvSpPr>
        <p:spPr bwMode="auto">
          <a:xfrm>
            <a:off x="5903913" y="1228725"/>
            <a:ext cx="1001712" cy="631825"/>
          </a:xfrm>
          <a:custGeom>
            <a:avLst/>
            <a:gdLst>
              <a:gd name="T0" fmla="*/ 2147483647 w 631"/>
              <a:gd name="T1" fmla="*/ 2147483647 h 398"/>
              <a:gd name="T2" fmla="*/ 0 w 631"/>
              <a:gd name="T3" fmla="*/ 0 h 398"/>
              <a:gd name="T4" fmla="*/ 2147483647 w 631"/>
              <a:gd name="T5" fmla="*/ 2147483647 h 398"/>
              <a:gd name="T6" fmla="*/ 2147483647 w 631"/>
              <a:gd name="T7" fmla="*/ 2147483647 h 398"/>
              <a:gd name="T8" fmla="*/ 2147483647 w 631"/>
              <a:gd name="T9" fmla="*/ 2147483647 h 398"/>
              <a:gd name="T10" fmla="*/ 2147483647 w 631"/>
              <a:gd name="T11" fmla="*/ 2147483647 h 398"/>
              <a:gd name="T12" fmla="*/ 2147483647 w 631"/>
              <a:gd name="T13" fmla="*/ 2147483647 h 398"/>
              <a:gd name="T14" fmla="*/ 2147483647 w 631"/>
              <a:gd name="T15" fmla="*/ 2147483647 h 398"/>
              <a:gd name="T16" fmla="*/ 2147483647 w 631"/>
              <a:gd name="T17" fmla="*/ 2147483647 h 398"/>
              <a:gd name="T18" fmla="*/ 2147483647 w 631"/>
              <a:gd name="T19" fmla="*/ 2147483647 h 39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398"/>
              <a:gd name="T32" fmla="*/ 631 w 631"/>
              <a:gd name="T33" fmla="*/ 398 h 39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398">
                <a:moveTo>
                  <a:pt x="3" y="395"/>
                </a:moveTo>
                <a:lnTo>
                  <a:pt x="0" y="0"/>
                </a:lnTo>
                <a:lnTo>
                  <a:pt x="132" y="104"/>
                </a:lnTo>
                <a:lnTo>
                  <a:pt x="247" y="176"/>
                </a:lnTo>
                <a:lnTo>
                  <a:pt x="367" y="233"/>
                </a:lnTo>
                <a:lnTo>
                  <a:pt x="489" y="266"/>
                </a:lnTo>
                <a:lnTo>
                  <a:pt x="567" y="281"/>
                </a:lnTo>
                <a:lnTo>
                  <a:pt x="631" y="288"/>
                </a:lnTo>
                <a:lnTo>
                  <a:pt x="631" y="398"/>
                </a:lnTo>
                <a:lnTo>
                  <a:pt x="3" y="395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Line 7"/>
          <p:cNvSpPr>
            <a:spLocks noChangeAspect="1" noChangeShapeType="1"/>
          </p:cNvSpPr>
          <p:nvPr/>
        </p:nvSpPr>
        <p:spPr bwMode="auto">
          <a:xfrm>
            <a:off x="5262563" y="892175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Freeform 8"/>
          <p:cNvSpPr>
            <a:spLocks noChangeAspect="1"/>
          </p:cNvSpPr>
          <p:nvPr/>
        </p:nvSpPr>
        <p:spPr bwMode="auto">
          <a:xfrm flipH="1">
            <a:off x="3860800" y="868363"/>
            <a:ext cx="3043238" cy="92075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Line 9"/>
          <p:cNvSpPr>
            <a:spLocks noChangeAspect="1" noChangeShapeType="1"/>
          </p:cNvSpPr>
          <p:nvPr/>
        </p:nvSpPr>
        <p:spPr bwMode="auto">
          <a:xfrm>
            <a:off x="5916613" y="1252538"/>
            <a:ext cx="0" cy="617537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3" name="Line 10"/>
          <p:cNvSpPr>
            <a:spLocks noChangeAspect="1" noChangeShapeType="1"/>
          </p:cNvSpPr>
          <p:nvPr/>
        </p:nvSpPr>
        <p:spPr bwMode="auto">
          <a:xfrm flipH="1">
            <a:off x="3860800" y="1863725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Line 11"/>
          <p:cNvSpPr>
            <a:spLocks noChangeAspect="1" noChangeShapeType="1"/>
          </p:cNvSpPr>
          <p:nvPr/>
        </p:nvSpPr>
        <p:spPr bwMode="auto">
          <a:xfrm flipH="1">
            <a:off x="5916613" y="1863725"/>
            <a:ext cx="0" cy="396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5" name="Line 12"/>
          <p:cNvSpPr>
            <a:spLocks noChangeAspect="1" noChangeShapeType="1"/>
          </p:cNvSpPr>
          <p:nvPr/>
        </p:nvSpPr>
        <p:spPr bwMode="auto">
          <a:xfrm flipH="1">
            <a:off x="5262563" y="190341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7181" name="Text Box 13"/>
          <p:cNvSpPr txBox="1">
            <a:spLocks noChangeAspect="1" noChangeArrowheads="1"/>
          </p:cNvSpPr>
          <p:nvPr/>
        </p:nvSpPr>
        <p:spPr bwMode="auto">
          <a:xfrm flipH="1">
            <a:off x="5638800" y="1903413"/>
            <a:ext cx="500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7182" name="Text Box 14"/>
          <p:cNvSpPr txBox="1">
            <a:spLocks noChangeAspect="1" noChangeArrowheads="1"/>
          </p:cNvSpPr>
          <p:nvPr/>
        </p:nvSpPr>
        <p:spPr bwMode="auto">
          <a:xfrm flipH="1">
            <a:off x="4267200" y="1903413"/>
            <a:ext cx="1338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-0.24¢</a:t>
            </a:r>
          </a:p>
        </p:txBody>
      </p:sp>
      <p:sp>
        <p:nvSpPr>
          <p:cNvPr id="55308" name="Freeform 15" descr="Wide upward diagonal"/>
          <p:cNvSpPr>
            <a:spLocks noChangeAspect="1"/>
          </p:cNvSpPr>
          <p:nvPr/>
        </p:nvSpPr>
        <p:spPr bwMode="auto">
          <a:xfrm>
            <a:off x="5600700" y="3644900"/>
            <a:ext cx="325438" cy="230188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9" name="Line 16"/>
          <p:cNvSpPr>
            <a:spLocks noChangeAspect="1" noChangeShapeType="1"/>
          </p:cNvSpPr>
          <p:nvPr/>
        </p:nvSpPr>
        <p:spPr bwMode="auto">
          <a:xfrm flipH="1">
            <a:off x="7127875" y="2906713"/>
            <a:ext cx="0" cy="977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0" name="Freeform 17"/>
          <p:cNvSpPr>
            <a:spLocks noChangeAspect="1"/>
          </p:cNvSpPr>
          <p:nvPr/>
        </p:nvSpPr>
        <p:spPr bwMode="auto">
          <a:xfrm>
            <a:off x="5600700" y="2882900"/>
            <a:ext cx="3043238" cy="92075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1" name="Line 18"/>
          <p:cNvSpPr>
            <a:spLocks noChangeAspect="1" noChangeShapeType="1"/>
          </p:cNvSpPr>
          <p:nvPr/>
        </p:nvSpPr>
        <p:spPr bwMode="auto">
          <a:xfrm flipH="1">
            <a:off x="5921375" y="3644900"/>
            <a:ext cx="0" cy="2333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2" name="Line 19"/>
          <p:cNvSpPr>
            <a:spLocks noChangeAspect="1" noChangeShapeType="1"/>
          </p:cNvSpPr>
          <p:nvPr/>
        </p:nvSpPr>
        <p:spPr bwMode="auto">
          <a:xfrm>
            <a:off x="5600700" y="3878263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3" name="Line 20"/>
          <p:cNvSpPr>
            <a:spLocks noChangeAspect="1" noChangeShapeType="1"/>
          </p:cNvSpPr>
          <p:nvPr/>
        </p:nvSpPr>
        <p:spPr bwMode="auto">
          <a:xfrm>
            <a:off x="5918200" y="387826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4" name="Line 21"/>
          <p:cNvSpPr>
            <a:spLocks noChangeAspect="1" noChangeShapeType="1"/>
          </p:cNvSpPr>
          <p:nvPr/>
        </p:nvSpPr>
        <p:spPr bwMode="auto">
          <a:xfrm>
            <a:off x="7127875" y="387826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7190" name="Text Box 22"/>
          <p:cNvSpPr txBox="1">
            <a:spLocks noChangeAspect="1" noChangeArrowheads="1"/>
          </p:cNvSpPr>
          <p:nvPr/>
        </p:nvSpPr>
        <p:spPr bwMode="auto">
          <a:xfrm>
            <a:off x="6889750" y="3917950"/>
            <a:ext cx="552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55316" name="Freeform 23" descr="Wide upward diagonal"/>
          <p:cNvSpPr>
            <a:spLocks noChangeAspect="1"/>
          </p:cNvSpPr>
          <p:nvPr/>
        </p:nvSpPr>
        <p:spPr bwMode="auto">
          <a:xfrm>
            <a:off x="5765800" y="5734050"/>
            <a:ext cx="160338" cy="198438"/>
          </a:xfrm>
          <a:custGeom>
            <a:avLst/>
            <a:gdLst>
              <a:gd name="T0" fmla="*/ 2147483647 w 99"/>
              <a:gd name="T1" fmla="*/ 2147483647 h 125"/>
              <a:gd name="T2" fmla="*/ 2147483647 w 99"/>
              <a:gd name="T3" fmla="*/ 0 h 125"/>
              <a:gd name="T4" fmla="*/ 2147483647 w 99"/>
              <a:gd name="T5" fmla="*/ 2147483647 h 125"/>
              <a:gd name="T6" fmla="*/ 2147483647 w 99"/>
              <a:gd name="T7" fmla="*/ 2147483647 h 125"/>
              <a:gd name="T8" fmla="*/ 2147483647 w 99"/>
              <a:gd name="T9" fmla="*/ 2147483647 h 125"/>
              <a:gd name="T10" fmla="*/ 0 w 99"/>
              <a:gd name="T11" fmla="*/ 2147483647 h 125"/>
              <a:gd name="T12" fmla="*/ 0 w 99"/>
              <a:gd name="T13" fmla="*/ 2147483647 h 125"/>
              <a:gd name="T14" fmla="*/ 2147483647 w 99"/>
              <a:gd name="T15" fmla="*/ 2147483647 h 1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9"/>
              <a:gd name="T25" fmla="*/ 0 h 125"/>
              <a:gd name="T26" fmla="*/ 99 w 99"/>
              <a:gd name="T27" fmla="*/ 125 h 1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9" h="125">
                <a:moveTo>
                  <a:pt x="99" y="125"/>
                </a:moveTo>
                <a:lnTo>
                  <a:pt x="99" y="0"/>
                </a:lnTo>
                <a:lnTo>
                  <a:pt x="90" y="2"/>
                </a:lnTo>
                <a:lnTo>
                  <a:pt x="56" y="7"/>
                </a:lnTo>
                <a:lnTo>
                  <a:pt x="26" y="10"/>
                </a:lnTo>
                <a:lnTo>
                  <a:pt x="0" y="14"/>
                </a:lnTo>
                <a:lnTo>
                  <a:pt x="0" y="124"/>
                </a:lnTo>
                <a:lnTo>
                  <a:pt x="99" y="125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7" name="Line 24"/>
          <p:cNvSpPr>
            <a:spLocks noChangeAspect="1" noChangeShapeType="1"/>
          </p:cNvSpPr>
          <p:nvPr/>
        </p:nvSpPr>
        <p:spPr bwMode="auto">
          <a:xfrm flipH="1">
            <a:off x="5919788" y="5729288"/>
            <a:ext cx="1587" cy="201612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8" name="Line 25"/>
          <p:cNvSpPr>
            <a:spLocks noChangeAspect="1" noChangeShapeType="1"/>
          </p:cNvSpPr>
          <p:nvPr/>
        </p:nvSpPr>
        <p:spPr bwMode="auto">
          <a:xfrm>
            <a:off x="5765800" y="5934075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9" name="Line 26"/>
          <p:cNvSpPr>
            <a:spLocks noChangeAspect="1" noChangeShapeType="1"/>
          </p:cNvSpPr>
          <p:nvPr/>
        </p:nvSpPr>
        <p:spPr bwMode="auto">
          <a:xfrm>
            <a:off x="5916613" y="593566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7195" name="Text Box 27"/>
          <p:cNvSpPr txBox="1">
            <a:spLocks noChangeArrowheads="1"/>
          </p:cNvSpPr>
          <p:nvPr/>
        </p:nvSpPr>
        <p:spPr bwMode="auto">
          <a:xfrm>
            <a:off x="762000" y="457200"/>
            <a:ext cx="4038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Contract Length</a:t>
            </a:r>
            <a:b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Mean: -.24</a:t>
            </a:r>
            <a:b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Standard Deviation: .55</a:t>
            </a:r>
          </a:p>
        </p:txBody>
      </p:sp>
      <p:sp>
        <p:nvSpPr>
          <p:cNvPr id="647200" name="Text Box 32"/>
          <p:cNvSpPr txBox="1">
            <a:spLocks noChangeArrowheads="1"/>
          </p:cNvSpPr>
          <p:nvPr/>
        </p:nvSpPr>
        <p:spPr bwMode="auto">
          <a:xfrm>
            <a:off x="838200" y="2667000"/>
            <a:ext cx="4089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Utility</a:t>
            </a:r>
            <a:b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Mean: 2.5</a:t>
            </a:r>
            <a:b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Standard Deviation: 2.0</a:t>
            </a:r>
          </a:p>
        </p:txBody>
      </p:sp>
      <p:sp>
        <p:nvSpPr>
          <p:cNvPr id="647204" name="Text Box 36"/>
          <p:cNvSpPr txBox="1">
            <a:spLocks noChangeArrowheads="1"/>
          </p:cNvSpPr>
          <p:nvPr/>
        </p:nvSpPr>
        <p:spPr bwMode="auto">
          <a:xfrm>
            <a:off x="762000" y="4953000"/>
            <a:ext cx="35941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Well known company</a:t>
            </a:r>
            <a:b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 1.8</a:t>
            </a:r>
            <a:b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Standard Deviation: 1.1</a:t>
            </a:r>
          </a:p>
        </p:txBody>
      </p:sp>
      <p:sp>
        <p:nvSpPr>
          <p:cNvPr id="647207" name="Text Box 39"/>
          <p:cNvSpPr txBox="1">
            <a:spLocks noChangeArrowheads="1"/>
          </p:cNvSpPr>
          <p:nvPr/>
        </p:nvSpPr>
        <p:spPr bwMode="auto">
          <a:xfrm>
            <a:off x="6708775" y="928688"/>
            <a:ext cx="1520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29%</a:t>
            </a:r>
          </a:p>
        </p:txBody>
      </p:sp>
      <p:sp>
        <p:nvSpPr>
          <p:cNvPr id="647208" name="Text Box 40"/>
          <p:cNvSpPr txBox="1">
            <a:spLocks noChangeArrowheads="1"/>
          </p:cNvSpPr>
          <p:nvPr/>
        </p:nvSpPr>
        <p:spPr bwMode="auto">
          <a:xfrm>
            <a:off x="4791075" y="3065463"/>
            <a:ext cx="77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</a:p>
        </p:txBody>
      </p:sp>
      <p:sp>
        <p:nvSpPr>
          <p:cNvPr id="55325" name="Line 41"/>
          <p:cNvSpPr>
            <a:spLocks noChangeShapeType="1"/>
          </p:cNvSpPr>
          <p:nvPr/>
        </p:nvSpPr>
        <p:spPr bwMode="auto">
          <a:xfrm flipH="1">
            <a:off x="6311900" y="1228725"/>
            <a:ext cx="396875" cy="396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26" name="Line 42"/>
          <p:cNvSpPr>
            <a:spLocks noChangeShapeType="1"/>
          </p:cNvSpPr>
          <p:nvPr/>
        </p:nvSpPr>
        <p:spPr bwMode="auto">
          <a:xfrm>
            <a:off x="5503863" y="3355975"/>
            <a:ext cx="257175" cy="396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7211" name="Text Box 43"/>
          <p:cNvSpPr txBox="1">
            <a:spLocks noChangeArrowheads="1"/>
          </p:cNvSpPr>
          <p:nvPr/>
        </p:nvSpPr>
        <p:spPr bwMode="auto">
          <a:xfrm>
            <a:off x="4884738" y="5146675"/>
            <a:ext cx="77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5%</a:t>
            </a:r>
          </a:p>
        </p:txBody>
      </p:sp>
      <p:sp>
        <p:nvSpPr>
          <p:cNvPr id="55328" name="Freeform 44"/>
          <p:cNvSpPr>
            <a:spLocks noChangeAspect="1"/>
          </p:cNvSpPr>
          <p:nvPr/>
        </p:nvSpPr>
        <p:spPr bwMode="auto">
          <a:xfrm>
            <a:off x="5765800" y="4648200"/>
            <a:ext cx="3040063" cy="1208088"/>
          </a:xfrm>
          <a:custGeom>
            <a:avLst/>
            <a:gdLst>
              <a:gd name="T0" fmla="*/ 2147483647 w 1915"/>
              <a:gd name="T1" fmla="*/ 2147483647 h 761"/>
              <a:gd name="T2" fmla="*/ 2147483647 w 1915"/>
              <a:gd name="T3" fmla="*/ 2147483647 h 761"/>
              <a:gd name="T4" fmla="*/ 2147483647 w 1915"/>
              <a:gd name="T5" fmla="*/ 2147483647 h 761"/>
              <a:gd name="T6" fmla="*/ 2147483647 w 1915"/>
              <a:gd name="T7" fmla="*/ 2147483647 h 761"/>
              <a:gd name="T8" fmla="*/ 2147483647 w 1915"/>
              <a:gd name="T9" fmla="*/ 2147483647 h 761"/>
              <a:gd name="T10" fmla="*/ 2147483647 w 1915"/>
              <a:gd name="T11" fmla="*/ 2147483647 h 761"/>
              <a:gd name="T12" fmla="*/ 2147483647 w 1915"/>
              <a:gd name="T13" fmla="*/ 2147483647 h 761"/>
              <a:gd name="T14" fmla="*/ 2147483647 w 1915"/>
              <a:gd name="T15" fmla="*/ 2147483647 h 761"/>
              <a:gd name="T16" fmla="*/ 2147483647 w 1915"/>
              <a:gd name="T17" fmla="*/ 2147483647 h 761"/>
              <a:gd name="T18" fmla="*/ 2147483647 w 1915"/>
              <a:gd name="T19" fmla="*/ 2147483647 h 761"/>
              <a:gd name="T20" fmla="*/ 2147483647 w 1915"/>
              <a:gd name="T21" fmla="*/ 2147483647 h 761"/>
              <a:gd name="T22" fmla="*/ 0 w 1915"/>
              <a:gd name="T23" fmla="*/ 2147483647 h 7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15"/>
              <a:gd name="T37" fmla="*/ 0 h 761"/>
              <a:gd name="T38" fmla="*/ 1915 w 1915"/>
              <a:gd name="T39" fmla="*/ 761 h 7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15" h="761">
                <a:moveTo>
                  <a:pt x="1915" y="761"/>
                </a:moveTo>
                <a:cubicBezTo>
                  <a:pt x="1817" y="737"/>
                  <a:pt x="1464" y="665"/>
                  <a:pt x="1324" y="614"/>
                </a:cubicBezTo>
                <a:cubicBezTo>
                  <a:pt x="1184" y="563"/>
                  <a:pt x="1149" y="525"/>
                  <a:pt x="1075" y="452"/>
                </a:cubicBezTo>
                <a:cubicBezTo>
                  <a:pt x="1001" y="379"/>
                  <a:pt x="929" y="247"/>
                  <a:pt x="880" y="176"/>
                </a:cubicBezTo>
                <a:cubicBezTo>
                  <a:pt x="831" y="105"/>
                  <a:pt x="816" y="52"/>
                  <a:pt x="778" y="26"/>
                </a:cubicBezTo>
                <a:cubicBezTo>
                  <a:pt x="740" y="0"/>
                  <a:pt x="688" y="8"/>
                  <a:pt x="654" y="20"/>
                </a:cubicBezTo>
                <a:cubicBezTo>
                  <a:pt x="620" y="32"/>
                  <a:pt x="606" y="54"/>
                  <a:pt x="574" y="101"/>
                </a:cubicBezTo>
                <a:cubicBezTo>
                  <a:pt x="542" y="148"/>
                  <a:pt x="491" y="250"/>
                  <a:pt x="460" y="302"/>
                </a:cubicBezTo>
                <a:cubicBezTo>
                  <a:pt x="429" y="354"/>
                  <a:pt x="418" y="371"/>
                  <a:pt x="385" y="413"/>
                </a:cubicBezTo>
                <a:cubicBezTo>
                  <a:pt x="352" y="455"/>
                  <a:pt x="303" y="511"/>
                  <a:pt x="262" y="551"/>
                </a:cubicBezTo>
                <a:cubicBezTo>
                  <a:pt x="221" y="591"/>
                  <a:pt x="185" y="628"/>
                  <a:pt x="141" y="653"/>
                </a:cubicBezTo>
                <a:cubicBezTo>
                  <a:pt x="98" y="677"/>
                  <a:pt x="30" y="691"/>
                  <a:pt x="0" y="701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29" name="Line 45"/>
          <p:cNvSpPr>
            <a:spLocks noChangeAspect="1" noChangeShapeType="1"/>
          </p:cNvSpPr>
          <p:nvPr/>
        </p:nvSpPr>
        <p:spPr bwMode="auto">
          <a:xfrm flipH="1">
            <a:off x="6892925" y="4659313"/>
            <a:ext cx="1588" cy="1252537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30" name="Line 46"/>
          <p:cNvSpPr>
            <a:spLocks noChangeAspect="1" noChangeShapeType="1"/>
          </p:cNvSpPr>
          <p:nvPr/>
        </p:nvSpPr>
        <p:spPr bwMode="auto">
          <a:xfrm>
            <a:off x="6892925" y="5934075"/>
            <a:ext cx="0" cy="396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7215" name="Text Box 47"/>
          <p:cNvSpPr txBox="1">
            <a:spLocks noChangeAspect="1" noChangeArrowheads="1"/>
          </p:cNvSpPr>
          <p:nvPr/>
        </p:nvSpPr>
        <p:spPr bwMode="auto">
          <a:xfrm>
            <a:off x="6635750" y="5973763"/>
            <a:ext cx="552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1.8¢</a:t>
            </a:r>
          </a:p>
        </p:txBody>
      </p:sp>
      <p:sp>
        <p:nvSpPr>
          <p:cNvPr id="55332" name="Line 48"/>
          <p:cNvSpPr>
            <a:spLocks noChangeShapeType="1"/>
          </p:cNvSpPr>
          <p:nvPr/>
        </p:nvSpPr>
        <p:spPr bwMode="auto">
          <a:xfrm>
            <a:off x="5597525" y="5437188"/>
            <a:ext cx="257175" cy="396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7217" name="Text Box 49"/>
          <p:cNvSpPr txBox="1">
            <a:spLocks noChangeAspect="1" noChangeArrowheads="1"/>
          </p:cNvSpPr>
          <p:nvPr/>
        </p:nvSpPr>
        <p:spPr bwMode="auto">
          <a:xfrm flipH="1">
            <a:off x="5638800" y="3886200"/>
            <a:ext cx="500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7218" name="Text Box 50"/>
          <p:cNvSpPr txBox="1">
            <a:spLocks noChangeAspect="1" noChangeArrowheads="1"/>
          </p:cNvSpPr>
          <p:nvPr/>
        </p:nvSpPr>
        <p:spPr bwMode="auto">
          <a:xfrm flipH="1">
            <a:off x="5638800" y="5867400"/>
            <a:ext cx="500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Time of Day Rates (Customers do not like.)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828800" y="2209800"/>
            <a:ext cx="3124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Time-of-day Rates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828800" y="4572000"/>
            <a:ext cx="2590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Seasonal Rates</a:t>
            </a:r>
          </a:p>
        </p:txBody>
      </p:sp>
      <p:sp>
        <p:nvSpPr>
          <p:cNvPr id="56325" name="Line 5"/>
          <p:cNvSpPr>
            <a:spLocks noChangeAspect="1" noChangeShapeType="1"/>
          </p:cNvSpPr>
          <p:nvPr/>
        </p:nvSpPr>
        <p:spPr bwMode="auto">
          <a:xfrm flipH="1">
            <a:off x="6834188" y="4533900"/>
            <a:ext cx="0" cy="11096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Freeform 6"/>
          <p:cNvSpPr>
            <a:spLocks noChangeAspect="1"/>
          </p:cNvSpPr>
          <p:nvPr/>
        </p:nvSpPr>
        <p:spPr bwMode="auto">
          <a:xfrm>
            <a:off x="5149850" y="4216400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Line 7"/>
          <p:cNvSpPr>
            <a:spLocks noChangeAspect="1" noChangeShapeType="1"/>
          </p:cNvSpPr>
          <p:nvPr/>
        </p:nvSpPr>
        <p:spPr bwMode="auto">
          <a:xfrm>
            <a:off x="5149850" y="5637213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8" name="Line 8"/>
          <p:cNvSpPr>
            <a:spLocks noChangeAspect="1" noChangeShapeType="1"/>
          </p:cNvSpPr>
          <p:nvPr/>
        </p:nvSpPr>
        <p:spPr bwMode="auto">
          <a:xfrm>
            <a:off x="7858125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Line 9"/>
          <p:cNvSpPr>
            <a:spLocks noChangeAspect="1" noChangeShapeType="1"/>
          </p:cNvSpPr>
          <p:nvPr/>
        </p:nvSpPr>
        <p:spPr bwMode="auto">
          <a:xfrm>
            <a:off x="6834188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202" name="Text Box 10"/>
          <p:cNvSpPr txBox="1">
            <a:spLocks noChangeAspect="1" noChangeArrowheads="1"/>
          </p:cNvSpPr>
          <p:nvPr/>
        </p:nvSpPr>
        <p:spPr bwMode="auto">
          <a:xfrm>
            <a:off x="6072188" y="5676900"/>
            <a:ext cx="1547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-10.2</a:t>
            </a:r>
          </a:p>
        </p:txBody>
      </p:sp>
      <p:sp>
        <p:nvSpPr>
          <p:cNvPr id="56331" name="Freeform 11"/>
          <p:cNvSpPr>
            <a:spLocks noChangeAspect="1"/>
          </p:cNvSpPr>
          <p:nvPr/>
        </p:nvSpPr>
        <p:spPr bwMode="auto">
          <a:xfrm>
            <a:off x="5149850" y="1946275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Aspect="1" noChangeShapeType="1"/>
          </p:cNvSpPr>
          <p:nvPr/>
        </p:nvSpPr>
        <p:spPr bwMode="auto">
          <a:xfrm>
            <a:off x="5149850" y="3367088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3" name="Line 13"/>
          <p:cNvSpPr>
            <a:spLocks noChangeAspect="1" noChangeShapeType="1"/>
          </p:cNvSpPr>
          <p:nvPr/>
        </p:nvSpPr>
        <p:spPr bwMode="auto">
          <a:xfrm>
            <a:off x="78581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4" name="Line 14"/>
          <p:cNvSpPr>
            <a:spLocks noChangeAspect="1" noChangeShapeType="1"/>
          </p:cNvSpPr>
          <p:nvPr/>
        </p:nvSpPr>
        <p:spPr bwMode="auto">
          <a:xfrm>
            <a:off x="65246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207" name="Text Box 15"/>
          <p:cNvSpPr txBox="1">
            <a:spLocks noChangeAspect="1" noChangeArrowheads="1"/>
          </p:cNvSpPr>
          <p:nvPr/>
        </p:nvSpPr>
        <p:spPr bwMode="auto">
          <a:xfrm>
            <a:off x="5929313" y="3406775"/>
            <a:ext cx="13858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-10.4</a:t>
            </a:r>
          </a:p>
        </p:txBody>
      </p:sp>
      <p:sp>
        <p:nvSpPr>
          <p:cNvPr id="56336" name="Line 16"/>
          <p:cNvSpPr>
            <a:spLocks noChangeAspect="1" noChangeShapeType="1"/>
          </p:cNvSpPr>
          <p:nvPr/>
        </p:nvSpPr>
        <p:spPr bwMode="auto">
          <a:xfrm flipH="1">
            <a:off x="6524625" y="2578100"/>
            <a:ext cx="0" cy="788988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209" name="Text Box 17"/>
          <p:cNvSpPr txBox="1">
            <a:spLocks noChangeAspect="1" noChangeArrowheads="1"/>
          </p:cNvSpPr>
          <p:nvPr/>
        </p:nvSpPr>
        <p:spPr bwMode="auto">
          <a:xfrm flipH="1">
            <a:off x="7577138" y="33210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8210" name="Text Box 18"/>
          <p:cNvSpPr txBox="1">
            <a:spLocks noChangeAspect="1" noChangeArrowheads="1"/>
          </p:cNvSpPr>
          <p:nvPr/>
        </p:nvSpPr>
        <p:spPr bwMode="auto">
          <a:xfrm flipH="1">
            <a:off x="7577138" y="56832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smtClean="0"/>
              <a:t>Expected Preferences of Each Customer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66786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7800" y="44958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AR(1):  w</a:t>
            </a:r>
            <a:r>
              <a:rPr lang="en-US" baseline="-25000" smtClean="0">
                <a:latin typeface="+mj-lt"/>
              </a:rPr>
              <a:t>i,k,t</a:t>
            </a:r>
            <a:r>
              <a:rPr lang="en-US" smtClean="0">
                <a:latin typeface="+mj-lt"/>
              </a:rPr>
              <a:t>  =  </a:t>
            </a:r>
            <a:r>
              <a:rPr lang="el-GR" smtClean="0">
                <a:latin typeface="+mj-lt"/>
              </a:rPr>
              <a:t>ρ</a:t>
            </a:r>
            <a:r>
              <a:rPr lang="en-US" baseline="-25000" smtClean="0">
                <a:latin typeface="+mj-lt"/>
              </a:rPr>
              <a:t>k</a:t>
            </a:r>
            <a:r>
              <a:rPr lang="en-US" smtClean="0">
                <a:latin typeface="+mj-lt"/>
              </a:rPr>
              <a:t>w</a:t>
            </a:r>
            <a:r>
              <a:rPr lang="en-US" baseline="-25000" smtClean="0">
                <a:latin typeface="+mj-lt"/>
              </a:rPr>
              <a:t>i,k,t-1</a:t>
            </a:r>
            <a:r>
              <a:rPr lang="en-US" smtClean="0">
                <a:latin typeface="+mj-lt"/>
              </a:rPr>
              <a:t>  +  v</a:t>
            </a:r>
            <a:r>
              <a:rPr lang="en-US" baseline="-25000" smtClean="0">
                <a:latin typeface="+mj-lt"/>
              </a:rPr>
              <a:t>i,k,t</a:t>
            </a: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+mj-lt"/>
              </a:rPr>
              <a:t>    Dynamic 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</a:rPr>
              <a:t>Restricting Range and Sign: Using triangular distribution and range = 0 to 2</a:t>
            </a:r>
            <a:r>
              <a:rPr lang="en-US" smtClean="0">
                <a:latin typeface="+mj-lt"/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+mj-lt"/>
                <a:sym typeface="Symbol" pitchFamily="18" charset="2"/>
              </a:rPr>
              <a:t>Heteroscedasticity and heterogeneity</a:t>
            </a: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600200" y="3733800"/>
          <a:ext cx="5332413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8" name="Equation" r:id="rId4" imgW="1714500" imgH="241300" progId="Equation.DSMT4">
                  <p:embed/>
                </p:oleObj>
              </mc:Choice>
              <mc:Fallback>
                <p:oleObj name="Equation" r:id="rId4" imgW="1714500" imgH="241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733800"/>
                        <a:ext cx="5332413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1524000" y="1524000"/>
          <a:ext cx="35052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9" name="Equation" r:id="rId6" imgW="1117600" imgH="228600" progId="Equation.DSMT4">
                  <p:embed/>
                </p:oleObj>
              </mc:Choice>
              <mc:Fallback>
                <p:oleObj name="Equation" r:id="rId6" imgW="11176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24000"/>
                        <a:ext cx="3505200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3"/>
          <p:cNvGraphicFramePr>
            <a:graphicFrameLocks noChangeAspect="1"/>
          </p:cNvGraphicFramePr>
          <p:nvPr/>
        </p:nvGraphicFramePr>
        <p:xfrm>
          <a:off x="1624013" y="5918200"/>
          <a:ext cx="332898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0" name="Equation" r:id="rId8" imgW="1129810" imgH="241195" progId="Equation.DSMT4">
                  <p:embed/>
                </p:oleObj>
              </mc:Choice>
              <mc:Fallback>
                <p:oleObj name="Equation" r:id="rId8" imgW="1129810" imgH="24119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5918200"/>
                        <a:ext cx="3328987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Rectangle 6"/>
          <p:cNvSpPr>
            <a:spLocks noChangeArrowheads="1"/>
          </p:cNvSpPr>
          <p:nvPr/>
        </p:nvSpPr>
        <p:spPr bwMode="auto">
          <a:xfrm>
            <a:off x="1524000" y="1600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8376" name="Rectangle 7"/>
          <p:cNvSpPr>
            <a:spLocks noChangeArrowheads="1"/>
          </p:cNvSpPr>
          <p:nvPr/>
        </p:nvSpPr>
        <p:spPr bwMode="auto">
          <a:xfrm>
            <a:off x="15240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8377" name="Rectangle 8"/>
          <p:cNvSpPr>
            <a:spLocks noChangeArrowheads="1"/>
          </p:cNvSpPr>
          <p:nvPr/>
        </p:nvSpPr>
        <p:spPr bwMode="auto">
          <a:xfrm>
            <a:off x="1524000" y="59436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Estimating Individual Parameters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Model estimates = structural parameters, </a:t>
            </a:r>
            <a:r>
              <a:rPr lang="el-GR" sz="2400" b="1" smtClean="0"/>
              <a:t>α</a:t>
            </a:r>
            <a:r>
              <a:rPr lang="en-US" sz="2400" smtClean="0"/>
              <a:t>, </a:t>
            </a:r>
            <a:r>
              <a:rPr lang="el-GR" sz="2400" b="1" smtClean="0"/>
              <a:t>β</a:t>
            </a:r>
            <a:r>
              <a:rPr lang="en-US" sz="2400" smtClean="0"/>
              <a:t>, </a:t>
            </a:r>
            <a:r>
              <a:rPr lang="el-GR" sz="2400" b="1" smtClean="0"/>
              <a:t>ρ</a:t>
            </a:r>
            <a:r>
              <a:rPr lang="en-US" sz="2400" smtClean="0"/>
              <a:t>, </a:t>
            </a:r>
            <a:r>
              <a:rPr lang="el-GR" sz="2400" b="1" smtClean="0"/>
              <a:t>Δ</a:t>
            </a:r>
            <a:r>
              <a:rPr lang="en-US" sz="2400" smtClean="0"/>
              <a:t>, </a:t>
            </a:r>
            <a:r>
              <a:rPr lang="el-GR" sz="2400" b="1" smtClean="0"/>
              <a:t>Σ</a:t>
            </a:r>
            <a:r>
              <a:rPr lang="en-US" sz="2400" smtClean="0"/>
              <a:t>, </a:t>
            </a:r>
            <a:r>
              <a:rPr lang="el-GR" sz="2400" b="1" smtClean="0"/>
              <a:t>Γ</a:t>
            </a:r>
            <a:endParaRPr lang="en-US" sz="2400" b="1" smtClean="0"/>
          </a:p>
          <a:p>
            <a:pPr eaLnBrk="1" hangingPunct="1"/>
            <a:r>
              <a:rPr lang="en-US" sz="2400" smtClean="0"/>
              <a:t>Objective, a model of individual specific parameters, </a:t>
            </a:r>
            <a:r>
              <a:rPr lang="el-GR" sz="2400" b="1" smtClean="0"/>
              <a:t>β</a:t>
            </a:r>
            <a:r>
              <a:rPr lang="en-US" sz="2400" b="1" baseline="-25000" smtClean="0"/>
              <a:t>i</a:t>
            </a:r>
            <a:endParaRPr lang="en-US" sz="2400" smtClean="0"/>
          </a:p>
          <a:p>
            <a:pPr eaLnBrk="1" hangingPunct="1"/>
            <a:r>
              <a:rPr lang="en-US" sz="2400" smtClean="0"/>
              <a:t>Can individual specific parameters be estimated?</a:t>
            </a:r>
          </a:p>
          <a:p>
            <a:pPr lvl="1" eaLnBrk="1" hangingPunct="1"/>
            <a:r>
              <a:rPr lang="en-US" smtClean="0"/>
              <a:t>Not quite – </a:t>
            </a:r>
            <a:r>
              <a:rPr lang="el-GR" b="1" smtClean="0"/>
              <a:t>β</a:t>
            </a:r>
            <a:r>
              <a:rPr lang="en-US" b="1" baseline="-25000" smtClean="0"/>
              <a:t>i </a:t>
            </a:r>
            <a:r>
              <a:rPr lang="en-US" smtClean="0"/>
              <a:t>is a single realization of a random process; one random draw. </a:t>
            </a:r>
          </a:p>
          <a:p>
            <a:pPr lvl="1" eaLnBrk="1" hangingPunct="1"/>
            <a:r>
              <a:rPr lang="en-US" smtClean="0"/>
              <a:t>We estimate E[</a:t>
            </a:r>
            <a:r>
              <a:rPr lang="el-GR" b="1" smtClean="0"/>
              <a:t>β</a:t>
            </a:r>
            <a:r>
              <a:rPr lang="en-US" baseline="-25000" smtClean="0"/>
              <a:t>i</a:t>
            </a:r>
            <a:r>
              <a:rPr lang="en-US" smtClean="0"/>
              <a:t> | all information about i]</a:t>
            </a:r>
          </a:p>
          <a:p>
            <a:pPr lvl="1" eaLnBrk="1" hangingPunct="1"/>
            <a:r>
              <a:rPr lang="en-US" smtClean="0"/>
              <a:t>(This is also true of Bayesian treatments, despite claims to the contrary.)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Individual Distributions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924800" cy="3657600"/>
          </a:xfrm>
        </p:spPr>
        <p:txBody>
          <a:bodyPr/>
          <a:lstStyle/>
          <a:p>
            <a:pPr eaLnBrk="1" hangingPunct="1"/>
            <a:r>
              <a:rPr lang="en-US" smtClean="0"/>
              <a:t>Form posterior estimates of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</a:t>
            </a:r>
            <a:endParaRPr lang="en-US" smtClean="0">
              <a:sym typeface="Symbol" pitchFamily="18" charset="2"/>
            </a:endParaRPr>
          </a:p>
          <a:p>
            <a:pPr eaLnBrk="1" hangingPunct="1"/>
            <a:r>
              <a:rPr lang="en-US" smtClean="0">
                <a:sym typeface="Symbol" pitchFamily="18" charset="2"/>
              </a:rPr>
              <a:t>Use the same methodology to estimate </a:t>
            </a:r>
            <a:r>
              <a:rPr lang="en-US" smtClean="0"/>
              <a:t>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baseline="30000" smtClean="0">
                <a:sym typeface="Symbol" pitchFamily="18" charset="2"/>
              </a:rPr>
              <a:t>2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>
                <a:sym typeface="Symbol" pitchFamily="18" charset="2"/>
              </a:rPr>
              <a:t>] and Var</a:t>
            </a:r>
            <a:r>
              <a:rPr lang="en-US" smtClean="0"/>
              <a:t>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>
                <a:sym typeface="Symbol" pitchFamily="18" charset="2"/>
              </a:rPr>
              <a:t>]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Plot individual “confidence intervals” (assuming near normality)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Sample from the distribution and plot kernel density estimates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Posterior Estimation of </a:t>
            </a:r>
            <a:r>
              <a:rPr lang="en-US" sz="4800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endParaRPr lang="en-US" smtClean="0"/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600200" y="1600200"/>
          <a:ext cx="578802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Equation" r:id="rId4" imgW="3505200" imgH="1168400" progId="Equation.DSMT4">
                  <p:embed/>
                </p:oleObj>
              </mc:Choice>
              <mc:Fallback>
                <p:oleObj name="Equation" r:id="rId4" imgW="3505200" imgH="1168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00200"/>
                        <a:ext cx="5788025" cy="192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1630363" y="4210050"/>
          <a:ext cx="6294437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7" name="Equation" r:id="rId6" imgW="3606800" imgH="1168400" progId="Equation.DSMT4">
                  <p:embed/>
                </p:oleObj>
              </mc:Choice>
              <mc:Fallback>
                <p:oleObj name="Equation" r:id="rId6" imgW="3606800" imgH="1168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4210050"/>
                        <a:ext cx="6294437" cy="203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3505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i="1"/>
              <a:t>  </a:t>
            </a:r>
            <a:r>
              <a:rPr lang="en-US" sz="2400" b="1">
                <a:latin typeface="+mj-lt"/>
              </a:rPr>
              <a:t>Estimate by simulation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Shoe Brand Choice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934200" cy="48006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  <a:p>
            <a:pPr eaLnBrk="1" hangingPunct="1"/>
            <a:r>
              <a:rPr lang="en-US" smtClean="0"/>
              <a:t>T</a:t>
            </a:r>
            <a:r>
              <a:rPr lang="en-US" sz="2000" smtClean="0"/>
              <a:t>hanks to www.statisticalinnovations.com (Latent Gold)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Common “effects”</a:t>
            </a:r>
          </a:p>
        </p:txBody>
      </p:sp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838200" y="3352800"/>
          <a:ext cx="7799388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Equation" r:id="rId4" imgW="4229100" imgH="965200" progId="Equation.DSMT4">
                  <p:embed/>
                </p:oleObj>
              </mc:Choice>
              <mc:Fallback>
                <p:oleObj name="Equation" r:id="rId4" imgW="4229100" imgH="965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7799388" cy="178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7924800" y="3352800"/>
            <a:ext cx="7620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Implied Covariance Matrix</a:t>
            </a:r>
          </a:p>
        </p:txBody>
      </p:sp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603250" y="2362200"/>
          <a:ext cx="789146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6" name="Equation" r:id="rId4" imgW="5029200" imgH="1651000" progId="Equation.DSMT4">
                  <p:embed/>
                </p:oleObj>
              </mc:Choice>
              <mc:Fallback>
                <p:oleObj name="Equation" r:id="rId4" imgW="5029200" imgH="1651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362200"/>
                        <a:ext cx="789146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Error Components Logit Model</a:t>
            </a:r>
          </a:p>
        </p:txBody>
      </p:sp>
      <p:sp>
        <p:nvSpPr>
          <p:cNvPr id="65539" name="Text Box 4"/>
          <p:cNvSpPr txBox="1">
            <a:spLocks noChangeArrowheads="1"/>
          </p:cNvSpPr>
          <p:nvPr/>
        </p:nvSpPr>
        <p:spPr bwMode="auto">
          <a:xfrm>
            <a:off x="457200" y="5686425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Correlation = {0.0959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/ [1.6449 + 0.0959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]}</a:t>
            </a:r>
            <a:r>
              <a:rPr lang="en-US" b="1" baseline="30000">
                <a:latin typeface="Courier New" pitchFamily="49" charset="0"/>
              </a:rPr>
              <a:t>1/2</a:t>
            </a:r>
            <a:r>
              <a:rPr lang="en-US" b="1">
                <a:latin typeface="Courier New" pitchFamily="49" charset="0"/>
              </a:rPr>
              <a:t> = 0.0954</a:t>
            </a:r>
          </a:p>
        </p:txBody>
      </p:sp>
      <p:sp>
        <p:nvSpPr>
          <p:cNvPr id="65540" name="TextBox 5"/>
          <p:cNvSpPr txBox="1">
            <a:spLocks noChangeArrowheads="1"/>
          </p:cNvSpPr>
          <p:nvPr/>
        </p:nvSpPr>
        <p:spPr bwMode="auto">
          <a:xfrm>
            <a:off x="457200" y="1447800"/>
            <a:ext cx="83058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endParaRPr lang="en-US"/>
          </a:p>
        </p:txBody>
      </p:sp>
      <p:sp>
        <p:nvSpPr>
          <p:cNvPr id="65541" name="TextBox 6"/>
          <p:cNvSpPr txBox="1">
            <a:spLocks noChangeArrowheads="1"/>
          </p:cNvSpPr>
          <p:nvPr/>
        </p:nvSpPr>
        <p:spPr bwMode="auto">
          <a:xfrm>
            <a:off x="5943600" y="1617663"/>
            <a:ext cx="2971800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Extending the MNL Model</a:t>
            </a:r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7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57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Extending the Basic MNL Model</a:t>
            </a:r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2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Random Utility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Error Components Logit Model</a:t>
            </a:r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Error Components</a:t>
            </a:r>
          </a:p>
        </p:txBody>
      </p:sp>
      <p:cxnSp>
        <p:nvCxnSpPr>
          <p:cNvPr id="68615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Random Parameters Model</a:t>
            </a: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1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197100"/>
                        <a:ext cx="8199437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38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39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Heterogeneous (in the Means) </a:t>
            </a:r>
            <a:br>
              <a:rPr lang="en-US" sz="3200" smtClean="0"/>
            </a:br>
            <a:r>
              <a:rPr lang="en-US" sz="3200" smtClean="0"/>
              <a:t>Random Parameters Model</a:t>
            </a:r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Heterogeneity in Both </a:t>
            </a:r>
            <a:br>
              <a:rPr lang="en-US" sz="3200" smtClean="0"/>
            </a:br>
            <a:r>
              <a:rPr lang="en-US" sz="3200" smtClean="0"/>
              <a:t>Means and Variances</a:t>
            </a: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7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582738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590800" y="3962400"/>
            <a:ext cx="4038600" cy="8382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81534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.5284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72707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270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smtClean="0"/>
              <a:t>Estimated RP/ECL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Estimated Elasticities</a:t>
            </a:r>
          </a:p>
        </p:txBody>
      </p:sp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73732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mtClean="0"/>
              <a:t>Individual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 Estimates*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85800" y="5257800"/>
            <a:ext cx="8001000" cy="1370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+mj-lt"/>
              </a:rPr>
              <a:t>The random parameters model is uncovering the latent class feature of the data.</a:t>
            </a:r>
          </a:p>
          <a:p>
            <a:pPr>
              <a:spcBef>
                <a:spcPct val="50000"/>
              </a:spcBef>
              <a:defRPr/>
            </a:pPr>
            <a:endParaRPr lang="en-US" b="1">
              <a:latin typeface="+mj-lt"/>
            </a:endParaRPr>
          </a:p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+mj-lt"/>
              </a:rPr>
              <a:t>*The intervals could be made wider to account for the sampling </a:t>
            </a:r>
            <a:br>
              <a:rPr lang="en-US" sz="1600" b="1">
                <a:latin typeface="+mj-lt"/>
              </a:rPr>
            </a:br>
            <a:r>
              <a:rPr lang="en-US" sz="1600" b="1">
                <a:latin typeface="+mj-lt"/>
              </a:rPr>
              <a:t>variability of the underlying (classical) parameter estimators.</a:t>
            </a:r>
          </a:p>
        </p:txBody>
      </p:sp>
      <p:pic>
        <p:nvPicPr>
          <p:cNvPr id="747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4915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757" name="Straight Connector 7"/>
          <p:cNvCxnSpPr>
            <a:cxnSpLocks noChangeShapeType="1"/>
          </p:cNvCxnSpPr>
          <p:nvPr/>
        </p:nvCxnSpPr>
        <p:spPr bwMode="auto">
          <a:xfrm rot="5400000" flipH="1" flipV="1">
            <a:off x="2143126" y="3219450"/>
            <a:ext cx="2438400" cy="3175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58" name="Straight Connector 8"/>
          <p:cNvCxnSpPr>
            <a:cxnSpLocks noChangeShapeType="1"/>
          </p:cNvCxnSpPr>
          <p:nvPr/>
        </p:nvCxnSpPr>
        <p:spPr bwMode="auto">
          <a:xfrm rot="5400000" flipH="1" flipV="1">
            <a:off x="5504657" y="3209131"/>
            <a:ext cx="2438400" cy="1587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What is the ‘Individual Estimate?’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600" smtClean="0">
                <a:latin typeface="+mj-lt"/>
              </a:rPr>
              <a:t>  P</a:t>
            </a:r>
            <a:r>
              <a:rPr lang="en-US" sz="2400" smtClean="0">
                <a:latin typeface="+mj-lt"/>
              </a:rPr>
              <a:t>oint estimate of mean, variance and range of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random variable</a:t>
            </a:r>
            <a:r>
              <a:rPr lang="en-US" smtClean="0">
                <a:latin typeface="+mj-lt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| </a:t>
            </a:r>
            <a:r>
              <a:rPr lang="en-US" sz="2400" smtClean="0">
                <a:latin typeface="+mj-lt"/>
                <a:sym typeface="Symbol" pitchFamily="18" charset="2"/>
              </a:rPr>
              <a:t>data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smtClean="0">
                <a:latin typeface="+mj-lt"/>
                <a:sym typeface="Symbol" pitchFamily="18" charset="2"/>
              </a:rPr>
              <a:t>  V</a:t>
            </a:r>
            <a:r>
              <a:rPr lang="en-US" sz="2400" smtClean="0">
                <a:latin typeface="+mj-lt"/>
                <a:sym typeface="Symbol" pitchFamily="18" charset="2"/>
              </a:rPr>
              <a:t>alue is NOT an estimate of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 </a:t>
            </a:r>
            <a:r>
              <a:rPr lang="en-US" sz="2400" smtClean="0">
                <a:latin typeface="+mj-lt"/>
                <a:sym typeface="Symbol" pitchFamily="18" charset="2"/>
              </a:rPr>
              <a:t>; it is an estimate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of E[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  <a:r>
              <a:rPr lang="en-US" sz="2400" smtClean="0">
                <a:latin typeface="+mj-lt"/>
                <a:sym typeface="Symbol" pitchFamily="18" charset="2"/>
              </a:rPr>
              <a:t>| data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smtClean="0">
                <a:latin typeface="+mj-lt"/>
                <a:sym typeface="Symbol" pitchFamily="18" charset="2"/>
              </a:rPr>
              <a:t>  T</a:t>
            </a:r>
            <a:r>
              <a:rPr lang="en-US" sz="2400" smtClean="0">
                <a:latin typeface="+mj-lt"/>
                <a:sym typeface="Symbol" pitchFamily="18" charset="2"/>
              </a:rPr>
              <a:t>his would be the best estimate of the actual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realization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|data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smtClean="0">
                <a:latin typeface="+mj-lt"/>
                <a:sym typeface="Symbol" pitchFamily="18" charset="2"/>
              </a:rPr>
              <a:t>  A</a:t>
            </a:r>
            <a:r>
              <a:rPr lang="en-US" sz="2400" smtClean="0">
                <a:latin typeface="+mj-lt"/>
                <a:sym typeface="Symbol" pitchFamily="18" charset="2"/>
              </a:rPr>
              <a:t>n interval estimate would account for the sampling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‘variation’ in the estimator of </a:t>
            </a:r>
            <a:r>
              <a:rPr lang="el-GR" sz="2400" b="1" smtClean="0">
                <a:latin typeface="+mj-lt"/>
                <a:sym typeface="Symbol" pitchFamily="18" charset="2"/>
              </a:rPr>
              <a:t>Ω</a:t>
            </a:r>
            <a:r>
              <a:rPr lang="en-US" sz="240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smtClean="0">
                <a:latin typeface="+mj-lt"/>
                <a:sym typeface="Symbol" pitchFamily="18" charset="2"/>
              </a:rPr>
              <a:t>  B</a:t>
            </a:r>
            <a:r>
              <a:rPr lang="en-US" sz="2400" smtClean="0">
                <a:latin typeface="+mj-lt"/>
                <a:sym typeface="Symbol" pitchFamily="18" charset="2"/>
              </a:rPr>
              <a:t>ayesian counterpart to the preceding:  Posterior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mean and variance.  Same kind of plot could be done.</a:t>
            </a:r>
            <a:endParaRPr lang="el-GR" sz="2400" smtClean="0"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WTP Application (Value of Time Saved)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Estimating Willingness to Pay for</a:t>
            </a:r>
            <a:br>
              <a:rPr lang="en-US" smtClean="0"/>
            </a:br>
            <a:r>
              <a:rPr lang="en-US" smtClean="0"/>
              <a:t>    Increments to an Attribute in a  </a:t>
            </a:r>
            <a:br>
              <a:rPr lang="en-US" smtClean="0"/>
            </a:br>
            <a:r>
              <a:rPr lang="en-US" smtClean="0"/>
              <a:t>    Discrete Choice Model</a:t>
            </a:r>
          </a:p>
        </p:txBody>
      </p:sp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2143125" y="3448050"/>
          <a:ext cx="340995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7" name="Equation" r:id="rId4" imgW="1091726" imgH="444307" progId="Equation.DSMT4">
                  <p:embed/>
                </p:oleObj>
              </mc:Choice>
              <mc:Fallback>
                <p:oleObj name="Equation" r:id="rId4" imgW="1091726" imgH="444307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3448050"/>
                        <a:ext cx="3409950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5" name="Line 5"/>
          <p:cNvSpPr>
            <a:spLocks noChangeShapeType="1"/>
          </p:cNvSpPr>
          <p:nvPr/>
        </p:nvSpPr>
        <p:spPr bwMode="auto">
          <a:xfrm flipH="1">
            <a:off x="5410200" y="29718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6553200" y="34290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Extending the RP Model to WTP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8077200" cy="3048000"/>
          </a:xfrm>
        </p:spPr>
        <p:txBody>
          <a:bodyPr/>
          <a:lstStyle/>
          <a:p>
            <a:pPr eaLnBrk="1" hangingPunct="1"/>
            <a:r>
              <a:rPr lang="en-US" sz="3600" smtClean="0"/>
              <a:t>  U</a:t>
            </a:r>
            <a:r>
              <a:rPr lang="en-US" smtClean="0"/>
              <a:t>se the model to estimate conditional</a:t>
            </a:r>
            <a:br>
              <a:rPr lang="en-US" smtClean="0"/>
            </a:br>
            <a:r>
              <a:rPr lang="en-US" smtClean="0"/>
              <a:t>   distributions for any function of</a:t>
            </a:r>
            <a:br>
              <a:rPr lang="en-US" smtClean="0"/>
            </a:br>
            <a:r>
              <a:rPr lang="en-US" smtClean="0"/>
              <a:t>   parameters</a:t>
            </a:r>
          </a:p>
          <a:p>
            <a:pPr eaLnBrk="1" hangingPunct="1"/>
            <a:r>
              <a:rPr lang="en-US" sz="3600" smtClean="0"/>
              <a:t>  W</a:t>
            </a:r>
            <a:r>
              <a:rPr lang="en-US" smtClean="0"/>
              <a:t>illingness to pay = -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i,time</a:t>
            </a:r>
            <a:r>
              <a:rPr lang="en-US" smtClean="0">
                <a:sym typeface="Symbol" pitchFamily="18" charset="2"/>
              </a:rPr>
              <a:t> / </a:t>
            </a:r>
            <a:r>
              <a:rPr lang="en-US" baseline="-25000" smtClean="0">
                <a:sym typeface="Symbol" pitchFamily="18" charset="2"/>
              </a:rPr>
              <a:t>i,cost</a:t>
            </a:r>
            <a:r>
              <a:rPr lang="en-US" smtClean="0">
                <a:sym typeface="Symbol" pitchFamily="18" charset="2"/>
              </a:rPr>
              <a:t> </a:t>
            </a:r>
          </a:p>
          <a:p>
            <a:pPr eaLnBrk="1" hangingPunct="1"/>
            <a:r>
              <a:rPr lang="en-US" sz="3600" smtClean="0">
                <a:sym typeface="Symbol" pitchFamily="18" charset="2"/>
              </a:rPr>
              <a:t>  U</a:t>
            </a:r>
            <a:r>
              <a:rPr lang="en-US" smtClean="0"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Equation" r:id="rId4" imgW="3390900" imgH="939800" progId="Equation.DSMT4">
                  <p:embed/>
                </p:oleObj>
              </mc:Choice>
              <mc:Fallback>
                <p:oleObj name="Equation" r:id="rId4" imgW="3390900" imgH="939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72000"/>
                        <a:ext cx="6599238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Sumulation of WTP from </a:t>
            </a:r>
            <a:r>
              <a:rPr lang="en-US" sz="3600" smtClean="0">
                <a:sym typeface="Symbol" pitchFamily="18" charset="2"/>
              </a:rPr>
              <a:t></a:t>
            </a:r>
            <a:r>
              <a:rPr lang="en-US" sz="3600" i="1" baseline="-25000" smtClean="0">
                <a:sym typeface="Symbol" pitchFamily="18" charset="2"/>
              </a:rPr>
              <a:t>i</a:t>
            </a:r>
            <a:endParaRPr lang="en-US" sz="3600" i="1" smtClean="0"/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762000" y="1828800"/>
          <a:ext cx="7672388" cy="440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2" name="Equation" r:id="rId4" imgW="4152900" imgH="2387600" progId="Equation.DSMT4">
                  <p:embed/>
                </p:oleObj>
              </mc:Choice>
              <mc:Fallback>
                <p:oleObj name="Equation" r:id="rId4" imgW="4152900" imgH="2387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7672388" cy="440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11430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Stated Choice Experiment: Travel</a:t>
            </a:r>
            <a:br>
              <a:rPr lang="en-US" sz="3600" smtClean="0"/>
            </a:br>
            <a:r>
              <a:rPr lang="en-US" sz="3600" smtClean="0"/>
              <a:t>Mode by Sydney Commuters</a:t>
            </a:r>
          </a:p>
        </p:txBody>
      </p:sp>
      <p:graphicFrame>
        <p:nvGraphicFramePr>
          <p:cNvPr id="79875" name="Object 3"/>
          <p:cNvGraphicFramePr>
            <a:graphicFrameLocks noChangeAspect="1"/>
          </p:cNvGraphicFramePr>
          <p:nvPr>
            <p:ph idx="1"/>
          </p:nvPr>
        </p:nvGraphicFramePr>
        <p:xfrm>
          <a:off x="533400" y="2176463"/>
          <a:ext cx="8458200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6" name="Bitmap Image" r:id="rId4" imgW="6171429" imgH="2314286" progId="Paint.Picture">
                  <p:embed/>
                </p:oleObj>
              </mc:Choice>
              <mc:Fallback>
                <p:oleObj name="Bitmap Image" r:id="rId4" imgW="6171429" imgH="231428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76463"/>
                        <a:ext cx="8458200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Would You Use a New Mode?</a:t>
            </a:r>
          </a:p>
        </p:txBody>
      </p:sp>
      <p:graphicFrame>
        <p:nvGraphicFramePr>
          <p:cNvPr id="80899" name="Object 3"/>
          <p:cNvGraphicFramePr>
            <a:graphicFrameLocks noChangeAspect="1"/>
          </p:cNvGraphicFramePr>
          <p:nvPr>
            <p:ph idx="1"/>
          </p:nvPr>
        </p:nvGraphicFramePr>
        <p:xfrm>
          <a:off x="304800" y="1833563"/>
          <a:ext cx="8534400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0" name="Bitmap Image" r:id="rId4" imgW="4648849" imgH="1657581" progId="Paint.Picture">
                  <p:embed/>
                </p:oleObj>
              </mc:Choice>
              <mc:Fallback>
                <p:oleObj name="Bitmap Image" r:id="rId4" imgW="4648849" imgH="1657581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33563"/>
                        <a:ext cx="8534400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Value of Travel Time Saved</a:t>
            </a:r>
          </a:p>
        </p:txBody>
      </p:sp>
      <p:graphicFrame>
        <p:nvGraphicFramePr>
          <p:cNvPr id="81923" name="Object 3"/>
          <p:cNvGraphicFramePr>
            <a:graphicFrameLocks noChangeAspect="1"/>
          </p:cNvGraphicFramePr>
          <p:nvPr>
            <p:ph idx="1"/>
          </p:nvPr>
        </p:nvGraphicFramePr>
        <p:xfrm>
          <a:off x="762000" y="1981200"/>
          <a:ext cx="8001000" cy="328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4" name="Bitmap Image" r:id="rId4" imgW="5144218" imgH="2114845" progId="Paint.Picture">
                  <p:embed/>
                </p:oleObj>
              </mc:Choice>
              <mc:Fallback>
                <p:oleObj name="Bitmap Image" r:id="rId4" imgW="5144218" imgH="2114845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8001000" cy="328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Caveats About Simulation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0"/>
            <a:ext cx="7162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Using MSL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Number of draws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Intelligent vs. random draws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Estimating WTP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Ratios of normally distributed estimates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Excessive range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Constraining the ranges of parameters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Lognormal vs. Normal or something else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Distributions of parameters (uniform, triangular,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Generalized Mixed Logit Model</a:t>
            </a:r>
          </a:p>
        </p:txBody>
      </p:sp>
      <p:graphicFrame>
        <p:nvGraphicFramePr>
          <p:cNvPr id="83971" name="Object 4"/>
          <p:cNvGraphicFramePr>
            <a:graphicFrameLocks noChangeAspect="1"/>
          </p:cNvGraphicFramePr>
          <p:nvPr/>
        </p:nvGraphicFramePr>
        <p:xfrm>
          <a:off x="2057400" y="1752600"/>
          <a:ext cx="51054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2" name="Equation" r:id="rId4" imgW="3060700" imgH="2578100" progId="Equation.DSMT4">
                  <p:embed/>
                </p:oleObj>
              </mc:Choice>
              <mc:Fallback>
                <p:oleObj name="Equation" r:id="rId4" imgW="3060700" imgH="2578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52600"/>
                        <a:ext cx="5105400" cy="430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Generalized Multinomial Choice Model</a:t>
            </a: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954088" y="2133600"/>
          <a:ext cx="7473950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6" name="Equation" r:id="rId4" imgW="4686300" imgH="2032000" progId="Equation.DSMT4">
                  <p:embed/>
                </p:oleObj>
              </mc:Choice>
              <mc:Fallback>
                <p:oleObj name="Equation" r:id="rId4" imgW="4686300" imgH="203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2133600"/>
                        <a:ext cx="7473950" cy="324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Estimation in Willingness to Pay Space</a:t>
            </a:r>
          </a:p>
        </p:txBody>
      </p:sp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533400" y="2133600"/>
          <a:ext cx="7961313" cy="307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3" name="Equation" r:id="rId4" imgW="4864100" imgH="1879600" progId="Equation.DSMT4">
                  <p:embed/>
                </p:oleObj>
              </mc:Choice>
              <mc:Fallback>
                <p:oleObj name="Equation" r:id="rId4" imgW="4864100" imgH="1879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7961313" cy="307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0" name="Rectangle 3"/>
          <p:cNvSpPr>
            <a:spLocks noChangeArrowheads="1"/>
          </p:cNvSpPr>
          <p:nvPr/>
        </p:nvSpPr>
        <p:spPr bwMode="auto">
          <a:xfrm>
            <a:off x="4724400" y="2133600"/>
            <a:ext cx="1066800" cy="1371600"/>
          </a:xfrm>
          <a:prstGeom prst="rect">
            <a:avLst/>
          </a:prstGeom>
          <a:solidFill>
            <a:srgbClr val="CCECFF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676400"/>
            <a:ext cx="4724400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Both parameters in the WTP calculation are random.</a:t>
            </a:r>
          </a:p>
        </p:txBody>
      </p:sp>
      <p:sp>
        <p:nvSpPr>
          <p:cNvPr id="86022" name="Rectangle 5"/>
          <p:cNvSpPr>
            <a:spLocks noChangeArrowheads="1"/>
          </p:cNvSpPr>
          <p:nvPr/>
        </p:nvSpPr>
        <p:spPr bwMode="auto">
          <a:xfrm>
            <a:off x="1219200" y="2133600"/>
            <a:ext cx="381000" cy="1371600"/>
          </a:xfrm>
          <a:prstGeom prst="rect">
            <a:avLst/>
          </a:prstGeom>
          <a:solidFill>
            <a:srgbClr val="FF33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07988"/>
          </a:xfrm>
        </p:spPr>
        <p:txBody>
          <a:bodyPr/>
          <a:lstStyle/>
          <a:p>
            <a:pPr algn="ctr"/>
            <a:r>
              <a:rPr lang="en-US" sz="2800" smtClean="0"/>
              <a:t>Estimated Model for WTP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7044" name="TextBox 4"/>
          <p:cNvSpPr txBox="1">
            <a:spLocks noChangeArrowheads="1"/>
          </p:cNvSpPr>
          <p:nvPr/>
        </p:nvSpPr>
        <p:spPr bwMode="auto">
          <a:xfrm>
            <a:off x="533400" y="457200"/>
            <a:ext cx="8153400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-.32668***       .04302       -7.593   .0000    1.01373  renormalized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 1.00000        ......(Fixed Parameter)......  -11.80230  renormalized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1.14527***       .05788       19.787   .0000     1.4789  not rescaled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.84364***       .05554       15.189   .0000      .0368  not rescaled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QUAL:AGE|     .05843          .04836        1.208   .2270     interaction terms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QUA0:AGE|    -.11620          .13911        -.835   .4035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  .23958          .25730         .931   .3518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 1.13921          .76279        1.493   .1353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|Diagonal values in Cholesky matrix, L.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NsQUAL|     .13234***       .04125        3.208   .0013     correlated parameters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CsPRICE|       .000        ......(Fixed Parameter)......     but coefficient is fixed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|Below diagonal values in L matrix. V = L*Lt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PRIC:QUA|       .000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|Heteroscedasticity in GMX scale factor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sdMALE|     .23110          .14685        1.574   .1156     heteroscedasticity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    |Variance parameter tau in GMX scale parameter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TauScale|    1.71455***       .19047        9.002   .0000     overall scaling, tau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|Weighting parameter gamma in GMX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GammaMXL|       .000        ......(Fixed Parameter)......  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|Coefficient on PRICE    in WTP space form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Beta0WTP|   -3.71641***       .55428       -6.705   .0000     new price coefficient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S_b0_WTP|     .03926          .40549         .097   .9229     standard deviation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  Sample Mean    Sample Std.Dev.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Sigma(i)|     .70246         1.11141         .632   .5274     overall scaling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parameter distributions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 sdQUAL|     .13234***       .04125        3.208   .0013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sdPRICE|       .000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561975" y="5076825"/>
            <a:ext cx="54864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10828</TotalTime>
  <Words>3980</Words>
  <Application>Microsoft Office PowerPoint</Application>
  <PresentationFormat>On-screen Show (4:3)</PresentationFormat>
  <Paragraphs>756</Paragraphs>
  <Slides>83</Slides>
  <Notes>83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83</vt:i4>
      </vt:variant>
    </vt:vector>
  </HeadingPairs>
  <TitlesOfParts>
    <vt:vector size="94" baseType="lpstr">
      <vt:lpstr>Verdana</vt:lpstr>
      <vt:lpstr>Arial</vt:lpstr>
      <vt:lpstr>Wingdings</vt:lpstr>
      <vt:lpstr>Times New Roman</vt:lpstr>
      <vt:lpstr>Symbol</vt:lpstr>
      <vt:lpstr>Courier New</vt:lpstr>
      <vt:lpstr>Tahoma</vt:lpstr>
      <vt:lpstr>Level</vt:lpstr>
      <vt:lpstr>MathType 6.0 Equation</vt:lpstr>
      <vt:lpstr>Bitmap Image</vt:lpstr>
      <vt:lpstr>MathType 5.0 Equation</vt:lpstr>
      <vt:lpstr>Discrete Choice Models</vt:lpstr>
      <vt:lpstr>Part 11</vt:lpstr>
      <vt:lpstr>Several Types of Heterogeneity</vt:lpstr>
      <vt:lpstr>Attention to Heterogeneity</vt:lpstr>
      <vt:lpstr>Heterogeneity in Choice Strategy</vt:lpstr>
      <vt:lpstr>“Structural Heterogeneity”</vt:lpstr>
      <vt:lpstr>Accommodating Heterogeneity</vt:lpstr>
      <vt:lpstr>Heterogeneity and the MNL Model</vt:lpstr>
      <vt:lpstr>Observable Heterogeneity in Utility Levels</vt:lpstr>
      <vt:lpstr>Observable Heterogeneity in  Preference Weights</vt:lpstr>
      <vt:lpstr>Heteroscedasticity in the MNL Model</vt:lpstr>
      <vt:lpstr>‘Quantifiable’ Heterogeneity in Scaling</vt:lpstr>
      <vt:lpstr>Modeling Unobserved Heterogeneity</vt:lpstr>
      <vt:lpstr>Heterogeneity</vt:lpstr>
      <vt:lpstr>PowerPoint Presentation</vt:lpstr>
      <vt:lpstr>Discrete Parameter Heterogeneity Latent Classes</vt:lpstr>
      <vt:lpstr>Latent Class Probabilities</vt:lpstr>
      <vt:lpstr>A Latent Class MNL Model</vt:lpstr>
      <vt:lpstr>Two Interpretations of Latent Classes</vt:lpstr>
      <vt:lpstr>Estimates from the LCM</vt:lpstr>
      <vt:lpstr>Using the Latent Class Model</vt:lpstr>
      <vt:lpstr>Application: Shoe Brand Choice</vt:lpstr>
      <vt:lpstr>Application: Brand Choice</vt:lpstr>
      <vt:lpstr>One Class MNL Estimates</vt:lpstr>
      <vt:lpstr>Three Class LCM</vt:lpstr>
      <vt:lpstr>Estimated LCM: Utilities</vt:lpstr>
      <vt:lpstr>Estimated LCM: Class Probability Model</vt:lpstr>
      <vt:lpstr>Estimated LCM:  Conditional Parameter Estimates</vt:lpstr>
      <vt:lpstr>Estimated LCM:  Conditional Class Probabilities</vt:lpstr>
      <vt:lpstr>Average Estimated Class Probabilities</vt:lpstr>
      <vt:lpstr>Elasticities</vt:lpstr>
      <vt:lpstr>Application: Long Distance Drivers’  Preference for Road Environments</vt:lpstr>
      <vt:lpstr>Attributes</vt:lpstr>
      <vt:lpstr>Experimental Design</vt:lpstr>
      <vt:lpstr>PowerPoint Presentation</vt:lpstr>
      <vt:lpstr>Estimated Value of Time Saved</vt:lpstr>
      <vt:lpstr>Distribution of Parameters –  Value of Time on 2 Lane Road</vt:lpstr>
      <vt:lpstr>PowerPoint Presentation</vt:lpstr>
      <vt:lpstr>Random Parameters Model</vt:lpstr>
      <vt:lpstr>Continuous Random Variation  in Preference Weights</vt:lpstr>
      <vt:lpstr>Random Parameters Logit Model</vt:lpstr>
      <vt:lpstr>Modeling Variations</vt:lpstr>
      <vt:lpstr>Estimating the Model</vt:lpstr>
      <vt:lpstr>Estimating the RPL Model</vt:lpstr>
      <vt:lpstr>Classical Estimation Platform:  The Likelihood</vt:lpstr>
      <vt:lpstr>Simulation Based Estimation</vt:lpstr>
      <vt:lpstr>Maximum Simulated Likelihood</vt:lpstr>
      <vt:lpstr>Customers’ Choice of Energy Supplier</vt:lpstr>
      <vt:lpstr>Population Distributions</vt:lpstr>
      <vt:lpstr>Estimated Model</vt:lpstr>
      <vt:lpstr>Distribution of Brand Value</vt:lpstr>
      <vt:lpstr>PowerPoint Presentation</vt:lpstr>
      <vt:lpstr>Time of Day Rates (Customers do not like.)</vt:lpstr>
      <vt:lpstr>Expected Preferences of Each Customer</vt:lpstr>
      <vt:lpstr>Model Extensions</vt:lpstr>
      <vt:lpstr>Estimating Individual Parameters</vt:lpstr>
      <vt:lpstr>Estimating Individual Distributions</vt:lpstr>
      <vt:lpstr>Posterior Estimation of i</vt:lpstr>
      <vt:lpstr>Application: Shoe Brand Choice</vt:lpstr>
      <vt:lpstr>Error Components Logit Modeling</vt:lpstr>
      <vt:lpstr>Implied Covariance Matrix</vt:lpstr>
      <vt:lpstr>Error Components Logit Model</vt:lpstr>
      <vt:lpstr>Extending the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Heterogeneity in Both  Means and Variances</vt:lpstr>
      <vt:lpstr>Estimated RP/ECL Model</vt:lpstr>
      <vt:lpstr>Estimated Elasticities</vt:lpstr>
      <vt:lpstr>Individual E[i|datai] Estimates*</vt:lpstr>
      <vt:lpstr>What is the ‘Individual Estimate?’</vt:lpstr>
      <vt:lpstr>WTP Application (Value of Time Saved)</vt:lpstr>
      <vt:lpstr>Extending the RP Model to WTP</vt:lpstr>
      <vt:lpstr>Sumulation of WTP from i</vt:lpstr>
      <vt:lpstr>Stated Choice Experiment: Travel Mode by Sydney Commuters</vt:lpstr>
      <vt:lpstr>Would You Use a New Mode?</vt:lpstr>
      <vt:lpstr>Value of Travel Time Saved</vt:lpstr>
      <vt:lpstr>Caveats About Simulation</vt:lpstr>
      <vt:lpstr>Generalized Mixed Logit Model</vt:lpstr>
      <vt:lpstr>Generalized Multinomial Choice Model</vt:lpstr>
      <vt:lpstr>Estimation in Willingness to Pay Space</vt:lpstr>
      <vt:lpstr>Estimated Model for WTP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69</cp:revision>
  <dcterms:created xsi:type="dcterms:W3CDTF">2001-06-17T19:05:03Z</dcterms:created>
  <dcterms:modified xsi:type="dcterms:W3CDTF">2012-11-22T03:50:28Z</dcterms:modified>
</cp:coreProperties>
</file>