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34"/>
  </p:notesMasterIdLst>
  <p:handoutMasterIdLst>
    <p:handoutMasterId r:id="rId35"/>
  </p:handoutMasterIdLst>
  <p:sldIdLst>
    <p:sldId id="541" r:id="rId2"/>
    <p:sldId id="557" r:id="rId3"/>
    <p:sldId id="558" r:id="rId4"/>
    <p:sldId id="559" r:id="rId5"/>
    <p:sldId id="560" r:id="rId6"/>
    <p:sldId id="561" r:id="rId7"/>
    <p:sldId id="562" r:id="rId8"/>
    <p:sldId id="563" r:id="rId9"/>
    <p:sldId id="564" r:id="rId10"/>
    <p:sldId id="565" r:id="rId11"/>
    <p:sldId id="566" r:id="rId12"/>
    <p:sldId id="567" r:id="rId13"/>
    <p:sldId id="568" r:id="rId14"/>
    <p:sldId id="569" r:id="rId15"/>
    <p:sldId id="570" r:id="rId16"/>
    <p:sldId id="571" r:id="rId17"/>
    <p:sldId id="573" r:id="rId18"/>
    <p:sldId id="576" r:id="rId19"/>
    <p:sldId id="572" r:id="rId20"/>
    <p:sldId id="577" r:id="rId21"/>
    <p:sldId id="574" r:id="rId22"/>
    <p:sldId id="575" r:id="rId23"/>
    <p:sldId id="579" r:id="rId24"/>
    <p:sldId id="580" r:id="rId25"/>
    <p:sldId id="581" r:id="rId26"/>
    <p:sldId id="582" r:id="rId27"/>
    <p:sldId id="583" r:id="rId28"/>
    <p:sldId id="584" r:id="rId29"/>
    <p:sldId id="585" r:id="rId30"/>
    <p:sldId id="586" r:id="rId31"/>
    <p:sldId id="587" r:id="rId32"/>
    <p:sldId id="578" r:id="rId3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9FF"/>
    <a:srgbClr val="CCECFF"/>
    <a:srgbClr val="0066FF"/>
    <a:srgbClr val="FFFFFF"/>
    <a:srgbClr val="FF3300"/>
    <a:srgbClr val="3399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>
        <p:scale>
          <a:sx n="75" d="100"/>
          <a:sy n="75" d="100"/>
        </p:scale>
        <p:origin x="-1666" y="-269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739BDD3D-9792-4D15-BE0A-EC2649B2FC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62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4D646F2A-DEB4-4D45-B6B8-2DE5A98CB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197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2DBAD22-ECFC-4BC8-AC5F-86C50BAC09CF}" type="slidenum">
              <a:rPr lang="en-US" smtClean="0">
                <a:latin typeface="Times New Roman" pitchFamily="18" charset="0"/>
              </a:rPr>
              <a:pPr/>
              <a:t>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38CDE26-210A-4C90-B447-05C0DBA5512D}" type="slidenum">
              <a:rPr lang="en-US" smtClean="0">
                <a:latin typeface="Times New Roman" pitchFamily="18" charset="0"/>
              </a:rPr>
              <a:pPr/>
              <a:t>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517804D-DCA3-4206-A728-E13297BED541}" type="slidenum">
              <a:rPr lang="en-US" smtClean="0">
                <a:latin typeface="Times New Roman" pitchFamily="18" charset="0"/>
              </a:rPr>
              <a:pPr/>
              <a:t>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245E80B-4F1F-471C-B560-DB4628C499E4}" type="slidenum">
              <a:rPr lang="en-US" smtClean="0">
                <a:latin typeface="Times New Roman" pitchFamily="18" charset="0"/>
              </a:rPr>
              <a:pPr/>
              <a:t>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559262E-76A7-4368-B023-D8AA2477A00A}" type="slidenum">
              <a:rPr lang="en-US" smtClean="0">
                <a:latin typeface="Times New Roman" pitchFamily="18" charset="0"/>
              </a:rPr>
              <a:pPr/>
              <a:t>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821CA43-8628-4734-8BE1-916D4F5442AF}" type="slidenum">
              <a:rPr lang="en-US" smtClean="0">
                <a:latin typeface="Times New Roman" pitchFamily="18" charset="0"/>
              </a:rPr>
              <a:pPr/>
              <a:t>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9350E39-D1D1-445D-8940-FD8BB0B2B74B}" type="slidenum">
              <a:rPr lang="en-US" smtClean="0">
                <a:latin typeface="Times New Roman" pitchFamily="18" charset="0"/>
              </a:rPr>
              <a:pPr/>
              <a:t>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E281760-BD8C-4537-B87C-E66957F08297}" type="slidenum">
              <a:rPr lang="en-US" smtClean="0">
                <a:latin typeface="Times New Roman" pitchFamily="18" charset="0"/>
              </a:rPr>
              <a:pPr/>
              <a:t>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F68AD96-3581-43BE-AADA-B64D56461F2F}" type="slidenum">
              <a:rPr lang="en-US" smtClean="0">
                <a:latin typeface="Times New Roman" pitchFamily="18" charset="0"/>
              </a:rPr>
              <a:pPr/>
              <a:t>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17996F3-3949-4E1A-9C61-C747B5869170}" type="slidenum">
              <a:rPr lang="en-US" smtClean="0">
                <a:latin typeface="Times New Roman" pitchFamily="18" charset="0"/>
              </a:rPr>
              <a:pPr/>
              <a:t>10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D3CA8A1-08D4-41B0-94AD-3BA36B939A57}" type="slidenum">
              <a:rPr lang="en-US" smtClean="0">
                <a:latin typeface="Times New Roman" pitchFamily="18" charset="0"/>
              </a:rPr>
              <a:pPr/>
              <a:t>11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F20F3C3-A6A5-4D33-AB72-B5FDC78489A7}" type="slidenum">
              <a:rPr lang="en-US" smtClean="0">
                <a:latin typeface="Times New Roman" pitchFamily="18" charset="0"/>
              </a:rPr>
              <a:pPr/>
              <a:t>12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CFB2CA-BBBE-4546-8534-5B8DCFE5FD9D}" type="slidenum">
              <a:rPr lang="en-US" smtClean="0">
                <a:latin typeface="Times New Roman" pitchFamily="18" charset="0"/>
              </a:rPr>
              <a:pPr/>
              <a:t>13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090416A-F2C9-412C-BCB5-772BCD602FB6}" type="slidenum">
              <a:rPr lang="en-US" smtClean="0">
                <a:latin typeface="Times New Roman" pitchFamily="18" charset="0"/>
              </a:rPr>
              <a:pPr/>
              <a:t>14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2AF8098-6D02-4854-8E33-4DE62450E8AE}" type="slidenum">
              <a:rPr lang="en-US" smtClean="0">
                <a:latin typeface="Times New Roman" pitchFamily="18" charset="0"/>
              </a:rPr>
              <a:pPr/>
              <a:t>15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2E8D393-3DD0-4823-8599-AA456BE01AFF}" type="slidenum">
              <a:rPr lang="en-US" smtClean="0">
                <a:latin typeface="Times New Roman" pitchFamily="18" charset="0"/>
              </a:rPr>
              <a:pPr/>
              <a:t>16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6B798C5-656E-4D22-8D95-240861B1B3CE}" type="slidenum">
              <a:rPr lang="en-US" smtClean="0">
                <a:latin typeface="Times New Roman" pitchFamily="18" charset="0"/>
              </a:rPr>
              <a:pPr/>
              <a:t>18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EF43A0C-B742-4CA6-A84F-E0B5E387765E}" type="slidenum">
              <a:rPr lang="en-US" smtClean="0">
                <a:latin typeface="Times New Roman" pitchFamily="18" charset="0"/>
              </a:rPr>
              <a:pPr/>
              <a:t>19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0FB4793-F3B5-464E-8023-8D5E9ED7B74E}" type="slidenum">
              <a:rPr lang="en-US" smtClean="0">
                <a:latin typeface="Times New Roman" pitchFamily="18" charset="0"/>
              </a:rPr>
              <a:pPr/>
              <a:t>20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13DEB81-AE70-42BC-8018-B321970ADDB9}" type="slidenum">
              <a:rPr lang="en-US" smtClean="0">
                <a:latin typeface="Times New Roman" pitchFamily="18" charset="0"/>
              </a:rPr>
              <a:pPr/>
              <a:t>21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A5C25B-6447-4F45-8A0A-ADD42886149A}" type="slidenum">
              <a:rPr lang="en-US" smtClean="0">
                <a:latin typeface="Times New Roman" pitchFamily="18" charset="0"/>
              </a:rPr>
              <a:pPr/>
              <a:t>22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25F2D3D-0EDC-4ED0-B7E4-C82D91ABBD58}" type="slidenum">
              <a:rPr lang="en-US" smtClean="0">
                <a:latin typeface="Times New Roman" pitchFamily="18" charset="0"/>
              </a:rPr>
              <a:pPr/>
              <a:t>32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D7BFA-22A9-400B-A150-ABA8A47D6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94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E3BC2-B29D-4C5C-B7F2-38D28C15A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32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2256C-E9C4-4547-8482-28E0C463F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7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4CBA5-9F8A-432A-AC73-755F4E79E3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85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0478C-F0E5-407C-A69B-1BADE2E6F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7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94691-2472-4F9F-A990-2F23874F9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8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3F227-53DC-4D41-BBC8-DC2AD8D76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1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CDDFD-42B8-413C-ADD1-FE63C6B45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10097-312D-4F2C-BD49-613C966ED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4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68ED2-DFE1-4BEF-8E60-1362062C0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7BA2C-9F63-48D3-931E-86A78E4E6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57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91935-9BFF-4863-82D1-50AF849E0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98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4041D-CC79-4B2A-9517-B3176DB3E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6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9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9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9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8228CCD3-8D71-4386-AFF1-39486BA3D6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5" r:id="rId12"/>
    <p:sldLayoutId id="2147483806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smtClean="0">
                <a:solidFill>
                  <a:schemeClr val="tx1"/>
                </a:solidFill>
              </a:rPr>
              <a:t>Discrete Choice Models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19200" y="2286000"/>
            <a:ext cx="6708775" cy="2570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William Greene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Stern School of Business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600" b="1" smtClean="0"/>
              <a:t>New York University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447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folHlink"/>
                </a:solidFill>
              </a:rPr>
              <a:t>Part 12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657600"/>
            <a:ext cx="7010400" cy="1371600"/>
          </a:xfrm>
        </p:spPr>
        <p:txBody>
          <a:bodyPr/>
          <a:lstStyle/>
          <a:p>
            <a:pPr eaLnBrk="1" hangingPunct="1"/>
            <a:r>
              <a:rPr lang="en-US" sz="4000" smtClean="0"/>
              <a:t>Stated Preference and Revealed Preference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Panel Data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7620000" cy="4530725"/>
          </a:xfrm>
        </p:spPr>
        <p:txBody>
          <a:bodyPr/>
          <a:lstStyle/>
          <a:p>
            <a:pPr eaLnBrk="1" hangingPunct="1"/>
            <a:r>
              <a:rPr lang="en-US" smtClean="0"/>
              <a:t>Repeated Choice Situations</a:t>
            </a:r>
          </a:p>
          <a:p>
            <a:pPr eaLnBrk="1" hangingPunct="1"/>
            <a:r>
              <a:rPr lang="en-US" smtClean="0"/>
              <a:t>Typically RP/SP constructions (experimental)</a:t>
            </a:r>
          </a:p>
          <a:p>
            <a:pPr eaLnBrk="1" hangingPunct="1"/>
            <a:r>
              <a:rPr lang="en-US" smtClean="0"/>
              <a:t>Accommodating “panel data”</a:t>
            </a:r>
          </a:p>
          <a:p>
            <a:pPr lvl="1" eaLnBrk="1" hangingPunct="1"/>
            <a:r>
              <a:rPr lang="en-US" smtClean="0"/>
              <a:t>Multinomial Probit [Marginal, impractical]</a:t>
            </a:r>
          </a:p>
          <a:p>
            <a:pPr lvl="1" eaLnBrk="1" hangingPunct="1"/>
            <a:r>
              <a:rPr lang="en-US" smtClean="0"/>
              <a:t>Latent Class</a:t>
            </a:r>
          </a:p>
          <a:p>
            <a:pPr lvl="1" eaLnBrk="1" hangingPunct="1"/>
            <a:r>
              <a:rPr lang="en-US" smtClean="0"/>
              <a:t>Mixed Logit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Revealed and Stated Preference Data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162800" cy="4530725"/>
          </a:xfrm>
        </p:spPr>
        <p:txBody>
          <a:bodyPr/>
          <a:lstStyle/>
          <a:p>
            <a:pPr eaLnBrk="1" hangingPunct="1"/>
            <a:r>
              <a:rPr lang="en-US" smtClean="0"/>
              <a:t>Pure RP Data</a:t>
            </a:r>
          </a:p>
          <a:p>
            <a:pPr lvl="1" eaLnBrk="1" hangingPunct="1"/>
            <a:r>
              <a:rPr lang="en-US" smtClean="0"/>
              <a:t>Market (ex-post, e.g., supermarket scanner data)</a:t>
            </a:r>
          </a:p>
          <a:p>
            <a:pPr lvl="1" eaLnBrk="1" hangingPunct="1"/>
            <a:r>
              <a:rPr lang="en-US" smtClean="0"/>
              <a:t>Individual observations</a:t>
            </a:r>
          </a:p>
          <a:p>
            <a:pPr eaLnBrk="1" hangingPunct="1"/>
            <a:r>
              <a:rPr lang="en-US" smtClean="0"/>
              <a:t>Pure SP Data</a:t>
            </a:r>
          </a:p>
          <a:p>
            <a:pPr lvl="1" eaLnBrk="1" hangingPunct="1"/>
            <a:r>
              <a:rPr lang="en-US" smtClean="0"/>
              <a:t>Contingent valuation</a:t>
            </a:r>
          </a:p>
          <a:p>
            <a:pPr lvl="1" eaLnBrk="1" hangingPunct="1"/>
            <a:r>
              <a:rPr lang="en-US" smtClean="0"/>
              <a:t>(?) Validity</a:t>
            </a:r>
          </a:p>
          <a:p>
            <a:pPr eaLnBrk="1" hangingPunct="1"/>
            <a:r>
              <a:rPr lang="en-US" smtClean="0"/>
              <a:t>Combined (Enriched) RP/SP</a:t>
            </a:r>
          </a:p>
          <a:p>
            <a:pPr lvl="1" eaLnBrk="1" hangingPunct="1"/>
            <a:r>
              <a:rPr lang="en-US" smtClean="0"/>
              <a:t>Mixed data</a:t>
            </a:r>
          </a:p>
          <a:p>
            <a:pPr lvl="1" eaLnBrk="1" hangingPunct="1"/>
            <a:r>
              <a:rPr lang="en-US" smtClean="0"/>
              <a:t>Expanded choice 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Revealed Preference Data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373380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Advantage: Actual observations on actual behavior</a:t>
            </a: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Disadvantage: Limited range of choice sets and attributes – does not allow analysis of switching behavior.</a:t>
            </a:r>
          </a:p>
        </p:txBody>
      </p:sp>
      <p:graphicFrame>
        <p:nvGraphicFramePr>
          <p:cNvPr id="922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4343400" y="2438400"/>
          <a:ext cx="45720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Bitmap Image" r:id="rId4" imgW="6990476" imgH="4029637" progId="Paint.Picture">
                  <p:embed/>
                </p:oleObj>
              </mc:Choice>
              <mc:Fallback>
                <p:oleObj name="Bitmap Image" r:id="rId4" imgW="6990476" imgH="4029637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38400"/>
                        <a:ext cx="45720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343400" y="2438400"/>
            <a:ext cx="4572000" cy="2667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Stated Preference Data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905000"/>
            <a:ext cx="6553200" cy="4530725"/>
          </a:xfrm>
        </p:spPr>
        <p:txBody>
          <a:bodyPr/>
          <a:lstStyle/>
          <a:p>
            <a:pPr eaLnBrk="1" hangingPunct="1"/>
            <a:r>
              <a:rPr lang="en-US" smtClean="0"/>
              <a:t>Pure hypothetical – does the subject take it seriously?</a:t>
            </a:r>
          </a:p>
          <a:p>
            <a:pPr eaLnBrk="1" hangingPunct="1"/>
            <a:r>
              <a:rPr lang="en-US" smtClean="0"/>
              <a:t>No necessary anchor to real market situations</a:t>
            </a:r>
          </a:p>
          <a:p>
            <a:pPr eaLnBrk="1" hangingPunct="1"/>
            <a:r>
              <a:rPr lang="en-US" smtClean="0"/>
              <a:t>Vast heterogeneity across individuals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Pooling RP and SP Data Sets - 1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828800"/>
            <a:ext cx="5562600" cy="4530725"/>
          </a:xfrm>
        </p:spPr>
        <p:txBody>
          <a:bodyPr/>
          <a:lstStyle/>
          <a:p>
            <a:pPr eaLnBrk="1" hangingPunct="1"/>
            <a:r>
              <a:rPr lang="en-US" smtClean="0"/>
              <a:t>Enrich the attribute set by replicating choices</a:t>
            </a:r>
          </a:p>
          <a:p>
            <a:pPr eaLnBrk="1" hangingPunct="1"/>
            <a:r>
              <a:rPr lang="en-US" smtClean="0"/>
              <a:t>E.g.:</a:t>
            </a:r>
          </a:p>
          <a:p>
            <a:pPr lvl="1" eaLnBrk="1" hangingPunct="1"/>
            <a:r>
              <a:rPr lang="en-US" smtClean="0"/>
              <a:t>RP: Bus,Car,Train  (actual)</a:t>
            </a:r>
          </a:p>
          <a:p>
            <a:pPr lvl="1" eaLnBrk="1" hangingPunct="1"/>
            <a:r>
              <a:rPr lang="en-US" smtClean="0"/>
              <a:t>SP: Bus(1),Car(1),Train(1)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        Bus(2),Car(2),Train(2),…</a:t>
            </a:r>
          </a:p>
          <a:p>
            <a:pPr eaLnBrk="1" hangingPunct="1"/>
            <a:r>
              <a:rPr lang="en-US" smtClean="0"/>
              <a:t>How to combine?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Underlying Random Utility Model</a:t>
            </a:r>
          </a:p>
        </p:txBody>
      </p:sp>
      <p:graphicFrame>
        <p:nvGraphicFramePr>
          <p:cNvPr id="12291" name="Object 2"/>
          <p:cNvGraphicFramePr>
            <a:graphicFrameLocks noChangeAspect="1"/>
          </p:cNvGraphicFramePr>
          <p:nvPr>
            <p:ph idx="1"/>
          </p:nvPr>
        </p:nvGraphicFramePr>
        <p:xfrm>
          <a:off x="762000" y="1797050"/>
          <a:ext cx="7772400" cy="414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Bitmap Image" r:id="rId4" imgW="6249272" imgH="3333333" progId="Paint.Picture">
                  <p:embed/>
                </p:oleObj>
              </mc:Choice>
              <mc:Fallback>
                <p:oleObj name="Bitmap Image" r:id="rId4" imgW="6249272" imgH="3333333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797050"/>
                        <a:ext cx="7772400" cy="414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200" smtClean="0"/>
              <a:t>Nested Logit Approach</a:t>
            </a: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4497388" y="2211388"/>
            <a:ext cx="0" cy="1069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2590800" y="3276600"/>
            <a:ext cx="3962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2590800" y="3276600"/>
            <a:ext cx="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1600200" y="3886200"/>
            <a:ext cx="1905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600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25908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3505200" y="3886200"/>
            <a:ext cx="0" cy="762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44958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55626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6553200" y="3276600"/>
            <a:ext cx="0" cy="137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914400" y="4648200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   Car        Train       Bus        SPCar     SPTrain     SPBus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2209800" y="2895600"/>
            <a:ext cx="106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  RP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4114800" y="1905000"/>
            <a:ext cx="106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latin typeface="Tahoma" pitchFamily="34" charset="0"/>
              </a:rPr>
              <a:t>Mode</a:t>
            </a: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2133600" y="5384800"/>
            <a:ext cx="4191000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Tahoma" pitchFamily="34" charset="0"/>
              </a:rPr>
              <a:t>Use a two level nested model, and constrain three IV parameters to be equal.</a:t>
            </a:r>
          </a:p>
        </p:txBody>
      </p:sp>
      <p:sp>
        <p:nvSpPr>
          <p:cNvPr id="13329" name="Rectangle 16"/>
          <p:cNvSpPr>
            <a:spLocks noChangeArrowheads="1"/>
          </p:cNvSpPr>
          <p:nvPr/>
        </p:nvSpPr>
        <p:spPr bwMode="auto">
          <a:xfrm>
            <a:off x="1143000" y="1752600"/>
            <a:ext cx="5943600" cy="3276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Enriched Data Set – Vehicle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b="1" smtClean="0"/>
              <a:t>    Choosing between Conventional, Electric and LPG/CNG Vehicles in Single-Vehicle Households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David A. Hensher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Institute of Transport Studies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School of Business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The University of Sydney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NSW 2006 Australia</a:t>
            </a:r>
            <a:endParaRPr lang="en-AU" sz="2000" u="sng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William H. Greene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Department of Economics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The Stern School of Business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New York University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New York USA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AU" sz="2000" smtClean="0"/>
              <a:t>                 22 September 2000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Fuel Types Study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467600" cy="3429000"/>
          </a:xfrm>
        </p:spPr>
        <p:txBody>
          <a:bodyPr/>
          <a:lstStyle/>
          <a:p>
            <a:pPr eaLnBrk="1" hangingPunct="1"/>
            <a:r>
              <a:rPr lang="en-US" smtClean="0"/>
              <a:t>Conventional, Electric, Alternative</a:t>
            </a:r>
          </a:p>
          <a:p>
            <a:pPr eaLnBrk="1" hangingPunct="1"/>
            <a:r>
              <a:rPr lang="en-US" smtClean="0"/>
              <a:t>1,400 Sydney Households</a:t>
            </a:r>
          </a:p>
          <a:p>
            <a:pPr eaLnBrk="1" hangingPunct="1"/>
            <a:r>
              <a:rPr lang="en-US" smtClean="0"/>
              <a:t>Automobile choice survey</a:t>
            </a:r>
          </a:p>
          <a:p>
            <a:pPr eaLnBrk="1" hangingPunct="1"/>
            <a:r>
              <a:rPr lang="en-US" smtClean="0"/>
              <a:t>RP + 3 SP fuel classes</a:t>
            </a:r>
          </a:p>
          <a:p>
            <a:pPr eaLnBrk="1" hangingPunct="1"/>
            <a:r>
              <a:rPr lang="en-US" smtClean="0"/>
              <a:t>Nested logit – 2 level approach – to handle the scaling issue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Attribute Space: Conventional</a:t>
            </a:r>
          </a:p>
        </p:txBody>
      </p:sp>
      <p:graphicFrame>
        <p:nvGraphicFramePr>
          <p:cNvPr id="16387" name="Object 2"/>
          <p:cNvGraphicFramePr>
            <a:graphicFrameLocks noChangeAspect="1"/>
          </p:cNvGraphicFramePr>
          <p:nvPr>
            <p:ph idx="1"/>
          </p:nvPr>
        </p:nvGraphicFramePr>
        <p:xfrm>
          <a:off x="365125" y="2290763"/>
          <a:ext cx="8474075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Bitmap Image" r:id="rId4" imgW="6268325" imgH="1914286" progId="Paint.Picture">
                  <p:embed/>
                </p:oleObj>
              </mc:Choice>
              <mc:Fallback>
                <p:oleObj name="Bitmap Image" r:id="rId4" imgW="6268325" imgH="1914286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2290763"/>
                        <a:ext cx="8474075" cy="2509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/>
              <a:t>Attribute Space: Electric</a:t>
            </a:r>
          </a:p>
        </p:txBody>
      </p:sp>
      <p:graphicFrame>
        <p:nvGraphicFramePr>
          <p:cNvPr id="17411" name="Object 2"/>
          <p:cNvGraphicFramePr>
            <a:graphicFrameLocks noChangeAspect="1"/>
          </p:cNvGraphicFramePr>
          <p:nvPr>
            <p:ph idx="1"/>
          </p:nvPr>
        </p:nvGraphicFramePr>
        <p:xfrm>
          <a:off x="304800" y="1905000"/>
          <a:ext cx="860583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Bitmap Image" r:id="rId4" imgW="6190476" imgH="2467319" progId="Paint.Picture">
                  <p:embed/>
                </p:oleObj>
              </mc:Choice>
              <mc:Fallback>
                <p:oleObj name="Bitmap Image" r:id="rId4" imgW="6190476" imgH="2467319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8605838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Attribute Space: Alternative</a:t>
            </a:r>
          </a:p>
        </p:txBody>
      </p:sp>
      <p:graphicFrame>
        <p:nvGraphicFramePr>
          <p:cNvPr id="18435" name="Object 2"/>
          <p:cNvGraphicFramePr>
            <a:graphicFrameLocks noChangeAspect="1"/>
          </p:cNvGraphicFramePr>
          <p:nvPr>
            <p:ph idx="1"/>
          </p:nvPr>
        </p:nvGraphicFramePr>
        <p:xfrm>
          <a:off x="530225" y="2133600"/>
          <a:ext cx="84613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Bitmap Image" r:id="rId4" imgW="6152381" imgH="2438095" progId="Paint.Picture">
                  <p:embed/>
                </p:oleObj>
              </mc:Choice>
              <mc:Fallback>
                <p:oleObj name="Bitmap Image" r:id="rId4" imgW="6152381" imgH="243809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2133600"/>
                        <a:ext cx="8461375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Mixed Logit Approaches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7239000" cy="3581400"/>
          </a:xfrm>
        </p:spPr>
        <p:txBody>
          <a:bodyPr/>
          <a:lstStyle/>
          <a:p>
            <a:r>
              <a:rPr lang="en-US" sz="2400" smtClean="0"/>
              <a:t>Pivot SP choices around an RP outcome.</a:t>
            </a:r>
          </a:p>
          <a:p>
            <a:r>
              <a:rPr lang="en-US" sz="2400" smtClean="0"/>
              <a:t>Scaling is handled directly in the model</a:t>
            </a:r>
          </a:p>
          <a:p>
            <a:r>
              <a:rPr lang="en-US" sz="2400" smtClean="0"/>
              <a:t>Continuity across choice situations is handled by random elements of the choice structure that are constant through time</a:t>
            </a:r>
          </a:p>
          <a:p>
            <a:pPr lvl="1"/>
            <a:r>
              <a:rPr lang="en-US" sz="2000" smtClean="0"/>
              <a:t>Preference weights – coefficients</a:t>
            </a:r>
          </a:p>
          <a:p>
            <a:pPr lvl="1"/>
            <a:r>
              <a:rPr lang="en-US" sz="2000" smtClean="0"/>
              <a:t>Scaling parameters</a:t>
            </a:r>
          </a:p>
          <a:p>
            <a:pPr lvl="2"/>
            <a:r>
              <a:rPr lang="en-US" sz="1800" smtClean="0"/>
              <a:t>Variances of random parameters</a:t>
            </a:r>
          </a:p>
          <a:p>
            <a:pPr lvl="2"/>
            <a:r>
              <a:rPr lang="en-US" sz="1800" smtClean="0"/>
              <a:t>Overall scaling of utility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smtClean="0"/>
              <a:t>Generalized Mixed Logit Model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990600" y="2286000"/>
            <a:ext cx="7239000" cy="2971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nl-NL" i="1" smtClean="0"/>
              <a:t>		</a:t>
            </a:r>
            <a:r>
              <a:rPr lang="nl-NL" smtClean="0"/>
              <a:t>U</a:t>
            </a:r>
            <a:r>
              <a:rPr lang="nl-NL" baseline="-25000" smtClean="0"/>
              <a:t>ij </a:t>
            </a:r>
            <a:r>
              <a:rPr lang="nl-NL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baseline="-25000" smtClean="0"/>
              <a:t> </a:t>
            </a:r>
            <a:r>
              <a:rPr lang="nl-NL" i="1" baseline="-25000" smtClean="0"/>
              <a:t>j</a:t>
            </a:r>
            <a:r>
              <a:rPr lang="nl-NL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nl-NL" baseline="-25000" smtClean="0"/>
              <a:t>i</a:t>
            </a:r>
            <a:r>
              <a:rPr lang="nl-NL" b="1" smtClean="0"/>
              <a:t>′x</a:t>
            </a:r>
            <a:r>
              <a:rPr lang="nl-NL" baseline="-25000" smtClean="0"/>
              <a:t>ij</a:t>
            </a:r>
            <a:r>
              <a:rPr lang="nl-NL" smtClean="0"/>
              <a:t> 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nl-NL" b="1" smtClean="0"/>
              <a:t>′z</a:t>
            </a:r>
            <a:r>
              <a:rPr lang="nl-NL" baseline="-25000" smtClean="0"/>
              <a:t>i</a:t>
            </a:r>
            <a:r>
              <a:rPr lang="nl-NL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nl-NL" baseline="-25000" smtClean="0"/>
              <a:t>ij</a:t>
            </a:r>
            <a:r>
              <a:rPr lang="nl-NL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en-US" i="1" smtClean="0"/>
              <a:t>		</a:t>
            </a:r>
            <a:r>
              <a:rPr lang="en-US" smtClean="0"/>
              <a:t>U</a:t>
            </a:r>
            <a:r>
              <a:rPr lang="en-US" baseline="-25000" smtClean="0"/>
              <a:t>ijt</a:t>
            </a:r>
            <a:r>
              <a:rPr lang="en-US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i="1" baseline="-25000" smtClean="0"/>
              <a:t>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/>
              <a:t>i</a:t>
            </a:r>
            <a:r>
              <a:rPr lang="en-US" b="1" smtClean="0"/>
              <a:t>′x</a:t>
            </a:r>
            <a:r>
              <a:rPr lang="en-US" baseline="-25000" smtClean="0"/>
              <a:t>itj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en-US" b="1" smtClean="0"/>
              <a:t>′z</a:t>
            </a:r>
            <a:r>
              <a:rPr lang="en-US" baseline="-25000" smtClean="0"/>
              <a:t>it</a:t>
            </a:r>
            <a:r>
              <a:rPr lang="en-US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baseline="-25000" smtClean="0"/>
              <a:t>ijt</a:t>
            </a:r>
            <a:r>
              <a:rPr lang="en-US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</a:t>
            </a: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	</a:t>
            </a:r>
            <a:r>
              <a:rPr lang="en-US" baseline="-25000" smtClean="0"/>
              <a:t>i</a:t>
            </a:r>
            <a:r>
              <a:rPr lang="en-US" i="1" baseline="-25000" smtClean="0"/>
              <a:t> </a:t>
            </a:r>
            <a:r>
              <a:rPr lang="en-US" smtClean="0"/>
              <a:t>  =  exp(-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baseline="30000" smtClean="0"/>
              <a:t>2</a:t>
            </a:r>
            <a:r>
              <a:rPr lang="en-US" smtClean="0"/>
              <a:t>/2 + 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i="1" smtClean="0"/>
              <a:t>w</a:t>
            </a:r>
            <a:r>
              <a:rPr lang="en-US" i="1" baseline="-25000" smtClean="0"/>
              <a:t>i</a:t>
            </a:r>
            <a:r>
              <a:rPr lang="en-US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i="1" baseline="-25000" smtClean="0"/>
              <a:t>i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[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 +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baseline="-25000" smtClean="0"/>
              <a:t>i</a:t>
            </a:r>
            <a:r>
              <a:rPr lang="en-AU" smtClean="0"/>
              <a:t>(1 - 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)]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</a:t>
            </a: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Survey Instrument for Reliability Study</a:t>
            </a:r>
          </a:p>
        </p:txBody>
      </p:sp>
      <p:graphicFrame>
        <p:nvGraphicFramePr>
          <p:cNvPr id="21507" name="Object 2"/>
          <p:cNvGraphicFramePr>
            <a:graphicFrameLocks noChangeAspect="1"/>
          </p:cNvGraphicFramePr>
          <p:nvPr>
            <p:ph idx="1"/>
          </p:nvPr>
        </p:nvGraphicFramePr>
        <p:xfrm>
          <a:off x="685800" y="1600200"/>
          <a:ext cx="7772400" cy="494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Document" r:id="rId4" imgW="9210675" imgH="5857875" progId="Word.Document.8">
                  <p:embed/>
                </p:oleObj>
              </mc:Choice>
              <mc:Fallback>
                <p:oleObj name="Document" r:id="rId4" imgW="9210675" imgH="585787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7772400" cy="494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22922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smtClean="0"/>
              <a:t>SP Study Using WTP Space</a:t>
            </a:r>
          </a:p>
        </p:txBody>
      </p:sp>
      <p:pic>
        <p:nvPicPr>
          <p:cNvPr id="23555" name="Picture 2" descr="Fig Proposed NWR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8800"/>
            <a:ext cx="59340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smtClean="0"/>
              <a:t>Generalized Mixed Logit Model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239000" cy="3733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nl-NL" i="1" smtClean="0"/>
              <a:t>		</a:t>
            </a:r>
            <a:r>
              <a:rPr lang="nl-NL" sz="2400" smtClean="0"/>
              <a:t>One choice setting</a:t>
            </a:r>
            <a:endParaRPr lang="nl-NL" sz="2400" i="1" smtClean="0"/>
          </a:p>
          <a:p>
            <a:pPr>
              <a:buFont typeface="Wingdings" pitchFamily="2" charset="2"/>
              <a:buNone/>
            </a:pPr>
            <a:r>
              <a:rPr lang="nl-NL" i="1" smtClean="0"/>
              <a:t>          </a:t>
            </a:r>
            <a:r>
              <a:rPr lang="nl-NL" smtClean="0"/>
              <a:t>U</a:t>
            </a:r>
            <a:r>
              <a:rPr lang="nl-NL" baseline="-25000" smtClean="0"/>
              <a:t>ij </a:t>
            </a:r>
            <a:r>
              <a:rPr lang="nl-NL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baseline="-25000" smtClean="0"/>
              <a:t> </a:t>
            </a:r>
            <a:r>
              <a:rPr lang="nl-NL" i="1" baseline="-25000" smtClean="0"/>
              <a:t>j</a:t>
            </a:r>
            <a:r>
              <a:rPr lang="nl-NL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nl-NL" baseline="-25000" smtClean="0"/>
              <a:t>i</a:t>
            </a:r>
            <a:r>
              <a:rPr lang="nl-NL" b="1" smtClean="0"/>
              <a:t>′x</a:t>
            </a:r>
            <a:r>
              <a:rPr lang="nl-NL" baseline="-25000" smtClean="0"/>
              <a:t>ij</a:t>
            </a:r>
            <a:r>
              <a:rPr lang="nl-NL" smtClean="0"/>
              <a:t> 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nl-NL" b="1" smtClean="0"/>
              <a:t>′z</a:t>
            </a:r>
            <a:r>
              <a:rPr lang="nl-NL" baseline="-25000" smtClean="0"/>
              <a:t>i</a:t>
            </a:r>
            <a:r>
              <a:rPr lang="nl-NL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nl-NL" baseline="-25000" smtClean="0"/>
              <a:t>ij</a:t>
            </a:r>
            <a:r>
              <a:rPr lang="nl-NL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nl-NL" smtClean="0"/>
              <a:t>       </a:t>
            </a:r>
            <a:r>
              <a:rPr lang="nl-NL" sz="2400" smtClean="0"/>
              <a:t>Stated choice setting, multiple choices</a:t>
            </a:r>
          </a:p>
          <a:p>
            <a:pPr>
              <a:buFont typeface="Wingdings" pitchFamily="2" charset="2"/>
              <a:buNone/>
            </a:pPr>
            <a:r>
              <a:rPr lang="en-US" i="1" smtClean="0"/>
              <a:t>		   </a:t>
            </a:r>
            <a:r>
              <a:rPr lang="en-US" smtClean="0"/>
              <a:t>U</a:t>
            </a:r>
            <a:r>
              <a:rPr lang="en-US" baseline="-25000" smtClean="0"/>
              <a:t>ijt</a:t>
            </a:r>
            <a:r>
              <a:rPr lang="en-US" smtClean="0"/>
              <a:t> =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i="1" baseline="-25000" smtClean="0"/>
              <a:t>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/>
              <a:t>i</a:t>
            </a:r>
            <a:r>
              <a:rPr lang="en-US" b="1" smtClean="0"/>
              <a:t>′x</a:t>
            </a:r>
            <a:r>
              <a:rPr lang="en-US" baseline="-25000" smtClean="0"/>
              <a:t>itj</a:t>
            </a:r>
            <a:r>
              <a:rPr lang="en-US" smtClean="0"/>
              <a:t> + </a:t>
            </a:r>
            <a:r>
              <a:rPr lang="en-US" b="1" smtClean="0">
                <a:sym typeface="Symbol" pitchFamily="18" charset="2"/>
              </a:rPr>
              <a:t></a:t>
            </a:r>
            <a:r>
              <a:rPr lang="en-US" b="1" smtClean="0"/>
              <a:t>′z</a:t>
            </a:r>
            <a:r>
              <a:rPr lang="en-US" baseline="-25000" smtClean="0"/>
              <a:t>it</a:t>
            </a:r>
            <a:r>
              <a:rPr lang="en-US" smtClean="0"/>
              <a:t> + 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baseline="-25000" smtClean="0"/>
              <a:t>ijt</a:t>
            </a:r>
            <a:r>
              <a:rPr lang="en-US" smtClean="0"/>
              <a:t>.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      </a:t>
            </a:r>
            <a:r>
              <a:rPr lang="en-US" sz="2400" smtClean="0"/>
              <a:t>Random parameters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   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 </a:t>
            </a:r>
            <a:endParaRPr lang="en-AU" smtClean="0"/>
          </a:p>
          <a:p>
            <a:pPr>
              <a:buFont typeface="Wingdings" pitchFamily="2" charset="2"/>
              <a:buNone/>
            </a:pPr>
            <a:r>
              <a:rPr lang="en-AU" smtClean="0"/>
              <a:t>       </a:t>
            </a:r>
            <a:r>
              <a:rPr lang="en-AU" sz="2400" smtClean="0"/>
              <a:t>Generalized mixed logit</a:t>
            </a: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	   </a:t>
            </a:r>
            <a:r>
              <a:rPr lang="en-US" baseline="-25000" smtClean="0"/>
              <a:t>i</a:t>
            </a:r>
            <a:r>
              <a:rPr lang="en-US" i="1" baseline="-25000" smtClean="0"/>
              <a:t> </a:t>
            </a:r>
            <a:r>
              <a:rPr lang="en-US" smtClean="0"/>
              <a:t>  =  exp(-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baseline="30000" smtClean="0"/>
              <a:t>2</a:t>
            </a:r>
            <a:r>
              <a:rPr lang="en-US" smtClean="0"/>
              <a:t>/2 + </a:t>
            </a:r>
            <a:r>
              <a:rPr lang="en-US" smtClean="0">
                <a:sym typeface="Symbol" pitchFamily="18" charset="2"/>
              </a:rPr>
              <a:t></a:t>
            </a:r>
            <a:r>
              <a:rPr lang="en-US" smtClean="0"/>
              <a:t>w</a:t>
            </a:r>
            <a:r>
              <a:rPr lang="en-US" baseline="-25000" smtClean="0"/>
              <a:t>i</a:t>
            </a:r>
            <a:r>
              <a:rPr lang="en-US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AU" b="1" smtClean="0">
                <a:sym typeface="Symbol" pitchFamily="18" charset="2"/>
              </a:rPr>
              <a:t>		   </a:t>
            </a:r>
            <a:r>
              <a:rPr lang="en-AU" baseline="-25000" smtClean="0"/>
              <a:t>i</a:t>
            </a:r>
            <a:r>
              <a:rPr lang="en-AU" smtClean="0"/>
              <a:t>   = 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i="1" baseline="-25000" smtClean="0"/>
              <a:t>i</a:t>
            </a:r>
            <a:r>
              <a:rPr lang="en-AU" b="1" smtClean="0">
                <a:sym typeface="Symbol" pitchFamily="18" charset="2"/>
              </a:rPr>
              <a:t></a:t>
            </a:r>
            <a:r>
              <a:rPr lang="en-AU" smtClean="0"/>
              <a:t>  +  [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 + </a:t>
            </a:r>
            <a:r>
              <a:rPr lang="en-AU" smtClean="0">
                <a:sym typeface="Symbol" pitchFamily="18" charset="2"/>
              </a:rPr>
              <a:t></a:t>
            </a:r>
            <a:r>
              <a:rPr lang="en-AU" baseline="-25000" smtClean="0"/>
              <a:t>i</a:t>
            </a:r>
            <a:r>
              <a:rPr lang="en-AU" smtClean="0"/>
              <a:t>(1 - </a:t>
            </a:r>
            <a:r>
              <a:rPr lang="en-AU" smtClean="0">
                <a:sym typeface="Symbol" pitchFamily="18" charset="2"/>
              </a:rPr>
              <a:t></a:t>
            </a:r>
            <a:r>
              <a:rPr lang="en-AU" smtClean="0"/>
              <a:t>)]</a:t>
            </a:r>
            <a:r>
              <a:rPr lang="en-AU" b="1" smtClean="0">
                <a:sym typeface="Symbol" pitchFamily="18" charset="2"/>
              </a:rPr>
              <a:t></a:t>
            </a:r>
            <a:r>
              <a:rPr lang="en-AU" b="1" smtClean="0"/>
              <a:t>v</a:t>
            </a:r>
            <a:r>
              <a:rPr lang="en-AU" baseline="-25000" smtClean="0"/>
              <a:t>i</a:t>
            </a: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Experimental Design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828800"/>
            <a:ext cx="88519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Survey Instrument</a:t>
            </a:r>
          </a:p>
        </p:txBody>
      </p:sp>
      <p:pic>
        <p:nvPicPr>
          <p:cNvPr id="26627" name="Picture 2" descr="Small confet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6579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665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/>
              <a:t>Discrete Choice 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smtClean="0"/>
              <a:t>Combining RP and SP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Application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858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Survey sample of 2,688 trips, 2 or 4 choices per situation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Sample consists of 672 individuals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Choice based sample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Revealed/Stated choice experiment: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Revealed:      Drive,ShortRail,Bus,Train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Hypothetical: Drive,ShortRail,Bus,Train,LightRail,ExpressBus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Attributes: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Cost –Fuel or fare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Transit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Parking cost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smtClean="0">
                <a:latin typeface="Arial" charset="0"/>
              </a:rPr>
              <a:t>   Access and Egress time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Data Set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6172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Load data set  RPSP.LPJ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9408 observations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</a:rPr>
              <a:t>We fit separate models for RP and SP subsets of the data, then a combined, nested model that accommodates the different scaling.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"/>
            <a:ext cx="50768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6145213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9"/>
          <p:cNvSpPr>
            <a:spLocks noChangeArrowheads="1"/>
          </p:cNvSpPr>
          <p:nvPr/>
        </p:nvSpPr>
        <p:spPr bwMode="auto">
          <a:xfrm>
            <a:off x="2733675" y="762000"/>
            <a:ext cx="2676525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10"/>
          <p:cNvSpPr>
            <a:spLocks noChangeArrowheads="1"/>
          </p:cNvSpPr>
          <p:nvPr/>
        </p:nvSpPr>
        <p:spPr bwMode="auto">
          <a:xfrm>
            <a:off x="4114800" y="4114800"/>
            <a:ext cx="4495800" cy="3048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Rectangle 11"/>
          <p:cNvSpPr>
            <a:spLocks noChangeArrowheads="1"/>
          </p:cNvSpPr>
          <p:nvPr/>
        </p:nvSpPr>
        <p:spPr bwMode="auto">
          <a:xfrm>
            <a:off x="2743200" y="1085850"/>
            <a:ext cx="2667000" cy="609600"/>
          </a:xfrm>
          <a:prstGeom prst="rect">
            <a:avLst/>
          </a:prstGeom>
          <a:solidFill>
            <a:srgbClr val="3366FF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Rectangle 12"/>
          <p:cNvSpPr>
            <a:spLocks noChangeArrowheads="1"/>
          </p:cNvSpPr>
          <p:nvPr/>
        </p:nvSpPr>
        <p:spPr bwMode="auto">
          <a:xfrm>
            <a:off x="4114800" y="4419600"/>
            <a:ext cx="4495800" cy="609600"/>
          </a:xfrm>
          <a:prstGeom prst="rect">
            <a:avLst/>
          </a:prstGeom>
          <a:solidFill>
            <a:srgbClr val="3366FF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Rectangle 13"/>
          <p:cNvSpPr>
            <a:spLocks noChangeArrowheads="1"/>
          </p:cNvSpPr>
          <p:nvPr/>
        </p:nvSpPr>
        <p:spPr bwMode="auto">
          <a:xfrm>
            <a:off x="2743200" y="1704975"/>
            <a:ext cx="2667000" cy="609600"/>
          </a:xfrm>
          <a:prstGeom prst="rect">
            <a:avLst/>
          </a:prstGeom>
          <a:solidFill>
            <a:schemeClr val="hlink">
              <a:alpha val="1607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Rectangle 14"/>
          <p:cNvSpPr>
            <a:spLocks noChangeArrowheads="1"/>
          </p:cNvSpPr>
          <p:nvPr/>
        </p:nvSpPr>
        <p:spPr bwMode="auto">
          <a:xfrm>
            <a:off x="4114800" y="5029200"/>
            <a:ext cx="4495800" cy="609600"/>
          </a:xfrm>
          <a:prstGeom prst="rect">
            <a:avLst/>
          </a:prstGeom>
          <a:solidFill>
            <a:schemeClr val="hlink">
              <a:alpha val="1607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Rectangle 15"/>
          <p:cNvSpPr>
            <a:spLocks noChangeArrowheads="1"/>
          </p:cNvSpPr>
          <p:nvPr/>
        </p:nvSpPr>
        <p:spPr bwMode="auto">
          <a:xfrm>
            <a:off x="2733675" y="2324100"/>
            <a:ext cx="2676525" cy="609600"/>
          </a:xfrm>
          <a:prstGeom prst="rect">
            <a:avLst/>
          </a:prstGeom>
          <a:solidFill>
            <a:srgbClr val="339966">
              <a:alpha val="3215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Rectangle 16"/>
          <p:cNvSpPr>
            <a:spLocks noChangeArrowheads="1"/>
          </p:cNvSpPr>
          <p:nvPr/>
        </p:nvSpPr>
        <p:spPr bwMode="auto">
          <a:xfrm>
            <a:off x="4114800" y="5638800"/>
            <a:ext cx="4495800" cy="609600"/>
          </a:xfrm>
          <a:prstGeom prst="rect">
            <a:avLst/>
          </a:prstGeom>
          <a:solidFill>
            <a:srgbClr val="339966">
              <a:alpha val="32156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Text Box 17"/>
          <p:cNvSpPr txBox="1">
            <a:spLocks noChangeArrowheads="1"/>
          </p:cNvSpPr>
          <p:nvPr/>
        </p:nvSpPr>
        <p:spPr bwMode="auto">
          <a:xfrm>
            <a:off x="5562600" y="769938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 Model for Revealed Preference Data</a:t>
            </a:r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1447800" y="1905000"/>
            <a:ext cx="6705600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b="1">
                <a:latin typeface="Courier New" pitchFamily="49" charset="0"/>
              </a:rPr>
              <a:t>? Using only Revealed Preference Data</a:t>
            </a:r>
          </a:p>
          <a:p>
            <a:r>
              <a:rPr lang="en-US" b="1">
                <a:latin typeface="Courier New" pitchFamily="49" charset="0"/>
              </a:rPr>
              <a:t>dstats;rhs=autotime,fcost,mptrtime,mptrfare$</a:t>
            </a:r>
          </a:p>
          <a:p>
            <a:r>
              <a:rPr lang="en-US" b="1">
                <a:latin typeface="Courier New" pitchFamily="49" charset="0"/>
              </a:rPr>
              <a:t>NLOGIT ; if[sprp = 1] ? Using only RP data</a:t>
            </a:r>
          </a:p>
          <a:p>
            <a:r>
              <a:rPr lang="en-US" b="1">
                <a:latin typeface="Courier New" pitchFamily="49" charset="0"/>
              </a:rPr>
              <a:t>;lhs=chosen,cset,altij</a:t>
            </a:r>
          </a:p>
          <a:p>
            <a:r>
              <a:rPr lang="en-US" b="1">
                <a:latin typeface="Courier New" pitchFamily="49" charset="0"/>
              </a:rPr>
              <a:t>;choices=RPDA,RPRS,RPBS,RPTN</a:t>
            </a:r>
          </a:p>
          <a:p>
            <a:r>
              <a:rPr lang="en-US" b="1">
                <a:latin typeface="Courier New" pitchFamily="49" charset="0"/>
              </a:rPr>
              <a:t>;descriptives;crosstab</a:t>
            </a:r>
          </a:p>
          <a:p>
            <a:r>
              <a:rPr lang="en-US" b="1">
                <a:latin typeface="Courier New" pitchFamily="49" charset="0"/>
              </a:rPr>
              <a:t>;maxit=100</a:t>
            </a:r>
          </a:p>
          <a:p>
            <a:r>
              <a:rPr lang="en-US" b="1">
                <a:latin typeface="Courier New" pitchFamily="49" charset="0"/>
              </a:rPr>
              <a:t>;model:</a:t>
            </a:r>
          </a:p>
          <a:p>
            <a:r>
              <a:rPr lang="en-US" b="1">
                <a:latin typeface="Courier New" pitchFamily="49" charset="0"/>
              </a:rPr>
              <a:t>U(RPDA) = rdasc  + fl*fcost+tm*autotime/</a:t>
            </a:r>
          </a:p>
          <a:p>
            <a:r>
              <a:rPr lang="en-US" b="1">
                <a:latin typeface="Courier New" pitchFamily="49" charset="0"/>
              </a:rPr>
              <a:t>U(RPRS) = rrsasc + fl*fcost+tm*autotime/</a:t>
            </a:r>
          </a:p>
          <a:p>
            <a:r>
              <a:rPr lang="en-US" b="1">
                <a:latin typeface="Courier New" pitchFamily="49" charset="0"/>
              </a:rPr>
              <a:t>U(RPBS) = rbsasc + ptc*mptrfare+mt*mptrtime/</a:t>
            </a:r>
          </a:p>
          <a:p>
            <a:r>
              <a:rPr lang="en-US" b="1">
                <a:latin typeface="Courier New" pitchFamily="49" charset="0"/>
              </a:rPr>
              <a:t>U(RPTN) =          ptc*mptrfare+mt*mptrtime$</a:t>
            </a:r>
          </a:p>
          <a:p>
            <a:pPr>
              <a:spcBef>
                <a:spcPct val="50000"/>
              </a:spcBef>
            </a:pPr>
            <a:endParaRPr lang="en-US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Model for Stated Preference Data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838200" y="1828800"/>
            <a:ext cx="79248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600" b="1">
                <a:latin typeface="Courier New" pitchFamily="49" charset="0"/>
              </a:rPr>
              <a:t>? Using only Stated Preference Data</a:t>
            </a:r>
          </a:p>
          <a:p>
            <a:r>
              <a:rPr lang="en-US" sz="1600" b="1">
                <a:latin typeface="Courier New" pitchFamily="49" charset="0"/>
              </a:rPr>
              <a:t>? BASE MODEL</a:t>
            </a:r>
          </a:p>
          <a:p>
            <a:r>
              <a:rPr lang="en-US" sz="1600" b="1">
                <a:latin typeface="Courier New" pitchFamily="49" charset="0"/>
              </a:rPr>
              <a:t>Nlogit ; if[sprp = 2] ? Using only SP data</a:t>
            </a:r>
          </a:p>
          <a:p>
            <a:r>
              <a:rPr lang="en-US" sz="1600" b="1">
                <a:latin typeface="Courier New" pitchFamily="49" charset="0"/>
              </a:rPr>
              <a:t>;lhs=chosen,cset,alt</a:t>
            </a:r>
          </a:p>
          <a:p>
            <a:r>
              <a:rPr lang="en-US" sz="1600" b="1">
                <a:latin typeface="Courier New" pitchFamily="49" charset="0"/>
              </a:rPr>
              <a:t>;choices=SPDA,SPRS,SPBS,SPTN,SPLR,SPBW</a:t>
            </a:r>
          </a:p>
          <a:p>
            <a:r>
              <a:rPr lang="en-US" sz="1600" b="1">
                <a:latin typeface="Courier New" pitchFamily="49" charset="0"/>
              </a:rPr>
              <a:t>;descriptives;crosstab</a:t>
            </a:r>
          </a:p>
          <a:p>
            <a:r>
              <a:rPr lang="en-US" sz="1600" b="1">
                <a:latin typeface="Courier New" pitchFamily="49" charset="0"/>
              </a:rPr>
              <a:t>;maxit=150</a:t>
            </a:r>
          </a:p>
          <a:p>
            <a:r>
              <a:rPr lang="en-US" sz="1600" b="1">
                <a:latin typeface="Courier New" pitchFamily="49" charset="0"/>
              </a:rPr>
              <a:t>;model:</a:t>
            </a:r>
          </a:p>
          <a:p>
            <a:r>
              <a:rPr lang="en-US" sz="1600" b="1">
                <a:latin typeface="Courier New" pitchFamily="49" charset="0"/>
              </a:rPr>
              <a:t>U(SPDA) = dasc +cst*fueld+ tmcar*time+prk*parking </a:t>
            </a:r>
          </a:p>
          <a:p>
            <a:r>
              <a:rPr lang="en-US" sz="1600" b="1">
                <a:latin typeface="Courier New" pitchFamily="49" charset="0"/>
              </a:rPr>
              <a:t>               +pincda*pincome +cavda*carav/</a:t>
            </a:r>
          </a:p>
          <a:p>
            <a:r>
              <a:rPr lang="en-US" sz="1600" b="1">
                <a:latin typeface="Courier New" pitchFamily="49" charset="0"/>
              </a:rPr>
              <a:t>U(SPRS) = rsasc+cst*fueld+ tmcar*time+prk*parking/</a:t>
            </a:r>
          </a:p>
          <a:p>
            <a:r>
              <a:rPr lang="en-US" sz="1600" b="1">
                <a:latin typeface="Courier New" pitchFamily="49" charset="0"/>
              </a:rPr>
              <a:t>U(SPBS) = bsasc+cst*fared+ tmpt*time+act*acctime+egt*eggtime/</a:t>
            </a:r>
          </a:p>
          <a:p>
            <a:r>
              <a:rPr lang="en-US" sz="1600" b="1">
                <a:latin typeface="Courier New" pitchFamily="49" charset="0"/>
              </a:rPr>
              <a:t>U(SPTN) = tnasc+cst*fared+ tmpt*time+act*acctime+egt*eggtime/</a:t>
            </a:r>
          </a:p>
          <a:p>
            <a:r>
              <a:rPr lang="en-US" sz="1600" b="1">
                <a:latin typeface="Courier New" pitchFamily="49" charset="0"/>
              </a:rPr>
              <a:t>U(SPLR) = lrasc+cst*fared+ tmpt*time+act*acctime +egt*eggtime/</a:t>
            </a:r>
          </a:p>
          <a:p>
            <a:r>
              <a:rPr lang="en-US" sz="1600" b="1">
                <a:latin typeface="Courier New" pitchFamily="49" charset="0"/>
              </a:rPr>
              <a:t>U(SPBW) =       cst*fared+ tmpt*time+act*acctime+egt*eggtime$</a:t>
            </a:r>
          </a:p>
          <a:p>
            <a:pPr>
              <a:spcBef>
                <a:spcPct val="50000"/>
              </a:spcBef>
            </a:pPr>
            <a:endParaRPr lang="en-US" sz="1600" b="1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 Nested Logit Model for RP/SP Data</a:t>
            </a: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3820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NLOGIT</a:t>
            </a:r>
          </a:p>
          <a:p>
            <a:r>
              <a:rPr lang="en-US" sz="1400" b="1">
                <a:latin typeface="Courier New" pitchFamily="49" charset="0"/>
              </a:rPr>
              <a:t>    ;lhs=chosen,cset,altij</a:t>
            </a:r>
          </a:p>
          <a:p>
            <a:r>
              <a:rPr lang="en-US" sz="1400" b="1">
                <a:latin typeface="Courier New" pitchFamily="49" charset="0"/>
              </a:rPr>
              <a:t>    ;choices=RPDA,RPRS,RPBS,RPTN,SPDA,SPRS,SPBS,SPTN,SPLR,SPBW</a:t>
            </a:r>
          </a:p>
          <a:p>
            <a:r>
              <a:rPr lang="en-US" sz="1400" b="1">
                <a:latin typeface="Courier New" pitchFamily="49" charset="0"/>
              </a:rPr>
              <a:t>    /.592,.208,.089,.111,1.0,1.0,1.0,1.0,1.0,1.0</a:t>
            </a:r>
          </a:p>
          <a:p>
            <a:r>
              <a:rPr lang="en-US" sz="1400" b="1">
                <a:latin typeface="Courier New" pitchFamily="49" charset="0"/>
              </a:rPr>
              <a:t>    ;tree=mode[rp(RPDA,RPRS,RPBS,RPTN),spda(SPDA),</a:t>
            </a:r>
          </a:p>
          <a:p>
            <a:r>
              <a:rPr lang="en-US" sz="1400" b="1">
                <a:latin typeface="Courier New" pitchFamily="49" charset="0"/>
              </a:rPr>
              <a:t>      sprs(SPRS),spbs(SPBS),sptn(SPTN),splr(SPLR),spbw(SPBW)]</a:t>
            </a:r>
          </a:p>
          <a:p>
            <a:r>
              <a:rPr lang="en-US" sz="1400" b="1">
                <a:latin typeface="Courier New" pitchFamily="49" charset="0"/>
              </a:rPr>
              <a:t>    ;ivset: (rp)=[1.0];ru1</a:t>
            </a:r>
          </a:p>
          <a:p>
            <a:r>
              <a:rPr lang="en-US" sz="1400" b="1">
                <a:latin typeface="Courier New" pitchFamily="49" charset="0"/>
              </a:rPr>
              <a:t>    ;maxit=150</a:t>
            </a:r>
          </a:p>
          <a:p>
            <a:r>
              <a:rPr lang="en-US" sz="1400" b="1">
                <a:latin typeface="Courier New" pitchFamily="49" charset="0"/>
              </a:rPr>
              <a:t>    ;model:</a:t>
            </a:r>
          </a:p>
          <a:p>
            <a:r>
              <a:rPr lang="en-US" sz="1400" b="1">
                <a:latin typeface="Courier New" pitchFamily="49" charset="0"/>
              </a:rPr>
              <a:t>    U(RPDA) = rdasc  + invc*fcost+tmrs*autotime 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pinc*pincome+CAVDA*CARAV/</a:t>
            </a:r>
          </a:p>
          <a:p>
            <a:r>
              <a:rPr lang="en-US" sz="1400" b="1">
                <a:latin typeface="Courier New" pitchFamily="49" charset="0"/>
              </a:rPr>
              <a:t>    U(RPRS) = rrsasc + invc*fcost+tmrs*autotime/ </a:t>
            </a:r>
          </a:p>
          <a:p>
            <a:r>
              <a:rPr lang="en-US" sz="1400" b="1">
                <a:latin typeface="Courier New" pitchFamily="49" charset="0"/>
              </a:rPr>
              <a:t>    U(RPBS) = rbsasc + invc*mptrfare+mtpt*mptrtime/</a:t>
            </a:r>
          </a:p>
          <a:p>
            <a:r>
              <a:rPr lang="en-US" sz="1400" b="1">
                <a:latin typeface="Courier New" pitchFamily="49" charset="0"/>
              </a:rPr>
              <a:t>    U(RPTN) =          cstrs*mptrfare+mtpt*mptrtime/</a:t>
            </a:r>
          </a:p>
          <a:p>
            <a:r>
              <a:rPr lang="en-US" sz="1400" b="1">
                <a:latin typeface="Courier New" pitchFamily="49" charset="0"/>
              </a:rPr>
              <a:t>    U(SPDA) = sdasc  + invc*fueld  + tmrs*time+cavda*carav 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pinc*pincome/</a:t>
            </a:r>
          </a:p>
          <a:p>
            <a:r>
              <a:rPr lang="en-US" sz="1400" b="1">
                <a:latin typeface="Courier New" pitchFamily="49" charset="0"/>
              </a:rPr>
              <a:t>    U(SPRS) = srsasc + invc*fueld + tmrs*time/</a:t>
            </a:r>
          </a:p>
          <a:p>
            <a:r>
              <a:rPr lang="en-US" sz="1400" b="1">
                <a:latin typeface="Courier New" pitchFamily="49" charset="0"/>
              </a:rPr>
              <a:t>    U(SPBS) =          invc*fared + mtpt*time +acegt*spacegtm/</a:t>
            </a:r>
          </a:p>
          <a:p>
            <a:r>
              <a:rPr lang="en-US" sz="1400" b="1">
                <a:latin typeface="Courier New" pitchFamily="49" charset="0"/>
              </a:rPr>
              <a:t>    U(SPTN) = stnasc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U(SPLR) = slrasc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U(SPBW) = sbwasc + invc*fared + mtpt*time+acegt*spacegtm$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 Random Parameters Approach</a:t>
            </a: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78486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NLOGIT</a:t>
            </a:r>
          </a:p>
          <a:p>
            <a:r>
              <a:rPr lang="en-US" sz="1400" b="1">
                <a:latin typeface="Courier New" pitchFamily="49" charset="0"/>
              </a:rPr>
              <a:t>    ;lhs=chosen,cset,altij</a:t>
            </a:r>
          </a:p>
          <a:p>
            <a:r>
              <a:rPr lang="en-US" sz="1400" b="1">
                <a:latin typeface="Courier New" pitchFamily="49" charset="0"/>
              </a:rPr>
              <a:t>    ;choices=RPDA,RPRS,RPBS,RPTN,SPDA,SPRS,SPBS,SPTN,SPLR,SPBW</a:t>
            </a:r>
          </a:p>
          <a:p>
            <a:r>
              <a:rPr lang="en-US" sz="1400" b="1">
                <a:latin typeface="Courier New" pitchFamily="49" charset="0"/>
              </a:rPr>
              <a:t>    /.592,.208,.089,.111,1.0,1.0,1.0,1.0,1.0,1.0</a:t>
            </a:r>
          </a:p>
          <a:p>
            <a:r>
              <a:rPr lang="en-US" sz="1400" b="1">
                <a:latin typeface="Courier New" pitchFamily="49" charset="0"/>
              </a:rPr>
              <a:t>; rpl </a:t>
            </a:r>
          </a:p>
          <a:p>
            <a:r>
              <a:rPr lang="en-US" sz="1400" b="1">
                <a:latin typeface="Courier New" pitchFamily="49" charset="0"/>
              </a:rPr>
              <a:t>; pds=4</a:t>
            </a:r>
          </a:p>
          <a:p>
            <a:r>
              <a:rPr lang="en-US" sz="1400" b="1">
                <a:latin typeface="Courier New" pitchFamily="49" charset="0"/>
              </a:rPr>
              <a:t>; halton ; pts=25</a:t>
            </a:r>
          </a:p>
          <a:p>
            <a:r>
              <a:rPr lang="en-US" sz="1400" b="1">
                <a:latin typeface="Courier New" pitchFamily="49" charset="0"/>
              </a:rPr>
              <a:t>; fcn=invc(n)</a:t>
            </a:r>
          </a:p>
          <a:p>
            <a:r>
              <a:rPr lang="en-US" sz="1400" b="1">
                <a:latin typeface="Courier New" pitchFamily="49" charset="0"/>
              </a:rPr>
              <a:t>; model:</a:t>
            </a:r>
          </a:p>
          <a:p>
            <a:r>
              <a:rPr lang="en-US" sz="1400" b="1">
                <a:latin typeface="Courier New" pitchFamily="49" charset="0"/>
              </a:rPr>
              <a:t>   U(RPDA) = rdasc   + invc*fcost     + tmrs*autotime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   + CAVDA*CARAV/</a:t>
            </a:r>
          </a:p>
          <a:p>
            <a:r>
              <a:rPr lang="en-US" sz="1400" b="1">
                <a:latin typeface="Courier New" pitchFamily="49" charset="0"/>
              </a:rPr>
              <a:t>    U(RPRS) = rrsasc + invc*fcost     + tmrs*autotime/</a:t>
            </a:r>
          </a:p>
          <a:p>
            <a:r>
              <a:rPr lang="en-US" sz="1400" b="1">
                <a:latin typeface="Courier New" pitchFamily="49" charset="0"/>
              </a:rPr>
              <a:t>    U(RPBS) = rbsasc + invc*mptrfare  + mtpt*mptrtime/</a:t>
            </a:r>
          </a:p>
          <a:p>
            <a:r>
              <a:rPr lang="en-US" sz="1400" b="1">
                <a:latin typeface="Courier New" pitchFamily="49" charset="0"/>
              </a:rPr>
              <a:t>    U(RPTN) =          cstrs*mptrfare + mtpt*mptrtime/</a:t>
            </a:r>
          </a:p>
          <a:p>
            <a:r>
              <a:rPr lang="en-US" sz="1400" b="1">
                <a:latin typeface="Courier New" pitchFamily="49" charset="0"/>
              </a:rPr>
              <a:t>    U(SPDA) = sdasc  + invc*fueld     + tmrs*time+cavda*carav</a:t>
            </a:r>
          </a:p>
          <a:p>
            <a:r>
              <a:rPr lang="en-US" sz="1400" b="1">
                <a:latin typeface="Courier New" pitchFamily="49" charset="0"/>
              </a:rPr>
              <a:t>                     + pinc*pincome/</a:t>
            </a:r>
          </a:p>
          <a:p>
            <a:r>
              <a:rPr lang="en-US" sz="1400" b="1">
                <a:latin typeface="Courier New" pitchFamily="49" charset="0"/>
              </a:rPr>
              <a:t>    U(SPRS) = srsasc + invc*fueld + tmrs*time/</a:t>
            </a:r>
          </a:p>
          <a:p>
            <a:r>
              <a:rPr lang="en-US" sz="1400" b="1">
                <a:latin typeface="Courier New" pitchFamily="49" charset="0"/>
              </a:rPr>
              <a:t>    U(SPBS) =          invc*fared + mtpt*time +acegt*spacegtm/</a:t>
            </a:r>
          </a:p>
          <a:p>
            <a:r>
              <a:rPr lang="en-US" sz="1400" b="1">
                <a:latin typeface="Courier New" pitchFamily="49" charset="0"/>
              </a:rPr>
              <a:t>    U(SPTN) = stnasc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U(SPLR) = slrasc + invc*fared + mtpt*time+acegt*spacegtm/</a:t>
            </a:r>
          </a:p>
          <a:p>
            <a:r>
              <a:rPr lang="en-US" sz="1400" b="1">
                <a:latin typeface="Courier New" pitchFamily="49" charset="0"/>
              </a:rPr>
              <a:t>    U(SPBW) = sbwasc + invc*fared + mtpt*time+acegt*spacegtm$</a:t>
            </a:r>
          </a:p>
        </p:txBody>
      </p:sp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609600" y="2514600"/>
            <a:ext cx="2057400" cy="1143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Connecting Choice </a:t>
            </a:r>
            <a:br>
              <a:rPr lang="en-US" sz="3200" b="1" smtClean="0"/>
            </a:br>
            <a:r>
              <a:rPr lang="en-US" sz="3200" b="1" smtClean="0"/>
              <a:t>Situations through RPs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447800" y="1676400"/>
            <a:ext cx="7162800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|Random parameters in utility functions</a:t>
            </a:r>
          </a:p>
          <a:p>
            <a:r>
              <a:rPr lang="en-US" sz="1400" b="1">
                <a:latin typeface="Courier New" pitchFamily="49" charset="0"/>
              </a:rPr>
              <a:t>    INVC|    -.58944***       .03922      -15.028   .0000</a:t>
            </a:r>
          </a:p>
          <a:p>
            <a:r>
              <a:rPr lang="en-US" sz="1400" b="1">
                <a:latin typeface="Courier New" pitchFamily="49" charset="0"/>
              </a:rPr>
              <a:t>        |Nonrandom parameters in utility functions</a:t>
            </a:r>
          </a:p>
          <a:p>
            <a:r>
              <a:rPr lang="en-US" sz="1400" b="1">
                <a:latin typeface="Courier New" pitchFamily="49" charset="0"/>
              </a:rPr>
              <a:t>   RDASC|    -.75327          .56534       -1.332   .1827</a:t>
            </a:r>
          </a:p>
          <a:p>
            <a:r>
              <a:rPr lang="en-US" sz="1400" b="1">
                <a:latin typeface="Courier New" pitchFamily="49" charset="0"/>
              </a:rPr>
              <a:t>    TMRS|    -.05443***       .00789       -6.902   .0000</a:t>
            </a:r>
          </a:p>
          <a:p>
            <a:r>
              <a:rPr lang="en-US" sz="1400" b="1">
                <a:latin typeface="Courier New" pitchFamily="49" charset="0"/>
              </a:rPr>
              <a:t>    PINC|     .00482          .00451        1.068   .2857</a:t>
            </a:r>
          </a:p>
          <a:p>
            <a:r>
              <a:rPr lang="en-US" sz="1400" b="1">
                <a:latin typeface="Courier New" pitchFamily="49" charset="0"/>
              </a:rPr>
              <a:t>   CAVDA|     .35750***       .13103        2.728   .0064</a:t>
            </a:r>
          </a:p>
          <a:p>
            <a:r>
              <a:rPr lang="en-US" sz="1400" b="1">
                <a:latin typeface="Courier New" pitchFamily="49" charset="0"/>
              </a:rPr>
              <a:t>  RRSASC|   -2.18901***       .54995       -3.980   .0001</a:t>
            </a:r>
          </a:p>
          <a:p>
            <a:r>
              <a:rPr lang="en-US" sz="1400" b="1">
                <a:latin typeface="Courier New" pitchFamily="49" charset="0"/>
              </a:rPr>
              <a:t>  RBSASC|   -1.90658***       .53953       -3.534   .0004</a:t>
            </a:r>
          </a:p>
          <a:p>
            <a:r>
              <a:rPr lang="en-US" sz="1400" b="1">
                <a:latin typeface="Courier New" pitchFamily="49" charset="0"/>
              </a:rPr>
              <a:t>    MTPT|    -.04884***       .00741       -6.591   .0000</a:t>
            </a:r>
          </a:p>
          <a:p>
            <a:r>
              <a:rPr lang="en-US" sz="1400" b="1">
                <a:latin typeface="Courier New" pitchFamily="49" charset="0"/>
              </a:rPr>
              <a:t>   CSTRS|   -1.57564***       .23695       -6.650   .0000</a:t>
            </a:r>
          </a:p>
          <a:p>
            <a:r>
              <a:rPr lang="en-US" sz="1400" b="1">
                <a:latin typeface="Courier New" pitchFamily="49" charset="0"/>
              </a:rPr>
              <a:t>   SDASC|    -.13612          .27616        -.493   .6221</a:t>
            </a:r>
          </a:p>
          <a:p>
            <a:r>
              <a:rPr lang="en-US" sz="1400" b="1">
                <a:latin typeface="Courier New" pitchFamily="49" charset="0"/>
              </a:rPr>
              <a:t>  SRSASC|    -.10172          .18943        -.537   .5913</a:t>
            </a:r>
          </a:p>
          <a:p>
            <a:r>
              <a:rPr lang="en-US" sz="1400" b="1">
                <a:latin typeface="Courier New" pitchFamily="49" charset="0"/>
              </a:rPr>
              <a:t>   ACEGT|    -.02943***       .00384       -7.663   .0000</a:t>
            </a:r>
          </a:p>
          <a:p>
            <a:r>
              <a:rPr lang="en-US" sz="1400" b="1">
                <a:latin typeface="Courier New" pitchFamily="49" charset="0"/>
              </a:rPr>
              <a:t>  STNASC|     .13402          .11475        1.168   .2428</a:t>
            </a:r>
          </a:p>
          <a:p>
            <a:r>
              <a:rPr lang="en-US" sz="1400" b="1">
                <a:latin typeface="Courier New" pitchFamily="49" charset="0"/>
              </a:rPr>
              <a:t>  SLRASC|     .27250**        .11017        2.473   .0134</a:t>
            </a:r>
          </a:p>
          <a:p>
            <a:r>
              <a:rPr lang="en-US" sz="1400" b="1">
                <a:latin typeface="Courier New" pitchFamily="49" charset="0"/>
              </a:rPr>
              <a:t>  SBWASC|    -.00685          .09861        -.070   .9446</a:t>
            </a:r>
          </a:p>
          <a:p>
            <a:r>
              <a:rPr lang="en-US" sz="1400" b="1">
                <a:latin typeface="Courier New" pitchFamily="49" charset="0"/>
              </a:rPr>
              <a:t>        |Distns. of RPs. Std.Devs or limits of triangular</a:t>
            </a:r>
          </a:p>
          <a:p>
            <a:r>
              <a:rPr lang="en-US" sz="1400" b="1">
                <a:latin typeface="Courier New" pitchFamily="49" charset="0"/>
              </a:rPr>
              <a:t>  NsINVC|     .45285***       .05615        8.064   .0000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Conclusion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29200"/>
            <a:ext cx="4652963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28956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28098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648200"/>
            <a:ext cx="29273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Box 6"/>
          <p:cNvSpPr txBox="1">
            <a:spLocks noChangeArrowheads="1"/>
          </p:cNvSpPr>
          <p:nvPr/>
        </p:nvSpPr>
        <p:spPr bwMode="auto">
          <a:xfrm>
            <a:off x="2819400" y="3711575"/>
            <a:ext cx="3810000" cy="708025"/>
          </a:xfrm>
          <a:prstGeom prst="rect">
            <a:avLst/>
          </a:prstGeom>
          <a:solidFill>
            <a:srgbClr val="0099FF">
              <a:alpha val="12157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sz="4000">
                <a:latin typeface="Broadway" pitchFamily="82" charset="0"/>
              </a:rPr>
              <a:t>THANK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11051</TotalTime>
  <Words>1231</Words>
  <Application>Microsoft Office PowerPoint</Application>
  <PresentationFormat>On-screen Show (4:3)</PresentationFormat>
  <Paragraphs>240</Paragraphs>
  <Slides>32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Verdana</vt:lpstr>
      <vt:lpstr>Arial</vt:lpstr>
      <vt:lpstr>Wingdings</vt:lpstr>
      <vt:lpstr>Times New Roman</vt:lpstr>
      <vt:lpstr>Tahoma</vt:lpstr>
      <vt:lpstr>Symbol</vt:lpstr>
      <vt:lpstr>Courier New</vt:lpstr>
      <vt:lpstr>Broadway</vt:lpstr>
      <vt:lpstr>Level</vt:lpstr>
      <vt:lpstr>Bitmap Image</vt:lpstr>
      <vt:lpstr>Microsoft Word Document</vt:lpstr>
      <vt:lpstr>Discrete Choice Models</vt:lpstr>
      <vt:lpstr>Part 12</vt:lpstr>
      <vt:lpstr>Panel Data</vt:lpstr>
      <vt:lpstr>Revealed and Stated Preference Data</vt:lpstr>
      <vt:lpstr>Revealed Preference Data</vt:lpstr>
      <vt:lpstr>Stated Preference Data</vt:lpstr>
      <vt:lpstr>Pooling RP and SP Data Sets - 1</vt:lpstr>
      <vt:lpstr>Underlying Random Utility Model</vt:lpstr>
      <vt:lpstr>Nested Logit Approach</vt:lpstr>
      <vt:lpstr>Enriched Data Set – Vehicle Choice</vt:lpstr>
      <vt:lpstr>Fuel Types Study</vt:lpstr>
      <vt:lpstr>Attribute Space: Conventional</vt:lpstr>
      <vt:lpstr>Attribute Space: Electric</vt:lpstr>
      <vt:lpstr>Attribute Space: Alternative</vt:lpstr>
      <vt:lpstr>Mixed Logit Approaches</vt:lpstr>
      <vt:lpstr>Generalized Mixed Logit Model</vt:lpstr>
      <vt:lpstr>Survey Instrument for Reliability Study</vt:lpstr>
      <vt:lpstr>PowerPoint Presentation</vt:lpstr>
      <vt:lpstr>SP Study Using WTP Space</vt:lpstr>
      <vt:lpstr>Generalized Mixed Logit Model</vt:lpstr>
      <vt:lpstr>Experimental Design</vt:lpstr>
      <vt:lpstr>Survey Instrument</vt:lpstr>
      <vt:lpstr>PowerPoint Presentation</vt:lpstr>
      <vt:lpstr>Application</vt:lpstr>
      <vt:lpstr>Data Set</vt:lpstr>
      <vt:lpstr>PowerPoint Presentation</vt:lpstr>
      <vt:lpstr>A Model for Revealed Preference Data</vt:lpstr>
      <vt:lpstr>A Model for Stated Preference Data</vt:lpstr>
      <vt:lpstr>A Nested Logit Model for RP/SP Data</vt:lpstr>
      <vt:lpstr>A Random Parameters Approach</vt:lpstr>
      <vt:lpstr>Connecting Choice  Situations through RPs</vt:lpstr>
      <vt:lpstr>Conclusion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78</cp:revision>
  <dcterms:created xsi:type="dcterms:W3CDTF">2001-06-17T19:05:03Z</dcterms:created>
  <dcterms:modified xsi:type="dcterms:W3CDTF">2012-11-22T03:50:49Z</dcterms:modified>
</cp:coreProperties>
</file>