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67"/>
  </p:notesMasterIdLst>
  <p:handoutMasterIdLst>
    <p:handoutMasterId r:id="rId68"/>
  </p:handoutMasterIdLst>
  <p:sldIdLst>
    <p:sldId id="343" r:id="rId2"/>
    <p:sldId id="372" r:id="rId3"/>
    <p:sldId id="334" r:id="rId4"/>
    <p:sldId id="345" r:id="rId5"/>
    <p:sldId id="346" r:id="rId6"/>
    <p:sldId id="344" r:id="rId7"/>
    <p:sldId id="347" r:id="rId8"/>
    <p:sldId id="348" r:id="rId9"/>
    <p:sldId id="301" r:id="rId10"/>
    <p:sldId id="332" r:id="rId11"/>
    <p:sldId id="333" r:id="rId12"/>
    <p:sldId id="302" r:id="rId13"/>
    <p:sldId id="351" r:id="rId14"/>
    <p:sldId id="303" r:id="rId15"/>
    <p:sldId id="304" r:id="rId16"/>
    <p:sldId id="305" r:id="rId17"/>
    <p:sldId id="376" r:id="rId18"/>
    <p:sldId id="306" r:id="rId19"/>
    <p:sldId id="370" r:id="rId20"/>
    <p:sldId id="377" r:id="rId21"/>
    <p:sldId id="341" r:id="rId22"/>
    <p:sldId id="308" r:id="rId23"/>
    <p:sldId id="307" r:id="rId24"/>
    <p:sldId id="375" r:id="rId25"/>
    <p:sldId id="311" r:id="rId26"/>
    <p:sldId id="384" r:id="rId27"/>
    <p:sldId id="385" r:id="rId28"/>
    <p:sldId id="386" r:id="rId29"/>
    <p:sldId id="387" r:id="rId30"/>
    <p:sldId id="388" r:id="rId31"/>
    <p:sldId id="312" r:id="rId32"/>
    <p:sldId id="313" r:id="rId33"/>
    <p:sldId id="315" r:id="rId34"/>
    <p:sldId id="353" r:id="rId35"/>
    <p:sldId id="378" r:id="rId36"/>
    <p:sldId id="379" r:id="rId37"/>
    <p:sldId id="374" r:id="rId38"/>
    <p:sldId id="314" r:id="rId39"/>
    <p:sldId id="356" r:id="rId40"/>
    <p:sldId id="354" r:id="rId41"/>
    <p:sldId id="373" r:id="rId42"/>
    <p:sldId id="380" r:id="rId43"/>
    <p:sldId id="317" r:id="rId44"/>
    <p:sldId id="318" r:id="rId45"/>
    <p:sldId id="319" r:id="rId46"/>
    <p:sldId id="335" r:id="rId47"/>
    <p:sldId id="355" r:id="rId48"/>
    <p:sldId id="382" r:id="rId49"/>
    <p:sldId id="383" r:id="rId50"/>
    <p:sldId id="357" r:id="rId51"/>
    <p:sldId id="349" r:id="rId52"/>
    <p:sldId id="358" r:id="rId53"/>
    <p:sldId id="359" r:id="rId54"/>
    <p:sldId id="381" r:id="rId55"/>
    <p:sldId id="360" r:id="rId56"/>
    <p:sldId id="350" r:id="rId57"/>
    <p:sldId id="361" r:id="rId58"/>
    <p:sldId id="362" r:id="rId59"/>
    <p:sldId id="363" r:id="rId60"/>
    <p:sldId id="364" r:id="rId61"/>
    <p:sldId id="365" r:id="rId62"/>
    <p:sldId id="371" r:id="rId63"/>
    <p:sldId id="366" r:id="rId64"/>
    <p:sldId id="367" r:id="rId65"/>
    <p:sldId id="368" r:id="rId6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000000"/>
    <a:srgbClr val="FFFFFF"/>
    <a:srgbClr val="CCECFF"/>
    <a:srgbClr val="FF3300"/>
    <a:srgbClr val="0066FF"/>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6" autoAdjust="0"/>
  </p:normalViewPr>
  <p:slideViewPr>
    <p:cSldViewPr>
      <p:cViewPr varScale="1">
        <p:scale>
          <a:sx n="84" d="100"/>
          <a:sy n="84" d="100"/>
        </p:scale>
        <p:origin x="-1402" y="-6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86F067DF-ACBD-4634-AE28-03D9536DA94A}" type="slidenum">
              <a:rPr lang="en-US"/>
              <a:pPr>
                <a:defRPr/>
              </a:pPr>
              <a:t>‹#›</a:t>
            </a:fld>
            <a:endParaRPr lang="en-US"/>
          </a:p>
        </p:txBody>
      </p:sp>
    </p:spTree>
    <p:extLst>
      <p:ext uri="{BB962C8B-B14F-4D97-AF65-F5344CB8AC3E}">
        <p14:creationId xmlns:p14="http://schemas.microsoft.com/office/powerpoint/2010/main" val="1918705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69636" name="Rectangle 4"/>
          <p:cNvSpPr>
            <a:spLocks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D5C06249-0026-4AF4-8ABF-0B35A4D442A3}" type="slidenum">
              <a:rPr lang="en-US"/>
              <a:pPr>
                <a:defRPr/>
              </a:pPr>
              <a:t>‹#›</a:t>
            </a:fld>
            <a:endParaRPr lang="en-US"/>
          </a:p>
        </p:txBody>
      </p:sp>
    </p:spTree>
    <p:extLst>
      <p:ext uri="{BB962C8B-B14F-4D97-AF65-F5344CB8AC3E}">
        <p14:creationId xmlns:p14="http://schemas.microsoft.com/office/powerpoint/2010/main" val="29381990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9CB803D8-643E-45BE-AC04-3D817DD5AF12}"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9A812CD7-00A0-4FF5-8CEA-FF6A8C13B272}"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4450A672-4CA1-4BFC-8D37-155C69D3C8E0}"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127A4420-AFBD-4D13-96EE-5855EBE563E4}"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490D793C-5C50-4DE8-BFD7-9810ABE2DE10}"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3F4C8FF5-9E1E-405E-A2A2-48A681963F9E}"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1F068484-0B2D-4694-8009-EC74B7A6B528}"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2D399817-69D9-4AD0-BD50-09A934719E4C}"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2231666D-D5B9-43C0-8F36-1B43AA940B29}"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45B5163F-AA51-4C0F-8DFC-C2161E6E198A}" type="slidenum">
              <a:rPr lang="en-US" smtClean="0"/>
              <a:pPr/>
              <a:t>10</a:t>
            </a:fld>
            <a:endParaRPr lang="en-US" smtClean="0"/>
          </a:p>
        </p:txBody>
      </p:sp>
      <p:sp>
        <p:nvSpPr>
          <p:cNvPr id="79875" name="Rectangle 2"/>
          <p:cNvSpPr>
            <a:spLocks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8EDCEA34-650F-456F-93D5-9900B3700E08}" type="slidenum">
              <a:rPr lang="en-US" smtClean="0"/>
              <a:pPr/>
              <a:t>11</a:t>
            </a:fld>
            <a:endParaRPr lang="en-US" smtClean="0"/>
          </a:p>
        </p:txBody>
      </p:sp>
      <p:sp>
        <p:nvSpPr>
          <p:cNvPr id="80899" name="Rectangle 2"/>
          <p:cNvSpPr>
            <a:spLocks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D4D158D4-B169-4DF8-B0ED-A68AD320AD44}"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2948"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pPr algn="r" eaLnBrk="1" hangingPunct="1"/>
            <a:fld id="{C1E3E964-9C69-4981-A4F2-D25BAAFBEB37}" type="slidenum">
              <a:rPr lang="en-US" sz="1300"/>
              <a:pPr algn="r" eaLnBrk="1" hangingPunct="1"/>
              <a:t>13</a:t>
            </a:fld>
            <a:endParaRPr lang="en-US"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CD0149D7-DD61-4D23-B514-7147579D1728}"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E925735E-F309-42C8-B9C3-BE93F874CB7C}"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5B083BD4-4C0F-4CF7-8E5E-FBA0EAFB80AC}"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C08B0EC6-4913-4509-B7F4-2EB14D37C56C}"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D27AF14D-E4C3-4F58-AF8A-8B9496004A86}"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78C42B40-5A76-40C6-9F68-3097D392BA92}" type="slidenum">
              <a:rPr lang="en-US" smtClean="0"/>
              <a:pPr/>
              <a:t>21</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10974367-57D3-4169-8345-A299D79EBE1D}" type="slidenum">
              <a:rPr lang="en-US" smtClean="0"/>
              <a:pPr/>
              <a:t>22</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5280CD3E-F654-4B42-AF59-BD583C620ED3}" type="slidenum">
              <a:rPr lang="en-US" smtClean="0"/>
              <a:pPr/>
              <a:t>23</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3C31B457-5F8E-4CAB-AAF2-FFD334F3782D}" type="slidenum">
              <a:rPr lang="en-US" smtClean="0"/>
              <a:pPr/>
              <a:t>25</a:t>
            </a:fld>
            <a:endParaRPr lang="en-US" smtClean="0"/>
          </a:p>
        </p:txBody>
      </p:sp>
      <p:sp>
        <p:nvSpPr>
          <p:cNvPr id="92163" name="Rectangle 2"/>
          <p:cNvSpPr>
            <a:spLocks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9B03EC6A-D0A1-40A6-93CC-7585543BFA80}" type="slidenum">
              <a:rPr lang="en-US" smtClean="0"/>
              <a:pPr/>
              <a:t>26</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3210C880-D07A-4E2D-8967-DEC285812F0B}" type="slidenum">
              <a:rPr lang="en-US" smtClean="0"/>
              <a:pPr/>
              <a:t>28</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AD2EE638-AFD4-4E5D-BE28-3AD5FFCE4771}" type="slidenum">
              <a:rPr lang="en-US" smtClean="0"/>
              <a:pPr/>
              <a:t>29</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3D59EBFC-A024-425C-85EC-C6616190FF3E}" type="slidenum">
              <a:rPr lang="en-US" smtClean="0"/>
              <a:pPr/>
              <a:t>30</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E097240A-2A75-4728-8AB7-E8853695D105}" type="slidenum">
              <a:rPr lang="en-US" smtClean="0"/>
              <a:pPr/>
              <a:t>31</a:t>
            </a:fld>
            <a:endParaRPr lang="en-US" smtClean="0"/>
          </a:p>
        </p:txBody>
      </p:sp>
      <p:sp>
        <p:nvSpPr>
          <p:cNvPr id="98307" name="Rectangle 2"/>
          <p:cNvSpPr>
            <a:spLocks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B043AC6F-B4A5-42FE-B5E3-806A39B25E79}" type="slidenum">
              <a:rPr lang="en-US" smtClean="0"/>
              <a:pPr/>
              <a:t>32</a:t>
            </a:fld>
            <a:endParaRPr lang="en-US" smtClean="0"/>
          </a:p>
        </p:txBody>
      </p:sp>
      <p:sp>
        <p:nvSpPr>
          <p:cNvPr id="99331" name="Rectangle 2"/>
          <p:cNvSpPr>
            <a:spLocks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B588B61A-14E2-48BC-A2F4-DE82EF06DD8C}" type="slidenum">
              <a:rPr lang="en-US" smtClean="0"/>
              <a:pPr/>
              <a:t>33</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3541C826-7DAF-44C9-99D9-5BDCC1981CE4}" type="slidenum">
              <a:rPr lang="en-US" smtClean="0"/>
              <a:pPr/>
              <a:t>34</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A5AE26F5-3500-43B6-8926-09FF99A307FF}" type="slidenum">
              <a:rPr lang="en-US" smtClean="0"/>
              <a:pPr/>
              <a:t>38</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C21F8C45-16BB-4C5E-85F2-178E0BBF1725}" type="slidenum">
              <a:rPr lang="en-US" smtClean="0"/>
              <a:pPr/>
              <a:t>39</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1FBEDB8F-ABF2-4B1B-A8F6-5A6AE026A367}" type="slidenum">
              <a:rPr lang="en-US" smtClean="0"/>
              <a:pPr/>
              <a:t>40</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8813E257-CDD1-4F15-BCD2-5159792EC8FA}" type="slidenum">
              <a:rPr lang="en-US" smtClean="0"/>
              <a:pPr/>
              <a:t>43</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16673CB5-CE31-4B28-A5AB-248C30B231AE}" type="slidenum">
              <a:rPr lang="en-US" smtClean="0"/>
              <a:pPr/>
              <a:t>44</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4913FC4A-6A9E-4E36-BDA9-27A702919927}" type="slidenum">
              <a:rPr lang="en-US" smtClean="0"/>
              <a:pPr/>
              <a:t>45</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291921E8-8226-4B8E-9191-71A98C93AD75}" type="slidenum">
              <a:rPr lang="en-US" smtClean="0"/>
              <a:pPr/>
              <a:t>46</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7C04FF93-861C-4179-B3DE-125162232C7D}" type="slidenum">
              <a:rPr lang="en-US" smtClean="0"/>
              <a:pPr/>
              <a:t>47</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B658DEB3-920E-4C94-AD90-3C0DB1AD3F42}" type="slidenum">
              <a:rPr lang="en-US" smtClean="0"/>
              <a:pPr/>
              <a:t>48</a:t>
            </a:fld>
            <a:endParaRPr lang="en-US" smtClean="0"/>
          </a:p>
        </p:txBody>
      </p:sp>
      <p:sp>
        <p:nvSpPr>
          <p:cNvPr id="110595" name="Rectangle 2"/>
          <p:cNvSpPr>
            <a:spLocks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noTextEdit="1"/>
          </p:cNvSpPr>
          <p:nvPr>
            <p:ph type="sldImg"/>
          </p:nvPr>
        </p:nvSpPr>
        <p:spPr>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5E6A6F1A-A9B0-47F8-96E5-F3FD52408E4F}" type="slidenum">
              <a:rPr lang="en-US" smtClean="0"/>
              <a:pPr/>
              <a:t>50</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D5F71880-733E-43D1-AA88-A2D8641E7675}" type="slidenum">
              <a:rPr lang="en-US" smtClean="0"/>
              <a:pPr/>
              <a:t>51</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03F3990F-01BE-407A-AABF-3F5020804A49}" type="slidenum">
              <a:rPr lang="en-US" smtClean="0"/>
              <a:pPr/>
              <a:t>52</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6B4B3483-5594-4A67-865E-E49383BD860C}" type="slidenum">
              <a:rPr lang="en-US" smtClean="0"/>
              <a:pPr/>
              <a:t>53</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5C0C9898-8C89-40A8-80BE-4B23603BCC49}" type="slidenum">
              <a:rPr lang="en-US" smtClean="0"/>
              <a:pPr/>
              <a:t>55</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016C56F3-58F1-4A39-9377-4213933884C0}" type="slidenum">
              <a:rPr lang="en-US" smtClean="0"/>
              <a:pPr/>
              <a:t>56</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59C51509-9549-487D-ADB0-D1A8D2439779}" type="slidenum">
              <a:rPr lang="en-US" smtClean="0"/>
              <a:pPr/>
              <a:t>57</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7EDDB2B6-7D1C-4318-BEEA-5BEA5EEB8EF6}" type="slidenum">
              <a:rPr lang="en-US" smtClean="0"/>
              <a:pPr/>
              <a:t>58</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7CC547AD-6A14-48F9-9273-73593866193B}" type="slidenum">
              <a:rPr lang="en-US" smtClean="0"/>
              <a:pPr/>
              <a:t>59</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1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935BE774-D447-4F59-B83F-7FA9F9BBD9A9}" type="slidenum">
              <a:rPr lang="en-US" smtClean="0"/>
              <a:pPr/>
              <a:t>60</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F449BF0B-40AB-48EC-A821-FC6BDCD584E1}" type="slidenum">
              <a:rPr lang="en-US" smtClean="0"/>
              <a:pPr/>
              <a:t>61</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E4CB6B2D-B354-4C0B-B347-416870A913C5}" type="slidenum">
              <a:rPr lang="en-US" smtClean="0"/>
              <a:pPr/>
              <a:t>62</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B895F2D0-E5DE-44B7-8AF7-248EDE617C98}" type="slidenum">
              <a:rPr lang="en-US" smtClean="0"/>
              <a:pPr/>
              <a:t>63</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91ECBD5E-C06A-4F6C-A2A4-80AB9D2F7F9E}" type="slidenum">
              <a:rPr lang="en-US" smtClean="0"/>
              <a:pPr/>
              <a:t>64</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26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defRPr>
            </a:lvl1pPr>
            <a:lvl2pPr marL="742950" indent="-285750" defTabSz="966788">
              <a:defRPr>
                <a:solidFill>
                  <a:schemeClr val="tx1"/>
                </a:solidFill>
                <a:latin typeface="Times New Roman" pitchFamily="18" charset="0"/>
              </a:defRPr>
            </a:lvl2pPr>
            <a:lvl3pPr marL="1143000" indent="-228600" defTabSz="966788">
              <a:defRPr>
                <a:solidFill>
                  <a:schemeClr val="tx1"/>
                </a:solidFill>
                <a:latin typeface="Times New Roman" pitchFamily="18" charset="0"/>
              </a:defRPr>
            </a:lvl3pPr>
            <a:lvl4pPr marL="1600200" indent="-228600" defTabSz="966788">
              <a:defRPr>
                <a:solidFill>
                  <a:schemeClr val="tx1"/>
                </a:solidFill>
                <a:latin typeface="Times New Roman" pitchFamily="18" charset="0"/>
              </a:defRPr>
            </a:lvl4pPr>
            <a:lvl5pPr marL="2057400" indent="-228600" defTabSz="966788">
              <a:defRPr>
                <a:solidFill>
                  <a:schemeClr val="tx1"/>
                </a:solidFill>
                <a:latin typeface="Times New Roman" pitchFamily="18" charset="0"/>
              </a:defRPr>
            </a:lvl5pPr>
            <a:lvl6pPr marL="2514600" indent="-228600" defTabSz="966788" eaLnBrk="0" fontAlgn="base" hangingPunct="0">
              <a:spcBef>
                <a:spcPct val="0"/>
              </a:spcBef>
              <a:spcAft>
                <a:spcPct val="0"/>
              </a:spcAft>
              <a:defRPr>
                <a:solidFill>
                  <a:schemeClr val="tx1"/>
                </a:solidFill>
                <a:latin typeface="Times New Roman" pitchFamily="18" charset="0"/>
              </a:defRPr>
            </a:lvl6pPr>
            <a:lvl7pPr marL="2971800" indent="-228600" defTabSz="966788" eaLnBrk="0" fontAlgn="base" hangingPunct="0">
              <a:spcBef>
                <a:spcPct val="0"/>
              </a:spcBef>
              <a:spcAft>
                <a:spcPct val="0"/>
              </a:spcAft>
              <a:defRPr>
                <a:solidFill>
                  <a:schemeClr val="tx1"/>
                </a:solidFill>
                <a:latin typeface="Times New Roman" pitchFamily="18" charset="0"/>
              </a:defRPr>
            </a:lvl7pPr>
            <a:lvl8pPr marL="3429000" indent="-228600" defTabSz="966788" eaLnBrk="0" fontAlgn="base" hangingPunct="0">
              <a:spcBef>
                <a:spcPct val="0"/>
              </a:spcBef>
              <a:spcAft>
                <a:spcPct val="0"/>
              </a:spcAft>
              <a:defRPr>
                <a:solidFill>
                  <a:schemeClr val="tx1"/>
                </a:solidFill>
                <a:latin typeface="Times New Roman" pitchFamily="18" charset="0"/>
              </a:defRPr>
            </a:lvl8pPr>
            <a:lvl9pPr marL="3886200" indent="-228600" defTabSz="966788" eaLnBrk="0" fontAlgn="base" hangingPunct="0">
              <a:spcBef>
                <a:spcPct val="0"/>
              </a:spcBef>
              <a:spcAft>
                <a:spcPct val="0"/>
              </a:spcAft>
              <a:defRPr>
                <a:solidFill>
                  <a:schemeClr val="tx1"/>
                </a:solidFill>
                <a:latin typeface="Times New Roman" pitchFamily="18" charset="0"/>
              </a:defRPr>
            </a:lvl9pPr>
          </a:lstStyle>
          <a:p>
            <a:fld id="{C133CCE4-5F78-456B-9C19-A55429AE4E12}" type="slidenum">
              <a:rPr lang="en-US" smtClean="0"/>
              <a:pPr/>
              <a:t>65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p:spPr>
          <p:txBody>
            <a:bodyPr wrap="none" anchor="ctr"/>
            <a:lstStyle/>
            <a:p>
              <a:pPr>
                <a:defRPr/>
              </a:pPr>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p:spPr>
          <p:txBody>
            <a:bodyPr wrap="none" anchor="ctr"/>
            <a:lstStyle/>
            <a:p>
              <a:pPr>
                <a:defRPr/>
              </a:pPr>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p:spPr>
          <p:txBody>
            <a:bodyPr wrap="none" anchor="ctr"/>
            <a:lstStyle/>
            <a:p>
              <a:pPr>
                <a:defRPr/>
              </a:pPr>
              <a:endParaRPr lang="en-US"/>
            </a:p>
          </p:txBody>
        </p:sp>
      </p:grpSp>
      <p:sp>
        <p:nvSpPr>
          <p:cNvPr id="96258"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96259"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fld id="{A99425A7-80FA-4E85-BBCB-0DB9982FFF79}" type="datetimeFigureOut">
              <a:rPr lang="en-US"/>
              <a:pPr>
                <a:defRPr/>
              </a:pPr>
              <a:t>11/21/2012</a:t>
            </a:fld>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468995ED-4129-43BF-B13C-84A2935670E7}" type="slidenum">
              <a:rPr lang="en-US"/>
              <a:pPr>
                <a:defRPr/>
              </a:pPr>
              <a:t>‹#›</a:t>
            </a:fld>
            <a:endParaRPr lang="en-US"/>
          </a:p>
        </p:txBody>
      </p:sp>
    </p:spTree>
    <p:extLst>
      <p:ext uri="{BB962C8B-B14F-4D97-AF65-F5344CB8AC3E}">
        <p14:creationId xmlns:p14="http://schemas.microsoft.com/office/powerpoint/2010/main" val="1934581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62438DB-8B74-4860-9715-B998595D1C5E}"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780C69-5AB0-42C3-9242-26C61FBB064B}" type="slidenum">
              <a:rPr lang="en-US"/>
              <a:pPr>
                <a:defRPr/>
              </a:pPr>
              <a:t>‹#›</a:t>
            </a:fld>
            <a:endParaRPr lang="en-US"/>
          </a:p>
        </p:txBody>
      </p:sp>
    </p:spTree>
    <p:extLst>
      <p:ext uri="{BB962C8B-B14F-4D97-AF65-F5344CB8AC3E}">
        <p14:creationId xmlns:p14="http://schemas.microsoft.com/office/powerpoint/2010/main" val="203916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B1593EE-579F-48D0-87A8-037D55F86EB4}"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6F8530-81A2-4489-9529-2B4AD1BC2AC7}" type="slidenum">
              <a:rPr lang="en-US"/>
              <a:pPr>
                <a:defRPr/>
              </a:pPr>
              <a:t>‹#›</a:t>
            </a:fld>
            <a:endParaRPr lang="en-US"/>
          </a:p>
        </p:txBody>
      </p:sp>
    </p:spTree>
    <p:extLst>
      <p:ext uri="{BB962C8B-B14F-4D97-AF65-F5344CB8AC3E}">
        <p14:creationId xmlns:p14="http://schemas.microsoft.com/office/powerpoint/2010/main" val="2514327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CEB5927A-3D12-4C81-A7F5-BF0054D6DC9F}"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C06A65-D443-4182-B087-8238E88DB900}" type="slidenum">
              <a:rPr lang="en-US"/>
              <a:pPr>
                <a:defRPr/>
              </a:pPr>
              <a:t>‹#›</a:t>
            </a:fld>
            <a:endParaRPr lang="en-US"/>
          </a:p>
        </p:txBody>
      </p:sp>
    </p:spTree>
    <p:extLst>
      <p:ext uri="{BB962C8B-B14F-4D97-AF65-F5344CB8AC3E}">
        <p14:creationId xmlns:p14="http://schemas.microsoft.com/office/powerpoint/2010/main" val="3474481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6662909-07BF-47D8-B710-E6D51E546DB8}" type="datetimeFigureOut">
              <a:rPr lang="en-US"/>
              <a:pPr>
                <a:defRPr/>
              </a:pPr>
              <a:t>11/21/2012</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1CBB6FC-32A3-4645-ADA7-5CC1A19B8C0D}" type="slidenum">
              <a:rPr lang="en-US"/>
              <a:pPr>
                <a:defRPr/>
              </a:pPr>
              <a:t>‹#›</a:t>
            </a:fld>
            <a:endParaRPr lang="en-US"/>
          </a:p>
        </p:txBody>
      </p:sp>
    </p:spTree>
    <p:extLst>
      <p:ext uri="{BB962C8B-B14F-4D97-AF65-F5344CB8AC3E}">
        <p14:creationId xmlns:p14="http://schemas.microsoft.com/office/powerpoint/2010/main" val="20450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0D979A7-D73E-48A4-B44F-E345B78489BF}" type="datetimeFigureOut">
              <a:rPr lang="en-US"/>
              <a:pPr>
                <a:defRPr/>
              </a:pPr>
              <a:t>11/21/2012</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3618BBB-CF0E-4A5A-BBCD-5CD01917E206}" type="slidenum">
              <a:rPr lang="en-US"/>
              <a:pPr>
                <a:defRPr/>
              </a:pPr>
              <a:t>‹#›</a:t>
            </a:fld>
            <a:endParaRPr lang="en-US"/>
          </a:p>
        </p:txBody>
      </p:sp>
    </p:spTree>
    <p:extLst>
      <p:ext uri="{BB962C8B-B14F-4D97-AF65-F5344CB8AC3E}">
        <p14:creationId xmlns:p14="http://schemas.microsoft.com/office/powerpoint/2010/main" val="411439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4856EC3-40BB-4E17-A24E-82736E25F0FB}" type="datetimeFigureOut">
              <a:rPr lang="en-US"/>
              <a:pPr>
                <a:defRPr/>
              </a:pPr>
              <a:t>11/21/2012</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88834FB-CEB0-494C-B314-7A26B9AE2913}" type="slidenum">
              <a:rPr lang="en-US"/>
              <a:pPr>
                <a:defRPr/>
              </a:pPr>
              <a:t>‹#›</a:t>
            </a:fld>
            <a:endParaRPr lang="en-US"/>
          </a:p>
        </p:txBody>
      </p:sp>
    </p:spTree>
    <p:extLst>
      <p:ext uri="{BB962C8B-B14F-4D97-AF65-F5344CB8AC3E}">
        <p14:creationId xmlns:p14="http://schemas.microsoft.com/office/powerpoint/2010/main" val="2372182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DAB04B0-38C6-4EEA-B305-6A0485D019E3}"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697BD0-7604-4A9E-808D-7BE14F7484E1}" type="slidenum">
              <a:rPr lang="en-US"/>
              <a:pPr>
                <a:defRPr/>
              </a:pPr>
              <a:t>‹#›</a:t>
            </a:fld>
            <a:endParaRPr lang="en-US"/>
          </a:p>
        </p:txBody>
      </p:sp>
    </p:spTree>
    <p:extLst>
      <p:ext uri="{BB962C8B-B14F-4D97-AF65-F5344CB8AC3E}">
        <p14:creationId xmlns:p14="http://schemas.microsoft.com/office/powerpoint/2010/main" val="722807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41F1032-E50C-46DC-B62E-FF6E3A9C01DE}"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3605AA-79F1-46AC-8435-1F0AF44D651F}" type="slidenum">
              <a:rPr lang="en-US"/>
              <a:pPr>
                <a:defRPr/>
              </a:pPr>
              <a:t>‹#›</a:t>
            </a:fld>
            <a:endParaRPr lang="en-US"/>
          </a:p>
        </p:txBody>
      </p:sp>
    </p:spTree>
    <p:extLst>
      <p:ext uri="{BB962C8B-B14F-4D97-AF65-F5344CB8AC3E}">
        <p14:creationId xmlns:p14="http://schemas.microsoft.com/office/powerpoint/2010/main" val="2833570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34298B3-661E-4549-B1C5-E4B662824FA6}"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2C383B-3D74-454E-B7C1-4E2267E3B618}" type="slidenum">
              <a:rPr lang="en-US"/>
              <a:pPr>
                <a:defRPr/>
              </a:pPr>
              <a:t>‹#›</a:t>
            </a:fld>
            <a:endParaRPr lang="en-US"/>
          </a:p>
        </p:txBody>
      </p:sp>
    </p:spTree>
    <p:extLst>
      <p:ext uri="{BB962C8B-B14F-4D97-AF65-F5344CB8AC3E}">
        <p14:creationId xmlns:p14="http://schemas.microsoft.com/office/powerpoint/2010/main" val="375462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B4AF8F3-96A8-4673-AB3D-A65A07D616E5}"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7E4B82-FCAC-43AC-B06E-FE7E08891FFA}" type="slidenum">
              <a:rPr lang="en-US"/>
              <a:pPr>
                <a:defRPr/>
              </a:pPr>
              <a:t>‹#›</a:t>
            </a:fld>
            <a:endParaRPr lang="en-US"/>
          </a:p>
        </p:txBody>
      </p:sp>
    </p:spTree>
    <p:extLst>
      <p:ext uri="{BB962C8B-B14F-4D97-AF65-F5344CB8AC3E}">
        <p14:creationId xmlns:p14="http://schemas.microsoft.com/office/powerpoint/2010/main" val="483129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6"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fld id="{69A14D7C-3283-47B3-81B9-11A32ED0F157}" type="datetimeFigureOut">
              <a:rPr lang="en-US"/>
              <a:pPr>
                <a:defRPr/>
              </a:pPr>
              <a:t>11/21/2012</a:t>
            </a:fld>
            <a:endParaRPr lang="en-US"/>
          </a:p>
        </p:txBody>
      </p:sp>
      <p:sp>
        <p:nvSpPr>
          <p:cNvPr id="952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mn-lt"/>
              </a:defRPr>
            </a:lvl1pPr>
          </a:lstStyle>
          <a:p>
            <a:pPr>
              <a:defRPr/>
            </a:pPr>
            <a:endParaRPr lang="en-US"/>
          </a:p>
        </p:txBody>
      </p:sp>
      <p:sp>
        <p:nvSpPr>
          <p:cNvPr id="95238"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fld id="{FE090B4A-22CB-4A49-9231-88C6C795258E}" type="slidenum">
              <a:rPr lang="en-US"/>
              <a:pPr>
                <a:defRPr/>
              </a:pPr>
              <a:t>‹#›</a:t>
            </a:fld>
            <a:endParaRPr lang="en-US"/>
          </a:p>
        </p:txBody>
      </p:sp>
      <p:sp>
        <p:nvSpPr>
          <p:cNvPr id="1031" name="Rectangle 7"/>
          <p:cNvSpPr>
            <a:spLocks noChangeArrowheads="1"/>
          </p:cNvSpPr>
          <p:nvPr/>
        </p:nvSpPr>
        <p:spPr bwMode="auto">
          <a:xfrm>
            <a:off x="0" y="0"/>
            <a:ext cx="228600" cy="2286000"/>
          </a:xfrm>
          <a:prstGeom prst="rect">
            <a:avLst/>
          </a:prstGeom>
          <a:solidFill>
            <a:schemeClr val="bg2"/>
          </a:solidFill>
          <a:ln w="9525">
            <a:noFill/>
            <a:miter lim="800000"/>
            <a:headEnd/>
            <a:tailEnd/>
          </a:ln>
        </p:spPr>
        <p:txBody>
          <a:bodyPr wrap="none" anchor="ctr"/>
          <a:lstStyle/>
          <a:p>
            <a:pPr algn="ctr" eaLnBrk="1" hangingPunct="1">
              <a:defRPr/>
            </a:pPr>
            <a:endParaRPr lang="en-US" sz="2400"/>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p:spPr>
        <p:txBody>
          <a:bodyPr/>
          <a:lstStyle/>
          <a:p>
            <a:pPr>
              <a:defRPr/>
            </a:pPr>
            <a:endParaRPr 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p:spPr>
        <p:txBody>
          <a:bodyPr wrap="none" anchor="ctr"/>
          <a:lstStyle/>
          <a:p>
            <a:pPr algn="ctr" eaLnBrk="1" hangingPunct="1">
              <a:defRPr/>
            </a:pPr>
            <a:endParaRPr lang="en-US" sz="2400"/>
          </a:p>
        </p:txBody>
      </p:sp>
      <p:sp>
        <p:nvSpPr>
          <p:cNvPr id="1034"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p:spPr>
        <p:txBody>
          <a:bodyPr wrap="none" anchor="ctr"/>
          <a:lstStyle/>
          <a:p>
            <a:pPr algn="ctr" eaLnBrk="1" hangingPunct="1">
              <a:defRPr/>
            </a:pPr>
            <a:endParaRPr lang="en-US" sz="2400"/>
          </a:p>
        </p:txBody>
      </p:sp>
    </p:spTree>
  </p:cSld>
  <p:clrMap bg1="lt1" tx1="dk1" bg2="lt2" tx2="dk2" accent1="accent1" accent2="accent2" accent3="accent3" accent4="accent4" accent5="accent5" accent6="accent6" hlink="hlink" folHlink="folHlink"/>
  <p:sldLayoutIdLst>
    <p:sldLayoutId id="2147483782"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2.wmf"/><Relationship Id="rId5" Type="http://schemas.openxmlformats.org/officeDocument/2006/relationships/oleObject" Target="../embeddings/oleObject4.bin"/><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14.wmf"/><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30.xml"/><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17.wmf"/><Relationship Id="rId4" Type="http://schemas.openxmlformats.org/officeDocument/2006/relationships/oleObject" Target="../embeddings/oleObject7.bin"/><Relationship Id="rId9" Type="http://schemas.openxmlformats.org/officeDocument/2006/relationships/image" Target="../media/image19.wmf"/></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23.w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4.wmf"/><Relationship Id="rId4" Type="http://schemas.openxmlformats.org/officeDocument/2006/relationships/oleObject" Target="../embeddings/oleObject11.bin"/></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32.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3.bin"/><Relationship Id="rId5" Type="http://schemas.openxmlformats.org/officeDocument/2006/relationships/image" Target="../media/image31.wmf"/><Relationship Id="rId4" Type="http://schemas.openxmlformats.org/officeDocument/2006/relationships/oleObject" Target="../embeddings/oleObject12.bin"/></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34.wmf"/><Relationship Id="rId4" Type="http://schemas.openxmlformats.org/officeDocument/2006/relationships/oleObject" Target="../embeddings/oleObject14.bin"/></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37.wmf"/><Relationship Id="rId4" Type="http://schemas.openxmlformats.org/officeDocument/2006/relationships/oleObject" Target="../embeddings/oleObject15.bin"/></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image" Target="../media/image40.wmf"/><Relationship Id="rId4" Type="http://schemas.openxmlformats.org/officeDocument/2006/relationships/oleObject" Target="../embeddings/oleObject16.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pPr algn="ctr" eaLnBrk="1" hangingPunct="1"/>
            <a:r>
              <a:rPr lang="en-US" b="1" smtClean="0">
                <a:solidFill>
                  <a:schemeClr val="folHlink"/>
                </a:solidFill>
              </a:rPr>
              <a:t>Discrete Choice Modeling</a:t>
            </a:r>
          </a:p>
        </p:txBody>
      </p:sp>
      <p:sp>
        <p:nvSpPr>
          <p:cNvPr id="15363" name="Rectangle 3"/>
          <p:cNvSpPr>
            <a:spLocks noGrp="1" noChangeArrowheads="1"/>
          </p:cNvSpPr>
          <p:nvPr>
            <p:ph type="subTitle" idx="4294967295"/>
          </p:nvPr>
        </p:nvSpPr>
        <p:spPr>
          <a:xfrm>
            <a:off x="1600200" y="2590800"/>
            <a:ext cx="6705600" cy="2566988"/>
          </a:xfrm>
        </p:spPr>
        <p:txBody>
          <a:bodyPr/>
          <a:lstStyle/>
          <a:p>
            <a:pPr marL="0" indent="0" eaLnBrk="1" hangingPunct="1">
              <a:buFont typeface="Wingdings" pitchFamily="2" charset="2"/>
              <a:buNone/>
            </a:pPr>
            <a:r>
              <a:rPr lang="en-US" sz="3600" b="1" smtClean="0"/>
              <a:t>William Greene</a:t>
            </a:r>
          </a:p>
          <a:p>
            <a:pPr marL="0" indent="0" eaLnBrk="1" hangingPunct="1">
              <a:buFont typeface="Wingdings" pitchFamily="2" charset="2"/>
              <a:buNone/>
            </a:pPr>
            <a:r>
              <a:rPr lang="en-US" sz="3600" b="1" smtClean="0"/>
              <a:t>Stern School of Business</a:t>
            </a:r>
          </a:p>
          <a:p>
            <a:pPr marL="0" indent="0" eaLnBrk="1" hangingPunct="1">
              <a:buFont typeface="Wingdings" pitchFamily="2" charset="2"/>
              <a:buNone/>
            </a:pPr>
            <a:r>
              <a:rPr lang="en-US" sz="3600" b="1" smtClean="0"/>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762000" y="1371600"/>
            <a:ext cx="7696200" cy="1676400"/>
          </a:xfrm>
        </p:spPr>
        <p:txBody>
          <a:bodyPr/>
          <a:lstStyle/>
          <a:p>
            <a:pPr algn="ctr" eaLnBrk="1" hangingPunct="1"/>
            <a:r>
              <a:rPr lang="en-US" sz="7100" smtClean="0">
                <a:solidFill>
                  <a:schemeClr val="folHlink"/>
                </a:solidFill>
              </a:rPr>
              <a:t>Part 2</a:t>
            </a:r>
          </a:p>
        </p:txBody>
      </p:sp>
      <p:sp>
        <p:nvSpPr>
          <p:cNvPr id="16387" name="Rectangle 3"/>
          <p:cNvSpPr>
            <a:spLocks noGrp="1" noChangeArrowheads="1"/>
          </p:cNvSpPr>
          <p:nvPr>
            <p:ph type="subTitle" idx="4294967295"/>
          </p:nvPr>
        </p:nvSpPr>
        <p:spPr>
          <a:xfrm>
            <a:off x="1371600" y="3352800"/>
            <a:ext cx="6705600" cy="1846263"/>
          </a:xfrm>
        </p:spPr>
        <p:txBody>
          <a:bodyPr/>
          <a:lstStyle/>
          <a:p>
            <a:pPr marL="0" indent="0" algn="ctr" eaLnBrk="1" hangingPunct="1">
              <a:buFont typeface="Wingdings" pitchFamily="2" charset="2"/>
              <a:buNone/>
            </a:pPr>
            <a:r>
              <a:rPr lang="en-US" sz="3900" smtClean="0">
                <a:latin typeface="Arial" charset="0"/>
              </a:rPr>
              <a:t>Estimating and Using </a:t>
            </a:r>
            <a:br>
              <a:rPr lang="en-US" sz="3900" smtClean="0">
                <a:latin typeface="Arial" charset="0"/>
              </a:rPr>
            </a:br>
            <a:r>
              <a:rPr lang="en-US" sz="3900" smtClean="0">
                <a:latin typeface="Arial" charset="0"/>
              </a:rPr>
              <a:t>Binary Choice Models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457200" y="304800"/>
            <a:ext cx="8229600" cy="1139825"/>
          </a:xfrm>
        </p:spPr>
        <p:txBody>
          <a:bodyPr/>
          <a:lstStyle/>
          <a:p>
            <a:pPr algn="ctr" eaLnBrk="1" hangingPunct="1"/>
            <a:r>
              <a:rPr lang="en-US" smtClean="0"/>
              <a:t>Agenda</a:t>
            </a:r>
          </a:p>
        </p:txBody>
      </p:sp>
      <p:sp>
        <p:nvSpPr>
          <p:cNvPr id="17411" name="Rectangle 3"/>
          <p:cNvSpPr>
            <a:spLocks noGrp="1" noChangeArrowheads="1"/>
          </p:cNvSpPr>
          <p:nvPr>
            <p:ph type="body" idx="4294967295"/>
          </p:nvPr>
        </p:nvSpPr>
        <p:spPr>
          <a:xfrm>
            <a:off x="1371600" y="2133600"/>
            <a:ext cx="7086600" cy="3352800"/>
          </a:xfrm>
        </p:spPr>
        <p:txBody>
          <a:bodyPr/>
          <a:lstStyle/>
          <a:p>
            <a:pPr eaLnBrk="1" hangingPunct="1"/>
            <a:r>
              <a:rPr lang="en-US" smtClean="0">
                <a:latin typeface="Arial" charset="0"/>
              </a:rPr>
              <a:t>A Basic Model for Binary Choice</a:t>
            </a:r>
          </a:p>
          <a:p>
            <a:pPr eaLnBrk="1" hangingPunct="1"/>
            <a:r>
              <a:rPr lang="en-US" smtClean="0">
                <a:latin typeface="Arial" charset="0"/>
              </a:rPr>
              <a:t>Specification</a:t>
            </a:r>
          </a:p>
          <a:p>
            <a:pPr eaLnBrk="1" hangingPunct="1"/>
            <a:r>
              <a:rPr lang="en-US" smtClean="0">
                <a:latin typeface="Arial" charset="0"/>
              </a:rPr>
              <a:t>Maximum Likelihood Estimation</a:t>
            </a:r>
          </a:p>
          <a:p>
            <a:pPr eaLnBrk="1" hangingPunct="1"/>
            <a:r>
              <a:rPr lang="en-US" smtClean="0">
                <a:latin typeface="Arial" charset="0"/>
              </a:rPr>
              <a:t>Estimating Partial Effects</a:t>
            </a:r>
          </a:p>
          <a:p>
            <a:pPr eaLnBrk="1" hangingPunct="1"/>
            <a:r>
              <a:rPr lang="en-US" smtClean="0">
                <a:latin typeface="Arial" charset="0"/>
              </a:rPr>
              <a:t>Computing Standard Errors</a:t>
            </a:r>
          </a:p>
          <a:p>
            <a:pPr eaLnBrk="1" hangingPunct="1"/>
            <a:r>
              <a:rPr lang="en-US" smtClean="0">
                <a:latin typeface="Arial" charset="0"/>
              </a:rPr>
              <a:t>Interactions and Nonlinearities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p:txBody>
          <a:bodyPr/>
          <a:lstStyle/>
          <a:p>
            <a:pPr algn="ctr" eaLnBrk="1" hangingPunct="1"/>
            <a:r>
              <a:rPr lang="en-US" smtClean="0"/>
              <a:t>A Random Utility Approach</a:t>
            </a:r>
          </a:p>
        </p:txBody>
      </p:sp>
      <p:sp>
        <p:nvSpPr>
          <p:cNvPr id="18435" name="Content Placeholder 2"/>
          <p:cNvSpPr>
            <a:spLocks noGrp="1"/>
          </p:cNvSpPr>
          <p:nvPr>
            <p:ph idx="4294967295"/>
          </p:nvPr>
        </p:nvSpPr>
        <p:spPr>
          <a:xfrm>
            <a:off x="990600" y="2057400"/>
            <a:ext cx="7772400" cy="3276600"/>
          </a:xfrm>
        </p:spPr>
        <p:txBody>
          <a:bodyPr/>
          <a:lstStyle/>
          <a:p>
            <a:pPr eaLnBrk="1" hangingPunct="1"/>
            <a:r>
              <a:rPr lang="en-US" smtClean="0">
                <a:latin typeface="Arial" charset="0"/>
              </a:rPr>
              <a:t>Underlying Preference Scale, U*(x</a:t>
            </a:r>
            <a:r>
              <a:rPr lang="en-US" baseline="-25000" smtClean="0">
                <a:latin typeface="Arial" charset="0"/>
              </a:rPr>
              <a:t>1</a:t>
            </a:r>
            <a:r>
              <a:rPr lang="en-US" smtClean="0">
                <a:latin typeface="Arial" charset="0"/>
              </a:rPr>
              <a:t>  …)</a:t>
            </a:r>
          </a:p>
          <a:p>
            <a:pPr eaLnBrk="1" hangingPunct="1"/>
            <a:endParaRPr lang="en-US" smtClean="0">
              <a:latin typeface="Arial" charset="0"/>
            </a:endParaRPr>
          </a:p>
          <a:p>
            <a:pPr eaLnBrk="1" hangingPunct="1"/>
            <a:r>
              <a:rPr lang="en-US" smtClean="0">
                <a:latin typeface="Arial" charset="0"/>
              </a:rPr>
              <a:t>Revelation of Preferences:</a:t>
            </a:r>
          </a:p>
          <a:p>
            <a:pPr eaLnBrk="1" hangingPunct="1"/>
            <a:endParaRPr lang="en-US" sz="900" smtClean="0">
              <a:latin typeface="Arial" charset="0"/>
            </a:endParaRPr>
          </a:p>
          <a:p>
            <a:pPr lvl="1" eaLnBrk="1" hangingPunct="1"/>
            <a:r>
              <a:rPr lang="en-US" smtClean="0">
                <a:latin typeface="Arial" charset="0"/>
              </a:rPr>
              <a:t>U*(x</a:t>
            </a:r>
            <a:r>
              <a:rPr lang="en-US" baseline="-25000" smtClean="0">
                <a:latin typeface="Arial" charset="0"/>
              </a:rPr>
              <a:t>1</a:t>
            </a:r>
            <a:r>
              <a:rPr lang="en-US" smtClean="0">
                <a:latin typeface="Arial" charset="0"/>
              </a:rPr>
              <a:t>  …)  </a:t>
            </a:r>
            <a:r>
              <a:rPr lang="en-US" u="sng" smtClean="0">
                <a:latin typeface="Arial" charset="0"/>
              </a:rPr>
              <a:t>&lt;</a:t>
            </a:r>
            <a:r>
              <a:rPr lang="en-US" smtClean="0">
                <a:latin typeface="Arial" charset="0"/>
              </a:rPr>
              <a:t>  0 ===&gt; Choice “0”</a:t>
            </a:r>
          </a:p>
          <a:p>
            <a:pPr lvl="1" eaLnBrk="1" hangingPunct="1"/>
            <a:endParaRPr lang="en-US" smtClean="0">
              <a:latin typeface="Arial" charset="0"/>
            </a:endParaRPr>
          </a:p>
          <a:p>
            <a:pPr lvl="1" eaLnBrk="1" hangingPunct="1"/>
            <a:r>
              <a:rPr lang="en-US" smtClean="0">
                <a:latin typeface="Arial" charset="0"/>
              </a:rPr>
              <a:t>U*(x</a:t>
            </a:r>
            <a:r>
              <a:rPr lang="en-US" baseline="-25000" smtClean="0">
                <a:latin typeface="Arial" charset="0"/>
              </a:rPr>
              <a:t>1</a:t>
            </a:r>
            <a:r>
              <a:rPr lang="en-US" smtClean="0">
                <a:latin typeface="Arial" charset="0"/>
              </a:rPr>
              <a:t>  …)  &gt;  0 ===&gt; Choice “1”</a:t>
            </a:r>
          </a:p>
          <a:p>
            <a:pPr lvl="1" eaLnBrk="1" hangingPunct="1">
              <a:buFont typeface="Wingdings" pitchFamily="2" charset="2"/>
              <a:buNone/>
            </a:pPr>
            <a:endParaRPr lang="en-US" smtClean="0">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304800" y="277813"/>
            <a:ext cx="8610600" cy="1139825"/>
          </a:xfrm>
        </p:spPr>
        <p:txBody>
          <a:bodyPr/>
          <a:lstStyle/>
          <a:p>
            <a:pPr algn="ctr" eaLnBrk="1" hangingPunct="1"/>
            <a:r>
              <a:rPr lang="en-US" sz="4000" smtClean="0"/>
              <a:t>Simple Binary Choice: Buy Insurance</a:t>
            </a:r>
          </a:p>
        </p:txBody>
      </p:sp>
      <p:pic>
        <p:nvPicPr>
          <p:cNvPr id="1945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93863"/>
            <a:ext cx="7697788"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idx="4294967295"/>
          </p:nvPr>
        </p:nvSpPr>
        <p:spPr/>
        <p:txBody>
          <a:bodyPr/>
          <a:lstStyle/>
          <a:p>
            <a:pPr algn="ctr" eaLnBrk="1" hangingPunct="1"/>
            <a:r>
              <a:rPr lang="en-US" sz="4000" smtClean="0"/>
              <a:t>Censored Health Satisfaction Scale</a:t>
            </a:r>
          </a:p>
        </p:txBody>
      </p:sp>
      <p:pic>
        <p:nvPicPr>
          <p:cNvPr id="204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905000"/>
            <a:ext cx="517525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bwMode="auto">
          <a:xfrm>
            <a:off x="5257800" y="5943600"/>
            <a:ext cx="1676400" cy="158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0485" name="Straight Arrow Connector 8"/>
          <p:cNvCxnSpPr>
            <a:cxnSpLocks noChangeShapeType="1"/>
          </p:cNvCxnSpPr>
          <p:nvPr/>
        </p:nvCxnSpPr>
        <p:spPr bwMode="auto">
          <a:xfrm rot="10800000">
            <a:off x="2438400" y="5943600"/>
            <a:ext cx="2590800" cy="1588"/>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0486" name="TextBox 10"/>
          <p:cNvSpPr txBox="1">
            <a:spLocks noChangeArrowheads="1"/>
          </p:cNvSpPr>
          <p:nvPr/>
        </p:nvSpPr>
        <p:spPr bwMode="auto">
          <a:xfrm>
            <a:off x="2514600" y="6172200"/>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b="1">
                <a:latin typeface="Arial" charset="0"/>
                <a:cs typeface="Arial" charset="0"/>
              </a:rPr>
              <a:t>     0 = Not Healthy</a:t>
            </a:r>
          </a:p>
        </p:txBody>
      </p:sp>
      <p:sp>
        <p:nvSpPr>
          <p:cNvPr id="20487" name="TextBox 17"/>
          <p:cNvSpPr txBox="1">
            <a:spLocks noChangeArrowheads="1"/>
          </p:cNvSpPr>
          <p:nvPr/>
        </p:nvSpPr>
        <p:spPr bwMode="auto">
          <a:xfrm>
            <a:off x="4800600" y="6172200"/>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b="1">
                <a:latin typeface="Arial" charset="0"/>
                <a:cs typeface="Arial" charset="0"/>
              </a:rPr>
              <a:t>        1 = Healthy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algn="ctr" eaLnBrk="1" hangingPunct="1"/>
            <a:r>
              <a:rPr lang="en-US" smtClean="0"/>
              <a:t>Count Transformed to Indicator</a:t>
            </a:r>
          </a:p>
        </p:txBody>
      </p:sp>
      <p:pic>
        <p:nvPicPr>
          <p:cNvPr id="2150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00200"/>
            <a:ext cx="7637463" cy="504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eaLnBrk="1" hangingPunct="1"/>
            <a:r>
              <a:rPr lang="en-US" smtClean="0"/>
              <a:t>Redefined Multinomial Choice</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831975"/>
            <a:ext cx="7094538"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4"/>
          <p:cNvSpPr>
            <a:spLocks noChangeArrowheads="1"/>
          </p:cNvSpPr>
          <p:nvPr/>
        </p:nvSpPr>
        <p:spPr bwMode="auto">
          <a:xfrm>
            <a:off x="3657600" y="2562225"/>
            <a:ext cx="3886200" cy="3276600"/>
          </a:xfrm>
          <a:prstGeom prst="rect">
            <a:avLst/>
          </a:prstGeom>
          <a:solidFill>
            <a:srgbClr val="FF0000">
              <a:alpha val="5098"/>
            </a:srgbClr>
          </a:solidFill>
          <a:ln w="19050">
            <a:solidFill>
              <a:schemeClr val="tx1"/>
            </a:solidFill>
            <a:miter lim="800000"/>
            <a:headEnd/>
            <a:tailEnd/>
          </a:ln>
        </p:spPr>
        <p:txBody>
          <a:bodyPr wrap="none" anchor="ctr"/>
          <a:lstStyle/>
          <a:p>
            <a:endParaRPr lang="en-US"/>
          </a:p>
        </p:txBody>
      </p:sp>
      <p:sp>
        <p:nvSpPr>
          <p:cNvPr id="22533" name="Rectangle 5"/>
          <p:cNvSpPr>
            <a:spLocks noChangeArrowheads="1"/>
          </p:cNvSpPr>
          <p:nvPr/>
        </p:nvSpPr>
        <p:spPr bwMode="auto">
          <a:xfrm>
            <a:off x="2114550" y="2562225"/>
            <a:ext cx="990600" cy="3276600"/>
          </a:xfrm>
          <a:prstGeom prst="rect">
            <a:avLst/>
          </a:prstGeom>
          <a:solidFill>
            <a:srgbClr val="FF0000">
              <a:alpha val="5098"/>
            </a:srgbClr>
          </a:solidFill>
          <a:ln w="19050">
            <a:solidFill>
              <a:schemeClr val="tx1"/>
            </a:solidFill>
            <a:miter lim="800000"/>
            <a:headEnd/>
            <a:tailEnd/>
          </a:ln>
        </p:spPr>
        <p:txBody>
          <a:bodyPr wrap="none" anchor="ctr"/>
          <a:lstStyle/>
          <a:p>
            <a:endParaRPr lang="en-US"/>
          </a:p>
        </p:txBody>
      </p:sp>
      <p:sp>
        <p:nvSpPr>
          <p:cNvPr id="22534" name="Text Box 6"/>
          <p:cNvSpPr txBox="1">
            <a:spLocks noChangeArrowheads="1"/>
          </p:cNvSpPr>
          <p:nvPr/>
        </p:nvSpPr>
        <p:spPr bwMode="auto">
          <a:xfrm>
            <a:off x="2114550" y="2173288"/>
            <a:ext cx="990600" cy="3333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sz="1400" b="1">
                <a:latin typeface="Arial" charset="0"/>
              </a:rPr>
              <a:t>Fly</a:t>
            </a:r>
          </a:p>
        </p:txBody>
      </p:sp>
      <p:sp>
        <p:nvSpPr>
          <p:cNvPr id="22535" name="Text Box 7"/>
          <p:cNvSpPr txBox="1">
            <a:spLocks noChangeArrowheads="1"/>
          </p:cNvSpPr>
          <p:nvPr/>
        </p:nvSpPr>
        <p:spPr bwMode="auto">
          <a:xfrm>
            <a:off x="3657600" y="2181225"/>
            <a:ext cx="3886200" cy="3333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sz="1400" b="1">
                <a:latin typeface="Arial" charset="0"/>
              </a:rPr>
              <a:t>Ground</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algn="ctr" eaLnBrk="1" hangingPunct="1"/>
            <a:r>
              <a:rPr lang="en-US" smtClean="0"/>
              <a:t>A Model for Binary Choice</a:t>
            </a:r>
          </a:p>
        </p:txBody>
      </p:sp>
      <p:sp>
        <p:nvSpPr>
          <p:cNvPr id="23555" name="Rectangle 3"/>
          <p:cNvSpPr>
            <a:spLocks noGrp="1" noChangeArrowheads="1"/>
          </p:cNvSpPr>
          <p:nvPr>
            <p:ph type="body" idx="4294967295"/>
          </p:nvPr>
        </p:nvSpPr>
        <p:spPr>
          <a:xfrm>
            <a:off x="838200" y="1828800"/>
            <a:ext cx="8001000" cy="4530725"/>
          </a:xfrm>
        </p:spPr>
        <p:txBody>
          <a:bodyPr/>
          <a:lstStyle/>
          <a:p>
            <a:pPr eaLnBrk="1" hangingPunct="1">
              <a:lnSpc>
                <a:spcPct val="90000"/>
              </a:lnSpc>
            </a:pPr>
            <a:r>
              <a:rPr lang="en-US" sz="2000" smtClean="0">
                <a:latin typeface="Arial" charset="0"/>
              </a:rPr>
              <a:t>Yes or No decision (Buy/Not buy, Do/Not Do)</a:t>
            </a:r>
            <a:br>
              <a:rPr lang="en-US" sz="2000" smtClean="0">
                <a:latin typeface="Arial" charset="0"/>
              </a:rPr>
            </a:br>
            <a:endParaRPr lang="en-US" sz="1000" smtClean="0">
              <a:latin typeface="Arial" charset="0"/>
            </a:endParaRPr>
          </a:p>
          <a:p>
            <a:pPr eaLnBrk="1" hangingPunct="1">
              <a:lnSpc>
                <a:spcPct val="90000"/>
              </a:lnSpc>
            </a:pPr>
            <a:r>
              <a:rPr lang="en-US" sz="2000" smtClean="0">
                <a:latin typeface="Arial" charset="0"/>
              </a:rPr>
              <a:t>Example, choose to visit physician or not</a:t>
            </a:r>
            <a:br>
              <a:rPr lang="en-US" sz="2000" smtClean="0">
                <a:latin typeface="Arial" charset="0"/>
              </a:rPr>
            </a:br>
            <a:endParaRPr lang="en-US" sz="1000" smtClean="0">
              <a:latin typeface="Arial" charset="0"/>
            </a:endParaRPr>
          </a:p>
          <a:p>
            <a:pPr eaLnBrk="1" hangingPunct="1">
              <a:lnSpc>
                <a:spcPct val="90000"/>
              </a:lnSpc>
            </a:pPr>
            <a:r>
              <a:rPr lang="en-US" sz="2000" smtClean="0">
                <a:latin typeface="Arial" charset="0"/>
              </a:rPr>
              <a:t>Model:  Net utility of visit at least once</a:t>
            </a:r>
            <a:br>
              <a:rPr lang="en-US" sz="2000" smtClean="0">
                <a:latin typeface="Arial" charset="0"/>
              </a:rPr>
            </a:br>
            <a:endParaRPr lang="en-US" sz="1000" smtClean="0">
              <a:latin typeface="Arial" charset="0"/>
            </a:endParaRPr>
          </a:p>
          <a:p>
            <a:pPr eaLnBrk="1" hangingPunct="1">
              <a:lnSpc>
                <a:spcPct val="90000"/>
              </a:lnSpc>
              <a:buFont typeface="Wingdings" pitchFamily="2" charset="2"/>
              <a:buNone/>
            </a:pPr>
            <a:r>
              <a:rPr lang="en-US" sz="2000" smtClean="0">
                <a:latin typeface="Arial" charset="0"/>
              </a:rPr>
              <a:t>     U</a:t>
            </a:r>
            <a:r>
              <a:rPr lang="en-US" sz="2000" baseline="-25000" smtClean="0">
                <a:latin typeface="Arial" charset="0"/>
              </a:rPr>
              <a:t>choice</a:t>
            </a:r>
            <a:r>
              <a:rPr lang="en-US" sz="2000" smtClean="0">
                <a:latin typeface="Arial" charset="0"/>
              </a:rPr>
              <a:t>   =  </a:t>
            </a:r>
            <a:r>
              <a:rPr lang="en-US" sz="2000" smtClean="0">
                <a:latin typeface="Arial" charset="0"/>
                <a:sym typeface="Symbol" pitchFamily="18" charset="2"/>
              </a:rPr>
              <a:t></a:t>
            </a:r>
            <a:r>
              <a:rPr lang="en-US" sz="2000" baseline="-25000" smtClean="0">
                <a:latin typeface="Arial" charset="0"/>
                <a:sym typeface="Symbol" pitchFamily="18" charset="2"/>
              </a:rPr>
              <a:t>choice</a:t>
            </a:r>
            <a:r>
              <a:rPr lang="en-US" sz="2000" smtClean="0">
                <a:latin typeface="Arial" charset="0"/>
                <a:sym typeface="Symbol" pitchFamily="18" charset="2"/>
              </a:rPr>
              <a:t> +</a:t>
            </a:r>
            <a:r>
              <a:rPr lang="en-US" sz="2000" baseline="-25000" smtClean="0">
                <a:latin typeface="Arial" charset="0"/>
                <a:sym typeface="Symbol" pitchFamily="18" charset="2"/>
              </a:rPr>
              <a:t>Choice</a:t>
            </a:r>
            <a:r>
              <a:rPr lang="en-US" sz="2000" smtClean="0">
                <a:latin typeface="Arial" charset="0"/>
                <a:sym typeface="Symbol" pitchFamily="18" charset="2"/>
              </a:rPr>
              <a:t>Age + </a:t>
            </a:r>
            <a:r>
              <a:rPr lang="en-US" sz="2000" baseline="-25000" smtClean="0">
                <a:latin typeface="Arial" charset="0"/>
                <a:sym typeface="Symbol" pitchFamily="18" charset="2"/>
              </a:rPr>
              <a:t>Choice</a:t>
            </a:r>
            <a:r>
              <a:rPr lang="en-US" sz="2000" smtClean="0">
                <a:latin typeface="Arial" charset="0"/>
                <a:sym typeface="Symbol" pitchFamily="18" charset="2"/>
              </a:rPr>
              <a:t>Income + </a:t>
            </a:r>
            <a:r>
              <a:rPr lang="en-US" sz="2000" baseline="-25000" smtClean="0">
                <a:latin typeface="Arial" charset="0"/>
                <a:sym typeface="Symbol" pitchFamily="18" charset="2"/>
              </a:rPr>
              <a:t>Choice</a:t>
            </a:r>
            <a:r>
              <a:rPr lang="en-US" sz="2000" smtClean="0">
                <a:latin typeface="Arial" charset="0"/>
                <a:sym typeface="Symbol" pitchFamily="18" charset="2"/>
              </a:rPr>
              <a:t>Sex + </a:t>
            </a:r>
            <a:r>
              <a:rPr lang="en-US" sz="2000" baseline="-25000" smtClean="0">
                <a:latin typeface="Arial" charset="0"/>
                <a:sym typeface="Symbol" pitchFamily="18" charset="2"/>
              </a:rPr>
              <a:t>Choice</a:t>
            </a:r>
            <a:endParaRPr lang="en-US" sz="2000" smtClean="0">
              <a:latin typeface="Arial" charset="0"/>
              <a:sym typeface="Symbol" pitchFamily="18" charset="2"/>
            </a:endParaRPr>
          </a:p>
          <a:p>
            <a:pPr eaLnBrk="1" hangingPunct="1">
              <a:lnSpc>
                <a:spcPct val="90000"/>
              </a:lnSpc>
              <a:buFont typeface="Wingdings" pitchFamily="2" charset="2"/>
              <a:buNone/>
            </a:pPr>
            <a:r>
              <a:rPr lang="en-US" sz="1000" smtClean="0">
                <a:latin typeface="Arial" charset="0"/>
                <a:sym typeface="Symbol" pitchFamily="18" charset="2"/>
              </a:rPr>
              <a:t>   </a:t>
            </a:r>
            <a:r>
              <a:rPr lang="en-US" sz="2000" smtClean="0">
                <a:latin typeface="Arial" charset="0"/>
                <a:sym typeface="Symbol" pitchFamily="18" charset="2"/>
              </a:rPr>
              <a:t/>
            </a:r>
            <a:br>
              <a:rPr lang="en-US" sz="2000" smtClean="0">
                <a:latin typeface="Arial" charset="0"/>
                <a:sym typeface="Symbol" pitchFamily="18" charset="2"/>
              </a:rPr>
            </a:br>
            <a:r>
              <a:rPr lang="en-US" sz="2000" smtClean="0">
                <a:latin typeface="Arial" charset="0"/>
                <a:sym typeface="Symbol" pitchFamily="18" charset="2"/>
              </a:rPr>
              <a:t>Choose to visit if net utility is positive</a:t>
            </a:r>
          </a:p>
          <a:p>
            <a:pPr eaLnBrk="1" hangingPunct="1">
              <a:lnSpc>
                <a:spcPct val="90000"/>
              </a:lnSpc>
              <a:buFont typeface="Wingdings" pitchFamily="2" charset="2"/>
              <a:buNone/>
            </a:pPr>
            <a:r>
              <a:rPr lang="en-US" sz="1000" smtClean="0">
                <a:latin typeface="Arial" charset="0"/>
                <a:sym typeface="Symbol" pitchFamily="18" charset="2"/>
              </a:rPr>
              <a:t>	</a:t>
            </a:r>
            <a:r>
              <a:rPr lang="en-US" sz="2000" smtClean="0">
                <a:latin typeface="Arial" charset="0"/>
                <a:sym typeface="Symbol" pitchFamily="18" charset="2"/>
              </a:rPr>
              <a:t/>
            </a:r>
            <a:br>
              <a:rPr lang="en-US" sz="2000" smtClean="0">
                <a:latin typeface="Arial" charset="0"/>
                <a:sym typeface="Symbol" pitchFamily="18" charset="2"/>
              </a:rPr>
            </a:br>
            <a:r>
              <a:rPr lang="en-US" sz="2000" smtClean="0">
                <a:latin typeface="Arial" charset="0"/>
                <a:sym typeface="Symbol" pitchFamily="18" charset="2"/>
              </a:rPr>
              <a:t>Net utility = U</a:t>
            </a:r>
            <a:r>
              <a:rPr lang="en-US" sz="2000" baseline="-25000" smtClean="0">
                <a:latin typeface="Arial" charset="0"/>
                <a:sym typeface="Symbol" pitchFamily="18" charset="2"/>
              </a:rPr>
              <a:t>visit</a:t>
            </a:r>
            <a:r>
              <a:rPr lang="en-US" sz="2000" smtClean="0">
                <a:latin typeface="Arial" charset="0"/>
                <a:sym typeface="Symbol" pitchFamily="18" charset="2"/>
              </a:rPr>
              <a:t> – U</a:t>
            </a:r>
            <a:r>
              <a:rPr lang="en-US" sz="2000" baseline="-25000" smtClean="0">
                <a:latin typeface="Arial" charset="0"/>
                <a:sym typeface="Symbol" pitchFamily="18" charset="2"/>
              </a:rPr>
              <a:t>not visit</a:t>
            </a:r>
            <a:r>
              <a:rPr lang="en-US" sz="2000" smtClean="0">
                <a:latin typeface="Arial" charset="0"/>
                <a:sym typeface="Symbol" pitchFamily="18" charset="2"/>
              </a:rPr>
              <a:t> =     (</a:t>
            </a:r>
            <a:r>
              <a:rPr lang="en-US" sz="2000" baseline="-25000" smtClean="0">
                <a:latin typeface="Arial" charset="0"/>
                <a:sym typeface="Symbol" pitchFamily="18" charset="2"/>
              </a:rPr>
              <a:t>1</a:t>
            </a:r>
            <a:r>
              <a:rPr lang="en-US" sz="2000" smtClean="0">
                <a:latin typeface="Arial" charset="0"/>
                <a:sym typeface="Symbol" pitchFamily="18" charset="2"/>
              </a:rPr>
              <a:t>-</a:t>
            </a:r>
            <a:r>
              <a:rPr lang="en-US" sz="2000" baseline="-25000" smtClean="0">
                <a:latin typeface="Arial" charset="0"/>
                <a:sym typeface="Symbol" pitchFamily="18" charset="2"/>
              </a:rPr>
              <a:t>0</a:t>
            </a:r>
            <a:r>
              <a:rPr lang="en-US" sz="2000" smtClean="0">
                <a:latin typeface="Arial" charset="0"/>
                <a:sym typeface="Symbol" pitchFamily="18" charset="2"/>
              </a:rPr>
              <a:t>)+ (</a:t>
            </a:r>
            <a:r>
              <a:rPr lang="en-US" sz="2000" baseline="-25000" smtClean="0">
                <a:latin typeface="Arial" charset="0"/>
                <a:sym typeface="Symbol" pitchFamily="18" charset="2"/>
              </a:rPr>
              <a:t>1</a:t>
            </a:r>
            <a:r>
              <a:rPr lang="en-US" sz="2000" smtClean="0">
                <a:latin typeface="Arial" charset="0"/>
                <a:sym typeface="Symbol" pitchFamily="18" charset="2"/>
              </a:rPr>
              <a:t>-</a:t>
            </a:r>
            <a:r>
              <a:rPr lang="en-US" sz="2000" baseline="-25000" smtClean="0">
                <a:latin typeface="Arial" charset="0"/>
                <a:sym typeface="Symbol" pitchFamily="18" charset="2"/>
              </a:rPr>
              <a:t>0</a:t>
            </a:r>
            <a:r>
              <a:rPr lang="en-US" sz="2000" smtClean="0">
                <a:latin typeface="Arial" charset="0"/>
                <a:sym typeface="Symbol" pitchFamily="18" charset="2"/>
              </a:rPr>
              <a:t>)Age + (</a:t>
            </a:r>
            <a:r>
              <a:rPr lang="en-US" sz="2000" baseline="-25000" smtClean="0">
                <a:latin typeface="Arial" charset="0"/>
                <a:sym typeface="Symbol" pitchFamily="18" charset="2"/>
              </a:rPr>
              <a:t>1</a:t>
            </a:r>
            <a:r>
              <a:rPr lang="en-US" sz="2000" smtClean="0">
                <a:latin typeface="Arial" charset="0"/>
                <a:sym typeface="Symbol" pitchFamily="18" charset="2"/>
              </a:rPr>
              <a:t>-</a:t>
            </a:r>
            <a:r>
              <a:rPr lang="en-US" sz="2000" baseline="-25000" smtClean="0">
                <a:latin typeface="Arial" charset="0"/>
                <a:sym typeface="Symbol" pitchFamily="18" charset="2"/>
              </a:rPr>
              <a:t>0</a:t>
            </a:r>
            <a:r>
              <a:rPr lang="en-US" sz="2000" smtClean="0">
                <a:latin typeface="Arial" charset="0"/>
                <a:sym typeface="Symbol" pitchFamily="18" charset="2"/>
              </a:rPr>
              <a:t>)Income </a:t>
            </a:r>
          </a:p>
          <a:p>
            <a:pPr eaLnBrk="1" hangingPunct="1">
              <a:lnSpc>
                <a:spcPct val="90000"/>
              </a:lnSpc>
              <a:buFont typeface="Wingdings" pitchFamily="2" charset="2"/>
              <a:buNone/>
            </a:pPr>
            <a:r>
              <a:rPr lang="en-US" sz="2000" smtClean="0">
                <a:latin typeface="Arial" charset="0"/>
              </a:rPr>
              <a:t>                                                   +</a:t>
            </a:r>
            <a:r>
              <a:rPr lang="en-US" sz="2000" smtClean="0">
                <a:latin typeface="Arial" charset="0"/>
                <a:sym typeface="Symbol" pitchFamily="18" charset="2"/>
              </a:rPr>
              <a:t> (</a:t>
            </a:r>
            <a:r>
              <a:rPr lang="en-US" sz="2000" baseline="-25000" smtClean="0">
                <a:latin typeface="Arial" charset="0"/>
                <a:sym typeface="Symbol" pitchFamily="18" charset="2"/>
              </a:rPr>
              <a:t>1</a:t>
            </a:r>
            <a:r>
              <a:rPr lang="en-US" sz="2000" smtClean="0">
                <a:latin typeface="Arial" charset="0"/>
                <a:sym typeface="Symbol" pitchFamily="18" charset="2"/>
              </a:rPr>
              <a:t>- </a:t>
            </a:r>
            <a:r>
              <a:rPr lang="en-US" sz="2000" baseline="-25000" smtClean="0">
                <a:latin typeface="Arial" charset="0"/>
                <a:sym typeface="Symbol" pitchFamily="18" charset="2"/>
              </a:rPr>
              <a:t>0</a:t>
            </a:r>
            <a:r>
              <a:rPr lang="en-US" sz="2000" smtClean="0">
                <a:latin typeface="Arial" charset="0"/>
                <a:sym typeface="Symbol" pitchFamily="18" charset="2"/>
              </a:rPr>
              <a:t>)Sex</a:t>
            </a:r>
            <a:r>
              <a:rPr lang="en-US" sz="2000" smtClean="0">
                <a:latin typeface="Arial" charset="0"/>
              </a:rPr>
              <a:t> + (</a:t>
            </a:r>
            <a:r>
              <a:rPr lang="en-US" sz="2000" smtClean="0">
                <a:latin typeface="Arial" charset="0"/>
                <a:sym typeface="Symbol" pitchFamily="18" charset="2"/>
              </a:rPr>
              <a:t></a:t>
            </a:r>
            <a:r>
              <a:rPr lang="en-US" sz="2000" baseline="-25000" smtClean="0">
                <a:latin typeface="Arial" charset="0"/>
                <a:sym typeface="Symbol" pitchFamily="18" charset="2"/>
              </a:rPr>
              <a:t>1</a:t>
            </a:r>
            <a:r>
              <a:rPr lang="en-US" sz="2000" smtClean="0">
                <a:latin typeface="Arial" charset="0"/>
              </a:rPr>
              <a:t>-</a:t>
            </a:r>
            <a:r>
              <a:rPr lang="en-US" sz="2000" smtClean="0">
                <a:latin typeface="Arial" charset="0"/>
                <a:sym typeface="Symbol" pitchFamily="18" charset="2"/>
              </a:rPr>
              <a:t></a:t>
            </a:r>
            <a:r>
              <a:rPr lang="en-US" sz="2000" baseline="-25000" smtClean="0">
                <a:latin typeface="Arial" charset="0"/>
                <a:sym typeface="Symbol" pitchFamily="18" charset="2"/>
              </a:rPr>
              <a:t>0</a:t>
            </a:r>
            <a:r>
              <a:rPr lang="en-US" sz="2000" smtClean="0">
                <a:latin typeface="Arial" charset="0"/>
              </a:rPr>
              <a:t>)</a:t>
            </a:r>
          </a:p>
          <a:p>
            <a:pPr eaLnBrk="1" hangingPunct="1">
              <a:lnSpc>
                <a:spcPct val="90000"/>
              </a:lnSpc>
              <a:buFont typeface="Wingdings" pitchFamily="2" charset="2"/>
              <a:buNone/>
            </a:pPr>
            <a:r>
              <a:rPr lang="en-US" sz="2000" smtClean="0">
                <a:latin typeface="Arial" charset="0"/>
              </a:rPr>
              <a:t>     Visit         = 1 if Net utility &gt; 0,</a:t>
            </a:r>
          </a:p>
          <a:p>
            <a:pPr eaLnBrk="1" hangingPunct="1">
              <a:lnSpc>
                <a:spcPct val="90000"/>
              </a:lnSpc>
              <a:buFont typeface="Wingdings" pitchFamily="2" charset="2"/>
              <a:buNone/>
            </a:pPr>
            <a:endParaRPr lang="en-US" sz="1000" smtClean="0">
              <a:latin typeface="Arial" charset="0"/>
            </a:endParaRPr>
          </a:p>
          <a:p>
            <a:pPr eaLnBrk="1" hangingPunct="1">
              <a:lnSpc>
                <a:spcPct val="90000"/>
              </a:lnSpc>
            </a:pPr>
            <a:r>
              <a:rPr lang="en-US" sz="2000" smtClean="0">
                <a:latin typeface="Arial" charset="0"/>
              </a:rPr>
              <a:t>Data:  X   = [1,age,income,sex]</a:t>
            </a:r>
          </a:p>
          <a:p>
            <a:pPr eaLnBrk="1" hangingPunct="1">
              <a:lnSpc>
                <a:spcPct val="90000"/>
              </a:lnSpc>
              <a:buFont typeface="Wingdings" pitchFamily="2" charset="2"/>
              <a:buNone/>
            </a:pPr>
            <a:r>
              <a:rPr lang="en-US" sz="2000" smtClean="0">
                <a:latin typeface="Arial" charset="0"/>
              </a:rPr>
              <a:t>		   y   = 1 if choose visit</a:t>
            </a:r>
            <a:r>
              <a:rPr lang="en-US" sz="2000" smtClean="0"/>
              <a:t>, </a:t>
            </a:r>
            <a:r>
              <a:rPr lang="en-US" sz="2000" smtClean="0">
                <a:sym typeface="Wingdings" pitchFamily="2" charset="2"/>
              </a:rPr>
              <a:t> </a:t>
            </a:r>
            <a:r>
              <a:rPr lang="en-US" sz="2000" smtClean="0">
                <a:latin typeface="Arial" charset="0"/>
              </a:rPr>
              <a:t>U</a:t>
            </a:r>
            <a:r>
              <a:rPr lang="en-US" sz="2000" baseline="-25000" smtClean="0">
                <a:latin typeface="Arial" charset="0"/>
              </a:rPr>
              <a:t>visit</a:t>
            </a:r>
            <a:r>
              <a:rPr lang="en-US" sz="2000" smtClean="0">
                <a:latin typeface="Arial" charset="0"/>
              </a:rPr>
              <a:t> &gt; 0, 0 if not.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457200" y="277813"/>
            <a:ext cx="8229600" cy="263525"/>
          </a:xfrm>
        </p:spPr>
        <p:txBody>
          <a:bodyPr/>
          <a:lstStyle/>
          <a:p>
            <a:pPr eaLnBrk="1" hangingPunct="1"/>
            <a:r>
              <a:rPr lang="en-US" smtClean="0"/>
              <a:t> </a:t>
            </a:r>
          </a:p>
        </p:txBody>
      </p:sp>
      <p:sp>
        <p:nvSpPr>
          <p:cNvPr id="24579" name="Rectangle 3"/>
          <p:cNvSpPr>
            <a:spLocks noGrp="1" noChangeArrowheads="1"/>
          </p:cNvSpPr>
          <p:nvPr>
            <p:ph type="body" idx="4294967295"/>
          </p:nvPr>
        </p:nvSpPr>
        <p:spPr>
          <a:xfrm>
            <a:off x="914400" y="1981200"/>
            <a:ext cx="7772400" cy="3733800"/>
          </a:xfrm>
        </p:spPr>
        <p:txBody>
          <a:bodyPr/>
          <a:lstStyle/>
          <a:p>
            <a:pPr eaLnBrk="1" hangingPunct="1">
              <a:buFont typeface="Wingdings" pitchFamily="2" charset="2"/>
              <a:buNone/>
            </a:pPr>
            <a:r>
              <a:rPr lang="en-US" sz="2000" smtClean="0">
                <a:latin typeface="Arial" charset="0"/>
              </a:rPr>
              <a:t>Modeling the Binary Choice</a:t>
            </a:r>
            <a:br>
              <a:rPr lang="en-US" sz="2000" smtClean="0">
                <a:latin typeface="Arial" charset="0"/>
              </a:rPr>
            </a:br>
            <a:endParaRPr lang="en-US" sz="2000" smtClean="0">
              <a:latin typeface="Arial" charset="0"/>
            </a:endParaRPr>
          </a:p>
          <a:p>
            <a:pPr lvl="1" eaLnBrk="1" hangingPunct="1">
              <a:buFont typeface="Wingdings" pitchFamily="2" charset="2"/>
              <a:buNone/>
            </a:pPr>
            <a:r>
              <a:rPr lang="en-US" sz="2000" smtClean="0">
                <a:latin typeface="Arial" charset="0"/>
              </a:rPr>
              <a:t>  	U</a:t>
            </a:r>
            <a:r>
              <a:rPr lang="en-US" sz="2000" baseline="-25000" smtClean="0">
                <a:latin typeface="Arial" charset="0"/>
              </a:rPr>
              <a:t>visit</a:t>
            </a:r>
            <a:r>
              <a:rPr lang="en-US" sz="2000" smtClean="0">
                <a:latin typeface="Arial" charset="0"/>
              </a:rPr>
              <a:t> = </a:t>
            </a:r>
            <a:r>
              <a:rPr lang="en-US" sz="2000" smtClean="0">
                <a:latin typeface="Arial" charset="0"/>
                <a:sym typeface="Symbol" pitchFamily="18" charset="2"/>
              </a:rPr>
              <a:t> + </a:t>
            </a:r>
            <a:r>
              <a:rPr lang="en-US" sz="2000" baseline="-25000" smtClean="0">
                <a:latin typeface="Arial" charset="0"/>
                <a:sym typeface="Symbol" pitchFamily="18" charset="2"/>
              </a:rPr>
              <a:t>1 </a:t>
            </a:r>
            <a:r>
              <a:rPr lang="en-US" sz="2000" smtClean="0">
                <a:latin typeface="Arial" charset="0"/>
                <a:sym typeface="Symbol" pitchFamily="18" charset="2"/>
              </a:rPr>
              <a:t>Age + </a:t>
            </a:r>
            <a:r>
              <a:rPr lang="en-US" sz="2000" baseline="-25000" smtClean="0">
                <a:latin typeface="Arial" charset="0"/>
                <a:sym typeface="Symbol" pitchFamily="18" charset="2"/>
              </a:rPr>
              <a:t>2 </a:t>
            </a:r>
            <a:r>
              <a:rPr lang="en-US" sz="2000" smtClean="0">
                <a:latin typeface="Arial" charset="0"/>
                <a:sym typeface="Symbol" pitchFamily="18" charset="2"/>
              </a:rPr>
              <a:t>Income + </a:t>
            </a:r>
            <a:r>
              <a:rPr lang="en-US" sz="2000" baseline="-25000" smtClean="0">
                <a:latin typeface="Arial" charset="0"/>
                <a:sym typeface="Symbol" pitchFamily="18" charset="2"/>
              </a:rPr>
              <a:t>1 </a:t>
            </a:r>
            <a:r>
              <a:rPr lang="en-US" sz="2000" smtClean="0">
                <a:latin typeface="Arial" charset="0"/>
                <a:sym typeface="Symbol" pitchFamily="18" charset="2"/>
              </a:rPr>
              <a:t>Sex + </a:t>
            </a:r>
            <a:br>
              <a:rPr lang="en-US" sz="2000" smtClean="0">
                <a:latin typeface="Arial" charset="0"/>
                <a:sym typeface="Symbol" pitchFamily="18" charset="2"/>
              </a:rPr>
            </a:br>
            <a:endParaRPr lang="en-US" sz="2000" smtClean="0">
              <a:latin typeface="Arial" charset="0"/>
              <a:sym typeface="Symbol" pitchFamily="18" charset="2"/>
            </a:endParaRPr>
          </a:p>
          <a:p>
            <a:pPr eaLnBrk="1" hangingPunct="1">
              <a:buFont typeface="Wingdings" pitchFamily="2" charset="2"/>
              <a:buNone/>
            </a:pPr>
            <a:r>
              <a:rPr lang="en-US" sz="2000" smtClean="0">
                <a:latin typeface="Arial" charset="0"/>
                <a:sym typeface="Symbol" pitchFamily="18" charset="2"/>
              </a:rPr>
              <a:t>Chooses to visit:  </a:t>
            </a:r>
            <a:r>
              <a:rPr lang="en-US" sz="2000" smtClean="0">
                <a:latin typeface="Arial" charset="0"/>
              </a:rPr>
              <a:t>U</a:t>
            </a:r>
            <a:r>
              <a:rPr lang="en-US" sz="2000" baseline="-25000" smtClean="0">
                <a:latin typeface="Arial" charset="0"/>
              </a:rPr>
              <a:t>visit</a:t>
            </a:r>
            <a:r>
              <a:rPr lang="en-US" sz="2000" smtClean="0">
                <a:latin typeface="Arial" charset="0"/>
              </a:rPr>
              <a:t> &gt;  0</a:t>
            </a:r>
            <a:br>
              <a:rPr lang="en-US" sz="2000" smtClean="0">
                <a:latin typeface="Arial" charset="0"/>
              </a:rPr>
            </a:br>
            <a:endParaRPr lang="en-US" sz="2000" smtClean="0">
              <a:latin typeface="Arial" charset="0"/>
            </a:endParaRPr>
          </a:p>
          <a:p>
            <a:pPr eaLnBrk="1" hangingPunct="1">
              <a:buFont typeface="Wingdings" pitchFamily="2" charset="2"/>
              <a:buNone/>
            </a:pPr>
            <a:r>
              <a:rPr lang="en-US" sz="2000" smtClean="0">
                <a:latin typeface="Arial" charset="0"/>
                <a:sym typeface="Symbol" pitchFamily="18" charset="2"/>
              </a:rPr>
              <a:t>            + </a:t>
            </a:r>
            <a:r>
              <a:rPr lang="en-US" sz="2000" baseline="-25000" smtClean="0">
                <a:latin typeface="Arial" charset="0"/>
                <a:sym typeface="Symbol" pitchFamily="18" charset="2"/>
              </a:rPr>
              <a:t>1 </a:t>
            </a:r>
            <a:r>
              <a:rPr lang="en-US" sz="2000" smtClean="0">
                <a:latin typeface="Arial" charset="0"/>
                <a:sym typeface="Symbol" pitchFamily="18" charset="2"/>
              </a:rPr>
              <a:t>Age + </a:t>
            </a:r>
            <a:r>
              <a:rPr lang="en-US" sz="2000" baseline="-25000" smtClean="0">
                <a:latin typeface="Arial" charset="0"/>
                <a:sym typeface="Symbol" pitchFamily="18" charset="2"/>
              </a:rPr>
              <a:t>2 </a:t>
            </a:r>
            <a:r>
              <a:rPr lang="en-US" sz="2000" smtClean="0">
                <a:latin typeface="Arial" charset="0"/>
                <a:sym typeface="Symbol" pitchFamily="18" charset="2"/>
              </a:rPr>
              <a:t>Income + </a:t>
            </a:r>
            <a:r>
              <a:rPr lang="en-US" sz="2000" baseline="-25000" smtClean="0">
                <a:latin typeface="Arial" charset="0"/>
                <a:sym typeface="Symbol" pitchFamily="18" charset="2"/>
              </a:rPr>
              <a:t>1 </a:t>
            </a:r>
            <a:r>
              <a:rPr lang="en-US" sz="2000" smtClean="0">
                <a:latin typeface="Arial" charset="0"/>
                <a:sym typeface="Symbol" pitchFamily="18" charset="2"/>
              </a:rPr>
              <a:t>Sex +  &gt; 0</a:t>
            </a:r>
            <a:br>
              <a:rPr lang="en-US" sz="2000" smtClean="0">
                <a:latin typeface="Arial" charset="0"/>
                <a:sym typeface="Symbol" pitchFamily="18" charset="2"/>
              </a:rPr>
            </a:br>
            <a:endParaRPr lang="en-US" sz="2000" smtClean="0">
              <a:latin typeface="Arial" charset="0"/>
              <a:sym typeface="Symbol" pitchFamily="18" charset="2"/>
            </a:endParaRPr>
          </a:p>
          <a:p>
            <a:pPr eaLnBrk="1" hangingPunct="1">
              <a:buFont typeface="Wingdings" pitchFamily="2" charset="2"/>
              <a:buNone/>
            </a:pPr>
            <a:r>
              <a:rPr lang="en-US" sz="2000" smtClean="0">
                <a:latin typeface="Arial" charset="0"/>
                <a:sym typeface="Symbol" pitchFamily="18" charset="2"/>
              </a:rPr>
              <a:t>              &gt;  -[ + </a:t>
            </a:r>
            <a:r>
              <a:rPr lang="en-US" sz="2000" baseline="-25000" smtClean="0">
                <a:latin typeface="Arial" charset="0"/>
                <a:sym typeface="Symbol" pitchFamily="18" charset="2"/>
              </a:rPr>
              <a:t>1 </a:t>
            </a:r>
            <a:r>
              <a:rPr lang="en-US" sz="2000" smtClean="0">
                <a:latin typeface="Arial" charset="0"/>
                <a:sym typeface="Symbol" pitchFamily="18" charset="2"/>
              </a:rPr>
              <a:t>Age + </a:t>
            </a:r>
            <a:r>
              <a:rPr lang="en-US" sz="2000" baseline="-25000" smtClean="0">
                <a:latin typeface="Arial" charset="0"/>
                <a:sym typeface="Symbol" pitchFamily="18" charset="2"/>
              </a:rPr>
              <a:t>2 </a:t>
            </a:r>
            <a:r>
              <a:rPr lang="en-US" sz="2000" smtClean="0">
                <a:latin typeface="Arial" charset="0"/>
                <a:sym typeface="Symbol" pitchFamily="18" charset="2"/>
              </a:rPr>
              <a:t>Income + </a:t>
            </a:r>
            <a:r>
              <a:rPr lang="en-US" sz="2000" baseline="-25000" smtClean="0">
                <a:latin typeface="Arial" charset="0"/>
                <a:sym typeface="Symbol" pitchFamily="18" charset="2"/>
              </a:rPr>
              <a:t>1 </a:t>
            </a:r>
            <a:r>
              <a:rPr lang="en-US" sz="2000" smtClean="0">
                <a:latin typeface="Arial" charset="0"/>
                <a:sym typeface="Symbol" pitchFamily="18" charset="2"/>
              </a:rPr>
              <a:t>Sex ]</a:t>
            </a:r>
          </a:p>
        </p:txBody>
      </p:sp>
      <p:sp>
        <p:nvSpPr>
          <p:cNvPr id="24580" name="Text Box 4"/>
          <p:cNvSpPr txBox="1">
            <a:spLocks noChangeArrowheads="1"/>
          </p:cNvSpPr>
          <p:nvPr/>
        </p:nvSpPr>
        <p:spPr bwMode="auto">
          <a:xfrm>
            <a:off x="838200" y="762000"/>
            <a:ext cx="8001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3200">
                <a:latin typeface="Arial" charset="0"/>
              </a:rPr>
              <a:t>Choosing Between the Two Alternatives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838200" y="9906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400">
                <a:latin typeface="Tahoma" pitchFamily="34" charset="0"/>
              </a:rPr>
              <a:t>Probability Model for Choice Between Two Alternatives</a:t>
            </a:r>
          </a:p>
        </p:txBody>
      </p:sp>
      <p:sp>
        <p:nvSpPr>
          <p:cNvPr id="25603" name="Text Box 4"/>
          <p:cNvSpPr txBox="1">
            <a:spLocks noChangeArrowheads="1"/>
          </p:cNvSpPr>
          <p:nvPr/>
        </p:nvSpPr>
        <p:spPr bwMode="auto">
          <a:xfrm>
            <a:off x="1295400" y="5867400"/>
            <a:ext cx="701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lnSpc>
                <a:spcPct val="90000"/>
              </a:lnSpc>
              <a:spcBef>
                <a:spcPct val="20000"/>
              </a:spcBef>
              <a:buClr>
                <a:schemeClr val="accent1"/>
              </a:buClr>
            </a:pPr>
            <a:r>
              <a:rPr lang="en-US" sz="2800">
                <a:latin typeface="Tahoma" pitchFamily="34" charset="0"/>
                <a:sym typeface="Symbol" pitchFamily="18" charset="2"/>
              </a:rPr>
              <a:t>       </a:t>
            </a:r>
            <a:r>
              <a:rPr lang="en-US" sz="2000">
                <a:latin typeface="Tahoma" pitchFamily="34" charset="0"/>
                <a:sym typeface="Symbol" pitchFamily="18" charset="2"/>
              </a:rPr>
              <a:t>   &gt;</a:t>
            </a:r>
            <a:r>
              <a:rPr lang="en-US" sz="2400">
                <a:latin typeface="Tahoma" pitchFamily="34" charset="0"/>
                <a:sym typeface="Symbol" pitchFamily="18" charset="2"/>
              </a:rPr>
              <a:t>  -[</a:t>
            </a:r>
            <a:r>
              <a:rPr lang="en-US" sz="2000">
                <a:latin typeface="Tahoma" pitchFamily="34" charset="0"/>
                <a:sym typeface="Symbol" pitchFamily="18" charset="2"/>
              </a:rPr>
              <a:t>  + </a:t>
            </a:r>
            <a:r>
              <a:rPr lang="en-US" sz="2000">
                <a:sym typeface="Symbol" pitchFamily="18" charset="2"/>
              </a:rPr>
              <a:t></a:t>
            </a:r>
            <a:r>
              <a:rPr lang="en-US" sz="2000" baseline="-25000">
                <a:latin typeface="Arial" charset="0"/>
                <a:sym typeface="Symbol" pitchFamily="18" charset="2"/>
              </a:rPr>
              <a:t>1</a:t>
            </a:r>
            <a:r>
              <a:rPr lang="en-US" sz="2000">
                <a:latin typeface="Arial" charset="0"/>
                <a:sym typeface="Symbol" pitchFamily="18" charset="2"/>
              </a:rPr>
              <a:t>Age + </a:t>
            </a:r>
            <a:r>
              <a:rPr lang="en-US" sz="2000" baseline="-25000">
                <a:latin typeface="Arial" charset="0"/>
                <a:sym typeface="Symbol" pitchFamily="18" charset="2"/>
              </a:rPr>
              <a:t>2</a:t>
            </a:r>
            <a:r>
              <a:rPr lang="en-US" sz="2000">
                <a:latin typeface="Arial" charset="0"/>
                <a:sym typeface="Symbol" pitchFamily="18" charset="2"/>
              </a:rPr>
              <a:t>Income + </a:t>
            </a:r>
            <a:r>
              <a:rPr lang="en-US" sz="2000" baseline="-25000">
                <a:latin typeface="Arial" charset="0"/>
                <a:sym typeface="Symbol" pitchFamily="18" charset="2"/>
              </a:rPr>
              <a:t>3</a:t>
            </a:r>
            <a:r>
              <a:rPr lang="en-US" sz="2000">
                <a:latin typeface="Arial" charset="0"/>
                <a:sym typeface="Symbol" pitchFamily="18" charset="2"/>
              </a:rPr>
              <a:t>Sex</a:t>
            </a:r>
            <a:r>
              <a:rPr lang="en-US" sz="2400">
                <a:latin typeface="Arial" charset="0"/>
                <a:sym typeface="Symbol" pitchFamily="18" charset="2"/>
              </a:rPr>
              <a:t> </a:t>
            </a:r>
            <a:r>
              <a:rPr lang="en-US" sz="2000">
                <a:latin typeface="Arial" charset="0"/>
                <a:sym typeface="Symbol" pitchFamily="18" charset="2"/>
              </a:rPr>
              <a:t>]</a:t>
            </a:r>
          </a:p>
        </p:txBody>
      </p:sp>
      <p:pic>
        <p:nvPicPr>
          <p:cNvPr id="2560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80772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1066800" y="304800"/>
            <a:ext cx="7391400" cy="1139825"/>
          </a:xfrm>
        </p:spPr>
        <p:txBody>
          <a:bodyPr/>
          <a:lstStyle/>
          <a:p>
            <a:pPr algn="ctr" eaLnBrk="1" hangingPunct="1"/>
            <a:r>
              <a:rPr lang="en-US" sz="3200" smtClean="0">
                <a:solidFill>
                  <a:schemeClr val="tx1"/>
                </a:solidFill>
              </a:rPr>
              <a:t>What Can Be Learned from the Data? </a:t>
            </a:r>
            <a:br>
              <a:rPr lang="en-US" sz="3200" smtClean="0">
                <a:solidFill>
                  <a:schemeClr val="tx1"/>
                </a:solidFill>
              </a:rPr>
            </a:br>
            <a:r>
              <a:rPr lang="en-US" sz="3200" smtClean="0">
                <a:solidFill>
                  <a:schemeClr val="tx1"/>
                </a:solidFill>
              </a:rPr>
              <a:t>(A Sample of Consumers, i = 1,…,N)</a:t>
            </a:r>
          </a:p>
        </p:txBody>
      </p:sp>
      <p:sp>
        <p:nvSpPr>
          <p:cNvPr id="26627" name="Rectangle 3"/>
          <p:cNvSpPr>
            <a:spLocks noGrp="1" noChangeArrowheads="1"/>
          </p:cNvSpPr>
          <p:nvPr>
            <p:ph type="body" idx="4294967295"/>
          </p:nvPr>
        </p:nvSpPr>
        <p:spPr/>
        <p:txBody>
          <a:bodyPr/>
          <a:lstStyle/>
          <a:p>
            <a:pPr eaLnBrk="1" hangingPunct="1"/>
            <a:endParaRPr lang="en-US" smtClean="0"/>
          </a:p>
          <a:p>
            <a:pPr eaLnBrk="1" hangingPunct="1"/>
            <a:endParaRPr lang="en-US" smtClean="0"/>
          </a:p>
        </p:txBody>
      </p:sp>
      <p:sp>
        <p:nvSpPr>
          <p:cNvPr id="26628" name="Text Box 4"/>
          <p:cNvSpPr txBox="1">
            <a:spLocks noChangeArrowheads="1"/>
          </p:cNvSpPr>
          <p:nvPr/>
        </p:nvSpPr>
        <p:spPr bwMode="auto">
          <a:xfrm>
            <a:off x="533400" y="1905000"/>
            <a:ext cx="83820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buFontTx/>
              <a:buChar char="•"/>
            </a:pPr>
            <a:r>
              <a:rPr lang="en-US" sz="2400">
                <a:latin typeface="Tahoma" pitchFamily="34" charset="0"/>
              </a:rPr>
              <a:t> </a:t>
            </a:r>
            <a:r>
              <a:rPr lang="en-US" sz="2400">
                <a:latin typeface="Arial" charset="0"/>
              </a:rPr>
              <a:t>Are the characteristics “relevant?”</a:t>
            </a:r>
          </a:p>
          <a:p>
            <a:pPr eaLnBrk="1" hangingPunct="1">
              <a:spcBef>
                <a:spcPct val="50000"/>
              </a:spcBef>
              <a:buFontTx/>
              <a:buChar char="•"/>
            </a:pPr>
            <a:r>
              <a:rPr lang="en-US" sz="2400">
                <a:latin typeface="Arial" charset="0"/>
              </a:rPr>
              <a:t> Predicting behavior</a:t>
            </a:r>
          </a:p>
          <a:p>
            <a:pPr lvl="1" eaLnBrk="1" hangingPunct="1">
              <a:spcBef>
                <a:spcPct val="50000"/>
              </a:spcBef>
              <a:buFontTx/>
              <a:buChar char="-"/>
            </a:pPr>
            <a:r>
              <a:rPr lang="en-US" sz="2400">
                <a:latin typeface="Arial" charset="0"/>
              </a:rPr>
              <a:t> Individual – E.g., will a person buy the add-on</a:t>
            </a:r>
            <a:br>
              <a:rPr lang="en-US" sz="2400">
                <a:latin typeface="Arial" charset="0"/>
              </a:rPr>
            </a:br>
            <a:r>
              <a:rPr lang="en-US" sz="2400">
                <a:latin typeface="Arial" charset="0"/>
              </a:rPr>
              <a:t>                    insurance?</a:t>
            </a:r>
          </a:p>
          <a:p>
            <a:pPr lvl="1" eaLnBrk="1" hangingPunct="1">
              <a:spcBef>
                <a:spcPct val="50000"/>
              </a:spcBef>
              <a:buFontTx/>
              <a:buChar char="-"/>
            </a:pPr>
            <a:r>
              <a:rPr lang="en-US" sz="2400">
                <a:latin typeface="Arial" charset="0"/>
              </a:rPr>
              <a:t> Aggregate – E.g., what proportion of the population will</a:t>
            </a:r>
            <a:br>
              <a:rPr lang="en-US" sz="2400">
                <a:latin typeface="Arial" charset="0"/>
              </a:rPr>
            </a:br>
            <a:r>
              <a:rPr lang="en-US" sz="2400">
                <a:latin typeface="Arial" charset="0"/>
              </a:rPr>
              <a:t>                    buy the add-on insurance?</a:t>
            </a:r>
          </a:p>
          <a:p>
            <a:pPr eaLnBrk="1" hangingPunct="1">
              <a:spcBef>
                <a:spcPct val="50000"/>
              </a:spcBef>
              <a:buFontTx/>
              <a:buChar char="•"/>
            </a:pPr>
            <a:r>
              <a:rPr lang="en-US" sz="2400">
                <a:latin typeface="Arial" charset="0"/>
              </a:rPr>
              <a:t> Analyze changes in behavior when  attributes change –</a:t>
            </a:r>
            <a:br>
              <a:rPr lang="en-US" sz="2400">
                <a:latin typeface="Arial" charset="0"/>
              </a:rPr>
            </a:br>
            <a:r>
              <a:rPr lang="en-US" sz="2400">
                <a:latin typeface="Arial" charset="0"/>
              </a:rPr>
              <a:t>  E.g., how will changes in education change the proportion</a:t>
            </a:r>
            <a:br>
              <a:rPr lang="en-US" sz="2400">
                <a:latin typeface="Arial" charset="0"/>
              </a:rPr>
            </a:br>
            <a:r>
              <a:rPr lang="en-US" sz="2400">
                <a:latin typeface="Arial" charset="0"/>
              </a:rPr>
              <a:t>  who buy the insurance?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US" smtClean="0">
                <a:solidFill>
                  <a:schemeClr val="tx1"/>
                </a:solidFill>
              </a:rPr>
              <a:t>Application: Health Care Usage</a:t>
            </a:r>
          </a:p>
        </p:txBody>
      </p:sp>
      <p:sp>
        <p:nvSpPr>
          <p:cNvPr id="27651" name="Text Box 3"/>
          <p:cNvSpPr txBox="1">
            <a:spLocks noChangeArrowheads="1"/>
          </p:cNvSpPr>
          <p:nvPr/>
        </p:nvSpPr>
        <p:spPr bwMode="auto">
          <a:xfrm>
            <a:off x="457200" y="1600200"/>
            <a:ext cx="83820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b="1"/>
              <a:t>Variables in the file are</a:t>
            </a:r>
            <a:r>
              <a:rPr lang="en-US" sz="1400"/>
              <a:t/>
            </a:r>
            <a:br>
              <a:rPr lang="en-US" sz="1400"/>
            </a:br>
            <a:r>
              <a:rPr lang="en-US" sz="140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2=1079, 3=825, 4=926, 5=1051, 6=1000, 7=887).  (Downloaded from the JAE Archive)</a:t>
            </a:r>
            <a:br>
              <a:rPr lang="en-US" sz="1400"/>
            </a:br>
            <a:endParaRPr lang="en-US" sz="1400"/>
          </a:p>
          <a:p>
            <a:r>
              <a:rPr lang="en-US" sz="1400"/>
              <a:t>                   </a:t>
            </a:r>
            <a:r>
              <a:rPr lang="en-US" sz="1400" b="1">
                <a:solidFill>
                  <a:srgbClr val="FF3300"/>
                </a:solidFill>
              </a:rPr>
              <a:t>DOCTOR  	=  1(Number of doctor visits &gt; 0)</a:t>
            </a:r>
            <a:br>
              <a:rPr lang="en-US" sz="1400" b="1">
                <a:solidFill>
                  <a:srgbClr val="FF3300"/>
                </a:solidFill>
              </a:rPr>
            </a:br>
            <a:r>
              <a:rPr lang="en-US" sz="1400" b="1"/>
              <a:t>                   HOSPITAL	=  1(Number of hospital visits &gt; 0)</a:t>
            </a:r>
          </a:p>
          <a:p>
            <a:r>
              <a:rPr lang="en-US" sz="1400" b="1"/>
              <a:t>                   HSAT       	=  health satisfaction, coded 0 (low) - 10 (high)  </a:t>
            </a:r>
          </a:p>
          <a:p>
            <a:r>
              <a:rPr lang="en-US" sz="1400" b="1">
                <a:solidFill>
                  <a:srgbClr val="FF3300"/>
                </a:solidFill>
              </a:rPr>
              <a:t>                   </a:t>
            </a:r>
            <a:r>
              <a:rPr lang="en-US" sz="1400" b="1"/>
              <a:t>DOCVIS    	=  number of doctor visits in last three months</a:t>
            </a:r>
            <a:br>
              <a:rPr lang="en-US" sz="1400" b="1"/>
            </a:br>
            <a:r>
              <a:rPr lang="en-US" sz="1400" b="1"/>
              <a:t>                   HOSPVIS  	=  number of hospital visits in last calendar year</a:t>
            </a:r>
            <a:r>
              <a:rPr lang="en-US" sz="1400" b="1">
                <a:solidFill>
                  <a:srgbClr val="FF3300"/>
                </a:solidFill>
              </a:rPr>
              <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ADDON 	=  insured by add-on insurance = 1; otherswise = 0</a:t>
            </a:r>
          </a:p>
          <a:p>
            <a:r>
              <a:rPr lang="en-US" sz="1400"/>
              <a:t>                   </a:t>
            </a:r>
            <a:r>
              <a:rPr lang="en-US" sz="1400" b="1">
                <a:solidFill>
                  <a:srgbClr val="FF3300"/>
                </a:solidFill>
              </a:rPr>
              <a:t>HHNINC 	=  household nominal monthly net income in German marks / 10000</a:t>
            </a:r>
            <a:r>
              <a:rPr lang="en-US" sz="1400"/>
              <a:t>.</a:t>
            </a:r>
          </a:p>
          <a:p>
            <a:r>
              <a:rPr lang="en-US" sz="1400"/>
              <a:t>                                             (4 observations with income=0 were dropped)</a:t>
            </a:r>
            <a:br>
              <a:rPr lang="en-US" sz="1400"/>
            </a:br>
            <a:r>
              <a:rPr lang="en-US" sz="1400"/>
              <a:t>                   </a:t>
            </a:r>
            <a:r>
              <a:rPr lang="en-US" sz="1400" b="1"/>
              <a:t>HHKIDS 	=  children under age 16 in the household = 1; otherwise = 0</a:t>
            </a:r>
            <a:br>
              <a:rPr lang="en-US" sz="1400" b="1"/>
            </a:br>
            <a:r>
              <a:rPr lang="en-US" sz="1400" b="1"/>
              <a:t>                   EDUC 	=  years of schooling </a:t>
            </a:r>
          </a:p>
          <a:p>
            <a:r>
              <a:rPr lang="en-US" sz="1400" b="1"/>
              <a:t>                   </a:t>
            </a:r>
            <a:r>
              <a:rPr lang="en-US" sz="1400" b="1">
                <a:solidFill>
                  <a:srgbClr val="FF3300"/>
                </a:solidFill>
              </a:rPr>
              <a:t>AGE 	=  age in years</a:t>
            </a:r>
          </a:p>
          <a:p>
            <a:r>
              <a:rPr lang="en-US" sz="1400" b="1"/>
              <a:t>                   </a:t>
            </a:r>
            <a:r>
              <a:rPr lang="en-US" sz="1400" b="1">
                <a:solidFill>
                  <a:srgbClr val="FF3300"/>
                </a:solidFill>
              </a:rPr>
              <a:t>FEMALE 	=  1 for female headed household, 0 for male</a:t>
            </a:r>
          </a:p>
          <a:p>
            <a:r>
              <a:rPr lang="en-US" sz="1400" b="1"/>
              <a:t>                   EDUC 	=  years of education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57200" y="304800"/>
            <a:ext cx="8229600" cy="1139825"/>
          </a:xfrm>
        </p:spPr>
        <p:txBody>
          <a:bodyPr/>
          <a:lstStyle/>
          <a:p>
            <a:pPr algn="ctr" eaLnBrk="1" hangingPunct="1"/>
            <a:r>
              <a:rPr lang="en-US" smtClean="0">
                <a:solidFill>
                  <a:schemeClr val="tx1"/>
                </a:solidFill>
              </a:rPr>
              <a:t>Application</a:t>
            </a:r>
          </a:p>
        </p:txBody>
      </p:sp>
      <p:sp>
        <p:nvSpPr>
          <p:cNvPr id="28675" name="Rectangle 3"/>
          <p:cNvSpPr>
            <a:spLocks noGrp="1" noChangeArrowheads="1"/>
          </p:cNvSpPr>
          <p:nvPr>
            <p:ph type="body" idx="4294967295"/>
          </p:nvPr>
        </p:nvSpPr>
        <p:spPr>
          <a:xfrm>
            <a:off x="838200" y="1828800"/>
            <a:ext cx="7620000" cy="4530725"/>
          </a:xfrm>
        </p:spPr>
        <p:txBody>
          <a:bodyPr/>
          <a:lstStyle/>
          <a:p>
            <a:pPr eaLnBrk="1" hangingPunct="1">
              <a:lnSpc>
                <a:spcPct val="90000"/>
              </a:lnSpc>
              <a:buFont typeface="Wingdings" pitchFamily="2" charset="2"/>
              <a:buNone/>
            </a:pPr>
            <a:r>
              <a:rPr lang="en-US" smtClean="0">
                <a:latin typeface="Arial" charset="0"/>
              </a:rPr>
              <a:t>27,326 Observations – </a:t>
            </a:r>
          </a:p>
          <a:p>
            <a:pPr lvl="1" eaLnBrk="1" hangingPunct="1">
              <a:lnSpc>
                <a:spcPct val="90000"/>
              </a:lnSpc>
            </a:pPr>
            <a:r>
              <a:rPr lang="en-US" smtClean="0">
                <a:latin typeface="Arial" charset="0"/>
              </a:rPr>
              <a:t>1 to 7 years, panel </a:t>
            </a:r>
          </a:p>
          <a:p>
            <a:pPr lvl="1" eaLnBrk="1" hangingPunct="1">
              <a:lnSpc>
                <a:spcPct val="90000"/>
              </a:lnSpc>
            </a:pPr>
            <a:r>
              <a:rPr lang="en-US" smtClean="0">
                <a:latin typeface="Arial" charset="0"/>
              </a:rPr>
              <a:t>7,293 households observed </a:t>
            </a:r>
          </a:p>
          <a:p>
            <a:pPr lvl="1" eaLnBrk="1" hangingPunct="1">
              <a:lnSpc>
                <a:spcPct val="90000"/>
              </a:lnSpc>
            </a:pPr>
            <a:r>
              <a:rPr lang="en-US" smtClean="0">
                <a:latin typeface="Arial" charset="0"/>
              </a:rPr>
              <a:t>We use the 1994 year</a:t>
            </a:r>
          </a:p>
          <a:p>
            <a:pPr lvl="1" eaLnBrk="1" hangingPunct="1">
              <a:lnSpc>
                <a:spcPct val="90000"/>
              </a:lnSpc>
            </a:pPr>
            <a:r>
              <a:rPr lang="en-US" smtClean="0">
                <a:latin typeface="Arial" charset="0"/>
              </a:rPr>
              <a:t>887 households, 6209 household observations</a:t>
            </a:r>
          </a:p>
        </p:txBody>
      </p:sp>
      <p:sp>
        <p:nvSpPr>
          <p:cNvPr id="28676" name="Text Box 6"/>
          <p:cNvSpPr txBox="1">
            <a:spLocks noChangeArrowheads="1"/>
          </p:cNvSpPr>
          <p:nvPr/>
        </p:nvSpPr>
        <p:spPr bwMode="auto">
          <a:xfrm>
            <a:off x="1143000" y="3962400"/>
            <a:ext cx="73914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600" b="1">
                <a:latin typeface="Courier New" pitchFamily="49" charset="0"/>
              </a:rPr>
              <a:t>Descriptive Statistics</a:t>
            </a:r>
          </a:p>
          <a:p>
            <a:r>
              <a:rPr lang="en-US" sz="1600" b="1">
                <a:latin typeface="Courier New" pitchFamily="49" charset="0"/>
              </a:rPr>
              <a:t>=========================================================</a:t>
            </a:r>
          </a:p>
          <a:p>
            <a:r>
              <a:rPr lang="en-US" sz="1600" b="1">
                <a:latin typeface="Courier New" pitchFamily="49" charset="0"/>
              </a:rPr>
              <a:t>Variable     Mean       Std.Dev.     Minimum      Maximum</a:t>
            </a:r>
          </a:p>
          <a:p>
            <a:r>
              <a:rPr lang="en-US" sz="1600" b="1">
                <a:latin typeface="Courier New" pitchFamily="49" charset="0"/>
              </a:rPr>
              <a:t>--------+------------------------------------------------</a:t>
            </a:r>
          </a:p>
          <a:p>
            <a:r>
              <a:rPr lang="en-US" sz="1600" b="1">
                <a:latin typeface="Courier New" pitchFamily="49" charset="0"/>
              </a:rPr>
              <a:t>  DOCTOR|  .657980      .474456      .000000      1.00000</a:t>
            </a:r>
          </a:p>
          <a:p>
            <a:r>
              <a:rPr lang="en-US" sz="1600" b="1">
                <a:latin typeface="Courier New" pitchFamily="49" charset="0"/>
              </a:rPr>
              <a:t>     AGE|  42.6266      11.5860      25.0000      64.0000</a:t>
            </a:r>
          </a:p>
          <a:p>
            <a:r>
              <a:rPr lang="en-US" sz="1600" b="1">
                <a:latin typeface="Courier New" pitchFamily="49" charset="0"/>
              </a:rPr>
              <a:t>  HHNINC|  .444764      .216586      .034000      3.00000</a:t>
            </a:r>
          </a:p>
          <a:p>
            <a:r>
              <a:rPr lang="en-US" sz="1600" b="1">
                <a:latin typeface="Courier New" pitchFamily="49" charset="0"/>
              </a:rPr>
              <a:t>  FEMALE|  .463429      .498735      .000000      1.00000</a:t>
            </a:r>
          </a:p>
          <a:p>
            <a:pPr>
              <a:spcBef>
                <a:spcPct val="50000"/>
              </a:spcBef>
            </a:pPr>
            <a:endParaRPr lang="en-US" sz="1600" b="1">
              <a:latin typeface="Courier New" pitchFamily="49"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algn="ctr" eaLnBrk="1" hangingPunct="1"/>
            <a:r>
              <a:rPr lang="en-US" smtClean="0">
                <a:solidFill>
                  <a:schemeClr val="tx1"/>
                </a:solidFill>
              </a:rPr>
              <a:t> Binary Choice Data</a:t>
            </a:r>
          </a:p>
        </p:txBody>
      </p:sp>
      <p:pic>
        <p:nvPicPr>
          <p:cNvPr id="296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81188"/>
            <a:ext cx="8001000"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457200" y="304800"/>
            <a:ext cx="8229600" cy="1139825"/>
          </a:xfrm>
        </p:spPr>
        <p:txBody>
          <a:bodyPr/>
          <a:lstStyle/>
          <a:p>
            <a:pPr algn="ctr" eaLnBrk="1" hangingPunct="1"/>
            <a:r>
              <a:rPr lang="en-US" smtClean="0">
                <a:solidFill>
                  <a:schemeClr val="tx1"/>
                </a:solidFill>
              </a:rPr>
              <a:t>An Econometric Model</a:t>
            </a:r>
          </a:p>
        </p:txBody>
      </p:sp>
      <p:sp>
        <p:nvSpPr>
          <p:cNvPr id="30723" name="Rectangle 3"/>
          <p:cNvSpPr>
            <a:spLocks noGrp="1" noChangeArrowheads="1"/>
          </p:cNvSpPr>
          <p:nvPr>
            <p:ph type="body" idx="4294967295"/>
          </p:nvPr>
        </p:nvSpPr>
        <p:spPr/>
        <p:txBody>
          <a:bodyPr/>
          <a:lstStyle/>
          <a:p>
            <a:pPr eaLnBrk="1" hangingPunct="1"/>
            <a:r>
              <a:rPr lang="en-US" sz="2400" smtClean="0">
                <a:latin typeface="Arial" charset="0"/>
              </a:rPr>
              <a:t>Choose to visit iff U</a:t>
            </a:r>
            <a:r>
              <a:rPr lang="en-US" sz="1600" smtClean="0">
                <a:latin typeface="Arial" charset="0"/>
              </a:rPr>
              <a:t>visit</a:t>
            </a:r>
            <a:r>
              <a:rPr lang="en-US" sz="2400" smtClean="0">
                <a:latin typeface="Arial" charset="0"/>
              </a:rPr>
              <a:t>  &gt;  0</a:t>
            </a:r>
          </a:p>
          <a:p>
            <a:pPr lvl="1" eaLnBrk="1" hangingPunct="1"/>
            <a:r>
              <a:rPr lang="en-US" sz="2000" smtClean="0"/>
              <a:t>U</a:t>
            </a:r>
            <a:r>
              <a:rPr lang="en-US" sz="1600" smtClean="0"/>
              <a:t>visit</a:t>
            </a:r>
            <a:r>
              <a:rPr lang="en-US" sz="2000" smtClean="0"/>
              <a:t>  = </a:t>
            </a:r>
            <a:r>
              <a:rPr lang="en-US" smtClean="0">
                <a:sym typeface="Symbol" pitchFamily="18" charset="2"/>
              </a:rPr>
              <a:t> + </a:t>
            </a:r>
            <a:r>
              <a:rPr lang="en-US" sz="2000" smtClean="0">
                <a:sym typeface="Symbol" pitchFamily="18" charset="2"/>
              </a:rPr>
              <a:t></a:t>
            </a:r>
            <a:r>
              <a:rPr lang="en-US" sz="2000" baseline="-25000" smtClean="0">
                <a:sym typeface="Symbol" pitchFamily="18" charset="2"/>
              </a:rPr>
              <a:t>1 </a:t>
            </a:r>
            <a:r>
              <a:rPr lang="en-US" sz="2000" smtClean="0">
                <a:sym typeface="Symbol" pitchFamily="18" charset="2"/>
              </a:rPr>
              <a:t>Age + </a:t>
            </a:r>
            <a:r>
              <a:rPr lang="en-US" sz="2000" baseline="-25000" smtClean="0">
                <a:sym typeface="Symbol" pitchFamily="18" charset="2"/>
              </a:rPr>
              <a:t>2 </a:t>
            </a:r>
            <a:r>
              <a:rPr lang="en-US" sz="2000" smtClean="0">
                <a:sym typeface="Symbol" pitchFamily="18" charset="2"/>
              </a:rPr>
              <a:t>Income + </a:t>
            </a:r>
            <a:r>
              <a:rPr lang="en-US" sz="2000" baseline="-25000" smtClean="0">
                <a:sym typeface="Symbol" pitchFamily="18" charset="2"/>
              </a:rPr>
              <a:t>3 </a:t>
            </a:r>
            <a:r>
              <a:rPr lang="en-US" sz="2000" smtClean="0">
                <a:sym typeface="Symbol" pitchFamily="18" charset="2"/>
              </a:rPr>
              <a:t>Sex + </a:t>
            </a:r>
            <a:r>
              <a:rPr lang="en-US" sz="1600" smtClean="0">
                <a:sym typeface="Symbol" pitchFamily="18" charset="2"/>
              </a:rPr>
              <a:t> </a:t>
            </a:r>
            <a:endParaRPr lang="en-US" sz="2000" smtClean="0">
              <a:sym typeface="Symbol" pitchFamily="18" charset="2"/>
            </a:endParaRPr>
          </a:p>
          <a:p>
            <a:pPr lvl="1" eaLnBrk="1" hangingPunct="1"/>
            <a:r>
              <a:rPr lang="en-US" sz="2000" smtClean="0">
                <a:sym typeface="Symbol" pitchFamily="18" charset="2"/>
              </a:rPr>
              <a:t>U</a:t>
            </a:r>
            <a:r>
              <a:rPr lang="en-US" sz="1600" smtClean="0">
                <a:sym typeface="Symbol" pitchFamily="18" charset="2"/>
              </a:rPr>
              <a:t>visit</a:t>
            </a:r>
            <a:r>
              <a:rPr lang="en-US" sz="2000" smtClean="0">
                <a:sym typeface="Symbol" pitchFamily="18" charset="2"/>
              </a:rPr>
              <a:t>  &gt; 0     &gt; -( + </a:t>
            </a:r>
            <a:r>
              <a:rPr lang="en-US" sz="2000" baseline="-25000" smtClean="0">
                <a:sym typeface="Symbol" pitchFamily="18" charset="2"/>
              </a:rPr>
              <a:t>1 </a:t>
            </a:r>
            <a:r>
              <a:rPr lang="en-US" sz="2000" smtClean="0">
                <a:sym typeface="Symbol" pitchFamily="18" charset="2"/>
              </a:rPr>
              <a:t>Age + </a:t>
            </a:r>
            <a:r>
              <a:rPr lang="en-US" sz="2000" baseline="-25000" smtClean="0">
                <a:sym typeface="Symbol" pitchFamily="18" charset="2"/>
              </a:rPr>
              <a:t>2 </a:t>
            </a:r>
            <a:r>
              <a:rPr lang="en-US" sz="2000" smtClean="0">
                <a:sym typeface="Symbol" pitchFamily="18" charset="2"/>
              </a:rPr>
              <a:t>Income + </a:t>
            </a:r>
            <a:r>
              <a:rPr lang="en-US" sz="2000" baseline="-25000" smtClean="0">
                <a:sym typeface="Symbol" pitchFamily="18" charset="2"/>
              </a:rPr>
              <a:t>3 </a:t>
            </a:r>
            <a:r>
              <a:rPr lang="en-US" sz="2000" smtClean="0">
                <a:sym typeface="Symbol" pitchFamily="18" charset="2"/>
              </a:rPr>
              <a:t>Sex)</a:t>
            </a:r>
            <a:br>
              <a:rPr lang="en-US" sz="2000" smtClean="0">
                <a:sym typeface="Symbol" pitchFamily="18" charset="2"/>
              </a:rPr>
            </a:br>
            <a:endParaRPr lang="en-US" sz="2000" smtClean="0">
              <a:sym typeface="Symbol" pitchFamily="18" charset="2"/>
            </a:endParaRPr>
          </a:p>
          <a:p>
            <a:pPr eaLnBrk="1" hangingPunct="1"/>
            <a:r>
              <a:rPr lang="en-US" sz="2400" smtClean="0">
                <a:latin typeface="Arial" charset="0"/>
                <a:sym typeface="Symbol" pitchFamily="18" charset="2"/>
              </a:rPr>
              <a:t>Probability model:  For any person observed by the analyst, </a:t>
            </a:r>
          </a:p>
          <a:p>
            <a:pPr eaLnBrk="1" hangingPunct="1">
              <a:buFont typeface="Wingdings" pitchFamily="2" charset="2"/>
              <a:buNone/>
            </a:pPr>
            <a:r>
              <a:rPr lang="en-US" sz="2400" smtClean="0">
                <a:latin typeface="Arial" charset="0"/>
                <a:sym typeface="Symbol" pitchFamily="18" charset="2"/>
              </a:rPr>
              <a:t>      </a:t>
            </a:r>
            <a:r>
              <a:rPr lang="en-US" sz="2000" smtClean="0">
                <a:latin typeface="Arial" charset="0"/>
                <a:sym typeface="Symbol" pitchFamily="18" charset="2"/>
              </a:rPr>
              <a:t>Prob(visit)  = </a:t>
            </a:r>
            <a:br>
              <a:rPr lang="en-US" sz="2000" smtClean="0">
                <a:latin typeface="Arial" charset="0"/>
                <a:sym typeface="Symbol" pitchFamily="18" charset="2"/>
              </a:rPr>
            </a:br>
            <a:r>
              <a:rPr lang="en-US" sz="2000" smtClean="0">
                <a:sym typeface="Symbol" pitchFamily="18" charset="2"/>
              </a:rPr>
              <a:t>  Prob[ &gt; -( + </a:t>
            </a:r>
            <a:r>
              <a:rPr lang="en-US" sz="2000" baseline="-25000" smtClean="0">
                <a:sym typeface="Symbol" pitchFamily="18" charset="2"/>
              </a:rPr>
              <a:t>1 </a:t>
            </a:r>
            <a:r>
              <a:rPr lang="en-US" sz="2000" smtClean="0">
                <a:sym typeface="Symbol" pitchFamily="18" charset="2"/>
              </a:rPr>
              <a:t>Age + </a:t>
            </a:r>
            <a:r>
              <a:rPr lang="en-US" sz="2000" baseline="-25000" smtClean="0">
                <a:sym typeface="Symbol" pitchFamily="18" charset="2"/>
              </a:rPr>
              <a:t>2 </a:t>
            </a:r>
            <a:r>
              <a:rPr lang="en-US" sz="2000" smtClean="0">
                <a:sym typeface="Symbol" pitchFamily="18" charset="2"/>
              </a:rPr>
              <a:t>Income + </a:t>
            </a:r>
            <a:r>
              <a:rPr lang="en-US" sz="2000" baseline="-25000" smtClean="0">
                <a:sym typeface="Symbol" pitchFamily="18" charset="2"/>
              </a:rPr>
              <a:t>3 </a:t>
            </a:r>
            <a:r>
              <a:rPr lang="en-US" sz="2000" smtClean="0">
                <a:sym typeface="Symbol" pitchFamily="18" charset="2"/>
              </a:rPr>
              <a:t>Sex)</a:t>
            </a:r>
            <a:r>
              <a:rPr lang="en-US" sz="2400" smtClean="0">
                <a:sym typeface="Symbol" pitchFamily="18" charset="2"/>
              </a:rPr>
              <a:t/>
            </a:r>
            <a:br>
              <a:rPr lang="en-US" sz="2400" smtClean="0">
                <a:sym typeface="Symbol" pitchFamily="18" charset="2"/>
              </a:rPr>
            </a:br>
            <a:endParaRPr lang="en-US" sz="2000" smtClean="0">
              <a:sym typeface="Symbol" pitchFamily="18" charset="2"/>
            </a:endParaRPr>
          </a:p>
          <a:p>
            <a:pPr eaLnBrk="1" hangingPunct="1"/>
            <a:r>
              <a:rPr lang="en-US" sz="2400" smtClean="0">
                <a:latin typeface="Arial" charset="0"/>
                <a:sym typeface="Symbol" pitchFamily="18" charset="2"/>
              </a:rPr>
              <a:t>Note the relationship between the unobserved  and the outcome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lgn="ctr"/>
            <a:r>
              <a:rPr lang="en-US" smtClean="0"/>
              <a:t>Normalization</a:t>
            </a:r>
          </a:p>
        </p:txBody>
      </p:sp>
      <p:sp>
        <p:nvSpPr>
          <p:cNvPr id="31747" name="Content Placeholder 2"/>
          <p:cNvSpPr>
            <a:spLocks noGrp="1"/>
          </p:cNvSpPr>
          <p:nvPr>
            <p:ph idx="1"/>
          </p:nvPr>
        </p:nvSpPr>
        <p:spPr>
          <a:xfrm>
            <a:off x="457200" y="1600200"/>
            <a:ext cx="8534400" cy="4530725"/>
          </a:xfrm>
        </p:spPr>
        <p:txBody>
          <a:bodyPr/>
          <a:lstStyle/>
          <a:p>
            <a:pPr>
              <a:buFont typeface="Wingdings" pitchFamily="2" charset="2"/>
              <a:buNone/>
            </a:pPr>
            <a:r>
              <a:rPr lang="en-US" sz="2000" smtClean="0">
                <a:sym typeface="Symbol" pitchFamily="18" charset="2"/>
              </a:rPr>
              <a:t>    U</a:t>
            </a:r>
            <a:r>
              <a:rPr lang="en-US" sz="2000" baseline="-25000" smtClean="0">
                <a:sym typeface="Symbol" pitchFamily="18" charset="2"/>
              </a:rPr>
              <a:t>visit</a:t>
            </a:r>
            <a:r>
              <a:rPr lang="en-US" sz="2000" smtClean="0">
                <a:sym typeface="Symbol" pitchFamily="18" charset="2"/>
              </a:rPr>
              <a:t>  &gt; 0     &gt; -( + </a:t>
            </a:r>
            <a:r>
              <a:rPr lang="en-US" sz="2000" baseline="-25000" smtClean="0">
                <a:sym typeface="Symbol" pitchFamily="18" charset="2"/>
              </a:rPr>
              <a:t>1 </a:t>
            </a:r>
            <a:r>
              <a:rPr lang="en-US" sz="2000" smtClean="0">
                <a:sym typeface="Symbol" pitchFamily="18" charset="2"/>
              </a:rPr>
              <a:t>Age + </a:t>
            </a:r>
            <a:r>
              <a:rPr lang="en-US" sz="2000" baseline="-25000" smtClean="0">
                <a:sym typeface="Symbol" pitchFamily="18" charset="2"/>
              </a:rPr>
              <a:t>2 </a:t>
            </a:r>
            <a:r>
              <a:rPr lang="en-US" sz="2000" smtClean="0">
                <a:sym typeface="Symbol" pitchFamily="18" charset="2"/>
              </a:rPr>
              <a:t>Income + </a:t>
            </a:r>
            <a:r>
              <a:rPr lang="en-US" sz="2000" baseline="-25000" smtClean="0">
                <a:sym typeface="Symbol" pitchFamily="18" charset="2"/>
              </a:rPr>
              <a:t>3 </a:t>
            </a:r>
            <a:r>
              <a:rPr lang="en-US" sz="2000" smtClean="0">
                <a:sym typeface="Symbol" pitchFamily="18" charset="2"/>
              </a:rPr>
              <a:t>Sex)</a:t>
            </a:r>
          </a:p>
          <a:p>
            <a:pPr>
              <a:buFont typeface="Wingdings" pitchFamily="2" charset="2"/>
              <a:buNone/>
            </a:pPr>
            <a:r>
              <a:rPr lang="en-US" sz="2000" smtClean="0">
                <a:sym typeface="Symbol" pitchFamily="18" charset="2"/>
              </a:rPr>
              <a:t>              Y = 1 if U</a:t>
            </a:r>
            <a:r>
              <a:rPr lang="en-US" sz="2000" baseline="-25000" smtClean="0">
                <a:sym typeface="Symbol" pitchFamily="18" charset="2"/>
              </a:rPr>
              <a:t>visit</a:t>
            </a:r>
            <a:r>
              <a:rPr lang="en-US" sz="2000" smtClean="0">
                <a:sym typeface="Symbol" pitchFamily="18" charset="2"/>
              </a:rPr>
              <a:t>  &gt; 0</a:t>
            </a:r>
          </a:p>
          <a:p>
            <a:pPr>
              <a:buFont typeface="Wingdings" pitchFamily="2" charset="2"/>
              <a:buNone/>
            </a:pPr>
            <a:r>
              <a:rPr lang="en-US" sz="2000" smtClean="0">
                <a:sym typeface="Symbol" pitchFamily="18" charset="2"/>
              </a:rPr>
              <a:t>              Var[] = </a:t>
            </a:r>
            <a:r>
              <a:rPr lang="en-US" sz="2000" baseline="30000" smtClean="0">
                <a:sym typeface="Symbol" pitchFamily="18" charset="2"/>
              </a:rPr>
              <a:t>2</a:t>
            </a:r>
            <a:r>
              <a:rPr lang="en-US" sz="2000" smtClean="0">
                <a:sym typeface="Symbol" pitchFamily="18" charset="2"/>
              </a:rPr>
              <a:t>  </a:t>
            </a:r>
          </a:p>
          <a:p>
            <a:pPr>
              <a:buFont typeface="Wingdings" pitchFamily="2" charset="2"/>
              <a:buNone/>
            </a:pPr>
            <a:r>
              <a:rPr lang="en-US" sz="2000" smtClean="0">
                <a:sym typeface="Symbol" pitchFamily="18" charset="2"/>
              </a:rPr>
              <a:t>    Now divide everything by .</a:t>
            </a:r>
          </a:p>
          <a:p>
            <a:pPr>
              <a:buFont typeface="Wingdings" pitchFamily="2" charset="2"/>
              <a:buNone/>
            </a:pPr>
            <a:r>
              <a:rPr lang="en-US" sz="2000" smtClean="0">
                <a:sym typeface="Symbol" pitchFamily="18" charset="2"/>
              </a:rPr>
              <a:t>    U</a:t>
            </a:r>
            <a:r>
              <a:rPr lang="en-US" sz="2000" baseline="-25000" smtClean="0">
                <a:sym typeface="Symbol" pitchFamily="18" charset="2"/>
              </a:rPr>
              <a:t>visit</a:t>
            </a:r>
            <a:r>
              <a:rPr lang="en-US" sz="2000" smtClean="0">
                <a:sym typeface="Symbol" pitchFamily="18" charset="2"/>
              </a:rPr>
              <a:t>  &gt; 0    / </a:t>
            </a:r>
          </a:p>
          <a:p>
            <a:pPr>
              <a:buFont typeface="Wingdings" pitchFamily="2" charset="2"/>
              <a:buNone/>
            </a:pPr>
            <a:r>
              <a:rPr lang="en-US" sz="2000" smtClean="0">
                <a:sym typeface="Symbol" pitchFamily="18" charset="2"/>
              </a:rPr>
              <a:t>            &gt; -[/ + (</a:t>
            </a:r>
            <a:r>
              <a:rPr lang="en-US" sz="2000" baseline="-25000" smtClean="0">
                <a:sym typeface="Symbol" pitchFamily="18" charset="2"/>
              </a:rPr>
              <a:t>1</a:t>
            </a:r>
            <a:r>
              <a:rPr lang="en-US" sz="2000" smtClean="0">
                <a:sym typeface="Symbol" pitchFamily="18" charset="2"/>
              </a:rPr>
              <a:t>/) Age + (</a:t>
            </a:r>
            <a:r>
              <a:rPr lang="en-US" sz="2000" baseline="-25000" smtClean="0">
                <a:sym typeface="Symbol" pitchFamily="18" charset="2"/>
              </a:rPr>
              <a:t>2</a:t>
            </a:r>
            <a:r>
              <a:rPr lang="en-US" sz="2000" smtClean="0">
                <a:sym typeface="Symbol" pitchFamily="18" charset="2"/>
              </a:rPr>
              <a:t>/)Income + (</a:t>
            </a:r>
            <a:r>
              <a:rPr lang="en-US" sz="2000" baseline="-25000" smtClean="0">
                <a:sym typeface="Symbol" pitchFamily="18" charset="2"/>
              </a:rPr>
              <a:t>3</a:t>
            </a:r>
            <a:r>
              <a:rPr lang="en-US" sz="2000" smtClean="0">
                <a:sym typeface="Symbol" pitchFamily="18" charset="2"/>
              </a:rPr>
              <a:t>/) Sex]  &gt; 0</a:t>
            </a:r>
          </a:p>
          <a:p>
            <a:pPr>
              <a:buFont typeface="Wingdings" pitchFamily="2" charset="2"/>
              <a:buNone/>
            </a:pPr>
            <a:r>
              <a:rPr lang="en-US" sz="2000" smtClean="0">
                <a:sym typeface="Symbol" pitchFamily="18" charset="2"/>
              </a:rPr>
              <a:t> or     w &gt; -[’ + </a:t>
            </a:r>
            <a:r>
              <a:rPr lang="en-US" sz="2000" baseline="-25000" smtClean="0">
                <a:sym typeface="Symbol" pitchFamily="18" charset="2"/>
              </a:rPr>
              <a:t>1</a:t>
            </a:r>
            <a:r>
              <a:rPr lang="en-US" sz="2000" smtClean="0">
                <a:sym typeface="Symbol" pitchFamily="18" charset="2"/>
              </a:rPr>
              <a:t>’Age + ’Income + ’Sex]  &gt; 0</a:t>
            </a:r>
          </a:p>
          <a:p>
            <a:pPr>
              <a:buFont typeface="Wingdings" pitchFamily="2" charset="2"/>
              <a:buNone/>
            </a:pPr>
            <a:r>
              <a:rPr lang="en-US" sz="2000" smtClean="0">
                <a:sym typeface="Symbol" pitchFamily="18" charset="2"/>
              </a:rPr>
              <a:t>              Y = 1 if U</a:t>
            </a:r>
            <a:r>
              <a:rPr lang="en-US" sz="2000" baseline="-25000" smtClean="0">
                <a:sym typeface="Symbol" pitchFamily="18" charset="2"/>
              </a:rPr>
              <a:t>visit</a:t>
            </a:r>
            <a:r>
              <a:rPr lang="en-US" sz="2000" smtClean="0">
                <a:sym typeface="Symbol" pitchFamily="18" charset="2"/>
              </a:rPr>
              <a:t>  &gt; 0</a:t>
            </a:r>
          </a:p>
          <a:p>
            <a:pPr>
              <a:buFont typeface="Wingdings" pitchFamily="2" charset="2"/>
              <a:buNone/>
            </a:pPr>
            <a:r>
              <a:rPr lang="en-US" sz="2000" smtClean="0">
                <a:sym typeface="Symbol" pitchFamily="18" charset="2"/>
              </a:rPr>
              <a:t>              Var[w] = 1  </a:t>
            </a:r>
          </a:p>
          <a:p>
            <a:pPr>
              <a:buFont typeface="Wingdings" pitchFamily="2" charset="2"/>
              <a:buNone/>
            </a:pPr>
            <a:r>
              <a:rPr lang="en-US" sz="2000" smtClean="0"/>
              <a:t>Same data.  The data contain no information about the variance.</a:t>
            </a:r>
          </a:p>
          <a:p>
            <a:pPr>
              <a:buFont typeface="Wingdings" pitchFamily="2" charset="2"/>
              <a:buNone/>
            </a:pPr>
            <a:r>
              <a:rPr lang="en-US" sz="2000" smtClean="0"/>
              <a:t>                  We assume</a:t>
            </a:r>
            <a:r>
              <a:rPr lang="en-US" sz="2000" smtClean="0">
                <a:sym typeface="Symbol" pitchFamily="18" charset="2"/>
              </a:rPr>
              <a:t> Var[] = 1.</a:t>
            </a:r>
            <a:endParaRPr lang="en-US" sz="200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295400" y="1600200"/>
            <a:ext cx="678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endParaRPr lang="en-US" sz="2400"/>
          </a:p>
        </p:txBody>
      </p:sp>
      <p:sp>
        <p:nvSpPr>
          <p:cNvPr id="32771" name="Text Box 6"/>
          <p:cNvSpPr txBox="1">
            <a:spLocks noChangeArrowheads="1"/>
          </p:cNvSpPr>
          <p:nvPr/>
        </p:nvSpPr>
        <p:spPr bwMode="auto">
          <a:xfrm>
            <a:off x="1905000" y="852488"/>
            <a:ext cx="5867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800">
                <a:latin typeface="Tahoma" pitchFamily="34" charset="0"/>
                <a:sym typeface="Symbol" pitchFamily="18" charset="2"/>
              </a:rPr>
              <a:t>+</a:t>
            </a:r>
            <a:r>
              <a:rPr lang="en-US" sz="2800" baseline="-25000">
                <a:latin typeface="Tahoma" pitchFamily="34" charset="0"/>
                <a:sym typeface="Symbol" pitchFamily="18" charset="2"/>
              </a:rPr>
              <a:t>1</a:t>
            </a:r>
            <a:r>
              <a:rPr lang="en-US" sz="2800">
                <a:latin typeface="Tahoma" pitchFamily="34" charset="0"/>
                <a:sym typeface="Symbol" pitchFamily="18" charset="2"/>
              </a:rPr>
              <a:t>Age + </a:t>
            </a:r>
            <a:r>
              <a:rPr lang="en-US" sz="2800" baseline="-25000">
                <a:latin typeface="Tahoma" pitchFamily="34" charset="0"/>
                <a:sym typeface="Symbol" pitchFamily="18" charset="2"/>
              </a:rPr>
              <a:t>2 </a:t>
            </a:r>
            <a:r>
              <a:rPr lang="en-US" sz="2800">
                <a:latin typeface="Tahoma" pitchFamily="34" charset="0"/>
                <a:sym typeface="Symbol" pitchFamily="18" charset="2"/>
              </a:rPr>
              <a:t>Income + </a:t>
            </a:r>
            <a:r>
              <a:rPr lang="en-US" sz="2800">
                <a:sym typeface="Symbol" pitchFamily="18" charset="2"/>
              </a:rPr>
              <a:t></a:t>
            </a:r>
            <a:r>
              <a:rPr lang="en-US">
                <a:sym typeface="Symbol" pitchFamily="18" charset="2"/>
              </a:rPr>
              <a:t>3 </a:t>
            </a:r>
            <a:r>
              <a:rPr lang="en-US" sz="2800">
                <a:latin typeface="Tahoma" pitchFamily="34" charset="0"/>
                <a:sym typeface="Symbol" pitchFamily="18" charset="2"/>
              </a:rPr>
              <a:t>Sex</a:t>
            </a:r>
          </a:p>
        </p:txBody>
      </p:sp>
      <p:pic>
        <p:nvPicPr>
          <p:cNvPr id="3277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724775"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eaLnBrk="1" hangingPunct="1"/>
            <a:r>
              <a:rPr lang="en-US" smtClean="0"/>
              <a:t>Fully Parametric</a:t>
            </a:r>
          </a:p>
        </p:txBody>
      </p:sp>
      <p:sp>
        <p:nvSpPr>
          <p:cNvPr id="33795" name="Rectangle 3"/>
          <p:cNvSpPr>
            <a:spLocks noGrp="1" noChangeArrowheads="1"/>
          </p:cNvSpPr>
          <p:nvPr>
            <p:ph type="body" idx="1"/>
          </p:nvPr>
        </p:nvSpPr>
        <p:spPr>
          <a:xfrm>
            <a:off x="533400" y="1905000"/>
            <a:ext cx="8229600" cy="3733800"/>
          </a:xfrm>
        </p:spPr>
        <p:txBody>
          <a:bodyPr/>
          <a:lstStyle/>
          <a:p>
            <a:pPr eaLnBrk="1" hangingPunct="1"/>
            <a:r>
              <a:rPr lang="en-US" smtClean="0"/>
              <a:t>Index Function: U* = </a:t>
            </a:r>
            <a:r>
              <a:rPr lang="el-GR" b="1" smtClean="0"/>
              <a:t>β</a:t>
            </a:r>
            <a:r>
              <a:rPr lang="en-US" b="1" smtClean="0"/>
              <a:t>’x</a:t>
            </a:r>
            <a:r>
              <a:rPr lang="en-US" smtClean="0"/>
              <a:t> + </a:t>
            </a:r>
            <a:r>
              <a:rPr lang="el-GR" smtClean="0"/>
              <a:t>ε</a:t>
            </a:r>
            <a:endParaRPr lang="en-US" smtClean="0"/>
          </a:p>
          <a:p>
            <a:pPr eaLnBrk="1" hangingPunct="1"/>
            <a:r>
              <a:rPr lang="en-US" smtClean="0"/>
              <a:t>Observation Mechanism: y = 1[U* &gt; 0]</a:t>
            </a:r>
          </a:p>
          <a:p>
            <a:pPr eaLnBrk="1" hangingPunct="1"/>
            <a:r>
              <a:rPr lang="en-US" smtClean="0"/>
              <a:t>Distribution: </a:t>
            </a:r>
            <a:r>
              <a:rPr lang="el-GR" smtClean="0"/>
              <a:t>ε</a:t>
            </a:r>
            <a:r>
              <a:rPr lang="en-US" smtClean="0"/>
              <a:t> ~ f(</a:t>
            </a:r>
            <a:r>
              <a:rPr lang="el-GR" smtClean="0"/>
              <a:t>ε</a:t>
            </a:r>
            <a:r>
              <a:rPr lang="en-US" smtClean="0"/>
              <a:t>); Normal, Logistic, …</a:t>
            </a:r>
          </a:p>
          <a:p>
            <a:pPr eaLnBrk="1" hangingPunct="1"/>
            <a:endParaRPr lang="en-US" smtClean="0"/>
          </a:p>
          <a:p>
            <a:pPr eaLnBrk="1" hangingPunct="1"/>
            <a:r>
              <a:rPr lang="en-US" smtClean="0"/>
              <a:t>Maximum Likelihood Estimation:</a:t>
            </a:r>
            <a:br>
              <a:rPr lang="en-US" smtClean="0"/>
            </a:br>
            <a:r>
              <a:rPr lang="en-US" smtClean="0"/>
              <a:t/>
            </a:r>
            <a:br>
              <a:rPr lang="en-US" smtClean="0"/>
            </a:br>
            <a:r>
              <a:rPr lang="en-US" smtClean="0"/>
              <a:t>Max(</a:t>
            </a:r>
            <a:r>
              <a:rPr lang="el-GR" b="1" smtClean="0"/>
              <a:t>β</a:t>
            </a:r>
            <a:r>
              <a:rPr lang="en-US" smtClean="0"/>
              <a:t>) logL = </a:t>
            </a:r>
            <a:r>
              <a:rPr lang="el-GR" smtClean="0"/>
              <a:t>Σ</a:t>
            </a:r>
            <a:r>
              <a:rPr lang="en-US" baseline="-25000" smtClean="0"/>
              <a:t>i</a:t>
            </a:r>
            <a:r>
              <a:rPr lang="en-US" smtClean="0"/>
              <a:t> log Prob(Y</a:t>
            </a:r>
            <a:r>
              <a:rPr lang="en-US" baseline="-25000" smtClean="0"/>
              <a:t>i </a:t>
            </a:r>
            <a:r>
              <a:rPr lang="en-US" smtClean="0"/>
              <a:t>= y</a:t>
            </a:r>
            <a:r>
              <a:rPr lang="en-US" baseline="-25000" smtClean="0"/>
              <a:t>i</a:t>
            </a:r>
            <a:r>
              <a:rPr lang="en-US" smtClean="0"/>
              <a:t>|x</a:t>
            </a:r>
            <a:r>
              <a:rPr lang="en-US" baseline="-25000" smtClean="0"/>
              <a:t>i</a:t>
            </a:r>
            <a:r>
              <a:rPr lang="en-US" smtClean="0"/>
              <a:t>)</a:t>
            </a:r>
            <a:endParaRPr lang="el-GR"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pPr algn="ctr"/>
            <a:r>
              <a:rPr lang="en-US" smtClean="0"/>
              <a:t>Log Likelihood Function</a:t>
            </a:r>
          </a:p>
        </p:txBody>
      </p:sp>
      <p:graphicFrame>
        <p:nvGraphicFramePr>
          <p:cNvPr id="1026" name="Object 2"/>
          <p:cNvGraphicFramePr>
            <a:graphicFrameLocks noChangeAspect="1"/>
          </p:cNvGraphicFramePr>
          <p:nvPr/>
        </p:nvGraphicFramePr>
        <p:xfrm>
          <a:off x="762000" y="2209800"/>
          <a:ext cx="7939088" cy="2727325"/>
        </p:xfrm>
        <a:graphic>
          <a:graphicData uri="http://schemas.openxmlformats.org/presentationml/2006/ole">
            <mc:AlternateContent xmlns:mc="http://schemas.openxmlformats.org/markup-compatibility/2006">
              <mc:Choice xmlns:v="urn:schemas-microsoft-com:vml" Requires="v">
                <p:oleObj spid="_x0000_s1028" name="Equation" r:id="rId3" imgW="4178160" imgH="1434960" progId="Equation.DSMT4">
                  <p:embed/>
                </p:oleObj>
              </mc:Choice>
              <mc:Fallback>
                <p:oleObj name="Equation" r:id="rId3" imgW="4178160" imgH="143496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09800"/>
                        <a:ext cx="7939088" cy="272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algn="ctr" eaLnBrk="1" hangingPunct="1"/>
            <a:r>
              <a:rPr lang="en-US" smtClean="0">
                <a:solidFill>
                  <a:schemeClr val="tx1"/>
                </a:solidFill>
              </a:rPr>
              <a:t>Parametric: Logit Model</a:t>
            </a:r>
          </a:p>
        </p:txBody>
      </p:sp>
      <p:pic>
        <p:nvPicPr>
          <p:cNvPr id="3481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13" y="1981200"/>
            <a:ext cx="8701087"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algn="ctr" eaLnBrk="1" hangingPunct="1"/>
            <a:r>
              <a:rPr lang="en-US" smtClean="0">
                <a:solidFill>
                  <a:schemeClr val="tx1"/>
                </a:solidFill>
              </a:rPr>
              <a:t>Completing the Model:  F(</a:t>
            </a:r>
            <a:r>
              <a:rPr lang="en-US" sz="4800" smtClean="0">
                <a:solidFill>
                  <a:schemeClr val="tx1"/>
                </a:solidFill>
                <a:sym typeface="Symbol" pitchFamily="18" charset="2"/>
              </a:rPr>
              <a:t></a:t>
            </a:r>
            <a:r>
              <a:rPr lang="en-US" smtClean="0">
                <a:solidFill>
                  <a:schemeClr val="tx1"/>
                </a:solidFill>
                <a:sym typeface="Symbol" pitchFamily="18" charset="2"/>
              </a:rPr>
              <a:t>)</a:t>
            </a:r>
            <a:endParaRPr lang="en-US" sz="4800" smtClean="0">
              <a:solidFill>
                <a:schemeClr val="tx1"/>
              </a:solidFill>
              <a:sym typeface="Symbol" pitchFamily="18" charset="2"/>
            </a:endParaRPr>
          </a:p>
        </p:txBody>
      </p:sp>
      <p:sp>
        <p:nvSpPr>
          <p:cNvPr id="35843" name="Rectangle 3"/>
          <p:cNvSpPr>
            <a:spLocks noGrp="1" noChangeArrowheads="1"/>
          </p:cNvSpPr>
          <p:nvPr>
            <p:ph type="body" idx="4294967295"/>
          </p:nvPr>
        </p:nvSpPr>
        <p:spPr>
          <a:xfrm>
            <a:off x="990600" y="2209800"/>
            <a:ext cx="7620000" cy="3352800"/>
          </a:xfrm>
        </p:spPr>
        <p:txBody>
          <a:bodyPr/>
          <a:lstStyle/>
          <a:p>
            <a:pPr eaLnBrk="1" hangingPunct="1"/>
            <a:r>
              <a:rPr lang="en-US" sz="2400" smtClean="0"/>
              <a:t>The distribution</a:t>
            </a:r>
          </a:p>
          <a:p>
            <a:pPr lvl="1" eaLnBrk="1" hangingPunct="1"/>
            <a:r>
              <a:rPr lang="en-US" sz="2000" smtClean="0"/>
              <a:t>Normal:     </a:t>
            </a:r>
            <a:r>
              <a:rPr lang="en-US" sz="2000" b="1" smtClean="0">
                <a:solidFill>
                  <a:srgbClr val="FF3300"/>
                </a:solidFill>
              </a:rPr>
              <a:t>PROBIT</a:t>
            </a:r>
            <a:r>
              <a:rPr lang="en-US" sz="2000" smtClean="0"/>
              <a:t>, natural for behavior</a:t>
            </a:r>
          </a:p>
          <a:p>
            <a:pPr lvl="1" eaLnBrk="1" hangingPunct="1"/>
            <a:r>
              <a:rPr lang="en-US" sz="2000" smtClean="0"/>
              <a:t>Logistic:    </a:t>
            </a:r>
            <a:r>
              <a:rPr lang="en-US" sz="2000" b="1" smtClean="0">
                <a:solidFill>
                  <a:srgbClr val="FF3300"/>
                </a:solidFill>
              </a:rPr>
              <a:t>LOGIT</a:t>
            </a:r>
            <a:r>
              <a:rPr lang="en-US" sz="2000" smtClean="0"/>
              <a:t>, allows “thicker tails”</a:t>
            </a:r>
          </a:p>
          <a:p>
            <a:pPr lvl="1" eaLnBrk="1" hangingPunct="1"/>
            <a:r>
              <a:rPr lang="en-US" sz="2000" smtClean="0"/>
              <a:t>Gompertz: </a:t>
            </a:r>
            <a:r>
              <a:rPr lang="en-US" sz="2000" b="1" smtClean="0">
                <a:solidFill>
                  <a:srgbClr val="FF3300"/>
                </a:solidFill>
              </a:rPr>
              <a:t>EXTREME VALUE</a:t>
            </a:r>
            <a:r>
              <a:rPr lang="en-US" sz="2000" smtClean="0"/>
              <a:t>, asymmetric, underlies the basic logit model for multiple choice</a:t>
            </a:r>
          </a:p>
          <a:p>
            <a:pPr eaLnBrk="1" hangingPunct="1"/>
            <a:r>
              <a:rPr lang="en-US" sz="2400" smtClean="0"/>
              <a:t>Does it matter?</a:t>
            </a:r>
          </a:p>
          <a:p>
            <a:pPr lvl="1" eaLnBrk="1" hangingPunct="1"/>
            <a:r>
              <a:rPr lang="en-US" sz="2000" smtClean="0"/>
              <a:t>Yes, large difference in estimates</a:t>
            </a:r>
          </a:p>
          <a:p>
            <a:pPr lvl="1" eaLnBrk="1" hangingPunct="1"/>
            <a:r>
              <a:rPr lang="en-US" sz="2000" smtClean="0"/>
              <a:t>Not much, quantities of interest are more stable.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p:txBody>
          <a:bodyPr/>
          <a:lstStyle/>
          <a:p>
            <a:pPr algn="ctr" eaLnBrk="1" hangingPunct="1"/>
            <a:r>
              <a:rPr lang="en-US" smtClean="0"/>
              <a:t>Parametric Model Estimation</a:t>
            </a:r>
          </a:p>
        </p:txBody>
      </p:sp>
      <p:sp>
        <p:nvSpPr>
          <p:cNvPr id="2052" name="Rectangle 3"/>
          <p:cNvSpPr>
            <a:spLocks noGrp="1" noChangeArrowheads="1"/>
          </p:cNvSpPr>
          <p:nvPr>
            <p:ph type="body" idx="4294967295"/>
          </p:nvPr>
        </p:nvSpPr>
        <p:spPr/>
        <p:txBody>
          <a:bodyPr/>
          <a:lstStyle/>
          <a:p>
            <a:pPr eaLnBrk="1" hangingPunct="1">
              <a:lnSpc>
                <a:spcPct val="90000"/>
              </a:lnSpc>
            </a:pPr>
            <a:r>
              <a:rPr lang="en-US" smtClean="0"/>
              <a:t>How to estimate </a:t>
            </a:r>
            <a:r>
              <a:rPr lang="en-US" sz="2400" smtClean="0">
                <a:sym typeface="Symbol" pitchFamily="18" charset="2"/>
              </a:rPr>
              <a:t>, </a:t>
            </a:r>
            <a:r>
              <a:rPr lang="en-US" sz="2400" baseline="-25000" smtClean="0">
                <a:sym typeface="Symbol" pitchFamily="18" charset="2"/>
              </a:rPr>
              <a:t>1</a:t>
            </a:r>
            <a:r>
              <a:rPr lang="en-US" sz="2400" smtClean="0">
                <a:sym typeface="Symbol" pitchFamily="18" charset="2"/>
              </a:rPr>
              <a:t>, </a:t>
            </a:r>
            <a:r>
              <a:rPr lang="en-US" sz="2400" baseline="-25000" smtClean="0">
                <a:sym typeface="Symbol" pitchFamily="18" charset="2"/>
              </a:rPr>
              <a:t>2</a:t>
            </a:r>
            <a:r>
              <a:rPr lang="en-US" sz="2400" smtClean="0">
                <a:sym typeface="Symbol" pitchFamily="18" charset="2"/>
              </a:rPr>
              <a:t>, </a:t>
            </a:r>
            <a:r>
              <a:rPr lang="en-US" sz="2400" baseline="-25000" smtClean="0">
                <a:sym typeface="Symbol" pitchFamily="18" charset="2"/>
              </a:rPr>
              <a:t>3</a:t>
            </a:r>
            <a:r>
              <a:rPr lang="en-US" sz="2400" smtClean="0">
                <a:sym typeface="Symbol" pitchFamily="18" charset="2"/>
              </a:rPr>
              <a:t>?</a:t>
            </a:r>
            <a:br>
              <a:rPr lang="en-US" sz="2400" smtClean="0">
                <a:sym typeface="Symbol" pitchFamily="18" charset="2"/>
              </a:rPr>
            </a:br>
            <a:endParaRPr lang="en-US" sz="2400" smtClean="0">
              <a:sym typeface="Symbol" pitchFamily="18" charset="2"/>
            </a:endParaRPr>
          </a:p>
          <a:p>
            <a:pPr lvl="1" eaLnBrk="1" hangingPunct="1">
              <a:lnSpc>
                <a:spcPct val="90000"/>
              </a:lnSpc>
            </a:pPr>
            <a:r>
              <a:rPr lang="en-US" sz="2000" smtClean="0">
                <a:sym typeface="Symbol" pitchFamily="18" charset="2"/>
              </a:rPr>
              <a:t>It’s not regression</a:t>
            </a:r>
          </a:p>
          <a:p>
            <a:pPr lvl="1" eaLnBrk="1" hangingPunct="1">
              <a:lnSpc>
                <a:spcPct val="90000"/>
              </a:lnSpc>
            </a:pPr>
            <a:r>
              <a:rPr lang="en-US" sz="2000" smtClean="0">
                <a:sym typeface="Symbol" pitchFamily="18" charset="2"/>
              </a:rPr>
              <a:t>The technique of maximum likelihood</a:t>
            </a:r>
          </a:p>
          <a:p>
            <a:pPr lvl="1" eaLnBrk="1" hangingPunct="1">
              <a:lnSpc>
                <a:spcPct val="90000"/>
              </a:lnSpc>
            </a:pPr>
            <a:endParaRPr lang="en-US" sz="2000" smtClean="0">
              <a:sym typeface="Symbol" pitchFamily="18" charset="2"/>
            </a:endParaRPr>
          </a:p>
          <a:p>
            <a:pPr lvl="1" eaLnBrk="1" hangingPunct="1">
              <a:lnSpc>
                <a:spcPct val="90000"/>
              </a:lnSpc>
            </a:pPr>
            <a:endParaRPr lang="en-US" sz="2000" smtClean="0">
              <a:sym typeface="Symbol" pitchFamily="18" charset="2"/>
            </a:endParaRPr>
          </a:p>
          <a:p>
            <a:pPr lvl="1" eaLnBrk="1" hangingPunct="1">
              <a:lnSpc>
                <a:spcPct val="90000"/>
              </a:lnSpc>
            </a:pPr>
            <a:r>
              <a:rPr lang="en-US" sz="2000" smtClean="0">
                <a:sym typeface="Symbol" pitchFamily="18" charset="2"/>
              </a:rPr>
              <a:t>Prob[y=1] = </a:t>
            </a:r>
          </a:p>
          <a:p>
            <a:pPr lvl="1" eaLnBrk="1" hangingPunct="1">
              <a:lnSpc>
                <a:spcPct val="90000"/>
              </a:lnSpc>
              <a:buFont typeface="Wingdings" pitchFamily="2" charset="2"/>
              <a:buNone/>
            </a:pPr>
            <a:r>
              <a:rPr lang="en-US" sz="2000" smtClean="0">
                <a:sym typeface="Symbol" pitchFamily="18" charset="2"/>
              </a:rPr>
              <a:t>      Prob[</a:t>
            </a:r>
            <a:r>
              <a:rPr lang="en-US" smtClean="0">
                <a:sym typeface="Symbol" pitchFamily="18" charset="2"/>
              </a:rPr>
              <a:t> &gt; -(</a:t>
            </a:r>
            <a:r>
              <a:rPr lang="en-US" sz="2000" smtClean="0">
                <a:sym typeface="Symbol" pitchFamily="18" charset="2"/>
              </a:rPr>
              <a:t> + </a:t>
            </a:r>
            <a:r>
              <a:rPr lang="en-US" sz="2000" baseline="-25000" smtClean="0">
                <a:sym typeface="Symbol" pitchFamily="18" charset="2"/>
              </a:rPr>
              <a:t>1 </a:t>
            </a:r>
            <a:r>
              <a:rPr lang="en-US" sz="2000" smtClean="0">
                <a:sym typeface="Symbol" pitchFamily="18" charset="2"/>
              </a:rPr>
              <a:t>Age + </a:t>
            </a:r>
            <a:r>
              <a:rPr lang="en-US" sz="2000" baseline="-25000" smtClean="0">
                <a:sym typeface="Symbol" pitchFamily="18" charset="2"/>
              </a:rPr>
              <a:t>2 </a:t>
            </a:r>
            <a:r>
              <a:rPr lang="en-US" sz="2000" smtClean="0">
                <a:sym typeface="Symbol" pitchFamily="18" charset="2"/>
              </a:rPr>
              <a:t>Income + </a:t>
            </a:r>
            <a:r>
              <a:rPr lang="en-US" sz="2000" baseline="-25000" smtClean="0">
                <a:sym typeface="Symbol" pitchFamily="18" charset="2"/>
              </a:rPr>
              <a:t>3 </a:t>
            </a:r>
            <a:r>
              <a:rPr lang="en-US" sz="2000" smtClean="0">
                <a:sym typeface="Symbol" pitchFamily="18" charset="2"/>
              </a:rPr>
              <a:t>Sex</a:t>
            </a:r>
            <a:r>
              <a:rPr lang="en-US" smtClean="0">
                <a:sym typeface="Symbol" pitchFamily="18" charset="2"/>
              </a:rPr>
              <a:t>)]</a:t>
            </a:r>
          </a:p>
          <a:p>
            <a:pPr lvl="1" eaLnBrk="1" hangingPunct="1">
              <a:lnSpc>
                <a:spcPct val="90000"/>
              </a:lnSpc>
              <a:buFont typeface="Wingdings" pitchFamily="2" charset="2"/>
              <a:buNone/>
            </a:pPr>
            <a:r>
              <a:rPr lang="en-US" smtClean="0">
                <a:sym typeface="Symbol" pitchFamily="18" charset="2"/>
              </a:rPr>
              <a:t>     </a:t>
            </a:r>
            <a:r>
              <a:rPr lang="en-US" sz="2000" smtClean="0">
                <a:sym typeface="Symbol" pitchFamily="18" charset="2"/>
              </a:rPr>
              <a:t>Prob[y=0]  =  1 - Prob[y=1]</a:t>
            </a:r>
            <a:r>
              <a:rPr lang="en-US" smtClean="0">
                <a:sym typeface="Symbol" pitchFamily="18" charset="2"/>
              </a:rPr>
              <a:t> </a:t>
            </a:r>
            <a:br>
              <a:rPr lang="en-US" smtClean="0">
                <a:sym typeface="Symbol" pitchFamily="18" charset="2"/>
              </a:rPr>
            </a:br>
            <a:endParaRPr lang="en-US" smtClean="0">
              <a:sym typeface="Symbol" pitchFamily="18" charset="2"/>
            </a:endParaRPr>
          </a:p>
          <a:p>
            <a:pPr eaLnBrk="1" hangingPunct="1">
              <a:lnSpc>
                <a:spcPct val="90000"/>
              </a:lnSpc>
            </a:pPr>
            <a:r>
              <a:rPr lang="en-US" sz="2400" smtClean="0">
                <a:sym typeface="Symbol" pitchFamily="18" charset="2"/>
              </a:rPr>
              <a:t>Requires a model for the probability</a:t>
            </a:r>
          </a:p>
          <a:p>
            <a:pPr lvl="1" eaLnBrk="1" hangingPunct="1">
              <a:lnSpc>
                <a:spcPct val="90000"/>
              </a:lnSpc>
            </a:pPr>
            <a:endParaRPr lang="en-US" sz="2000" smtClean="0">
              <a:sym typeface="Symbol" pitchFamily="18" charset="2"/>
            </a:endParaRPr>
          </a:p>
        </p:txBody>
      </p:sp>
      <p:graphicFrame>
        <p:nvGraphicFramePr>
          <p:cNvPr id="2050" name="Object 4"/>
          <p:cNvGraphicFramePr>
            <a:graphicFrameLocks noChangeAspect="1"/>
          </p:cNvGraphicFramePr>
          <p:nvPr/>
        </p:nvGraphicFramePr>
        <p:xfrm>
          <a:off x="1371600" y="3124200"/>
          <a:ext cx="5791200" cy="628650"/>
        </p:xfrm>
        <a:graphic>
          <a:graphicData uri="http://schemas.openxmlformats.org/presentationml/2006/ole">
            <mc:AlternateContent xmlns:mc="http://schemas.openxmlformats.org/markup-compatibility/2006">
              <mc:Choice xmlns:v="urn:schemas-microsoft-com:vml" Requires="v">
                <p:oleObj spid="_x0000_s2053" name="Equation" r:id="rId4" imgW="2501900" imgH="279400" progId="Equation.DSMT4">
                  <p:embed/>
                </p:oleObj>
              </mc:Choice>
              <mc:Fallback>
                <p:oleObj name="Equation" r:id="rId4" imgW="2501900" imgH="2794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124200"/>
                        <a:ext cx="5791200"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pPr algn="ctr"/>
            <a:r>
              <a:rPr lang="en-US" smtClean="0"/>
              <a:t>Grouped Data</a:t>
            </a:r>
          </a:p>
        </p:txBody>
      </p:sp>
      <p:graphicFrame>
        <p:nvGraphicFramePr>
          <p:cNvPr id="3074" name="Object 2"/>
          <p:cNvGraphicFramePr>
            <a:graphicFrameLocks noChangeAspect="1"/>
          </p:cNvGraphicFramePr>
          <p:nvPr/>
        </p:nvGraphicFramePr>
        <p:xfrm>
          <a:off x="762000" y="2286000"/>
          <a:ext cx="7754938" cy="3352800"/>
        </p:xfrm>
        <a:graphic>
          <a:graphicData uri="http://schemas.openxmlformats.org/presentationml/2006/ole">
            <mc:AlternateContent xmlns:mc="http://schemas.openxmlformats.org/markup-compatibility/2006">
              <mc:Choice xmlns:v="urn:schemas-microsoft-com:vml" Requires="v">
                <p:oleObj spid="_x0000_s3076" name="Equation" r:id="rId3" imgW="3288960" imgH="1422360" progId="Equation.DSMT4">
                  <p:embed/>
                </p:oleObj>
              </mc:Choice>
              <mc:Fallback>
                <p:oleObj name="Equation" r:id="rId3" imgW="3288960" imgH="142236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86000"/>
                        <a:ext cx="7754938"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p:txBody>
          <a:bodyPr/>
          <a:lstStyle/>
          <a:p>
            <a:pPr algn="ctr" eaLnBrk="1" hangingPunct="1"/>
            <a:r>
              <a:rPr lang="en-US" sz="4000" smtClean="0">
                <a:solidFill>
                  <a:schemeClr val="tx1"/>
                </a:solidFill>
              </a:rPr>
              <a:t>Estimated Binary Choice Models</a:t>
            </a:r>
          </a:p>
        </p:txBody>
      </p:sp>
      <p:pic>
        <p:nvPicPr>
          <p:cNvPr id="410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1524000"/>
            <a:ext cx="847725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graphicFrame>
        <p:nvGraphicFramePr>
          <p:cNvPr id="4098" name="Object 11"/>
          <p:cNvGraphicFramePr>
            <a:graphicFrameLocks noChangeAspect="1"/>
          </p:cNvGraphicFramePr>
          <p:nvPr/>
        </p:nvGraphicFramePr>
        <p:xfrm>
          <a:off x="762000" y="4876800"/>
          <a:ext cx="7593013" cy="1066800"/>
        </p:xfrm>
        <a:graphic>
          <a:graphicData uri="http://schemas.openxmlformats.org/presentationml/2006/ole">
            <mc:AlternateContent xmlns:mc="http://schemas.openxmlformats.org/markup-compatibility/2006">
              <mc:Choice xmlns:v="urn:schemas-microsoft-com:vml" Requires="v">
                <p:oleObj spid="_x0000_s4101" name="Equation" r:id="rId5" imgW="3073320" imgH="431640" progId="Equation.DSMT4">
                  <p:embed/>
                </p:oleObj>
              </mc:Choice>
              <mc:Fallback>
                <p:oleObj name="Equation" r:id="rId5" imgW="3073320" imgH="431640" progId="Equation.DSMT4">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4876800"/>
                        <a:ext cx="7593013"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idx="4294967295"/>
          </p:nvPr>
        </p:nvSpPr>
        <p:spPr>
          <a:xfrm>
            <a:off x="457200" y="304800"/>
            <a:ext cx="8229600" cy="1139825"/>
          </a:xfrm>
        </p:spPr>
        <p:txBody>
          <a:bodyPr/>
          <a:lstStyle/>
          <a:p>
            <a:pPr algn="ctr" eaLnBrk="1" hangingPunct="1"/>
            <a:r>
              <a:rPr lang="en-US" sz="3600" smtClean="0"/>
              <a:t>Weighting and Choice Based Sampling</a:t>
            </a:r>
          </a:p>
        </p:txBody>
      </p:sp>
      <p:sp>
        <p:nvSpPr>
          <p:cNvPr id="5125" name="Rectangle 3"/>
          <p:cNvSpPr>
            <a:spLocks noGrp="1" noChangeArrowheads="1"/>
          </p:cNvSpPr>
          <p:nvPr>
            <p:ph type="body" sz="half" idx="4294967295"/>
          </p:nvPr>
        </p:nvSpPr>
        <p:spPr>
          <a:xfrm>
            <a:off x="762000" y="1600200"/>
            <a:ext cx="7826375" cy="4530725"/>
          </a:xfrm>
        </p:spPr>
        <p:txBody>
          <a:bodyPr/>
          <a:lstStyle/>
          <a:p>
            <a:pPr eaLnBrk="1" hangingPunct="1"/>
            <a:r>
              <a:rPr lang="en-US" sz="2400" smtClean="0"/>
              <a:t>Weighted log likelihood for all data types</a:t>
            </a:r>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Endogenous weights for individual data</a:t>
            </a:r>
          </a:p>
          <a:p>
            <a:pPr eaLnBrk="1" hangingPunct="1">
              <a:buFont typeface="Wingdings" pitchFamily="2" charset="2"/>
              <a:buNone/>
            </a:pPr>
            <a:r>
              <a:rPr lang="en-US" sz="2400" smtClean="0"/>
              <a:t>   “Biased” sampling – “Choice Based”</a:t>
            </a:r>
          </a:p>
        </p:txBody>
      </p:sp>
      <p:graphicFrame>
        <p:nvGraphicFramePr>
          <p:cNvPr id="5122" name="Object 4"/>
          <p:cNvGraphicFramePr>
            <a:graphicFrameLocks noChangeAspect="1"/>
          </p:cNvGraphicFramePr>
          <p:nvPr>
            <p:ph sz="half" idx="4294967295"/>
          </p:nvPr>
        </p:nvGraphicFramePr>
        <p:xfrm>
          <a:off x="1524000" y="2133600"/>
          <a:ext cx="5486400" cy="1085850"/>
        </p:xfrm>
        <a:graphic>
          <a:graphicData uri="http://schemas.openxmlformats.org/presentationml/2006/ole">
            <mc:AlternateContent xmlns:mc="http://schemas.openxmlformats.org/markup-compatibility/2006">
              <mc:Choice xmlns:v="urn:schemas-microsoft-com:vml" Requires="v">
                <p:oleObj spid="_x0000_s5126" name="Equation" r:id="rId4" imgW="2692080" imgH="533160" progId="Equation.DSMT4">
                  <p:embed/>
                </p:oleObj>
              </mc:Choice>
              <mc:Fallback>
                <p:oleObj name="Equation" r:id="rId4" imgW="2692080" imgH="5331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133600"/>
                        <a:ext cx="5486400" cy="108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3" name="Object 5"/>
          <p:cNvGraphicFramePr>
            <a:graphicFrameLocks noChangeAspect="1"/>
          </p:cNvGraphicFramePr>
          <p:nvPr/>
        </p:nvGraphicFramePr>
        <p:xfrm>
          <a:off x="1752600" y="4430713"/>
          <a:ext cx="5216525" cy="1970087"/>
        </p:xfrm>
        <a:graphic>
          <a:graphicData uri="http://schemas.openxmlformats.org/presentationml/2006/ole">
            <mc:AlternateContent xmlns:mc="http://schemas.openxmlformats.org/markup-compatibility/2006">
              <mc:Choice xmlns:v="urn:schemas-microsoft-com:vml" Requires="v">
                <p:oleObj spid="_x0000_s5127" name="Equation" r:id="rId6" imgW="2387520" imgH="901440" progId="Equation.DSMT4">
                  <p:embed/>
                </p:oleObj>
              </mc:Choice>
              <mc:Fallback>
                <p:oleObj name="Equation" r:id="rId6" imgW="2387520" imgH="90144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4430713"/>
                        <a:ext cx="5216525" cy="197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eaLnBrk="1" hangingPunct="1"/>
            <a:r>
              <a:rPr lang="en-US" smtClean="0"/>
              <a:t>Redefined Multinomial Choice</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831975"/>
            <a:ext cx="7094538"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Rectangle 4"/>
          <p:cNvSpPr>
            <a:spLocks noChangeArrowheads="1"/>
          </p:cNvSpPr>
          <p:nvPr/>
        </p:nvSpPr>
        <p:spPr bwMode="auto">
          <a:xfrm>
            <a:off x="3657600" y="2562225"/>
            <a:ext cx="3886200" cy="3276600"/>
          </a:xfrm>
          <a:prstGeom prst="rect">
            <a:avLst/>
          </a:prstGeom>
          <a:solidFill>
            <a:srgbClr val="FF0000">
              <a:alpha val="5098"/>
            </a:srgbClr>
          </a:solidFill>
          <a:ln w="19050">
            <a:solidFill>
              <a:schemeClr val="tx1"/>
            </a:solidFill>
            <a:miter lim="800000"/>
            <a:headEnd/>
            <a:tailEnd/>
          </a:ln>
        </p:spPr>
        <p:txBody>
          <a:bodyPr wrap="none" anchor="ctr"/>
          <a:lstStyle/>
          <a:p>
            <a:endParaRPr lang="en-US"/>
          </a:p>
        </p:txBody>
      </p:sp>
      <p:sp>
        <p:nvSpPr>
          <p:cNvPr id="36869" name="Rectangle 5"/>
          <p:cNvSpPr>
            <a:spLocks noChangeArrowheads="1"/>
          </p:cNvSpPr>
          <p:nvPr/>
        </p:nvSpPr>
        <p:spPr bwMode="auto">
          <a:xfrm>
            <a:off x="2114550" y="2562225"/>
            <a:ext cx="990600" cy="3276600"/>
          </a:xfrm>
          <a:prstGeom prst="rect">
            <a:avLst/>
          </a:prstGeom>
          <a:solidFill>
            <a:srgbClr val="FF0000">
              <a:alpha val="5098"/>
            </a:srgbClr>
          </a:solidFill>
          <a:ln w="19050">
            <a:solidFill>
              <a:schemeClr val="tx1"/>
            </a:solidFill>
            <a:miter lim="800000"/>
            <a:headEnd/>
            <a:tailEnd/>
          </a:ln>
        </p:spPr>
        <p:txBody>
          <a:bodyPr wrap="none" anchor="ctr"/>
          <a:lstStyle/>
          <a:p>
            <a:endParaRPr lang="en-US"/>
          </a:p>
        </p:txBody>
      </p:sp>
      <p:sp>
        <p:nvSpPr>
          <p:cNvPr id="36870" name="Text Box 6"/>
          <p:cNvSpPr txBox="1">
            <a:spLocks noChangeArrowheads="1"/>
          </p:cNvSpPr>
          <p:nvPr/>
        </p:nvSpPr>
        <p:spPr bwMode="auto">
          <a:xfrm>
            <a:off x="2114550" y="2173288"/>
            <a:ext cx="990600" cy="3333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sz="1400" b="1">
                <a:latin typeface="Arial" charset="0"/>
              </a:rPr>
              <a:t>Fly</a:t>
            </a:r>
          </a:p>
        </p:txBody>
      </p:sp>
      <p:sp>
        <p:nvSpPr>
          <p:cNvPr id="36871" name="Text Box 7"/>
          <p:cNvSpPr txBox="1">
            <a:spLocks noChangeArrowheads="1"/>
          </p:cNvSpPr>
          <p:nvPr/>
        </p:nvSpPr>
        <p:spPr bwMode="auto">
          <a:xfrm>
            <a:off x="3657600" y="2181225"/>
            <a:ext cx="3886200" cy="3333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sz="1400" b="1">
                <a:latin typeface="Arial" charset="0"/>
              </a:rPr>
              <a:t>Ground</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algn="ctr" eaLnBrk="1" hangingPunct="1"/>
            <a:r>
              <a:rPr lang="en-US" smtClean="0"/>
              <a:t>Choice Based Sample</a:t>
            </a:r>
          </a:p>
        </p:txBody>
      </p:sp>
      <p:graphicFrame>
        <p:nvGraphicFramePr>
          <p:cNvPr id="47135" name="Group 31"/>
          <p:cNvGraphicFramePr>
            <a:graphicFrameLocks noGrp="1"/>
          </p:cNvGraphicFramePr>
          <p:nvPr>
            <p:ph sz="half" idx="4294967295"/>
          </p:nvPr>
        </p:nvGraphicFramePr>
        <p:xfrm>
          <a:off x="619125" y="2671763"/>
          <a:ext cx="7986713" cy="1809751"/>
        </p:xfrm>
        <a:graphic>
          <a:graphicData uri="http://schemas.openxmlformats.org/drawingml/2006/table">
            <a:tbl>
              <a:tblPr/>
              <a:tblGrid>
                <a:gridCol w="1997075"/>
                <a:gridCol w="1879600"/>
                <a:gridCol w="2112963"/>
                <a:gridCol w="1997075"/>
              </a:tblGrid>
              <a:tr h="6048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smtClean="0">
                          <a:ln>
                            <a:noFill/>
                          </a:ln>
                          <a:solidFill>
                            <a:schemeClr val="tx1"/>
                          </a:solidFill>
                          <a:effectLst/>
                          <a:latin typeface="Verdana" pitchFamily="34" charset="0"/>
                        </a:rPr>
                        <a:t>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smtClean="0">
                          <a:ln>
                            <a:noFill/>
                          </a:ln>
                          <a:solidFill>
                            <a:schemeClr val="tx1"/>
                          </a:solidFill>
                          <a:effectLst/>
                          <a:latin typeface="Verdana" pitchFamily="34" charset="0"/>
                        </a:rPr>
                        <a:t>Population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smtClean="0">
                          <a:ln>
                            <a:noFill/>
                          </a:ln>
                          <a:solidFill>
                            <a:schemeClr val="tx1"/>
                          </a:solidFill>
                          <a:effectLst/>
                          <a:latin typeface="Verdana" pitchFamily="34" charset="0"/>
                        </a:rPr>
                        <a:t>Weight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325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smtClean="0">
                          <a:ln>
                            <a:noFill/>
                          </a:ln>
                          <a:solidFill>
                            <a:schemeClr val="tx1"/>
                          </a:solidFill>
                          <a:effectLst/>
                          <a:latin typeface="Verdana" pitchFamily="34" charset="0"/>
                        </a:rPr>
                        <a:t>Fly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Verdana" pitchFamily="34" charset="0"/>
                        </a:rPr>
                        <a:t>27.62%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Verdana" pitchFamily="34"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Verdana" pitchFamily="34" charset="0"/>
                        </a:rPr>
                        <a:t>0.5068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66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1" i="0" u="none" strike="noStrike" cap="none" normalizeH="0" baseline="0" smtClean="0">
                          <a:ln>
                            <a:noFill/>
                          </a:ln>
                          <a:solidFill>
                            <a:schemeClr val="tx1"/>
                          </a:solidFill>
                          <a:effectLst/>
                          <a:latin typeface="Verdana" pitchFamily="34" charset="0"/>
                        </a:rPr>
                        <a:t>Ground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Verdana" pitchFamily="34" charset="0"/>
                        </a:rPr>
                        <a:t>72.38%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Verdana" pitchFamily="34"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smtClean="0">
                          <a:ln>
                            <a:noFill/>
                          </a:ln>
                          <a:solidFill>
                            <a:schemeClr val="tx1"/>
                          </a:solidFill>
                          <a:effectLst/>
                          <a:latin typeface="Verdana" pitchFamily="34" charset="0"/>
                        </a:rPr>
                        <a:t>1.1882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algn="ctr" eaLnBrk="1" hangingPunct="1"/>
            <a:r>
              <a:rPr lang="en-US" sz="4000" smtClean="0"/>
              <a:t>Choice Based Sampling Correction</a:t>
            </a:r>
          </a:p>
        </p:txBody>
      </p:sp>
      <p:sp>
        <p:nvSpPr>
          <p:cNvPr id="38915" name="Rectangle 3"/>
          <p:cNvSpPr>
            <a:spLocks noGrp="1" noChangeArrowheads="1"/>
          </p:cNvSpPr>
          <p:nvPr>
            <p:ph type="body" idx="4294967295"/>
          </p:nvPr>
        </p:nvSpPr>
        <p:spPr>
          <a:xfrm>
            <a:off x="609600" y="2209800"/>
            <a:ext cx="8229600" cy="3048000"/>
          </a:xfrm>
        </p:spPr>
        <p:txBody>
          <a:bodyPr/>
          <a:lstStyle/>
          <a:p>
            <a:pPr eaLnBrk="1" hangingPunct="1"/>
            <a:r>
              <a:rPr lang="en-US" smtClean="0"/>
              <a:t>Maximize Weighted Log Likelihood</a:t>
            </a:r>
          </a:p>
          <a:p>
            <a:pPr eaLnBrk="1" hangingPunct="1"/>
            <a:r>
              <a:rPr lang="en-US" smtClean="0"/>
              <a:t>Covariance Matrix Adjustment</a:t>
            </a:r>
          </a:p>
          <a:p>
            <a:pPr eaLnBrk="1" hangingPunct="1">
              <a:buFont typeface="Wingdings" pitchFamily="2" charset="2"/>
              <a:buNone/>
            </a:pPr>
            <a:r>
              <a:rPr lang="en-US" smtClean="0"/>
              <a:t>   V  =  </a:t>
            </a:r>
            <a:r>
              <a:rPr lang="en-US" b="1" smtClean="0"/>
              <a:t>H</a:t>
            </a:r>
            <a:r>
              <a:rPr lang="en-US" baseline="30000" smtClean="0"/>
              <a:t>-1</a:t>
            </a:r>
            <a:r>
              <a:rPr lang="en-US" smtClean="0"/>
              <a:t> </a:t>
            </a:r>
            <a:r>
              <a:rPr lang="en-US" b="1" smtClean="0"/>
              <a:t>G</a:t>
            </a:r>
            <a:r>
              <a:rPr lang="en-US" smtClean="0"/>
              <a:t>  </a:t>
            </a:r>
            <a:r>
              <a:rPr lang="en-US" b="1" smtClean="0"/>
              <a:t>H</a:t>
            </a:r>
            <a:r>
              <a:rPr lang="en-US" baseline="30000" smtClean="0"/>
              <a:t>-1</a:t>
            </a:r>
            <a:r>
              <a:rPr lang="en-US" smtClean="0"/>
              <a:t>  (all three weighted)</a:t>
            </a:r>
          </a:p>
          <a:p>
            <a:pPr eaLnBrk="1" hangingPunct="1">
              <a:buFont typeface="Wingdings" pitchFamily="2" charset="2"/>
              <a:buNone/>
            </a:pPr>
            <a:r>
              <a:rPr lang="en-US" smtClean="0"/>
              <a:t>           </a:t>
            </a:r>
            <a:r>
              <a:rPr lang="en-US" b="1" smtClean="0"/>
              <a:t>H</a:t>
            </a:r>
            <a:r>
              <a:rPr lang="en-US" smtClean="0"/>
              <a:t> = Hessian</a:t>
            </a:r>
          </a:p>
          <a:p>
            <a:pPr eaLnBrk="1" hangingPunct="1">
              <a:buFont typeface="Wingdings" pitchFamily="2" charset="2"/>
              <a:buNone/>
            </a:pPr>
            <a:r>
              <a:rPr lang="en-US" smtClean="0"/>
              <a:t>           </a:t>
            </a:r>
            <a:r>
              <a:rPr lang="en-US" b="1" smtClean="0"/>
              <a:t>G</a:t>
            </a:r>
            <a:r>
              <a:rPr lang="en-US" smtClean="0"/>
              <a:t> = Outer products of gradients</a:t>
            </a:r>
          </a:p>
          <a:p>
            <a:pPr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457200" y="304800"/>
            <a:ext cx="8229600" cy="1139825"/>
          </a:xfrm>
        </p:spPr>
        <p:txBody>
          <a:bodyPr/>
          <a:lstStyle/>
          <a:p>
            <a:pPr algn="ctr" eaLnBrk="1" hangingPunct="1"/>
            <a:r>
              <a:rPr lang="en-US" sz="3600" smtClean="0"/>
              <a:t>Effect of Choice Based Sampling</a:t>
            </a:r>
          </a:p>
        </p:txBody>
      </p:sp>
      <p:sp>
        <p:nvSpPr>
          <p:cNvPr id="39939" name="Rectangle 3"/>
          <p:cNvSpPr>
            <a:spLocks noGrp="1" noChangeArrowheads="1"/>
          </p:cNvSpPr>
          <p:nvPr>
            <p:ph type="body" idx="4294967295"/>
          </p:nvPr>
        </p:nvSpPr>
        <p:spPr/>
        <p:txBody>
          <a:bodyPr/>
          <a:lstStyle/>
          <a:p>
            <a:pPr eaLnBrk="1" hangingPunct="1">
              <a:buFont typeface="Wingdings" pitchFamily="2" charset="2"/>
              <a:buNone/>
            </a:pPr>
            <a:r>
              <a:rPr lang="en-US" smtClean="0"/>
              <a:t> </a:t>
            </a:r>
          </a:p>
        </p:txBody>
      </p:sp>
      <p:sp>
        <p:nvSpPr>
          <p:cNvPr id="39940" name="Text Box 4"/>
          <p:cNvSpPr txBox="1">
            <a:spLocks noChangeArrowheads="1"/>
          </p:cNvSpPr>
          <p:nvPr/>
        </p:nvSpPr>
        <p:spPr bwMode="auto">
          <a:xfrm>
            <a:off x="1219200" y="1752600"/>
            <a:ext cx="73152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en-US" sz="1400" b="1">
                <a:latin typeface="Courier New" pitchFamily="49" charset="0"/>
              </a:rPr>
              <a:t>GC   = a general measure of cost</a:t>
            </a:r>
          </a:p>
          <a:p>
            <a:pPr eaLnBrk="1" hangingPunct="1"/>
            <a:r>
              <a:rPr lang="en-US" sz="1400" b="1">
                <a:latin typeface="Courier New" pitchFamily="49" charset="0"/>
              </a:rPr>
              <a:t>TTME = terminal time</a:t>
            </a:r>
          </a:p>
          <a:p>
            <a:pPr eaLnBrk="1" hangingPunct="1"/>
            <a:r>
              <a:rPr lang="en-US" sz="1400" b="1">
                <a:latin typeface="Courier New" pitchFamily="49" charset="0"/>
              </a:rPr>
              <a:t>HINC = household income</a:t>
            </a:r>
          </a:p>
          <a:p>
            <a:pPr eaLnBrk="1" hangingPunct="1"/>
            <a:r>
              <a:rPr lang="en-US" sz="1400" b="1">
                <a:latin typeface="Courier New" pitchFamily="49" charset="0"/>
              </a:rPr>
              <a:t>Unweighted</a:t>
            </a:r>
          </a:p>
          <a:p>
            <a:pPr eaLnBrk="1" hangingPunct="1"/>
            <a:r>
              <a:rPr lang="en-US" sz="1400" b="1">
                <a:latin typeface="Courier New" pitchFamily="49" charset="0"/>
              </a:rPr>
              <a:t>+---------+--------------+----------------+--------+---------+</a:t>
            </a:r>
          </a:p>
          <a:p>
            <a:pPr eaLnBrk="1" hangingPunct="1"/>
            <a:r>
              <a:rPr lang="en-US" sz="1400" b="1">
                <a:latin typeface="Courier New" pitchFamily="49" charset="0"/>
              </a:rPr>
              <a:t>|Variable | Coefficient  | Standard Error |b/St.Er.|P[|Z|&gt;z] |</a:t>
            </a:r>
          </a:p>
          <a:p>
            <a:pPr eaLnBrk="1" hangingPunct="1"/>
            <a:r>
              <a:rPr lang="en-US" sz="1400" b="1">
                <a:latin typeface="Courier New" pitchFamily="49" charset="0"/>
              </a:rPr>
              <a:t>+---------+--------------+----------------+--------+---------+</a:t>
            </a:r>
          </a:p>
          <a:p>
            <a:pPr eaLnBrk="1" hangingPunct="1"/>
            <a:r>
              <a:rPr lang="en-US" sz="1400" b="1">
                <a:latin typeface="Courier New" pitchFamily="49" charset="0"/>
              </a:rPr>
              <a:t> Constant     1.784582594     1.2693459      1.406    .1598</a:t>
            </a:r>
          </a:p>
          <a:p>
            <a:pPr eaLnBrk="1" hangingPunct="1"/>
            <a:r>
              <a:rPr lang="en-US" sz="1400" b="1">
                <a:latin typeface="Courier New" pitchFamily="49" charset="0"/>
              </a:rPr>
              <a:t> GC          .02146879786    .006808094      3.153    .0016</a:t>
            </a:r>
          </a:p>
          <a:p>
            <a:pPr eaLnBrk="1" hangingPunct="1"/>
            <a:r>
              <a:rPr lang="en-US" sz="1400" b="1">
                <a:latin typeface="Courier New" pitchFamily="49" charset="0"/>
              </a:rPr>
              <a:t> TTME       -.09846704221    .016518003     -5.961    .0000</a:t>
            </a:r>
          </a:p>
          <a:p>
            <a:pPr eaLnBrk="1" hangingPunct="1"/>
            <a:r>
              <a:rPr lang="en-US" sz="1400" b="1">
                <a:latin typeface="Courier New" pitchFamily="49" charset="0"/>
              </a:rPr>
              <a:t> HINC        .02232338915    .010297671      2.168    .0302</a:t>
            </a:r>
          </a:p>
          <a:p>
            <a:pPr eaLnBrk="1" hangingPunct="1"/>
            <a:r>
              <a:rPr lang="en-US" sz="1400" b="1">
                <a:latin typeface="Courier New" pitchFamily="49" charset="0"/>
              </a:rPr>
              <a:t>+---------------------------------------------+</a:t>
            </a:r>
          </a:p>
          <a:p>
            <a:pPr eaLnBrk="1" hangingPunct="1"/>
            <a:r>
              <a:rPr lang="en-US" sz="1400" b="1">
                <a:latin typeface="Courier New" pitchFamily="49" charset="0"/>
              </a:rPr>
              <a:t>| Weighting variable                 CBWT     |</a:t>
            </a:r>
          </a:p>
          <a:p>
            <a:pPr eaLnBrk="1" hangingPunct="1"/>
            <a:r>
              <a:rPr lang="en-US" sz="1400" b="1">
                <a:latin typeface="Courier New" pitchFamily="49" charset="0"/>
              </a:rPr>
              <a:t>| Corrected for Choice Based Sampling         |</a:t>
            </a:r>
          </a:p>
          <a:p>
            <a:pPr eaLnBrk="1" hangingPunct="1"/>
            <a:r>
              <a:rPr lang="en-US" sz="1400" b="1">
                <a:latin typeface="Courier New" pitchFamily="49" charset="0"/>
              </a:rPr>
              <a:t>+---------------------------------------------+</a:t>
            </a:r>
          </a:p>
          <a:p>
            <a:pPr eaLnBrk="1" hangingPunct="1"/>
            <a:r>
              <a:rPr lang="en-US" sz="1400" b="1">
                <a:latin typeface="Courier New" pitchFamily="49" charset="0"/>
              </a:rPr>
              <a:t>+---------+--------------+----------------+--------+---------+</a:t>
            </a:r>
          </a:p>
          <a:p>
            <a:pPr eaLnBrk="1" hangingPunct="1"/>
            <a:r>
              <a:rPr lang="en-US" sz="1400" b="1">
                <a:latin typeface="Courier New" pitchFamily="49" charset="0"/>
              </a:rPr>
              <a:t>|Variable | Coefficient  | Standard Error |b/St.Er.|P[|Z|&gt;z] |</a:t>
            </a:r>
          </a:p>
          <a:p>
            <a:pPr eaLnBrk="1" hangingPunct="1"/>
            <a:r>
              <a:rPr lang="en-US" sz="1400" b="1">
                <a:latin typeface="Courier New" pitchFamily="49" charset="0"/>
              </a:rPr>
              <a:t>+---------+--------------+----------------+--------+---------+</a:t>
            </a:r>
          </a:p>
          <a:p>
            <a:pPr eaLnBrk="1" hangingPunct="1"/>
            <a:r>
              <a:rPr lang="en-US" sz="1400" b="1">
                <a:latin typeface="Courier New" pitchFamily="49" charset="0"/>
              </a:rPr>
              <a:t> Constant     1.014022236     1.1786164        .860   .3896</a:t>
            </a:r>
          </a:p>
          <a:p>
            <a:pPr eaLnBrk="1" hangingPunct="1"/>
            <a:r>
              <a:rPr lang="en-US" sz="1400" b="1">
                <a:latin typeface="Courier New" pitchFamily="49" charset="0"/>
              </a:rPr>
              <a:t> GC          .02177810754    .006374383       3.417   .0006</a:t>
            </a:r>
          </a:p>
          <a:p>
            <a:pPr eaLnBrk="1" hangingPunct="1"/>
            <a:r>
              <a:rPr lang="en-US" sz="1400" b="1">
                <a:latin typeface="Courier New" pitchFamily="49" charset="0"/>
              </a:rPr>
              <a:t> TTME       -.07434280587    .017721665      -4.195   .0000</a:t>
            </a:r>
          </a:p>
          <a:p>
            <a:pPr eaLnBrk="1" hangingPunct="1"/>
            <a:r>
              <a:rPr lang="en-US" sz="1400" b="1">
                <a:latin typeface="Courier New" pitchFamily="49" charset="0"/>
              </a:rPr>
              <a:t> HINC        .02471679844    .009548339       2.589   .0096</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1295400" y="1600200"/>
            <a:ext cx="678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endParaRPr lang="en-US" sz="2400"/>
          </a:p>
        </p:txBody>
      </p:sp>
      <p:sp>
        <p:nvSpPr>
          <p:cNvPr id="40963" name="Text Box 6"/>
          <p:cNvSpPr txBox="1">
            <a:spLocks noChangeArrowheads="1"/>
          </p:cNvSpPr>
          <p:nvPr/>
        </p:nvSpPr>
        <p:spPr bwMode="auto">
          <a:xfrm>
            <a:off x="1828800" y="5638800"/>
            <a:ext cx="5638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800">
                <a:sym typeface="Symbol" pitchFamily="18" charset="2"/>
              </a:rPr>
              <a:t></a:t>
            </a:r>
            <a:r>
              <a:rPr lang="en-US" sz="2400">
                <a:sym typeface="Symbol" pitchFamily="18" charset="2"/>
              </a:rPr>
              <a:t> + </a:t>
            </a:r>
            <a:r>
              <a:rPr lang="en-US" sz="2800">
                <a:sym typeface="Symbol" pitchFamily="18" charset="2"/>
              </a:rPr>
              <a:t></a:t>
            </a:r>
            <a:r>
              <a:rPr lang="en-US" sz="2400" baseline="-25000">
                <a:sym typeface="Symbol" pitchFamily="18" charset="2"/>
              </a:rPr>
              <a:t>1</a:t>
            </a:r>
            <a:r>
              <a:rPr lang="en-US" sz="2400">
                <a:sym typeface="Symbol" pitchFamily="18" charset="2"/>
              </a:rPr>
              <a:t> (</a:t>
            </a:r>
            <a:r>
              <a:rPr lang="en-US" sz="2400">
                <a:latin typeface="Arial" charset="0"/>
                <a:sym typeface="Symbol" pitchFamily="18" charset="2"/>
              </a:rPr>
              <a:t>Age+1</a:t>
            </a:r>
            <a:r>
              <a:rPr lang="en-US" sz="2400">
                <a:sym typeface="Symbol" pitchFamily="18" charset="2"/>
              </a:rPr>
              <a:t>) + </a:t>
            </a:r>
            <a:r>
              <a:rPr lang="en-US" sz="2800">
                <a:sym typeface="Symbol" pitchFamily="18" charset="2"/>
              </a:rPr>
              <a:t></a:t>
            </a:r>
            <a:r>
              <a:rPr lang="en-US" sz="2400" baseline="-25000">
                <a:sym typeface="Symbol" pitchFamily="18" charset="2"/>
              </a:rPr>
              <a:t>2</a:t>
            </a:r>
            <a:r>
              <a:rPr lang="en-US" sz="2400">
                <a:sym typeface="Symbol" pitchFamily="18" charset="2"/>
              </a:rPr>
              <a:t> (</a:t>
            </a:r>
            <a:r>
              <a:rPr lang="en-US" sz="2400">
                <a:latin typeface="Arial" charset="0"/>
                <a:sym typeface="Symbol" pitchFamily="18" charset="2"/>
              </a:rPr>
              <a:t>Income</a:t>
            </a:r>
            <a:r>
              <a:rPr lang="en-US" sz="2400">
                <a:sym typeface="Symbol" pitchFamily="18" charset="2"/>
              </a:rPr>
              <a:t>) + </a:t>
            </a:r>
            <a:r>
              <a:rPr lang="en-US" sz="2800">
                <a:sym typeface="Symbol" pitchFamily="18" charset="2"/>
              </a:rPr>
              <a:t></a:t>
            </a:r>
            <a:r>
              <a:rPr lang="en-US" sz="2400" baseline="-25000">
                <a:sym typeface="Symbol" pitchFamily="18" charset="2"/>
              </a:rPr>
              <a:t>3</a:t>
            </a:r>
            <a:r>
              <a:rPr lang="en-US" sz="2400">
                <a:sym typeface="Symbol" pitchFamily="18" charset="2"/>
              </a:rPr>
              <a:t> </a:t>
            </a:r>
            <a:r>
              <a:rPr lang="en-US" sz="2400">
                <a:latin typeface="Arial" charset="0"/>
                <a:sym typeface="Symbol" pitchFamily="18" charset="2"/>
              </a:rPr>
              <a:t>Sex</a:t>
            </a:r>
          </a:p>
        </p:txBody>
      </p:sp>
      <p:sp>
        <p:nvSpPr>
          <p:cNvPr id="40964" name="Text Box 10"/>
          <p:cNvSpPr txBox="1">
            <a:spLocks noChangeArrowheads="1"/>
          </p:cNvSpPr>
          <p:nvPr/>
        </p:nvSpPr>
        <p:spPr bwMode="auto">
          <a:xfrm>
            <a:off x="457200" y="762000"/>
            <a:ext cx="8382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800">
                <a:latin typeface="Tahoma" pitchFamily="34" charset="0"/>
              </a:rPr>
              <a:t>Effect on Predicted Probability of an Increase in Age</a:t>
            </a:r>
          </a:p>
        </p:txBody>
      </p:sp>
      <p:sp>
        <p:nvSpPr>
          <p:cNvPr id="40965" name="Text Box 11"/>
          <p:cNvSpPr txBox="1">
            <a:spLocks noChangeArrowheads="1"/>
          </p:cNvSpPr>
          <p:nvPr/>
        </p:nvSpPr>
        <p:spPr bwMode="auto">
          <a:xfrm>
            <a:off x="3124200" y="6172200"/>
            <a:ext cx="2743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800">
                <a:latin typeface="Tahoma" pitchFamily="34" charset="0"/>
                <a:sym typeface="Symbol" pitchFamily="18" charset="2"/>
              </a:rPr>
              <a:t>(</a:t>
            </a:r>
            <a:r>
              <a:rPr lang="en-US" sz="2800">
                <a:sym typeface="Symbol" pitchFamily="18" charset="2"/>
              </a:rPr>
              <a:t></a:t>
            </a:r>
            <a:r>
              <a:rPr lang="en-US" sz="2800" baseline="-25000">
                <a:sym typeface="Symbol" pitchFamily="18" charset="2"/>
              </a:rPr>
              <a:t>1</a:t>
            </a:r>
            <a:r>
              <a:rPr lang="en-US" sz="2800">
                <a:latin typeface="Tahoma" pitchFamily="34" charset="0"/>
                <a:sym typeface="Symbol" pitchFamily="18" charset="2"/>
              </a:rPr>
              <a:t> is positive)</a:t>
            </a:r>
          </a:p>
        </p:txBody>
      </p:sp>
      <p:pic>
        <p:nvPicPr>
          <p:cNvPr id="4096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57338"/>
            <a:ext cx="7148513"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p:txBody>
          <a:bodyPr/>
          <a:lstStyle/>
          <a:p>
            <a:pPr algn="ctr" eaLnBrk="1" hangingPunct="1"/>
            <a:r>
              <a:rPr lang="en-US" sz="3600" smtClean="0">
                <a:solidFill>
                  <a:schemeClr val="tx1"/>
                </a:solidFill>
              </a:rPr>
              <a:t>Marginal Effects in Probability Models</a:t>
            </a:r>
          </a:p>
        </p:txBody>
      </p:sp>
      <p:sp>
        <p:nvSpPr>
          <p:cNvPr id="41987" name="Rectangle 3"/>
          <p:cNvSpPr>
            <a:spLocks noGrp="1" noChangeArrowheads="1"/>
          </p:cNvSpPr>
          <p:nvPr>
            <p:ph type="body" idx="4294967295"/>
          </p:nvPr>
        </p:nvSpPr>
        <p:spPr>
          <a:xfrm>
            <a:off x="457200" y="2057400"/>
            <a:ext cx="8305800" cy="3505200"/>
          </a:xfrm>
        </p:spPr>
        <p:txBody>
          <a:bodyPr/>
          <a:lstStyle/>
          <a:p>
            <a:pPr eaLnBrk="1" hangingPunct="1">
              <a:lnSpc>
                <a:spcPct val="80000"/>
              </a:lnSpc>
            </a:pPr>
            <a:r>
              <a:rPr lang="en-US" sz="2000" smtClean="0"/>
              <a:t>Prob[Outcome]  =  some F(</a:t>
            </a:r>
            <a:r>
              <a:rPr lang="en-US" sz="2000" smtClean="0">
                <a:sym typeface="Symbol" pitchFamily="18" charset="2"/>
              </a:rPr>
              <a:t>+</a:t>
            </a:r>
            <a:r>
              <a:rPr lang="en-US" sz="2400" smtClean="0">
                <a:sym typeface="Symbol" pitchFamily="18" charset="2"/>
              </a:rPr>
              <a:t></a:t>
            </a:r>
            <a:r>
              <a:rPr lang="en-US" sz="2000" baseline="-25000" smtClean="0">
                <a:sym typeface="Symbol" pitchFamily="18" charset="2"/>
              </a:rPr>
              <a:t>1</a:t>
            </a:r>
            <a:r>
              <a:rPr lang="en-US" sz="2000" smtClean="0">
                <a:sym typeface="Symbol" pitchFamily="18" charset="2"/>
              </a:rPr>
              <a:t>Income…)</a:t>
            </a:r>
          </a:p>
          <a:p>
            <a:pPr eaLnBrk="1" hangingPunct="1">
              <a:lnSpc>
                <a:spcPct val="80000"/>
              </a:lnSpc>
            </a:pPr>
            <a:r>
              <a:rPr lang="en-US" sz="2000" smtClean="0">
                <a:sym typeface="Symbol" pitchFamily="18" charset="2"/>
              </a:rPr>
              <a:t>“Partial effect”  =   </a:t>
            </a:r>
            <a:r>
              <a:rPr lang="en-US" sz="2000" smtClean="0"/>
              <a:t>F(</a:t>
            </a:r>
            <a:r>
              <a:rPr lang="en-US" sz="2000" smtClean="0">
                <a:sym typeface="Symbol" pitchFamily="18" charset="2"/>
              </a:rPr>
              <a:t>+</a:t>
            </a:r>
            <a:r>
              <a:rPr lang="en-US" sz="2400" smtClean="0">
                <a:sym typeface="Symbol" pitchFamily="18" charset="2"/>
              </a:rPr>
              <a:t></a:t>
            </a:r>
            <a:r>
              <a:rPr lang="en-US" sz="2000" baseline="-25000" smtClean="0">
                <a:sym typeface="Symbol" pitchFamily="18" charset="2"/>
              </a:rPr>
              <a:t>1</a:t>
            </a:r>
            <a:r>
              <a:rPr lang="en-US" sz="2000" smtClean="0">
                <a:sym typeface="Symbol" pitchFamily="18" charset="2"/>
              </a:rPr>
              <a:t>Income…) / ”x”</a:t>
            </a:r>
          </a:p>
          <a:p>
            <a:pPr eaLnBrk="1" hangingPunct="1">
              <a:lnSpc>
                <a:spcPct val="80000"/>
              </a:lnSpc>
              <a:buFont typeface="Wingdings" pitchFamily="2" charset="2"/>
              <a:buNone/>
            </a:pPr>
            <a:r>
              <a:rPr lang="en-US" sz="2000" smtClean="0">
                <a:sym typeface="Symbol" pitchFamily="18" charset="2"/>
              </a:rPr>
              <a:t>   (derivative)</a:t>
            </a:r>
            <a:br>
              <a:rPr lang="en-US" sz="2000" smtClean="0">
                <a:sym typeface="Symbol" pitchFamily="18" charset="2"/>
              </a:rPr>
            </a:br>
            <a:endParaRPr lang="en-US" sz="2000" smtClean="0">
              <a:sym typeface="Symbol" pitchFamily="18" charset="2"/>
            </a:endParaRPr>
          </a:p>
          <a:p>
            <a:pPr lvl="1" eaLnBrk="1" hangingPunct="1">
              <a:lnSpc>
                <a:spcPct val="80000"/>
              </a:lnSpc>
            </a:pPr>
            <a:r>
              <a:rPr lang="en-US" sz="1800" smtClean="0">
                <a:sym typeface="Symbol" pitchFamily="18" charset="2"/>
              </a:rPr>
              <a:t>Partial effects are derivatives</a:t>
            </a:r>
          </a:p>
          <a:p>
            <a:pPr lvl="1" eaLnBrk="1" hangingPunct="1">
              <a:lnSpc>
                <a:spcPct val="80000"/>
              </a:lnSpc>
            </a:pPr>
            <a:r>
              <a:rPr lang="en-US" sz="1800" smtClean="0">
                <a:sym typeface="Symbol" pitchFamily="18" charset="2"/>
              </a:rPr>
              <a:t>Result varies with model</a:t>
            </a:r>
            <a:br>
              <a:rPr lang="en-US" sz="1800" smtClean="0">
                <a:sym typeface="Symbol" pitchFamily="18" charset="2"/>
              </a:rPr>
            </a:br>
            <a:endParaRPr lang="en-US" sz="1800" smtClean="0">
              <a:sym typeface="Symbol" pitchFamily="18" charset="2"/>
            </a:endParaRPr>
          </a:p>
          <a:p>
            <a:pPr lvl="2" eaLnBrk="1" hangingPunct="1">
              <a:lnSpc>
                <a:spcPct val="80000"/>
              </a:lnSpc>
            </a:pPr>
            <a:r>
              <a:rPr lang="en-US" sz="1600" smtClean="0">
                <a:sym typeface="Symbol" pitchFamily="18" charset="2"/>
              </a:rPr>
              <a:t>Logit:  </a:t>
            </a:r>
            <a:r>
              <a:rPr lang="en-US" sz="1600" smtClean="0"/>
              <a:t>F(</a:t>
            </a:r>
            <a:r>
              <a:rPr lang="en-US" sz="1800" smtClean="0">
                <a:sym typeface="Symbol" pitchFamily="18" charset="2"/>
              </a:rPr>
              <a:t></a:t>
            </a:r>
            <a:r>
              <a:rPr lang="en-US" sz="1600" smtClean="0">
                <a:sym typeface="Symbol" pitchFamily="18" charset="2"/>
              </a:rPr>
              <a:t>+</a:t>
            </a:r>
            <a:r>
              <a:rPr lang="en-US" sz="1800" smtClean="0">
                <a:sym typeface="Symbol" pitchFamily="18" charset="2"/>
              </a:rPr>
              <a:t></a:t>
            </a:r>
            <a:r>
              <a:rPr lang="en-US" sz="1600" baseline="-25000" smtClean="0">
                <a:sym typeface="Symbol" pitchFamily="18" charset="2"/>
              </a:rPr>
              <a:t>1</a:t>
            </a:r>
            <a:r>
              <a:rPr lang="en-US" sz="1600" smtClean="0">
                <a:sym typeface="Symbol" pitchFamily="18" charset="2"/>
              </a:rPr>
              <a:t>Income…) /</a:t>
            </a:r>
            <a:r>
              <a:rPr lang="en-US" sz="1600" b="1" smtClean="0">
                <a:sym typeface="Symbol" pitchFamily="18" charset="2"/>
              </a:rPr>
              <a:t>x</a:t>
            </a:r>
            <a:r>
              <a:rPr lang="en-US" sz="1600" smtClean="0">
                <a:sym typeface="Symbol" pitchFamily="18" charset="2"/>
              </a:rPr>
              <a:t>            	=  Prob * (1-Prob) * </a:t>
            </a:r>
            <a:r>
              <a:rPr lang="en-US" b="1" smtClean="0">
                <a:sym typeface="Symbol" pitchFamily="18" charset="2"/>
              </a:rPr>
              <a:t></a:t>
            </a:r>
          </a:p>
          <a:p>
            <a:pPr lvl="2" eaLnBrk="1" hangingPunct="1">
              <a:lnSpc>
                <a:spcPct val="80000"/>
              </a:lnSpc>
            </a:pPr>
            <a:r>
              <a:rPr lang="en-US" sz="1600" smtClean="0">
                <a:sym typeface="Symbol" pitchFamily="18" charset="2"/>
              </a:rPr>
              <a:t>Probit:  </a:t>
            </a:r>
            <a:r>
              <a:rPr lang="en-US" sz="1600" smtClean="0"/>
              <a:t>F(</a:t>
            </a:r>
            <a:r>
              <a:rPr lang="en-US" sz="1800" smtClean="0">
                <a:sym typeface="Symbol" pitchFamily="18" charset="2"/>
              </a:rPr>
              <a:t></a:t>
            </a:r>
            <a:r>
              <a:rPr lang="en-US" sz="1600" smtClean="0">
                <a:sym typeface="Symbol" pitchFamily="18" charset="2"/>
              </a:rPr>
              <a:t>+</a:t>
            </a:r>
            <a:r>
              <a:rPr lang="en-US" sz="1800" smtClean="0">
                <a:sym typeface="Symbol" pitchFamily="18" charset="2"/>
              </a:rPr>
              <a:t></a:t>
            </a:r>
            <a:r>
              <a:rPr lang="en-US" sz="1600" baseline="-25000" smtClean="0">
                <a:sym typeface="Symbol" pitchFamily="18" charset="2"/>
              </a:rPr>
              <a:t>1</a:t>
            </a:r>
            <a:r>
              <a:rPr lang="en-US" sz="1600" smtClean="0">
                <a:sym typeface="Symbol" pitchFamily="18" charset="2"/>
              </a:rPr>
              <a:t>Income…)/</a:t>
            </a:r>
            <a:r>
              <a:rPr lang="en-US" sz="1600" b="1" smtClean="0">
                <a:sym typeface="Symbol" pitchFamily="18" charset="2"/>
              </a:rPr>
              <a:t>x</a:t>
            </a:r>
            <a:r>
              <a:rPr lang="en-US" sz="1600" smtClean="0">
                <a:sym typeface="Symbol" pitchFamily="18" charset="2"/>
              </a:rPr>
              <a:t>               	=  Normal density * </a:t>
            </a:r>
            <a:r>
              <a:rPr lang="en-US" b="1" smtClean="0">
                <a:sym typeface="Symbol" pitchFamily="18" charset="2"/>
              </a:rPr>
              <a:t></a:t>
            </a:r>
          </a:p>
          <a:p>
            <a:pPr lvl="2" eaLnBrk="1" hangingPunct="1">
              <a:lnSpc>
                <a:spcPct val="80000"/>
              </a:lnSpc>
            </a:pPr>
            <a:r>
              <a:rPr lang="en-US" sz="1600" smtClean="0">
                <a:sym typeface="Symbol" pitchFamily="18" charset="2"/>
              </a:rPr>
              <a:t>Extreme Value:  </a:t>
            </a:r>
            <a:r>
              <a:rPr lang="en-US" sz="1600" smtClean="0"/>
              <a:t>F(</a:t>
            </a:r>
            <a:r>
              <a:rPr lang="en-US" sz="1800" smtClean="0">
                <a:sym typeface="Symbol" pitchFamily="18" charset="2"/>
              </a:rPr>
              <a:t></a:t>
            </a:r>
            <a:r>
              <a:rPr lang="en-US" sz="1600" smtClean="0">
                <a:sym typeface="Symbol" pitchFamily="18" charset="2"/>
              </a:rPr>
              <a:t>+</a:t>
            </a:r>
            <a:r>
              <a:rPr lang="en-US" sz="1800" smtClean="0">
                <a:sym typeface="Symbol" pitchFamily="18" charset="2"/>
              </a:rPr>
              <a:t></a:t>
            </a:r>
            <a:r>
              <a:rPr lang="en-US" sz="1600" baseline="-25000" smtClean="0">
                <a:sym typeface="Symbol" pitchFamily="18" charset="2"/>
              </a:rPr>
              <a:t>1</a:t>
            </a:r>
            <a:r>
              <a:rPr lang="en-US" sz="1600" smtClean="0">
                <a:sym typeface="Symbol" pitchFamily="18" charset="2"/>
              </a:rPr>
              <a:t>Income…)/</a:t>
            </a:r>
            <a:r>
              <a:rPr lang="en-US" sz="1600" b="1" smtClean="0">
                <a:sym typeface="Symbol" pitchFamily="18" charset="2"/>
              </a:rPr>
              <a:t>x</a:t>
            </a:r>
            <a:r>
              <a:rPr lang="en-US" sz="1600" smtClean="0">
                <a:sym typeface="Symbol" pitchFamily="18" charset="2"/>
              </a:rPr>
              <a:t>   	=  Prob * (-log Prob) * </a:t>
            </a:r>
            <a:r>
              <a:rPr lang="en-US" b="1" smtClean="0">
                <a:sym typeface="Symbol" pitchFamily="18" charset="2"/>
              </a:rPr>
              <a:t></a:t>
            </a:r>
            <a:r>
              <a:rPr lang="en-US" sz="1600" smtClean="0">
                <a:sym typeface="Symbol" pitchFamily="18" charset="2"/>
              </a:rPr>
              <a:t> </a:t>
            </a:r>
            <a:br>
              <a:rPr lang="en-US" sz="1600" smtClean="0">
                <a:sym typeface="Symbol" pitchFamily="18" charset="2"/>
              </a:rPr>
            </a:br>
            <a:endParaRPr lang="en-US" sz="1600" smtClean="0">
              <a:sym typeface="Symbol" pitchFamily="18" charset="2"/>
            </a:endParaRPr>
          </a:p>
          <a:p>
            <a:pPr lvl="1" eaLnBrk="1" hangingPunct="1">
              <a:lnSpc>
                <a:spcPct val="80000"/>
              </a:lnSpc>
            </a:pPr>
            <a:r>
              <a:rPr lang="en-US" sz="1800" smtClean="0">
                <a:sym typeface="Symbol" pitchFamily="18" charset="2"/>
              </a:rPr>
              <a:t>Scaling usually erases model differences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idx="4294967295"/>
          </p:nvPr>
        </p:nvSpPr>
        <p:spPr/>
        <p:txBody>
          <a:bodyPr/>
          <a:lstStyle/>
          <a:p>
            <a:pPr algn="ctr" eaLnBrk="1" hangingPunct="1"/>
            <a:r>
              <a:rPr lang="en-US" sz="3600" smtClean="0">
                <a:solidFill>
                  <a:schemeClr val="tx1"/>
                </a:solidFill>
              </a:rPr>
              <a:t>Marginal Effects for Binary Choice</a:t>
            </a:r>
          </a:p>
        </p:txBody>
      </p:sp>
      <p:graphicFrame>
        <p:nvGraphicFramePr>
          <p:cNvPr id="6146" name="Object 4"/>
          <p:cNvGraphicFramePr>
            <a:graphicFrameLocks noChangeAspect="1"/>
          </p:cNvGraphicFramePr>
          <p:nvPr/>
        </p:nvGraphicFramePr>
        <p:xfrm>
          <a:off x="1335088" y="1660525"/>
          <a:ext cx="6970712" cy="1466850"/>
        </p:xfrm>
        <a:graphic>
          <a:graphicData uri="http://schemas.openxmlformats.org/presentationml/2006/ole">
            <mc:AlternateContent xmlns:mc="http://schemas.openxmlformats.org/markup-compatibility/2006">
              <mc:Choice xmlns:v="urn:schemas-microsoft-com:vml" Requires="v">
                <p:oleObj spid="_x0000_s6150" name="Equation" r:id="rId4" imgW="3378200" imgH="711200" progId="Equation.DSMT4">
                  <p:embed/>
                </p:oleObj>
              </mc:Choice>
              <mc:Fallback>
                <p:oleObj name="Equation" r:id="rId4" imgW="3378200" imgH="7112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5088" y="1660525"/>
                        <a:ext cx="6970712" cy="146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7" name="Object 5"/>
          <p:cNvGraphicFramePr>
            <a:graphicFrameLocks noChangeAspect="1"/>
          </p:cNvGraphicFramePr>
          <p:nvPr>
            <p:ph sz="half" idx="4294967295"/>
          </p:nvPr>
        </p:nvGraphicFramePr>
        <p:xfrm>
          <a:off x="1066800" y="3124200"/>
          <a:ext cx="5105400" cy="1436688"/>
        </p:xfrm>
        <a:graphic>
          <a:graphicData uri="http://schemas.openxmlformats.org/presentationml/2006/ole">
            <mc:AlternateContent xmlns:mc="http://schemas.openxmlformats.org/markup-compatibility/2006">
              <mc:Choice xmlns:v="urn:schemas-microsoft-com:vml" Requires="v">
                <p:oleObj spid="_x0000_s6151" name="Equation" r:id="rId6" imgW="2438400" imgH="685800" progId="Equation.DSMT4">
                  <p:embed/>
                </p:oleObj>
              </mc:Choice>
              <mc:Fallback>
                <p:oleObj name="Equation" r:id="rId6" imgW="2438400" imgH="6858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3124200"/>
                        <a:ext cx="5105400" cy="1436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8" name="Object 4"/>
          <p:cNvGraphicFramePr>
            <a:graphicFrameLocks noChangeAspect="1"/>
          </p:cNvGraphicFramePr>
          <p:nvPr/>
        </p:nvGraphicFramePr>
        <p:xfrm>
          <a:off x="1025525" y="4800600"/>
          <a:ext cx="7258050" cy="1436688"/>
        </p:xfrm>
        <a:graphic>
          <a:graphicData uri="http://schemas.openxmlformats.org/presentationml/2006/ole">
            <mc:AlternateContent xmlns:mc="http://schemas.openxmlformats.org/markup-compatibility/2006">
              <mc:Choice xmlns:v="urn:schemas-microsoft-com:vml" Requires="v">
                <p:oleObj spid="_x0000_s6152" name="Equation" r:id="rId8" imgW="3466800" imgH="685800" progId="Equation.DSMT4">
                  <p:embed/>
                </p:oleObj>
              </mc:Choice>
              <mc:Fallback>
                <p:oleObj name="Equation" r:id="rId8" imgW="3466800" imgH="685800" progId="Equation.DSMT4">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25525" y="4800600"/>
                        <a:ext cx="7258050" cy="1436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lstStyle/>
          <a:p>
            <a:pPr algn="ctr" eaLnBrk="1" hangingPunct="1"/>
            <a:r>
              <a:rPr lang="en-US" smtClean="0">
                <a:solidFill>
                  <a:schemeClr val="tx1"/>
                </a:solidFill>
              </a:rPr>
              <a:t>Estimated Partial Effects</a:t>
            </a:r>
          </a:p>
        </p:txBody>
      </p:sp>
      <p:pic>
        <p:nvPicPr>
          <p:cNvPr id="430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362200"/>
            <a:ext cx="8351838"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76200"/>
            <a:ext cx="749776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4403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724400"/>
            <a:ext cx="75517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4036" name="Rectangle 10"/>
          <p:cNvSpPr>
            <a:spLocks noChangeArrowheads="1"/>
          </p:cNvSpPr>
          <p:nvPr/>
        </p:nvSpPr>
        <p:spPr bwMode="auto">
          <a:xfrm>
            <a:off x="1524000" y="5486400"/>
            <a:ext cx="1143000" cy="533400"/>
          </a:xfrm>
          <a:prstGeom prst="rect">
            <a:avLst/>
          </a:prstGeom>
          <a:solidFill>
            <a:srgbClr val="99CC00">
              <a:alpha val="21960"/>
            </a:srgbClr>
          </a:solidFill>
          <a:ln w="19050" algn="ctr">
            <a:solidFill>
              <a:schemeClr val="tx1"/>
            </a:solidFill>
            <a:round/>
            <a:headEnd/>
            <a:tailEnd/>
          </a:ln>
        </p:spPr>
        <p:txBody>
          <a:bodyPr wrap="none"/>
          <a:lstStyle/>
          <a:p>
            <a:endParaRPr lang="en-US"/>
          </a:p>
        </p:txBody>
      </p:sp>
      <p:sp>
        <p:nvSpPr>
          <p:cNvPr id="44037" name="Rectangle 11"/>
          <p:cNvSpPr>
            <a:spLocks noChangeArrowheads="1"/>
          </p:cNvSpPr>
          <p:nvPr/>
        </p:nvSpPr>
        <p:spPr bwMode="auto">
          <a:xfrm>
            <a:off x="1562100" y="3200400"/>
            <a:ext cx="1143000" cy="533400"/>
          </a:xfrm>
          <a:prstGeom prst="rect">
            <a:avLst/>
          </a:prstGeom>
          <a:solidFill>
            <a:srgbClr val="99CC00">
              <a:alpha val="21960"/>
            </a:srgbClr>
          </a:solidFill>
          <a:ln w="19050" algn="ctr">
            <a:solidFill>
              <a:schemeClr val="tx1"/>
            </a:solidFill>
            <a:round/>
            <a:headEnd/>
            <a:tailEnd/>
          </a:ln>
        </p:spPr>
        <p:txBody>
          <a:bodyPr wrap="none"/>
          <a:lstStyle/>
          <a:p>
            <a:endParaRPr lang="en-US"/>
          </a:p>
        </p:txBody>
      </p:sp>
      <p:sp>
        <p:nvSpPr>
          <p:cNvPr id="44038" name="TextBox 12"/>
          <p:cNvSpPr txBox="1">
            <a:spLocks noChangeArrowheads="1"/>
          </p:cNvSpPr>
          <p:nvPr/>
        </p:nvSpPr>
        <p:spPr bwMode="auto">
          <a:xfrm>
            <a:off x="1295400" y="4354513"/>
            <a:ext cx="6172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b="1">
                <a:solidFill>
                  <a:srgbClr val="FF0000"/>
                </a:solidFill>
              </a:rPr>
              <a:t>The Linear Probability Model vs. Parametric Logit Model</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2"/>
          <p:cNvSpPr>
            <a:spLocks noGrp="1"/>
          </p:cNvSpPr>
          <p:nvPr>
            <p:ph type="title"/>
          </p:nvPr>
        </p:nvSpPr>
        <p:spPr/>
        <p:txBody>
          <a:bodyPr/>
          <a:lstStyle/>
          <a:p>
            <a:pPr algn="ctr"/>
            <a:r>
              <a:rPr lang="en-US" smtClean="0"/>
              <a:t>Linear Probability Model</a:t>
            </a:r>
          </a:p>
        </p:txBody>
      </p:sp>
      <p:sp>
        <p:nvSpPr>
          <p:cNvPr id="45059" name="Content Placeholder 3"/>
          <p:cNvSpPr>
            <a:spLocks noGrp="1"/>
          </p:cNvSpPr>
          <p:nvPr>
            <p:ph idx="1"/>
          </p:nvPr>
        </p:nvSpPr>
        <p:spPr>
          <a:xfrm>
            <a:off x="457200" y="1752600"/>
            <a:ext cx="8534400" cy="4191000"/>
          </a:xfrm>
        </p:spPr>
        <p:txBody>
          <a:bodyPr/>
          <a:lstStyle/>
          <a:p>
            <a:r>
              <a:rPr lang="en-US" smtClean="0"/>
              <a:t>Why Use It</a:t>
            </a:r>
          </a:p>
          <a:p>
            <a:pPr lvl="1"/>
            <a:r>
              <a:rPr lang="en-US" sz="2000" smtClean="0"/>
              <a:t>It’s easier to compute.</a:t>
            </a:r>
          </a:p>
          <a:p>
            <a:pPr lvl="1"/>
            <a:r>
              <a:rPr lang="en-US" sz="2000" smtClean="0"/>
              <a:t>It’s nonparametric. (It’s semiparametric – it’s not more general than the logit or probit)</a:t>
            </a:r>
          </a:p>
          <a:p>
            <a:pPr lvl="1"/>
            <a:r>
              <a:rPr lang="en-US" sz="2000" smtClean="0"/>
              <a:t>Linear approximation to more general model</a:t>
            </a:r>
          </a:p>
          <a:p>
            <a:r>
              <a:rPr lang="en-US" smtClean="0"/>
              <a:t>Why not use it – use a parametric model?</a:t>
            </a:r>
          </a:p>
          <a:p>
            <a:pPr lvl="1"/>
            <a:r>
              <a:rPr lang="en-US" sz="2000" smtClean="0"/>
              <a:t>The data are heteroscedastic. LPM ignores that.</a:t>
            </a:r>
          </a:p>
          <a:p>
            <a:pPr lvl="1"/>
            <a:r>
              <a:rPr lang="en-US" sz="2000" smtClean="0"/>
              <a:t>The LPM will produce negative probabilities</a:t>
            </a:r>
          </a:p>
          <a:p>
            <a:pPr lvl="1"/>
            <a:r>
              <a:rPr lang="en-US" sz="2000" smtClean="0"/>
              <a:t>Can’t be integrated into more general layered models</a:t>
            </a:r>
          </a:p>
          <a:p>
            <a:pPr lvl="1"/>
            <a:r>
              <a:rPr lang="en-US" sz="2000" smtClean="0"/>
              <a:t>Nonlinear approximation to the more general model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p:txBody>
          <a:bodyPr/>
          <a:lstStyle/>
          <a:p>
            <a:pPr algn="ctr"/>
            <a:r>
              <a:rPr lang="en-US" smtClean="0"/>
              <a:t>Computing Standard Errors</a:t>
            </a:r>
          </a:p>
        </p:txBody>
      </p:sp>
      <p:graphicFrame>
        <p:nvGraphicFramePr>
          <p:cNvPr id="7170" name="Object 3"/>
          <p:cNvGraphicFramePr>
            <a:graphicFrameLocks noChangeAspect="1"/>
          </p:cNvGraphicFramePr>
          <p:nvPr/>
        </p:nvGraphicFramePr>
        <p:xfrm>
          <a:off x="381000" y="1905000"/>
          <a:ext cx="8526463" cy="4019550"/>
        </p:xfrm>
        <a:graphic>
          <a:graphicData uri="http://schemas.openxmlformats.org/presentationml/2006/ole">
            <mc:AlternateContent xmlns:mc="http://schemas.openxmlformats.org/markup-compatibility/2006">
              <mc:Choice xmlns:v="urn:schemas-microsoft-com:vml" Requires="v">
                <p:oleObj spid="_x0000_s7172" name="Equation" r:id="rId3" imgW="5765760" imgH="2717640" progId="Equation.DSMT4">
                  <p:embed/>
                </p:oleObj>
              </mc:Choice>
              <mc:Fallback>
                <p:oleObj name="Equation" r:id="rId3" imgW="5765760" imgH="271764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05000"/>
                        <a:ext cx="8526463" cy="4019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p:txBody>
          <a:bodyPr/>
          <a:lstStyle/>
          <a:p>
            <a:pPr algn="ctr" eaLnBrk="1" hangingPunct="1"/>
            <a:r>
              <a:rPr lang="en-US" smtClean="0">
                <a:solidFill>
                  <a:schemeClr val="tx1"/>
                </a:solidFill>
              </a:rPr>
              <a:t>The Delta Method</a:t>
            </a:r>
          </a:p>
        </p:txBody>
      </p:sp>
      <p:sp>
        <p:nvSpPr>
          <p:cNvPr id="8196" name="Rectangle 3"/>
          <p:cNvSpPr>
            <a:spLocks noGrp="1" noChangeArrowheads="1"/>
          </p:cNvSpPr>
          <p:nvPr>
            <p:ph type="body" idx="4294967295"/>
          </p:nvPr>
        </p:nvSpPr>
        <p:spPr/>
        <p:txBody>
          <a:bodyPr/>
          <a:lstStyle/>
          <a:p>
            <a:pPr eaLnBrk="1" hangingPunct="1">
              <a:buFont typeface="Wingdings" pitchFamily="2" charset="2"/>
              <a:buNone/>
            </a:pPr>
            <a:r>
              <a:rPr lang="en-US" smtClean="0"/>
              <a:t> </a:t>
            </a:r>
          </a:p>
        </p:txBody>
      </p:sp>
      <p:graphicFrame>
        <p:nvGraphicFramePr>
          <p:cNvPr id="8194" name="Object 4"/>
          <p:cNvGraphicFramePr>
            <a:graphicFrameLocks noChangeAspect="1"/>
          </p:cNvGraphicFramePr>
          <p:nvPr/>
        </p:nvGraphicFramePr>
        <p:xfrm>
          <a:off x="461963" y="1531938"/>
          <a:ext cx="8377237" cy="4394200"/>
        </p:xfrm>
        <a:graphic>
          <a:graphicData uri="http://schemas.openxmlformats.org/presentationml/2006/ole">
            <mc:AlternateContent xmlns:mc="http://schemas.openxmlformats.org/markup-compatibility/2006">
              <mc:Choice xmlns:v="urn:schemas-microsoft-com:vml" Requires="v">
                <p:oleObj spid="_x0000_s8197" name="Equation" r:id="rId4" imgW="3898800" imgH="2044440" progId="Equation.DSMT4">
                  <p:embed/>
                </p:oleObj>
              </mc:Choice>
              <mc:Fallback>
                <p:oleObj name="Equation" r:id="rId4" imgW="3898800" imgH="20444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963" y="1531938"/>
                        <a:ext cx="8377237" cy="439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ctr" eaLnBrk="1" hangingPunct="1"/>
            <a:r>
              <a:rPr lang="en-US" smtClean="0">
                <a:solidFill>
                  <a:schemeClr val="tx1"/>
                </a:solidFill>
              </a:rPr>
              <a:t>Krinsky and Robb</a:t>
            </a:r>
          </a:p>
        </p:txBody>
      </p:sp>
      <p:sp>
        <p:nvSpPr>
          <p:cNvPr id="46083" name="Text Box 4"/>
          <p:cNvSpPr txBox="1">
            <a:spLocks noChangeArrowheads="1"/>
          </p:cNvSpPr>
          <p:nvPr/>
        </p:nvSpPr>
        <p:spPr bwMode="auto">
          <a:xfrm>
            <a:off x="381000" y="1752600"/>
            <a:ext cx="4495800" cy="396081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t>Estimate </a:t>
            </a:r>
            <a:r>
              <a:rPr lang="el-GR" b="1">
                <a:cs typeface="Times New Roman" pitchFamily="18" charset="0"/>
              </a:rPr>
              <a:t>β</a:t>
            </a:r>
            <a:r>
              <a:rPr lang="en-US" b="1">
                <a:cs typeface="Times New Roman" pitchFamily="18" charset="0"/>
              </a:rPr>
              <a:t> </a:t>
            </a:r>
            <a:r>
              <a:rPr lang="en-US">
                <a:cs typeface="Times New Roman" pitchFamily="18" charset="0"/>
              </a:rPr>
              <a:t>by Maximum Likelihood with </a:t>
            </a:r>
            <a:r>
              <a:rPr lang="en-US" b="1">
                <a:cs typeface="Times New Roman" pitchFamily="18" charset="0"/>
              </a:rPr>
              <a:t>b</a:t>
            </a:r>
          </a:p>
          <a:p>
            <a:pPr>
              <a:spcBef>
                <a:spcPct val="50000"/>
              </a:spcBef>
            </a:pPr>
            <a:r>
              <a:rPr lang="en-US">
                <a:cs typeface="Times New Roman" pitchFamily="18" charset="0"/>
              </a:rPr>
              <a:t>Estimate asymptotic covariance matrix with </a:t>
            </a:r>
            <a:r>
              <a:rPr lang="en-US" b="1">
                <a:cs typeface="Times New Roman" pitchFamily="18" charset="0"/>
              </a:rPr>
              <a:t>V</a:t>
            </a:r>
          </a:p>
          <a:p>
            <a:pPr>
              <a:spcBef>
                <a:spcPct val="50000"/>
              </a:spcBef>
            </a:pPr>
            <a:r>
              <a:rPr lang="en-US">
                <a:cs typeface="Times New Roman" pitchFamily="18" charset="0"/>
              </a:rPr>
              <a:t>Draw R observations </a:t>
            </a:r>
            <a:r>
              <a:rPr lang="en-US" b="1">
                <a:cs typeface="Times New Roman" pitchFamily="18" charset="0"/>
              </a:rPr>
              <a:t>b</a:t>
            </a:r>
            <a:r>
              <a:rPr lang="en-US">
                <a:cs typeface="Times New Roman" pitchFamily="18" charset="0"/>
              </a:rPr>
              <a:t>(r) from the normal</a:t>
            </a:r>
            <a:br>
              <a:rPr lang="en-US">
                <a:cs typeface="Times New Roman" pitchFamily="18" charset="0"/>
              </a:rPr>
            </a:br>
            <a:r>
              <a:rPr lang="en-US">
                <a:cs typeface="Times New Roman" pitchFamily="18" charset="0"/>
              </a:rPr>
              <a:t>          population N[</a:t>
            </a:r>
            <a:r>
              <a:rPr lang="en-US" b="1">
                <a:cs typeface="Times New Roman" pitchFamily="18" charset="0"/>
              </a:rPr>
              <a:t>b</a:t>
            </a:r>
            <a:r>
              <a:rPr lang="en-US">
                <a:cs typeface="Times New Roman" pitchFamily="18" charset="0"/>
              </a:rPr>
              <a:t>,</a:t>
            </a:r>
            <a:r>
              <a:rPr lang="en-US" b="1">
                <a:cs typeface="Times New Roman" pitchFamily="18" charset="0"/>
              </a:rPr>
              <a:t>V</a:t>
            </a:r>
            <a:r>
              <a:rPr lang="en-US">
                <a:cs typeface="Times New Roman" pitchFamily="18" charset="0"/>
              </a:rPr>
              <a:t>]</a:t>
            </a:r>
          </a:p>
          <a:p>
            <a:pPr>
              <a:spcBef>
                <a:spcPct val="50000"/>
              </a:spcBef>
            </a:pPr>
            <a:r>
              <a:rPr lang="en-US" b="1">
                <a:cs typeface="Times New Roman" pitchFamily="18" charset="0"/>
              </a:rPr>
              <a:t>b</a:t>
            </a:r>
            <a:r>
              <a:rPr lang="en-US">
                <a:cs typeface="Times New Roman" pitchFamily="18" charset="0"/>
              </a:rPr>
              <a:t>(r)  =  </a:t>
            </a:r>
            <a:r>
              <a:rPr lang="en-US" b="1">
                <a:cs typeface="Times New Roman" pitchFamily="18" charset="0"/>
              </a:rPr>
              <a:t>b</a:t>
            </a:r>
            <a:r>
              <a:rPr lang="en-US">
                <a:cs typeface="Times New Roman" pitchFamily="18" charset="0"/>
              </a:rPr>
              <a:t>  +  </a:t>
            </a:r>
            <a:r>
              <a:rPr lang="en-US" b="1">
                <a:cs typeface="Times New Roman" pitchFamily="18" charset="0"/>
              </a:rPr>
              <a:t>C</a:t>
            </a:r>
            <a:r>
              <a:rPr lang="en-US">
                <a:cs typeface="Times New Roman" pitchFamily="18" charset="0"/>
              </a:rPr>
              <a:t>*</a:t>
            </a:r>
            <a:r>
              <a:rPr lang="en-US" b="1">
                <a:cs typeface="Times New Roman" pitchFamily="18" charset="0"/>
              </a:rPr>
              <a:t>v</a:t>
            </a:r>
            <a:r>
              <a:rPr lang="en-US">
                <a:cs typeface="Times New Roman" pitchFamily="18" charset="0"/>
              </a:rPr>
              <a:t>(r),  </a:t>
            </a:r>
            <a:r>
              <a:rPr lang="en-US" b="1">
                <a:cs typeface="Times New Roman" pitchFamily="18" charset="0"/>
              </a:rPr>
              <a:t>v</a:t>
            </a:r>
            <a:r>
              <a:rPr lang="en-US">
                <a:cs typeface="Times New Roman" pitchFamily="18" charset="0"/>
              </a:rPr>
              <a:t>(r) drawn from N[0,I]</a:t>
            </a:r>
            <a:br>
              <a:rPr lang="en-US">
                <a:cs typeface="Times New Roman" pitchFamily="18" charset="0"/>
              </a:rPr>
            </a:br>
            <a:r>
              <a:rPr lang="en-US">
                <a:cs typeface="Times New Roman" pitchFamily="18" charset="0"/>
              </a:rPr>
              <a:t>   </a:t>
            </a:r>
            <a:r>
              <a:rPr lang="en-US" b="1">
                <a:cs typeface="Times New Roman" pitchFamily="18" charset="0"/>
              </a:rPr>
              <a:t>C</a:t>
            </a:r>
            <a:r>
              <a:rPr lang="en-US">
                <a:cs typeface="Times New Roman" pitchFamily="18" charset="0"/>
              </a:rPr>
              <a:t>  =  Cholesky matrix, </a:t>
            </a:r>
            <a:r>
              <a:rPr lang="en-US" b="1">
                <a:cs typeface="Times New Roman" pitchFamily="18" charset="0"/>
              </a:rPr>
              <a:t>V</a:t>
            </a:r>
            <a:r>
              <a:rPr lang="en-US">
                <a:cs typeface="Times New Roman" pitchFamily="18" charset="0"/>
              </a:rPr>
              <a:t> = </a:t>
            </a:r>
            <a:r>
              <a:rPr lang="en-US" b="1">
                <a:cs typeface="Times New Roman" pitchFamily="18" charset="0"/>
              </a:rPr>
              <a:t>CC’</a:t>
            </a:r>
          </a:p>
          <a:p>
            <a:pPr>
              <a:spcBef>
                <a:spcPct val="50000"/>
              </a:spcBef>
            </a:pPr>
            <a:r>
              <a:rPr lang="en-US">
                <a:cs typeface="Times New Roman" pitchFamily="18" charset="0"/>
              </a:rPr>
              <a:t>Compute partial effects </a:t>
            </a:r>
            <a:r>
              <a:rPr lang="en-US" b="1">
                <a:cs typeface="Times New Roman" pitchFamily="18" charset="0"/>
              </a:rPr>
              <a:t>d</a:t>
            </a:r>
            <a:r>
              <a:rPr lang="en-US">
                <a:cs typeface="Times New Roman" pitchFamily="18" charset="0"/>
              </a:rPr>
              <a:t>(r) using </a:t>
            </a:r>
            <a:r>
              <a:rPr lang="en-US" b="1">
                <a:cs typeface="Times New Roman" pitchFamily="18" charset="0"/>
              </a:rPr>
              <a:t>b</a:t>
            </a:r>
            <a:r>
              <a:rPr lang="en-US">
                <a:cs typeface="Times New Roman" pitchFamily="18" charset="0"/>
              </a:rPr>
              <a:t>(r)</a:t>
            </a:r>
          </a:p>
          <a:p>
            <a:pPr>
              <a:spcBef>
                <a:spcPct val="50000"/>
              </a:spcBef>
            </a:pPr>
            <a:r>
              <a:rPr lang="en-US">
                <a:cs typeface="Times New Roman" pitchFamily="18" charset="0"/>
              </a:rPr>
              <a:t>Compute the sample variance of </a:t>
            </a:r>
            <a:r>
              <a:rPr lang="en-US" b="1">
                <a:cs typeface="Times New Roman" pitchFamily="18" charset="0"/>
              </a:rPr>
              <a:t>d</a:t>
            </a:r>
            <a:r>
              <a:rPr lang="en-US">
                <a:cs typeface="Times New Roman" pitchFamily="18" charset="0"/>
              </a:rPr>
              <a:t>(r),r=1,…,R</a:t>
            </a:r>
          </a:p>
          <a:p>
            <a:pPr>
              <a:spcBef>
                <a:spcPct val="50000"/>
              </a:spcBef>
            </a:pPr>
            <a:r>
              <a:rPr lang="en-US">
                <a:cs typeface="Times New Roman" pitchFamily="18" charset="0"/>
              </a:rPr>
              <a:t>Use the sample standard deviations of the R observations to estimate the sampling standard errors for the partial effects.</a:t>
            </a:r>
            <a:endParaRPr lang="el-GR">
              <a:cs typeface="Times New Roman" pitchFamily="18" charset="0"/>
            </a:endParaRPr>
          </a:p>
        </p:txBody>
      </p:sp>
      <p:pic>
        <p:nvPicPr>
          <p:cNvPr id="4608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857375"/>
            <a:ext cx="3829050"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eaLnBrk="1" hangingPunct="1"/>
            <a:r>
              <a:rPr lang="en-US" smtClean="0">
                <a:solidFill>
                  <a:schemeClr val="tx1"/>
                </a:solidFill>
              </a:rPr>
              <a:t>Krinsky and Robb</a:t>
            </a:r>
          </a:p>
        </p:txBody>
      </p:sp>
      <p:pic>
        <p:nvPicPr>
          <p:cNvPr id="4710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362200"/>
            <a:ext cx="24971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09800"/>
            <a:ext cx="5707063"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Line 7"/>
          <p:cNvSpPr>
            <a:spLocks noChangeShapeType="1"/>
          </p:cNvSpPr>
          <p:nvPr/>
        </p:nvSpPr>
        <p:spPr bwMode="auto">
          <a:xfrm flipV="1">
            <a:off x="6172200" y="3581400"/>
            <a:ext cx="1905000" cy="9144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7110" name="Line 8"/>
          <p:cNvSpPr>
            <a:spLocks noChangeShapeType="1"/>
          </p:cNvSpPr>
          <p:nvPr/>
        </p:nvSpPr>
        <p:spPr bwMode="auto">
          <a:xfrm flipV="1">
            <a:off x="6172200" y="4343400"/>
            <a:ext cx="1828800" cy="3810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7111" name="Line 9"/>
          <p:cNvSpPr>
            <a:spLocks noChangeShapeType="1"/>
          </p:cNvSpPr>
          <p:nvPr/>
        </p:nvSpPr>
        <p:spPr bwMode="auto">
          <a:xfrm>
            <a:off x="6172200" y="4876800"/>
            <a:ext cx="1905000" cy="76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7112" name="Rectangle 10"/>
          <p:cNvSpPr>
            <a:spLocks noChangeArrowheads="1"/>
          </p:cNvSpPr>
          <p:nvPr/>
        </p:nvSpPr>
        <p:spPr bwMode="auto">
          <a:xfrm>
            <a:off x="533400" y="4419600"/>
            <a:ext cx="5638800" cy="6096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
        <p:nvSpPr>
          <p:cNvPr id="47113" name="Text Box 11"/>
          <p:cNvSpPr txBox="1">
            <a:spLocks noChangeArrowheads="1"/>
          </p:cNvSpPr>
          <p:nvPr/>
        </p:nvSpPr>
        <p:spPr bwMode="auto">
          <a:xfrm>
            <a:off x="6426200" y="1981200"/>
            <a:ext cx="2438400" cy="3857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a:t>Delta Method</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algn="ctr"/>
            <a:r>
              <a:rPr lang="en-US" smtClean="0"/>
              <a:t>Bootstrapping</a:t>
            </a:r>
          </a:p>
        </p:txBody>
      </p:sp>
      <p:sp>
        <p:nvSpPr>
          <p:cNvPr id="48131" name="Content Placeholder 2"/>
          <p:cNvSpPr>
            <a:spLocks noGrp="1"/>
          </p:cNvSpPr>
          <p:nvPr>
            <p:ph idx="1"/>
          </p:nvPr>
        </p:nvSpPr>
        <p:spPr>
          <a:xfrm>
            <a:off x="533400" y="1981200"/>
            <a:ext cx="8229600" cy="3657600"/>
          </a:xfrm>
        </p:spPr>
        <p:txBody>
          <a:bodyPr/>
          <a:lstStyle/>
          <a:p>
            <a:pPr>
              <a:buFont typeface="Wingdings" pitchFamily="2" charset="2"/>
              <a:buNone/>
            </a:pPr>
            <a:r>
              <a:rPr lang="en-US" smtClean="0"/>
              <a:t>For R repetitions:</a:t>
            </a:r>
          </a:p>
          <a:p>
            <a:pPr>
              <a:buFont typeface="Wingdings" pitchFamily="2" charset="2"/>
              <a:buNone/>
            </a:pPr>
            <a:r>
              <a:rPr lang="en-US" smtClean="0"/>
              <a:t>   Draw N observations with replacement</a:t>
            </a:r>
          </a:p>
          <a:p>
            <a:pPr>
              <a:buFont typeface="Wingdings" pitchFamily="2" charset="2"/>
              <a:buNone/>
            </a:pPr>
            <a:r>
              <a:rPr lang="en-US" smtClean="0"/>
              <a:t>   Refit the model</a:t>
            </a:r>
          </a:p>
          <a:p>
            <a:pPr>
              <a:buFont typeface="Wingdings" pitchFamily="2" charset="2"/>
              <a:buNone/>
            </a:pPr>
            <a:r>
              <a:rPr lang="en-US" smtClean="0"/>
              <a:t>   Recompute the vector of partial effects</a:t>
            </a:r>
          </a:p>
          <a:p>
            <a:pPr>
              <a:buFont typeface="Wingdings" pitchFamily="2" charset="2"/>
              <a:buNone/>
            </a:pPr>
            <a:r>
              <a:rPr lang="en-US" smtClean="0"/>
              <a:t>   Compute the empirical standard deviation of the R observations on the partial effects.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4867275"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491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143000"/>
            <a:ext cx="375443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4915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625850"/>
            <a:ext cx="7381875"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9157" name="TextBox 6"/>
          <p:cNvSpPr txBox="1">
            <a:spLocks noChangeArrowheads="1"/>
          </p:cNvSpPr>
          <p:nvPr/>
        </p:nvSpPr>
        <p:spPr bwMode="auto">
          <a:xfrm>
            <a:off x="6019800" y="685800"/>
            <a:ext cx="1905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b="1">
                <a:latin typeface="Tahoma" pitchFamily="34" charset="0"/>
                <a:cs typeface="Tahoma" pitchFamily="34" charset="0"/>
              </a:rPr>
              <a:t>Delta Method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idx="4294967295"/>
          </p:nvPr>
        </p:nvSpPr>
        <p:spPr/>
        <p:txBody>
          <a:bodyPr/>
          <a:lstStyle/>
          <a:p>
            <a:pPr algn="ctr" eaLnBrk="1" hangingPunct="1"/>
            <a:r>
              <a:rPr lang="en-US" sz="3600" smtClean="0">
                <a:solidFill>
                  <a:schemeClr val="tx1"/>
                </a:solidFill>
              </a:rPr>
              <a:t>Marginal Effect for a Dummy Variable</a:t>
            </a:r>
          </a:p>
        </p:txBody>
      </p:sp>
      <p:sp>
        <p:nvSpPr>
          <p:cNvPr id="9221" name="Rectangle 3"/>
          <p:cNvSpPr>
            <a:spLocks noGrp="1" noChangeArrowheads="1"/>
          </p:cNvSpPr>
          <p:nvPr>
            <p:ph type="body" idx="4294967295"/>
          </p:nvPr>
        </p:nvSpPr>
        <p:spPr/>
        <p:txBody>
          <a:bodyPr/>
          <a:lstStyle/>
          <a:p>
            <a:pPr eaLnBrk="1" hangingPunct="1"/>
            <a:r>
              <a:rPr lang="en-US" smtClean="0"/>
              <a:t>Prob[y</a:t>
            </a:r>
            <a:r>
              <a:rPr lang="en-US" baseline="-25000" smtClean="0"/>
              <a:t>i</a:t>
            </a:r>
            <a:r>
              <a:rPr lang="en-US" smtClean="0"/>
              <a:t> = 1|</a:t>
            </a:r>
            <a:r>
              <a:rPr lang="en-US" b="1" smtClean="0"/>
              <a:t>x</a:t>
            </a:r>
            <a:r>
              <a:rPr lang="en-US" baseline="-25000" smtClean="0"/>
              <a:t>i</a:t>
            </a:r>
            <a:r>
              <a:rPr lang="en-US" smtClean="0"/>
              <a:t>,d</a:t>
            </a:r>
            <a:r>
              <a:rPr lang="en-US" baseline="-25000" smtClean="0"/>
              <a:t>i</a:t>
            </a:r>
            <a:r>
              <a:rPr lang="en-US" smtClean="0"/>
              <a:t>] 	= F(</a:t>
            </a:r>
            <a:r>
              <a:rPr lang="en-US" b="1" smtClean="0">
                <a:sym typeface="Symbol" pitchFamily="18" charset="2"/>
              </a:rPr>
              <a:t></a:t>
            </a:r>
            <a:r>
              <a:rPr lang="en-US" smtClean="0">
                <a:sym typeface="Symbol" pitchFamily="18" charset="2"/>
              </a:rPr>
              <a:t>’</a:t>
            </a:r>
            <a:r>
              <a:rPr lang="en-US" b="1" smtClean="0">
                <a:sym typeface="Symbol" pitchFamily="18" charset="2"/>
              </a:rPr>
              <a:t>x</a:t>
            </a:r>
            <a:r>
              <a:rPr lang="en-US" baseline="-25000" smtClean="0">
                <a:sym typeface="Symbol" pitchFamily="18" charset="2"/>
              </a:rPr>
              <a:t>i</a:t>
            </a:r>
            <a:r>
              <a:rPr lang="en-US" smtClean="0">
                <a:sym typeface="Symbol" pitchFamily="18" charset="2"/>
              </a:rPr>
              <a:t>+d</a:t>
            </a:r>
            <a:r>
              <a:rPr lang="en-US" baseline="-25000" smtClean="0">
                <a:sym typeface="Symbol" pitchFamily="18" charset="2"/>
              </a:rPr>
              <a:t>i</a:t>
            </a:r>
            <a:r>
              <a:rPr lang="en-US" smtClean="0">
                <a:sym typeface="Symbol" pitchFamily="18" charset="2"/>
              </a:rPr>
              <a:t>)</a:t>
            </a:r>
          </a:p>
          <a:p>
            <a:pPr eaLnBrk="1" hangingPunct="1">
              <a:buFont typeface="Wingdings" pitchFamily="2" charset="2"/>
              <a:buNone/>
            </a:pPr>
            <a:r>
              <a:rPr lang="en-US" smtClean="0">
                <a:sym typeface="Symbol" pitchFamily="18" charset="2"/>
              </a:rPr>
              <a:t>             			= conditional mean</a:t>
            </a:r>
          </a:p>
          <a:p>
            <a:pPr eaLnBrk="1" hangingPunct="1"/>
            <a:r>
              <a:rPr lang="en-US" smtClean="0">
                <a:sym typeface="Symbol" pitchFamily="18" charset="2"/>
              </a:rPr>
              <a:t>Marginal effect of d </a:t>
            </a:r>
          </a:p>
          <a:p>
            <a:pPr eaLnBrk="1" hangingPunct="1">
              <a:buFont typeface="Wingdings" pitchFamily="2" charset="2"/>
              <a:buNone/>
            </a:pPr>
            <a:r>
              <a:rPr lang="en-US" smtClean="0">
                <a:sym typeface="Symbol" pitchFamily="18" charset="2"/>
              </a:rPr>
              <a:t>                         </a:t>
            </a:r>
            <a:r>
              <a:rPr lang="en-US" smtClean="0"/>
              <a:t>Prob[y</a:t>
            </a:r>
            <a:r>
              <a:rPr lang="en-US" baseline="-25000" smtClean="0"/>
              <a:t>i</a:t>
            </a:r>
            <a:r>
              <a:rPr lang="en-US" smtClean="0"/>
              <a:t> = 1|</a:t>
            </a:r>
            <a:r>
              <a:rPr lang="en-US" b="1" smtClean="0"/>
              <a:t>x</a:t>
            </a:r>
            <a:r>
              <a:rPr lang="en-US" baseline="-25000" smtClean="0"/>
              <a:t>i</a:t>
            </a:r>
            <a:r>
              <a:rPr lang="en-US" smtClean="0"/>
              <a:t>,d</a:t>
            </a:r>
            <a:r>
              <a:rPr lang="en-US" baseline="-25000" smtClean="0"/>
              <a:t>i</a:t>
            </a:r>
            <a:r>
              <a:rPr lang="en-US" smtClean="0"/>
              <a:t>=1]-</a:t>
            </a:r>
          </a:p>
          <a:p>
            <a:pPr eaLnBrk="1" hangingPunct="1">
              <a:buFont typeface="Wingdings" pitchFamily="2" charset="2"/>
              <a:buNone/>
            </a:pPr>
            <a:r>
              <a:rPr lang="en-US" smtClean="0"/>
              <a:t>                         Prob[y</a:t>
            </a:r>
            <a:r>
              <a:rPr lang="en-US" baseline="-25000" smtClean="0"/>
              <a:t>i </a:t>
            </a:r>
            <a:r>
              <a:rPr lang="en-US" smtClean="0"/>
              <a:t>= 1|</a:t>
            </a:r>
            <a:r>
              <a:rPr lang="en-US" b="1" smtClean="0"/>
              <a:t>x</a:t>
            </a:r>
            <a:r>
              <a:rPr lang="en-US" baseline="-25000" smtClean="0"/>
              <a:t>i</a:t>
            </a:r>
            <a:r>
              <a:rPr lang="en-US" smtClean="0"/>
              <a:t>,d</a:t>
            </a:r>
            <a:r>
              <a:rPr lang="en-US" baseline="-25000" smtClean="0"/>
              <a:t>i</a:t>
            </a:r>
            <a:r>
              <a:rPr lang="en-US" smtClean="0"/>
              <a:t>=0]</a:t>
            </a:r>
            <a:br>
              <a:rPr lang="en-US" smtClean="0"/>
            </a:br>
            <a:endParaRPr lang="en-US" smtClean="0"/>
          </a:p>
          <a:p>
            <a:pPr eaLnBrk="1" hangingPunct="1"/>
            <a:r>
              <a:rPr lang="en-US" smtClean="0"/>
              <a:t>Probit:  </a:t>
            </a:r>
            <a:endParaRPr lang="en-US" smtClean="0">
              <a:sym typeface="Symbol" pitchFamily="18" charset="2"/>
            </a:endParaRPr>
          </a:p>
          <a:p>
            <a:pPr eaLnBrk="1" hangingPunct="1"/>
            <a:endParaRPr lang="en-US" smtClean="0">
              <a:sym typeface="Symbol" pitchFamily="18" charset="2"/>
            </a:endParaRPr>
          </a:p>
        </p:txBody>
      </p:sp>
      <p:graphicFrame>
        <p:nvGraphicFramePr>
          <p:cNvPr id="9218" name="Object 4"/>
          <p:cNvGraphicFramePr>
            <a:graphicFrameLocks noChangeAspect="1"/>
          </p:cNvGraphicFramePr>
          <p:nvPr/>
        </p:nvGraphicFramePr>
        <p:xfrm>
          <a:off x="2286000" y="4572000"/>
          <a:ext cx="4373563" cy="760413"/>
        </p:xfrm>
        <a:graphic>
          <a:graphicData uri="http://schemas.openxmlformats.org/presentationml/2006/ole">
            <mc:AlternateContent xmlns:mc="http://schemas.openxmlformats.org/markup-compatibility/2006">
              <mc:Choice xmlns:v="urn:schemas-microsoft-com:vml" Requires="v">
                <p:oleObj spid="_x0000_s9222" name="Equation" r:id="rId4" imgW="1752600" imgH="304800" progId="Equation.DSMT4">
                  <p:embed/>
                </p:oleObj>
              </mc:Choice>
              <mc:Fallback>
                <p:oleObj name="Equation" r:id="rId4" imgW="1752600" imgH="3048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572000"/>
                        <a:ext cx="4373563" cy="760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19" name="Object 5"/>
          <p:cNvGraphicFramePr>
            <a:graphicFrameLocks noChangeAspect="1"/>
          </p:cNvGraphicFramePr>
          <p:nvPr/>
        </p:nvGraphicFramePr>
        <p:xfrm>
          <a:off x="2286000" y="5321300"/>
          <a:ext cx="4414838" cy="1155700"/>
        </p:xfrm>
        <a:graphic>
          <a:graphicData uri="http://schemas.openxmlformats.org/presentationml/2006/ole">
            <mc:AlternateContent xmlns:mc="http://schemas.openxmlformats.org/markup-compatibility/2006">
              <mc:Choice xmlns:v="urn:schemas-microsoft-com:vml" Requires="v">
                <p:oleObj spid="_x0000_s9223" name="Equation" r:id="rId6" imgW="1943100" imgH="508000" progId="Equation.DSMT4">
                  <p:embed/>
                </p:oleObj>
              </mc:Choice>
              <mc:Fallback>
                <p:oleObj name="Equation" r:id="rId6" imgW="1943100" imgH="5080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321300"/>
                        <a:ext cx="4414838" cy="1155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457200" y="533400"/>
            <a:ext cx="8458200" cy="760413"/>
          </a:xfrm>
        </p:spPr>
        <p:txBody>
          <a:bodyPr/>
          <a:lstStyle/>
          <a:p>
            <a:pPr algn="ctr" eaLnBrk="1" hangingPunct="1"/>
            <a:r>
              <a:rPr lang="en-US" sz="4000" smtClean="0">
                <a:solidFill>
                  <a:schemeClr val="tx1"/>
                </a:solidFill>
              </a:rPr>
              <a:t>Marginal Effect – Dummy Variable</a:t>
            </a:r>
          </a:p>
        </p:txBody>
      </p:sp>
      <p:pic>
        <p:nvPicPr>
          <p:cNvPr id="5017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752600"/>
            <a:ext cx="8229600" cy="36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9"/>
          <p:cNvSpPr txBox="1">
            <a:spLocks noChangeArrowheads="1"/>
          </p:cNvSpPr>
          <p:nvPr/>
        </p:nvSpPr>
        <p:spPr bwMode="auto">
          <a:xfrm>
            <a:off x="685800" y="5486400"/>
            <a:ext cx="8153400" cy="53657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1400" b="1">
                <a:latin typeface="Arial" charset="0"/>
              </a:rPr>
              <a:t>Note: 0.14114 reported by WALD instead of 0.13958 above is based on the simple derivative formula evaluated at the data means rather than the first difference evaluated at the means.</a:t>
            </a:r>
          </a:p>
        </p:txBody>
      </p:sp>
      <p:sp>
        <p:nvSpPr>
          <p:cNvPr id="50181" name="Rectangle 10"/>
          <p:cNvSpPr>
            <a:spLocks noChangeArrowheads="1"/>
          </p:cNvSpPr>
          <p:nvPr/>
        </p:nvSpPr>
        <p:spPr bwMode="auto">
          <a:xfrm>
            <a:off x="660400" y="4114800"/>
            <a:ext cx="8229600" cy="5715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algn="ctr" eaLnBrk="1" hangingPunct="1"/>
            <a:r>
              <a:rPr lang="en-US" smtClean="0">
                <a:solidFill>
                  <a:schemeClr val="tx1"/>
                </a:solidFill>
              </a:rPr>
              <a:t>Computing Effects</a:t>
            </a:r>
          </a:p>
        </p:txBody>
      </p:sp>
      <p:sp>
        <p:nvSpPr>
          <p:cNvPr id="51203" name="Rectangle 3"/>
          <p:cNvSpPr>
            <a:spLocks noGrp="1" noChangeArrowheads="1"/>
          </p:cNvSpPr>
          <p:nvPr>
            <p:ph type="body" idx="4294967295"/>
          </p:nvPr>
        </p:nvSpPr>
        <p:spPr>
          <a:xfrm>
            <a:off x="1447800" y="1676400"/>
            <a:ext cx="7315200" cy="4530725"/>
          </a:xfrm>
        </p:spPr>
        <p:txBody>
          <a:bodyPr/>
          <a:lstStyle/>
          <a:p>
            <a:pPr eaLnBrk="1" hangingPunct="1"/>
            <a:r>
              <a:rPr lang="en-US" sz="2400" smtClean="0"/>
              <a:t>Compute at the data means?</a:t>
            </a:r>
          </a:p>
          <a:p>
            <a:pPr lvl="1" eaLnBrk="1" hangingPunct="1"/>
            <a:r>
              <a:rPr lang="en-US" sz="2000" smtClean="0"/>
              <a:t>Simple</a:t>
            </a:r>
          </a:p>
          <a:p>
            <a:pPr lvl="1" eaLnBrk="1" hangingPunct="1"/>
            <a:r>
              <a:rPr lang="en-US" sz="2000" smtClean="0"/>
              <a:t>Inference is well defined</a:t>
            </a:r>
          </a:p>
          <a:p>
            <a:pPr eaLnBrk="1" hangingPunct="1"/>
            <a:r>
              <a:rPr lang="en-US" sz="2400" smtClean="0"/>
              <a:t>Average the individual effects</a:t>
            </a:r>
          </a:p>
          <a:p>
            <a:pPr lvl="1" eaLnBrk="1" hangingPunct="1"/>
            <a:r>
              <a:rPr lang="en-US" sz="2000" smtClean="0"/>
              <a:t>More appropriate?</a:t>
            </a:r>
          </a:p>
          <a:p>
            <a:pPr lvl="1" eaLnBrk="1" hangingPunct="1"/>
            <a:r>
              <a:rPr lang="en-US" sz="2000" smtClean="0"/>
              <a:t>Asymptotic standard errors.</a:t>
            </a:r>
          </a:p>
          <a:p>
            <a:pPr eaLnBrk="1" hangingPunct="1"/>
            <a:r>
              <a:rPr lang="en-US" sz="2400" smtClean="0"/>
              <a:t>Is testing about marginal effects meaningful?</a:t>
            </a:r>
          </a:p>
          <a:p>
            <a:pPr lvl="1" eaLnBrk="1" hangingPunct="1"/>
            <a:r>
              <a:rPr lang="en-US" sz="2000" i="1" smtClean="0"/>
              <a:t>f</a:t>
            </a:r>
            <a:r>
              <a:rPr lang="en-US" sz="2000" smtClean="0"/>
              <a:t>(</a:t>
            </a:r>
            <a:r>
              <a:rPr lang="en-US" sz="2000" b="1" smtClean="0"/>
              <a:t>b’x</a:t>
            </a:r>
            <a:r>
              <a:rPr lang="en-US" sz="2000" smtClean="0"/>
              <a:t>) must be &gt; 0; </a:t>
            </a:r>
            <a:r>
              <a:rPr lang="en-US" sz="2000" b="1" smtClean="0"/>
              <a:t>b</a:t>
            </a:r>
            <a:r>
              <a:rPr lang="en-US" sz="2000" smtClean="0"/>
              <a:t> is highly significant</a:t>
            </a:r>
          </a:p>
          <a:p>
            <a:pPr lvl="1" eaLnBrk="1" hangingPunct="1"/>
            <a:r>
              <a:rPr lang="en-US" sz="2000" smtClean="0"/>
              <a:t>How could </a:t>
            </a:r>
            <a:r>
              <a:rPr lang="en-US" sz="2000" i="1" smtClean="0"/>
              <a:t>f</a:t>
            </a:r>
            <a:r>
              <a:rPr lang="en-US" sz="2000" smtClean="0"/>
              <a:t>(</a:t>
            </a:r>
            <a:r>
              <a:rPr lang="en-US" sz="2000" b="1" smtClean="0"/>
              <a:t>b’x</a:t>
            </a:r>
            <a:r>
              <a:rPr lang="en-US" sz="2000" smtClean="0"/>
              <a:t>)*</a:t>
            </a:r>
            <a:r>
              <a:rPr lang="en-US" sz="2000" b="1" smtClean="0"/>
              <a:t>b</a:t>
            </a:r>
            <a:r>
              <a:rPr lang="en-US" sz="2000" smtClean="0"/>
              <a:t> equal zero?</a:t>
            </a:r>
            <a:endParaRPr lang="el-GR" sz="200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idx="4294967295"/>
          </p:nvPr>
        </p:nvSpPr>
        <p:spPr/>
        <p:txBody>
          <a:bodyPr/>
          <a:lstStyle/>
          <a:p>
            <a:pPr algn="ctr" eaLnBrk="1" hangingPunct="1"/>
            <a:r>
              <a:rPr lang="en-US" smtClean="0">
                <a:solidFill>
                  <a:schemeClr val="tx1"/>
                </a:solidFill>
              </a:rPr>
              <a:t>Average Partial Effects</a:t>
            </a:r>
          </a:p>
        </p:txBody>
      </p:sp>
      <p:graphicFrame>
        <p:nvGraphicFramePr>
          <p:cNvPr id="10242" name="Object 4"/>
          <p:cNvGraphicFramePr>
            <a:graphicFrameLocks noChangeAspect="1"/>
          </p:cNvGraphicFramePr>
          <p:nvPr/>
        </p:nvGraphicFramePr>
        <p:xfrm>
          <a:off x="1143000" y="2286000"/>
          <a:ext cx="6324600" cy="3189288"/>
        </p:xfrm>
        <a:graphic>
          <a:graphicData uri="http://schemas.openxmlformats.org/presentationml/2006/ole">
            <mc:AlternateContent xmlns:mc="http://schemas.openxmlformats.org/markup-compatibility/2006">
              <mc:Choice xmlns:v="urn:schemas-microsoft-com:vml" Requires="v">
                <p:oleObj spid="_x0000_s10244" name="Equation" r:id="rId4" imgW="3048000" imgH="1536700" progId="Equation.DSMT4">
                  <p:embed/>
                </p:oleObj>
              </mc:Choice>
              <mc:Fallback>
                <p:oleObj name="Equation" r:id="rId4" imgW="3048000" imgH="15367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86000"/>
                        <a:ext cx="6324600" cy="318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ctr" eaLnBrk="1" hangingPunct="1"/>
            <a:r>
              <a:rPr lang="en-US" smtClean="0">
                <a:solidFill>
                  <a:schemeClr val="tx1"/>
                </a:solidFill>
              </a:rPr>
              <a:t>Average Partial Effects</a:t>
            </a:r>
          </a:p>
        </p:txBody>
      </p:sp>
      <p:sp>
        <p:nvSpPr>
          <p:cNvPr id="52227" name="Text Box 4"/>
          <p:cNvSpPr txBox="1">
            <a:spLocks noChangeArrowheads="1"/>
          </p:cNvSpPr>
          <p:nvPr/>
        </p:nvSpPr>
        <p:spPr bwMode="auto">
          <a:xfrm>
            <a:off x="1371600" y="1600200"/>
            <a:ext cx="67056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b="1">
                <a:latin typeface="Courier New" pitchFamily="49" charset="0"/>
              </a:rPr>
              <a:t>=============================================</a:t>
            </a:r>
          </a:p>
          <a:p>
            <a:r>
              <a:rPr lang="en-US" b="1">
                <a:latin typeface="Courier New" pitchFamily="49" charset="0"/>
              </a:rPr>
              <a:t>Variable     Mean       Std.Dev.    S.E.Mean </a:t>
            </a:r>
          </a:p>
          <a:p>
            <a:r>
              <a:rPr lang="en-US" b="1">
                <a:latin typeface="Courier New" pitchFamily="49" charset="0"/>
              </a:rPr>
              <a:t>=============================================</a:t>
            </a:r>
          </a:p>
          <a:p>
            <a:r>
              <a:rPr lang="en-US" b="1">
                <a:latin typeface="Courier New" pitchFamily="49" charset="0"/>
              </a:rPr>
              <a:t>--------+------------------------------------</a:t>
            </a:r>
          </a:p>
          <a:p>
            <a:r>
              <a:rPr lang="en-US" b="1">
                <a:latin typeface="Courier New" pitchFamily="49" charset="0"/>
              </a:rPr>
              <a:t>  ME_AGE|  .00511838  .000611470  .0000106</a:t>
            </a:r>
          </a:p>
          <a:p>
            <a:r>
              <a:rPr lang="en-US" b="1">
                <a:latin typeface="Courier New" pitchFamily="49" charset="0"/>
              </a:rPr>
              <a:t>ME_INCOM| -.0960923   .0114797    .0001987</a:t>
            </a:r>
          </a:p>
          <a:p>
            <a:r>
              <a:rPr lang="en-US" b="1">
                <a:latin typeface="Courier New" pitchFamily="49" charset="0"/>
              </a:rPr>
              <a:t>ME_FEMAL|  .137915    .0109264    .000189</a:t>
            </a:r>
          </a:p>
        </p:txBody>
      </p:sp>
      <p:pic>
        <p:nvPicPr>
          <p:cNvPr id="522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657600"/>
            <a:ext cx="24971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6"/>
          <p:cNvSpPr txBox="1">
            <a:spLocks noChangeArrowheads="1"/>
          </p:cNvSpPr>
          <p:nvPr/>
        </p:nvSpPr>
        <p:spPr bwMode="auto">
          <a:xfrm>
            <a:off x="4038600" y="3973513"/>
            <a:ext cx="228600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b="1">
                <a:latin typeface="Arial" charset="0"/>
              </a:rPr>
              <a:t>Std. Error</a:t>
            </a:r>
            <a:br>
              <a:rPr lang="en-US" b="1">
                <a:latin typeface="Arial" charset="0"/>
              </a:rPr>
            </a:br>
            <a:endParaRPr lang="en-US" b="1">
              <a:latin typeface="Arial" charset="0"/>
            </a:endParaRPr>
          </a:p>
          <a:p>
            <a:pPr>
              <a:spcBef>
                <a:spcPct val="50000"/>
              </a:spcBef>
            </a:pPr>
            <a:r>
              <a:rPr lang="en-US" b="1">
                <a:latin typeface="Arial" charset="0"/>
              </a:rPr>
              <a:t>(.0007250)</a:t>
            </a:r>
          </a:p>
          <a:p>
            <a:pPr>
              <a:spcBef>
                <a:spcPct val="50000"/>
              </a:spcBef>
            </a:pPr>
            <a:endParaRPr lang="en-US" sz="1000" b="1">
              <a:latin typeface="Arial" charset="0"/>
            </a:endParaRPr>
          </a:p>
          <a:p>
            <a:pPr>
              <a:spcBef>
                <a:spcPct val="50000"/>
              </a:spcBef>
            </a:pPr>
            <a:r>
              <a:rPr lang="en-US" b="1">
                <a:latin typeface="Arial" charset="0"/>
              </a:rPr>
              <a:t>(.03754)</a:t>
            </a:r>
          </a:p>
          <a:p>
            <a:pPr>
              <a:spcBef>
                <a:spcPct val="50000"/>
              </a:spcBef>
            </a:pPr>
            <a:endParaRPr lang="en-US" sz="1400" b="1">
              <a:latin typeface="Arial" charset="0"/>
            </a:endParaRPr>
          </a:p>
          <a:p>
            <a:pPr>
              <a:spcBef>
                <a:spcPct val="50000"/>
              </a:spcBef>
            </a:pPr>
            <a:r>
              <a:rPr lang="en-US" b="1">
                <a:latin typeface="Arial" charset="0"/>
              </a:rPr>
              <a:t>(.01689)</a:t>
            </a:r>
          </a:p>
        </p:txBody>
      </p:sp>
      <p:sp>
        <p:nvSpPr>
          <p:cNvPr id="52230" name="Text Box 7"/>
          <p:cNvSpPr txBox="1">
            <a:spLocks noChangeArrowheads="1"/>
          </p:cNvSpPr>
          <p:nvPr/>
        </p:nvSpPr>
        <p:spPr bwMode="auto">
          <a:xfrm>
            <a:off x="5486400" y="3802063"/>
            <a:ext cx="3200400" cy="258286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t>Neither the empirical standard deviations nor the standard errors of the means for the APEs are close to the estimates from the delta method.  The standard errors for the APEs are computed incorrectly by not accounting for the correlation across observations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1524000" y="304800"/>
            <a:ext cx="6705600" cy="1139825"/>
          </a:xfrm>
        </p:spPr>
        <p:txBody>
          <a:bodyPr/>
          <a:lstStyle/>
          <a:p>
            <a:pPr eaLnBrk="1" hangingPunct="1"/>
            <a:r>
              <a:rPr lang="en-US" sz="3200" smtClean="0"/>
              <a:t>Simulating the Model to Examine </a:t>
            </a:r>
            <a:br>
              <a:rPr lang="en-US" sz="3200" smtClean="0"/>
            </a:br>
            <a:r>
              <a:rPr lang="en-US" sz="3200" smtClean="0"/>
              <a:t>Changes in Market Shares</a:t>
            </a:r>
          </a:p>
        </p:txBody>
      </p:sp>
      <p:sp>
        <p:nvSpPr>
          <p:cNvPr id="53251" name="Text Box 3"/>
          <p:cNvSpPr txBox="1">
            <a:spLocks noChangeArrowheads="1"/>
          </p:cNvSpPr>
          <p:nvPr/>
        </p:nvSpPr>
        <p:spPr bwMode="auto">
          <a:xfrm>
            <a:off x="1371600" y="1814513"/>
            <a:ext cx="7086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400">
                <a:latin typeface="Tahoma" pitchFamily="34" charset="0"/>
              </a:rPr>
              <a:t>Suppose income increased by 25% for everyone.</a:t>
            </a:r>
            <a:endParaRPr lang="en-US" sz="1600">
              <a:latin typeface="Tahoma" pitchFamily="34" charset="0"/>
            </a:endParaRPr>
          </a:p>
        </p:txBody>
      </p:sp>
      <p:sp>
        <p:nvSpPr>
          <p:cNvPr id="53252" name="Text Box 6"/>
          <p:cNvSpPr txBox="1">
            <a:spLocks noChangeArrowheads="1"/>
          </p:cNvSpPr>
          <p:nvPr/>
        </p:nvSpPr>
        <p:spPr bwMode="auto">
          <a:xfrm>
            <a:off x="1066800" y="5137150"/>
            <a:ext cx="7162800" cy="8826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spcBef>
                <a:spcPct val="50000"/>
              </a:spcBef>
            </a:pPr>
            <a:r>
              <a:rPr lang="en-US" sz="2000">
                <a:latin typeface="Tahoma" pitchFamily="34" charset="0"/>
              </a:rPr>
              <a:t>• The model predicts 43 fewer people would visit the doctor</a:t>
            </a:r>
          </a:p>
          <a:p>
            <a:pPr eaLnBrk="1" hangingPunct="1">
              <a:spcBef>
                <a:spcPct val="50000"/>
              </a:spcBef>
              <a:buFontTx/>
              <a:buChar char="•"/>
            </a:pPr>
            <a:r>
              <a:rPr lang="en-US" sz="2000">
                <a:latin typeface="Tahoma" pitchFamily="34" charset="0"/>
              </a:rPr>
              <a:t> NOTE:  The same model used for both sets of predictions.</a:t>
            </a:r>
          </a:p>
        </p:txBody>
      </p:sp>
      <p:sp>
        <p:nvSpPr>
          <p:cNvPr id="53253" name="Text Box 8"/>
          <p:cNvSpPr txBox="1">
            <a:spLocks noChangeArrowheads="1"/>
          </p:cNvSpPr>
          <p:nvPr/>
        </p:nvSpPr>
        <p:spPr bwMode="auto">
          <a:xfrm>
            <a:off x="1219200" y="2590800"/>
            <a:ext cx="70866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latin typeface="Courier New" pitchFamily="49" charset="0"/>
              </a:rPr>
              <a:t>+-------------------------------------------------------------+</a:t>
            </a:r>
          </a:p>
          <a:p>
            <a:r>
              <a:rPr lang="en-US" sz="1400" b="1">
                <a:latin typeface="Courier New" pitchFamily="49" charset="0"/>
              </a:rPr>
              <a:t>|Scenario 1. Effect on aggregate proportions. Logit    Model  |</a:t>
            </a:r>
          </a:p>
          <a:p>
            <a:r>
              <a:rPr lang="en-US" sz="1400" b="1">
                <a:latin typeface="Courier New" pitchFamily="49" charset="0"/>
              </a:rPr>
              <a:t>|Threshold T* for computing Fit = 1[Prob &gt; T*] is  .50000     |</a:t>
            </a:r>
          </a:p>
          <a:p>
            <a:r>
              <a:rPr lang="en-US" sz="1400" b="1">
                <a:latin typeface="Courier New" pitchFamily="49" charset="0"/>
              </a:rPr>
              <a:t>|Variable changing = INCOME  , Operation = *, value =   1.250 |</a:t>
            </a:r>
          </a:p>
          <a:p>
            <a:r>
              <a:rPr lang="en-US" sz="1400" b="1">
                <a:latin typeface="Courier New" pitchFamily="49" charset="0"/>
              </a:rPr>
              <a:t>+-------------------------------------------------------------+</a:t>
            </a:r>
          </a:p>
          <a:p>
            <a:r>
              <a:rPr lang="en-US" sz="1400" b="1">
                <a:latin typeface="Courier New" pitchFamily="49" charset="0"/>
              </a:rPr>
              <a:t>|Outcome           Base case       Under Scenario   Change    |</a:t>
            </a:r>
          </a:p>
          <a:p>
            <a:r>
              <a:rPr lang="en-US" sz="1400" b="1">
                <a:latin typeface="Courier New" pitchFamily="49" charset="0"/>
              </a:rPr>
              <a:t>|      0        18 =    .53%        61 =    1.81%       43    |</a:t>
            </a:r>
          </a:p>
          <a:p>
            <a:r>
              <a:rPr lang="en-US" sz="1400" b="1">
                <a:latin typeface="Courier New" pitchFamily="49" charset="0"/>
              </a:rPr>
              <a:t>|      1      3359 =  99.47%      3316 =   98.19%      -43    |</a:t>
            </a:r>
          </a:p>
          <a:p>
            <a:r>
              <a:rPr lang="en-US" sz="1400" b="1">
                <a:latin typeface="Courier New" pitchFamily="49" charset="0"/>
              </a:rPr>
              <a:t>|  Total      3377 = 100.00%      3377 =  100.00%        0    |</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lgn="ctr" eaLnBrk="1" hangingPunct="1"/>
            <a:r>
              <a:rPr lang="en-US" smtClean="0"/>
              <a:t>Graphical View of the Scenario</a:t>
            </a:r>
          </a:p>
        </p:txBody>
      </p:sp>
      <p:pic>
        <p:nvPicPr>
          <p:cNvPr id="542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7713663"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lgn="ctr" eaLnBrk="1" hangingPunct="1"/>
            <a:r>
              <a:rPr lang="en-US" smtClean="0"/>
              <a:t>Nonlinear Effect</a:t>
            </a:r>
          </a:p>
        </p:txBody>
      </p:sp>
      <p:sp>
        <p:nvSpPr>
          <p:cNvPr id="55299" name="Text Box 4"/>
          <p:cNvSpPr txBox="1">
            <a:spLocks noChangeArrowheads="1"/>
          </p:cNvSpPr>
          <p:nvPr/>
        </p:nvSpPr>
        <p:spPr bwMode="auto">
          <a:xfrm>
            <a:off x="533400" y="1905000"/>
            <a:ext cx="81534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a:t>
            </a:r>
          </a:p>
          <a:p>
            <a:r>
              <a:rPr lang="en-US" sz="1400" b="1">
                <a:latin typeface="Courier New" pitchFamily="49" charset="0"/>
              </a:rPr>
              <a:t>Log likelihood function     -2086.94545</a:t>
            </a:r>
          </a:p>
          <a:p>
            <a:r>
              <a:rPr lang="en-US" sz="1400" b="1">
                <a:latin typeface="Courier New" pitchFamily="49" charset="0"/>
              </a:rPr>
              <a:t>Restricted log likelihood   -2169.26982</a:t>
            </a:r>
          </a:p>
          <a:p>
            <a:r>
              <a:rPr lang="en-US" sz="1400" b="1">
                <a:latin typeface="Courier New" pitchFamily="49" charset="0"/>
              </a:rPr>
              <a:t>Chi squared [   4 d.f.]       164.64874</a:t>
            </a:r>
          </a:p>
          <a:p>
            <a:r>
              <a:rPr lang="en-US" sz="1400" b="1">
                <a:latin typeface="Courier New" pitchFamily="49" charset="0"/>
              </a:rPr>
              <a:t>Significance level               .00000</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Constant|    1.30811***       .35673        3.667   .0002</a:t>
            </a:r>
          </a:p>
          <a:p>
            <a:r>
              <a:rPr lang="en-US" sz="1400" b="1">
                <a:latin typeface="Courier New" pitchFamily="49" charset="0"/>
              </a:rPr>
              <a:t>     </a:t>
            </a:r>
            <a:r>
              <a:rPr lang="en-US" sz="1400" b="1">
                <a:solidFill>
                  <a:srgbClr val="FF3300"/>
                </a:solidFill>
                <a:latin typeface="Courier New" pitchFamily="49" charset="0"/>
              </a:rPr>
              <a:t>AGE|    -.06487***       .01757       -3.693   .0002      42.6266</a:t>
            </a:r>
          </a:p>
          <a:p>
            <a:r>
              <a:rPr lang="en-US" sz="1400" b="1">
                <a:solidFill>
                  <a:srgbClr val="FF3300"/>
                </a:solidFill>
                <a:latin typeface="Courier New" pitchFamily="49" charset="0"/>
              </a:rPr>
              <a:t>   AGESQ|     .00091***       .00020        4.540   .0000      1951.22</a:t>
            </a:r>
          </a:p>
          <a:p>
            <a:r>
              <a:rPr lang="en-US" sz="1400" b="1">
                <a:latin typeface="Courier New" pitchFamily="49" charset="0"/>
              </a:rPr>
              <a:t>  INCOME|    -.17362*         .10537       -1.648   .0994       .44476</a:t>
            </a:r>
          </a:p>
          <a:p>
            <a:r>
              <a:rPr lang="en-US" sz="1400" b="1">
                <a:latin typeface="Courier New" pitchFamily="49" charset="0"/>
              </a:rPr>
              <a:t>  FEMALE|     .39666***       .04583        8.655   .0000       .46343</a:t>
            </a:r>
          </a:p>
          <a:p>
            <a:r>
              <a:rPr lang="en-US" sz="1400" b="1">
                <a:latin typeface="Courier New" pitchFamily="49" charset="0"/>
              </a:rPr>
              <a:t>--------+-------------------------------------------------------------</a:t>
            </a:r>
          </a:p>
          <a:p>
            <a:r>
              <a:rPr lang="en-US" sz="1400" b="1">
                <a:latin typeface="Courier New" pitchFamily="49" charset="0"/>
              </a:rPr>
              <a:t>Note: ***, **, * = Significance at 1%, 5%, 10% level.</a:t>
            </a:r>
          </a:p>
          <a:p>
            <a:r>
              <a:rPr lang="en-US" sz="1400" b="1">
                <a:latin typeface="Courier New" pitchFamily="49" charset="0"/>
              </a:rPr>
              <a:t>----------------------------------------------------------------------</a:t>
            </a:r>
          </a:p>
        </p:txBody>
      </p:sp>
      <p:sp>
        <p:nvSpPr>
          <p:cNvPr id="55300" name="Text Box 5"/>
          <p:cNvSpPr txBox="1">
            <a:spLocks noChangeArrowheads="1"/>
          </p:cNvSpPr>
          <p:nvPr/>
        </p:nvSpPr>
        <p:spPr bwMode="auto">
          <a:xfrm>
            <a:off x="609600" y="1574800"/>
            <a:ext cx="3581400" cy="3794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t>P = F(age, age</a:t>
            </a:r>
            <a:r>
              <a:rPr lang="en-US" baseline="30000"/>
              <a:t>2</a:t>
            </a:r>
            <a:r>
              <a:rPr lang="en-US"/>
              <a:t>, income, female)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ctr" eaLnBrk="1" hangingPunct="1"/>
            <a:r>
              <a:rPr lang="en-US" smtClean="0">
                <a:solidFill>
                  <a:schemeClr val="tx1"/>
                </a:solidFill>
              </a:rPr>
              <a:t>Nonlinear Effects</a:t>
            </a:r>
          </a:p>
        </p:txBody>
      </p:sp>
      <p:pic>
        <p:nvPicPr>
          <p:cNvPr id="563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8077200"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eaLnBrk="1" hangingPunct="1"/>
            <a:r>
              <a:rPr lang="en-US" b="1" smtClean="0"/>
              <a:t>Partial Effects?</a:t>
            </a:r>
          </a:p>
        </p:txBody>
      </p:sp>
      <p:sp>
        <p:nvSpPr>
          <p:cNvPr id="57347" name="Text Box 4"/>
          <p:cNvSpPr txBox="1">
            <a:spLocks noChangeArrowheads="1"/>
          </p:cNvSpPr>
          <p:nvPr/>
        </p:nvSpPr>
        <p:spPr bwMode="auto">
          <a:xfrm>
            <a:off x="457200" y="1676400"/>
            <a:ext cx="8229600" cy="4064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     </a:t>
            </a:r>
            <a:r>
              <a:rPr lang="en-US" sz="1400" b="1">
                <a:solidFill>
                  <a:srgbClr val="FF3300"/>
                </a:solidFill>
                <a:latin typeface="Courier New" pitchFamily="49" charset="0"/>
              </a:rPr>
              <a:t>AGE|    -.02363***       .00639       -3.696   .0002     -1.51422</a:t>
            </a:r>
          </a:p>
          <a:p>
            <a:r>
              <a:rPr lang="en-US" sz="1400" b="1">
                <a:solidFill>
                  <a:srgbClr val="FF3300"/>
                </a:solidFill>
                <a:latin typeface="Courier New" pitchFamily="49" charset="0"/>
              </a:rPr>
              <a:t>   AGESQ|     .00033***     .729872D-04     4.545   .0000       .97316</a:t>
            </a:r>
          </a:p>
          <a:p>
            <a:r>
              <a:rPr lang="en-US" sz="1400" b="1">
                <a:latin typeface="Courier New" pitchFamily="49" charset="0"/>
              </a:rPr>
              <a:t>  INCOME|    -.06324*         .03837       -1.648   .0993      -.04228</a:t>
            </a:r>
          </a:p>
          <a:p>
            <a:r>
              <a:rPr lang="en-US" sz="1400" b="1">
                <a:latin typeface="Courier New" pitchFamily="49" charset="0"/>
              </a:rPr>
              <a:t>        |Marginal effect for dummy variable is P|1 - P|0.</a:t>
            </a:r>
          </a:p>
          <a:p>
            <a:r>
              <a:rPr lang="en-US" sz="1400" b="1">
                <a:latin typeface="Courier New" pitchFamily="49" charset="0"/>
              </a:rPr>
              <a:t>  FEMALE|     .14282***       .01620        8.819   .0000       .09950</a:t>
            </a:r>
          </a:p>
          <a:p>
            <a:r>
              <a:rPr lang="en-US" sz="1400" b="1">
                <a:latin typeface="Courier New" pitchFamily="49" charset="0"/>
              </a:rPr>
              <a:t>--------+-------------------------------------------------------------</a:t>
            </a:r>
          </a:p>
          <a:p>
            <a:endParaRPr lang="en-US" sz="1400" b="1">
              <a:latin typeface="Courier New" pitchFamily="49" charset="0"/>
            </a:endParaRPr>
          </a:p>
          <a:p>
            <a:r>
              <a:rPr lang="en-US" b="1">
                <a:latin typeface="Courier New" pitchFamily="49" charset="0"/>
              </a:rPr>
              <a:t>Separate partial effects for Age and Age</a:t>
            </a:r>
            <a:r>
              <a:rPr lang="en-US" b="1" baseline="30000">
                <a:latin typeface="Courier New" pitchFamily="49" charset="0"/>
              </a:rPr>
              <a:t>2</a:t>
            </a:r>
            <a:r>
              <a:rPr lang="en-US" b="1">
                <a:latin typeface="Courier New" pitchFamily="49" charset="0"/>
              </a:rPr>
              <a:t> make no sense.</a:t>
            </a:r>
          </a:p>
          <a:p>
            <a:r>
              <a:rPr lang="en-US" b="1">
                <a:latin typeface="Courier New" pitchFamily="49" charset="0"/>
              </a:rPr>
              <a:t>They are not varying “partially.”</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algn="ctr" eaLnBrk="1" hangingPunct="1"/>
            <a:r>
              <a:rPr lang="en-US" sz="4000" smtClean="0">
                <a:solidFill>
                  <a:schemeClr val="tx1"/>
                </a:solidFill>
              </a:rPr>
              <a:t>Partial Effect for Nonlinear Terms</a:t>
            </a:r>
          </a:p>
        </p:txBody>
      </p:sp>
      <p:graphicFrame>
        <p:nvGraphicFramePr>
          <p:cNvPr id="11266" name="Object 4"/>
          <p:cNvGraphicFramePr>
            <a:graphicFrameLocks noChangeAspect="1"/>
          </p:cNvGraphicFramePr>
          <p:nvPr/>
        </p:nvGraphicFramePr>
        <p:xfrm>
          <a:off x="517525" y="2057400"/>
          <a:ext cx="8185150" cy="3248025"/>
        </p:xfrm>
        <a:graphic>
          <a:graphicData uri="http://schemas.openxmlformats.org/presentationml/2006/ole">
            <mc:AlternateContent xmlns:mc="http://schemas.openxmlformats.org/markup-compatibility/2006">
              <mc:Choice xmlns:v="urn:schemas-microsoft-com:vml" Requires="v">
                <p:oleObj spid="_x0000_s11268" name="Equation" r:id="rId4" imgW="4254500" imgH="1689100" progId="Equation.DSMT4">
                  <p:embed/>
                </p:oleObj>
              </mc:Choice>
              <mc:Fallback>
                <p:oleObj name="Equation" r:id="rId4" imgW="4254500" imgH="16891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525" y="2057400"/>
                        <a:ext cx="8185150" cy="324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algn="ctr"/>
            <a:r>
              <a:rPr lang="en-US" smtClean="0"/>
              <a:t>Trace of Partial Effects</a:t>
            </a:r>
          </a:p>
        </p:txBody>
      </p:sp>
      <p:pic>
        <p:nvPicPr>
          <p:cNvPr id="583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8555038"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457200" y="277813"/>
            <a:ext cx="8458200" cy="1139825"/>
          </a:xfrm>
        </p:spPr>
        <p:txBody>
          <a:bodyPr/>
          <a:lstStyle/>
          <a:p>
            <a:pPr eaLnBrk="1" hangingPunct="1"/>
            <a:r>
              <a:rPr lang="en-US" sz="4000" smtClean="0">
                <a:solidFill>
                  <a:schemeClr val="tx1"/>
                </a:solidFill>
              </a:rPr>
              <a:t>Confidence Limits for Partial Effects</a:t>
            </a:r>
          </a:p>
        </p:txBody>
      </p:sp>
      <p:pic>
        <p:nvPicPr>
          <p:cNvPr id="593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600200"/>
            <a:ext cx="626268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algn="ctr" eaLnBrk="1" hangingPunct="1"/>
            <a:r>
              <a:rPr lang="en-US" smtClean="0">
                <a:solidFill>
                  <a:schemeClr val="tx1"/>
                </a:solidFill>
              </a:rPr>
              <a:t>Interaction Effects</a:t>
            </a:r>
          </a:p>
        </p:txBody>
      </p:sp>
      <p:graphicFrame>
        <p:nvGraphicFramePr>
          <p:cNvPr id="12290" name="Object 4"/>
          <p:cNvGraphicFramePr>
            <a:graphicFrameLocks noChangeAspect="1"/>
          </p:cNvGraphicFramePr>
          <p:nvPr/>
        </p:nvGraphicFramePr>
        <p:xfrm>
          <a:off x="685800" y="1676400"/>
          <a:ext cx="7924800" cy="4478338"/>
        </p:xfrm>
        <a:graphic>
          <a:graphicData uri="http://schemas.openxmlformats.org/presentationml/2006/ole">
            <mc:AlternateContent xmlns:mc="http://schemas.openxmlformats.org/markup-compatibility/2006">
              <mc:Choice xmlns:v="urn:schemas-microsoft-com:vml" Requires="v">
                <p:oleObj spid="_x0000_s12292" name="Equation" r:id="rId4" imgW="4000500" imgH="2260600" progId="Equation.DSMT4">
                  <p:embed/>
                </p:oleObj>
              </mc:Choice>
              <mc:Fallback>
                <p:oleObj name="Equation" r:id="rId4" imgW="4000500" imgH="2260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76400"/>
                        <a:ext cx="7924800" cy="4478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lgn="ctr" eaLnBrk="1" hangingPunct="1"/>
            <a:r>
              <a:rPr lang="en-US" smtClean="0"/>
              <a:t>Partial Effects?</a:t>
            </a:r>
          </a:p>
        </p:txBody>
      </p:sp>
      <p:sp>
        <p:nvSpPr>
          <p:cNvPr id="60419" name="Text Box 4"/>
          <p:cNvSpPr txBox="1">
            <a:spLocks noChangeArrowheads="1"/>
          </p:cNvSpPr>
          <p:nvPr/>
        </p:nvSpPr>
        <p:spPr bwMode="auto">
          <a:xfrm>
            <a:off x="533400" y="2133600"/>
            <a:ext cx="8153400"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Constant|    -.18002**        .07421       -2.426   .0153</a:t>
            </a:r>
          </a:p>
          <a:p>
            <a:r>
              <a:rPr lang="en-US" sz="1400" b="1">
                <a:latin typeface="Courier New" pitchFamily="49" charset="0"/>
              </a:rPr>
              <a:t>     AGE|     .00732***       .00168        4.365   .0000       .46983</a:t>
            </a:r>
          </a:p>
          <a:p>
            <a:r>
              <a:rPr lang="en-US" sz="1400" b="1">
                <a:latin typeface="Courier New" pitchFamily="49" charset="0"/>
              </a:rPr>
              <a:t>  INCOME|     .11681          .16362         .714   .4753       .07825</a:t>
            </a:r>
          </a:p>
          <a:p>
            <a:r>
              <a:rPr lang="en-US" sz="1400" b="1">
                <a:latin typeface="Courier New" pitchFamily="49" charset="0"/>
              </a:rPr>
              <a:t> AGE_INC|    -.00497          .00367       -1.355   .1753      -.14250</a:t>
            </a:r>
          </a:p>
          <a:p>
            <a:r>
              <a:rPr lang="en-US" sz="1400" b="1">
                <a:latin typeface="Courier New" pitchFamily="49" charset="0"/>
              </a:rPr>
              <a:t>        |Marginal effect for dummy variable is P|1 - P|0.</a:t>
            </a:r>
          </a:p>
          <a:p>
            <a:r>
              <a:rPr lang="en-US" sz="1400" b="1">
                <a:latin typeface="Courier New" pitchFamily="49" charset="0"/>
              </a:rPr>
              <a:t>  FEMALE|     .13902***       .01619        8.586   .0000       .09703</a:t>
            </a:r>
          </a:p>
          <a:p>
            <a:r>
              <a:rPr lang="en-US" sz="1400" b="1">
                <a:latin typeface="Courier New" pitchFamily="49" charset="0"/>
              </a:rPr>
              <a:t>--------+-------------------------------------------------------------</a:t>
            </a:r>
          </a:p>
        </p:txBody>
      </p:sp>
      <p:sp>
        <p:nvSpPr>
          <p:cNvPr id="60420" name="Text Box 5"/>
          <p:cNvSpPr txBox="1">
            <a:spLocks noChangeArrowheads="1"/>
          </p:cNvSpPr>
          <p:nvPr/>
        </p:nvSpPr>
        <p:spPr bwMode="auto">
          <a:xfrm>
            <a:off x="609600" y="1676400"/>
            <a:ext cx="73914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b="1">
                <a:latin typeface="Arial" charset="0"/>
              </a:rPr>
              <a:t>The software does not know that Age_Inc = Age*Income.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pPr algn="ctr" eaLnBrk="1" hangingPunct="1"/>
            <a:r>
              <a:rPr lang="en-US" smtClean="0"/>
              <a:t>Model for Visit Doctor</a:t>
            </a:r>
          </a:p>
        </p:txBody>
      </p:sp>
      <p:pic>
        <p:nvPicPr>
          <p:cNvPr id="6144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8305800" cy="47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ctr" eaLnBrk="1" hangingPunct="1"/>
            <a:r>
              <a:rPr lang="en-US" smtClean="0"/>
              <a:t>Simple Partial Effects</a:t>
            </a:r>
          </a:p>
        </p:txBody>
      </p:sp>
      <p:pic>
        <p:nvPicPr>
          <p:cNvPr id="6246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057400"/>
            <a:ext cx="8574088"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pPr algn="ctr" eaLnBrk="1" hangingPunct="1"/>
            <a:r>
              <a:rPr lang="en-US" smtClean="0"/>
              <a:t>Direct Effect of Age</a:t>
            </a:r>
          </a:p>
        </p:txBody>
      </p:sp>
      <p:pic>
        <p:nvPicPr>
          <p:cNvPr id="634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752600"/>
            <a:ext cx="54102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gn="ctr" eaLnBrk="1" hangingPunct="1"/>
            <a:r>
              <a:rPr lang="en-US" smtClean="0"/>
              <a:t>Income Effect</a:t>
            </a:r>
          </a:p>
        </p:txBody>
      </p:sp>
      <p:pic>
        <p:nvPicPr>
          <p:cNvPr id="645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76400"/>
            <a:ext cx="6005513"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algn="ctr" eaLnBrk="1" hangingPunct="1"/>
            <a:r>
              <a:rPr lang="en-US" sz="4000" smtClean="0"/>
              <a:t>Income Effect on Health</a:t>
            </a:r>
            <a:br>
              <a:rPr lang="en-US" sz="4000" smtClean="0"/>
            </a:br>
            <a:r>
              <a:rPr lang="en-US" sz="4000" smtClean="0"/>
              <a:t>for Different Ages</a:t>
            </a:r>
          </a:p>
        </p:txBody>
      </p:sp>
      <p:pic>
        <p:nvPicPr>
          <p:cNvPr id="655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52600"/>
            <a:ext cx="7739063" cy="459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p:txBody>
          <a:bodyPr/>
          <a:lstStyle/>
          <a:p>
            <a:pPr algn="ctr" eaLnBrk="1" hangingPunct="1"/>
            <a:r>
              <a:rPr lang="en-US" smtClean="0"/>
              <a:t>Interaction Effect in Model 0</a:t>
            </a:r>
          </a:p>
        </p:txBody>
      </p:sp>
      <p:pic>
        <p:nvPicPr>
          <p:cNvPr id="6656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00200"/>
            <a:ext cx="621982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eaLnBrk="1" hangingPunct="1"/>
            <a:r>
              <a:rPr lang="en-US" smtClean="0"/>
              <a:t>Gender Effects</a:t>
            </a:r>
          </a:p>
        </p:txBody>
      </p:sp>
      <p:pic>
        <p:nvPicPr>
          <p:cNvPr id="675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0"/>
            <a:ext cx="83820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lgn="ctr" eaLnBrk="1" hangingPunct="1"/>
            <a:r>
              <a:rPr lang="en-US" smtClean="0"/>
              <a:t>Interaction Effects</a:t>
            </a:r>
          </a:p>
        </p:txBody>
      </p:sp>
      <p:pic>
        <p:nvPicPr>
          <p:cNvPr id="686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00200"/>
            <a:ext cx="7239000" cy="477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12231</TotalTime>
  <Words>1909</Words>
  <Application>Microsoft Office PowerPoint</Application>
  <PresentationFormat>On-screen Show (4:3)</PresentationFormat>
  <Paragraphs>402</Paragraphs>
  <Slides>65</Slides>
  <Notes>56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65</vt:i4>
      </vt:variant>
    </vt:vector>
  </HeadingPairs>
  <TitlesOfParts>
    <vt:vector size="75" baseType="lpstr">
      <vt:lpstr>Times New Roman</vt:lpstr>
      <vt:lpstr>Arial</vt:lpstr>
      <vt:lpstr>Verdana</vt:lpstr>
      <vt:lpstr>Wingdings</vt:lpstr>
      <vt:lpstr>Symbol</vt:lpstr>
      <vt:lpstr>Tahoma</vt:lpstr>
      <vt:lpstr>Courier New</vt:lpstr>
      <vt:lpstr>Level</vt:lpstr>
      <vt:lpstr>MathType 6.0 Equation</vt:lpstr>
      <vt:lpstr>MathType 5.0 Equation</vt:lpstr>
      <vt:lpstr>Discrete Choice Modeling</vt:lpstr>
      <vt:lpstr>Part 2</vt:lpstr>
      <vt:lpstr>Agenda</vt:lpstr>
      <vt:lpstr>A Random Utility Approach</vt:lpstr>
      <vt:lpstr>Simple Binary Choice: Buy Insurance</vt:lpstr>
      <vt:lpstr>Censored Health Satisfaction Scale</vt:lpstr>
      <vt:lpstr>Count Transformed to Indicator</vt:lpstr>
      <vt:lpstr>Redefined Multinomial Choice</vt:lpstr>
      <vt:lpstr>A Model for Binary Choice</vt:lpstr>
      <vt:lpstr> </vt:lpstr>
      <vt:lpstr>PowerPoint Presentation</vt:lpstr>
      <vt:lpstr>What Can Be Learned from the Data?  (A Sample of Consumers, i = 1,…,N)</vt:lpstr>
      <vt:lpstr>Application: Health Care Usage</vt:lpstr>
      <vt:lpstr>Application</vt:lpstr>
      <vt:lpstr> Binary Choice Data</vt:lpstr>
      <vt:lpstr>An Econometric Model</vt:lpstr>
      <vt:lpstr>Normalization</vt:lpstr>
      <vt:lpstr>PowerPoint Presentation</vt:lpstr>
      <vt:lpstr>Fully Parametric</vt:lpstr>
      <vt:lpstr>Log Likelihood Function</vt:lpstr>
      <vt:lpstr>Parametric: Logit Model</vt:lpstr>
      <vt:lpstr>Completing the Model:  F()</vt:lpstr>
      <vt:lpstr>Parametric Model Estimation</vt:lpstr>
      <vt:lpstr>Grouped Data</vt:lpstr>
      <vt:lpstr>Estimated Binary Choice Models</vt:lpstr>
      <vt:lpstr>Weighting and Choice Based Sampling</vt:lpstr>
      <vt:lpstr>Redefined Multinomial Choice</vt:lpstr>
      <vt:lpstr>Choice Based Sample</vt:lpstr>
      <vt:lpstr>Choice Based Sampling Correction</vt:lpstr>
      <vt:lpstr>Effect of Choice Based Sampling</vt:lpstr>
      <vt:lpstr>PowerPoint Presentation</vt:lpstr>
      <vt:lpstr>Marginal Effects in Probability Models</vt:lpstr>
      <vt:lpstr>Marginal Effects for Binary Choice</vt:lpstr>
      <vt:lpstr>Estimated Partial Effects</vt:lpstr>
      <vt:lpstr>PowerPoint Presentation</vt:lpstr>
      <vt:lpstr>Linear Probability Model</vt:lpstr>
      <vt:lpstr>Computing Standard Errors</vt:lpstr>
      <vt:lpstr>The Delta Method</vt:lpstr>
      <vt:lpstr>Krinsky and Robb</vt:lpstr>
      <vt:lpstr>Krinsky and Robb</vt:lpstr>
      <vt:lpstr>Bootstrapping</vt:lpstr>
      <vt:lpstr>PowerPoint Presentation</vt:lpstr>
      <vt:lpstr>Marginal Effect for a Dummy Variable</vt:lpstr>
      <vt:lpstr>Marginal Effect – Dummy Variable</vt:lpstr>
      <vt:lpstr>Computing Effects</vt:lpstr>
      <vt:lpstr>Average Partial Effects</vt:lpstr>
      <vt:lpstr>Average Partial Effects</vt:lpstr>
      <vt:lpstr>Simulating the Model to Examine  Changes in Market Shares</vt:lpstr>
      <vt:lpstr>Graphical View of the Scenario</vt:lpstr>
      <vt:lpstr>Nonlinear Effect</vt:lpstr>
      <vt:lpstr>Nonlinear Effects</vt:lpstr>
      <vt:lpstr>Partial Effects?</vt:lpstr>
      <vt:lpstr>Partial Effect for Nonlinear Terms</vt:lpstr>
      <vt:lpstr>Trace of Partial Effects</vt:lpstr>
      <vt:lpstr>Confidence Limits for Partial Effects</vt:lpstr>
      <vt:lpstr>Interaction Effects</vt:lpstr>
      <vt:lpstr>Partial Effects?</vt:lpstr>
      <vt:lpstr>Model for Visit Doctor</vt:lpstr>
      <vt:lpstr>Simple Partial Effects</vt:lpstr>
      <vt:lpstr>Direct Effect of Age</vt:lpstr>
      <vt:lpstr>Income Effect</vt:lpstr>
      <vt:lpstr>Income Effect on Health for Different Ages</vt:lpstr>
      <vt:lpstr>Interaction Effect in Model 0</vt:lpstr>
      <vt:lpstr>Gender Effects</vt:lpstr>
      <vt:lpstr>Interaction Effects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89</cp:revision>
  <dcterms:created xsi:type="dcterms:W3CDTF">2001-06-17T19:05:03Z</dcterms:created>
  <dcterms:modified xsi:type="dcterms:W3CDTF">2012-11-22T03:47:37Z</dcterms:modified>
</cp:coreProperties>
</file>