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70"/>
  </p:notesMasterIdLst>
  <p:handoutMasterIdLst>
    <p:handoutMasterId r:id="rId71"/>
  </p:handoutMasterIdLst>
  <p:sldIdLst>
    <p:sldId id="497" r:id="rId2"/>
    <p:sldId id="559" r:id="rId3"/>
    <p:sldId id="504" r:id="rId4"/>
    <p:sldId id="585" r:id="rId5"/>
    <p:sldId id="498" r:id="rId6"/>
    <p:sldId id="586" r:id="rId7"/>
    <p:sldId id="514" r:id="rId8"/>
    <p:sldId id="513" r:id="rId9"/>
    <p:sldId id="499" r:id="rId10"/>
    <p:sldId id="515" r:id="rId11"/>
    <p:sldId id="516" r:id="rId12"/>
    <p:sldId id="501" r:id="rId13"/>
    <p:sldId id="502" r:id="rId14"/>
    <p:sldId id="503" r:id="rId15"/>
    <p:sldId id="505" r:id="rId16"/>
    <p:sldId id="518" r:id="rId17"/>
    <p:sldId id="463" r:id="rId18"/>
    <p:sldId id="464" r:id="rId19"/>
    <p:sldId id="520" r:id="rId20"/>
    <p:sldId id="477" r:id="rId21"/>
    <p:sldId id="478" r:id="rId22"/>
    <p:sldId id="479" r:id="rId23"/>
    <p:sldId id="602" r:id="rId24"/>
    <p:sldId id="480" r:id="rId25"/>
    <p:sldId id="481" r:id="rId26"/>
    <p:sldId id="521" r:id="rId27"/>
    <p:sldId id="522" r:id="rId28"/>
    <p:sldId id="486" r:id="rId29"/>
    <p:sldId id="487" r:id="rId30"/>
    <p:sldId id="488" r:id="rId31"/>
    <p:sldId id="510" r:id="rId32"/>
    <p:sldId id="560" r:id="rId33"/>
    <p:sldId id="561" r:id="rId34"/>
    <p:sldId id="288" r:id="rId35"/>
    <p:sldId id="430" r:id="rId36"/>
    <p:sldId id="496" r:id="rId37"/>
    <p:sldId id="431" r:id="rId38"/>
    <p:sldId id="523" r:id="rId39"/>
    <p:sldId id="524" r:id="rId40"/>
    <p:sldId id="476" r:id="rId41"/>
    <p:sldId id="511" r:id="rId42"/>
    <p:sldId id="525" r:id="rId43"/>
    <p:sldId id="526" r:id="rId44"/>
    <p:sldId id="527" r:id="rId45"/>
    <p:sldId id="528" r:id="rId46"/>
    <p:sldId id="562" r:id="rId47"/>
    <p:sldId id="563" r:id="rId48"/>
    <p:sldId id="564" r:id="rId49"/>
    <p:sldId id="565" r:id="rId50"/>
    <p:sldId id="566" r:id="rId51"/>
    <p:sldId id="589" r:id="rId52"/>
    <p:sldId id="568" r:id="rId53"/>
    <p:sldId id="569" r:id="rId54"/>
    <p:sldId id="570" r:id="rId55"/>
    <p:sldId id="572" r:id="rId56"/>
    <p:sldId id="571" r:id="rId57"/>
    <p:sldId id="573" r:id="rId58"/>
    <p:sldId id="575" r:id="rId59"/>
    <p:sldId id="576" r:id="rId60"/>
    <p:sldId id="595" r:id="rId61"/>
    <p:sldId id="577" r:id="rId62"/>
    <p:sldId id="578" r:id="rId63"/>
    <p:sldId id="579" r:id="rId64"/>
    <p:sldId id="580" r:id="rId65"/>
    <p:sldId id="581" r:id="rId66"/>
    <p:sldId id="582" r:id="rId67"/>
    <p:sldId id="583" r:id="rId68"/>
    <p:sldId id="584" r:id="rId69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CC00"/>
    <a:srgbClr val="000000"/>
    <a:srgbClr val="FFFFFF"/>
    <a:srgbClr val="CCECFF"/>
    <a:srgbClr val="0066FF"/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300"/>
            </a:lvl1pPr>
          </a:lstStyle>
          <a:p>
            <a:pPr>
              <a:defRPr/>
            </a:pPr>
            <a:fld id="{2C3995C8-FC97-4004-8AAA-AC7578DFD9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7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300"/>
            </a:lvl1pPr>
          </a:lstStyle>
          <a:p>
            <a:pPr>
              <a:defRPr/>
            </a:pPr>
            <a:fld id="{B4DE4DAD-7623-49B7-8920-8479BEEE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653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A6468F3-8666-4703-A384-6A27C1A427E0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DA89C6C-89E0-45BF-B992-3480F56C0FDB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7DB9866-A4B5-4D88-A125-A5A294C748D1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5045D6-FA1E-424E-BB1E-5592369E8935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68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 txBox="1">
            <a:spLocks noGrp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27" tIns="46514" rIns="93027" bIns="46514" anchor="b"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717187F-E7EA-4345-B6DE-A1A49FD9F8A5}" type="slidenum">
              <a:rPr lang="en-US" sz="1300"/>
              <a:pPr algn="r" eaLnBrk="1" hangingPunct="1"/>
              <a:t>7</a:t>
            </a:fld>
            <a:endParaRPr 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471F1CC-F9CD-44B2-8586-01676B815D05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68C6D29-C23F-4292-8C24-4CBA9A1C437A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829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FA65BF3-C8C0-4F52-BB76-F4D3EA62DB7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839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93E4573-838A-403A-9F0E-3D05E395EE69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0EE764B-D416-4844-89A9-D02A8875D2B9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860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27" tIns="46514" rIns="93027" bIns="46514" anchor="b"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6B5D437D-DF47-4AE6-847C-26ED868EC92A}" type="slidenum">
              <a:rPr lang="en-US" sz="1300"/>
              <a:pPr algn="r" eaLnBrk="1" hangingPunct="1"/>
              <a:t>16</a:t>
            </a:fld>
            <a:endParaRPr lang="en-US" sz="1300"/>
          </a:p>
        </p:txBody>
      </p:sp>
      <p:sp>
        <p:nvSpPr>
          <p:cNvPr id="870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7B6A022-446E-415D-97BB-0AEA93882E7E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9E0DF18-3518-4C1C-81BA-F428EB11BBC8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94AE80B-DA1D-4605-8D06-6A3AF554E1DD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8901F20-21FD-4BB2-978C-E37C01123293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133E97A-DD48-475F-A001-B9E7ACAAB474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795C70F-EE5E-4817-9D7B-8AD2324433B3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69536F8-BCCC-4864-AC78-2CD8881F259B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1CB617E-7022-41E6-AD27-AE8DCDA60250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36E74EA-F19B-4BB6-A901-9CD4E65857ED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84B697B-0309-4B3B-B064-29105AD4206E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171C345-C2C7-477D-8646-B3ED21728117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E9E66B7-C004-4A7E-8381-9F59CD513302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1024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4BBFE48-7A2C-488B-86E2-F0B9C1653DBD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F63A67-BD62-4303-95C7-8FE694094D55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7273374-847C-435A-805F-C5D6D38FF91F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66E1BEF-75C1-482A-BD29-E3BC5A8B6CDC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24AB2B7-6AF9-4099-A929-6C1FC0558A1A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1ABC543-67AC-4A93-A5C2-3EFADA1E5841}" type="slidenum">
              <a:rPr lang="en-US" smtClean="0"/>
              <a:pPr/>
              <a:t>46</a:t>
            </a:fld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7764" name="Slide Number Placeholder 3"/>
          <p:cNvSpPr txBox="1">
            <a:spLocks noGrp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21" tIns="46511" rIns="93021" bIns="46511" anchor="b"/>
          <a:lstStyle>
            <a:lvl1pPr defTabSz="928688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B04E3E31-CECB-457A-BF46-023E5DF35033}" type="slidenum">
              <a:rPr lang="en-US" sz="1300"/>
              <a:pPr algn="r" eaLnBrk="1" hangingPunct="1"/>
              <a:t>49</a:t>
            </a:fld>
            <a:endParaRPr lang="en-US" sz="13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489166-2770-46E8-9603-E5679F75E2D5}" type="slidenum">
              <a:rPr lang="en-US" smtClean="0"/>
              <a:pPr/>
              <a:t>61</a:t>
            </a:fld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126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393DC-F658-4D8A-AC23-37BF21F2C874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BA185-71AD-4A81-BC5C-D665156FF5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2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41868-CFC6-4A81-B23E-F1F2549DAC26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850C2-74A9-49BD-8696-74E5F21C72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9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CBD63-1C1A-4EB9-A448-40FC018E66FD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E2BC7-B777-4C0D-9231-A1807860AD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15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73EAB-DB8C-404A-B951-10CCDD66191A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2BE9D-AB89-4C00-A8CC-68540042A3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47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CC4E4-345C-4E49-AC50-9A4B31AB1438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C30BB-5CF9-482E-B8BC-48213D031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80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3464A-5683-4566-AB3D-478F4BF601F1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95E3C-B43E-4F80-8667-6D12B9CF29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65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4D782-0A6A-4E2A-A4EE-7056710ADB6A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CB0A4-2D8A-4D6C-817F-BE20189AE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31256-9A77-4C22-938A-F47FEA4691FB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5EC29-934B-4E22-BA4B-2E99A268B0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91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E6AA3-140C-4741-B75B-72528521A88B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D71C0-4E8A-4027-921B-6F693734C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82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99A50-BA6F-475B-AE6F-ABCFF17BAE8C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E3D7D-49CC-495F-A6D8-0CA5FA73A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2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1A63-C9E8-47D7-8FF0-C923DABADED9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000CB-F732-4459-AD9B-D85BDDAC3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5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</a:defRPr>
            </a:lvl1pPr>
          </a:lstStyle>
          <a:p>
            <a:pPr>
              <a:defRPr/>
            </a:pPr>
            <a:fld id="{543CD58C-748C-454C-82E0-47121A971FD2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</a:defRPr>
            </a:lvl1pPr>
          </a:lstStyle>
          <a:p>
            <a:pPr>
              <a:defRPr/>
            </a:pPr>
            <a:fld id="{898CE410-6CE7-4386-8F76-8A6F0C5FF8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1623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11624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1625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11626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7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8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9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0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1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2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4.png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3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4.bin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z="4800" b="1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2563813"/>
            <a:ext cx="6705600" cy="2566987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>
                <a:latin typeface="Arial" charset="0"/>
              </a:rPr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>
                <a:latin typeface="Arial" charset="0"/>
              </a:rPr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1371600"/>
            <a:ext cx="7696200" cy="1676400"/>
          </a:xfrm>
        </p:spPr>
        <p:txBody>
          <a:bodyPr/>
          <a:lstStyle/>
          <a:p>
            <a:pPr algn="ctr" eaLnBrk="1" hangingPunct="1"/>
            <a:r>
              <a:rPr lang="en-US" sz="7100" smtClean="0">
                <a:solidFill>
                  <a:schemeClr val="folHlink"/>
                </a:solidFill>
              </a:rPr>
              <a:t>Part 3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362200" y="3429000"/>
            <a:ext cx="4800600" cy="1846263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sz="3900" smtClean="0">
                <a:latin typeface="Arial" charset="0"/>
              </a:rPr>
              <a:t>Inference in Binary Choice Models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Agenda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676400"/>
            <a:ext cx="73914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Measuring the Fit of the Model to the Data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Predicting the Dependent Variable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Hypothesis Tests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Linear Restrictions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Structural Change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Heteroscedasticity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Model Specification (Logit vs. Probit)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Aggregate Prediction and Model Simulation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Scaling and Heteroscedasticity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Choice Based Sampling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Endogeneity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Sample Selection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 Squared in Linear Regression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33400" y="2362200"/>
          <a:ext cx="824865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2666880" imgH="812520" progId="Equation.DSMT4">
                  <p:embed/>
                </p:oleObj>
              </mc:Choice>
              <mc:Fallback>
                <p:oleObj name="Equation" r:id="rId3" imgW="2666880" imgH="8125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362200"/>
                        <a:ext cx="8248650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How Well Does the Model Fit?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There is no R squared</a:t>
            </a:r>
          </a:p>
          <a:p>
            <a:pPr lvl="1" eaLnBrk="1" hangingPunct="1"/>
            <a:r>
              <a:rPr lang="en-US" smtClean="0"/>
              <a:t>There are no residuals or sums of squares</a:t>
            </a:r>
          </a:p>
          <a:p>
            <a:pPr lvl="1" eaLnBrk="1" hangingPunct="1"/>
            <a:r>
              <a:rPr lang="en-US" smtClean="0"/>
              <a:t>The model is not computed to optimize the fit of the model to the data</a:t>
            </a:r>
          </a:p>
          <a:p>
            <a:pPr eaLnBrk="1" hangingPunct="1"/>
            <a:r>
              <a:rPr lang="en-US" smtClean="0"/>
              <a:t>“Fit measures” computed from log L</a:t>
            </a:r>
          </a:p>
          <a:p>
            <a:pPr lvl="1" eaLnBrk="1" hangingPunct="1"/>
            <a:r>
              <a:rPr lang="en-US" b="1" smtClean="0">
                <a:solidFill>
                  <a:srgbClr val="FF3300"/>
                </a:solidFill>
              </a:rPr>
              <a:t>“Pseudo R squared = 1 – logL/logL0</a:t>
            </a:r>
          </a:p>
          <a:p>
            <a:pPr lvl="1" eaLnBrk="1" hangingPunct="1"/>
            <a:r>
              <a:rPr lang="en-US" smtClean="0"/>
              <a:t>Also called the “likelihood ratio index”</a:t>
            </a:r>
          </a:p>
          <a:p>
            <a:pPr lvl="1" eaLnBrk="1" hangingPunct="1"/>
            <a:r>
              <a:rPr lang="en-US" smtClean="0"/>
              <a:t>Others… - these do not measure fit.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86169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Pseudo R Squared</a:t>
            </a:r>
          </a:p>
        </p:txBody>
      </p:sp>
      <p:sp>
        <p:nvSpPr>
          <p:cNvPr id="2053" name="Rectangle 3"/>
          <p:cNvSpPr>
            <a:spLocks noChangeArrowheads="1"/>
          </p:cNvSpPr>
          <p:nvPr/>
        </p:nvSpPr>
        <p:spPr bwMode="auto">
          <a:xfrm>
            <a:off x="457200" y="2286000"/>
            <a:ext cx="8229600" cy="914400"/>
          </a:xfrm>
          <a:prstGeom prst="rect">
            <a:avLst/>
          </a:prstGeom>
          <a:solidFill>
            <a:srgbClr val="99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4953000" y="2247900"/>
          <a:ext cx="367506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4" imgW="1460160" imgH="393480" progId="Equation.DSMT4">
                  <p:embed/>
                </p:oleObj>
              </mc:Choice>
              <mc:Fallback>
                <p:oleObj name="Equation" r:id="rId4" imgW="146016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247900"/>
                        <a:ext cx="3675063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Fit Measures for Binary Choice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620000" cy="3733800"/>
          </a:xfrm>
        </p:spPr>
        <p:txBody>
          <a:bodyPr/>
          <a:lstStyle/>
          <a:p>
            <a:pPr marL="469900" indent="-469900" eaLnBrk="1" hangingPunct="1"/>
            <a:r>
              <a:rPr lang="en-US" smtClean="0"/>
              <a:t>Likelihood Ratio Index</a:t>
            </a:r>
          </a:p>
          <a:p>
            <a:pPr marL="908050" lvl="1" indent="-436563" eaLnBrk="1" hangingPunct="1"/>
            <a:r>
              <a:rPr lang="en-US" smtClean="0"/>
              <a:t>Bounded by 0 and 1</a:t>
            </a:r>
          </a:p>
          <a:p>
            <a:pPr marL="908050" lvl="1" indent="-436563" eaLnBrk="1" hangingPunct="1"/>
            <a:r>
              <a:rPr lang="en-US" smtClean="0"/>
              <a:t>Rises when the model is expanded</a:t>
            </a:r>
          </a:p>
          <a:p>
            <a:pPr marL="908050" lvl="1" indent="-436563" eaLnBrk="1" hangingPunct="1"/>
            <a:r>
              <a:rPr lang="en-US" smtClean="0"/>
              <a:t>Can be strikingly low; .038 in our model.</a:t>
            </a:r>
          </a:p>
          <a:p>
            <a:pPr marL="469900" indent="-469900" eaLnBrk="1" hangingPunct="1"/>
            <a:r>
              <a:rPr lang="en-US" smtClean="0"/>
              <a:t>To Compare Models</a:t>
            </a:r>
          </a:p>
          <a:p>
            <a:pPr marL="908050" lvl="1" indent="-436563" eaLnBrk="1" hangingPunct="1"/>
            <a:r>
              <a:rPr lang="en-US" smtClean="0"/>
              <a:t>Use logL</a:t>
            </a:r>
          </a:p>
          <a:p>
            <a:pPr marL="908050" lvl="1" indent="-436563" eaLnBrk="1" hangingPunct="1"/>
            <a:r>
              <a:rPr lang="en-US" smtClean="0"/>
              <a:t>Use </a:t>
            </a:r>
            <a:r>
              <a:rPr lang="en-US" b="1" smtClean="0">
                <a:solidFill>
                  <a:srgbClr val="FF0000"/>
                </a:solidFill>
              </a:rPr>
              <a:t>information criteria </a:t>
            </a:r>
            <a:r>
              <a:rPr lang="en-US" smtClean="0"/>
              <a:t>to compare nonnested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Fit Measures Based on LogL</a:t>
            </a: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3820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latin typeface="Courier New" pitchFamily="49" charset="0"/>
              </a:rPr>
              <a:t>Log likelihood function     -2085.92452       Full model         LogL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       Constant term only LogL0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       1 – LogL/logL0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6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1.23892     4183.84905       -2LogL + 2K</a:t>
            </a:r>
          </a:p>
          <a:p>
            <a:r>
              <a:rPr lang="en-US" sz="1200" b="1">
                <a:latin typeface="Courier New" pitchFamily="49" charset="0"/>
              </a:rPr>
              <a:t>Fin.Smpl.AIC     1.23893     4183.87398       -2LogL + 2K + 2K(K+1)/(N-K-1)</a:t>
            </a:r>
          </a:p>
          <a:p>
            <a:r>
              <a:rPr lang="en-US" sz="1200" b="1">
                <a:latin typeface="Courier New" pitchFamily="49" charset="0"/>
              </a:rPr>
              <a:t>Bayes IC         1.24981     4220.59751       -2LogL + KlnN</a:t>
            </a:r>
          </a:p>
          <a:p>
            <a:r>
              <a:rPr lang="en-US" sz="1200" b="1">
                <a:latin typeface="Courier New" pitchFamily="49" charset="0"/>
              </a:rPr>
              <a:t>Hannan Quinn     1.24282     4196.98802       -2LogL + 2Kln(lnN)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|Characteristics in numerator of Prob[Y = 1]</a:t>
            </a:r>
          </a:p>
          <a:p>
            <a:r>
              <a:rPr lang="en-US" sz="12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200" b="1">
                <a:latin typeface="Courier New" pitchFamily="49" charset="0"/>
              </a:rPr>
              <a:t>     AGE|    -.10209***       .03056       -3.341   .0008      42.6266</a:t>
            </a:r>
          </a:p>
          <a:p>
            <a:r>
              <a:rPr lang="en-US" sz="1200" b="1"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2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200" b="1">
                <a:latin typeface="Courier New" pitchFamily="49" charset="0"/>
              </a:rPr>
              <a:t> AGE_INC|    -.01843          .01691       -1.090   .2756      19.0288</a:t>
            </a:r>
          </a:p>
          <a:p>
            <a:r>
              <a:rPr lang="en-US" sz="1200" b="1">
                <a:latin typeface="Courier New" pitchFamily="49" charset="0"/>
              </a:rPr>
              <a:t>  FEMALE|     .65366***       .07588        8.615   .0000       .46343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 flipH="1">
            <a:off x="4191000" y="2419350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7" name="Line 6"/>
          <p:cNvSpPr>
            <a:spLocks noChangeShapeType="1"/>
          </p:cNvSpPr>
          <p:nvPr/>
        </p:nvSpPr>
        <p:spPr bwMode="auto">
          <a:xfrm flipH="1">
            <a:off x="4191000" y="2600325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8" name="Line 7"/>
          <p:cNvSpPr>
            <a:spLocks noChangeShapeType="1"/>
          </p:cNvSpPr>
          <p:nvPr/>
        </p:nvSpPr>
        <p:spPr bwMode="auto">
          <a:xfrm flipH="1">
            <a:off x="4171950" y="3152775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9" name="TextBox 6"/>
          <p:cNvSpPr txBox="1">
            <a:spLocks noChangeArrowheads="1"/>
          </p:cNvSpPr>
          <p:nvPr/>
        </p:nvSpPr>
        <p:spPr bwMode="auto">
          <a:xfrm>
            <a:off x="4724400" y="3363913"/>
            <a:ext cx="2667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latin typeface="Tahoma" pitchFamily="34" charset="0"/>
                <a:cs typeface="Tahoma" pitchFamily="34" charset="0"/>
              </a:rPr>
              <a:t>Information Criteria</a:t>
            </a:r>
          </a:p>
        </p:txBody>
      </p:sp>
      <p:sp>
        <p:nvSpPr>
          <p:cNvPr id="23560" name="Line 6"/>
          <p:cNvSpPr>
            <a:spLocks noChangeShapeType="1"/>
          </p:cNvSpPr>
          <p:nvPr/>
        </p:nvSpPr>
        <p:spPr bwMode="auto">
          <a:xfrm flipH="1">
            <a:off x="5981700" y="3905250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Fit Measures Based on Predictions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05000"/>
            <a:ext cx="7848600" cy="4343400"/>
          </a:xfrm>
        </p:spPr>
        <p:txBody>
          <a:bodyPr/>
          <a:lstStyle/>
          <a:p>
            <a:pPr eaLnBrk="1" hangingPunct="1"/>
            <a:r>
              <a:rPr lang="en-US" smtClean="0"/>
              <a:t>Direct assessment of the effectiveness of the model at predicting the outcome</a:t>
            </a:r>
          </a:p>
          <a:p>
            <a:pPr eaLnBrk="1" hangingPunct="1"/>
            <a:r>
              <a:rPr lang="en-US" smtClean="0"/>
              <a:t>Computation</a:t>
            </a:r>
          </a:p>
          <a:p>
            <a:pPr lvl="1" eaLnBrk="1" hangingPunct="1"/>
            <a:r>
              <a:rPr lang="en-US" smtClean="0"/>
              <a:t>Use the model to compute predicted probabilities</a:t>
            </a:r>
          </a:p>
          <a:p>
            <a:pPr lvl="1" eaLnBrk="1" hangingPunct="1"/>
            <a:r>
              <a:rPr lang="en-US" smtClean="0"/>
              <a:t>Use the model and a rule to compute predicted y = 0 or 1</a:t>
            </a:r>
          </a:p>
          <a:p>
            <a:pPr eaLnBrk="1" hangingPunct="1"/>
            <a:r>
              <a:rPr lang="en-US" smtClean="0"/>
              <a:t>Fit measure, compare predictions to actuals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Fit Measures – There are many</a:t>
            </a:r>
          </a:p>
        </p:txBody>
      </p:sp>
      <p:sp>
        <p:nvSpPr>
          <p:cNvPr id="25603" name="Text Box 6"/>
          <p:cNvSpPr txBox="1">
            <a:spLocks noChangeArrowheads="1"/>
          </p:cNvSpPr>
          <p:nvPr/>
        </p:nvSpPr>
        <p:spPr bwMode="auto">
          <a:xfrm>
            <a:off x="457200" y="1668463"/>
            <a:ext cx="8153400" cy="465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Fit Measures for Binomial Choice Model |</a:t>
            </a:r>
          </a:p>
          <a:p>
            <a:r>
              <a:rPr lang="en-US" sz="1200" b="1">
                <a:latin typeface="Courier New" pitchFamily="49" charset="0"/>
              </a:rPr>
              <a:t>| Logit    model for variable DOCTOR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                Y=0       Y=1     Total|</a:t>
            </a:r>
          </a:p>
          <a:p>
            <a:r>
              <a:rPr lang="en-US" sz="1200" b="1">
                <a:latin typeface="Courier New" pitchFamily="49" charset="0"/>
              </a:rPr>
              <a:t>| Proportions  .34202    .65798   1.00000|</a:t>
            </a:r>
          </a:p>
          <a:p>
            <a:r>
              <a:rPr lang="en-US" sz="1200" b="1">
                <a:latin typeface="Courier New" pitchFamily="49" charset="0"/>
              </a:rPr>
              <a:t>| Sample Size    1155      2222      3377|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Log Likelihood Functions for BC Model</a:t>
            </a:r>
            <a:r>
              <a:rPr lang="en-US" sz="1200" b="1">
                <a:latin typeface="Courier New" pitchFamily="49" charset="0"/>
              </a:rPr>
              <a:t>  |</a:t>
            </a:r>
          </a:p>
          <a:p>
            <a:r>
              <a:rPr lang="en-US" sz="1200" b="1">
                <a:latin typeface="Courier New" pitchFamily="49" charset="0"/>
              </a:rPr>
              <a:t>|              P=0.50    P=N1/N   P=Model| P=.5 =&gt; No Model. P=N1/N =&gt; Constant only</a:t>
            </a:r>
          </a:p>
          <a:p>
            <a:r>
              <a:rPr lang="en-US" sz="1200" b="1">
                <a:latin typeface="Courier New" pitchFamily="49" charset="0"/>
              </a:rPr>
              <a:t>| LogL =     -2340.76  -2169.27  -2085.92| Log likelihood values used in LRI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Fit Measures based on Log Likelihood</a:t>
            </a:r>
            <a:r>
              <a:rPr lang="en-US" sz="1200" b="1">
                <a:latin typeface="Courier New" pitchFamily="49" charset="0"/>
              </a:rPr>
              <a:t>   |</a:t>
            </a:r>
          </a:p>
          <a:p>
            <a:r>
              <a:rPr lang="en-US" sz="1200" b="1">
                <a:latin typeface="Courier New" pitchFamily="49" charset="0"/>
              </a:rPr>
              <a:t>| McFadden = 1-(L/L0)          =   .03842|</a:t>
            </a:r>
          </a:p>
          <a:p>
            <a:r>
              <a:rPr lang="en-US" sz="1200" b="1">
                <a:latin typeface="Courier New" pitchFamily="49" charset="0"/>
              </a:rPr>
              <a:t>| Estrella = 1-(L/L0)^(-2L0/n) =   .04909|</a:t>
            </a:r>
          </a:p>
          <a:p>
            <a:r>
              <a:rPr lang="en-US" sz="1200" b="1">
                <a:latin typeface="Courier New" pitchFamily="49" charset="0"/>
              </a:rPr>
              <a:t>| R-squared (ML)               =   .04816|</a:t>
            </a:r>
          </a:p>
          <a:p>
            <a:r>
              <a:rPr lang="en-US" sz="1200" b="1">
                <a:latin typeface="Courier New" pitchFamily="49" charset="0"/>
              </a:rPr>
              <a:t>| Akaike Information Crit.     =  1.23892| Multiplied by 1/N</a:t>
            </a:r>
          </a:p>
          <a:p>
            <a:r>
              <a:rPr lang="en-US" sz="1200" b="1">
                <a:latin typeface="Courier New" pitchFamily="49" charset="0"/>
              </a:rPr>
              <a:t>| Schwartz Information Crit.   =  1.24981| Multiplied by 1/N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Fit Measures Based on Model Predictions</a:t>
            </a:r>
            <a:r>
              <a:rPr lang="en-US" sz="1200" b="1">
                <a:latin typeface="Courier New" pitchFamily="49" charset="0"/>
              </a:rPr>
              <a:t>|</a:t>
            </a:r>
          </a:p>
          <a:p>
            <a:r>
              <a:rPr lang="en-US" sz="1200" b="1">
                <a:latin typeface="Courier New" pitchFamily="49" charset="0"/>
              </a:rPr>
              <a:t>| Efron                        =   .04825| Note huge variation. This severely limits</a:t>
            </a:r>
          </a:p>
          <a:p>
            <a:r>
              <a:rPr lang="en-US" sz="1200" b="1">
                <a:latin typeface="Courier New" pitchFamily="49" charset="0"/>
              </a:rPr>
              <a:t>| Ben Akiva and Lerman         =   .57139| the usefulness of these measures.</a:t>
            </a:r>
          </a:p>
          <a:p>
            <a:r>
              <a:rPr lang="en-US" sz="1200" b="1">
                <a:latin typeface="Courier New" pitchFamily="49" charset="0"/>
              </a:rPr>
              <a:t>| Veall and Zimmerman          =   .08365|</a:t>
            </a:r>
          </a:p>
          <a:p>
            <a:r>
              <a:rPr lang="en-US" sz="1200" b="1">
                <a:latin typeface="Courier New" pitchFamily="49" charset="0"/>
              </a:rPr>
              <a:t>| Cramer                       =   .04771|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+----------------------------------------+</a:t>
            </a:r>
          </a:p>
        </p:txBody>
      </p:sp>
      <p:sp>
        <p:nvSpPr>
          <p:cNvPr id="25604" name="Line 7"/>
          <p:cNvSpPr>
            <a:spLocks noChangeShapeType="1"/>
          </p:cNvSpPr>
          <p:nvPr/>
        </p:nvSpPr>
        <p:spPr bwMode="auto">
          <a:xfrm flipH="1">
            <a:off x="4505325" y="6010275"/>
            <a:ext cx="6858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Cramer Fit Measure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idx="1"/>
          </p:nvPr>
        </p:nvGraphicFramePr>
        <p:xfrm>
          <a:off x="2133600" y="1752600"/>
          <a:ext cx="4724400" cy="210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4" imgW="3162240" imgH="1409400" progId="Equation.DSMT4">
                  <p:embed/>
                </p:oleObj>
              </mc:Choice>
              <mc:Fallback>
                <p:oleObj name="Equation" r:id="rId4" imgW="3162240" imgH="1409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752600"/>
                        <a:ext cx="4724400" cy="210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1600200" y="3962400"/>
            <a:ext cx="56388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</a:t>
            </a:r>
            <a:r>
              <a:rPr lang="en-US" sz="1600" b="1">
                <a:solidFill>
                  <a:srgbClr val="FF3300"/>
                </a:solidFill>
                <a:latin typeface="Courier New" pitchFamily="49" charset="0"/>
              </a:rPr>
              <a:t>Fit Measures Based on Model Predictions</a:t>
            </a:r>
            <a:r>
              <a:rPr lang="en-US" sz="1600" b="1">
                <a:latin typeface="Courier New" pitchFamily="49" charset="0"/>
              </a:rPr>
              <a:t>|</a:t>
            </a:r>
          </a:p>
          <a:p>
            <a:r>
              <a:rPr lang="en-US" sz="1600" b="1">
                <a:latin typeface="Courier New" pitchFamily="49" charset="0"/>
              </a:rPr>
              <a:t>| Efron                        =   .04825|</a:t>
            </a:r>
          </a:p>
          <a:p>
            <a:r>
              <a:rPr lang="en-US" sz="1600" b="1">
                <a:latin typeface="Courier New" pitchFamily="49" charset="0"/>
              </a:rPr>
              <a:t>| Ben Akiva and Lerman         =   .57139|</a:t>
            </a:r>
          </a:p>
          <a:p>
            <a:r>
              <a:rPr lang="en-US" sz="1600" b="1">
                <a:latin typeface="Courier New" pitchFamily="49" charset="0"/>
              </a:rPr>
              <a:t>| Veall and Zimmerman          =   .08365|</a:t>
            </a:r>
          </a:p>
          <a:p>
            <a:r>
              <a:rPr lang="en-US" sz="1600" b="1">
                <a:latin typeface="Courier New" pitchFamily="49" charset="0"/>
              </a:rPr>
              <a:t>| </a:t>
            </a:r>
            <a:r>
              <a:rPr lang="en-US" sz="1600" b="1">
                <a:solidFill>
                  <a:srgbClr val="0000FF"/>
                </a:solidFill>
                <a:latin typeface="Courier New" pitchFamily="49" charset="0"/>
              </a:rPr>
              <a:t>Cramer                       =   .04771</a:t>
            </a:r>
            <a:r>
              <a:rPr lang="en-US" sz="1600" b="1">
                <a:latin typeface="Courier New" pitchFamily="49" charset="0"/>
              </a:rPr>
              <a:t>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+----------------------------------------+</a:t>
            </a:r>
            <a:endParaRPr lang="en-US" sz="16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Predicting the Outcome 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754188"/>
            <a:ext cx="8001000" cy="4189412"/>
          </a:xfrm>
        </p:spPr>
        <p:txBody>
          <a:bodyPr/>
          <a:lstStyle/>
          <a:p>
            <a:pPr eaLnBrk="1" hangingPunct="1"/>
            <a:r>
              <a:rPr lang="en-US" smtClean="0"/>
              <a:t>Predicted probabilities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z="2000" b="1" smtClean="0"/>
              <a:t>P = F(a + b</a:t>
            </a:r>
            <a:r>
              <a:rPr lang="en-US" sz="2000" b="1" baseline="-25000" smtClean="0"/>
              <a:t>1</a:t>
            </a:r>
            <a:r>
              <a:rPr lang="en-US" sz="2000" b="1" smtClean="0"/>
              <a:t>Age + b</a:t>
            </a:r>
            <a:r>
              <a:rPr lang="en-US" sz="2000" b="1" baseline="-25000" smtClean="0"/>
              <a:t>2</a:t>
            </a:r>
            <a:r>
              <a:rPr lang="en-US" sz="2000" b="1" smtClean="0"/>
              <a:t>Income + b</a:t>
            </a:r>
            <a:r>
              <a:rPr lang="en-US" sz="2000" b="1" baseline="-25000" smtClean="0"/>
              <a:t>3</a:t>
            </a:r>
            <a:r>
              <a:rPr lang="en-US" sz="2000" b="1" smtClean="0"/>
              <a:t>Female+…)</a:t>
            </a:r>
          </a:p>
          <a:p>
            <a:pPr eaLnBrk="1" hangingPunct="1"/>
            <a:r>
              <a:rPr lang="en-US" smtClean="0"/>
              <a:t>Predicting outcomes</a:t>
            </a:r>
          </a:p>
          <a:p>
            <a:pPr lvl="1" eaLnBrk="1" hangingPunct="1"/>
            <a:r>
              <a:rPr lang="en-US" smtClean="0"/>
              <a:t>Predict y=1 if P is “large”</a:t>
            </a:r>
          </a:p>
          <a:p>
            <a:pPr lvl="1" eaLnBrk="1" hangingPunct="1"/>
            <a:r>
              <a:rPr lang="en-US" smtClean="0"/>
              <a:t>Use 0.5 for “large” (more likely than not)</a:t>
            </a:r>
          </a:p>
          <a:p>
            <a:pPr lvl="1" eaLnBrk="1" hangingPunct="1"/>
            <a:r>
              <a:rPr lang="en-US" smtClean="0"/>
              <a:t>Generally, use </a:t>
            </a:r>
          </a:p>
          <a:p>
            <a:pPr eaLnBrk="1" hangingPunct="1"/>
            <a:r>
              <a:rPr lang="en-US" smtClean="0"/>
              <a:t>Count successes and failures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3810000" y="4114800"/>
          <a:ext cx="19050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4" imgW="901440" imgH="241200" progId="Equation.DSMT4">
                  <p:embed/>
                </p:oleObj>
              </mc:Choice>
              <mc:Fallback>
                <p:oleObj name="Equation" r:id="rId4" imgW="901440" imgH="241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114800"/>
                        <a:ext cx="19050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533400"/>
            <a:ext cx="8229600" cy="760413"/>
          </a:xfrm>
        </p:spPr>
        <p:txBody>
          <a:bodyPr/>
          <a:lstStyle/>
          <a:p>
            <a:pPr algn="ctr" eaLnBrk="1" hangingPunct="1"/>
            <a:r>
              <a:rPr lang="en-US" sz="3200" smtClean="0"/>
              <a:t>Individual Predictions from a Logit Model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85800" y="1676400"/>
            <a:ext cx="8001000" cy="394493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Predicted Values          (* =&gt; observation was not in estimating sample.)</a:t>
            </a:r>
          </a:p>
          <a:p>
            <a:r>
              <a:rPr lang="en-US" sz="1200" b="1">
                <a:latin typeface="Courier New" pitchFamily="49" charset="0"/>
              </a:rPr>
              <a:t>Observation        Observed Y   Predicted Y   Residual        x(i)b      Pr[Y=1]</a:t>
            </a:r>
          </a:p>
          <a:p>
            <a:r>
              <a:rPr lang="en-US" sz="1200" b="1">
                <a:latin typeface="Courier New" pitchFamily="49" charset="0"/>
              </a:rPr>
              <a:t>       29            .000000    1.0000000   -1.0000000     .0756747     .5189097</a:t>
            </a:r>
          </a:p>
          <a:p>
            <a:r>
              <a:rPr lang="en-US" sz="1200" b="1">
                <a:latin typeface="Courier New" pitchFamily="49" charset="0"/>
              </a:rPr>
              <a:t>       31            .000000    1.0000000   -1.0000000     .6990731     .6679822</a:t>
            </a:r>
          </a:p>
          <a:p>
            <a:r>
              <a:rPr lang="en-US" sz="1200" b="1">
                <a:latin typeface="Courier New" pitchFamily="49" charset="0"/>
              </a:rPr>
              <a:t>       34          1.0000000    1.0000000      .000000     .9193573     .7149111</a:t>
            </a:r>
          </a:p>
          <a:p>
            <a:r>
              <a:rPr lang="en-US" sz="1200" b="1">
                <a:latin typeface="Courier New" pitchFamily="49" charset="0"/>
              </a:rPr>
              <a:t>       38          1.0000000    1.0000000      .000000    1.1242221     .7547710</a:t>
            </a:r>
          </a:p>
          <a:p>
            <a:r>
              <a:rPr lang="en-US" sz="1200" b="1">
                <a:latin typeface="Courier New" pitchFamily="49" charset="0"/>
              </a:rPr>
              <a:t>       42          1.0000000    1.0000000      .000000     .0901157     .5225137</a:t>
            </a:r>
          </a:p>
          <a:p>
            <a:r>
              <a:rPr lang="en-US" sz="1200" b="1">
                <a:latin typeface="Courier New" pitchFamily="49" charset="0"/>
              </a:rPr>
              <a:t>       49            .000000     .0000000      .000000    -.1916202     .4522410</a:t>
            </a:r>
          </a:p>
          <a:p>
            <a:r>
              <a:rPr lang="en-US" sz="1200" b="1">
                <a:latin typeface="Courier New" pitchFamily="49" charset="0"/>
              </a:rPr>
              <a:t>       52          1.0000000    1.0000000      .000000     .7303428     .6748805</a:t>
            </a:r>
          </a:p>
          <a:p>
            <a:r>
              <a:rPr lang="en-US" sz="1200" b="1">
                <a:latin typeface="Courier New" pitchFamily="49" charset="0"/>
              </a:rPr>
              <a:t>       58            .000000    1.0000000   -1.0000000    1.0132084     .7336476</a:t>
            </a:r>
          </a:p>
          <a:p>
            <a:r>
              <a:rPr lang="en-US" sz="1200" b="1">
                <a:latin typeface="Courier New" pitchFamily="49" charset="0"/>
              </a:rPr>
              <a:t>       83            .000000    1.0000000   -1.0000000     .3070637     .5761684</a:t>
            </a:r>
          </a:p>
          <a:p>
            <a:r>
              <a:rPr lang="en-US" sz="1200" b="1">
                <a:latin typeface="Courier New" pitchFamily="49" charset="0"/>
              </a:rPr>
              <a:t>       90            .000000    1.0000000   -1.0000000    1.0121583     .7334423</a:t>
            </a:r>
          </a:p>
          <a:p>
            <a:r>
              <a:rPr lang="en-US" sz="1200" b="1">
                <a:latin typeface="Courier New" pitchFamily="49" charset="0"/>
              </a:rPr>
              <a:t>      109            .000000    1.0000000   -1.0000000     .3792791     .5936992</a:t>
            </a:r>
          </a:p>
          <a:p>
            <a:r>
              <a:rPr lang="en-US" sz="1200" b="1">
                <a:latin typeface="Courier New" pitchFamily="49" charset="0"/>
              </a:rPr>
              <a:t>      116          1.0000000     .0000000    1.0000000    -.3408756     .2926339</a:t>
            </a:r>
          </a:p>
          <a:p>
            <a:r>
              <a:rPr lang="en-US" sz="1200" b="1">
                <a:latin typeface="Courier New" pitchFamily="49" charset="0"/>
              </a:rPr>
              <a:t>      125            .000000    1.0000000   -1.0000000     .9018494     .7113294</a:t>
            </a:r>
          </a:p>
          <a:p>
            <a:r>
              <a:rPr lang="en-US" sz="1200" b="1">
                <a:latin typeface="Courier New" pitchFamily="49" charset="0"/>
              </a:rPr>
              <a:t>      132          1.0000000    1.0000000      .000000    1.5735582     .8282903</a:t>
            </a:r>
          </a:p>
          <a:p>
            <a:r>
              <a:rPr lang="en-US" sz="1200" b="1">
                <a:latin typeface="Courier New" pitchFamily="49" charset="0"/>
              </a:rPr>
              <a:t>      154          1.0000000    1.0000000      .000000     .3715972     .5918449</a:t>
            </a:r>
          </a:p>
          <a:p>
            <a:r>
              <a:rPr lang="en-US" sz="1200" b="1">
                <a:latin typeface="Courier New" pitchFamily="49" charset="0"/>
              </a:rPr>
              <a:t>      158          1.0000000    1.0000000      .000000     .7673442     .6829461</a:t>
            </a:r>
          </a:p>
          <a:p>
            <a:r>
              <a:rPr lang="en-US" sz="1200" b="1">
                <a:latin typeface="Courier New" pitchFamily="49" charset="0"/>
              </a:rPr>
              <a:t>      177            .000000    1.0000000   -1.0000000     .1464560     .5365487</a:t>
            </a:r>
          </a:p>
          <a:p>
            <a:r>
              <a:rPr lang="en-US" sz="1200" b="1">
                <a:latin typeface="Courier New" pitchFamily="49" charset="0"/>
              </a:rPr>
              <a:t>      184          1.0000000    1.0000000      .000000     .7906293     .6879664</a:t>
            </a:r>
          </a:p>
          <a:p>
            <a:r>
              <a:rPr lang="en-US" sz="1200" b="1">
                <a:latin typeface="Courier New" pitchFamily="49" charset="0"/>
              </a:rPr>
              <a:t>      191            .000000    1.0000000   -1.0000000     .7200008     .6726072</a:t>
            </a:r>
            <a:endParaRPr lang="en-US" sz="1200" b="1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838200" y="5715000"/>
            <a:ext cx="7391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Note two types of errors and two types of successes.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Predictions in Binary Choice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1600200"/>
            <a:ext cx="7847013" cy="4343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800" smtClean="0"/>
              <a:t>                   Predict y = 1 if P &gt; P*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smtClean="0"/>
              <a:t>                   Success depends on the assumed P*</a:t>
            </a: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5943600" y="3429000"/>
            <a:ext cx="29718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>
                <a:latin typeface="Arial" charset="0"/>
              </a:rPr>
              <a:t>By setting P* lower, more observations will be predicted as 1. If P*=0, every observation will be predicted to equal 1, so all 1s will be correctly predicted.  But, many 0s will be predicted to equal 1.  As P* increases, the proportion of 0s correctly predicted will rise, but the proportion of 1s correctly predicted will fall.</a:t>
            </a:r>
          </a:p>
        </p:txBody>
      </p:sp>
      <p:sp>
        <p:nvSpPr>
          <p:cNvPr id="27653" name="Content Placeholder 7"/>
          <p:cNvSpPr>
            <a:spLocks noGrp="1"/>
          </p:cNvSpPr>
          <p:nvPr>
            <p:ph sz="half" idx="4294967295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pic>
        <p:nvPicPr>
          <p:cNvPr id="2765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14613"/>
            <a:ext cx="5421313" cy="363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Aggregate Predictions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219200" y="2590800"/>
            <a:ext cx="7162800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|Predictions for Binary Choice Model.  Predicted value is |</a:t>
            </a:r>
          </a:p>
          <a:p>
            <a:r>
              <a:rPr lang="en-US" sz="1400" b="1">
                <a:latin typeface="Courier New" pitchFamily="49" charset="0"/>
              </a:rPr>
              <a:t>|1 when probability is greater than  .500000, 0 otherwise.|</a:t>
            </a:r>
          </a:p>
          <a:p>
            <a:r>
              <a:rPr lang="en-US" sz="1400" b="1">
                <a:latin typeface="Courier New" pitchFamily="49" charset="0"/>
              </a:rPr>
              <a:t>|Note, column or row total percentages may not sum to     |</a:t>
            </a:r>
          </a:p>
          <a:p>
            <a:r>
              <a:rPr lang="en-US" sz="1400" b="1">
                <a:latin typeface="Courier New" pitchFamily="49" charset="0"/>
              </a:rPr>
              <a:t>|100% because of rounding. Percentages are of full sample.|</a:t>
            </a:r>
          </a:p>
          <a:p>
            <a:r>
              <a:rPr lang="en-US" sz="1400" b="1">
                <a:latin typeface="Courier New" pitchFamily="49" charset="0"/>
              </a:rPr>
              <a:t>+------+---------------------------------+----------------+</a:t>
            </a:r>
          </a:p>
          <a:p>
            <a:r>
              <a:rPr lang="en-US" sz="1400" b="1">
                <a:latin typeface="Courier New" pitchFamily="49" charset="0"/>
              </a:rPr>
              <a:t>|Actual|         Predicted Value         |                |</a:t>
            </a:r>
          </a:p>
          <a:p>
            <a:r>
              <a:rPr lang="en-US" sz="1400" b="1">
                <a:latin typeface="Courier New" pitchFamily="49" charset="0"/>
              </a:rPr>
              <a:t>|Value |       0                1        | Total Actual   |</a:t>
            </a:r>
          </a:p>
          <a:p>
            <a:r>
              <a:rPr lang="en-US" sz="1400" b="1">
                <a:latin typeface="Courier New" pitchFamily="49" charset="0"/>
              </a:rPr>
              <a:t>+------+----------------+----------------+----------------+</a:t>
            </a:r>
          </a:p>
          <a:p>
            <a:r>
              <a:rPr lang="en-US" sz="1400" b="1">
                <a:latin typeface="Courier New" pitchFamily="49" charset="0"/>
              </a:rPr>
              <a:t>|  0   |      3 (   .1%)|   1152 ( 34.1%)|   1155 ( 34.2%)|</a:t>
            </a:r>
          </a:p>
          <a:p>
            <a:r>
              <a:rPr lang="en-US" sz="1400" b="1">
                <a:latin typeface="Courier New" pitchFamily="49" charset="0"/>
              </a:rPr>
              <a:t>|  1   |      3 (   .1%)|   2219 ( 65.7%)|   2222 ( 65.8%)|</a:t>
            </a:r>
          </a:p>
          <a:p>
            <a:r>
              <a:rPr lang="en-US" sz="1400" b="1">
                <a:latin typeface="Courier New" pitchFamily="49" charset="0"/>
              </a:rPr>
              <a:t>+------+----------------+----------------+----------------+</a:t>
            </a:r>
          </a:p>
          <a:p>
            <a:r>
              <a:rPr lang="en-US" sz="1400" b="1">
                <a:latin typeface="Courier New" pitchFamily="49" charset="0"/>
              </a:rPr>
              <a:t>|Total |      6 (   .2%)|   3371 ( 99.8%)|   3377 (100.0%)|</a:t>
            </a:r>
          </a:p>
          <a:p>
            <a:r>
              <a:rPr lang="en-US" sz="1400" b="1">
                <a:latin typeface="Courier New" pitchFamily="49" charset="0"/>
              </a:rPr>
              <a:t>+------+----------------+----------------+----------------+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1219200" y="2057400"/>
            <a:ext cx="6477000" cy="355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Prediction table is based on predicting individual observations.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Aggregate Predictions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219200" y="2590800"/>
            <a:ext cx="7162800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|Crosstab for Binary Choice Model.  </a:t>
            </a:r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Predicted probability</a:t>
            </a:r>
            <a:r>
              <a:rPr lang="en-US" sz="1400" b="1">
                <a:latin typeface="Courier New" pitchFamily="49" charset="0"/>
              </a:rPr>
              <a:t> |</a:t>
            </a:r>
          </a:p>
          <a:p>
            <a:r>
              <a:rPr lang="en-US" sz="1400" b="1">
                <a:latin typeface="Courier New" pitchFamily="49" charset="0"/>
              </a:rPr>
              <a:t>|</a:t>
            </a:r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vs. actual outcome. Entry = Sum[Y(i,j)*Prob(i,m)] 0,1.</a:t>
            </a:r>
            <a:r>
              <a:rPr lang="en-US" sz="1400" b="1">
                <a:latin typeface="Courier New" pitchFamily="49" charset="0"/>
              </a:rPr>
              <a:t>   |</a:t>
            </a:r>
          </a:p>
          <a:p>
            <a:r>
              <a:rPr lang="en-US" sz="1400" b="1">
                <a:latin typeface="Courier New" pitchFamily="49" charset="0"/>
              </a:rPr>
              <a:t>|Note, column or row total percentages may not sum to     |</a:t>
            </a:r>
          </a:p>
          <a:p>
            <a:r>
              <a:rPr lang="en-US" sz="1400" b="1">
                <a:latin typeface="Courier New" pitchFamily="49" charset="0"/>
              </a:rPr>
              <a:t>|100% because of rounding. Percentages are of full sample.|</a:t>
            </a:r>
          </a:p>
          <a:p>
            <a:r>
              <a:rPr lang="en-US" sz="1400" b="1">
                <a:latin typeface="Courier New" pitchFamily="49" charset="0"/>
              </a:rPr>
              <a:t>+------+---------------------------------+----------------+</a:t>
            </a:r>
          </a:p>
          <a:p>
            <a:r>
              <a:rPr lang="en-US" sz="1400" b="1">
                <a:latin typeface="Courier New" pitchFamily="49" charset="0"/>
              </a:rPr>
              <a:t>|Actual|      Predicted Probability      |                |</a:t>
            </a:r>
          </a:p>
          <a:p>
            <a:r>
              <a:rPr lang="en-US" sz="1400" b="1">
                <a:latin typeface="Courier New" pitchFamily="49" charset="0"/>
              </a:rPr>
              <a:t>|Value |    Prob(y=0)        Prob(y=1)   | Total Actual   |</a:t>
            </a:r>
          </a:p>
          <a:p>
            <a:r>
              <a:rPr lang="en-US" sz="1400" b="1">
                <a:latin typeface="Courier New" pitchFamily="49" charset="0"/>
              </a:rPr>
              <a:t>+------+----------------+----------------+----------------+</a:t>
            </a:r>
          </a:p>
          <a:p>
            <a:r>
              <a:rPr lang="en-US" sz="1400" b="1">
                <a:latin typeface="Courier New" pitchFamily="49" charset="0"/>
              </a:rPr>
              <a:t>| y=0  |    431 ( 12.8%)|    723 ( 21.4%)|   1155 ( 34.2%)|</a:t>
            </a:r>
          </a:p>
          <a:p>
            <a:r>
              <a:rPr lang="en-US" sz="1400" b="1">
                <a:latin typeface="Courier New" pitchFamily="49" charset="0"/>
              </a:rPr>
              <a:t>| y=1  |    723 ( 21.4%)|   1498 ( 44.4%)|   2222 ( 65.8%)|</a:t>
            </a:r>
          </a:p>
          <a:p>
            <a:r>
              <a:rPr lang="en-US" sz="1400" b="1">
                <a:latin typeface="Courier New" pitchFamily="49" charset="0"/>
              </a:rPr>
              <a:t>+------+----------------+----------------+----------------+</a:t>
            </a:r>
          </a:p>
          <a:p>
            <a:r>
              <a:rPr lang="en-US" sz="1400" b="1">
                <a:latin typeface="Courier New" pitchFamily="49" charset="0"/>
              </a:rPr>
              <a:t>|Total |   1155 ( 34.2%)|   2221 ( 65.8%)|   3377 ( 99.9%)|</a:t>
            </a:r>
          </a:p>
          <a:p>
            <a:r>
              <a:rPr lang="en-US" sz="1400" b="1">
                <a:latin typeface="Courier New" pitchFamily="49" charset="0"/>
              </a:rPr>
              <a:t>+------+----------------+----------------+----------------+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524000" y="2057400"/>
            <a:ext cx="6019800" cy="355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Prediction table is based on predicting aggregate shares.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Hypothesis Tests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05000"/>
            <a:ext cx="7315200" cy="3505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Restrictions:  Linear or nonlinear functions of the model parameters</a:t>
            </a:r>
          </a:p>
          <a:p>
            <a:pPr eaLnBrk="1" hangingPunct="1"/>
            <a:r>
              <a:rPr lang="en-US" smtClean="0">
                <a:latin typeface="Arial" charset="0"/>
              </a:rPr>
              <a:t>Structural ‘change’: Constancy of parameters</a:t>
            </a:r>
          </a:p>
          <a:p>
            <a:pPr eaLnBrk="1" hangingPunct="1"/>
            <a:r>
              <a:rPr lang="en-US" smtClean="0">
                <a:latin typeface="Arial" charset="0"/>
              </a:rPr>
              <a:t>Specification Tests: 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Model specification: distribution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Heteroscedasticity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Hypothesis Testing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209800"/>
            <a:ext cx="7543800" cy="2743200"/>
          </a:xfrm>
        </p:spPr>
        <p:txBody>
          <a:bodyPr/>
          <a:lstStyle/>
          <a:p>
            <a:pPr eaLnBrk="1" hangingPunct="1"/>
            <a:r>
              <a:rPr lang="en-US" smtClean="0"/>
              <a:t>There is no F statistic</a:t>
            </a:r>
          </a:p>
          <a:p>
            <a:pPr eaLnBrk="1" hangingPunct="1"/>
            <a:r>
              <a:rPr lang="en-US" smtClean="0"/>
              <a:t>Comparisons of Likelihood Functions: Likelihood Ratio Tests</a:t>
            </a:r>
          </a:p>
          <a:p>
            <a:pPr eaLnBrk="1" hangingPunct="1"/>
            <a:r>
              <a:rPr lang="en-US" smtClean="0"/>
              <a:t>Distance Measures: Wald Statistics</a:t>
            </a:r>
          </a:p>
          <a:p>
            <a:pPr eaLnBrk="1" hangingPunct="1"/>
            <a:r>
              <a:rPr lang="en-US" smtClean="0"/>
              <a:t>Lagrange Multiplier Tests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Base Model</a:t>
            </a:r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457200" y="2233613"/>
            <a:ext cx="807720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latin typeface="Courier New" pitchFamily="49" charset="0"/>
              </a:rPr>
              <a:t>Log likelihood function     -2085.92452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|Characteristics in numerator of Prob[Y = 1]</a:t>
            </a:r>
          </a:p>
          <a:p>
            <a:r>
              <a:rPr lang="en-US" sz="12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200" b="1">
                <a:latin typeface="Courier New" pitchFamily="49" charset="0"/>
              </a:rPr>
              <a:t>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AGE|    -.10209***       .03056       -3.341   .0008      42.6266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2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200" b="1">
                <a:latin typeface="Courier New" pitchFamily="49" charset="0"/>
              </a:rPr>
              <a:t>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AGE_INC|    -.01843          .01691       -1.090   .2756      19.0288</a:t>
            </a:r>
          </a:p>
          <a:p>
            <a:r>
              <a:rPr lang="en-US" sz="1200" b="1">
                <a:latin typeface="Courier New" pitchFamily="49" charset="0"/>
              </a:rPr>
              <a:t>  FEMALE|     .65366***       .07588        8.615   .0000       .46343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32772" name="Text Box 5"/>
          <p:cNvSpPr txBox="1">
            <a:spLocks noChangeArrowheads="1"/>
          </p:cNvSpPr>
          <p:nvPr/>
        </p:nvSpPr>
        <p:spPr bwMode="auto">
          <a:xfrm>
            <a:off x="4495800" y="2514600"/>
            <a:ext cx="3200400" cy="13477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H</a:t>
            </a:r>
            <a:r>
              <a:rPr lang="en-US" b="1" baseline="-25000">
                <a:latin typeface="Arial" charset="0"/>
              </a:rPr>
              <a:t>0</a:t>
            </a:r>
            <a:r>
              <a:rPr lang="en-US" b="1">
                <a:latin typeface="Arial" charset="0"/>
              </a:rPr>
              <a:t>: Age is not a significant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determinant of 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Prob(Doctor = 1)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  <a:cs typeface="Times New Roman" pitchFamily="18" charset="0"/>
              </a:rPr>
              <a:t>H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0</a:t>
            </a:r>
            <a:r>
              <a:rPr lang="en-US" b="1">
                <a:latin typeface="Arial" charset="0"/>
                <a:cs typeface="Times New Roman" pitchFamily="18" charset="0"/>
              </a:rPr>
              <a:t>: </a:t>
            </a:r>
            <a:r>
              <a:rPr lang="el-GR" b="1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2</a:t>
            </a:r>
            <a:r>
              <a:rPr lang="en-US" b="1">
                <a:latin typeface="Arial" charset="0"/>
                <a:cs typeface="Times New Roman" pitchFamily="18" charset="0"/>
              </a:rPr>
              <a:t> = </a:t>
            </a:r>
            <a:r>
              <a:rPr lang="el-GR" b="1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3</a:t>
            </a:r>
            <a:r>
              <a:rPr lang="en-US" b="1">
                <a:latin typeface="Arial" charset="0"/>
                <a:cs typeface="Times New Roman" pitchFamily="18" charset="0"/>
              </a:rPr>
              <a:t> = </a:t>
            </a:r>
            <a:r>
              <a:rPr lang="el-GR" b="1">
                <a:latin typeface="Arial" charset="0"/>
              </a:rPr>
              <a:t>β</a:t>
            </a:r>
            <a:r>
              <a:rPr lang="en-US" b="1" baseline="-25000">
                <a:latin typeface="Arial" charset="0"/>
              </a:rPr>
              <a:t>5</a:t>
            </a:r>
            <a:r>
              <a:rPr lang="en-US" b="1">
                <a:latin typeface="Arial" charset="0"/>
              </a:rPr>
              <a:t> = 0 </a:t>
            </a:r>
            <a:endParaRPr lang="el-GR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Likelihood Ratio Tests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Null hypothesis restricts the parameter vector</a:t>
            </a:r>
          </a:p>
          <a:p>
            <a:pPr eaLnBrk="1" hangingPunct="1"/>
            <a:r>
              <a:rPr lang="en-US" smtClean="0"/>
              <a:t>Alternative releases the restriction</a:t>
            </a:r>
          </a:p>
          <a:p>
            <a:pPr eaLnBrk="1" hangingPunct="1"/>
            <a:r>
              <a:rPr lang="en-US" smtClean="0"/>
              <a:t>Test statistic: Chi-squared =</a:t>
            </a:r>
            <a:br>
              <a:rPr lang="en-US" smtClean="0"/>
            </a:br>
            <a:r>
              <a:rPr lang="en-US" smtClean="0"/>
              <a:t>   2 (LogL|Unrestricted model –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LogL|Restrictions) </a:t>
            </a:r>
            <a:r>
              <a:rPr lang="en-US" u="sng" smtClean="0"/>
              <a:t>&gt;</a:t>
            </a:r>
            <a:r>
              <a:rPr lang="en-US" smtClean="0"/>
              <a:t>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Degrees of freedom = number of restrictions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LR Test of H</a:t>
            </a:r>
            <a:r>
              <a:rPr lang="en-US" baseline="-25000" smtClean="0"/>
              <a:t>0</a:t>
            </a:r>
            <a:endParaRPr lang="en-US" b="1" smtClean="0">
              <a:cs typeface="Times New Roman" pitchFamily="18" charset="0"/>
            </a:endParaRPr>
          </a:p>
        </p:txBody>
      </p:sp>
      <p:sp>
        <p:nvSpPr>
          <p:cNvPr id="34819" name="Text Box 6"/>
          <p:cNvSpPr txBox="1">
            <a:spLocks noChangeArrowheads="1"/>
          </p:cNvSpPr>
          <p:nvPr/>
        </p:nvSpPr>
        <p:spPr bwMode="auto">
          <a:xfrm>
            <a:off x="4572000" y="2360613"/>
            <a:ext cx="3886200" cy="17541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RESTRICTED MODEL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Log likelihood function     -2124.06568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2 d.f.]        90.40827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.0208384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3</a:t>
            </a:r>
          </a:p>
        </p:txBody>
      </p:sp>
      <p:sp>
        <p:nvSpPr>
          <p:cNvPr id="34820" name="Text Box 7"/>
          <p:cNvSpPr txBox="1">
            <a:spLocks noChangeArrowheads="1"/>
          </p:cNvSpPr>
          <p:nvPr/>
        </p:nvSpPr>
        <p:spPr bwMode="auto">
          <a:xfrm>
            <a:off x="533400" y="2360613"/>
            <a:ext cx="3886200" cy="17541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UNRESTRICTED MODEL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Log likelihood function     -2085.92452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6</a:t>
            </a:r>
          </a:p>
        </p:txBody>
      </p: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533400" y="43434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Chi squared[3]  =  2[-2085.92452 - (-2124.06568)]  =  77.46456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Wald Test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2133600"/>
            <a:ext cx="7467600" cy="3352800"/>
          </a:xfrm>
        </p:spPr>
        <p:txBody>
          <a:bodyPr/>
          <a:lstStyle/>
          <a:p>
            <a:pPr eaLnBrk="1" hangingPunct="1"/>
            <a:r>
              <a:rPr lang="en-US" smtClean="0"/>
              <a:t>Unrestricted parameter vector is estimated</a:t>
            </a:r>
          </a:p>
          <a:p>
            <a:pPr eaLnBrk="1" hangingPunct="1"/>
            <a:r>
              <a:rPr lang="en-US" smtClean="0"/>
              <a:t>Discrepancy:  </a:t>
            </a:r>
            <a:r>
              <a:rPr lang="en-US" b="1" smtClean="0"/>
              <a:t>q</a:t>
            </a:r>
            <a:r>
              <a:rPr lang="en-US" smtClean="0"/>
              <a:t>= </a:t>
            </a:r>
            <a:r>
              <a:rPr lang="en-US" b="1" smtClean="0"/>
              <a:t>Rb</a:t>
            </a:r>
            <a:r>
              <a:rPr lang="en-US" smtClean="0"/>
              <a:t> – </a:t>
            </a:r>
            <a:r>
              <a:rPr lang="en-US" b="1" smtClean="0"/>
              <a:t>m</a:t>
            </a:r>
            <a:r>
              <a:rPr lang="en-US" smtClean="0"/>
              <a:t> (or </a:t>
            </a:r>
            <a:r>
              <a:rPr lang="en-US" b="1" smtClean="0"/>
              <a:t>r</a:t>
            </a:r>
            <a:r>
              <a:rPr lang="en-US" smtClean="0"/>
              <a:t>(</a:t>
            </a:r>
            <a:r>
              <a:rPr lang="en-US" b="1" smtClean="0"/>
              <a:t>b</a:t>
            </a:r>
            <a:r>
              <a:rPr lang="en-US" smtClean="0"/>
              <a:t>,</a:t>
            </a:r>
            <a:r>
              <a:rPr lang="en-US" b="1" smtClean="0"/>
              <a:t>m</a:t>
            </a:r>
            <a:r>
              <a:rPr lang="en-US" smtClean="0"/>
              <a:t>) if nonlinear) is computed</a:t>
            </a:r>
          </a:p>
          <a:p>
            <a:pPr eaLnBrk="1" hangingPunct="1"/>
            <a:r>
              <a:rPr lang="en-US" smtClean="0"/>
              <a:t>Variance of discrepancy is estimated</a:t>
            </a:r>
          </a:p>
          <a:p>
            <a:pPr eaLnBrk="1" hangingPunct="1"/>
            <a:r>
              <a:rPr lang="en-US" smtClean="0"/>
              <a:t>Wald Statistic is </a:t>
            </a:r>
            <a:r>
              <a:rPr lang="en-US" b="1" smtClean="0"/>
              <a:t>q</a:t>
            </a:r>
            <a:r>
              <a:rPr lang="en-US" smtClean="0"/>
              <a:t>’[Var(</a:t>
            </a:r>
            <a:r>
              <a:rPr lang="en-US" b="1" smtClean="0"/>
              <a:t>q</a:t>
            </a:r>
            <a:r>
              <a:rPr lang="en-US" smtClean="0"/>
              <a:t>)]</a:t>
            </a:r>
            <a:r>
              <a:rPr lang="en-US" baseline="30000" smtClean="0"/>
              <a:t>-1</a:t>
            </a:r>
            <a:r>
              <a:rPr lang="en-US" b="1" smtClean="0"/>
              <a:t>q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Wald Test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8475663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868" name="Straight Arrow Connector 4"/>
          <p:cNvCxnSpPr>
            <a:cxnSpLocks noChangeShapeType="1"/>
          </p:cNvCxnSpPr>
          <p:nvPr/>
        </p:nvCxnSpPr>
        <p:spPr bwMode="auto">
          <a:xfrm rot="10800000" flipV="1">
            <a:off x="4800600" y="2590800"/>
            <a:ext cx="2133600" cy="838200"/>
          </a:xfrm>
          <a:prstGeom prst="straightConnector1">
            <a:avLst/>
          </a:prstGeom>
          <a:noFill/>
          <a:ln w="57150" algn="ctr">
            <a:solidFill>
              <a:srgbClr val="FF3300"/>
            </a:solidFill>
            <a:round/>
            <a:headEnd/>
            <a:tailEnd type="arrow" w="med" len="med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Matrix Computation</a:t>
            </a:r>
            <a:endParaRPr lang="el-GR" sz="4000" b="1" smtClean="0">
              <a:cs typeface="Times New Roman" pitchFamily="18" charset="0"/>
            </a:endParaRPr>
          </a:p>
        </p:txBody>
      </p:sp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720883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762000" y="6111875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Chi squared[3]  =  69.0541</a:t>
            </a:r>
          </a:p>
        </p:txBody>
      </p:sp>
      <p:sp>
        <p:nvSpPr>
          <p:cNvPr id="37893" name="Line 8"/>
          <p:cNvSpPr>
            <a:spLocks noChangeShapeType="1"/>
          </p:cNvSpPr>
          <p:nvPr/>
        </p:nvSpPr>
        <p:spPr bwMode="auto">
          <a:xfrm flipH="1" flipV="1">
            <a:off x="2438400" y="2590800"/>
            <a:ext cx="4495800" cy="1447800"/>
          </a:xfrm>
          <a:prstGeom prst="line">
            <a:avLst/>
          </a:prstGeom>
          <a:noFill/>
          <a:ln w="19050">
            <a:solidFill>
              <a:srgbClr val="FF33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7894" name="Line 9"/>
          <p:cNvSpPr>
            <a:spLocks noChangeShapeType="1"/>
          </p:cNvSpPr>
          <p:nvPr/>
        </p:nvSpPr>
        <p:spPr bwMode="auto">
          <a:xfrm flipH="1" flipV="1">
            <a:off x="2438400" y="2743200"/>
            <a:ext cx="4495800" cy="1524000"/>
          </a:xfrm>
          <a:prstGeom prst="line">
            <a:avLst/>
          </a:prstGeom>
          <a:noFill/>
          <a:ln w="19050">
            <a:solidFill>
              <a:srgbClr val="FF33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7895" name="Line 11"/>
          <p:cNvSpPr>
            <a:spLocks noChangeShapeType="1"/>
          </p:cNvSpPr>
          <p:nvPr/>
        </p:nvSpPr>
        <p:spPr bwMode="auto">
          <a:xfrm flipH="1" flipV="1">
            <a:off x="2362200" y="3048000"/>
            <a:ext cx="4648200" cy="1371600"/>
          </a:xfrm>
          <a:prstGeom prst="line">
            <a:avLst/>
          </a:prstGeom>
          <a:noFill/>
          <a:ln w="19050">
            <a:solidFill>
              <a:srgbClr val="FF33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Lagrange Multiplier Test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676400"/>
            <a:ext cx="7924800" cy="4530725"/>
          </a:xfrm>
        </p:spPr>
        <p:txBody>
          <a:bodyPr/>
          <a:lstStyle/>
          <a:p>
            <a:pPr eaLnBrk="1" hangingPunct="1"/>
            <a:r>
              <a:rPr lang="en-US" smtClean="0"/>
              <a:t>Restricted model is estimated</a:t>
            </a:r>
          </a:p>
          <a:p>
            <a:pPr eaLnBrk="1" hangingPunct="1"/>
            <a:r>
              <a:rPr lang="en-US" smtClean="0"/>
              <a:t>Derivatives of unrestricted model and variances of derivatives are computed at restricted estimates</a:t>
            </a:r>
          </a:p>
          <a:p>
            <a:pPr eaLnBrk="1" hangingPunct="1"/>
            <a:r>
              <a:rPr lang="en-US" smtClean="0"/>
              <a:t>Wald test of whether derivatives are zero tests the restrictions</a:t>
            </a:r>
          </a:p>
          <a:p>
            <a:pPr eaLnBrk="1" hangingPunct="1"/>
            <a:r>
              <a:rPr lang="en-US" smtClean="0"/>
              <a:t>Usually hard to compute – difficult to program the derivatives and their variances.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LM Test for a Logit Model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74676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Compute </a:t>
            </a:r>
            <a:r>
              <a:rPr lang="en-US" sz="2400" b="1" smtClean="0"/>
              <a:t>b</a:t>
            </a:r>
            <a:r>
              <a:rPr lang="en-US" sz="2400" baseline="-25000" smtClean="0"/>
              <a:t>0</a:t>
            </a:r>
            <a:r>
              <a:rPr lang="en-US" sz="2400" smtClean="0"/>
              <a:t> (subject to restictions) </a:t>
            </a:r>
            <a:br>
              <a:rPr lang="en-US" sz="2400" smtClean="0"/>
            </a:br>
            <a:r>
              <a:rPr lang="en-US" sz="2400" smtClean="0"/>
              <a:t>(e.g., with zeros in appropriate positions.</a:t>
            </a:r>
            <a:br>
              <a:rPr lang="en-US" sz="2400" smtClean="0"/>
            </a:br>
            <a:endParaRPr lang="en-US" sz="2400" smtClean="0"/>
          </a:p>
          <a:p>
            <a:pPr eaLnBrk="1" hangingPunct="1"/>
            <a:r>
              <a:rPr lang="en-US" sz="2400" smtClean="0"/>
              <a:t>Compute P</a:t>
            </a:r>
            <a:r>
              <a:rPr lang="en-US" sz="2400" baseline="-25000" smtClean="0"/>
              <a:t>i</a:t>
            </a:r>
            <a:r>
              <a:rPr lang="en-US" sz="2400" smtClean="0"/>
              <a:t>(</a:t>
            </a:r>
            <a:r>
              <a:rPr lang="en-US" sz="2400" b="1" smtClean="0"/>
              <a:t>b</a:t>
            </a:r>
            <a:r>
              <a:rPr lang="en-US" sz="2400" baseline="-25000" smtClean="0"/>
              <a:t>0</a:t>
            </a:r>
            <a:r>
              <a:rPr lang="en-US" sz="2400" smtClean="0"/>
              <a:t>) for each observation.</a:t>
            </a:r>
            <a:br>
              <a:rPr lang="en-US" sz="2400" smtClean="0"/>
            </a:br>
            <a:endParaRPr lang="en-US" sz="2400" smtClean="0"/>
          </a:p>
          <a:p>
            <a:pPr eaLnBrk="1" hangingPunct="1"/>
            <a:r>
              <a:rPr lang="en-US" sz="2400" smtClean="0"/>
              <a:t>Compute e</a:t>
            </a:r>
            <a:r>
              <a:rPr lang="en-US" sz="2400" baseline="-25000" smtClean="0"/>
              <a:t>i</a:t>
            </a:r>
            <a:r>
              <a:rPr lang="en-US" sz="2400" smtClean="0"/>
              <a:t>(</a:t>
            </a:r>
            <a:r>
              <a:rPr lang="en-US" sz="2400" b="1" smtClean="0"/>
              <a:t>b</a:t>
            </a:r>
            <a:r>
              <a:rPr lang="en-US" sz="2400" baseline="-25000" smtClean="0"/>
              <a:t>0</a:t>
            </a:r>
            <a:r>
              <a:rPr lang="en-US" sz="2400" smtClean="0"/>
              <a:t>) = [y</a:t>
            </a:r>
            <a:r>
              <a:rPr lang="en-US" sz="2400" baseline="-25000" smtClean="0"/>
              <a:t>i</a:t>
            </a:r>
            <a:r>
              <a:rPr lang="en-US" sz="2400" smtClean="0"/>
              <a:t> – P</a:t>
            </a:r>
            <a:r>
              <a:rPr lang="en-US" sz="2400" baseline="-25000" smtClean="0"/>
              <a:t>i</a:t>
            </a:r>
            <a:r>
              <a:rPr lang="en-US" sz="2400" smtClean="0"/>
              <a:t>(</a:t>
            </a:r>
            <a:r>
              <a:rPr lang="en-US" sz="2400" b="1" smtClean="0"/>
              <a:t>b</a:t>
            </a:r>
            <a:r>
              <a:rPr lang="en-US" sz="2400" baseline="-25000" smtClean="0"/>
              <a:t>0</a:t>
            </a:r>
            <a:r>
              <a:rPr lang="en-US" sz="2400" smtClean="0"/>
              <a:t>)]</a:t>
            </a:r>
            <a:br>
              <a:rPr lang="en-US" sz="2400" smtClean="0"/>
            </a:br>
            <a:endParaRPr lang="en-US" sz="2400" smtClean="0"/>
          </a:p>
          <a:p>
            <a:pPr eaLnBrk="1" hangingPunct="1"/>
            <a:r>
              <a:rPr lang="en-US" sz="2400" smtClean="0"/>
              <a:t>Compute </a:t>
            </a:r>
            <a:r>
              <a:rPr lang="en-US" sz="2400" b="1" smtClean="0"/>
              <a:t>g</a:t>
            </a:r>
            <a:r>
              <a:rPr lang="en-US" sz="2400" baseline="-25000" smtClean="0"/>
              <a:t>i</a:t>
            </a:r>
            <a:r>
              <a:rPr lang="en-US" sz="2400" smtClean="0"/>
              <a:t>(</a:t>
            </a:r>
            <a:r>
              <a:rPr lang="en-US" sz="2400" b="1" smtClean="0"/>
              <a:t>b</a:t>
            </a:r>
            <a:r>
              <a:rPr lang="en-US" sz="2400" baseline="-25000" smtClean="0"/>
              <a:t>0</a:t>
            </a:r>
            <a:r>
              <a:rPr lang="en-US" sz="2400" smtClean="0"/>
              <a:t>) = </a:t>
            </a:r>
            <a:r>
              <a:rPr lang="en-US" sz="2400" b="1" smtClean="0"/>
              <a:t>x</a:t>
            </a:r>
            <a:r>
              <a:rPr lang="en-US" sz="2400" baseline="-25000" smtClean="0"/>
              <a:t>i</a:t>
            </a:r>
            <a:r>
              <a:rPr lang="en-US" sz="2400" smtClean="0"/>
              <a:t>e</a:t>
            </a:r>
            <a:r>
              <a:rPr lang="en-US" sz="2400" baseline="-25000" smtClean="0"/>
              <a:t>i</a:t>
            </a:r>
            <a:r>
              <a:rPr lang="en-US" sz="2400" smtClean="0"/>
              <a:t> using full </a:t>
            </a:r>
            <a:r>
              <a:rPr lang="en-US" sz="2400" b="1" smtClean="0"/>
              <a:t>x</a:t>
            </a:r>
            <a:r>
              <a:rPr lang="en-US" sz="2400" baseline="-25000" smtClean="0"/>
              <a:t>i</a:t>
            </a:r>
            <a:r>
              <a:rPr lang="en-US" sz="2400" smtClean="0"/>
              <a:t> vector</a:t>
            </a:r>
            <a:br>
              <a:rPr lang="en-US" sz="2400" smtClean="0"/>
            </a:br>
            <a:endParaRPr lang="en-US" sz="2400" smtClean="0"/>
          </a:p>
          <a:p>
            <a:pPr eaLnBrk="1" hangingPunct="1"/>
            <a:r>
              <a:rPr lang="en-US" sz="2400" smtClean="0"/>
              <a:t>LM = [</a:t>
            </a:r>
            <a:r>
              <a:rPr lang="el-GR" sz="2400" smtClean="0"/>
              <a:t>Σ</a:t>
            </a:r>
            <a:r>
              <a:rPr lang="en-US" sz="2400" baseline="-25000" smtClean="0"/>
              <a:t>i</a:t>
            </a:r>
            <a:r>
              <a:rPr lang="en-US" sz="2400" b="1" smtClean="0"/>
              <a:t>g</a:t>
            </a:r>
            <a:r>
              <a:rPr lang="en-US" sz="2400" baseline="-25000" smtClean="0"/>
              <a:t>i</a:t>
            </a:r>
            <a:r>
              <a:rPr lang="en-US" sz="2400" smtClean="0"/>
              <a:t>(</a:t>
            </a:r>
            <a:r>
              <a:rPr lang="en-US" sz="2400" b="1" smtClean="0"/>
              <a:t>b</a:t>
            </a:r>
            <a:r>
              <a:rPr lang="en-US" sz="2400" baseline="-25000" smtClean="0"/>
              <a:t>0</a:t>
            </a:r>
            <a:r>
              <a:rPr lang="en-US" sz="2400" smtClean="0"/>
              <a:t>)]’[</a:t>
            </a:r>
            <a:r>
              <a:rPr lang="el-GR" sz="2400" smtClean="0"/>
              <a:t>Σ</a:t>
            </a:r>
            <a:r>
              <a:rPr lang="en-US" sz="2400" baseline="-25000" smtClean="0"/>
              <a:t>i</a:t>
            </a:r>
            <a:r>
              <a:rPr lang="en-US" sz="2400" b="1" smtClean="0"/>
              <a:t>g</a:t>
            </a:r>
            <a:r>
              <a:rPr lang="en-US" sz="2400" baseline="-25000" smtClean="0"/>
              <a:t>i</a:t>
            </a:r>
            <a:r>
              <a:rPr lang="en-US" sz="2400" smtClean="0"/>
              <a:t>(</a:t>
            </a:r>
            <a:r>
              <a:rPr lang="en-US" sz="2400" b="1" smtClean="0"/>
              <a:t>b</a:t>
            </a:r>
            <a:r>
              <a:rPr lang="en-US" sz="2400" baseline="-25000" smtClean="0"/>
              <a:t>0</a:t>
            </a:r>
            <a:r>
              <a:rPr lang="en-US" sz="2400" smtClean="0"/>
              <a:t>)</a:t>
            </a:r>
            <a:r>
              <a:rPr lang="en-US" sz="2400" b="1" smtClean="0"/>
              <a:t>g</a:t>
            </a:r>
            <a:r>
              <a:rPr lang="en-US" sz="2400" baseline="-25000" smtClean="0"/>
              <a:t>i</a:t>
            </a:r>
            <a:r>
              <a:rPr lang="en-US" sz="2400" smtClean="0"/>
              <a:t>(</a:t>
            </a:r>
            <a:r>
              <a:rPr lang="en-US" sz="2400" b="1" smtClean="0"/>
              <a:t>b</a:t>
            </a:r>
            <a:r>
              <a:rPr lang="en-US" sz="2400" baseline="-25000" smtClean="0"/>
              <a:t>0</a:t>
            </a:r>
            <a:r>
              <a:rPr lang="en-US" sz="2400" smtClean="0"/>
              <a:t>)]</a:t>
            </a:r>
            <a:r>
              <a:rPr lang="en-US" sz="2400" baseline="30000" smtClean="0"/>
              <a:t>-1</a:t>
            </a:r>
            <a:r>
              <a:rPr lang="en-US" sz="2400" smtClean="0"/>
              <a:t>[</a:t>
            </a:r>
            <a:r>
              <a:rPr lang="el-GR" sz="2400" smtClean="0"/>
              <a:t>Σ</a:t>
            </a:r>
            <a:r>
              <a:rPr lang="en-US" sz="2400" baseline="-25000" smtClean="0"/>
              <a:t>i</a:t>
            </a:r>
            <a:r>
              <a:rPr lang="en-US" sz="2400" b="1" smtClean="0"/>
              <a:t>g</a:t>
            </a:r>
            <a:r>
              <a:rPr lang="en-US" sz="2400" baseline="-25000" smtClean="0"/>
              <a:t>i</a:t>
            </a:r>
            <a:r>
              <a:rPr lang="en-US" sz="2400" smtClean="0"/>
              <a:t>(</a:t>
            </a:r>
            <a:r>
              <a:rPr lang="en-US" sz="2400" b="1" smtClean="0"/>
              <a:t>b</a:t>
            </a:r>
            <a:r>
              <a:rPr lang="en-US" sz="2400" baseline="-25000" smtClean="0"/>
              <a:t>0</a:t>
            </a:r>
            <a:r>
              <a:rPr lang="en-US" sz="2400" smtClean="0"/>
              <a:t>)]</a:t>
            </a:r>
            <a:endParaRPr lang="el-GR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Test Results</a:t>
            </a:r>
          </a:p>
        </p:txBody>
      </p:sp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609600" y="3505200"/>
            <a:ext cx="7924800" cy="1343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latin typeface="Courier New" pitchFamily="49" charset="0"/>
              </a:rPr>
              <a:t>Matrix LM       has  1 rows and  1 columns.</a:t>
            </a:r>
          </a:p>
          <a:p>
            <a:r>
              <a:rPr lang="en-US" sz="1600" b="1">
                <a:latin typeface="Courier New" pitchFamily="49" charset="0"/>
              </a:rPr>
              <a:t>               1</a:t>
            </a:r>
          </a:p>
          <a:p>
            <a:r>
              <a:rPr lang="en-US" sz="1600" b="1">
                <a:latin typeface="Courier New" pitchFamily="49" charset="0"/>
              </a:rPr>
              <a:t>        +-------------+</a:t>
            </a:r>
          </a:p>
          <a:p>
            <a:r>
              <a:rPr lang="en-US" sz="1600" b="1">
                <a:latin typeface="Courier New" pitchFamily="49" charset="0"/>
              </a:rPr>
              <a:t>       1|   81.45829  |</a:t>
            </a:r>
          </a:p>
          <a:p>
            <a:r>
              <a:rPr lang="en-US" sz="1600" b="1">
                <a:latin typeface="Courier New" pitchFamily="49" charset="0"/>
              </a:rPr>
              <a:t>        +-------------+</a:t>
            </a:r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609600" y="51054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Wald Chi squared[3]  =  69.0541</a:t>
            </a: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609600" y="58674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LR Chi squared[3]  =  2[-2085.92452 - (-2124.06568)]  =  77.46456</a:t>
            </a:r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2667000" y="1600200"/>
            <a:ext cx="4343400" cy="17637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Matrix DERIV    has  6 rows and  1 columns.</a:t>
            </a:r>
          </a:p>
          <a:p>
            <a:r>
              <a:rPr lang="en-US" sz="1200" b="1">
                <a:latin typeface="Courier New" pitchFamily="49" charset="0"/>
              </a:rPr>
              <a:t>        +-------------+</a:t>
            </a:r>
          </a:p>
          <a:p>
            <a:r>
              <a:rPr lang="en-US" sz="1200" b="1">
                <a:latin typeface="Courier New" pitchFamily="49" charset="0"/>
              </a:rPr>
              <a:t>       1|  .2393443D-05       zero from FOC</a:t>
            </a:r>
          </a:p>
          <a:p>
            <a:r>
              <a:rPr lang="en-US" sz="1200" b="1">
                <a:latin typeface="Courier New" pitchFamily="49" charset="0"/>
              </a:rPr>
              <a:t>       2| 2268.60186</a:t>
            </a:r>
          </a:p>
          <a:p>
            <a:r>
              <a:rPr lang="en-US" sz="1200" b="1">
                <a:latin typeface="Courier New" pitchFamily="49" charset="0"/>
              </a:rPr>
              <a:t>       3|  .2122049D+06</a:t>
            </a:r>
          </a:p>
          <a:p>
            <a:r>
              <a:rPr lang="en-US" sz="1200" b="1">
                <a:latin typeface="Courier New" pitchFamily="49" charset="0"/>
              </a:rPr>
              <a:t>       4|  .9683957D-06       zero from FOC</a:t>
            </a:r>
          </a:p>
          <a:p>
            <a:r>
              <a:rPr lang="en-US" sz="1200" b="1">
                <a:latin typeface="Courier New" pitchFamily="49" charset="0"/>
              </a:rPr>
              <a:t>       5|  849.70485</a:t>
            </a:r>
          </a:p>
          <a:p>
            <a:r>
              <a:rPr lang="en-US" sz="1200" b="1">
                <a:latin typeface="Courier New" pitchFamily="49" charset="0"/>
              </a:rPr>
              <a:t>       6|  .2380413D-05       zero from FOC</a:t>
            </a:r>
          </a:p>
          <a:p>
            <a:r>
              <a:rPr lang="en-US" sz="1200" b="1">
                <a:latin typeface="Courier New" pitchFamily="49" charset="0"/>
              </a:rPr>
              <a:t>        +-------------+</a:t>
            </a:r>
          </a:p>
        </p:txBody>
      </p:sp>
      <p:sp>
        <p:nvSpPr>
          <p:cNvPr id="40967" name="Line 8"/>
          <p:cNvSpPr>
            <a:spLocks noChangeShapeType="1"/>
          </p:cNvSpPr>
          <p:nvPr/>
        </p:nvSpPr>
        <p:spPr bwMode="auto">
          <a:xfrm flipH="1">
            <a:off x="4953000" y="211455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68" name="Line 9"/>
          <p:cNvSpPr>
            <a:spLocks noChangeShapeType="1"/>
          </p:cNvSpPr>
          <p:nvPr/>
        </p:nvSpPr>
        <p:spPr bwMode="auto">
          <a:xfrm flipH="1">
            <a:off x="4953000" y="266700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69" name="Line 10"/>
          <p:cNvSpPr>
            <a:spLocks noChangeShapeType="1"/>
          </p:cNvSpPr>
          <p:nvPr/>
        </p:nvSpPr>
        <p:spPr bwMode="auto">
          <a:xfrm flipH="1">
            <a:off x="4953000" y="302895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A Test of Structural Stability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057400"/>
            <a:ext cx="6705600" cy="3657600"/>
          </a:xfrm>
        </p:spPr>
        <p:txBody>
          <a:bodyPr/>
          <a:lstStyle/>
          <a:p>
            <a:pPr eaLnBrk="1" hangingPunct="1"/>
            <a:r>
              <a:rPr lang="en-US" sz="2400" smtClean="0"/>
              <a:t>In the original application, separate models were fit for men and women.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We seek a counterpart to the Chow test for linear models.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Use a likelihood ratio test.</a:t>
            </a:r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Testing Structural Stability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05000"/>
            <a:ext cx="8229600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Fit the same model in each subsample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Unrestricted log likelihood is the sum of the subsample log likelihoods: Logl1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Pool the subsamples, fit the model to the pooled sample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Restricted log likelihood is that from the pooled sample: Logl0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Chi-squared = 2*(LogL1 – Logl0) </a:t>
            </a:r>
            <a:br>
              <a:rPr lang="en-US" sz="2400" smtClean="0">
                <a:latin typeface="Arial" charset="0"/>
              </a:rPr>
            </a:br>
            <a:r>
              <a:rPr lang="en-US" sz="2400" smtClean="0">
                <a:latin typeface="Arial" charset="0"/>
              </a:rPr>
              <a:t>degrees of freedom = (K-1)*model size.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Structural Change (Over Groups) Test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1066800" y="1371600"/>
            <a:ext cx="6934200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latin typeface="Courier New" pitchFamily="49" charset="0"/>
              </a:rPr>
              <a:t>Pooled Log likelihood function     -2123.84754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1.76536***       .67060        2.633   .0085</a:t>
            </a:r>
          </a:p>
          <a:p>
            <a:r>
              <a:rPr lang="en-US" sz="1200" b="1">
                <a:latin typeface="Courier New" pitchFamily="49" charset="0"/>
              </a:rPr>
              <a:t>     AGE|    -.08577***       .03018       -2.842   .0045      42.6266</a:t>
            </a:r>
          </a:p>
          <a:p>
            <a:r>
              <a:rPr lang="en-US" sz="1200" b="1">
                <a:latin typeface="Courier New" pitchFamily="49" charset="0"/>
              </a:rPr>
              <a:t>   AGESQ|     .00139***       .00033        4.168   .0000      1951.22</a:t>
            </a:r>
          </a:p>
          <a:p>
            <a:r>
              <a:rPr lang="en-US" sz="1200" b="1">
                <a:latin typeface="Courier New" pitchFamily="49" charset="0"/>
              </a:rPr>
              <a:t>  INCOME|     .61090          .74073         .825   .4095       .44476</a:t>
            </a:r>
          </a:p>
          <a:p>
            <a:r>
              <a:rPr lang="en-US" sz="1200" b="1">
                <a:latin typeface="Courier New" pitchFamily="49" charset="0"/>
              </a:rPr>
              <a:t> AGE_INC|    -.02192          .01678       -1.306   .1915      19.0288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Male Log likelihood function     -1198.55615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1.65856*         .86595        1.915   .0555</a:t>
            </a:r>
          </a:p>
          <a:p>
            <a:r>
              <a:rPr lang="en-US" sz="1200" b="1">
                <a:latin typeface="Courier New" pitchFamily="49" charset="0"/>
              </a:rPr>
              <a:t>     AGE|    -.10350***       .03928       -2.635   .0084      41.6529</a:t>
            </a:r>
          </a:p>
          <a:p>
            <a:r>
              <a:rPr lang="en-US" sz="1200" b="1">
                <a:latin typeface="Courier New" pitchFamily="49" charset="0"/>
              </a:rPr>
              <a:t>   AGESQ|     .00165***       .00044        3.760   .0002      1869.06</a:t>
            </a:r>
          </a:p>
          <a:p>
            <a:r>
              <a:rPr lang="en-US" sz="1200" b="1">
                <a:latin typeface="Courier New" pitchFamily="49" charset="0"/>
              </a:rPr>
              <a:t>  INCOME|     .99214          .93005        1.067   .2861       .45174</a:t>
            </a:r>
          </a:p>
          <a:p>
            <a:r>
              <a:rPr lang="en-US" sz="1200" b="1">
                <a:latin typeface="Courier New" pitchFamily="49" charset="0"/>
              </a:rPr>
              <a:t> AGE_INC|    -.02632          .02130       -1.235   .2167      19.0016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Female Log likelihood function      -885.19118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2.91277***      1.10880        2.627   .0086</a:t>
            </a:r>
          </a:p>
          <a:p>
            <a:r>
              <a:rPr lang="en-US" sz="1200" b="1">
                <a:latin typeface="Courier New" pitchFamily="49" charset="0"/>
              </a:rPr>
              <a:t>     AGE|    -.10433**        .04909       -2.125   .0336      43.7540</a:t>
            </a:r>
          </a:p>
          <a:p>
            <a:r>
              <a:rPr lang="en-US" sz="1200" b="1">
                <a:latin typeface="Courier New" pitchFamily="49" charset="0"/>
              </a:rPr>
              <a:t>   AGESQ|     .00143***       .00054        2.673   .0075      2046.35</a:t>
            </a:r>
          </a:p>
          <a:p>
            <a:r>
              <a:rPr lang="en-US" sz="1200" b="1">
                <a:latin typeface="Courier New" pitchFamily="49" charset="0"/>
              </a:rPr>
              <a:t>  INCOME|    -.17913         1.27741        -.140   .8885       .43669</a:t>
            </a:r>
          </a:p>
          <a:p>
            <a:r>
              <a:rPr lang="en-US" sz="1200" b="1">
                <a:latin typeface="Courier New" pitchFamily="49" charset="0"/>
              </a:rPr>
              <a:t> AGE_INC|    -.00729          .02850        -.256   .7981      19.0604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Chi squared[5] = 2[-885.19118+(-1198.55615) – (-2123.84754] = 80.2004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Structural Change Over Time</a:t>
            </a:r>
          </a:p>
        </p:txBody>
      </p:sp>
      <p:sp>
        <p:nvSpPr>
          <p:cNvPr id="45059" name="TextBox 4"/>
          <p:cNvSpPr txBox="1">
            <a:spLocks noChangeArrowheads="1"/>
          </p:cNvSpPr>
          <p:nvPr/>
        </p:nvSpPr>
        <p:spPr bwMode="auto">
          <a:xfrm>
            <a:off x="762000" y="2057400"/>
            <a:ext cx="7467600" cy="382588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latin typeface="Arial" charset="0"/>
              </a:rPr>
              <a:t>Health Satisfaction: Panel Data – 1984,1985,…,1988,1991,1994</a:t>
            </a:r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419475"/>
            <a:ext cx="338137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Box 8"/>
          <p:cNvSpPr txBox="1">
            <a:spLocks noChangeArrowheads="1"/>
          </p:cNvSpPr>
          <p:nvPr/>
        </p:nvSpPr>
        <p:spPr bwMode="auto">
          <a:xfrm>
            <a:off x="4419600" y="3429000"/>
            <a:ext cx="4038600" cy="25765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latin typeface="Arial" charset="0"/>
              </a:rPr>
              <a:t>The log likelihood for the pooled sample is -17365.76.  The sum of the log likelihoods for the seven individual years is -17324.33.  Twice the difference is 82.87.  The degrees of freedom is 6</a:t>
            </a:r>
            <a:r>
              <a:rPr lang="en-US" b="1">
                <a:latin typeface="Arial" charset="0"/>
                <a:sym typeface="Symbol" pitchFamily="18" charset="2"/>
              </a:rPr>
              <a:t></a:t>
            </a:r>
            <a:r>
              <a:rPr lang="en-US" b="1">
                <a:latin typeface="Arial" charset="0"/>
              </a:rPr>
              <a:t>6 = 36.  The 95% critical value from the chi squared table is 50.998, so the pooling hypothesis is rejected.</a:t>
            </a:r>
          </a:p>
        </p:txBody>
      </p:sp>
      <p:sp>
        <p:nvSpPr>
          <p:cNvPr id="45062" name="TextBox 9"/>
          <p:cNvSpPr txBox="1">
            <a:spLocks noChangeArrowheads="1"/>
          </p:cNvSpPr>
          <p:nvPr/>
        </p:nvSpPr>
        <p:spPr bwMode="auto">
          <a:xfrm>
            <a:off x="762000" y="2667000"/>
            <a:ext cx="7467600" cy="3810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latin typeface="Arial" charset="0"/>
              </a:rPr>
              <a:t>Healthy(0/1) = f(1, Age, Educ, Income, Married(0/1), Kids(0.1)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smtClean="0"/>
              <a:t>Comparing Groups: Oaxaca Decomposition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219200" y="2209800"/>
          <a:ext cx="7464425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3" imgW="3530520" imgH="1333440" progId="Equation.DSMT4">
                  <p:embed/>
                </p:oleObj>
              </mc:Choice>
              <mc:Fallback>
                <p:oleObj name="Equation" r:id="rId3" imgW="3530520" imgH="13334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209800"/>
                        <a:ext cx="7464425" cy="281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/>
              <a:t>Oaxaca (and other) Decompositions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600200"/>
            <a:ext cx="70485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Scaling in Choice Models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676400"/>
            <a:ext cx="70104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000" smtClean="0"/>
              <a:t>	</a:t>
            </a:r>
            <a:r>
              <a:rPr lang="en-US" sz="2000" smtClean="0">
                <a:latin typeface="Arial" charset="0"/>
              </a:rPr>
              <a:t>Utility of choice  U</a:t>
            </a:r>
            <a:r>
              <a:rPr lang="en-US" sz="2000" baseline="-25000" smtClean="0">
                <a:latin typeface="Arial" charset="0"/>
              </a:rPr>
              <a:t>i</a:t>
            </a:r>
            <a:r>
              <a:rPr lang="en-US" sz="2400" smtClean="0"/>
              <a:t>   = 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sz="2400" smtClean="0">
                <a:sym typeface="Symbol" pitchFamily="18" charset="2"/>
              </a:rPr>
              <a:t>  </a:t>
            </a:r>
            <a:r>
              <a:rPr lang="en-US" smtClean="0">
                <a:sym typeface="Symbol" pitchFamily="18" charset="2"/>
              </a:rPr>
              <a:t>+</a:t>
            </a:r>
            <a:r>
              <a:rPr lang="en-US" sz="2400" smtClean="0">
                <a:sym typeface="Symbol" pitchFamily="18" charset="2"/>
              </a:rPr>
              <a:t> 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sz="18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  +</a:t>
            </a:r>
            <a:r>
              <a:rPr lang="en-US" smtClean="0">
                <a:sym typeface="Symbol" pitchFamily="18" charset="2"/>
              </a:rPr>
              <a:t> </a:t>
            </a:r>
            <a:r>
              <a:rPr lang="en-US" sz="1800" baseline="-25000" smtClean="0">
                <a:sym typeface="Symbol" pitchFamily="18" charset="2"/>
              </a:rPr>
              <a:t>i</a:t>
            </a:r>
            <a:endParaRPr lang="en-US" baseline="-25000" smtClean="0">
              <a:sym typeface="Symbol" pitchFamily="18" charset="2"/>
            </a:endParaRPr>
          </a:p>
          <a:p>
            <a:pPr eaLnBrk="1" hangingPunct="1">
              <a:lnSpc>
                <a:spcPct val="75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>
                <a:sym typeface="Symbol" pitchFamily="18" charset="2"/>
              </a:rPr>
              <a:t>	</a:t>
            </a:r>
            <a:r>
              <a:rPr lang="en-US" sz="1800" baseline="-25000" smtClean="0">
                <a:sym typeface="Symbol" pitchFamily="18" charset="2"/>
              </a:rPr>
              <a:t>i</a:t>
            </a:r>
            <a:r>
              <a:rPr lang="en-US" sz="2000" smtClean="0"/>
              <a:t> =  </a:t>
            </a:r>
            <a:r>
              <a:rPr lang="en-US" sz="2000" smtClean="0">
                <a:latin typeface="Arial" charset="0"/>
              </a:rPr>
              <a:t>Unobserved </a:t>
            </a:r>
            <a:r>
              <a:rPr lang="en-US" sz="2000" b="1" i="1" smtClean="0">
                <a:latin typeface="Arial" charset="0"/>
              </a:rPr>
              <a:t>random</a:t>
            </a:r>
            <a:r>
              <a:rPr lang="en-US" sz="2000" smtClean="0">
                <a:latin typeface="Arial" charset="0"/>
              </a:rPr>
              <a:t> component of utility</a:t>
            </a:r>
            <a:r>
              <a:rPr lang="en-US" sz="2000" smtClean="0"/>
              <a:t/>
            </a:r>
            <a:br>
              <a:rPr lang="en-US" sz="2000" smtClean="0"/>
            </a:br>
            <a:r>
              <a:rPr lang="en-US" sz="2000" smtClean="0"/>
              <a:t>        Mean: E[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800" baseline="-25000" smtClean="0">
                <a:sym typeface="Symbol" pitchFamily="18" charset="2"/>
              </a:rPr>
              <a:t>i</a:t>
            </a:r>
            <a:r>
              <a:rPr lang="en-US" sz="2000" smtClean="0"/>
              <a:t>] = 0, Var[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800" baseline="-25000" smtClean="0">
                <a:sym typeface="Symbol" pitchFamily="18" charset="2"/>
              </a:rPr>
              <a:t>i</a:t>
            </a:r>
            <a:r>
              <a:rPr lang="en-US" sz="2000" smtClean="0"/>
              <a:t>] = 1</a:t>
            </a:r>
            <a:br>
              <a:rPr lang="en-US" sz="2000" smtClean="0"/>
            </a:b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Utility based model specification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Why assume variance = 1?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latin typeface="Arial" charset="0"/>
              </a:rPr>
              <a:t>Identification issue: Data do not provide information on </a:t>
            </a:r>
            <a:r>
              <a:rPr lang="el-GR" sz="1800" smtClean="0">
                <a:latin typeface="Arial" charset="0"/>
              </a:rPr>
              <a:t>σ</a:t>
            </a:r>
            <a:r>
              <a:rPr lang="en-US" sz="1800" smtClean="0">
                <a:latin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latin typeface="Arial" charset="0"/>
              </a:rPr>
              <a:t>Assumption of homoscedasticity across individuals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What if there are subgroups with different variances?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latin typeface="Arial" charset="0"/>
              </a:rPr>
              <a:t>Cost of ignoring the between group variation?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latin typeface="Arial" charset="0"/>
              </a:rPr>
              <a:t>Specifically modeling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More general heterogeneity across people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latin typeface="Arial" charset="0"/>
              </a:rPr>
              <a:t>Cost of the homogeneity assumption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latin typeface="Arial" charset="0"/>
              </a:rPr>
              <a:t>Modeling issues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0"/>
            <a:ext cx="7769225" cy="611188"/>
          </a:xfrm>
        </p:spPr>
        <p:txBody>
          <a:bodyPr/>
          <a:lstStyle/>
          <a:p>
            <a:pPr eaLnBrk="1" hangingPunct="1"/>
            <a:r>
              <a:rPr lang="en-US" sz="2800" b="1" smtClean="0"/>
              <a:t>Heteroscedasticity in Binary Choice Models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52600" y="1676400"/>
            <a:ext cx="6400800" cy="44132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Random utility:</a:t>
            </a:r>
            <a:r>
              <a:rPr lang="en-US" sz="2000" smtClean="0"/>
              <a:t>  Y</a:t>
            </a:r>
            <a:r>
              <a:rPr lang="en-US" sz="1600" smtClean="0"/>
              <a:t>i</a:t>
            </a:r>
            <a:r>
              <a:rPr lang="en-US" sz="2000" smtClean="0"/>
              <a:t> = 1 iff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>
                <a:sym typeface="Symbol" pitchFamily="18" charset="2"/>
              </a:rPr>
              <a:t>’</a:t>
            </a:r>
            <a:r>
              <a:rPr lang="en-US" sz="2000" b="1" smtClean="0">
                <a:sym typeface="Symbol" pitchFamily="18" charset="2"/>
              </a:rPr>
              <a:t>x</a:t>
            </a:r>
            <a:r>
              <a:rPr lang="en-US" sz="16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 + </a:t>
            </a:r>
            <a:r>
              <a:rPr lang="en-US" sz="16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 &gt; 0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sym typeface="Symbol" pitchFamily="18" charset="2"/>
              </a:rPr>
              <a:t>Resemblance to regression: How to accommodate heterogeneity in the random unobserved effects across individuals?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sym typeface="Symbol" pitchFamily="18" charset="2"/>
              </a:rPr>
              <a:t>Heteroscedasticity – different scaling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Parameterize:</a:t>
            </a:r>
            <a:r>
              <a:rPr lang="en-US" sz="1800" smtClean="0"/>
              <a:t> Var[</a:t>
            </a:r>
            <a:r>
              <a:rPr lang="en-US" sz="1800" smtClean="0">
                <a:sym typeface="Symbol" pitchFamily="18" charset="2"/>
              </a:rPr>
              <a:t></a:t>
            </a:r>
            <a:r>
              <a:rPr lang="en-US" sz="1400" smtClean="0">
                <a:sym typeface="Symbol" pitchFamily="18" charset="2"/>
              </a:rPr>
              <a:t>i</a:t>
            </a:r>
            <a:r>
              <a:rPr lang="en-US" sz="1800" smtClean="0"/>
              <a:t>]  =  exp(</a:t>
            </a:r>
            <a:r>
              <a:rPr lang="en-US" sz="1800" smtClean="0">
                <a:sym typeface="Symbol" pitchFamily="18" charset="2"/>
              </a:rPr>
              <a:t>’</a:t>
            </a:r>
            <a:r>
              <a:rPr lang="en-US" sz="1800" b="1" smtClean="0">
                <a:sym typeface="Symbol" pitchFamily="18" charset="2"/>
              </a:rPr>
              <a:t>z</a:t>
            </a:r>
            <a:r>
              <a:rPr lang="en-US" sz="1600" smtClean="0">
                <a:sym typeface="Symbol" pitchFamily="18" charset="2"/>
              </a:rPr>
              <a:t>i</a:t>
            </a:r>
            <a:r>
              <a:rPr lang="en-US" sz="1800" smtClean="0">
                <a:sym typeface="Symbol" pitchFamily="18" charset="2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  <a:sym typeface="Symbol" pitchFamily="18" charset="2"/>
              </a:rPr>
              <a:t>Reformulate probabilities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/>
            </a:r>
            <a:br>
              <a:rPr lang="en-US" sz="2000" smtClean="0">
                <a:latin typeface="Arial" charset="0"/>
              </a:rPr>
            </a:br>
            <a:r>
              <a:rPr lang="en-US" sz="2000" smtClean="0">
                <a:latin typeface="Arial" charset="0"/>
              </a:rPr>
              <a:t>Probit or Logit:</a:t>
            </a: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Partial effects are now very complicated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3962400" y="3886200"/>
          <a:ext cx="30575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4" imgW="1739880" imgH="482400" progId="Equation.DSMT4">
                  <p:embed/>
                </p:oleObj>
              </mc:Choice>
              <mc:Fallback>
                <p:oleObj name="Equation" r:id="rId4" imgW="1739880" imgH="482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886200"/>
                        <a:ext cx="3057525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Heteroscedasticity in Marginal Effects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33600"/>
            <a:ext cx="82296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       For the univariate case:</a:t>
            </a:r>
            <a:br>
              <a:rPr lang="en-US" sz="2400" smtClean="0">
                <a:latin typeface="Arial" charset="0"/>
              </a:rPr>
            </a:br>
            <a:endParaRPr lang="en-US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E[y</a:t>
            </a:r>
            <a:r>
              <a:rPr lang="en-US" sz="2400" baseline="-25000" smtClean="0"/>
              <a:t>i</a:t>
            </a:r>
            <a:r>
              <a:rPr lang="en-US" sz="2400" smtClean="0"/>
              <a:t>|</a:t>
            </a:r>
            <a:r>
              <a:rPr lang="en-US" sz="2400" b="1" smtClean="0"/>
              <a:t>x</a:t>
            </a:r>
            <a:r>
              <a:rPr lang="en-US" sz="2400" b="1" baseline="-25000" smtClean="0"/>
              <a:t>i</a:t>
            </a:r>
            <a:r>
              <a:rPr lang="en-US" sz="2400" b="1" smtClean="0"/>
              <a:t>,z</a:t>
            </a:r>
            <a:r>
              <a:rPr lang="en-US" sz="2400" b="1" baseline="-25000" smtClean="0"/>
              <a:t>i</a:t>
            </a:r>
            <a:r>
              <a:rPr lang="en-US" sz="2400" smtClean="0"/>
              <a:t>]           	=  </a:t>
            </a:r>
            <a:r>
              <a:rPr lang="el-GR" sz="2400" smtClean="0">
                <a:cs typeface="Times New Roman" pitchFamily="18" charset="0"/>
              </a:rPr>
              <a:t>Φ</a:t>
            </a:r>
            <a:r>
              <a:rPr lang="en-US" sz="2400" smtClean="0">
                <a:cs typeface="Times New Roman" pitchFamily="18" charset="0"/>
              </a:rPr>
              <a:t>[</a:t>
            </a:r>
            <a:r>
              <a:rPr lang="el-GR" sz="2400" b="1" smtClean="0">
                <a:cs typeface="Times New Roman" pitchFamily="18" charset="0"/>
              </a:rPr>
              <a:t>β</a:t>
            </a:r>
            <a:r>
              <a:rPr lang="en-US" sz="2400" smtClean="0">
                <a:cs typeface="Times New Roman" pitchFamily="18" charset="0"/>
              </a:rPr>
              <a:t>’</a:t>
            </a:r>
            <a:r>
              <a:rPr lang="en-US" sz="2400" b="1" smtClean="0">
                <a:cs typeface="Times New Roman" pitchFamily="18" charset="0"/>
              </a:rPr>
              <a:t>x</a:t>
            </a:r>
            <a:r>
              <a:rPr lang="en-US" sz="2400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 / exp(</a:t>
            </a:r>
            <a:r>
              <a:rPr lang="el-GR" sz="2400" b="1" smtClean="0">
                <a:cs typeface="Times New Roman" pitchFamily="18" charset="0"/>
              </a:rPr>
              <a:t>γ</a:t>
            </a:r>
            <a:r>
              <a:rPr lang="en-US" sz="2400" b="1" smtClean="0">
                <a:cs typeface="Times New Roman" pitchFamily="18" charset="0"/>
              </a:rPr>
              <a:t>’z</a:t>
            </a:r>
            <a:r>
              <a:rPr lang="en-US" sz="2400" b="1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)]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cs typeface="Times New Roman" pitchFamily="18" charset="0"/>
              </a:rPr>
              <a:t>     ∂ </a:t>
            </a:r>
            <a:r>
              <a:rPr lang="en-US" sz="2400" smtClean="0"/>
              <a:t>E[y</a:t>
            </a:r>
            <a:r>
              <a:rPr lang="en-US" sz="2400" baseline="-25000" smtClean="0"/>
              <a:t>i</a:t>
            </a:r>
            <a:r>
              <a:rPr lang="en-US" sz="2400" smtClean="0"/>
              <a:t>|</a:t>
            </a:r>
            <a:r>
              <a:rPr lang="en-US" sz="2400" b="1" smtClean="0"/>
              <a:t>x</a:t>
            </a:r>
            <a:r>
              <a:rPr lang="en-US" sz="2400" b="1" baseline="-25000" smtClean="0"/>
              <a:t>i</a:t>
            </a:r>
            <a:r>
              <a:rPr lang="en-US" sz="2400" b="1" smtClean="0"/>
              <a:t>,z</a:t>
            </a:r>
            <a:r>
              <a:rPr lang="en-US" sz="2400" b="1" baseline="-25000" smtClean="0"/>
              <a:t>i</a:t>
            </a:r>
            <a:r>
              <a:rPr lang="en-US" sz="2400" smtClean="0"/>
              <a:t>] /</a:t>
            </a:r>
            <a:r>
              <a:rPr lang="en-US" sz="2400" smtClean="0">
                <a:cs typeface="Times New Roman" pitchFamily="18" charset="0"/>
              </a:rPr>
              <a:t>∂</a:t>
            </a:r>
            <a:r>
              <a:rPr lang="en-US" sz="2400" b="1" smtClean="0">
                <a:cs typeface="Times New Roman" pitchFamily="18" charset="0"/>
              </a:rPr>
              <a:t>x</a:t>
            </a:r>
            <a:r>
              <a:rPr lang="en-US" sz="2400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 	=  </a:t>
            </a:r>
            <a:r>
              <a:rPr lang="el-GR" sz="2400" smtClean="0">
                <a:cs typeface="Times New Roman" pitchFamily="18" charset="0"/>
              </a:rPr>
              <a:t>φ</a:t>
            </a:r>
            <a:r>
              <a:rPr lang="en-US" sz="2400" smtClean="0">
                <a:cs typeface="Times New Roman" pitchFamily="18" charset="0"/>
              </a:rPr>
              <a:t>[</a:t>
            </a:r>
            <a:r>
              <a:rPr lang="el-GR" sz="2400" b="1" smtClean="0">
                <a:cs typeface="Times New Roman" pitchFamily="18" charset="0"/>
              </a:rPr>
              <a:t>β</a:t>
            </a:r>
            <a:r>
              <a:rPr lang="en-US" sz="2400" smtClean="0">
                <a:cs typeface="Times New Roman" pitchFamily="18" charset="0"/>
              </a:rPr>
              <a:t>’</a:t>
            </a:r>
            <a:r>
              <a:rPr lang="en-US" sz="2400" b="1" smtClean="0">
                <a:cs typeface="Times New Roman" pitchFamily="18" charset="0"/>
              </a:rPr>
              <a:t>x</a:t>
            </a:r>
            <a:r>
              <a:rPr lang="en-US" sz="2400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 / exp(</a:t>
            </a:r>
            <a:r>
              <a:rPr lang="el-GR" sz="2400" b="1" smtClean="0">
                <a:cs typeface="Times New Roman" pitchFamily="18" charset="0"/>
              </a:rPr>
              <a:t>γ</a:t>
            </a:r>
            <a:r>
              <a:rPr lang="en-US" sz="2400" b="1" smtClean="0">
                <a:cs typeface="Times New Roman" pitchFamily="18" charset="0"/>
              </a:rPr>
              <a:t>’z</a:t>
            </a:r>
            <a:r>
              <a:rPr lang="en-US" sz="2400" b="1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)] </a:t>
            </a:r>
            <a:r>
              <a:rPr lang="el-GR" sz="2400" b="1" smtClean="0">
                <a:cs typeface="Times New Roman" pitchFamily="18" charset="0"/>
              </a:rPr>
              <a:t>β</a:t>
            </a:r>
            <a:endParaRPr lang="en-US" sz="24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cs typeface="Times New Roman" pitchFamily="18" charset="0"/>
              </a:rPr>
              <a:t>     ∂ </a:t>
            </a:r>
            <a:r>
              <a:rPr lang="en-US" sz="2400" smtClean="0"/>
              <a:t>E[y</a:t>
            </a:r>
            <a:r>
              <a:rPr lang="en-US" sz="2400" baseline="-25000" smtClean="0"/>
              <a:t>i</a:t>
            </a:r>
            <a:r>
              <a:rPr lang="en-US" sz="2400" smtClean="0"/>
              <a:t>|</a:t>
            </a:r>
            <a:r>
              <a:rPr lang="en-US" sz="2400" b="1" smtClean="0"/>
              <a:t>x</a:t>
            </a:r>
            <a:r>
              <a:rPr lang="en-US" sz="2400" b="1" baseline="-25000" smtClean="0"/>
              <a:t>i</a:t>
            </a:r>
            <a:r>
              <a:rPr lang="en-US" sz="2400" b="1" smtClean="0"/>
              <a:t>,z</a:t>
            </a:r>
            <a:r>
              <a:rPr lang="en-US" sz="2400" b="1" baseline="-25000" smtClean="0"/>
              <a:t>i</a:t>
            </a:r>
            <a:r>
              <a:rPr lang="en-US" sz="2400" smtClean="0"/>
              <a:t>] /</a:t>
            </a:r>
            <a:r>
              <a:rPr lang="en-US" sz="2400" smtClean="0">
                <a:cs typeface="Times New Roman" pitchFamily="18" charset="0"/>
              </a:rPr>
              <a:t>∂</a:t>
            </a:r>
            <a:r>
              <a:rPr lang="en-US" sz="2400" b="1" smtClean="0">
                <a:cs typeface="Times New Roman" pitchFamily="18" charset="0"/>
              </a:rPr>
              <a:t>z</a:t>
            </a:r>
            <a:r>
              <a:rPr lang="en-US" sz="2400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 	=  </a:t>
            </a:r>
            <a:r>
              <a:rPr lang="el-GR" sz="2400" smtClean="0">
                <a:cs typeface="Times New Roman" pitchFamily="18" charset="0"/>
              </a:rPr>
              <a:t>φ</a:t>
            </a:r>
            <a:r>
              <a:rPr lang="en-US" sz="2400" smtClean="0">
                <a:cs typeface="Times New Roman" pitchFamily="18" charset="0"/>
              </a:rPr>
              <a:t>[</a:t>
            </a:r>
            <a:r>
              <a:rPr lang="el-GR" sz="2400" b="1" smtClean="0">
                <a:cs typeface="Times New Roman" pitchFamily="18" charset="0"/>
              </a:rPr>
              <a:t>β</a:t>
            </a:r>
            <a:r>
              <a:rPr lang="en-US" sz="2400" smtClean="0">
                <a:cs typeface="Times New Roman" pitchFamily="18" charset="0"/>
              </a:rPr>
              <a:t>’</a:t>
            </a:r>
            <a:r>
              <a:rPr lang="en-US" sz="2400" b="1" smtClean="0">
                <a:cs typeface="Times New Roman" pitchFamily="18" charset="0"/>
              </a:rPr>
              <a:t>x</a:t>
            </a:r>
            <a:r>
              <a:rPr lang="en-US" sz="2400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 / exp(</a:t>
            </a:r>
            <a:r>
              <a:rPr lang="el-GR" sz="2400" b="1" smtClean="0">
                <a:cs typeface="Times New Roman" pitchFamily="18" charset="0"/>
              </a:rPr>
              <a:t>γ</a:t>
            </a:r>
            <a:r>
              <a:rPr lang="en-US" sz="2400" b="1" smtClean="0">
                <a:cs typeface="Times New Roman" pitchFamily="18" charset="0"/>
              </a:rPr>
              <a:t>’z</a:t>
            </a:r>
            <a:r>
              <a:rPr lang="en-US" sz="2400" b="1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)] times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cs typeface="Times New Roman" pitchFamily="18" charset="0"/>
              </a:rPr>
              <a:t>                                         [- </a:t>
            </a:r>
            <a:r>
              <a:rPr lang="el-GR" sz="2400" b="1" smtClean="0">
                <a:cs typeface="Times New Roman" pitchFamily="18" charset="0"/>
              </a:rPr>
              <a:t>β</a:t>
            </a:r>
            <a:r>
              <a:rPr lang="en-US" sz="2400" smtClean="0">
                <a:cs typeface="Times New Roman" pitchFamily="18" charset="0"/>
              </a:rPr>
              <a:t>’</a:t>
            </a:r>
            <a:r>
              <a:rPr lang="en-US" sz="2400" b="1" smtClean="0">
                <a:cs typeface="Times New Roman" pitchFamily="18" charset="0"/>
              </a:rPr>
              <a:t>x</a:t>
            </a:r>
            <a:r>
              <a:rPr lang="en-US" sz="2400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 / exp(</a:t>
            </a:r>
            <a:r>
              <a:rPr lang="el-GR" sz="2400" b="1" smtClean="0">
                <a:cs typeface="Times New Roman" pitchFamily="18" charset="0"/>
              </a:rPr>
              <a:t>γ</a:t>
            </a:r>
            <a:r>
              <a:rPr lang="en-US" sz="2400" b="1" smtClean="0">
                <a:cs typeface="Times New Roman" pitchFamily="18" charset="0"/>
              </a:rPr>
              <a:t>’z</a:t>
            </a:r>
            <a:r>
              <a:rPr lang="en-US" sz="2400" b="1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)] </a:t>
            </a:r>
            <a:r>
              <a:rPr lang="el-GR" sz="2400" b="1" smtClean="0">
                <a:cs typeface="Times New Roman" pitchFamily="18" charset="0"/>
              </a:rPr>
              <a:t>γ</a:t>
            </a:r>
            <a:endParaRPr lang="en-US" sz="2400" b="1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cs typeface="Times New Roman" pitchFamily="18" charset="0"/>
              </a:rPr>
              <a:t/>
            </a:r>
            <a:br>
              <a:rPr lang="en-US" sz="2400" smtClean="0">
                <a:cs typeface="Times New Roman" pitchFamily="18" charset="0"/>
              </a:rPr>
            </a:br>
            <a:r>
              <a:rPr lang="en-US" sz="2400" smtClean="0">
                <a:latin typeface="Arial" charset="0"/>
                <a:cs typeface="Times New Roman" pitchFamily="18" charset="0"/>
              </a:rPr>
              <a:t>If the variables are the same in </a:t>
            </a:r>
            <a:r>
              <a:rPr lang="en-US" sz="2400" b="1" smtClean="0">
                <a:latin typeface="Arial" charset="0"/>
                <a:cs typeface="Times New Roman" pitchFamily="18" charset="0"/>
              </a:rPr>
              <a:t>x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and </a:t>
            </a:r>
            <a:r>
              <a:rPr lang="en-US" sz="2400" b="1" smtClean="0">
                <a:latin typeface="Arial" charset="0"/>
                <a:cs typeface="Times New Roman" pitchFamily="18" charset="0"/>
              </a:rPr>
              <a:t>z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, these are added.  Sign and magnitude are ambiguous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Application:  Demographics</a:t>
            </a:r>
          </a:p>
        </p:txBody>
      </p:sp>
      <p:sp>
        <p:nvSpPr>
          <p:cNvPr id="49155" name="Text Box 6"/>
          <p:cNvSpPr txBox="1">
            <a:spLocks noChangeArrowheads="1"/>
          </p:cNvSpPr>
          <p:nvPr/>
        </p:nvSpPr>
        <p:spPr bwMode="auto">
          <a:xfrm>
            <a:off x="533400" y="1676400"/>
            <a:ext cx="81534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Binary Logit Model for Binary Choice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400" b="1">
                <a:latin typeface="Courier New" pitchFamily="49" charset="0"/>
              </a:rPr>
              <a:t>Log likelihood function     -2096.42765</a:t>
            </a:r>
          </a:p>
          <a:p>
            <a:r>
              <a:rPr lang="en-US" sz="14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400" b="1">
                <a:latin typeface="Courier New" pitchFamily="49" charset="0"/>
              </a:rPr>
              <a:t>Chi squared [   4 d.f.]       145.68433</a:t>
            </a:r>
          </a:p>
          <a:p>
            <a:r>
              <a:rPr lang="en-US" sz="14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400" b="1">
                <a:latin typeface="Courier New" pitchFamily="49" charset="0"/>
              </a:rPr>
              <a:t>McFadden Pseudo R-squared      .0335791</a:t>
            </a:r>
          </a:p>
          <a:p>
            <a:r>
              <a:rPr lang="en-US" sz="1400" b="1">
                <a:latin typeface="Courier New" pitchFamily="49" charset="0"/>
              </a:rPr>
              <a:t>Estimation based on N =   3377, K =   6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Heteroscedastic Logit Model for Binary Data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|Characteristics in numerator of Prob[Y = 1]</a:t>
            </a:r>
          </a:p>
          <a:p>
            <a:r>
              <a:rPr lang="en-US" sz="1400" b="1">
                <a:latin typeface="Courier New" pitchFamily="49" charset="0"/>
              </a:rPr>
              <a:t>Constant|    1.31369***       .43268        3.036   .0024</a:t>
            </a:r>
          </a:p>
          <a:p>
            <a:r>
              <a:rPr lang="en-US" sz="1400" b="1">
                <a:latin typeface="Courier New" pitchFamily="49" charset="0"/>
              </a:rPr>
              <a:t>     AGE|    -.05602***       .01905       -2.941   .0033      42.6266</a:t>
            </a:r>
          </a:p>
          <a:p>
            <a:r>
              <a:rPr lang="en-US" sz="1400" b="1">
                <a:latin typeface="Courier New" pitchFamily="49" charset="0"/>
              </a:rPr>
              <a:t>   AGESQ|     .00082***       .00021        3.838   .0001      1951.22</a:t>
            </a:r>
          </a:p>
          <a:p>
            <a:r>
              <a:rPr lang="en-US" sz="1400" b="1">
                <a:latin typeface="Courier New" pitchFamily="49" charset="0"/>
              </a:rPr>
              <a:t>  INCOME|     .11564          .47799         .242   .8088       .44476</a:t>
            </a:r>
          </a:p>
          <a:p>
            <a:r>
              <a:rPr lang="en-US" sz="1400" b="1">
                <a:latin typeface="Courier New" pitchFamily="49" charset="0"/>
              </a:rPr>
              <a:t> AGE_INC|    -.00704          .01086        -.648   .5172      19.0288</a:t>
            </a:r>
          </a:p>
          <a:p>
            <a:r>
              <a:rPr lang="en-US" sz="1400" b="1">
                <a:latin typeface="Courier New" pitchFamily="49" charset="0"/>
              </a:rPr>
              <a:t>        |Disturbance Variance Terms</a:t>
            </a:r>
          </a:p>
          <a:p>
            <a:r>
              <a:rPr lang="en-US" sz="1400" b="1">
                <a:latin typeface="Courier New" pitchFamily="49" charset="0"/>
              </a:rPr>
              <a:t>  </a:t>
            </a:r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FEMALE|    -.81675***       .12143       -6.726   .0000       .46343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Scaling with a Dummy Variable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838200" y="1981200"/>
          <a:ext cx="7696200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4" imgW="3390840" imgH="1346040" progId="Equation.DSMT4">
                  <p:embed/>
                </p:oleObj>
              </mc:Choice>
              <mc:Fallback>
                <p:oleObj name="Equation" r:id="rId4" imgW="3390840" imgH="1346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81200"/>
                        <a:ext cx="7696200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Partial Effects in the Scaling Model</a:t>
            </a:r>
          </a:p>
        </p:txBody>
      </p:sp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15340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Partial derivatives of probabilities with respect to the vector of characteristics.</a:t>
            </a:r>
          </a:p>
          <a:p>
            <a:r>
              <a:rPr lang="en-US" sz="1200" b="1">
                <a:latin typeface="Courier New" pitchFamily="49" charset="0"/>
              </a:rPr>
              <a:t>They are computed at the means of the Xs. Effects are the sum of the mean and var-</a:t>
            </a:r>
          </a:p>
          <a:p>
            <a:r>
              <a:rPr lang="en-US" sz="1200" b="1">
                <a:latin typeface="Courier New" pitchFamily="49" charset="0"/>
              </a:rPr>
              <a:t>iance term for variables which appear in both parts of the function.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Elasticity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AGE|    -.02121***       .00637       -3.331   .0009     -1.32701</a:t>
            </a:r>
          </a:p>
          <a:p>
            <a:r>
              <a:rPr lang="en-US" sz="1200" b="1">
                <a:latin typeface="Courier New" pitchFamily="49" charset="0"/>
              </a:rPr>
              <a:t>   AGESQ|     .00032***     .717036D-04     4.527   .0000       .92966</a:t>
            </a:r>
          </a:p>
          <a:p>
            <a:r>
              <a:rPr lang="en-US" sz="1200" b="1">
                <a:latin typeface="Courier New" pitchFamily="49" charset="0"/>
              </a:rPr>
              <a:t>  INCOME|     .13342          .15190         .878   .3797       .08709</a:t>
            </a:r>
          </a:p>
          <a:p>
            <a:r>
              <a:rPr lang="en-US" sz="1200" b="1">
                <a:latin typeface="Courier New" pitchFamily="49" charset="0"/>
              </a:rPr>
              <a:t> AGE_INC|    -.00439          .00344       -1.276   .2020      -.12264</a:t>
            </a:r>
          </a:p>
          <a:p>
            <a:r>
              <a:rPr lang="en-US" sz="1200" b="1">
                <a:latin typeface="Courier New" pitchFamily="49" charset="0"/>
              </a:rPr>
              <a:t>  FEMALE|     .19362***       .04043        4.790   .0000       .13169</a:t>
            </a:r>
          </a:p>
          <a:p>
            <a:r>
              <a:rPr lang="en-US" sz="1200" b="1">
                <a:latin typeface="Courier New" pitchFamily="49" charset="0"/>
              </a:rPr>
              <a:t>        |Disturbance Variance Terms</a:t>
            </a:r>
          </a:p>
          <a:p>
            <a:r>
              <a:rPr lang="en-US" sz="1200" b="1">
                <a:latin typeface="Courier New" pitchFamily="49" charset="0"/>
              </a:rPr>
              <a:t>  FEMALE|    -.05339          .05604        -.953   .3407      -.03632</a:t>
            </a:r>
          </a:p>
          <a:p>
            <a:r>
              <a:rPr lang="en-US" sz="1200" b="1">
                <a:latin typeface="Courier New" pitchFamily="49" charset="0"/>
              </a:rPr>
              <a:t>        |Sum of terms for variables in both parts</a:t>
            </a:r>
          </a:p>
          <a:p>
            <a:r>
              <a:rPr lang="en-US" sz="1200" b="1">
                <a:latin typeface="Courier New" pitchFamily="49" charset="0"/>
              </a:rPr>
              <a:t>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FEMALE|     .14023***       .02509        5.588   .0000       .09538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|Marginal effect for variable in probability – Homoscedastic Model</a:t>
            </a:r>
          </a:p>
          <a:p>
            <a:r>
              <a:rPr lang="en-US" sz="1200" b="1">
                <a:latin typeface="Courier New" pitchFamily="49" charset="0"/>
              </a:rPr>
              <a:t>     AGE|    -.02266***       .00677       -3.347   .0008     -1.44664</a:t>
            </a:r>
          </a:p>
          <a:p>
            <a:r>
              <a:rPr lang="en-US" sz="1200" b="1">
                <a:latin typeface="Courier New" pitchFamily="49" charset="0"/>
              </a:rPr>
              <a:t>   AGESQ|     .00034***     .747582D-04     4.572   .0000       .99890</a:t>
            </a:r>
          </a:p>
          <a:p>
            <a:r>
              <a:rPr lang="en-US" sz="1200" b="1">
                <a:latin typeface="Courier New" pitchFamily="49" charset="0"/>
              </a:rPr>
              <a:t>  INCOME|     .11363          .16552         .687   .4924       .07571</a:t>
            </a:r>
          </a:p>
          <a:p>
            <a:r>
              <a:rPr lang="en-US" sz="1200" b="1">
                <a:latin typeface="Courier New" pitchFamily="49" charset="0"/>
              </a:rPr>
              <a:t> AGE_INC|    -.00409          .00375       -1.091   .2754      -.11660</a:t>
            </a:r>
          </a:p>
          <a:p>
            <a:r>
              <a:rPr lang="en-US" sz="1200" b="1">
                <a:latin typeface="Courier New" pitchFamily="49" charset="0"/>
              </a:rPr>
              <a:t>        |Marginal effect for dummy variable is P|1 - P|0.</a:t>
            </a:r>
          </a:p>
          <a:p>
            <a:r>
              <a:rPr lang="en-US" sz="1200" b="1">
                <a:latin typeface="Courier New" pitchFamily="49" charset="0"/>
              </a:rPr>
              <a:t>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FEMALE|     .14306***       .01619        8.837   .0000       .09931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Testing For Heteroscedasticity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76400" y="2286000"/>
            <a:ext cx="7010400" cy="3124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Likelihood Ratio, Wald and Lagrange Multiplier Tests are all straightforward</a:t>
            </a:r>
          </a:p>
          <a:p>
            <a:pPr eaLnBrk="1" hangingPunct="1"/>
            <a:r>
              <a:rPr lang="en-US" smtClean="0">
                <a:latin typeface="Arial" charset="0"/>
              </a:rPr>
              <a:t>All tests require a specification of the model of heteroscedasticity</a:t>
            </a:r>
          </a:p>
          <a:p>
            <a:pPr eaLnBrk="1" hangingPunct="1"/>
            <a:r>
              <a:rPr lang="en-US" smtClean="0">
                <a:latin typeface="Arial" charset="0"/>
              </a:rPr>
              <a:t>There is no generic ‘test for heteroscedasticity’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Heteroscedastic Probit Model: Tests</a:t>
            </a:r>
          </a:p>
        </p:txBody>
      </p:sp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30408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Robust Covariance Matrix(?)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1179513" y="1727200"/>
          <a:ext cx="7126287" cy="467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4" imgW="3873240" imgH="2539800" progId="Equation.DSMT4">
                  <p:embed/>
                </p:oleObj>
              </mc:Choice>
              <mc:Fallback>
                <p:oleObj name="Equation" r:id="rId4" imgW="3873240" imgH="2539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13" y="1727200"/>
                        <a:ext cx="7126287" cy="467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Robust Matrix is not Robust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848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To: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Heteroscedasticity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Correlation across observations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Omitted heterogeneity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Omitted variables (even if orthogonal)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Wrong distribution assumed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Wrong functional form for index function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In all cases, the estimator is inconsistent so a “robust” covariance matrix is pointless.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(In general, it is merely harmless.)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Estimated Robust Covariance Matrix</a:t>
            </a:r>
          </a:p>
        </p:txBody>
      </p:sp>
      <p:sp>
        <p:nvSpPr>
          <p:cNvPr id="54275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15340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|Robust Standard Errors</a:t>
            </a:r>
          </a:p>
          <a:p>
            <a:r>
              <a:rPr lang="en-US" sz="1400" b="1">
                <a:latin typeface="Courier New" pitchFamily="49" charset="0"/>
              </a:rPr>
              <a:t>Constant|    1.86428***       .68442        2.724   .0065</a:t>
            </a:r>
          </a:p>
          <a:p>
            <a:r>
              <a:rPr lang="en-US" sz="1400" b="1">
                <a:latin typeface="Courier New" pitchFamily="49" charset="0"/>
              </a:rPr>
              <a:t>     AGE|    -.10209***       .03115       -3.278   .0010      42.6266</a:t>
            </a:r>
          </a:p>
          <a:p>
            <a:r>
              <a:rPr lang="en-US" sz="1400" b="1">
                <a:latin typeface="Courier New" pitchFamily="49" charset="0"/>
              </a:rPr>
              <a:t>   AGESQ|     .00154***       .00035        4.446   .0000      1951.22</a:t>
            </a:r>
          </a:p>
          <a:p>
            <a:r>
              <a:rPr lang="en-US" sz="1400" b="1">
                <a:latin typeface="Courier New" pitchFamily="49" charset="0"/>
              </a:rPr>
              <a:t>  INCOME|     .51206          .75103         .682   .4954       .44476</a:t>
            </a:r>
          </a:p>
          <a:p>
            <a:r>
              <a:rPr lang="en-US" sz="1400" b="1">
                <a:latin typeface="Courier New" pitchFamily="49" charset="0"/>
              </a:rPr>
              <a:t> AGE_INC|    -.01843          .01703       -1.082   .2792      19.0288</a:t>
            </a:r>
          </a:p>
          <a:p>
            <a:r>
              <a:rPr lang="en-US" sz="1400" b="1">
                <a:latin typeface="Courier New" pitchFamily="49" charset="0"/>
              </a:rPr>
              <a:t>  FEMALE|     .65366***       .07585        8.618   .0000       .46343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|Conventional Standard Errors Based on Second Derivatives</a:t>
            </a:r>
          </a:p>
          <a:p>
            <a:r>
              <a:rPr lang="en-US" sz="14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400" b="1">
                <a:latin typeface="Courier New" pitchFamily="49" charset="0"/>
              </a:rPr>
              <a:t>     AGE|    -.10209***       .03056       -3.341   .0008      42.6266</a:t>
            </a:r>
          </a:p>
          <a:p>
            <a:r>
              <a:rPr lang="en-US" sz="1400" b="1"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4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400" b="1">
                <a:latin typeface="Courier New" pitchFamily="49" charset="0"/>
              </a:rPr>
              <a:t> AGE_INC|    -.01843          .01691       -1.090   .2756      19.0288</a:t>
            </a:r>
          </a:p>
          <a:p>
            <a:r>
              <a:rPr lang="en-US" sz="1400" b="1">
                <a:latin typeface="Courier New" pitchFamily="49" charset="0"/>
              </a:rPr>
              <a:t>  FEMALE|     .65366***       .07588        8.615   .0000       .46343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Vuong Test for Nonnested Models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752600" y="1676400"/>
          <a:ext cx="5105400" cy="356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4" imgW="3416040" imgH="2387520" progId="Equation.DSMT4">
                  <p:embed/>
                </p:oleObj>
              </mc:Choice>
              <mc:Fallback>
                <p:oleObj name="Equation" r:id="rId4" imgW="3416040" imgH="23875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676400"/>
                        <a:ext cx="5105400" cy="356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1752600" y="5478463"/>
            <a:ext cx="5638800" cy="11842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Test of Logit (Model A) vs. Probit (Model B)?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Listed Calculator Results      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VUONGTST=      1.570052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2286000"/>
            <a:ext cx="7696200" cy="1676400"/>
          </a:xfrm>
        </p:spPr>
        <p:txBody>
          <a:bodyPr/>
          <a:lstStyle/>
          <a:p>
            <a:pPr eaLnBrk="1" hangingPunct="1"/>
            <a:r>
              <a:rPr lang="en-US" sz="7200" smtClean="0"/>
              <a:t>    Endogeneity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Endogenous RHS Variable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05000"/>
            <a:ext cx="6705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U*  </a:t>
            </a:r>
            <a:r>
              <a:rPr lang="en-US" smtClean="0">
                <a:latin typeface="+mj-lt"/>
              </a:rPr>
              <a:t>=</a:t>
            </a:r>
            <a:r>
              <a:rPr lang="en-US" smtClean="0"/>
              <a:t>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>
                <a:latin typeface="Arial" charset="0"/>
              </a:rPr>
              <a:t>y     = 1[U* &gt; 0]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E[</a:t>
            </a:r>
            <a:r>
              <a:rPr lang="el-GR" smtClean="0">
                <a:latin typeface="Arial" charset="0"/>
              </a:rPr>
              <a:t>ε</a:t>
            </a:r>
            <a:r>
              <a:rPr lang="en-US" smtClean="0">
                <a:latin typeface="Arial" charset="0"/>
              </a:rPr>
              <a:t>|h] ≠ 0 (h is endogenous)</a:t>
            </a:r>
          </a:p>
          <a:p>
            <a:pPr lvl="1" eaLnBrk="1" hangingPunct="1">
              <a:defRPr/>
            </a:pPr>
            <a:r>
              <a:rPr lang="en-US" smtClean="0">
                <a:latin typeface="Arial" charset="0"/>
              </a:rPr>
              <a:t>Case 1: h is continuous</a:t>
            </a:r>
          </a:p>
          <a:p>
            <a:pPr lvl="1" eaLnBrk="1" hangingPunct="1">
              <a:defRPr/>
            </a:pPr>
            <a:r>
              <a:rPr lang="en-US" smtClean="0">
                <a:latin typeface="Arial" charset="0"/>
              </a:rPr>
              <a:t>Case 2: h is binary = a treatment effect</a:t>
            </a:r>
          </a:p>
          <a:p>
            <a:pPr eaLnBrk="1" hangingPunct="1">
              <a:defRPr/>
            </a:pPr>
            <a:r>
              <a:rPr lang="en-US" smtClean="0">
                <a:latin typeface="Arial" charset="0"/>
              </a:rPr>
              <a:t>Approaches</a:t>
            </a:r>
          </a:p>
          <a:p>
            <a:pPr lvl="1" eaLnBrk="1" hangingPunct="1">
              <a:defRPr/>
            </a:pPr>
            <a:r>
              <a:rPr lang="en-US" smtClean="0">
                <a:latin typeface="Arial" charset="0"/>
              </a:rPr>
              <a:t>Parametric: Maximum Likelihood</a:t>
            </a:r>
          </a:p>
          <a:p>
            <a:pPr lvl="1" eaLnBrk="1" hangingPunct="1">
              <a:defRPr/>
            </a:pPr>
            <a:r>
              <a:rPr lang="en-US" smtClean="0">
                <a:latin typeface="Arial" charset="0"/>
              </a:rPr>
              <a:t>Semiparametric (not developed here): </a:t>
            </a:r>
          </a:p>
          <a:p>
            <a:pPr lvl="2" eaLnBrk="1" hangingPunct="1">
              <a:defRPr/>
            </a:pPr>
            <a:r>
              <a:rPr lang="en-US" smtClean="0">
                <a:latin typeface="Arial" charset="0"/>
              </a:rPr>
              <a:t>GMM</a:t>
            </a:r>
          </a:p>
          <a:p>
            <a:pPr lvl="2" eaLnBrk="1" hangingPunct="1">
              <a:defRPr/>
            </a:pPr>
            <a:r>
              <a:rPr lang="en-US" smtClean="0">
                <a:latin typeface="Arial" charset="0"/>
              </a:rPr>
              <a:t>Various approaches for case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Endogenous Continuous Variable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7543800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U* =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   = 1[U* &gt; 0]     </a:t>
            </a:r>
            <a:r>
              <a:rPr lang="en-US" b="1" smtClean="0">
                <a:solidFill>
                  <a:srgbClr val="FF0000"/>
                </a:solidFill>
                <a:sym typeface="Symbol" pitchFamily="18" charset="2"/>
              </a:rPr>
              <a:t>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h   = </a:t>
            </a:r>
            <a:r>
              <a:rPr lang="el-GR" b="1" smtClean="0"/>
              <a:t>α</a:t>
            </a:r>
            <a:r>
              <a:rPr lang="en-US" b="1" smtClean="0"/>
              <a:t>’z</a:t>
            </a:r>
            <a:r>
              <a:rPr lang="en-US" smtClean="0"/>
              <a:t>        + u</a:t>
            </a:r>
            <a:endParaRPr lang="el-GR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E[</a:t>
            </a:r>
            <a:r>
              <a:rPr lang="el-GR" smtClean="0"/>
              <a:t>ε</a:t>
            </a:r>
            <a:r>
              <a:rPr lang="en-US" smtClean="0"/>
              <a:t>|h] ≠ 0 </a:t>
            </a:r>
            <a:r>
              <a:rPr lang="en-US" smtClean="0">
                <a:sym typeface="Wingdings" pitchFamily="2" charset="2"/>
              </a:rPr>
              <a:t> Cov[u, </a:t>
            </a:r>
            <a:r>
              <a:rPr lang="el-GR" smtClean="0"/>
              <a:t>ε</a:t>
            </a:r>
            <a:r>
              <a:rPr lang="en-US" smtClean="0">
                <a:sym typeface="Wingdings" pitchFamily="2" charset="2"/>
              </a:rPr>
              <a:t>] </a:t>
            </a:r>
            <a:r>
              <a:rPr lang="en-US" smtClean="0"/>
              <a:t>≠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Additional Assumptions: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(u,</a:t>
            </a:r>
            <a:r>
              <a:rPr lang="el-GR" smtClean="0"/>
              <a:t>ε</a:t>
            </a:r>
            <a:r>
              <a:rPr lang="en-US" smtClean="0"/>
              <a:t>)  ~  N[(0,0),(</a:t>
            </a:r>
            <a:r>
              <a:rPr lang="el-GR" smtClean="0"/>
              <a:t>σ</a:t>
            </a:r>
            <a:r>
              <a:rPr lang="en-US" baseline="-25000" smtClean="0"/>
              <a:t>u</a:t>
            </a:r>
            <a:r>
              <a:rPr lang="en-US" baseline="30000" smtClean="0"/>
              <a:t>2</a:t>
            </a:r>
            <a:r>
              <a:rPr lang="en-US" smtClean="0"/>
              <a:t>, </a:t>
            </a:r>
            <a:r>
              <a:rPr lang="el-GR" smtClean="0"/>
              <a:t>ρσ</a:t>
            </a:r>
            <a:r>
              <a:rPr lang="en-US" baseline="-25000" smtClean="0"/>
              <a:t>u</a:t>
            </a:r>
            <a:r>
              <a:rPr lang="en-US" smtClean="0"/>
              <a:t>, 1)]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          =  a valid set of exogenous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variables, uncorrelated with (u,</a:t>
            </a:r>
            <a:r>
              <a:rPr lang="el-GR" smtClean="0"/>
              <a:t>ε</a:t>
            </a:r>
            <a:r>
              <a:rPr lang="en-US" smtClean="0"/>
              <a:t>)</a:t>
            </a:r>
          </a:p>
        </p:txBody>
      </p:sp>
      <p:sp>
        <p:nvSpPr>
          <p:cNvPr id="57348" name="Rectangle 3"/>
          <p:cNvSpPr>
            <a:spLocks noChangeArrowheads="1"/>
          </p:cNvSpPr>
          <p:nvPr/>
        </p:nvSpPr>
        <p:spPr bwMode="auto">
          <a:xfrm>
            <a:off x="4495800" y="1828800"/>
            <a:ext cx="304800" cy="12192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0" y="2209800"/>
            <a:ext cx="3581400" cy="523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+mj-lt"/>
              </a:rPr>
              <a:t>Correlation = </a:t>
            </a:r>
            <a:r>
              <a:rPr lang="el-GR" sz="1400" b="1">
                <a:latin typeface="+mj-lt"/>
              </a:rPr>
              <a:t>ρ</a:t>
            </a:r>
            <a:r>
              <a:rPr lang="en-US" sz="1400" b="1">
                <a:latin typeface="+mj-lt"/>
              </a:rPr>
              <a:t>.</a:t>
            </a:r>
          </a:p>
          <a:p>
            <a:pPr>
              <a:defRPr/>
            </a:pPr>
            <a:r>
              <a:rPr lang="en-US" sz="1400" b="1">
                <a:latin typeface="+mj-lt"/>
              </a:rPr>
              <a:t>This is the source of the endogeneity  </a:t>
            </a:r>
            <a:endParaRPr lang="en-US" sz="1400" b="1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0" y="5715000"/>
            <a:ext cx="27432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FF0000"/>
                </a:solidFill>
                <a:latin typeface="+mj-lt"/>
              </a:rPr>
              <a:t>This is not IV estimation.</a:t>
            </a:r>
            <a:endParaRPr lang="en-US" sz="1600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3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Endogenous Income</a:t>
            </a:r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5052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>
            <a:off x="2590800" y="4267200"/>
            <a:ext cx="13716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8373" name="Straight Arrow Connector 8"/>
          <p:cNvCxnSpPr>
            <a:cxnSpLocks noChangeShapeType="1"/>
          </p:cNvCxnSpPr>
          <p:nvPr/>
        </p:nvCxnSpPr>
        <p:spPr bwMode="auto">
          <a:xfrm flipH="1">
            <a:off x="457200" y="4267200"/>
            <a:ext cx="1752600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374" name="TextBox 10"/>
          <p:cNvSpPr txBox="1">
            <a:spLocks noChangeArrowheads="1"/>
          </p:cNvSpPr>
          <p:nvPr/>
        </p:nvSpPr>
        <p:spPr bwMode="auto">
          <a:xfrm>
            <a:off x="457200" y="4419600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b="1">
                <a:latin typeface="Arial" charset="0"/>
                <a:cs typeface="Arial" charset="0"/>
              </a:rPr>
              <a:t>     0 = Not Healthy</a:t>
            </a:r>
          </a:p>
        </p:txBody>
      </p:sp>
      <p:sp>
        <p:nvSpPr>
          <p:cNvPr id="58375" name="TextBox 17"/>
          <p:cNvSpPr txBox="1">
            <a:spLocks noChangeArrowheads="1"/>
          </p:cNvSpPr>
          <p:nvPr/>
        </p:nvSpPr>
        <p:spPr bwMode="auto">
          <a:xfrm>
            <a:off x="2114550" y="4381500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>
                <a:latin typeface="Arial" charset="0"/>
                <a:cs typeface="Arial" charset="0"/>
              </a:rPr>
              <a:t>        </a:t>
            </a:r>
            <a:r>
              <a:rPr lang="en-US" sz="1400" b="1">
                <a:latin typeface="Arial" charset="0"/>
                <a:cs typeface="Arial" charset="0"/>
              </a:rPr>
              <a:t>1 = Healthy</a:t>
            </a: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457200" y="4800600"/>
            <a:ext cx="3505200" cy="12779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Healthy = 0 or 1</a:t>
            </a:r>
          </a:p>
          <a:p>
            <a:pPr algn="ctr"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Age, Married, Kids, Gender, 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Income</a:t>
            </a:r>
            <a:br>
              <a:rPr lang="en-US" sz="1400" b="1">
                <a:solidFill>
                  <a:srgbClr val="FF3300"/>
                </a:solidFill>
                <a:latin typeface="Arial" charset="0"/>
              </a:rPr>
            </a:br>
            <a:r>
              <a:rPr lang="en-US" sz="1400" b="1">
                <a:solidFill>
                  <a:srgbClr val="FF3300"/>
                </a:solidFill>
                <a:latin typeface="Arial" charset="0"/>
              </a:rPr>
              <a:t>Determinants of Income (observed and unobserved) also determine health satisfaction.</a:t>
            </a:r>
          </a:p>
        </p:txBody>
      </p:sp>
      <p:pic>
        <p:nvPicPr>
          <p:cNvPr id="5837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276600"/>
            <a:ext cx="44196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4572000" y="2514600"/>
            <a:ext cx="3733800" cy="6302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Income responds to</a:t>
            </a:r>
          </a:p>
          <a:p>
            <a:pPr algn="ctr"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Age, Age</a:t>
            </a:r>
            <a:r>
              <a:rPr lang="en-US" sz="1400" b="1" baseline="30000">
                <a:latin typeface="Arial" charset="0"/>
              </a:rPr>
              <a:t>2</a:t>
            </a:r>
            <a:r>
              <a:rPr lang="en-US" sz="1400" b="1">
                <a:latin typeface="Arial" charset="0"/>
              </a:rPr>
              <a:t>, 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Educ</a:t>
            </a:r>
            <a:r>
              <a:rPr lang="en-US" sz="1400" b="1">
                <a:latin typeface="Arial" charset="0"/>
              </a:rPr>
              <a:t>, Married, Kids, Gender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Estimation by ML (Control Function)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600200" y="1549400"/>
          <a:ext cx="6640513" cy="515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4" imgW="3568700" imgH="2768600" progId="Equation.DSMT4">
                  <p:embed/>
                </p:oleObj>
              </mc:Choice>
              <mc:Fallback>
                <p:oleObj name="Equation" r:id="rId4" imgW="3568700" imgH="2768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49400"/>
                        <a:ext cx="6640513" cy="515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Two Approaches to ML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1143000" y="1676400"/>
          <a:ext cx="7162800" cy="482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4" imgW="3886200" imgH="2616120" progId="Equation.DSMT4">
                  <p:embed/>
                </p:oleObj>
              </mc:Choice>
              <mc:Fallback>
                <p:oleObj name="Equation" r:id="rId4" imgW="3886200" imgH="26161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76400"/>
                        <a:ext cx="7162800" cy="482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FIML Estimates</a:t>
            </a:r>
          </a:p>
        </p:txBody>
      </p:sp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1371600" y="1676400"/>
            <a:ext cx="70104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Probit with Endogenous RHS Variable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HEALTHY</a:t>
            </a:r>
          </a:p>
          <a:p>
            <a:r>
              <a:rPr lang="en-US" sz="1200" b="1">
                <a:latin typeface="Courier New" pitchFamily="49" charset="0"/>
              </a:rPr>
              <a:t>Log likelihood function     -6464.60772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|Coefficients in Probit Equation for HEALTHY</a:t>
            </a:r>
          </a:p>
          <a:p>
            <a:r>
              <a:rPr lang="en-US" sz="1200" b="1">
                <a:latin typeface="Courier New" pitchFamily="49" charset="0"/>
              </a:rPr>
              <a:t>Constant|    1.21760***       .06359       19.149   .0000</a:t>
            </a:r>
          </a:p>
          <a:p>
            <a:r>
              <a:rPr lang="en-US" sz="1200" b="1">
                <a:latin typeface="Courier New" pitchFamily="49" charset="0"/>
              </a:rPr>
              <a:t>     AGE|    -.02426***       .00081      -29.864   .0000      43.5257</a:t>
            </a:r>
          </a:p>
          <a:p>
            <a:r>
              <a:rPr lang="en-US" sz="1200" b="1">
                <a:latin typeface="Courier New" pitchFamily="49" charset="0"/>
              </a:rPr>
              <a:t> MARRIED|    -.02599          .02329       -1.116   .2644       .75862</a:t>
            </a:r>
          </a:p>
          <a:p>
            <a:r>
              <a:rPr lang="en-US" sz="1200" b="1">
                <a:latin typeface="Courier New" pitchFamily="49" charset="0"/>
              </a:rPr>
              <a:t>  HHKIDS|     .06932***       .01890        3.668   .0002       .40273</a:t>
            </a:r>
          </a:p>
          <a:p>
            <a:r>
              <a:rPr lang="en-US" sz="1200" b="1">
                <a:latin typeface="Courier New" pitchFamily="49" charset="0"/>
              </a:rPr>
              <a:t>  FEMALE|    -.14180***       .01583       -8.959   .0000       .47877</a:t>
            </a:r>
          </a:p>
          <a:p>
            <a:r>
              <a:rPr lang="en-US" sz="1200" b="1">
                <a:latin typeface="Courier New" pitchFamily="49" charset="0"/>
              </a:rPr>
              <a:t>  INCOME|     .53778***       .14473        3.716   .0002       .35208</a:t>
            </a:r>
          </a:p>
          <a:p>
            <a:r>
              <a:rPr lang="en-US" sz="1200" b="1">
                <a:latin typeface="Courier New" pitchFamily="49" charset="0"/>
              </a:rPr>
              <a:t>        |Coefficients in Linear Regression for INCOME</a:t>
            </a:r>
          </a:p>
          <a:p>
            <a:r>
              <a:rPr lang="en-US" sz="1200" b="1">
                <a:latin typeface="Courier New" pitchFamily="49" charset="0"/>
              </a:rPr>
              <a:t>Constant|    -.36099***       .01704      -21.180   .0000</a:t>
            </a:r>
          </a:p>
          <a:p>
            <a:r>
              <a:rPr lang="en-US" sz="1200" b="1">
                <a:latin typeface="Courier New" pitchFamily="49" charset="0"/>
              </a:rPr>
              <a:t>     AGE|     .02159***       .00083       26.062   .0000      43.5257</a:t>
            </a:r>
          </a:p>
          <a:p>
            <a:r>
              <a:rPr lang="en-US" sz="1200" b="1">
                <a:latin typeface="Courier New" pitchFamily="49" charset="0"/>
              </a:rPr>
              <a:t>   AGESQ|    -.00025***     .944134D-05   -26.569   .0000      2022.86</a:t>
            </a:r>
          </a:p>
          <a:p>
            <a:r>
              <a:rPr lang="en-US" sz="1200" b="1">
                <a:latin typeface="Courier New" pitchFamily="49" charset="0"/>
              </a:rPr>
              <a:t>    EDUC|     .02064***       .00039       52.729   .0000      11.3206</a:t>
            </a:r>
          </a:p>
          <a:p>
            <a:r>
              <a:rPr lang="en-US" sz="1200" b="1">
                <a:latin typeface="Courier New" pitchFamily="49" charset="0"/>
              </a:rPr>
              <a:t> MARRIED|     .07783***       .00259       30.080   .0000       .75862</a:t>
            </a:r>
          </a:p>
          <a:p>
            <a:r>
              <a:rPr lang="en-US" sz="1200" b="1">
                <a:latin typeface="Courier New" pitchFamily="49" charset="0"/>
              </a:rPr>
              <a:t>  HHKIDS|    -.03564***       .00232      -15.332   .0000       .40273</a:t>
            </a:r>
          </a:p>
          <a:p>
            <a:r>
              <a:rPr lang="en-US" sz="1200" b="1">
                <a:latin typeface="Courier New" pitchFamily="49" charset="0"/>
              </a:rPr>
              <a:t>  FEMALE|     .00413**        .00203        2.033   .0420       .47877</a:t>
            </a:r>
          </a:p>
          <a:p>
            <a:r>
              <a:rPr lang="en-US" sz="1200" b="1">
                <a:latin typeface="Courier New" pitchFamily="49" charset="0"/>
              </a:rPr>
              <a:t>        |Standard Deviation of Regression Disturbances</a:t>
            </a:r>
          </a:p>
          <a:p>
            <a:r>
              <a:rPr lang="en-US" sz="1200" b="1">
                <a:latin typeface="Courier New" pitchFamily="49" charset="0"/>
              </a:rPr>
              <a:t>Sigma(w)|     .16445***       .00026      644.874   .0000</a:t>
            </a:r>
          </a:p>
          <a:p>
            <a:r>
              <a:rPr lang="en-US" sz="1200" b="1">
                <a:latin typeface="Courier New" pitchFamily="49" charset="0"/>
              </a:rPr>
              <a:t>        |Correlation Between Probit and Regression Disturbances</a:t>
            </a:r>
          </a:p>
          <a:p>
            <a:r>
              <a:rPr lang="en-US" sz="1200" b="1">
                <a:latin typeface="Courier New" pitchFamily="49" charset="0"/>
              </a:rPr>
              <a:t>Rho(e,w)|    -.02630          .02499       -1.052   .2926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59396" name="Rectangle 3"/>
          <p:cNvSpPr>
            <a:spLocks noChangeArrowheads="1"/>
          </p:cNvSpPr>
          <p:nvPr/>
        </p:nvSpPr>
        <p:spPr bwMode="auto">
          <a:xfrm>
            <a:off x="1295400" y="6096000"/>
            <a:ext cx="6705600" cy="533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Partial Effects: Scaled Coefficients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371600" y="1752600"/>
          <a:ext cx="6959600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Equation" r:id="rId4" imgW="4203700" imgH="2628900" progId="Equation.DSMT4">
                  <p:embed/>
                </p:oleObj>
              </mc:Choice>
              <mc:Fallback>
                <p:oleObj name="Equation" r:id="rId4" imgW="4203700" imgH="26289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6959600" cy="435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Partial Effects</a:t>
            </a:r>
          </a:p>
        </p:txBody>
      </p:sp>
      <p:pic>
        <p:nvPicPr>
          <p:cNvPr id="604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8229600" cy="3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Text Box 6"/>
          <p:cNvSpPr txBox="1">
            <a:spLocks noChangeArrowheads="1"/>
          </p:cNvSpPr>
          <p:nvPr/>
        </p:nvSpPr>
        <p:spPr bwMode="auto">
          <a:xfrm>
            <a:off x="609600" y="5410200"/>
            <a:ext cx="8077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The scale factor is computed using the model coefficients, means of the variables and 35,000 draws from the standard normal population.</a:t>
            </a:r>
          </a:p>
        </p:txBody>
      </p:sp>
      <p:sp>
        <p:nvSpPr>
          <p:cNvPr id="60421" name="Text Box 8"/>
          <p:cNvSpPr txBox="1">
            <a:spLocks noChangeArrowheads="1"/>
          </p:cNvSpPr>
          <p:nvPr/>
        </p:nvSpPr>
        <p:spPr bwMode="auto">
          <a:xfrm>
            <a:off x="4648200" y="1981200"/>
            <a:ext cx="17526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l-GR">
                <a:cs typeface="Times New Roman" pitchFamily="18" charset="0"/>
              </a:rPr>
              <a:t>θ</a:t>
            </a:r>
            <a:r>
              <a:rPr lang="en-US">
                <a:cs typeface="Times New Roman" pitchFamily="18" charset="0"/>
              </a:rPr>
              <a:t> = 0.53778</a:t>
            </a:r>
            <a:endParaRPr lang="el-GR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Endogenous Binary Variable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371600" y="1600200"/>
          <a:ext cx="7162800" cy="202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Equation" r:id="rId4" imgW="2921000" imgH="825500" progId="Equation.DSMT4">
                  <p:embed/>
                </p:oleObj>
              </mc:Choice>
              <mc:Fallback>
                <p:oleObj name="Equation" r:id="rId4" imgW="2921000" imgH="8255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00200"/>
                        <a:ext cx="7162800" cy="202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67200"/>
            <a:ext cx="3657600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67200"/>
            <a:ext cx="4038600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457200" y="3810000"/>
            <a:ext cx="3686175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>
                <a:latin typeface="Arial" charset="0"/>
              </a:rPr>
              <a:t>Doctor = F(age,age</a:t>
            </a:r>
            <a:r>
              <a:rPr lang="en-US" sz="1400" baseline="30000">
                <a:latin typeface="Arial" charset="0"/>
              </a:rPr>
              <a:t>2</a:t>
            </a:r>
            <a:r>
              <a:rPr lang="en-US" sz="1400">
                <a:latin typeface="Arial" charset="0"/>
              </a:rPr>
              <a:t>,income,female,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)</a:t>
            </a:r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4495800" y="3810000"/>
            <a:ext cx="4191000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 = F(age,educ,income,married,kids,female)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Endogenous Binary Variable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4582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U*   =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     = 1[U* &gt; 0]</a:t>
            </a:r>
            <a:br>
              <a:rPr lang="en-US" smtClean="0"/>
            </a:br>
            <a:r>
              <a:rPr lang="en-US" smtClean="0">
                <a:solidFill>
                  <a:srgbClr val="FF3300"/>
                </a:solidFill>
              </a:rPr>
              <a:t>h*   = </a:t>
            </a:r>
            <a:r>
              <a:rPr lang="el-GR" b="1" smtClean="0">
                <a:solidFill>
                  <a:srgbClr val="FF3300"/>
                </a:solidFill>
              </a:rPr>
              <a:t>α</a:t>
            </a:r>
            <a:r>
              <a:rPr lang="en-US" b="1" smtClean="0">
                <a:solidFill>
                  <a:srgbClr val="FF3300"/>
                </a:solidFill>
              </a:rPr>
              <a:t>’z</a:t>
            </a:r>
            <a:r>
              <a:rPr lang="en-US" smtClean="0">
                <a:solidFill>
                  <a:srgbClr val="FF3300"/>
                </a:solidFill>
              </a:rPr>
              <a:t>        + u</a:t>
            </a:r>
            <a:br>
              <a:rPr lang="en-US" smtClean="0">
                <a:solidFill>
                  <a:srgbClr val="FF3300"/>
                </a:solidFill>
              </a:rPr>
            </a:br>
            <a:r>
              <a:rPr lang="en-US" smtClean="0">
                <a:solidFill>
                  <a:srgbClr val="FF3300"/>
                </a:solidFill>
              </a:rPr>
              <a:t>h     = 1[h* &gt; 0]</a:t>
            </a:r>
            <a:endParaRPr lang="el-GR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E[</a:t>
            </a:r>
            <a:r>
              <a:rPr lang="el-GR" smtClean="0"/>
              <a:t>ε</a:t>
            </a:r>
            <a:r>
              <a:rPr lang="en-US" smtClean="0"/>
              <a:t>|h*] ≠ 0 </a:t>
            </a:r>
            <a:r>
              <a:rPr lang="en-US" smtClean="0">
                <a:sym typeface="Wingdings" pitchFamily="2" charset="2"/>
              </a:rPr>
              <a:t> Cov[u, </a:t>
            </a:r>
            <a:r>
              <a:rPr lang="el-GR" smtClean="0"/>
              <a:t>ε</a:t>
            </a:r>
            <a:r>
              <a:rPr lang="en-US" smtClean="0">
                <a:sym typeface="Wingdings" pitchFamily="2" charset="2"/>
              </a:rPr>
              <a:t>] </a:t>
            </a:r>
            <a:r>
              <a:rPr lang="en-US" smtClean="0"/>
              <a:t>≠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Additional Assumptions: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(u,</a:t>
            </a:r>
            <a:r>
              <a:rPr lang="el-GR" smtClean="0"/>
              <a:t>ε</a:t>
            </a:r>
            <a:r>
              <a:rPr lang="en-US" smtClean="0"/>
              <a:t>)  ~  N[(0,0),(</a:t>
            </a:r>
            <a:r>
              <a:rPr lang="el-GR" smtClean="0"/>
              <a:t>σ</a:t>
            </a:r>
            <a:r>
              <a:rPr lang="en-US" baseline="-25000" smtClean="0"/>
              <a:t>u</a:t>
            </a:r>
            <a:r>
              <a:rPr lang="en-US" baseline="30000" smtClean="0"/>
              <a:t>2</a:t>
            </a:r>
            <a:r>
              <a:rPr lang="en-US" smtClean="0"/>
              <a:t>, </a:t>
            </a:r>
            <a:r>
              <a:rPr lang="el-GR" smtClean="0"/>
              <a:t>ρσ</a:t>
            </a:r>
            <a:r>
              <a:rPr lang="en-US" baseline="-25000" smtClean="0"/>
              <a:t>u</a:t>
            </a:r>
            <a:r>
              <a:rPr lang="en-US" smtClean="0"/>
              <a:t>, 1)]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          =  a valid set of exogenous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variables, uncorrelated with (u,</a:t>
            </a:r>
            <a:r>
              <a:rPr lang="el-GR" smtClean="0"/>
              <a:t>ε</a:t>
            </a:r>
            <a:r>
              <a:rPr lang="en-US" smtClean="0"/>
              <a:t>)</a:t>
            </a:r>
          </a:p>
        </p:txBody>
      </p:sp>
      <p:sp>
        <p:nvSpPr>
          <p:cNvPr id="61444" name="Rectangle 3"/>
          <p:cNvSpPr>
            <a:spLocks noChangeArrowheads="1"/>
          </p:cNvSpPr>
          <p:nvPr/>
        </p:nvSpPr>
        <p:spPr bwMode="auto">
          <a:xfrm>
            <a:off x="4191000" y="1828800"/>
            <a:ext cx="304800" cy="12192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105400" y="2133600"/>
            <a:ext cx="3581400" cy="523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+mj-lt"/>
              </a:rPr>
              <a:t>Correlation = </a:t>
            </a:r>
            <a:r>
              <a:rPr lang="el-GR" sz="1400" b="1">
                <a:latin typeface="+mj-lt"/>
              </a:rPr>
              <a:t>ρ</a:t>
            </a:r>
            <a:r>
              <a:rPr lang="en-US" sz="1400" b="1">
                <a:latin typeface="+mj-lt"/>
              </a:rPr>
              <a:t>.</a:t>
            </a:r>
          </a:p>
          <a:p>
            <a:pPr>
              <a:defRPr/>
            </a:pPr>
            <a:r>
              <a:rPr lang="en-US" sz="1400" b="1">
                <a:latin typeface="+mj-lt"/>
              </a:rPr>
              <a:t>This is the source of the endogeneity  </a:t>
            </a:r>
            <a:endParaRPr lang="en-US" sz="1400" b="1">
              <a:latin typeface="+mj-lt"/>
            </a:endParaRPr>
          </a:p>
        </p:txBody>
      </p:sp>
      <p:sp>
        <p:nvSpPr>
          <p:cNvPr id="61446" name="Rectangle 5"/>
          <p:cNvSpPr>
            <a:spLocks noChangeArrowheads="1"/>
          </p:cNvSpPr>
          <p:nvPr/>
        </p:nvSpPr>
        <p:spPr bwMode="auto">
          <a:xfrm>
            <a:off x="4616450" y="2209800"/>
            <a:ext cx="412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  <a:sym typeface="Symbol" pitchFamily="18" charset="2"/>
              </a:rPr>
              <a:t>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5791200"/>
            <a:ext cx="73152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FF0000"/>
                </a:solidFill>
                <a:latin typeface="+mj-lt"/>
              </a:rPr>
              <a:t>This is not IV estimation. Z may be uncorrelated with X without problems.</a:t>
            </a:r>
            <a:endParaRPr lang="en-US" sz="1600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b="1" smtClean="0"/>
              <a:t>FIML Estimates</a:t>
            </a:r>
          </a:p>
        </p:txBody>
      </p:sp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1143000" y="1600200"/>
            <a:ext cx="70866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FIML Estimates of Bivariate Probit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DOCPUB</a:t>
            </a:r>
          </a:p>
          <a:p>
            <a:r>
              <a:rPr lang="en-US" sz="1200" b="1">
                <a:latin typeface="Courier New" pitchFamily="49" charset="0"/>
              </a:rPr>
              <a:t>Log likelihood function    -25671.43905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14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DOCTOR</a:t>
            </a:r>
          </a:p>
          <a:p>
            <a:r>
              <a:rPr lang="en-US" sz="1200" b="1">
                <a:latin typeface="Courier New" pitchFamily="49" charset="0"/>
              </a:rPr>
              <a:t>Constant|     .59049***       .14473        4.080   .0000</a:t>
            </a:r>
          </a:p>
          <a:p>
            <a:r>
              <a:rPr lang="en-US" sz="1200" b="1">
                <a:latin typeface="Courier New" pitchFamily="49" charset="0"/>
              </a:rPr>
              <a:t>     AGE|    -.05740***       .00601       -9.559   .0000      43.5257</a:t>
            </a:r>
          </a:p>
          <a:p>
            <a:r>
              <a:rPr lang="en-US" sz="1200" b="1">
                <a:latin typeface="Courier New" pitchFamily="49" charset="0"/>
              </a:rPr>
              <a:t>   AGESQ|     .00082***     .681660D-04    12.100   .0000      2022.86</a:t>
            </a:r>
          </a:p>
          <a:p>
            <a:r>
              <a:rPr lang="en-US" sz="1200" b="1">
                <a:latin typeface="Courier New" pitchFamily="49" charset="0"/>
              </a:rPr>
              <a:t>  INCOME|     .08883*         .05094        1.744   .0812       .35208</a:t>
            </a:r>
          </a:p>
          <a:p>
            <a:r>
              <a:rPr lang="en-US" sz="1200" b="1">
                <a:latin typeface="Courier New" pitchFamily="49" charset="0"/>
              </a:rPr>
              <a:t>  FEMALE|     .34583***       .01629       21.225   .0000       .47877</a:t>
            </a:r>
          </a:p>
          <a:p>
            <a:r>
              <a:rPr lang="en-US" sz="1200" b="1">
                <a:latin typeface="Courier New" pitchFamily="49" charset="0"/>
              </a:rPr>
              <a:t>  PUBLIC|     .43533***       .07357        5.917   .0000       .88571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PUBLIC</a:t>
            </a:r>
          </a:p>
          <a:p>
            <a:r>
              <a:rPr lang="en-US" sz="1200" b="1">
                <a:latin typeface="Courier New" pitchFamily="49" charset="0"/>
              </a:rPr>
              <a:t>Constant|    3.55054***       .07446       47.681   .0000</a:t>
            </a:r>
          </a:p>
          <a:p>
            <a:r>
              <a:rPr lang="en-US" sz="1200" b="1">
                <a:latin typeface="Courier New" pitchFamily="49" charset="0"/>
              </a:rPr>
              <a:t>     AGE|     .00067          .00115         .581   .5612      43.5257</a:t>
            </a:r>
          </a:p>
          <a:p>
            <a:r>
              <a:rPr lang="en-US" sz="1200" b="1">
                <a:latin typeface="Courier New" pitchFamily="49" charset="0"/>
              </a:rPr>
              <a:t>    EDUC|    -.16839***       .00416      -40.499   .0000      11.3206</a:t>
            </a:r>
          </a:p>
          <a:p>
            <a:r>
              <a:rPr lang="en-US" sz="1200" b="1">
                <a:latin typeface="Courier New" pitchFamily="49" charset="0"/>
              </a:rPr>
              <a:t>  INCOME|    -.98656***       .05171      -19.077   .0000       .35208</a:t>
            </a:r>
          </a:p>
          <a:p>
            <a:r>
              <a:rPr lang="en-US" sz="1200" b="1">
                <a:latin typeface="Courier New" pitchFamily="49" charset="0"/>
              </a:rPr>
              <a:t> MARRIED|    -.00985          .02922        -.337   .7361       .75862</a:t>
            </a:r>
          </a:p>
          <a:p>
            <a:r>
              <a:rPr lang="en-US" sz="1200" b="1">
                <a:latin typeface="Courier New" pitchFamily="49" charset="0"/>
              </a:rPr>
              <a:t>  HHKIDS|    -.08095***       .02510       -3.225   .0013       .40273</a:t>
            </a:r>
          </a:p>
          <a:p>
            <a:r>
              <a:rPr lang="en-US" sz="1200" b="1">
                <a:latin typeface="Courier New" pitchFamily="49" charset="0"/>
              </a:rPr>
              <a:t>  FEMALE|     .12139***       .02231        5.442   .0000       .47877</a:t>
            </a:r>
          </a:p>
          <a:p>
            <a:r>
              <a:rPr lang="en-US" sz="1200" b="1">
                <a:latin typeface="Courier New" pitchFamily="49" charset="0"/>
              </a:rPr>
              <a:t>        |Disturbance correlation</a:t>
            </a:r>
          </a:p>
          <a:p>
            <a:r>
              <a:rPr lang="en-US" sz="1200" b="1">
                <a:latin typeface="Courier New" pitchFamily="49" charset="0"/>
              </a:rPr>
              <a:t>RHO(1,2)|    -.17280***       .04074       -4.241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62468" name="Rectangle 3"/>
          <p:cNvSpPr>
            <a:spLocks noChangeArrowheads="1"/>
          </p:cNvSpPr>
          <p:nvPr/>
        </p:nvSpPr>
        <p:spPr bwMode="auto">
          <a:xfrm>
            <a:off x="1143000" y="5849938"/>
            <a:ext cx="6705600" cy="533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Partial Effects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219200" y="1635125"/>
          <a:ext cx="6313488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Equation" r:id="rId4" imgW="3962400" imgH="2870200" progId="Equation.DSMT4">
                  <p:embed/>
                </p:oleObj>
              </mc:Choice>
              <mc:Fallback>
                <p:oleObj name="Equation" r:id="rId4" imgW="3962400" imgH="2870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35125"/>
                        <a:ext cx="6313488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447800" y="3657600"/>
            <a:ext cx="1447800" cy="9144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447800" y="4953000"/>
            <a:ext cx="1524000" cy="914400"/>
          </a:xfrm>
          <a:prstGeom prst="rect">
            <a:avLst/>
          </a:prstGeom>
          <a:solidFill>
            <a:srgbClr val="92D05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Identification Issues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905000"/>
            <a:ext cx="7315200" cy="35052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Exclusions are not needed for estimation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Identification is, in principle, by “functional form”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Researchers usually have a variable in the treatment equation that is not in the main probit equation “to improve identification”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A fully simultaneous model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y1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1,y2),  y2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2,y1)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Not identified even with exclusion restrictions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(Model is “incoherent”)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Application: Doctor,Public</a:t>
            </a:r>
          </a:p>
        </p:txBody>
      </p:sp>
      <p:sp>
        <p:nvSpPr>
          <p:cNvPr id="64515" name="Text Box 4"/>
          <p:cNvSpPr txBox="1">
            <a:spLocks noChangeArrowheads="1"/>
          </p:cNvSpPr>
          <p:nvPr/>
        </p:nvSpPr>
        <p:spPr bwMode="auto">
          <a:xfrm>
            <a:off x="990600" y="1905000"/>
            <a:ext cx="7239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latin typeface="Courier New" pitchFamily="49" charset="0"/>
              </a:rPr>
              <a:t>+-----------------------------------------------------+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Joint Frequency Table for Bivariate Probit Model    |</a:t>
            </a:r>
          </a:p>
          <a:p>
            <a:r>
              <a:rPr lang="en-US" sz="1600" b="1">
                <a:latin typeface="Courier New" pitchFamily="49" charset="0"/>
              </a:rPr>
              <a:t>| Predicted cell is the one with highest probability  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                        PUBLIC                      |</a:t>
            </a:r>
          </a:p>
          <a:p>
            <a:r>
              <a:rPr lang="en-US" sz="1600" b="1">
                <a:latin typeface="Courier New" pitchFamily="49" charset="0"/>
              </a:rPr>
              <a:t>+-------------+---------------------------------------+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 DOCTOR     |       0            1         Total    |</a:t>
            </a:r>
          </a:p>
          <a:p>
            <a:r>
              <a:rPr lang="en-US" sz="1600" b="1">
                <a:latin typeface="Courier New" pitchFamily="49" charset="0"/>
              </a:rPr>
              <a:t>|-------------+-------------+------------+------------+</a:t>
            </a:r>
          </a:p>
          <a:p>
            <a:r>
              <a:rPr lang="en-US" sz="1600" b="1">
                <a:latin typeface="Courier New" pitchFamily="49" charset="0"/>
              </a:rPr>
              <a:t>|         0   |      1403   |     8732   |    10135   |</a:t>
            </a:r>
          </a:p>
          <a:p>
            <a:r>
              <a:rPr lang="en-US" sz="1600" b="1">
                <a:latin typeface="Courier New" pitchFamily="49" charset="0"/>
              </a:rPr>
              <a:t>|    Fitted   |   (   127)  |  (  2715)  |  (  2842)  |</a:t>
            </a:r>
          </a:p>
          <a:p>
            <a:r>
              <a:rPr lang="en-US" sz="1600" b="1">
                <a:latin typeface="Courier New" pitchFamily="49" charset="0"/>
              </a:rPr>
              <a:t>|-------------+-------------+------------+------------+</a:t>
            </a:r>
          </a:p>
          <a:p>
            <a:r>
              <a:rPr lang="en-US" sz="1600" b="1">
                <a:latin typeface="Courier New" pitchFamily="49" charset="0"/>
              </a:rPr>
              <a:t>|         1   |      1720   |    15471   |    17191   |</a:t>
            </a:r>
          </a:p>
          <a:p>
            <a:r>
              <a:rPr lang="en-US" sz="1600" b="1">
                <a:latin typeface="Courier New" pitchFamily="49" charset="0"/>
              </a:rPr>
              <a:t>|    Fitted   |   (   645)  |  ( 23839)  |  ( 24484)  |</a:t>
            </a:r>
          </a:p>
          <a:p>
            <a:r>
              <a:rPr lang="en-US" sz="1600" b="1">
                <a:latin typeface="Courier New" pitchFamily="49" charset="0"/>
              </a:rPr>
              <a:t>|-------------+-------------+------------+------------+</a:t>
            </a:r>
          </a:p>
          <a:p>
            <a:r>
              <a:rPr lang="en-US" sz="1600" b="1">
                <a:latin typeface="Courier New" pitchFamily="49" charset="0"/>
              </a:rPr>
              <a:t>|     Total   |      3123   |    24203   |    27326   |</a:t>
            </a:r>
          </a:p>
          <a:p>
            <a:r>
              <a:rPr lang="en-US" sz="1600" b="1">
                <a:latin typeface="Courier New" pitchFamily="49" charset="0"/>
              </a:rPr>
              <a:t>|    Fitted   |   (   772)  |  ( 26554)  |  ( 27326)  |</a:t>
            </a:r>
          </a:p>
          <a:p>
            <a:r>
              <a:rPr lang="en-US" sz="1600" b="1">
                <a:latin typeface="Courier New" pitchFamily="49" charset="0"/>
              </a:rPr>
              <a:t>|-------------+-------------+------------+------------+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2057400"/>
            <a:ext cx="7696200" cy="1676400"/>
          </a:xfrm>
        </p:spPr>
        <p:txBody>
          <a:bodyPr/>
          <a:lstStyle/>
          <a:p>
            <a:pPr eaLnBrk="1" hangingPunct="1"/>
            <a:r>
              <a:rPr lang="en-US" sz="7200" smtClean="0"/>
              <a:t>       Selection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 Sample Selection Model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458200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   U*   = </a:t>
            </a:r>
            <a:r>
              <a:rPr lang="el-GR" sz="2400" b="1" smtClean="0"/>
              <a:t>β</a:t>
            </a:r>
            <a:r>
              <a:rPr lang="en-US" sz="2400" b="1" smtClean="0"/>
              <a:t>’x</a:t>
            </a:r>
            <a:r>
              <a:rPr lang="en-US" sz="2400" smtClean="0"/>
              <a:t>          </a:t>
            </a:r>
            <a:r>
              <a:rPr lang="en-US" sz="2400" smtClean="0">
                <a:latin typeface="Arial" charset="0"/>
                <a:cs typeface="Arial" charset="0"/>
              </a:rPr>
              <a:t>+</a:t>
            </a:r>
            <a:r>
              <a:rPr lang="en-US" sz="2400" smtClean="0"/>
              <a:t> </a:t>
            </a:r>
            <a:r>
              <a:rPr lang="el-GR" sz="2400" smtClean="0"/>
              <a:t>ε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/>
              <a:t>y     = 1[U* &gt; 0]</a:t>
            </a:r>
            <a:br>
              <a:rPr lang="en-US" sz="2400" smtClean="0"/>
            </a:br>
            <a:r>
              <a:rPr lang="en-US" sz="2400" smtClean="0"/>
              <a:t>h*   = </a:t>
            </a:r>
            <a:r>
              <a:rPr lang="el-GR" sz="2400" b="1" smtClean="0"/>
              <a:t>α</a:t>
            </a:r>
            <a:r>
              <a:rPr lang="en-US" sz="2400" b="1" smtClean="0"/>
              <a:t>’z</a:t>
            </a:r>
            <a:r>
              <a:rPr lang="en-US" sz="2400" smtClean="0"/>
              <a:t>          </a:t>
            </a:r>
            <a:r>
              <a:rPr lang="en-US" sz="2400" smtClean="0">
                <a:latin typeface="+mj-lt"/>
              </a:rPr>
              <a:t>+</a:t>
            </a:r>
            <a:r>
              <a:rPr lang="en-US" sz="2400" smtClean="0"/>
              <a:t> u</a:t>
            </a:r>
            <a:br>
              <a:rPr lang="en-US" sz="2400" smtClean="0"/>
            </a:br>
            <a:r>
              <a:rPr lang="en-US" sz="2400" smtClean="0"/>
              <a:t>h     = 1[h* &gt; 0]</a:t>
            </a:r>
            <a:endParaRPr lang="el-GR" sz="24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   E[</a:t>
            </a:r>
            <a:r>
              <a:rPr lang="el-GR" sz="2400" smtClean="0"/>
              <a:t>ε</a:t>
            </a:r>
            <a:r>
              <a:rPr lang="en-US" sz="2400" smtClean="0"/>
              <a:t>|h] ≠ 0 </a:t>
            </a:r>
            <a:r>
              <a:rPr lang="en-US" sz="2400" smtClean="0">
                <a:sym typeface="Wingdings" pitchFamily="2" charset="2"/>
              </a:rPr>
              <a:t> Cov[u, </a:t>
            </a:r>
            <a:r>
              <a:rPr lang="el-GR" sz="2400" smtClean="0"/>
              <a:t>ε</a:t>
            </a:r>
            <a:r>
              <a:rPr lang="en-US" sz="2400" smtClean="0">
                <a:sym typeface="Wingdings" pitchFamily="2" charset="2"/>
              </a:rPr>
              <a:t>] </a:t>
            </a:r>
            <a:r>
              <a:rPr lang="en-US" sz="2400" smtClean="0"/>
              <a:t>≠ 0</a:t>
            </a:r>
            <a:br>
              <a:rPr lang="en-US" sz="2400" smtClean="0"/>
            </a:br>
            <a:r>
              <a:rPr lang="en-US" sz="2400" smtClean="0"/>
              <a:t>(y,</a:t>
            </a:r>
            <a:r>
              <a:rPr lang="en-US" sz="2400" b="1" smtClean="0"/>
              <a:t>x</a:t>
            </a:r>
            <a:r>
              <a:rPr lang="en-US" sz="2400" smtClean="0"/>
              <a:t>) are observed only when h = 1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Additional Assumptions: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   (u,</a:t>
            </a:r>
            <a:r>
              <a:rPr lang="el-GR" sz="2400" smtClean="0"/>
              <a:t>ε</a:t>
            </a:r>
            <a:r>
              <a:rPr lang="en-US" sz="2400" smtClean="0"/>
              <a:t>)  ~  N[(0,0),(</a:t>
            </a:r>
            <a:r>
              <a:rPr lang="el-GR" sz="2400" smtClean="0"/>
              <a:t>σ</a:t>
            </a:r>
            <a:r>
              <a:rPr lang="en-US" sz="2400" baseline="-25000" smtClean="0"/>
              <a:t>u</a:t>
            </a:r>
            <a:r>
              <a:rPr lang="en-US" sz="2400" baseline="30000" smtClean="0"/>
              <a:t>2</a:t>
            </a:r>
            <a:r>
              <a:rPr lang="en-US" sz="2400" smtClean="0"/>
              <a:t>, </a:t>
            </a:r>
            <a:r>
              <a:rPr lang="el-GR" sz="2400" smtClean="0"/>
              <a:t>ρσ</a:t>
            </a:r>
            <a:r>
              <a:rPr lang="en-US" sz="2400" baseline="-25000" smtClean="0"/>
              <a:t>u</a:t>
            </a:r>
            <a:r>
              <a:rPr lang="en-US" sz="2400" smtClean="0"/>
              <a:t>, 1)]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   </a:t>
            </a:r>
            <a:r>
              <a:rPr lang="en-US" sz="2400" b="1" smtClean="0"/>
              <a:t>z</a:t>
            </a:r>
            <a:r>
              <a:rPr lang="en-US" sz="2400" smtClean="0"/>
              <a:t>        =  a valid set of exogenous</a:t>
            </a:r>
            <a:br>
              <a:rPr lang="en-US" sz="2400" smtClean="0"/>
            </a:br>
            <a:r>
              <a:rPr lang="en-US" sz="2400" smtClean="0"/>
              <a:t>              variables, uncorrelated with (u,</a:t>
            </a:r>
            <a:r>
              <a:rPr lang="el-GR" sz="2400" smtClean="0"/>
              <a:t>ε</a:t>
            </a:r>
            <a:r>
              <a:rPr lang="en-US" sz="2400" smtClean="0"/>
              <a:t>)</a:t>
            </a:r>
          </a:p>
        </p:txBody>
      </p:sp>
      <p:sp>
        <p:nvSpPr>
          <p:cNvPr id="66564" name="Rectangle 3"/>
          <p:cNvSpPr>
            <a:spLocks noChangeArrowheads="1"/>
          </p:cNvSpPr>
          <p:nvPr/>
        </p:nvSpPr>
        <p:spPr bwMode="auto">
          <a:xfrm>
            <a:off x="3886200" y="1828800"/>
            <a:ext cx="304800" cy="12192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24400" y="2133600"/>
            <a:ext cx="3581400" cy="523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+mj-lt"/>
              </a:rPr>
              <a:t>Correlation = </a:t>
            </a:r>
            <a:r>
              <a:rPr lang="el-GR" sz="1400" b="1">
                <a:latin typeface="+mj-lt"/>
              </a:rPr>
              <a:t>ρ</a:t>
            </a:r>
            <a:r>
              <a:rPr lang="en-US" sz="1400" b="1">
                <a:latin typeface="+mj-lt"/>
              </a:rPr>
              <a:t>.</a:t>
            </a:r>
          </a:p>
          <a:p>
            <a:pPr>
              <a:defRPr/>
            </a:pPr>
            <a:r>
              <a:rPr lang="en-US" sz="1400" b="1">
                <a:latin typeface="+mj-lt"/>
              </a:rPr>
              <a:t>This is the source of the “selectivity:  </a:t>
            </a:r>
            <a:endParaRPr lang="en-US" sz="1400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Application: Doctor,Public</a:t>
            </a:r>
          </a:p>
        </p:txBody>
      </p:sp>
      <p:sp>
        <p:nvSpPr>
          <p:cNvPr id="67587" name="Text Box 7"/>
          <p:cNvSpPr txBox="1">
            <a:spLocks noChangeArrowheads="1"/>
          </p:cNvSpPr>
          <p:nvPr/>
        </p:nvSpPr>
        <p:spPr bwMode="auto">
          <a:xfrm>
            <a:off x="990600" y="1600200"/>
            <a:ext cx="7010400" cy="307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3 Groups of observations: (Public=0), (Doctor=0|Public=1), (Doctor=1|Public=1)</a:t>
            </a:r>
            <a:endParaRPr lang="en-US"/>
          </a:p>
        </p:txBody>
      </p:sp>
      <p:pic>
        <p:nvPicPr>
          <p:cNvPr id="6758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600"/>
            <a:ext cx="80994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Rectangle 6"/>
          <p:cNvSpPr>
            <a:spLocks noChangeArrowheads="1"/>
          </p:cNvSpPr>
          <p:nvPr/>
        </p:nvSpPr>
        <p:spPr bwMode="auto">
          <a:xfrm>
            <a:off x="2286000" y="5562600"/>
            <a:ext cx="762000" cy="381000"/>
          </a:xfrm>
          <a:prstGeom prst="rect">
            <a:avLst/>
          </a:prstGeom>
          <a:solidFill>
            <a:srgbClr val="FF0000">
              <a:alpha val="2392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3048000" y="4953000"/>
            <a:ext cx="762000" cy="609600"/>
          </a:xfrm>
          <a:prstGeom prst="rect">
            <a:avLst/>
          </a:prstGeom>
          <a:solidFill>
            <a:srgbClr val="FF0000">
              <a:alpha val="2392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Sample Selection</a:t>
            </a:r>
          </a:p>
        </p:txBody>
      </p:sp>
      <p:pic>
        <p:nvPicPr>
          <p:cNvPr id="686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16138"/>
            <a:ext cx="38862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19600"/>
            <a:ext cx="4343400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Text Box 6"/>
          <p:cNvSpPr txBox="1">
            <a:spLocks noChangeArrowheads="1"/>
          </p:cNvSpPr>
          <p:nvPr/>
        </p:nvSpPr>
        <p:spPr bwMode="auto">
          <a:xfrm>
            <a:off x="457200" y="1600200"/>
            <a:ext cx="3962400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>
                <a:latin typeface="Arial" charset="0"/>
              </a:rPr>
              <a:t>Doctor = F(age,age</a:t>
            </a:r>
            <a:r>
              <a:rPr lang="en-US" sz="1400" baseline="30000">
                <a:latin typeface="Arial" charset="0"/>
              </a:rPr>
              <a:t>2</a:t>
            </a:r>
            <a:r>
              <a:rPr lang="en-US" sz="1400">
                <a:latin typeface="Arial" charset="0"/>
              </a:rPr>
              <a:t>,income,female,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Public=1</a:t>
            </a:r>
            <a:r>
              <a:rPr lang="en-US" sz="1400">
                <a:latin typeface="Arial" charset="0"/>
              </a:rPr>
              <a:t>)</a:t>
            </a:r>
          </a:p>
        </p:txBody>
      </p:sp>
      <p:sp>
        <p:nvSpPr>
          <p:cNvPr id="68614" name="Text Box 7"/>
          <p:cNvSpPr txBox="1">
            <a:spLocks noChangeArrowheads="1"/>
          </p:cNvSpPr>
          <p:nvPr/>
        </p:nvSpPr>
        <p:spPr bwMode="auto">
          <a:xfrm>
            <a:off x="4648200" y="3962400"/>
            <a:ext cx="4191000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 = F(age,educ,income,married,kids,female)</a:t>
            </a:r>
          </a:p>
        </p:txBody>
      </p:sp>
      <p:sp>
        <p:nvSpPr>
          <p:cNvPr id="68615" name="Line 9"/>
          <p:cNvSpPr>
            <a:spLocks noChangeShapeType="1"/>
          </p:cNvSpPr>
          <p:nvPr/>
        </p:nvSpPr>
        <p:spPr bwMode="auto">
          <a:xfrm flipV="1">
            <a:off x="5486400" y="6102350"/>
            <a:ext cx="990600" cy="152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616" name="Line 10"/>
          <p:cNvSpPr>
            <a:spLocks noChangeShapeType="1"/>
          </p:cNvSpPr>
          <p:nvPr/>
        </p:nvSpPr>
        <p:spPr bwMode="auto">
          <a:xfrm>
            <a:off x="5486400" y="6096000"/>
            <a:ext cx="990600" cy="152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617" name="Rectangle 12"/>
          <p:cNvSpPr>
            <a:spLocks noChangeArrowheads="1"/>
          </p:cNvSpPr>
          <p:nvPr/>
        </p:nvSpPr>
        <p:spPr bwMode="auto">
          <a:xfrm>
            <a:off x="1358900" y="3860800"/>
            <a:ext cx="863600" cy="88900"/>
          </a:xfrm>
          <a:prstGeom prst="rect">
            <a:avLst/>
          </a:prstGeom>
          <a:solidFill>
            <a:srgbClr val="FF33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Rectangle 13"/>
          <p:cNvSpPr>
            <a:spLocks noChangeArrowheads="1"/>
          </p:cNvSpPr>
          <p:nvPr/>
        </p:nvSpPr>
        <p:spPr bwMode="auto">
          <a:xfrm>
            <a:off x="2997200" y="3873500"/>
            <a:ext cx="863600" cy="88900"/>
          </a:xfrm>
          <a:prstGeom prst="rect">
            <a:avLst/>
          </a:prstGeom>
          <a:solidFill>
            <a:srgbClr val="FF33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19113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Selected Sample</a:t>
            </a:r>
          </a:p>
        </p:txBody>
      </p:sp>
      <p:sp>
        <p:nvSpPr>
          <p:cNvPr id="69635" name="Text Box 4"/>
          <p:cNvSpPr txBox="1">
            <a:spLocks noChangeArrowheads="1"/>
          </p:cNvSpPr>
          <p:nvPr/>
        </p:nvSpPr>
        <p:spPr bwMode="auto">
          <a:xfrm>
            <a:off x="914400" y="1676400"/>
            <a:ext cx="7315200" cy="473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latin typeface="Courier New" pitchFamily="49" charset="0"/>
              </a:rPr>
              <a:t>+-----------------------------------------------------+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Joint Frequency Table for Bivariate Probit Model    |</a:t>
            </a:r>
          </a:p>
          <a:p>
            <a:r>
              <a:rPr lang="en-US" sz="1600" b="1">
                <a:latin typeface="Courier New" pitchFamily="49" charset="0"/>
              </a:rPr>
              <a:t>| Predicted cell is the one with highest probability  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                        PUBLIC                      |</a:t>
            </a:r>
          </a:p>
          <a:p>
            <a:r>
              <a:rPr lang="en-US" sz="1600" b="1">
                <a:latin typeface="Courier New" pitchFamily="49" charset="0"/>
              </a:rPr>
              <a:t>+-------------+---------------------------------------+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 DOCTOR     |       0            1         Total    |</a:t>
            </a:r>
          </a:p>
          <a:p>
            <a:r>
              <a:rPr lang="en-US" sz="1600" b="1">
                <a:latin typeface="Courier New" pitchFamily="49" charset="0"/>
              </a:rPr>
              <a:t>|-------------+-------------+------------+------------+</a:t>
            </a:r>
          </a:p>
          <a:p>
            <a:r>
              <a:rPr lang="en-US" sz="1600" b="1">
                <a:latin typeface="Courier New" pitchFamily="49" charset="0"/>
              </a:rPr>
              <a:t>|         0   |         0   |     8732   |     8732   |</a:t>
            </a:r>
          </a:p>
          <a:p>
            <a:r>
              <a:rPr lang="en-US" sz="1600" b="1">
                <a:latin typeface="Courier New" pitchFamily="49" charset="0"/>
              </a:rPr>
              <a:t>|    Fitted   |   (     0)  |  (   511)  |  (   511)  |</a:t>
            </a:r>
          </a:p>
          <a:p>
            <a:r>
              <a:rPr lang="en-US" sz="1600" b="1">
                <a:latin typeface="Courier New" pitchFamily="49" charset="0"/>
              </a:rPr>
              <a:t>|-------------+-------------+------------+------------+</a:t>
            </a:r>
          </a:p>
          <a:p>
            <a:r>
              <a:rPr lang="en-US" sz="1600" b="1">
                <a:latin typeface="Courier New" pitchFamily="49" charset="0"/>
              </a:rPr>
              <a:t>|         1   |         0   |    15471   |    15471   |</a:t>
            </a:r>
          </a:p>
          <a:p>
            <a:r>
              <a:rPr lang="en-US" sz="1600" b="1">
                <a:latin typeface="Courier New" pitchFamily="49" charset="0"/>
              </a:rPr>
              <a:t>|    Fitted   |   (   477)  |  ( 23215)  |  ( 23692)  |</a:t>
            </a:r>
          </a:p>
          <a:p>
            <a:r>
              <a:rPr lang="en-US" sz="1600" b="1">
                <a:latin typeface="Courier New" pitchFamily="49" charset="0"/>
              </a:rPr>
              <a:t>|-------------+-------------+------------+------------+</a:t>
            </a:r>
          </a:p>
          <a:p>
            <a:r>
              <a:rPr lang="en-US" sz="1600" b="1">
                <a:latin typeface="Courier New" pitchFamily="49" charset="0"/>
              </a:rPr>
              <a:t>|     Total   |         0   |    24203   |    24203   |</a:t>
            </a:r>
          </a:p>
          <a:p>
            <a:r>
              <a:rPr lang="en-US" sz="1600" b="1">
                <a:latin typeface="Courier New" pitchFamily="49" charset="0"/>
              </a:rPr>
              <a:t>|    Fitted   |   (   477)  |  ( 23726)  |  ( 24203)  |</a:t>
            </a:r>
          </a:p>
          <a:p>
            <a:r>
              <a:rPr lang="en-US" sz="1600" b="1">
                <a:latin typeface="Courier New" pitchFamily="49" charset="0"/>
              </a:rPr>
              <a:t>|-------------+-------------+------------+------------+</a:t>
            </a:r>
          </a:p>
          <a:p>
            <a:r>
              <a:rPr lang="en-US" sz="1600" b="1">
                <a:latin typeface="Courier New" pitchFamily="49" charset="0"/>
              </a:rPr>
              <a:t>| Counts based on  24203 selected of  27326 in sample 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+-----------------------------------------------------+</a:t>
            </a:r>
          </a:p>
        </p:txBody>
      </p:sp>
      <p:sp>
        <p:nvSpPr>
          <p:cNvPr id="69636" name="Rectangle 5"/>
          <p:cNvSpPr>
            <a:spLocks noChangeArrowheads="1"/>
          </p:cNvSpPr>
          <p:nvPr/>
        </p:nvSpPr>
        <p:spPr bwMode="auto">
          <a:xfrm>
            <a:off x="2819400" y="4343400"/>
            <a:ext cx="1676400" cy="304800"/>
          </a:xfrm>
          <a:prstGeom prst="rect">
            <a:avLst/>
          </a:prstGeom>
          <a:solidFill>
            <a:srgbClr val="FF0000">
              <a:alpha val="2392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Rectangle 6"/>
          <p:cNvSpPr>
            <a:spLocks noChangeArrowheads="1"/>
          </p:cNvSpPr>
          <p:nvPr/>
        </p:nvSpPr>
        <p:spPr bwMode="auto">
          <a:xfrm>
            <a:off x="4495800" y="4360863"/>
            <a:ext cx="1600200" cy="304800"/>
          </a:xfrm>
          <a:prstGeom prst="rect">
            <a:avLst/>
          </a:prstGeom>
          <a:solidFill>
            <a:srgbClr val="FF0000">
              <a:alpha val="2392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38" name="Rectangle 7"/>
          <p:cNvSpPr>
            <a:spLocks noChangeArrowheads="1"/>
          </p:cNvSpPr>
          <p:nvPr/>
        </p:nvSpPr>
        <p:spPr bwMode="auto">
          <a:xfrm>
            <a:off x="4495800" y="3606800"/>
            <a:ext cx="1600200" cy="304800"/>
          </a:xfrm>
          <a:prstGeom prst="rect">
            <a:avLst/>
          </a:prstGeom>
          <a:solidFill>
            <a:srgbClr val="FF0000">
              <a:alpha val="2392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3200400" y="5791200"/>
            <a:ext cx="762000" cy="381000"/>
          </a:xfrm>
          <a:prstGeom prst="rect">
            <a:avLst/>
          </a:prstGeom>
          <a:solidFill>
            <a:srgbClr val="FF0000">
              <a:alpha val="2392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Rectangle 7"/>
          <p:cNvSpPr>
            <a:spLocks noChangeArrowheads="1"/>
          </p:cNvSpPr>
          <p:nvPr/>
        </p:nvSpPr>
        <p:spPr bwMode="auto">
          <a:xfrm>
            <a:off x="4953000" y="5029200"/>
            <a:ext cx="762000" cy="381000"/>
          </a:xfrm>
          <a:prstGeom prst="rect">
            <a:avLst/>
          </a:prstGeom>
          <a:solidFill>
            <a:srgbClr val="FF0000">
              <a:alpha val="2392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/>
          <a:lstStyle/>
          <a:p>
            <a:pPr algn="ctr" eaLnBrk="1" hangingPunct="1"/>
            <a:r>
              <a:rPr lang="en-US" b="1" smtClean="0"/>
              <a:t>ML Estimates</a:t>
            </a:r>
          </a:p>
        </p:txBody>
      </p:sp>
      <p:sp>
        <p:nvSpPr>
          <p:cNvPr id="70659" name="Text Box 5"/>
          <p:cNvSpPr txBox="1">
            <a:spLocks noChangeArrowheads="1"/>
          </p:cNvSpPr>
          <p:nvPr/>
        </p:nvSpPr>
        <p:spPr bwMode="auto">
          <a:xfrm>
            <a:off x="1371600" y="1600200"/>
            <a:ext cx="70866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FIML Estimates of Bivariate Probit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DOCPUB</a:t>
            </a:r>
          </a:p>
          <a:p>
            <a:r>
              <a:rPr lang="en-US" sz="1200" b="1">
                <a:latin typeface="Courier New" pitchFamily="49" charset="0"/>
              </a:rPr>
              <a:t>Log likelihood function    -23581.80697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13</a:t>
            </a:r>
          </a:p>
          <a:p>
            <a:r>
              <a:rPr lang="en-US" sz="1200" b="1">
                <a:latin typeface="Courier New" pitchFamily="49" charset="0"/>
              </a:rPr>
              <a:t>Selection model based on PUBLIC</a:t>
            </a:r>
          </a:p>
          <a:p>
            <a:r>
              <a:rPr lang="en-US" sz="1200" b="1">
                <a:latin typeface="Courier New" pitchFamily="49" charset="0"/>
              </a:rPr>
              <a:t>Means for vars. 1-  5 are after selection.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DOCTOR</a:t>
            </a:r>
          </a:p>
          <a:p>
            <a:r>
              <a:rPr lang="en-US" sz="1200" b="1">
                <a:latin typeface="Courier New" pitchFamily="49" charset="0"/>
              </a:rPr>
              <a:t>Constant|    1.09027***       .13112        8.315   .0000</a:t>
            </a:r>
          </a:p>
          <a:p>
            <a:r>
              <a:rPr lang="en-US" sz="1200" b="1">
                <a:latin typeface="Courier New" pitchFamily="49" charset="0"/>
              </a:rPr>
              <a:t>     AGE|    -.06030***       .00633       -9.532   .0000      43.6996</a:t>
            </a:r>
          </a:p>
          <a:p>
            <a:r>
              <a:rPr lang="en-US" sz="1200" b="1">
                <a:latin typeface="Courier New" pitchFamily="49" charset="0"/>
              </a:rPr>
              <a:t>   AGESQ|     .00086***     .718153D-04    11.967   .0000      2041.87</a:t>
            </a:r>
          </a:p>
          <a:p>
            <a:r>
              <a:rPr lang="en-US" sz="1200" b="1">
                <a:latin typeface="Courier New" pitchFamily="49" charset="0"/>
              </a:rPr>
              <a:t>  INCOME|     .07820          .05779        1.353   .1760       .33976</a:t>
            </a:r>
          </a:p>
          <a:p>
            <a:r>
              <a:rPr lang="en-US" sz="1200" b="1">
                <a:latin typeface="Courier New" pitchFamily="49" charset="0"/>
              </a:rPr>
              <a:t>  FEMALE|     .34357***       .01756       19.561   .0000       .49329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PUBLIC</a:t>
            </a:r>
          </a:p>
          <a:p>
            <a:r>
              <a:rPr lang="en-US" sz="1200" b="1">
                <a:latin typeface="Courier New" pitchFamily="49" charset="0"/>
              </a:rPr>
              <a:t>Constant|    3.54736***       .07456       47.580   .0000</a:t>
            </a:r>
          </a:p>
          <a:p>
            <a:r>
              <a:rPr lang="en-US" sz="1200" b="1">
                <a:latin typeface="Courier New" pitchFamily="49" charset="0"/>
              </a:rPr>
              <a:t>     AGE|     .00080          .00116         .690   .4899      43.5257</a:t>
            </a:r>
          </a:p>
          <a:p>
            <a:r>
              <a:rPr lang="en-US" sz="1200" b="1">
                <a:latin typeface="Courier New" pitchFamily="49" charset="0"/>
              </a:rPr>
              <a:t>    EDUC|    -.16832***       .00416      -40.490   .0000      11.3206</a:t>
            </a:r>
          </a:p>
          <a:p>
            <a:r>
              <a:rPr lang="en-US" sz="1200" b="1">
                <a:latin typeface="Courier New" pitchFamily="49" charset="0"/>
              </a:rPr>
              <a:t>  INCOME|    -.98747***       .05162      -19.128   .0000       .35208</a:t>
            </a:r>
          </a:p>
          <a:p>
            <a:r>
              <a:rPr lang="en-US" sz="1200" b="1">
                <a:latin typeface="Courier New" pitchFamily="49" charset="0"/>
              </a:rPr>
              <a:t> MARRIED|    -.01508          .02934        -.514   .6072       .75862</a:t>
            </a:r>
          </a:p>
          <a:p>
            <a:r>
              <a:rPr lang="en-US" sz="1200" b="1">
                <a:latin typeface="Courier New" pitchFamily="49" charset="0"/>
              </a:rPr>
              <a:t>  HHKIDS|    -.07777***       .02514       -3.093   .0020       .40273</a:t>
            </a:r>
          </a:p>
          <a:p>
            <a:r>
              <a:rPr lang="en-US" sz="1200" b="1">
                <a:latin typeface="Courier New" pitchFamily="49" charset="0"/>
              </a:rPr>
              <a:t>  FEMALE|     .12154***       .02231        5.447   .0000       .47877</a:t>
            </a:r>
          </a:p>
          <a:p>
            <a:r>
              <a:rPr lang="en-US" sz="1200" b="1">
                <a:latin typeface="Courier New" pitchFamily="49" charset="0"/>
              </a:rPr>
              <a:t>        |Disturbance correlation</a:t>
            </a:r>
          </a:p>
          <a:p>
            <a:r>
              <a:rPr lang="en-US" sz="1200" b="1">
                <a:latin typeface="Courier New" pitchFamily="49" charset="0"/>
              </a:rPr>
              <a:t>RHO(1,2)|    -.19303***       .06763       -2.854   .0043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Estimation Issues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382000" cy="36576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This is a sample selection model applied to a nonlinear model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There is no lambda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Estimated by FIML, not two step least squares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Estimator is a type of </a:t>
            </a:r>
            <a:r>
              <a:rPr lang="en-US" b="1" smtClean="0">
                <a:solidFill>
                  <a:srgbClr val="FF3300"/>
                </a:solidFill>
                <a:latin typeface="Arial" charset="0"/>
              </a:rPr>
              <a:t>BIVARIATE PROBIT MODEL</a:t>
            </a:r>
          </a:p>
          <a:p>
            <a:pPr eaLnBrk="1" hangingPunct="1"/>
            <a:r>
              <a:rPr lang="en-US" smtClean="0">
                <a:latin typeface="Arial" charset="0"/>
              </a:rPr>
              <a:t>The model is identified without exclusions (again)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Partial Effects in the Selection Model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676400" y="1676400"/>
          <a:ext cx="6019800" cy="437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Equation" r:id="rId4" imgW="4191000" imgH="3048000" progId="Equation.DSMT4">
                  <p:embed/>
                </p:oleObj>
              </mc:Choice>
              <mc:Fallback>
                <p:oleObj name="Equation" r:id="rId4" imgW="4191000" imgH="3048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76400"/>
                        <a:ext cx="6019800" cy="437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11631</TotalTime>
  <Words>4415</Words>
  <Application>Microsoft Office PowerPoint</Application>
  <PresentationFormat>On-screen Show (4:3)</PresentationFormat>
  <Paragraphs>665</Paragraphs>
  <Slides>68</Slides>
  <Notes>63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68</vt:i4>
      </vt:variant>
    </vt:vector>
  </HeadingPairs>
  <TitlesOfParts>
    <vt:vector size="79" baseType="lpstr">
      <vt:lpstr>Times New Roman</vt:lpstr>
      <vt:lpstr>Arial</vt:lpstr>
      <vt:lpstr>Verdana</vt:lpstr>
      <vt:lpstr>Wingdings</vt:lpstr>
      <vt:lpstr>Courier New</vt:lpstr>
      <vt:lpstr>Tahoma</vt:lpstr>
      <vt:lpstr>Symbol</vt:lpstr>
      <vt:lpstr>Level</vt:lpstr>
      <vt:lpstr>MathType 6.0 Equation</vt:lpstr>
      <vt:lpstr>MathType 5.0 Equation</vt:lpstr>
      <vt:lpstr>Equation</vt:lpstr>
      <vt:lpstr>Discrete Choice Modeling</vt:lpstr>
      <vt:lpstr>Part 3</vt:lpstr>
      <vt:lpstr>Agenda</vt:lpstr>
      <vt:lpstr>R Squared in Linear Regression</vt:lpstr>
      <vt:lpstr>How Well Does the Model Fit?</vt:lpstr>
      <vt:lpstr>Pseudo R Squared</vt:lpstr>
      <vt:lpstr>Fit Measures for Binary Choice</vt:lpstr>
      <vt:lpstr>Fit Measures Based on LogL</vt:lpstr>
      <vt:lpstr>Fit Measures Based on Predictions</vt:lpstr>
      <vt:lpstr>Fit Measures – There are many</vt:lpstr>
      <vt:lpstr>Cramer Fit Measure</vt:lpstr>
      <vt:lpstr>Predicting the Outcome </vt:lpstr>
      <vt:lpstr>Individual Predictions from a Logit Model</vt:lpstr>
      <vt:lpstr>Predictions in Binary Choice</vt:lpstr>
      <vt:lpstr>Aggregate Predictions</vt:lpstr>
      <vt:lpstr>Aggregate Predictions</vt:lpstr>
      <vt:lpstr>Hypothesis Tests</vt:lpstr>
      <vt:lpstr>Hypothesis Testing</vt:lpstr>
      <vt:lpstr>Base Model</vt:lpstr>
      <vt:lpstr>Likelihood Ratio Tests</vt:lpstr>
      <vt:lpstr>LR Test of H0</vt:lpstr>
      <vt:lpstr>Wald Test</vt:lpstr>
      <vt:lpstr>Wald Test</vt:lpstr>
      <vt:lpstr>Matrix Computation</vt:lpstr>
      <vt:lpstr>Lagrange Multiplier Test</vt:lpstr>
      <vt:lpstr>LM Test for a Logit Model</vt:lpstr>
      <vt:lpstr>Test Results</vt:lpstr>
      <vt:lpstr>A Test of Structural Stability</vt:lpstr>
      <vt:lpstr>Testing Structural Stability</vt:lpstr>
      <vt:lpstr>Structural Change (Over Groups) Test</vt:lpstr>
      <vt:lpstr>Structural Change Over Time</vt:lpstr>
      <vt:lpstr>Comparing Groups: Oaxaca Decomposition</vt:lpstr>
      <vt:lpstr>Oaxaca (and other) Decompositions</vt:lpstr>
      <vt:lpstr>Scaling in Choice Models</vt:lpstr>
      <vt:lpstr>Heteroscedasticity in Binary Choice Models</vt:lpstr>
      <vt:lpstr>Heteroscedasticity in Marginal Effects</vt:lpstr>
      <vt:lpstr>Application:  Demographics</vt:lpstr>
      <vt:lpstr>Scaling with a Dummy Variable</vt:lpstr>
      <vt:lpstr>Partial Effects in the Scaling Model</vt:lpstr>
      <vt:lpstr>Testing For Heteroscedasticity</vt:lpstr>
      <vt:lpstr>Heteroscedastic Probit Model: Tests</vt:lpstr>
      <vt:lpstr>Robust Covariance Matrix(?)</vt:lpstr>
      <vt:lpstr>The Robust Matrix is not Robust</vt:lpstr>
      <vt:lpstr>Estimated Robust Covariance Matrix</vt:lpstr>
      <vt:lpstr>Vuong Test for Nonnested Models</vt:lpstr>
      <vt:lpstr>    Endogeneity</vt:lpstr>
      <vt:lpstr>Endogenous RHS Variable</vt:lpstr>
      <vt:lpstr>Endogenous Continuous Variable</vt:lpstr>
      <vt:lpstr>Endogenous Income</vt:lpstr>
      <vt:lpstr>Estimation by ML (Control Function)</vt:lpstr>
      <vt:lpstr>Two Approaches to ML</vt:lpstr>
      <vt:lpstr>FIML Estimates</vt:lpstr>
      <vt:lpstr>Partial Effects: Scaled Coefficients</vt:lpstr>
      <vt:lpstr>Partial Effects</vt:lpstr>
      <vt:lpstr>Endogenous Binary Variable</vt:lpstr>
      <vt:lpstr>Endogenous Binary Variable</vt:lpstr>
      <vt:lpstr>FIML Estimates</vt:lpstr>
      <vt:lpstr>Partial Effects</vt:lpstr>
      <vt:lpstr>Identification Issues</vt:lpstr>
      <vt:lpstr>Application: Doctor,Public</vt:lpstr>
      <vt:lpstr>       Selection</vt:lpstr>
      <vt:lpstr>A Sample Selection Model</vt:lpstr>
      <vt:lpstr>Application: Doctor,Public</vt:lpstr>
      <vt:lpstr>Sample Selection</vt:lpstr>
      <vt:lpstr>Selected Sample</vt:lpstr>
      <vt:lpstr>ML Estimates</vt:lpstr>
      <vt:lpstr>Estimation Issues</vt:lpstr>
      <vt:lpstr>Partial Effects in the Selection Model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80</cp:revision>
  <dcterms:created xsi:type="dcterms:W3CDTF">2001-06-17T19:05:03Z</dcterms:created>
  <dcterms:modified xsi:type="dcterms:W3CDTF">2012-11-22T03:48:00Z</dcterms:modified>
</cp:coreProperties>
</file>