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62"/>
  </p:notesMasterIdLst>
  <p:handoutMasterIdLst>
    <p:handoutMasterId r:id="rId63"/>
  </p:handoutMasterIdLst>
  <p:sldIdLst>
    <p:sldId id="478" r:id="rId2"/>
    <p:sldId id="434" r:id="rId3"/>
    <p:sldId id="536" r:id="rId4"/>
    <p:sldId id="537" r:id="rId5"/>
    <p:sldId id="538" r:id="rId6"/>
    <p:sldId id="539" r:id="rId7"/>
    <p:sldId id="506" r:id="rId8"/>
    <p:sldId id="515" r:id="rId9"/>
    <p:sldId id="513" r:id="rId10"/>
    <p:sldId id="519" r:id="rId11"/>
    <p:sldId id="507" r:id="rId12"/>
    <p:sldId id="496" r:id="rId13"/>
    <p:sldId id="508" r:id="rId14"/>
    <p:sldId id="509" r:id="rId15"/>
    <p:sldId id="510" r:id="rId16"/>
    <p:sldId id="520" r:id="rId17"/>
    <p:sldId id="521" r:id="rId18"/>
    <p:sldId id="435" r:id="rId19"/>
    <p:sldId id="479" r:id="rId20"/>
    <p:sldId id="516" r:id="rId21"/>
    <p:sldId id="514" r:id="rId22"/>
    <p:sldId id="518" r:id="rId23"/>
    <p:sldId id="517" r:id="rId24"/>
    <p:sldId id="504" r:id="rId25"/>
    <p:sldId id="511" r:id="rId26"/>
    <p:sldId id="528" r:id="rId27"/>
    <p:sldId id="503" r:id="rId28"/>
    <p:sldId id="505" r:id="rId29"/>
    <p:sldId id="524" r:id="rId30"/>
    <p:sldId id="525" r:id="rId31"/>
    <p:sldId id="480" r:id="rId32"/>
    <p:sldId id="526" r:id="rId33"/>
    <p:sldId id="527" r:id="rId34"/>
    <p:sldId id="522" r:id="rId35"/>
    <p:sldId id="523" r:id="rId36"/>
    <p:sldId id="491" r:id="rId37"/>
    <p:sldId id="455" r:id="rId38"/>
    <p:sldId id="497" r:id="rId39"/>
    <p:sldId id="447" r:id="rId40"/>
    <p:sldId id="448" r:id="rId41"/>
    <p:sldId id="484" r:id="rId42"/>
    <p:sldId id="529" r:id="rId43"/>
    <p:sldId id="449" r:id="rId44"/>
    <p:sldId id="486" r:id="rId45"/>
    <p:sldId id="502" r:id="rId46"/>
    <p:sldId id="458" r:id="rId47"/>
    <p:sldId id="462" r:id="rId48"/>
    <p:sldId id="463" r:id="rId49"/>
    <p:sldId id="465" r:id="rId50"/>
    <p:sldId id="467" r:id="rId51"/>
    <p:sldId id="530" r:id="rId52"/>
    <p:sldId id="500" r:id="rId53"/>
    <p:sldId id="501" r:id="rId54"/>
    <p:sldId id="499" r:id="rId55"/>
    <p:sldId id="471" r:id="rId56"/>
    <p:sldId id="488" r:id="rId57"/>
    <p:sldId id="489" r:id="rId58"/>
    <p:sldId id="531" r:id="rId59"/>
    <p:sldId id="532" r:id="rId60"/>
    <p:sldId id="533" r:id="rId61"/>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3300"/>
    <a:srgbClr val="0066FF"/>
    <a:srgbClr val="000000"/>
    <a:srgbClr val="FFFFFF"/>
    <a:srgbClr val="CCEC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25" autoAdjust="0"/>
    <p:restoredTop sz="94636" autoAdjust="0"/>
  </p:normalViewPr>
  <p:slideViewPr>
    <p:cSldViewPr>
      <p:cViewPr varScale="1">
        <p:scale>
          <a:sx n="84" d="100"/>
          <a:sy n="84" d="100"/>
        </p:scale>
        <p:origin x="-1272" y="-6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75D63871-FD58-4038-9904-6BF992BF8EE4}" type="slidenum">
              <a:rPr lang="en-US"/>
              <a:pPr>
                <a:defRPr/>
              </a:pPr>
              <a:t>‹#›</a:t>
            </a:fld>
            <a:endParaRPr lang="en-US"/>
          </a:p>
        </p:txBody>
      </p:sp>
    </p:spTree>
    <p:extLst>
      <p:ext uri="{BB962C8B-B14F-4D97-AF65-F5344CB8AC3E}">
        <p14:creationId xmlns:p14="http://schemas.microsoft.com/office/powerpoint/2010/main" val="74418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64516" name="Rectangle 4"/>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5378AE69-6316-492C-BF61-7DF2F62EBEAC}" type="slidenum">
              <a:rPr lang="en-US"/>
              <a:pPr>
                <a:defRPr/>
              </a:pPr>
              <a:t>‹#›</a:t>
            </a:fld>
            <a:endParaRPr lang="en-US"/>
          </a:p>
        </p:txBody>
      </p:sp>
    </p:spTree>
    <p:extLst>
      <p:ext uri="{BB962C8B-B14F-4D97-AF65-F5344CB8AC3E}">
        <p14:creationId xmlns:p14="http://schemas.microsoft.com/office/powerpoint/2010/main" val="3653500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1DA3E25-4728-4756-B089-1EF62DF9E035}"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87B897A-95B3-4EE6-988D-30B8553922DF}"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p:txBody>
          <a:bodyPr/>
          <a:lstStyle/>
          <a:p>
            <a:pPr>
              <a:defRPr/>
            </a:pPr>
            <a:fld id="{CA041DAF-625E-4CD2-ADF3-A1D17D4A4933}" type="slidenum">
              <a:rPr lang="en-US" smtClean="0"/>
              <a:pPr>
                <a:defRPr/>
              </a:pPr>
              <a:t>6</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8612"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E8B6B8F4-8C5C-4635-8BD0-5D604917BA81}" type="slidenum">
              <a:rPr lang="en-US" sz="1300"/>
              <a:pPr algn="r" eaLnBrk="1" hangingPunct="1"/>
              <a:t>7</a:t>
            </a:fld>
            <a:endParaRPr lang="en-US"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8A5F5DC-8465-4FAD-8C47-4B5CA424150A}" type="slidenum">
              <a:rPr lang="en-US" smtClean="0"/>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7FBD972-BABD-47AC-9E53-440BE25A6D24}" type="slidenum">
              <a:rPr lang="en-US" smtClean="0"/>
              <a:pPr/>
              <a:t>18</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6EE7F03-7B87-4BE1-B3B9-6903B41D13CA}" type="slidenum">
              <a:rPr lang="en-US" smtClean="0"/>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1912D28-6DB4-45D3-A5E1-4D372AE9D72F}" type="slidenum">
              <a:rPr lang="en-US" smtClean="0"/>
              <a:pPr/>
              <a:t>24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8068"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99D5CF87-AD0B-482D-AB9C-8C92EE7EB12E}" type="slidenum">
              <a:rPr lang="en-US" sz="1300"/>
              <a:pPr algn="r" eaLnBrk="1" hangingPunct="1"/>
              <a:t>26</a:t>
            </a:fld>
            <a:endParaRPr lang="en-US"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4298A13-7A6C-4B6B-8AD2-63C050784A9E}" type="slidenum">
              <a:rPr lang="en-US" smtClean="0"/>
              <a:pPr/>
              <a:t>27</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3447A68-7883-43FE-B72C-6DDEAF5F827C}" type="slidenum">
              <a:rPr lang="en-US" smtClean="0"/>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AD5CF9D-3EFC-405A-9BDE-87E008B68A06}" type="slidenum">
              <a:rPr lang="en-US" smtClean="0"/>
              <a:pPr/>
              <a:t>31</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noTextEdit="1"/>
          </p:cNvSpPr>
          <p:nvPr>
            <p:ph type="sldImg"/>
          </p:nvPr>
        </p:nvSpPr>
        <p:spPr>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2E40FA1-6A1C-46E3-B644-5CAF5AC3ACAF}" type="slidenum">
              <a:rPr lang="en-US" smtClean="0"/>
              <a:pPr/>
              <a:t>36</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741ABD7-DD0E-432F-AB7F-3678CE3F7029}" type="slidenum">
              <a:rPr lang="en-US" smtClean="0"/>
              <a:pPr/>
              <a:t>37</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3A78EE7-924D-44F8-A949-2D1355C7A355}" type="slidenum">
              <a:rPr lang="en-US" smtClean="0"/>
              <a:pPr/>
              <a:t>38</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380764D-ED4D-4EE1-85D1-1A06F3128A6C}" type="slidenum">
              <a:rPr lang="en-US" smtClean="0"/>
              <a:pPr/>
              <a:t>39</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676CEE5-4319-4E70-A0F4-993424D20BCF}" type="slidenum">
              <a:rPr lang="en-US" smtClean="0"/>
              <a:pPr/>
              <a:t>40</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F6A48EB-D664-454B-BEFD-871324301C8B}" type="slidenum">
              <a:rPr lang="en-US" smtClean="0"/>
              <a:pPr/>
              <a:t>41</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4452"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1A5DCADF-352F-4A68-A2C2-D68B618F47CA}" type="slidenum">
              <a:rPr lang="en-US" sz="1300"/>
              <a:pPr algn="r" eaLnBrk="1" hangingPunct="1"/>
              <a:t>42</a:t>
            </a:fld>
            <a:endParaRPr lang="en-US"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26BCEE2-F983-4C93-8F87-77EB6DC106EE}" type="slidenum">
              <a:rPr lang="en-US" smtClean="0"/>
              <a:pPr/>
              <a:t>43</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429DB37-4EAF-4AC6-8406-1EC254231DCD}" type="slidenum">
              <a:rPr lang="en-US" smtClean="0"/>
              <a:pPr/>
              <a:t>44</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9C7985A-D9F3-458E-88AC-1607C31B2DDD}" type="slidenum">
              <a:rPr lang="en-US" smtClean="0"/>
              <a:pPr/>
              <a:t>45</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A6A37E4-1E6D-4A38-925D-AF1A3F384EE4}" type="slidenum">
              <a:rPr lang="en-US" smtClean="0"/>
              <a:pPr/>
              <a:t>46</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89B90F8-A32E-4829-ACA0-9008C472C568}" type="slidenum">
              <a:rPr lang="en-US" smtClean="0"/>
              <a:pPr/>
              <a:t>47</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D079F40-55AD-4EE2-B3B9-BD1B7CA1CE38}" type="slidenum">
              <a:rPr lang="en-US" smtClean="0"/>
              <a:pPr/>
              <a:t>48</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2F437AB-ABC4-4955-A493-8DEBEA900A72}" type="slidenum">
              <a:rPr lang="en-US" smtClean="0"/>
              <a:pPr/>
              <a:t>49</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0C8804F-4275-4966-8A36-92D8194D05EA}" type="slidenum">
              <a:rPr lang="en-US" smtClean="0"/>
              <a:pPr/>
              <a:t>50</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A0397F3-0857-4AD5-AE8F-5D2CE8386321}" type="slidenum">
              <a:rPr lang="en-US" smtClean="0"/>
              <a:pPr/>
              <a:t>52</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A43DE80-2957-4C33-A371-4DD9F6619B85}" type="slidenum">
              <a:rPr lang="en-US" smtClean="0"/>
              <a:pPr/>
              <a:t>53</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05D69B5-AD8C-4A9C-A577-18D040A886CB}" type="slidenum">
              <a:rPr lang="en-US" smtClean="0"/>
              <a:pPr/>
              <a:t>54</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D0DDF71-7C6C-42B3-970D-5620D7517F49}" type="slidenum">
              <a:rPr lang="en-US" smtClean="0"/>
              <a:pPr/>
              <a:t>55</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0BA2392-2934-49B0-89DF-C192F5FDB9C6}" type="slidenum">
              <a:rPr lang="en-US" smtClean="0"/>
              <a:pPr/>
              <a:t>56</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B25148-AA67-4DC9-9890-7ADAD51418C4}" type="slidenum">
              <a:rPr lang="en-US" smtClean="0"/>
              <a:pPr/>
              <a:t>57</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24A7F67-E046-4135-8E99-2957528F98E9}" type="slidenum">
              <a:rPr lang="en-US" smtClean="0"/>
              <a:pPr/>
              <a:t>58</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0BBF30-0E50-4111-B37B-8676E0E0E6FB}" type="slidenum">
              <a:rPr lang="en-US" smtClean="0"/>
              <a:pPr/>
              <a:t>59</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C6A4E51-3845-4DE7-BEEB-96FFDE02C435}" type="slidenum">
              <a:rPr lang="en-US" smtClean="0"/>
              <a:pPr/>
              <a:t>60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102402"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102403"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smtClean="0"/>
            </a:lvl1pPr>
          </a:lstStyle>
          <a:p>
            <a:pPr>
              <a:defRPr/>
            </a:pPr>
            <a:fld id="{ED3C4FC8-495A-450E-B26D-F6361B08D18E}" type="datetime1">
              <a:rPr lang="en-US"/>
              <a:pPr>
                <a:defRPr/>
              </a:pPr>
              <a:t>11/21/2012</a:t>
            </a:fld>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10B7EF16-AE63-4446-AE5B-7190EF496991}" type="slidenum">
              <a:rPr lang="en-US"/>
              <a:pPr>
                <a:defRPr/>
              </a:pPr>
              <a:t>‹#›</a:t>
            </a:fld>
            <a:endParaRPr lang="en-US"/>
          </a:p>
        </p:txBody>
      </p:sp>
    </p:spTree>
    <p:extLst>
      <p:ext uri="{BB962C8B-B14F-4D97-AF65-F5344CB8AC3E}">
        <p14:creationId xmlns:p14="http://schemas.microsoft.com/office/powerpoint/2010/main" val="2250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61278BC-E89A-4FF8-BB34-EDEC8BD4FF85}" type="datetime1">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DEB790-428F-4218-8C4D-3D83BBF54581}" type="slidenum">
              <a:rPr lang="en-US"/>
              <a:pPr>
                <a:defRPr/>
              </a:pPr>
              <a:t>‹#›</a:t>
            </a:fld>
            <a:endParaRPr lang="en-US"/>
          </a:p>
        </p:txBody>
      </p:sp>
    </p:spTree>
    <p:extLst>
      <p:ext uri="{BB962C8B-B14F-4D97-AF65-F5344CB8AC3E}">
        <p14:creationId xmlns:p14="http://schemas.microsoft.com/office/powerpoint/2010/main" val="1971007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64AC4630-F5BB-4248-9FE1-177BED0039E8}" type="datetime1">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954C65-4D2F-4849-8383-3069E4807490}" type="slidenum">
              <a:rPr lang="en-US"/>
              <a:pPr>
                <a:defRPr/>
              </a:pPr>
              <a:t>‹#›</a:t>
            </a:fld>
            <a:endParaRPr lang="en-US"/>
          </a:p>
        </p:txBody>
      </p:sp>
    </p:spTree>
    <p:extLst>
      <p:ext uri="{BB962C8B-B14F-4D97-AF65-F5344CB8AC3E}">
        <p14:creationId xmlns:p14="http://schemas.microsoft.com/office/powerpoint/2010/main" val="56463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91D92DD3-7129-42AF-B1AF-0E3CE458E3A9}" type="datetime1">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CC986F-1982-44D9-BA87-D600EA186E40}" type="slidenum">
              <a:rPr lang="en-US"/>
              <a:pPr>
                <a:defRPr/>
              </a:pPr>
              <a:t>‹#›</a:t>
            </a:fld>
            <a:endParaRPr lang="en-US"/>
          </a:p>
        </p:txBody>
      </p:sp>
    </p:spTree>
    <p:extLst>
      <p:ext uri="{BB962C8B-B14F-4D97-AF65-F5344CB8AC3E}">
        <p14:creationId xmlns:p14="http://schemas.microsoft.com/office/powerpoint/2010/main" val="217322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24032D0D-9692-4FF0-8FA7-759E4B1810F9}" type="datetime1">
              <a:rPr lang="en-US"/>
              <a:pPr>
                <a:defRPr/>
              </a:pPr>
              <a:t>11/21/2012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E2D5B8-2114-4D56-9795-0D224BC36CE2}" type="slidenum">
              <a:rPr lang="en-US"/>
              <a:pPr>
                <a:defRPr/>
              </a:pPr>
              <a:t>‹#›</a:t>
            </a:fld>
            <a:endParaRPr lang="en-US"/>
          </a:p>
        </p:txBody>
      </p:sp>
    </p:spTree>
    <p:extLst>
      <p:ext uri="{BB962C8B-B14F-4D97-AF65-F5344CB8AC3E}">
        <p14:creationId xmlns:p14="http://schemas.microsoft.com/office/powerpoint/2010/main" val="3551587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311C7D7-BBA6-4E9A-B7D0-BAA129B9C4F0}" type="datetime1">
              <a:rPr lang="en-US"/>
              <a:pPr>
                <a:defRPr/>
              </a:pPr>
              <a:t>11/21/2012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4C32872-5F23-44C2-964F-A4EBE7280F85}" type="slidenum">
              <a:rPr lang="en-US"/>
              <a:pPr>
                <a:defRPr/>
              </a:pPr>
              <a:t>‹#›</a:t>
            </a:fld>
            <a:endParaRPr lang="en-US"/>
          </a:p>
        </p:txBody>
      </p:sp>
    </p:spTree>
    <p:extLst>
      <p:ext uri="{BB962C8B-B14F-4D97-AF65-F5344CB8AC3E}">
        <p14:creationId xmlns:p14="http://schemas.microsoft.com/office/powerpoint/2010/main" val="3652486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B251CD5-8D7E-44AD-ABF6-62640FC7ED20}" type="datetime1">
              <a:rPr lang="en-US"/>
              <a:pPr>
                <a:defRPr/>
              </a:pPr>
              <a:t>11/21/2012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041ED5D-CEC2-4A47-BF84-0A89B071E31E}" type="slidenum">
              <a:rPr lang="en-US"/>
              <a:pPr>
                <a:defRPr/>
              </a:pPr>
              <a:t>‹#›</a:t>
            </a:fld>
            <a:endParaRPr lang="en-US"/>
          </a:p>
        </p:txBody>
      </p:sp>
    </p:spTree>
    <p:extLst>
      <p:ext uri="{BB962C8B-B14F-4D97-AF65-F5344CB8AC3E}">
        <p14:creationId xmlns:p14="http://schemas.microsoft.com/office/powerpoint/2010/main" val="1660160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4B4B290-E02F-4938-AF93-F6A475DC7E5E}" type="datetime1">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2A1DB9-0528-49F2-AB30-C48A27D62C30}" type="slidenum">
              <a:rPr lang="en-US"/>
              <a:pPr>
                <a:defRPr/>
              </a:pPr>
              <a:t>‹#›</a:t>
            </a:fld>
            <a:endParaRPr lang="en-US"/>
          </a:p>
        </p:txBody>
      </p:sp>
    </p:spTree>
    <p:extLst>
      <p:ext uri="{BB962C8B-B14F-4D97-AF65-F5344CB8AC3E}">
        <p14:creationId xmlns:p14="http://schemas.microsoft.com/office/powerpoint/2010/main" val="240579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A13E67C-294B-498D-8BE0-D13A706994DD}" type="datetime1">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257A1B-8EF6-4E39-97B4-D2782476EA9B}" type="slidenum">
              <a:rPr lang="en-US"/>
              <a:pPr>
                <a:defRPr/>
              </a:pPr>
              <a:t>‹#›</a:t>
            </a:fld>
            <a:endParaRPr lang="en-US"/>
          </a:p>
        </p:txBody>
      </p:sp>
    </p:spTree>
    <p:extLst>
      <p:ext uri="{BB962C8B-B14F-4D97-AF65-F5344CB8AC3E}">
        <p14:creationId xmlns:p14="http://schemas.microsoft.com/office/powerpoint/2010/main" val="578312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A97094C-CE7D-44F3-AA8C-CCFD8CE39826}" type="datetime1">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86FF3E-5F68-4AD4-9B8D-F5F92D553AFE}" type="slidenum">
              <a:rPr lang="en-US"/>
              <a:pPr>
                <a:defRPr/>
              </a:pPr>
              <a:t>‹#›</a:t>
            </a:fld>
            <a:endParaRPr lang="en-US"/>
          </a:p>
        </p:txBody>
      </p:sp>
    </p:spTree>
    <p:extLst>
      <p:ext uri="{BB962C8B-B14F-4D97-AF65-F5344CB8AC3E}">
        <p14:creationId xmlns:p14="http://schemas.microsoft.com/office/powerpoint/2010/main" val="390057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255AA6B-339E-49AF-B8AB-6022BAFE8696}" type="datetime1">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65B6A8-B33B-437F-9A45-884DFDAB2995}" type="slidenum">
              <a:rPr lang="en-US"/>
              <a:pPr>
                <a:defRPr/>
              </a:pPr>
              <a:t>‹#›</a:t>
            </a:fld>
            <a:endParaRPr lang="en-US"/>
          </a:p>
        </p:txBody>
      </p:sp>
    </p:spTree>
    <p:extLst>
      <p:ext uri="{BB962C8B-B14F-4D97-AF65-F5344CB8AC3E}">
        <p14:creationId xmlns:p14="http://schemas.microsoft.com/office/powerpoint/2010/main" val="294798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1380"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latin typeface="+mn-lt"/>
                <a:cs typeface="+mn-cs"/>
              </a:defRPr>
            </a:lvl1pPr>
          </a:lstStyle>
          <a:p>
            <a:pPr>
              <a:defRPr/>
            </a:pPr>
            <a:fld id="{7A88A390-9415-4F6E-B5E8-74A811C49E8E}" type="datetime1">
              <a:rPr lang="en-US"/>
              <a:pPr>
                <a:defRPr/>
              </a:pPr>
              <a:t>11/21/2012</a:t>
            </a:fld>
            <a:endParaRPr lang="en-US"/>
          </a:p>
        </p:txBody>
      </p:sp>
      <p:sp>
        <p:nvSpPr>
          <p:cNvPr id="1013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mn-lt"/>
                <a:cs typeface="+mn-cs"/>
              </a:defRPr>
            </a:lvl1pPr>
          </a:lstStyle>
          <a:p>
            <a:pPr>
              <a:defRPr/>
            </a:pPr>
            <a:endParaRPr lang="en-US"/>
          </a:p>
        </p:txBody>
      </p:sp>
      <p:sp>
        <p:nvSpPr>
          <p:cNvPr id="101382"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atin typeface="+mn-lt"/>
                <a:cs typeface="+mn-cs"/>
              </a:defRPr>
            </a:lvl1pPr>
          </a:lstStyle>
          <a:p>
            <a:pPr>
              <a:defRPr/>
            </a:pPr>
            <a:fld id="{E496DE9A-0CDB-4D15-BEAE-0925F36622D5}"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Tree>
  </p:cSld>
  <p:clrMap bg1="lt1" tx1="dk1" bg2="lt2" tx2="dk2" accent1="accent1" accent2="accent2" accent3="accent3" accent4="accent4" accent5="accent5" accent6="accent6" hlink="hlink" folHlink="folHlink"/>
  <p:sldLayoutIdLst>
    <p:sldLayoutId id="2147483781"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cs typeface="Arial" charset="0"/>
        </a:defRPr>
      </a:lvl2pPr>
      <a:lvl3pPr algn="l" rtl="0" eaLnBrk="0" fontAlgn="base" hangingPunct="0">
        <a:spcBef>
          <a:spcPct val="0"/>
        </a:spcBef>
        <a:spcAft>
          <a:spcPct val="0"/>
        </a:spcAft>
        <a:defRPr sz="4400">
          <a:solidFill>
            <a:schemeClr val="tx2"/>
          </a:solidFill>
          <a:latin typeface="Arial" charset="0"/>
          <a:cs typeface="Arial" charset="0"/>
        </a:defRPr>
      </a:lvl3pPr>
      <a:lvl4pPr algn="l" rtl="0" eaLnBrk="0" fontAlgn="base" hangingPunct="0">
        <a:spcBef>
          <a:spcPct val="0"/>
        </a:spcBef>
        <a:spcAft>
          <a:spcPct val="0"/>
        </a:spcAft>
        <a:defRPr sz="4400">
          <a:solidFill>
            <a:schemeClr val="tx2"/>
          </a:solidFill>
          <a:latin typeface="Arial" charset="0"/>
          <a:cs typeface="Arial" charset="0"/>
        </a:defRPr>
      </a:lvl4pPr>
      <a:lvl5pPr algn="l" rtl="0" eaLnBrk="0" fontAlgn="base" hangingPunct="0">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w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9.w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1.png"/><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3.wmf"/><Relationship Id="rId4" Type="http://schemas.openxmlformats.org/officeDocument/2006/relationships/oleObject" Target="../embeddings/oleObject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4.wmf"/><Relationship Id="rId4" Type="http://schemas.openxmlformats.org/officeDocument/2006/relationships/oleObject" Target="../embeddings/oleObject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5.wmf"/><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6.wmf"/><Relationship Id="rId4" Type="http://schemas.openxmlformats.org/officeDocument/2006/relationships/oleObject" Target="../embeddings/oleObject10.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17.wmf"/><Relationship Id="rId4" Type="http://schemas.openxmlformats.org/officeDocument/2006/relationships/oleObject" Target="../embeddings/oleObject11.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0.wmf"/><Relationship Id="rId4" Type="http://schemas.openxmlformats.org/officeDocument/2006/relationships/oleObject" Target="../embeddings/oleObject13.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1.wmf"/><Relationship Id="rId4" Type="http://schemas.openxmlformats.org/officeDocument/2006/relationships/oleObject" Target="../embeddings/oleObject14.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2.wmf"/><Relationship Id="rId4" Type="http://schemas.openxmlformats.org/officeDocument/2006/relationships/oleObject" Target="../embeddings/oleObject1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3.wmf"/><Relationship Id="rId4" Type="http://schemas.openxmlformats.org/officeDocument/2006/relationships/oleObject" Target="../embeddings/oleObject16.bin"/></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25.png"/><Relationship Id="rId4" Type="http://schemas.openxmlformats.org/officeDocument/2006/relationships/oleObject" Target="../embeddings/oleObject17.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6.png"/><Relationship Id="rId4" Type="http://schemas.openxmlformats.org/officeDocument/2006/relationships/oleObject" Target="../embeddings/oleObject18.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29.wmf"/><Relationship Id="rId4" Type="http://schemas.openxmlformats.org/officeDocument/2006/relationships/oleObject" Target="../embeddings/oleObject20.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30.wmf"/><Relationship Id="rId4" Type="http://schemas.openxmlformats.org/officeDocument/2006/relationships/oleObject" Target="../embeddings/oleObject21.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1.wmf"/><Relationship Id="rId4" Type="http://schemas.openxmlformats.org/officeDocument/2006/relationships/oleObject" Target="../embeddings/oleObject22.bin"/></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algn="ctr" eaLnBrk="1" hangingPunct="1"/>
            <a:r>
              <a:rPr lang="en-US" sz="4800" b="1" smtClean="0">
                <a:solidFill>
                  <a:schemeClr val="folHlink"/>
                </a:solidFill>
              </a:rPr>
              <a:t>Discrete Choice Modeling</a:t>
            </a:r>
          </a:p>
        </p:txBody>
      </p:sp>
      <p:sp>
        <p:nvSpPr>
          <p:cNvPr id="3075" name="Rectangle 3"/>
          <p:cNvSpPr>
            <a:spLocks noGrp="1" noChangeArrowheads="1"/>
          </p:cNvSpPr>
          <p:nvPr>
            <p:ph type="subTitle" idx="4294967295"/>
          </p:nvPr>
        </p:nvSpPr>
        <p:spPr>
          <a:xfrm>
            <a:off x="1676400" y="2590800"/>
            <a:ext cx="6705600" cy="2566988"/>
          </a:xfrm>
        </p:spPr>
        <p:txBody>
          <a:bodyPr/>
          <a:lstStyle/>
          <a:p>
            <a:pPr marL="0" indent="0" eaLnBrk="1" hangingPunct="1">
              <a:buFont typeface="Wingdings" pitchFamily="2" charset="2"/>
              <a:buNone/>
            </a:pPr>
            <a:r>
              <a:rPr lang="en-US" sz="3600" b="1" smtClean="0">
                <a:latin typeface="Arial" charset="0"/>
              </a:rPr>
              <a:t>William Greene</a:t>
            </a:r>
          </a:p>
          <a:p>
            <a:pPr marL="0" indent="0" eaLnBrk="1" hangingPunct="1">
              <a:buFont typeface="Wingdings" pitchFamily="2" charset="2"/>
              <a:buNone/>
            </a:pPr>
            <a:r>
              <a:rPr lang="en-US" sz="3600" b="1" smtClean="0">
                <a:latin typeface="Arial" charset="0"/>
              </a:rPr>
              <a:t>Stern School of Business</a:t>
            </a:r>
          </a:p>
          <a:p>
            <a:pPr marL="0" indent="0" eaLnBrk="1" hangingPunct="1">
              <a:buFont typeface="Wingdings" pitchFamily="2" charset="2"/>
              <a:buNone/>
            </a:pPr>
            <a:r>
              <a:rPr lang="en-US" sz="3600" b="1" smtClean="0">
                <a:latin typeface="Arial" charset="0"/>
              </a:rPr>
              <a:t>New York University</a:t>
            </a:r>
          </a:p>
        </p:txBody>
      </p:sp>
      <p:sp>
        <p:nvSpPr>
          <p:cNvPr id="2" name="Slide Number Placeholder 1"/>
          <p:cNvSpPr>
            <a:spLocks noGrp="1"/>
          </p:cNvSpPr>
          <p:nvPr>
            <p:ph type="sldNum" sz="quarter" idx="12"/>
          </p:nvPr>
        </p:nvSpPr>
        <p:spPr/>
        <p:txBody>
          <a:bodyPr/>
          <a:lstStyle/>
          <a:p>
            <a:pPr>
              <a:defRPr/>
            </a:pPr>
            <a:fld id="{ADE44E41-71E4-4D0A-AAC4-C1A7A300A84E}" type="slidenum">
              <a:rPr lang="en-US"/>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762000" y="1371600"/>
            <a:ext cx="7696200" cy="1676400"/>
          </a:xfrm>
        </p:spPr>
        <p:txBody>
          <a:bodyPr/>
          <a:lstStyle/>
          <a:p>
            <a:pPr algn="ctr" eaLnBrk="1" hangingPunct="1"/>
            <a:r>
              <a:rPr lang="en-US" sz="7100" smtClean="0">
                <a:solidFill>
                  <a:schemeClr val="folHlink"/>
                </a:solidFill>
              </a:rPr>
              <a:t>Part 4</a:t>
            </a:r>
          </a:p>
        </p:txBody>
      </p:sp>
      <p:sp>
        <p:nvSpPr>
          <p:cNvPr id="4099" name="Rectangle 3"/>
          <p:cNvSpPr>
            <a:spLocks noGrp="1" noChangeArrowheads="1"/>
          </p:cNvSpPr>
          <p:nvPr>
            <p:ph type="subTitle" idx="4294967295"/>
          </p:nvPr>
        </p:nvSpPr>
        <p:spPr>
          <a:xfrm>
            <a:off x="2362200" y="3810000"/>
            <a:ext cx="4800600" cy="1846263"/>
          </a:xfrm>
        </p:spPr>
        <p:txBody>
          <a:bodyPr/>
          <a:lstStyle/>
          <a:p>
            <a:pPr marL="0" indent="0" eaLnBrk="1" hangingPunct="1">
              <a:buFont typeface="Wingdings" pitchFamily="2" charset="2"/>
              <a:buNone/>
            </a:pPr>
            <a:r>
              <a:rPr lang="en-US" sz="3900" smtClean="0">
                <a:latin typeface="Arial" charset="0"/>
              </a:rPr>
              <a:t>Panel Data Models</a:t>
            </a:r>
          </a:p>
        </p:txBody>
      </p:sp>
      <p:sp>
        <p:nvSpPr>
          <p:cNvPr id="2" name="Slide Number Placeholder 1"/>
          <p:cNvSpPr>
            <a:spLocks noGrp="1"/>
          </p:cNvSpPr>
          <p:nvPr>
            <p:ph type="sldNum" sz="quarter" idx="12"/>
          </p:nvPr>
        </p:nvSpPr>
        <p:spPr/>
        <p:txBody>
          <a:bodyPr/>
          <a:lstStyle/>
          <a:p>
            <a:pPr>
              <a:defRPr/>
            </a:pPr>
            <a:fld id="{FDE9E692-6E0B-44DE-9F36-8B74F73156F1}"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228600"/>
            <a:ext cx="7158037"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7CA2BC88-A1D9-4C5A-97EC-583739B4BC4A}"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763" y="396875"/>
            <a:ext cx="5867400" cy="612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B4F82C01-B897-4B91-AC85-3AE10B538456}"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8" y="533400"/>
            <a:ext cx="86106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038FACF-7837-4B4D-8A25-8AC028AD2246}"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1963" y="152400"/>
            <a:ext cx="8229600" cy="1139825"/>
          </a:xfrm>
        </p:spPr>
        <p:txBody>
          <a:bodyPr/>
          <a:lstStyle/>
          <a:p>
            <a:pPr eaLnBrk="1" hangingPunct="1"/>
            <a:r>
              <a:rPr lang="en-US" sz="3200" smtClean="0"/>
              <a:t>An Unbalanced Panel: </a:t>
            </a:r>
            <a:br>
              <a:rPr lang="en-US" sz="3200" smtClean="0"/>
            </a:br>
            <a:r>
              <a:rPr lang="en-US" sz="3200" smtClean="0"/>
              <a:t>RWM’s GSOEP Data on Health Care</a:t>
            </a:r>
          </a:p>
        </p:txBody>
      </p:sp>
      <p:pic>
        <p:nvPicPr>
          <p:cNvPr id="81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7780338"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5"/>
          <p:cNvSpPr txBox="1">
            <a:spLocks noChangeArrowheads="1"/>
          </p:cNvSpPr>
          <p:nvPr/>
        </p:nvSpPr>
        <p:spPr bwMode="auto">
          <a:xfrm>
            <a:off x="3429000" y="2514600"/>
            <a:ext cx="2743200" cy="385763"/>
          </a:xfrm>
          <a:prstGeom prst="rect">
            <a:avLst/>
          </a:prstGeom>
          <a:solidFill>
            <a:srgbClr val="8B00EA">
              <a:alpha val="29019"/>
            </a:srgbClr>
          </a:solidFill>
          <a:ln w="1905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N = 7,293 Households</a:t>
            </a:r>
          </a:p>
        </p:txBody>
      </p:sp>
      <p:sp>
        <p:nvSpPr>
          <p:cNvPr id="2" name="Slide Number Placeholder 1"/>
          <p:cNvSpPr>
            <a:spLocks noGrp="1"/>
          </p:cNvSpPr>
          <p:nvPr>
            <p:ph type="sldNum" sz="quarter" idx="12"/>
          </p:nvPr>
        </p:nvSpPr>
        <p:spPr/>
        <p:txBody>
          <a:bodyPr/>
          <a:lstStyle/>
          <a:p>
            <a:pPr>
              <a:defRPr/>
            </a:pPr>
            <a:fld id="{F95DB9B6-4011-4C28-8BD2-F4DBC24C8B78}"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457200" y="304800"/>
            <a:ext cx="8229600" cy="1139825"/>
          </a:xfrm>
        </p:spPr>
        <p:txBody>
          <a:bodyPr/>
          <a:lstStyle/>
          <a:p>
            <a:pPr eaLnBrk="1" hangingPunct="1"/>
            <a:r>
              <a:rPr lang="en-US" sz="3600" b="1" smtClean="0">
                <a:solidFill>
                  <a:schemeClr val="tx1"/>
                </a:solidFill>
              </a:rPr>
              <a:t>Application: Health Care Panel Data</a:t>
            </a:r>
          </a:p>
        </p:txBody>
      </p:sp>
      <p:sp>
        <p:nvSpPr>
          <p:cNvPr id="9219" name="Text Box 3"/>
          <p:cNvSpPr txBox="1">
            <a:spLocks noChangeArrowheads="1"/>
          </p:cNvSpPr>
          <p:nvPr/>
        </p:nvSpPr>
        <p:spPr bwMode="auto">
          <a:xfrm>
            <a:off x="457200" y="1828800"/>
            <a:ext cx="83820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a:t>
            </a:r>
            <a:r>
              <a:rPr lang="en-US" sz="1400" b="1">
                <a:solidFill>
                  <a:srgbClr val="FF3300"/>
                </a:solidFill>
              </a:rPr>
              <a:t>This is a large data set.  There are altogether 27,326 observations.  The number of observations ranges from 1 to 7.  (Frequencies are: 1=1525, 2=1079, 3=825, 4=926, 5=1051, 6=1000, 7=887).</a:t>
            </a:r>
            <a:r>
              <a:rPr lang="en-US" sz="1400"/>
              <a:t>  Note, the variable NUMOBS below tells how many observations there are for each person.  This variable is repeated in each row of the data for the person.  (Downloaded from the JAE Archive)</a:t>
            </a:r>
          </a:p>
          <a:p>
            <a:r>
              <a:rPr lang="en-US" sz="140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a:t>
            </a:r>
            <a:r>
              <a:rPr lang="en-US" sz="1400" b="1"/>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AGE 	=  age in years</a:t>
            </a:r>
          </a:p>
          <a:p>
            <a:r>
              <a:rPr lang="en-US" sz="1400" b="1"/>
              <a:t>                   MARRIED 	=  marital status</a:t>
            </a:r>
          </a:p>
          <a:p>
            <a:r>
              <a:rPr lang="en-US" sz="1400" b="1"/>
              <a:t>                   EDUC 	=  years of education</a:t>
            </a:r>
          </a:p>
        </p:txBody>
      </p:sp>
      <p:sp>
        <p:nvSpPr>
          <p:cNvPr id="9220"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221" name="Line 5"/>
          <p:cNvSpPr>
            <a:spLocks noChangeShapeType="1"/>
          </p:cNvSpPr>
          <p:nvPr/>
        </p:nvSpPr>
        <p:spPr bwMode="auto">
          <a:xfrm>
            <a:off x="685800" y="5180013"/>
            <a:ext cx="6096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 name="Slide Number Placeholder 1"/>
          <p:cNvSpPr>
            <a:spLocks noGrp="1"/>
          </p:cNvSpPr>
          <p:nvPr>
            <p:ph type="sldNum" sz="quarter" idx="12"/>
          </p:nvPr>
        </p:nvSpPr>
        <p:spPr/>
        <p:txBody>
          <a:bodyPr/>
          <a:lstStyle/>
          <a:p>
            <a:pPr>
              <a:defRPr/>
            </a:pPr>
            <a:fld id="{8C226667-0B5F-4AFD-B53C-E5CC9E5443CA}" type="slidenum">
              <a:rPr lang="en-US"/>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Unbalanced Panel: Group Sizes</a:t>
            </a:r>
          </a:p>
        </p:txBody>
      </p:sp>
      <p:pic>
        <p:nvPicPr>
          <p:cNvPr id="102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172325"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3CAD000-8B37-46C4-B826-4C899849B0D6}" type="slidenum">
              <a:rPr lang="en-US"/>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smtClean="0"/>
              <a:t>Panel Data Models</a:t>
            </a:r>
          </a:p>
        </p:txBody>
      </p:sp>
      <p:sp>
        <p:nvSpPr>
          <p:cNvPr id="11267" name="Rectangle 3"/>
          <p:cNvSpPr>
            <a:spLocks noGrp="1" noChangeArrowheads="1"/>
          </p:cNvSpPr>
          <p:nvPr>
            <p:ph type="body" idx="1"/>
          </p:nvPr>
        </p:nvSpPr>
        <p:spPr>
          <a:xfrm>
            <a:off x="762000" y="1828800"/>
            <a:ext cx="8229600" cy="4530725"/>
          </a:xfrm>
        </p:spPr>
        <p:txBody>
          <a:bodyPr/>
          <a:lstStyle/>
          <a:p>
            <a:pPr eaLnBrk="1" hangingPunct="1"/>
            <a:r>
              <a:rPr lang="en-US" smtClean="0">
                <a:latin typeface="Arial" charset="0"/>
              </a:rPr>
              <a:t>Benefits</a:t>
            </a:r>
          </a:p>
          <a:p>
            <a:pPr lvl="1" eaLnBrk="1" hangingPunct="1"/>
            <a:r>
              <a:rPr lang="en-US" smtClean="0">
                <a:latin typeface="Arial" charset="0"/>
              </a:rPr>
              <a:t>Modeling heterogeneity</a:t>
            </a:r>
          </a:p>
          <a:p>
            <a:pPr lvl="1" eaLnBrk="1" hangingPunct="1"/>
            <a:r>
              <a:rPr lang="en-US" smtClean="0">
                <a:latin typeface="Arial" charset="0"/>
              </a:rPr>
              <a:t>Rich specifications</a:t>
            </a:r>
          </a:p>
          <a:p>
            <a:pPr lvl="1" eaLnBrk="1" hangingPunct="1"/>
            <a:r>
              <a:rPr lang="en-US" smtClean="0">
                <a:latin typeface="Arial" charset="0"/>
              </a:rPr>
              <a:t>Modeling dynamic effects in individual behavior</a:t>
            </a:r>
          </a:p>
          <a:p>
            <a:pPr eaLnBrk="1" hangingPunct="1"/>
            <a:r>
              <a:rPr lang="en-US" smtClean="0">
                <a:latin typeface="Arial" charset="0"/>
              </a:rPr>
              <a:t>Costs</a:t>
            </a:r>
          </a:p>
          <a:p>
            <a:pPr lvl="1" eaLnBrk="1" hangingPunct="1"/>
            <a:r>
              <a:rPr lang="en-US" smtClean="0">
                <a:latin typeface="Arial" charset="0"/>
              </a:rPr>
              <a:t>More complex models and estimation procedures</a:t>
            </a:r>
          </a:p>
          <a:p>
            <a:pPr lvl="1" eaLnBrk="1" hangingPunct="1"/>
            <a:r>
              <a:rPr lang="en-US" smtClean="0">
                <a:latin typeface="Arial" charset="0"/>
              </a:rPr>
              <a:t>Statistical issues for identification and estimation</a:t>
            </a:r>
          </a:p>
        </p:txBody>
      </p:sp>
      <p:sp>
        <p:nvSpPr>
          <p:cNvPr id="2" name="Slide Number Placeholder 1"/>
          <p:cNvSpPr>
            <a:spLocks noGrp="1"/>
          </p:cNvSpPr>
          <p:nvPr>
            <p:ph type="sldNum" sz="quarter" idx="12"/>
          </p:nvPr>
        </p:nvSpPr>
        <p:spPr/>
        <p:txBody>
          <a:bodyPr/>
          <a:lstStyle/>
          <a:p>
            <a:pPr>
              <a:defRPr/>
            </a:pPr>
            <a:fld id="{08818B58-0FB1-40A6-BEA1-20120BD4DF17}" type="slidenum">
              <a:rPr lang="en-US"/>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04800"/>
            <a:ext cx="8229600" cy="1139825"/>
          </a:xfrm>
        </p:spPr>
        <p:txBody>
          <a:bodyPr/>
          <a:lstStyle/>
          <a:p>
            <a:pPr algn="ctr" eaLnBrk="1" hangingPunct="1"/>
            <a:r>
              <a:rPr lang="en-US" smtClean="0"/>
              <a:t>Fixed and Random Effects</a:t>
            </a:r>
          </a:p>
        </p:txBody>
      </p:sp>
      <p:sp>
        <p:nvSpPr>
          <p:cNvPr id="12291" name="Rectangle 3"/>
          <p:cNvSpPr>
            <a:spLocks noGrp="1" noChangeArrowheads="1"/>
          </p:cNvSpPr>
          <p:nvPr>
            <p:ph type="body" idx="1"/>
          </p:nvPr>
        </p:nvSpPr>
        <p:spPr/>
        <p:txBody>
          <a:bodyPr/>
          <a:lstStyle/>
          <a:p>
            <a:pPr eaLnBrk="1" hangingPunct="1"/>
            <a:r>
              <a:rPr lang="en-US" smtClean="0">
                <a:latin typeface="Arial" charset="0"/>
              </a:rPr>
              <a:t>Model: Feature of interest y</a:t>
            </a:r>
            <a:r>
              <a:rPr lang="en-US" baseline="-25000" smtClean="0">
                <a:latin typeface="Arial" charset="0"/>
              </a:rPr>
              <a:t>it</a:t>
            </a:r>
            <a:endParaRPr lang="en-US" smtClean="0">
              <a:latin typeface="Arial" charset="0"/>
            </a:endParaRPr>
          </a:p>
          <a:p>
            <a:pPr eaLnBrk="1" hangingPunct="1"/>
            <a:r>
              <a:rPr lang="en-US" smtClean="0">
                <a:latin typeface="Arial" charset="0"/>
              </a:rPr>
              <a:t>Probability distribution or conditional mean</a:t>
            </a:r>
          </a:p>
          <a:p>
            <a:pPr lvl="1" eaLnBrk="1" hangingPunct="1"/>
            <a:r>
              <a:rPr lang="en-US" smtClean="0">
                <a:latin typeface="Arial" charset="0"/>
              </a:rPr>
              <a:t>Observable covariates </a:t>
            </a:r>
            <a:r>
              <a:rPr lang="en-US" b="1" smtClean="0">
                <a:latin typeface="Arial" charset="0"/>
              </a:rPr>
              <a:t>x</a:t>
            </a:r>
            <a:r>
              <a:rPr lang="en-US" baseline="-25000" smtClean="0">
                <a:latin typeface="Arial" charset="0"/>
              </a:rPr>
              <a:t>it</a:t>
            </a:r>
            <a:r>
              <a:rPr lang="en-US" smtClean="0">
                <a:latin typeface="Arial" charset="0"/>
              </a:rPr>
              <a:t>, </a:t>
            </a:r>
            <a:r>
              <a:rPr lang="en-US" b="1" smtClean="0">
                <a:latin typeface="Arial" charset="0"/>
              </a:rPr>
              <a:t>z</a:t>
            </a:r>
            <a:r>
              <a:rPr lang="en-US" baseline="-25000" smtClean="0">
                <a:latin typeface="Arial" charset="0"/>
              </a:rPr>
              <a:t>i</a:t>
            </a:r>
            <a:endParaRPr lang="en-US" smtClean="0">
              <a:latin typeface="Arial" charset="0"/>
            </a:endParaRPr>
          </a:p>
          <a:p>
            <a:pPr lvl="1" eaLnBrk="1" hangingPunct="1"/>
            <a:r>
              <a:rPr lang="en-US" smtClean="0">
                <a:latin typeface="Arial" charset="0"/>
              </a:rPr>
              <a:t>Individual specific unobserved heterogeneity, u</a:t>
            </a:r>
            <a:r>
              <a:rPr lang="en-US" baseline="-25000" smtClean="0">
                <a:latin typeface="Arial" charset="0"/>
              </a:rPr>
              <a:t>i</a:t>
            </a:r>
            <a:endParaRPr lang="en-US" smtClean="0">
              <a:latin typeface="Arial" charset="0"/>
            </a:endParaRPr>
          </a:p>
          <a:p>
            <a:pPr lvl="1" eaLnBrk="1" hangingPunct="1"/>
            <a:r>
              <a:rPr lang="en-US" smtClean="0">
                <a:latin typeface="Arial" charset="0"/>
              </a:rPr>
              <a:t>Probability or mean, f(</a:t>
            </a:r>
            <a:r>
              <a:rPr lang="en-US" b="1" smtClean="0">
                <a:latin typeface="Arial" charset="0"/>
              </a:rPr>
              <a:t>x</a:t>
            </a:r>
            <a:r>
              <a:rPr lang="en-US" baseline="-25000" smtClean="0">
                <a:latin typeface="Arial" charset="0"/>
              </a:rPr>
              <a:t>it</a:t>
            </a:r>
            <a:r>
              <a:rPr lang="en-US" smtClean="0">
                <a:latin typeface="Arial" charset="0"/>
              </a:rPr>
              <a:t>,</a:t>
            </a:r>
            <a:r>
              <a:rPr lang="en-US" b="1" smtClean="0">
                <a:latin typeface="Arial" charset="0"/>
              </a:rPr>
              <a:t>z</a:t>
            </a:r>
            <a:r>
              <a:rPr lang="en-US" baseline="-25000" smtClean="0">
                <a:latin typeface="Arial" charset="0"/>
              </a:rPr>
              <a:t>i</a:t>
            </a:r>
            <a:r>
              <a:rPr lang="en-US" smtClean="0">
                <a:latin typeface="Arial" charset="0"/>
              </a:rPr>
              <a:t>,u</a:t>
            </a:r>
            <a:r>
              <a:rPr lang="en-US" baseline="-25000" smtClean="0">
                <a:latin typeface="Arial" charset="0"/>
              </a:rPr>
              <a:t>i</a:t>
            </a:r>
            <a:r>
              <a:rPr lang="en-US" smtClean="0">
                <a:latin typeface="Arial" charset="0"/>
              </a:rPr>
              <a:t>)</a:t>
            </a:r>
          </a:p>
          <a:p>
            <a:pPr eaLnBrk="1" hangingPunct="1"/>
            <a:r>
              <a:rPr lang="en-US" b="1" smtClean="0">
                <a:solidFill>
                  <a:srgbClr val="0066FF"/>
                </a:solidFill>
                <a:latin typeface="Arial" charset="0"/>
              </a:rPr>
              <a:t>Random effects</a:t>
            </a:r>
            <a:r>
              <a:rPr lang="en-US" smtClean="0">
                <a:latin typeface="Arial" charset="0"/>
              </a:rPr>
              <a:t>: E[u</a:t>
            </a:r>
            <a:r>
              <a:rPr lang="en-US" baseline="-25000" smtClean="0">
                <a:latin typeface="Arial" charset="0"/>
              </a:rPr>
              <a:t>i</a:t>
            </a:r>
            <a:r>
              <a:rPr lang="en-US" smtClean="0">
                <a:latin typeface="Arial" charset="0"/>
              </a:rPr>
              <a:t>|</a:t>
            </a:r>
            <a:r>
              <a:rPr lang="en-US" b="1" smtClean="0">
                <a:latin typeface="Arial" charset="0"/>
              </a:rPr>
              <a:t>x</a:t>
            </a:r>
            <a:r>
              <a:rPr lang="en-US" baseline="-25000" smtClean="0">
                <a:latin typeface="Arial" charset="0"/>
              </a:rPr>
              <a:t>i1</a:t>
            </a:r>
            <a:r>
              <a:rPr lang="en-US" smtClean="0">
                <a:latin typeface="Arial" charset="0"/>
              </a:rPr>
              <a:t>,…,</a:t>
            </a:r>
            <a:r>
              <a:rPr lang="en-US" b="1" smtClean="0">
                <a:latin typeface="Arial" charset="0"/>
              </a:rPr>
              <a:t>x</a:t>
            </a:r>
            <a:r>
              <a:rPr lang="en-US" baseline="-25000" smtClean="0">
                <a:latin typeface="Arial" charset="0"/>
              </a:rPr>
              <a:t>iT</a:t>
            </a:r>
            <a:r>
              <a:rPr lang="en-US" smtClean="0">
                <a:latin typeface="Arial" charset="0"/>
              </a:rPr>
              <a:t>,</a:t>
            </a:r>
            <a:r>
              <a:rPr lang="en-US" b="1" smtClean="0">
                <a:latin typeface="Arial" charset="0"/>
              </a:rPr>
              <a:t>z</a:t>
            </a:r>
            <a:r>
              <a:rPr lang="en-US" baseline="-25000" smtClean="0">
                <a:latin typeface="Arial" charset="0"/>
              </a:rPr>
              <a:t>i</a:t>
            </a:r>
            <a:r>
              <a:rPr lang="en-US" smtClean="0">
                <a:latin typeface="Arial" charset="0"/>
              </a:rPr>
              <a:t>] = 0</a:t>
            </a:r>
          </a:p>
          <a:p>
            <a:pPr eaLnBrk="1" hangingPunct="1"/>
            <a:r>
              <a:rPr lang="en-US" b="1" smtClean="0">
                <a:solidFill>
                  <a:srgbClr val="0066FF"/>
                </a:solidFill>
                <a:latin typeface="Arial" charset="0"/>
              </a:rPr>
              <a:t>Fixed effects</a:t>
            </a:r>
            <a:r>
              <a:rPr lang="en-US" smtClean="0">
                <a:latin typeface="Arial" charset="0"/>
              </a:rPr>
              <a:t>:      E[u</a:t>
            </a:r>
            <a:r>
              <a:rPr lang="en-US" baseline="-25000" smtClean="0">
                <a:latin typeface="Arial" charset="0"/>
              </a:rPr>
              <a:t>i</a:t>
            </a:r>
            <a:r>
              <a:rPr lang="en-US" smtClean="0">
                <a:latin typeface="Arial" charset="0"/>
              </a:rPr>
              <a:t>|</a:t>
            </a:r>
            <a:r>
              <a:rPr lang="en-US" b="1" smtClean="0">
                <a:latin typeface="Arial" charset="0"/>
              </a:rPr>
              <a:t>x</a:t>
            </a:r>
            <a:r>
              <a:rPr lang="en-US" baseline="-25000" smtClean="0">
                <a:latin typeface="Arial" charset="0"/>
              </a:rPr>
              <a:t>i1</a:t>
            </a:r>
            <a:r>
              <a:rPr lang="en-US" smtClean="0">
                <a:latin typeface="Arial" charset="0"/>
              </a:rPr>
              <a:t>,…,</a:t>
            </a:r>
            <a:r>
              <a:rPr lang="en-US" b="1" smtClean="0">
                <a:latin typeface="Arial" charset="0"/>
              </a:rPr>
              <a:t>x</a:t>
            </a:r>
            <a:r>
              <a:rPr lang="en-US" baseline="-25000" smtClean="0">
                <a:latin typeface="Arial" charset="0"/>
              </a:rPr>
              <a:t>iT</a:t>
            </a:r>
            <a:r>
              <a:rPr lang="en-US" smtClean="0">
                <a:latin typeface="Arial" charset="0"/>
              </a:rPr>
              <a:t>,</a:t>
            </a:r>
            <a:r>
              <a:rPr lang="en-US" b="1" smtClean="0">
                <a:latin typeface="Arial" charset="0"/>
              </a:rPr>
              <a:t>z</a:t>
            </a:r>
            <a:r>
              <a:rPr lang="en-US" baseline="-25000" smtClean="0">
                <a:latin typeface="Arial" charset="0"/>
              </a:rPr>
              <a:t>i</a:t>
            </a:r>
            <a:r>
              <a:rPr lang="en-US" smtClean="0">
                <a:latin typeface="Arial" charset="0"/>
              </a:rPr>
              <a:t>] = g(</a:t>
            </a:r>
            <a:r>
              <a:rPr lang="en-US" b="1" smtClean="0">
                <a:latin typeface="Arial" charset="0"/>
              </a:rPr>
              <a:t>X</a:t>
            </a:r>
            <a:r>
              <a:rPr lang="en-US" baseline="-25000" smtClean="0">
                <a:latin typeface="Arial" charset="0"/>
              </a:rPr>
              <a:t>i</a:t>
            </a:r>
            <a:r>
              <a:rPr lang="en-US" smtClean="0">
                <a:latin typeface="Arial" charset="0"/>
              </a:rPr>
              <a:t>,</a:t>
            </a:r>
            <a:r>
              <a:rPr lang="en-US" b="1" smtClean="0">
                <a:latin typeface="Arial" charset="0"/>
              </a:rPr>
              <a:t>z</a:t>
            </a:r>
            <a:r>
              <a:rPr lang="en-US" baseline="-25000" smtClean="0">
                <a:latin typeface="Arial" charset="0"/>
              </a:rPr>
              <a:t>i</a:t>
            </a:r>
            <a:r>
              <a:rPr lang="en-US" smtClean="0">
                <a:latin typeface="Arial" charset="0"/>
              </a:rPr>
              <a:t>).</a:t>
            </a:r>
          </a:p>
          <a:p>
            <a:pPr eaLnBrk="1" hangingPunct="1"/>
            <a:r>
              <a:rPr lang="en-US" smtClean="0">
                <a:latin typeface="Arial" charset="0"/>
              </a:rPr>
              <a:t>The difference relates to how u</a:t>
            </a:r>
            <a:r>
              <a:rPr lang="en-US" baseline="-25000" smtClean="0">
                <a:latin typeface="Arial" charset="0"/>
              </a:rPr>
              <a:t>i</a:t>
            </a:r>
            <a:r>
              <a:rPr lang="en-US" smtClean="0">
                <a:latin typeface="Arial" charset="0"/>
              </a:rPr>
              <a:t> relates to the observable covariates.</a:t>
            </a:r>
          </a:p>
        </p:txBody>
      </p:sp>
      <p:sp>
        <p:nvSpPr>
          <p:cNvPr id="2" name="Slide Number Placeholder 1"/>
          <p:cNvSpPr>
            <a:spLocks noGrp="1"/>
          </p:cNvSpPr>
          <p:nvPr>
            <p:ph type="sldNum" sz="quarter" idx="12"/>
          </p:nvPr>
        </p:nvSpPr>
        <p:spPr/>
        <p:txBody>
          <a:bodyPr/>
          <a:lstStyle/>
          <a:p>
            <a:pPr>
              <a:defRPr/>
            </a:pPr>
            <a:fld id="{B0E81E5B-D84D-4468-9895-672641D72A83}" type="slidenum">
              <a:rPr lang="en-US"/>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76400"/>
            <a:ext cx="71628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3"/>
          <p:cNvSpPr>
            <a:spLocks noGrp="1" noChangeArrowheads="1"/>
          </p:cNvSpPr>
          <p:nvPr>
            <p:ph type="title"/>
          </p:nvPr>
        </p:nvSpPr>
        <p:spPr/>
        <p:txBody>
          <a:bodyPr/>
          <a:lstStyle/>
          <a:p>
            <a:pPr algn="ctr" eaLnBrk="1" hangingPunct="1"/>
            <a:r>
              <a:rPr lang="en-US" smtClean="0">
                <a:solidFill>
                  <a:schemeClr val="tx1"/>
                </a:solidFill>
              </a:rPr>
              <a:t>Household Income</a:t>
            </a:r>
          </a:p>
        </p:txBody>
      </p:sp>
      <p:sp>
        <p:nvSpPr>
          <p:cNvPr id="13316" name="Text Box 4"/>
          <p:cNvSpPr txBox="1">
            <a:spLocks noChangeArrowheads="1"/>
          </p:cNvSpPr>
          <p:nvPr/>
        </p:nvSpPr>
        <p:spPr bwMode="auto">
          <a:xfrm>
            <a:off x="1066800" y="5791200"/>
            <a:ext cx="7162800" cy="41592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sz="2000" b="1">
                <a:latin typeface="Arial" charset="0"/>
              </a:rPr>
              <a:t>We begin by analyzing  Income using linear regression.</a:t>
            </a:r>
          </a:p>
        </p:txBody>
      </p:sp>
      <p:sp>
        <p:nvSpPr>
          <p:cNvPr id="2" name="Slide Number Placeholder 1"/>
          <p:cNvSpPr>
            <a:spLocks noGrp="1"/>
          </p:cNvSpPr>
          <p:nvPr>
            <p:ph type="sldNum" sz="quarter" idx="12"/>
          </p:nvPr>
        </p:nvSpPr>
        <p:spPr/>
        <p:txBody>
          <a:bodyPr/>
          <a:lstStyle/>
          <a:p>
            <a:pPr>
              <a:defRPr/>
            </a:pPr>
            <a:fld id="{A3711B7C-CFC7-4F8A-BE03-BDA94A36E28F}" type="slidenum">
              <a:rPr lang="en-US"/>
              <a:pPr>
                <a:defRPr/>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304800"/>
            <a:ext cx="8229600" cy="1139825"/>
          </a:xfrm>
        </p:spPr>
        <p:txBody>
          <a:bodyPr/>
          <a:lstStyle/>
          <a:p>
            <a:pPr algn="ctr" eaLnBrk="1" hangingPunct="1"/>
            <a:r>
              <a:rPr lang="en-US" sz="3200" b="1" smtClean="0"/>
              <a:t>Fixed and Random Effects in Regression</a:t>
            </a:r>
          </a:p>
        </p:txBody>
      </p:sp>
      <p:sp>
        <p:nvSpPr>
          <p:cNvPr id="14339" name="Rectangle 3"/>
          <p:cNvSpPr>
            <a:spLocks noGrp="1" noChangeArrowheads="1"/>
          </p:cNvSpPr>
          <p:nvPr>
            <p:ph type="body" idx="4294967295"/>
          </p:nvPr>
        </p:nvSpPr>
        <p:spPr>
          <a:xfrm>
            <a:off x="914400" y="1905000"/>
            <a:ext cx="7772400" cy="4572000"/>
          </a:xfrm>
        </p:spPr>
        <p:txBody>
          <a:bodyPr/>
          <a:lstStyle/>
          <a:p>
            <a:pPr eaLnBrk="1" hangingPunct="1"/>
            <a:r>
              <a:rPr lang="en-US" sz="2400" i="1" smtClean="0">
                <a:latin typeface="Arial" charset="0"/>
              </a:rPr>
              <a:t>y</a:t>
            </a:r>
            <a:r>
              <a:rPr lang="en-US" sz="2400" i="1" baseline="-25000" smtClean="0">
                <a:latin typeface="Arial" charset="0"/>
              </a:rPr>
              <a:t>it</a:t>
            </a:r>
            <a:r>
              <a:rPr lang="en-US" sz="2400" i="1" smtClean="0">
                <a:latin typeface="Arial" charset="0"/>
              </a:rPr>
              <a:t> </a:t>
            </a:r>
            <a:r>
              <a:rPr lang="en-US" sz="2400" smtClean="0">
                <a:latin typeface="Arial" charset="0"/>
              </a:rPr>
              <a:t>= </a:t>
            </a:r>
            <a:r>
              <a:rPr lang="en-US" sz="2400" i="1" smtClean="0">
                <a:latin typeface="Arial" charset="0"/>
              </a:rPr>
              <a:t>a</a:t>
            </a:r>
            <a:r>
              <a:rPr lang="en-US" sz="2400" i="1" baseline="-25000" smtClean="0">
                <a:latin typeface="Arial" charset="0"/>
              </a:rPr>
              <a:t>i</a:t>
            </a:r>
            <a:r>
              <a:rPr lang="en-US" sz="2400" i="1" smtClean="0">
                <a:latin typeface="Arial" charset="0"/>
              </a:rPr>
              <a:t> </a:t>
            </a:r>
            <a:r>
              <a:rPr lang="en-US" sz="2400" smtClean="0">
                <a:latin typeface="Arial" charset="0"/>
              </a:rPr>
              <a:t>+ </a:t>
            </a:r>
            <a:r>
              <a:rPr lang="en-US" sz="2400" b="1" smtClean="0">
                <a:latin typeface="Arial" charset="0"/>
              </a:rPr>
              <a:t>b’x</a:t>
            </a:r>
            <a:r>
              <a:rPr lang="en-US" sz="2400" i="1" baseline="-25000" smtClean="0">
                <a:latin typeface="Arial" charset="0"/>
              </a:rPr>
              <a:t>it</a:t>
            </a:r>
            <a:r>
              <a:rPr lang="en-US" sz="2400" smtClean="0">
                <a:latin typeface="Arial" charset="0"/>
              </a:rPr>
              <a:t> + </a:t>
            </a:r>
            <a:r>
              <a:rPr lang="en-US" sz="2400" i="1" smtClean="0">
                <a:latin typeface="Arial" charset="0"/>
              </a:rPr>
              <a:t>e</a:t>
            </a:r>
            <a:r>
              <a:rPr lang="en-US" sz="2400" i="1" baseline="-25000" smtClean="0">
                <a:latin typeface="Arial" charset="0"/>
              </a:rPr>
              <a:t>it</a:t>
            </a:r>
            <a:endParaRPr lang="en-US" sz="2400" i="1" smtClean="0">
              <a:latin typeface="Arial" charset="0"/>
            </a:endParaRPr>
          </a:p>
          <a:p>
            <a:pPr lvl="1" eaLnBrk="1" hangingPunct="1"/>
            <a:r>
              <a:rPr lang="en-US" sz="2000" smtClean="0">
                <a:latin typeface="Arial" charset="0"/>
              </a:rPr>
              <a:t>Random effects: Two step FGLS. First step is OLS</a:t>
            </a:r>
          </a:p>
          <a:p>
            <a:pPr lvl="1" eaLnBrk="1" hangingPunct="1"/>
            <a:r>
              <a:rPr lang="en-US" sz="2000" smtClean="0">
                <a:latin typeface="Arial" charset="0"/>
              </a:rPr>
              <a:t>Fixed effects:  OLS based on group mean differences</a:t>
            </a:r>
          </a:p>
          <a:p>
            <a:pPr eaLnBrk="1" hangingPunct="1"/>
            <a:r>
              <a:rPr lang="en-US" sz="2400" smtClean="0">
                <a:latin typeface="Arial" charset="0"/>
              </a:rPr>
              <a:t>How do we proceed for a binary choice model?</a:t>
            </a:r>
          </a:p>
          <a:p>
            <a:pPr lvl="1" eaLnBrk="1" hangingPunct="1"/>
            <a:r>
              <a:rPr lang="en-US" sz="2000" i="1" smtClean="0">
                <a:latin typeface="Arial" charset="0"/>
              </a:rPr>
              <a:t>     y</a:t>
            </a:r>
            <a:r>
              <a:rPr lang="en-US" sz="2000" i="1" baseline="-25000" smtClean="0">
                <a:latin typeface="Arial" charset="0"/>
              </a:rPr>
              <a:t>it</a:t>
            </a:r>
            <a:r>
              <a:rPr lang="en-US" sz="2000" i="1" smtClean="0">
                <a:latin typeface="Arial" charset="0"/>
              </a:rPr>
              <a:t>* </a:t>
            </a:r>
            <a:r>
              <a:rPr lang="en-US" sz="2000" smtClean="0">
                <a:latin typeface="Arial" charset="0"/>
              </a:rPr>
              <a:t>= </a:t>
            </a:r>
            <a:r>
              <a:rPr lang="en-US" sz="2000" i="1" smtClean="0">
                <a:latin typeface="Arial" charset="0"/>
              </a:rPr>
              <a:t>a</a:t>
            </a:r>
            <a:r>
              <a:rPr lang="en-US" sz="2000" i="1" baseline="-25000" smtClean="0">
                <a:latin typeface="Arial" charset="0"/>
              </a:rPr>
              <a:t>i</a:t>
            </a:r>
            <a:r>
              <a:rPr lang="en-US" sz="2000" i="1" smtClean="0">
                <a:latin typeface="Arial" charset="0"/>
              </a:rPr>
              <a:t> </a:t>
            </a:r>
            <a:r>
              <a:rPr lang="en-US" sz="2000" smtClean="0">
                <a:latin typeface="Arial" charset="0"/>
              </a:rPr>
              <a:t>+ </a:t>
            </a:r>
            <a:r>
              <a:rPr lang="en-US" sz="2000" b="1" smtClean="0">
                <a:latin typeface="Arial" charset="0"/>
              </a:rPr>
              <a:t>b’x</a:t>
            </a:r>
            <a:r>
              <a:rPr lang="en-US" sz="2000" i="1" baseline="-25000" smtClean="0">
                <a:latin typeface="Arial" charset="0"/>
              </a:rPr>
              <a:t>it</a:t>
            </a:r>
            <a:r>
              <a:rPr lang="en-US" sz="2000" smtClean="0">
                <a:latin typeface="Arial" charset="0"/>
              </a:rPr>
              <a:t> + </a:t>
            </a:r>
            <a:r>
              <a:rPr lang="en-US" sz="2000" i="1" smtClean="0">
                <a:latin typeface="Arial" charset="0"/>
              </a:rPr>
              <a:t>e</a:t>
            </a:r>
            <a:r>
              <a:rPr lang="en-US" sz="2000" i="1" baseline="-25000" smtClean="0">
                <a:latin typeface="Arial" charset="0"/>
              </a:rPr>
              <a:t>it</a:t>
            </a:r>
          </a:p>
          <a:p>
            <a:pPr lvl="1" eaLnBrk="1" hangingPunct="1"/>
            <a:r>
              <a:rPr lang="en-US" sz="2000" i="1" smtClean="0">
                <a:latin typeface="Arial" charset="0"/>
              </a:rPr>
              <a:t>     y</a:t>
            </a:r>
            <a:r>
              <a:rPr lang="en-US" sz="2000" i="1" baseline="-25000" smtClean="0">
                <a:latin typeface="Arial" charset="0"/>
              </a:rPr>
              <a:t>it</a:t>
            </a:r>
            <a:r>
              <a:rPr lang="en-US" sz="2000" i="1" smtClean="0">
                <a:latin typeface="Arial" charset="0"/>
              </a:rPr>
              <a:t> =</a:t>
            </a:r>
            <a:r>
              <a:rPr lang="en-US" sz="2000" smtClean="0">
                <a:latin typeface="Arial" charset="0"/>
              </a:rPr>
              <a:t> 1 if y</a:t>
            </a:r>
            <a:r>
              <a:rPr lang="en-US" sz="2000" baseline="-25000" smtClean="0">
                <a:latin typeface="Arial" charset="0"/>
              </a:rPr>
              <a:t>it</a:t>
            </a:r>
            <a:r>
              <a:rPr lang="en-US" sz="2000" smtClean="0">
                <a:latin typeface="Arial" charset="0"/>
              </a:rPr>
              <a:t>* &gt; 0, 0 otherwise. Prob(y</a:t>
            </a:r>
            <a:r>
              <a:rPr lang="en-US" sz="2000" baseline="-25000" smtClean="0">
                <a:latin typeface="Arial" charset="0"/>
              </a:rPr>
              <a:t>it</a:t>
            </a:r>
            <a:r>
              <a:rPr lang="en-US" sz="2000" smtClean="0">
                <a:latin typeface="Arial" charset="0"/>
              </a:rPr>
              <a:t>=1)=F(</a:t>
            </a:r>
            <a:r>
              <a:rPr lang="en-US" sz="2000" i="1" smtClean="0">
                <a:latin typeface="Arial" charset="0"/>
              </a:rPr>
              <a:t>a</a:t>
            </a:r>
            <a:r>
              <a:rPr lang="en-US" sz="2000" i="1" baseline="-25000" smtClean="0">
                <a:latin typeface="Arial" charset="0"/>
              </a:rPr>
              <a:t>i</a:t>
            </a:r>
            <a:r>
              <a:rPr lang="en-US" sz="2000" i="1" smtClean="0">
                <a:latin typeface="Arial" charset="0"/>
              </a:rPr>
              <a:t> </a:t>
            </a:r>
            <a:r>
              <a:rPr lang="en-US" sz="2000" smtClean="0">
                <a:latin typeface="Arial" charset="0"/>
              </a:rPr>
              <a:t>+ </a:t>
            </a:r>
            <a:r>
              <a:rPr lang="en-US" sz="2000" b="1" smtClean="0">
                <a:latin typeface="Arial" charset="0"/>
              </a:rPr>
              <a:t>b’x</a:t>
            </a:r>
            <a:r>
              <a:rPr lang="en-US" sz="2000" i="1" baseline="-25000" smtClean="0">
                <a:latin typeface="Arial" charset="0"/>
              </a:rPr>
              <a:t>it</a:t>
            </a:r>
            <a:r>
              <a:rPr lang="en-US" sz="2000" smtClean="0">
                <a:latin typeface="Arial" charset="0"/>
              </a:rPr>
              <a:t> ). </a:t>
            </a:r>
          </a:p>
          <a:p>
            <a:pPr eaLnBrk="1" hangingPunct="1"/>
            <a:r>
              <a:rPr lang="en-US" sz="2400" smtClean="0">
                <a:latin typeface="Arial" charset="0"/>
              </a:rPr>
              <a:t>Neither ols nor two step FGLS works (even approximately) if the model is nonlinear.</a:t>
            </a:r>
          </a:p>
          <a:p>
            <a:pPr lvl="1" eaLnBrk="1" hangingPunct="1"/>
            <a:r>
              <a:rPr lang="en-US" sz="2000" smtClean="0">
                <a:latin typeface="Arial" charset="0"/>
              </a:rPr>
              <a:t>Models are fit by maximum likelihood, not OLS or GLS</a:t>
            </a:r>
          </a:p>
          <a:p>
            <a:pPr lvl="1" eaLnBrk="1" hangingPunct="1"/>
            <a:r>
              <a:rPr lang="en-US" sz="2000" smtClean="0">
                <a:latin typeface="Arial" charset="0"/>
              </a:rPr>
              <a:t>New complications arise that are absent in the linear case.</a:t>
            </a:r>
          </a:p>
          <a:p>
            <a:pPr lvl="1" eaLnBrk="1" hangingPunct="1"/>
            <a:endParaRPr lang="en-US" sz="2000" i="1" smtClean="0">
              <a:latin typeface="Arial" charset="0"/>
            </a:endParaRPr>
          </a:p>
        </p:txBody>
      </p:sp>
      <p:sp>
        <p:nvSpPr>
          <p:cNvPr id="2" name="Slide Number Placeholder 1"/>
          <p:cNvSpPr>
            <a:spLocks noGrp="1"/>
          </p:cNvSpPr>
          <p:nvPr>
            <p:ph type="sldNum" sz="quarter" idx="12"/>
          </p:nvPr>
        </p:nvSpPr>
        <p:spPr/>
        <p:txBody>
          <a:bodyPr/>
          <a:lstStyle/>
          <a:p>
            <a:pPr>
              <a:defRPr/>
            </a:pPr>
            <a:fld id="{35E6AB4B-FCB5-4E96-8D6F-88E77855F07F}" type="slidenum">
              <a:rPr lang="en-US"/>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hangingPunct="1"/>
            <a:r>
              <a:rPr lang="en-US" sz="4000" smtClean="0">
                <a:solidFill>
                  <a:schemeClr val="tx1"/>
                </a:solidFill>
              </a:rPr>
              <a:t>Pooled Linear Regression - Income</a:t>
            </a:r>
          </a:p>
        </p:txBody>
      </p:sp>
      <p:sp>
        <p:nvSpPr>
          <p:cNvPr id="15363" name="Text Box 3"/>
          <p:cNvSpPr txBox="1">
            <a:spLocks noChangeArrowheads="1"/>
          </p:cNvSpPr>
          <p:nvPr/>
        </p:nvSpPr>
        <p:spPr bwMode="auto">
          <a:xfrm>
            <a:off x="609600" y="1905000"/>
            <a:ext cx="8153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Ordinary     least squares regression ............</a:t>
            </a:r>
          </a:p>
          <a:p>
            <a:r>
              <a:rPr lang="en-US" sz="1400" b="1">
                <a:latin typeface="Courier New" pitchFamily="49" charset="0"/>
              </a:rPr>
              <a:t>LHS=HHNINC   Mean                 =         .35208</a:t>
            </a:r>
          </a:p>
          <a:p>
            <a:r>
              <a:rPr lang="en-US" sz="1400" b="1">
                <a:latin typeface="Courier New" pitchFamily="49" charset="0"/>
              </a:rPr>
              <a:t>             Standard deviation   =         .17691</a:t>
            </a:r>
          </a:p>
          <a:p>
            <a:r>
              <a:rPr lang="en-US" sz="1400" b="1">
                <a:latin typeface="Courier New" pitchFamily="49" charset="0"/>
              </a:rPr>
              <a:t>             Number of observs.   =          27326</a:t>
            </a:r>
          </a:p>
          <a:p>
            <a:r>
              <a:rPr lang="en-US" sz="1400" b="1">
                <a:latin typeface="Courier New" pitchFamily="49" charset="0"/>
              </a:rPr>
              <a:t>Model size   Parameters           =              2</a:t>
            </a:r>
          </a:p>
          <a:p>
            <a:r>
              <a:rPr lang="en-US" sz="1400" b="1">
                <a:latin typeface="Courier New" pitchFamily="49" charset="0"/>
              </a:rPr>
              <a:t>             Degrees of freedom   =          27324</a:t>
            </a:r>
          </a:p>
          <a:p>
            <a:r>
              <a:rPr lang="en-US" sz="1400" b="1">
                <a:latin typeface="Courier New" pitchFamily="49" charset="0"/>
              </a:rPr>
              <a:t>Residuals    Sum of squares       =      796.31864</a:t>
            </a:r>
          </a:p>
          <a:p>
            <a:r>
              <a:rPr lang="en-US" sz="1400" b="1">
                <a:latin typeface="Courier New" pitchFamily="49" charset="0"/>
              </a:rPr>
              <a:t>             Standard error of e  =         .17071</a:t>
            </a:r>
          </a:p>
          <a:p>
            <a:r>
              <a:rPr lang="en-US" sz="1400" b="1">
                <a:latin typeface="Courier New" pitchFamily="49" charset="0"/>
              </a:rPr>
              <a:t>Fit          R-squared            =         .06883</a:t>
            </a:r>
          </a:p>
          <a:p>
            <a:r>
              <a:rPr lang="en-US" sz="1400" b="1">
                <a:latin typeface="Courier New" pitchFamily="49" charset="0"/>
              </a:rPr>
              <a:t>             Adjusted R-squared   =         .06879</a:t>
            </a:r>
          </a:p>
          <a:p>
            <a:r>
              <a:rPr lang="en-US" sz="1400" b="1">
                <a:latin typeface="Courier New" pitchFamily="49" charset="0"/>
              </a:rPr>
              <a:t>Model test   F[  1, 27324] (prob) =  2019.6(.0000)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.12609***       .00513       24.561   .0000</a:t>
            </a:r>
          </a:p>
          <a:p>
            <a:r>
              <a:rPr lang="en-US" sz="1400" b="1">
                <a:latin typeface="Courier New" pitchFamily="49" charset="0"/>
              </a:rPr>
              <a:t>    EDUC|     </a:t>
            </a:r>
            <a:r>
              <a:rPr lang="en-US" sz="1400" b="1">
                <a:solidFill>
                  <a:srgbClr val="FF0000"/>
                </a:solidFill>
                <a:latin typeface="Courier New" pitchFamily="49" charset="0"/>
              </a:rPr>
              <a:t>.01996</a:t>
            </a:r>
            <a:r>
              <a:rPr lang="en-US" sz="1400" b="1">
                <a:latin typeface="Courier New" pitchFamily="49" charset="0"/>
              </a:rPr>
              <a:t>***       .00044       44.940   .0000      11.3206</a:t>
            </a:r>
          </a:p>
          <a:p>
            <a:r>
              <a:rPr lang="en-US" sz="1400" b="1">
                <a:latin typeface="Courier New" pitchFamily="49" charset="0"/>
              </a:rPr>
              <a:t>--------+-------------------------------------------------------------</a:t>
            </a:r>
          </a:p>
        </p:txBody>
      </p:sp>
      <p:cxnSp>
        <p:nvCxnSpPr>
          <p:cNvPr id="15364" name="Straight Arrow Connector 2"/>
          <p:cNvCxnSpPr>
            <a:cxnSpLocks noChangeShapeType="1"/>
          </p:cNvCxnSpPr>
          <p:nvPr/>
        </p:nvCxnSpPr>
        <p:spPr bwMode="auto">
          <a:xfrm flipH="1">
            <a:off x="6172200" y="3962400"/>
            <a:ext cx="1143000" cy="0"/>
          </a:xfrm>
          <a:prstGeom prst="straightConnector1">
            <a:avLst/>
          </a:prstGeom>
          <a:noFill/>
          <a:ln w="38100" algn="ctr">
            <a:solidFill>
              <a:srgbClr val="FF3300"/>
            </a:solidFill>
            <a:round/>
            <a:headEnd/>
            <a:tailEnd type="arrow" w="med" len="med"/>
          </a:ln>
          <a:extLst>
            <a:ext uri="{909E8E84-426E-40DD-AFC4-6F175D3DCCD1}">
              <a14:hiddenFill xmlns:a14="http://schemas.microsoft.com/office/drawing/2010/main">
                <a:noFill/>
              </a14:hiddenFill>
            </a:ext>
          </a:extLst>
        </p:spPr>
      </p:cxnSp>
      <p:sp>
        <p:nvSpPr>
          <p:cNvPr id="2" name="Slide Number Placeholder 1"/>
          <p:cNvSpPr>
            <a:spLocks noGrp="1"/>
          </p:cNvSpPr>
          <p:nvPr>
            <p:ph type="sldNum" sz="quarter" idx="12"/>
          </p:nvPr>
        </p:nvSpPr>
        <p:spPr/>
        <p:txBody>
          <a:bodyPr/>
          <a:lstStyle/>
          <a:p>
            <a:pPr>
              <a:defRPr/>
            </a:pPr>
            <a:fld id="{ACDD3FFA-92A1-4A6F-A4E1-3D4EDF90E440}" type="slidenum">
              <a:rPr lang="en-US"/>
              <a:pPr>
                <a:defRPr/>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smtClean="0"/>
              <a:t>Fixed Effects</a:t>
            </a:r>
          </a:p>
        </p:txBody>
      </p:sp>
      <p:sp>
        <p:nvSpPr>
          <p:cNvPr id="16387" name="Text Box 4"/>
          <p:cNvSpPr txBox="1">
            <a:spLocks noChangeArrowheads="1"/>
          </p:cNvSpPr>
          <p:nvPr/>
        </p:nvSpPr>
        <p:spPr bwMode="auto">
          <a:xfrm>
            <a:off x="685800" y="1752600"/>
            <a:ext cx="81534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Least Squares with Group Dummy Variables..........</a:t>
            </a:r>
          </a:p>
          <a:p>
            <a:r>
              <a:rPr lang="en-US" sz="1400" b="1">
                <a:latin typeface="Courier New" pitchFamily="49" charset="0"/>
              </a:rPr>
              <a:t>Ordinary     least squares regression ............</a:t>
            </a:r>
          </a:p>
          <a:p>
            <a:r>
              <a:rPr lang="en-US" sz="1400" b="1">
                <a:latin typeface="Courier New" pitchFamily="49" charset="0"/>
              </a:rPr>
              <a:t>LHS=HHNINC   Mean                 =         .35208</a:t>
            </a:r>
          </a:p>
          <a:p>
            <a:r>
              <a:rPr lang="en-US" sz="1400" b="1">
                <a:latin typeface="Courier New" pitchFamily="49" charset="0"/>
              </a:rPr>
              <a:t>             Standard deviation   =         .17691</a:t>
            </a:r>
          </a:p>
          <a:p>
            <a:r>
              <a:rPr lang="en-US" sz="1400" b="1">
                <a:latin typeface="Courier New" pitchFamily="49" charset="0"/>
              </a:rPr>
              <a:t>             Number of observs.   =          27326</a:t>
            </a:r>
          </a:p>
          <a:p>
            <a:r>
              <a:rPr lang="en-US" sz="1400" b="1">
                <a:latin typeface="Courier New" pitchFamily="49" charset="0"/>
              </a:rPr>
              <a:t>Model size   Parameters           =           7294</a:t>
            </a:r>
          </a:p>
          <a:p>
            <a:r>
              <a:rPr lang="en-US" sz="1400" b="1">
                <a:latin typeface="Courier New" pitchFamily="49" charset="0"/>
              </a:rPr>
              <a:t>             Degrees of freedom   =          20032</a:t>
            </a:r>
          </a:p>
          <a:p>
            <a:r>
              <a:rPr lang="en-US" sz="1400" b="1">
                <a:latin typeface="Courier New" pitchFamily="49" charset="0"/>
              </a:rPr>
              <a:t>Residuals    Sum of squares       =      277.15841</a:t>
            </a:r>
          </a:p>
          <a:p>
            <a:r>
              <a:rPr lang="en-US" sz="1400" b="1">
                <a:latin typeface="Courier New" pitchFamily="49" charset="0"/>
              </a:rPr>
              <a:t>             Standard error of e  =         .11763</a:t>
            </a:r>
          </a:p>
          <a:p>
            <a:r>
              <a:rPr lang="en-US" sz="1400" b="1">
                <a:latin typeface="Courier New" pitchFamily="49" charset="0"/>
              </a:rPr>
              <a:t>Fit          R-squared            =         .67591</a:t>
            </a:r>
          </a:p>
          <a:p>
            <a:r>
              <a:rPr lang="en-US" sz="1400" b="1">
                <a:latin typeface="Courier New" pitchFamily="49" charset="0"/>
              </a:rPr>
              <a:t>             Adjusted R-squared   =         .55791</a:t>
            </a:r>
          </a:p>
          <a:p>
            <a:r>
              <a:rPr lang="en-US" sz="1400" b="1">
                <a:latin typeface="Courier New" pitchFamily="49" charset="0"/>
              </a:rPr>
              <a:t>Model test   F[***, 20032] (prob) =     5.7(.0000)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EDUC|     .03664***       .00289       12.688   .0000      11.3206</a:t>
            </a:r>
          </a:p>
          <a:p>
            <a:r>
              <a:rPr lang="en-US" sz="1400" b="1">
                <a:latin typeface="Courier New" pitchFamily="49" charset="0"/>
              </a:rPr>
              <a:t>--------+-------------------------------------------------------------</a:t>
            </a:r>
          </a:p>
          <a:p>
            <a:endParaRPr lang="en-US" sz="1400" b="1">
              <a:latin typeface="Courier New" pitchFamily="49" charset="0"/>
            </a:endParaRPr>
          </a:p>
          <a:p>
            <a:r>
              <a:rPr lang="en-US" sz="1400" b="1">
                <a:solidFill>
                  <a:srgbClr val="FF3300"/>
                </a:solidFill>
                <a:latin typeface="Courier New" pitchFamily="49" charset="0"/>
              </a:rPr>
              <a:t>For the pooled model, R squared was .06883 and </a:t>
            </a:r>
          </a:p>
          <a:p>
            <a:r>
              <a:rPr lang="en-US" sz="1400" b="1">
                <a:solidFill>
                  <a:srgbClr val="FF3300"/>
                </a:solidFill>
                <a:latin typeface="Courier New" pitchFamily="49" charset="0"/>
              </a:rPr>
              <a:t>The estimated coefficient on EDUC was .01996.</a:t>
            </a:r>
          </a:p>
        </p:txBody>
      </p:sp>
      <p:sp>
        <p:nvSpPr>
          <p:cNvPr id="2" name="Slide Number Placeholder 1"/>
          <p:cNvSpPr>
            <a:spLocks noGrp="1"/>
          </p:cNvSpPr>
          <p:nvPr>
            <p:ph type="sldNum" sz="quarter" idx="12"/>
          </p:nvPr>
        </p:nvSpPr>
        <p:spPr/>
        <p:txBody>
          <a:bodyPr/>
          <a:lstStyle/>
          <a:p>
            <a:pPr>
              <a:defRPr/>
            </a:pPr>
            <a:fld id="{990D4DBD-4368-439D-B55E-660A030F5F9B}" type="slidenum">
              <a:rPr lang="en-US"/>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US" smtClean="0"/>
              <a:t>Random Effects</a:t>
            </a:r>
          </a:p>
        </p:txBody>
      </p:sp>
      <p:sp>
        <p:nvSpPr>
          <p:cNvPr id="17411" name="Text Box 4"/>
          <p:cNvSpPr txBox="1">
            <a:spLocks noChangeArrowheads="1"/>
          </p:cNvSpPr>
          <p:nvPr/>
        </p:nvSpPr>
        <p:spPr bwMode="auto">
          <a:xfrm>
            <a:off x="533400" y="1676400"/>
            <a:ext cx="80772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Random Effects Model: v(i,t)    = e(i,t) + u(i)</a:t>
            </a:r>
          </a:p>
          <a:p>
            <a:r>
              <a:rPr lang="en-US" sz="1400" b="1">
                <a:latin typeface="Courier New" pitchFamily="49" charset="0"/>
              </a:rPr>
              <a:t>Estimates:  Var[e]              =       .013836</a:t>
            </a:r>
          </a:p>
          <a:p>
            <a:r>
              <a:rPr lang="en-US" sz="1400" b="1">
                <a:latin typeface="Courier New" pitchFamily="49" charset="0"/>
              </a:rPr>
              <a:t>            Var[u]              =       .015308</a:t>
            </a:r>
          </a:p>
          <a:p>
            <a:r>
              <a:rPr lang="en-US" sz="1400" b="1">
                <a:latin typeface="Courier New" pitchFamily="49" charset="0"/>
              </a:rPr>
              <a:t>            Corr[v(i,t),v(i,s)] =       .525254</a:t>
            </a:r>
          </a:p>
          <a:p>
            <a:r>
              <a:rPr lang="en-US" sz="1400" b="1">
                <a:latin typeface="Courier New" pitchFamily="49" charset="0"/>
              </a:rPr>
              <a:t>Lagrange Multiplier Test vs. Model (3) =*******</a:t>
            </a:r>
          </a:p>
          <a:p>
            <a:r>
              <a:rPr lang="en-US" sz="1400" b="1">
                <a:latin typeface="Courier New" pitchFamily="49" charset="0"/>
              </a:rPr>
              <a:t>( 1 degrees of freedom, prob. value =  .000000)</a:t>
            </a:r>
          </a:p>
          <a:p>
            <a:r>
              <a:rPr lang="en-US" sz="1400" b="1">
                <a:latin typeface="Courier New" pitchFamily="49" charset="0"/>
              </a:rPr>
              <a:t>(High values of LM favor FEM/REM over CR model)</a:t>
            </a:r>
          </a:p>
          <a:p>
            <a:r>
              <a:rPr lang="en-US" sz="1400" b="1">
                <a:latin typeface="Courier New" pitchFamily="49" charset="0"/>
              </a:rPr>
              <a:t>Baltagi-Li form of LM Statistic =       4534.78</a:t>
            </a:r>
          </a:p>
          <a:p>
            <a:r>
              <a:rPr lang="en-US" sz="1400" b="1">
                <a:latin typeface="Courier New" pitchFamily="49" charset="0"/>
              </a:rPr>
              <a:t>            Sum of Squares           796.363710</a:t>
            </a:r>
          </a:p>
          <a:p>
            <a:r>
              <a:rPr lang="en-US" sz="1400" b="1">
                <a:latin typeface="Courier New" pitchFamily="49" charset="0"/>
              </a:rPr>
              <a:t>            R-squared                   .068775</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EDUC|     .02051***       .00069       29.576   .0000      11.3206</a:t>
            </a:r>
          </a:p>
          <a:p>
            <a:r>
              <a:rPr lang="en-US" sz="1400" b="1">
                <a:latin typeface="Courier New" pitchFamily="49" charset="0"/>
              </a:rPr>
              <a:t>Constant|     .11973***       .00808       14.820   .0000</a:t>
            </a:r>
          </a:p>
          <a:p>
            <a:r>
              <a:rPr lang="en-US" sz="1400" b="1">
                <a:latin typeface="Courier New" pitchFamily="49" charset="0"/>
              </a:rPr>
              <a:t>--------+-------------------------------------------------------------</a:t>
            </a:r>
          </a:p>
          <a:p>
            <a:r>
              <a:rPr lang="en-US" sz="1400" b="1">
                <a:latin typeface="Courier New" pitchFamily="49" charset="0"/>
              </a:rPr>
              <a:t>Note: ***, **, * = Significance at 1%, 5%, 10% level.</a:t>
            </a:r>
          </a:p>
          <a:p>
            <a:r>
              <a:rPr lang="en-US" sz="1400" b="1">
                <a:latin typeface="Courier New" pitchFamily="49" charset="0"/>
              </a:rPr>
              <a:t>----------------------------------------------------------------------</a:t>
            </a:r>
          </a:p>
          <a:p>
            <a:r>
              <a:rPr lang="en-US" sz="1400" b="1">
                <a:solidFill>
                  <a:srgbClr val="FF3300"/>
                </a:solidFill>
                <a:latin typeface="Courier New" pitchFamily="49" charset="0"/>
              </a:rPr>
              <a:t>For the pooled model, the estimated coefficient on EDUC was .01996.</a:t>
            </a:r>
          </a:p>
          <a:p>
            <a:r>
              <a:rPr lang="en-US" sz="1400" b="1">
                <a:solidFill>
                  <a:srgbClr val="FF3300"/>
                </a:solidFill>
                <a:latin typeface="Courier New" pitchFamily="49" charset="0"/>
              </a:rPr>
              <a:t>For the fixed effects model, the estimated coefficient on EDUC was .03664.</a:t>
            </a:r>
          </a:p>
        </p:txBody>
      </p:sp>
      <p:sp>
        <p:nvSpPr>
          <p:cNvPr id="2" name="Slide Number Placeholder 1"/>
          <p:cNvSpPr>
            <a:spLocks noGrp="1"/>
          </p:cNvSpPr>
          <p:nvPr>
            <p:ph type="sldNum" sz="quarter" idx="12"/>
          </p:nvPr>
        </p:nvSpPr>
        <p:spPr/>
        <p:txBody>
          <a:bodyPr/>
          <a:lstStyle/>
          <a:p>
            <a:pPr>
              <a:defRPr/>
            </a:pPr>
            <a:fld id="{E510104A-0E7A-4253-B815-492BDDE29041}" type="slidenum">
              <a:rPr lang="en-US"/>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algn="ctr" eaLnBrk="1" hangingPunct="1"/>
            <a:r>
              <a:rPr lang="en-US" smtClean="0"/>
              <a:t>Fixed vs. Random Effects</a:t>
            </a:r>
          </a:p>
        </p:txBody>
      </p:sp>
      <p:sp>
        <p:nvSpPr>
          <p:cNvPr id="18435" name="Rectangle 5"/>
          <p:cNvSpPr>
            <a:spLocks noGrp="1" noChangeArrowheads="1"/>
          </p:cNvSpPr>
          <p:nvPr>
            <p:ph type="body" sz="half" idx="1"/>
          </p:nvPr>
        </p:nvSpPr>
        <p:spPr>
          <a:ln w="12700">
            <a:solidFill>
              <a:schemeClr val="tx1"/>
            </a:solidFill>
            <a:miter lim="800000"/>
            <a:headEnd/>
            <a:tailEnd/>
          </a:ln>
        </p:spPr>
        <p:txBody>
          <a:bodyPr/>
          <a:lstStyle/>
          <a:p>
            <a:pPr eaLnBrk="1" hangingPunct="1">
              <a:lnSpc>
                <a:spcPct val="90000"/>
              </a:lnSpc>
              <a:buFont typeface="Wingdings" pitchFamily="2" charset="2"/>
              <a:buNone/>
            </a:pPr>
            <a:r>
              <a:rPr lang="en-US" sz="2000" smtClean="0">
                <a:latin typeface="Arial" charset="0"/>
              </a:rPr>
              <a:t>    </a:t>
            </a:r>
            <a:r>
              <a:rPr lang="en-US" sz="2000" b="1" smtClean="0">
                <a:solidFill>
                  <a:srgbClr val="0099FF"/>
                </a:solidFill>
                <a:latin typeface="Arial" charset="0"/>
              </a:rPr>
              <a:t>Linear Models</a:t>
            </a:r>
          </a:p>
          <a:p>
            <a:pPr eaLnBrk="1" hangingPunct="1">
              <a:lnSpc>
                <a:spcPct val="90000"/>
              </a:lnSpc>
            </a:pPr>
            <a:r>
              <a:rPr lang="en-US" sz="2000" smtClean="0">
                <a:latin typeface="Arial" charset="0"/>
              </a:rPr>
              <a:t>Fixed Effects</a:t>
            </a:r>
          </a:p>
          <a:p>
            <a:pPr lvl="1" eaLnBrk="1" hangingPunct="1">
              <a:lnSpc>
                <a:spcPct val="90000"/>
              </a:lnSpc>
            </a:pPr>
            <a:r>
              <a:rPr lang="en-US" sz="1800" smtClean="0">
                <a:latin typeface="Arial" charset="0"/>
              </a:rPr>
              <a:t>Robust (consistent) in both cases</a:t>
            </a:r>
          </a:p>
          <a:p>
            <a:pPr lvl="1" eaLnBrk="1" hangingPunct="1">
              <a:lnSpc>
                <a:spcPct val="90000"/>
              </a:lnSpc>
            </a:pPr>
            <a:r>
              <a:rPr lang="en-US" sz="1800" smtClean="0">
                <a:latin typeface="Arial" charset="0"/>
              </a:rPr>
              <a:t>Use OLS</a:t>
            </a:r>
          </a:p>
          <a:p>
            <a:pPr lvl="1" eaLnBrk="1" hangingPunct="1">
              <a:lnSpc>
                <a:spcPct val="90000"/>
              </a:lnSpc>
            </a:pPr>
            <a:r>
              <a:rPr lang="en-US" sz="1800" smtClean="0">
                <a:latin typeface="Arial" charset="0"/>
              </a:rPr>
              <a:t>Convenient</a:t>
            </a:r>
          </a:p>
          <a:p>
            <a:pPr eaLnBrk="1" hangingPunct="1">
              <a:lnSpc>
                <a:spcPct val="90000"/>
              </a:lnSpc>
            </a:pPr>
            <a:r>
              <a:rPr lang="en-US" sz="2000" smtClean="0">
                <a:latin typeface="Arial" charset="0"/>
              </a:rPr>
              <a:t>Random Effects</a:t>
            </a:r>
          </a:p>
          <a:p>
            <a:pPr lvl="1" eaLnBrk="1" hangingPunct="1">
              <a:lnSpc>
                <a:spcPct val="90000"/>
              </a:lnSpc>
            </a:pPr>
            <a:r>
              <a:rPr lang="en-US" sz="1800" smtClean="0">
                <a:latin typeface="Arial" charset="0"/>
              </a:rPr>
              <a:t>Inconsistent in FE case: effects correlated with </a:t>
            </a:r>
            <a:r>
              <a:rPr lang="en-US" sz="1800" b="1" smtClean="0">
                <a:latin typeface="Arial" charset="0"/>
              </a:rPr>
              <a:t>X</a:t>
            </a:r>
          </a:p>
          <a:p>
            <a:pPr lvl="1" eaLnBrk="1" hangingPunct="1">
              <a:lnSpc>
                <a:spcPct val="90000"/>
              </a:lnSpc>
            </a:pPr>
            <a:r>
              <a:rPr lang="en-US" sz="1800" smtClean="0">
                <a:latin typeface="Arial" charset="0"/>
              </a:rPr>
              <a:t>Use FGLS: No necessary distributional assumption</a:t>
            </a:r>
          </a:p>
          <a:p>
            <a:pPr lvl="1" eaLnBrk="1" hangingPunct="1">
              <a:lnSpc>
                <a:spcPct val="90000"/>
              </a:lnSpc>
            </a:pPr>
            <a:r>
              <a:rPr lang="en-US" sz="1800" smtClean="0">
                <a:latin typeface="Arial" charset="0"/>
              </a:rPr>
              <a:t>Smaller number of parameters</a:t>
            </a:r>
          </a:p>
          <a:p>
            <a:pPr lvl="1" eaLnBrk="1" hangingPunct="1">
              <a:lnSpc>
                <a:spcPct val="90000"/>
              </a:lnSpc>
            </a:pPr>
            <a:r>
              <a:rPr lang="en-US" sz="1800" smtClean="0">
                <a:latin typeface="Arial" charset="0"/>
              </a:rPr>
              <a:t>Inconvenient to compute</a:t>
            </a:r>
          </a:p>
          <a:p>
            <a:pPr lvl="1" eaLnBrk="1" hangingPunct="1">
              <a:lnSpc>
                <a:spcPct val="90000"/>
              </a:lnSpc>
            </a:pPr>
            <a:endParaRPr lang="en-US" sz="1800" smtClean="0">
              <a:latin typeface="Arial" charset="0"/>
            </a:endParaRPr>
          </a:p>
        </p:txBody>
      </p:sp>
      <p:sp>
        <p:nvSpPr>
          <p:cNvPr id="18436" name="Rectangle 6"/>
          <p:cNvSpPr>
            <a:spLocks noGrp="1" noChangeArrowheads="1"/>
          </p:cNvSpPr>
          <p:nvPr>
            <p:ph type="body" sz="half" idx="2"/>
          </p:nvPr>
        </p:nvSpPr>
        <p:spPr>
          <a:ln w="12700">
            <a:solidFill>
              <a:schemeClr val="tx1"/>
            </a:solidFill>
            <a:miter lim="800000"/>
            <a:headEnd/>
            <a:tailEnd/>
          </a:ln>
        </p:spPr>
        <p:txBody>
          <a:bodyPr/>
          <a:lstStyle/>
          <a:p>
            <a:pPr eaLnBrk="1" hangingPunct="1">
              <a:lnSpc>
                <a:spcPct val="90000"/>
              </a:lnSpc>
              <a:buFont typeface="Wingdings" pitchFamily="2" charset="2"/>
              <a:buNone/>
            </a:pPr>
            <a:r>
              <a:rPr lang="en-US" sz="2000" smtClean="0">
                <a:latin typeface="Arial" charset="0"/>
              </a:rPr>
              <a:t>    </a:t>
            </a:r>
            <a:r>
              <a:rPr lang="en-US" sz="2000" b="1" smtClean="0">
                <a:solidFill>
                  <a:srgbClr val="0099FF"/>
                </a:solidFill>
                <a:latin typeface="Arial" charset="0"/>
              </a:rPr>
              <a:t>Nonlinear Models</a:t>
            </a:r>
          </a:p>
          <a:p>
            <a:pPr eaLnBrk="1" hangingPunct="1">
              <a:lnSpc>
                <a:spcPct val="90000"/>
              </a:lnSpc>
            </a:pPr>
            <a:r>
              <a:rPr lang="en-US" sz="2000" smtClean="0">
                <a:latin typeface="Arial" charset="0"/>
              </a:rPr>
              <a:t>Fixed Effects</a:t>
            </a:r>
          </a:p>
          <a:p>
            <a:pPr lvl="1" eaLnBrk="1" hangingPunct="1">
              <a:lnSpc>
                <a:spcPct val="90000"/>
              </a:lnSpc>
            </a:pPr>
            <a:r>
              <a:rPr lang="en-US" sz="1800" smtClean="0">
                <a:latin typeface="Arial" charset="0"/>
              </a:rPr>
              <a:t>Usually inconsistent because of IP problem</a:t>
            </a:r>
          </a:p>
          <a:p>
            <a:pPr lvl="1" eaLnBrk="1" hangingPunct="1">
              <a:lnSpc>
                <a:spcPct val="90000"/>
              </a:lnSpc>
            </a:pPr>
            <a:r>
              <a:rPr lang="en-US" sz="1800" smtClean="0">
                <a:latin typeface="Arial" charset="0"/>
              </a:rPr>
              <a:t>Fit by full ML</a:t>
            </a:r>
          </a:p>
          <a:p>
            <a:pPr lvl="1" eaLnBrk="1" hangingPunct="1">
              <a:lnSpc>
                <a:spcPct val="90000"/>
              </a:lnSpc>
            </a:pPr>
            <a:r>
              <a:rPr lang="en-US" sz="1800" smtClean="0">
                <a:latin typeface="Arial" charset="0"/>
              </a:rPr>
              <a:t>Extremely inconvenient</a:t>
            </a:r>
          </a:p>
          <a:p>
            <a:pPr eaLnBrk="1" hangingPunct="1">
              <a:lnSpc>
                <a:spcPct val="90000"/>
              </a:lnSpc>
            </a:pPr>
            <a:r>
              <a:rPr lang="en-US" sz="2000" smtClean="0">
                <a:latin typeface="Arial" charset="0"/>
              </a:rPr>
              <a:t>Random Effects</a:t>
            </a:r>
          </a:p>
          <a:p>
            <a:pPr lvl="1" eaLnBrk="1" hangingPunct="1">
              <a:lnSpc>
                <a:spcPct val="90000"/>
              </a:lnSpc>
            </a:pPr>
            <a:r>
              <a:rPr lang="en-US" sz="1800" smtClean="0">
                <a:latin typeface="Arial" charset="0"/>
              </a:rPr>
              <a:t>Inconsistent in FE case: effects correlated with </a:t>
            </a:r>
            <a:r>
              <a:rPr lang="en-US" sz="1800" b="1" smtClean="0">
                <a:latin typeface="Arial" charset="0"/>
              </a:rPr>
              <a:t>X</a:t>
            </a:r>
          </a:p>
          <a:p>
            <a:pPr lvl="1" eaLnBrk="1" hangingPunct="1">
              <a:lnSpc>
                <a:spcPct val="90000"/>
              </a:lnSpc>
            </a:pPr>
            <a:r>
              <a:rPr lang="en-US" sz="1800" smtClean="0">
                <a:latin typeface="Arial" charset="0"/>
              </a:rPr>
              <a:t>Use full ML: Distributional assumption, usually normal</a:t>
            </a:r>
          </a:p>
          <a:p>
            <a:pPr lvl="1" eaLnBrk="1" hangingPunct="1">
              <a:lnSpc>
                <a:spcPct val="90000"/>
              </a:lnSpc>
            </a:pPr>
            <a:r>
              <a:rPr lang="en-US" sz="1800" smtClean="0">
                <a:latin typeface="Arial" charset="0"/>
              </a:rPr>
              <a:t>Smaller number of parameters</a:t>
            </a:r>
          </a:p>
          <a:p>
            <a:pPr lvl="1" eaLnBrk="1" hangingPunct="1">
              <a:lnSpc>
                <a:spcPct val="90000"/>
              </a:lnSpc>
            </a:pPr>
            <a:r>
              <a:rPr lang="en-US" sz="1800" smtClean="0">
                <a:latin typeface="Arial" charset="0"/>
              </a:rPr>
              <a:t>Always inconvenient to compute</a:t>
            </a:r>
          </a:p>
        </p:txBody>
      </p:sp>
      <p:sp>
        <p:nvSpPr>
          <p:cNvPr id="2" name="Slide Number Placeholder 1"/>
          <p:cNvSpPr>
            <a:spLocks noGrp="1"/>
          </p:cNvSpPr>
          <p:nvPr>
            <p:ph type="sldNum" sz="quarter" idx="12"/>
          </p:nvPr>
        </p:nvSpPr>
        <p:spPr/>
        <p:txBody>
          <a:bodyPr/>
          <a:lstStyle/>
          <a:p>
            <a:pPr>
              <a:defRPr/>
            </a:pPr>
            <a:fld id="{BE487241-D5B3-4058-83AE-170AF9B151B8}" type="slidenum">
              <a:rPr lang="en-US"/>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04800"/>
            <a:ext cx="8229600" cy="1139825"/>
          </a:xfrm>
        </p:spPr>
        <p:txBody>
          <a:bodyPr/>
          <a:lstStyle/>
          <a:p>
            <a:pPr algn="ctr" eaLnBrk="1" hangingPunct="1"/>
            <a:r>
              <a:rPr lang="en-US" smtClean="0"/>
              <a:t>Binary Choice Model</a:t>
            </a:r>
          </a:p>
        </p:txBody>
      </p:sp>
      <p:sp>
        <p:nvSpPr>
          <p:cNvPr id="19459" name="Rectangle 3"/>
          <p:cNvSpPr>
            <a:spLocks noGrp="1" noChangeArrowheads="1"/>
          </p:cNvSpPr>
          <p:nvPr>
            <p:ph type="body" idx="1"/>
          </p:nvPr>
        </p:nvSpPr>
        <p:spPr>
          <a:xfrm>
            <a:off x="762000" y="2057400"/>
            <a:ext cx="8229600" cy="3048000"/>
          </a:xfrm>
        </p:spPr>
        <p:txBody>
          <a:bodyPr/>
          <a:lstStyle/>
          <a:p>
            <a:pPr eaLnBrk="1" hangingPunct="1"/>
            <a:r>
              <a:rPr lang="en-US" smtClean="0">
                <a:latin typeface="Arial" charset="0"/>
              </a:rPr>
              <a:t>Model is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  (</a:t>
            </a:r>
            <a:r>
              <a:rPr lang="en-US" b="1" smtClean="0">
                <a:latin typeface="Arial" charset="0"/>
              </a:rPr>
              <a:t>z</a:t>
            </a:r>
            <a:r>
              <a:rPr lang="en-US" baseline="-25000" smtClean="0">
                <a:latin typeface="Arial" charset="0"/>
              </a:rPr>
              <a:t>i</a:t>
            </a:r>
            <a:r>
              <a:rPr lang="en-US" smtClean="0">
                <a:latin typeface="Arial" charset="0"/>
              </a:rPr>
              <a:t> is embedded in </a:t>
            </a:r>
            <a:r>
              <a:rPr lang="en-US" b="1" smtClean="0">
                <a:latin typeface="Arial" charset="0"/>
              </a:rPr>
              <a:t>x</a:t>
            </a:r>
            <a:r>
              <a:rPr lang="en-US" baseline="-25000" smtClean="0">
                <a:latin typeface="Arial" charset="0"/>
              </a:rPr>
              <a:t>it</a:t>
            </a:r>
            <a:r>
              <a:rPr lang="en-US" smtClean="0">
                <a:latin typeface="Arial" charset="0"/>
              </a:rPr>
              <a:t>)</a:t>
            </a:r>
          </a:p>
          <a:p>
            <a:pPr eaLnBrk="1" hangingPunct="1"/>
            <a:endParaRPr lang="en-US" smtClean="0">
              <a:latin typeface="Arial" charset="0"/>
            </a:endParaRPr>
          </a:p>
          <a:p>
            <a:pPr eaLnBrk="1" hangingPunct="1"/>
            <a:r>
              <a:rPr lang="en-US" smtClean="0">
                <a:latin typeface="Arial" charset="0"/>
              </a:rPr>
              <a:t>In the presence of heterogeneity,</a:t>
            </a:r>
          </a:p>
          <a:p>
            <a:pPr eaLnBrk="1" hangingPunct="1"/>
            <a:endParaRPr lang="en-US" smtClean="0">
              <a:latin typeface="Arial" charset="0"/>
            </a:endParaRPr>
          </a:p>
          <a:p>
            <a:pPr eaLnBrk="1" hangingPunct="1">
              <a:buFont typeface="Wingdings" pitchFamily="2" charset="2"/>
              <a:buNone/>
            </a:pPr>
            <a:r>
              <a:rPr lang="en-US" smtClean="0">
                <a:latin typeface="Arial" charset="0"/>
              </a:rPr>
              <a:t>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,u</a:t>
            </a:r>
            <a:r>
              <a:rPr lang="en-US" baseline="-25000" smtClean="0">
                <a:latin typeface="Arial" charset="0"/>
              </a:rPr>
              <a:t>i</a:t>
            </a:r>
            <a:r>
              <a:rPr lang="en-US" smtClean="0">
                <a:latin typeface="Arial" charset="0"/>
              </a:rPr>
              <a:t>)  =  F(</a:t>
            </a:r>
            <a:r>
              <a:rPr lang="en-US" b="1" smtClean="0">
                <a:latin typeface="Arial" charset="0"/>
              </a:rPr>
              <a:t>x</a:t>
            </a:r>
            <a:r>
              <a:rPr lang="en-US" baseline="-25000" smtClean="0">
                <a:latin typeface="Arial" charset="0"/>
              </a:rPr>
              <a:t>it</a:t>
            </a:r>
            <a:r>
              <a:rPr lang="en-US" smtClean="0">
                <a:latin typeface="Arial" charset="0"/>
              </a:rPr>
              <a:t>,u</a:t>
            </a:r>
            <a:r>
              <a:rPr lang="en-US" baseline="-25000" smtClean="0">
                <a:latin typeface="Arial" charset="0"/>
              </a:rPr>
              <a:t>i</a:t>
            </a:r>
            <a:r>
              <a:rPr lang="en-US" smtClean="0">
                <a:latin typeface="Arial" charset="0"/>
              </a:rPr>
              <a:t>)</a:t>
            </a:r>
          </a:p>
        </p:txBody>
      </p:sp>
      <p:sp>
        <p:nvSpPr>
          <p:cNvPr id="2" name="Slide Number Placeholder 1"/>
          <p:cNvSpPr>
            <a:spLocks noGrp="1"/>
          </p:cNvSpPr>
          <p:nvPr>
            <p:ph type="sldNum" sz="quarter" idx="12"/>
          </p:nvPr>
        </p:nvSpPr>
        <p:spPr/>
        <p:txBody>
          <a:bodyPr/>
          <a:lstStyle/>
          <a:p>
            <a:pPr>
              <a:defRPr/>
            </a:pPr>
            <a:fld id="{6FFBF63C-DC4E-4B8C-975E-71E1F6192BA7}" type="slidenum">
              <a:rPr lang="en-US"/>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685800"/>
            <a:ext cx="8229600" cy="682625"/>
          </a:xfrm>
        </p:spPr>
        <p:txBody>
          <a:bodyPr/>
          <a:lstStyle/>
          <a:p>
            <a:pPr algn="ctr" eaLnBrk="1" hangingPunct="1"/>
            <a:r>
              <a:rPr lang="en-US" sz="3600" smtClean="0"/>
              <a:t>Panel Data Binary Choice Models</a:t>
            </a:r>
          </a:p>
        </p:txBody>
      </p:sp>
      <p:sp>
        <p:nvSpPr>
          <p:cNvPr id="20483" name="Rectangle 3"/>
          <p:cNvSpPr>
            <a:spLocks noGrp="1" noChangeArrowheads="1"/>
          </p:cNvSpPr>
          <p:nvPr>
            <p:ph type="body" idx="4294967295"/>
          </p:nvPr>
        </p:nvSpPr>
        <p:spPr>
          <a:xfrm>
            <a:off x="1143000" y="1752600"/>
            <a:ext cx="7696200" cy="4530725"/>
          </a:xfrm>
        </p:spPr>
        <p:txBody>
          <a:bodyPr/>
          <a:lstStyle/>
          <a:p>
            <a:pPr eaLnBrk="1" hangingPunct="1">
              <a:lnSpc>
                <a:spcPct val="90000"/>
              </a:lnSpc>
              <a:spcBef>
                <a:spcPct val="50000"/>
              </a:spcBef>
              <a:buClrTx/>
              <a:buFont typeface="Wingdings" pitchFamily="2" charset="2"/>
              <a:buNone/>
            </a:pPr>
            <a:r>
              <a:rPr lang="en-US" sz="2400" smtClean="0">
                <a:latin typeface="Arial" charset="0"/>
              </a:rPr>
              <a:t>Random Utility Model for Binary Choice</a:t>
            </a:r>
            <a:br>
              <a:rPr lang="en-US" sz="2400" smtClean="0">
                <a:latin typeface="Arial" charset="0"/>
              </a:rPr>
            </a:br>
            <a:r>
              <a:rPr lang="en-US" sz="2400" smtClean="0">
                <a:latin typeface="Arial" charset="0"/>
              </a:rPr>
              <a:t>    </a:t>
            </a:r>
          </a:p>
          <a:p>
            <a:pPr eaLnBrk="1" hangingPunct="1">
              <a:lnSpc>
                <a:spcPct val="90000"/>
              </a:lnSpc>
              <a:spcBef>
                <a:spcPct val="1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Person i specific effect</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Fixed effects using “dummy” variables</a:t>
            </a:r>
            <a:br>
              <a:rPr lang="en-US" sz="2400" smtClean="0">
                <a:latin typeface="Arial" charset="0"/>
              </a:rPr>
            </a:br>
            <a:endParaRPr lang="en-US" sz="2400" smtClean="0">
              <a:latin typeface="Arial" charset="0"/>
            </a:endParaRPr>
          </a:p>
          <a:p>
            <a:pPr eaLnBrk="1" hangingPunct="1">
              <a:lnSpc>
                <a:spcPct val="90000"/>
              </a:lnSpc>
              <a:spcBef>
                <a:spcPct val="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a:t>
            </a:r>
            <a:r>
              <a:rPr lang="en-US" baseline="-25000" smtClean="0">
                <a:latin typeface="Arial" charset="0"/>
                <a:sym typeface="Symbol" pitchFamily="18" charset="2"/>
              </a:rPr>
              <a:t>i</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Random effects with omitted heterogeneity</a:t>
            </a:r>
          </a:p>
          <a:p>
            <a:pPr eaLnBrk="1" hangingPunct="1">
              <a:lnSpc>
                <a:spcPct val="90000"/>
              </a:lnSpc>
              <a:spcBef>
                <a:spcPct val="5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u</a:t>
            </a:r>
            <a:r>
              <a:rPr lang="en-US" baseline="-25000" smtClean="0">
                <a:latin typeface="Arial" charset="0"/>
                <a:sym typeface="Symbol" pitchFamily="18" charset="2"/>
              </a:rPr>
              <a:t>i</a:t>
            </a:r>
            <a:endParaRPr lang="en-US" sz="240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smtClean="0">
                <a:latin typeface="Arial" charset="0"/>
              </a:rPr>
              <a:t>Same outcome mechanism:  Y</a:t>
            </a:r>
            <a:r>
              <a:rPr lang="en-US" baseline="-25000" smtClean="0">
                <a:latin typeface="Arial" charset="0"/>
              </a:rPr>
              <a:t>it</a:t>
            </a:r>
            <a:r>
              <a:rPr lang="en-US" sz="2400" smtClean="0">
                <a:latin typeface="Arial" charset="0"/>
              </a:rPr>
              <a:t> =  1[U</a:t>
            </a:r>
            <a:r>
              <a:rPr lang="en-US" baseline="-25000" smtClean="0">
                <a:latin typeface="Arial" charset="0"/>
              </a:rPr>
              <a:t>it</a:t>
            </a:r>
            <a:r>
              <a:rPr lang="en-US" sz="2400" smtClean="0">
                <a:latin typeface="Arial" charset="0"/>
              </a:rPr>
              <a:t> &gt; 0]</a:t>
            </a:r>
          </a:p>
          <a:p>
            <a:pPr eaLnBrk="1" hangingPunct="1">
              <a:lnSpc>
                <a:spcPct val="90000"/>
              </a:lnSpc>
              <a:buFont typeface="Wingdings" pitchFamily="2" charset="2"/>
              <a:buNone/>
            </a:pPr>
            <a:endParaRPr lang="en-US" sz="2400" smtClean="0">
              <a:latin typeface="Arial" charset="0"/>
            </a:endParaRPr>
          </a:p>
        </p:txBody>
      </p:sp>
      <p:sp>
        <p:nvSpPr>
          <p:cNvPr id="2" name="Slide Number Placeholder 1"/>
          <p:cNvSpPr>
            <a:spLocks noGrp="1"/>
          </p:cNvSpPr>
          <p:nvPr>
            <p:ph type="sldNum" sz="quarter" idx="12"/>
          </p:nvPr>
        </p:nvSpPr>
        <p:spPr/>
        <p:txBody>
          <a:bodyPr/>
          <a:lstStyle/>
          <a:p>
            <a:pPr>
              <a:defRPr/>
            </a:pPr>
            <a:fld id="{2B5D40E8-02E1-4BD3-987D-91245EE30051}" type="slidenum">
              <a:rPr lang="en-US"/>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57200" y="304800"/>
            <a:ext cx="8229600" cy="1139825"/>
          </a:xfrm>
        </p:spPr>
        <p:txBody>
          <a:bodyPr/>
          <a:lstStyle/>
          <a:p>
            <a:pPr algn="ctr" eaLnBrk="1" hangingPunct="1"/>
            <a:r>
              <a:rPr lang="en-US" sz="3600" smtClean="0"/>
              <a:t>Ignoring Unobserved Heterogeneity</a:t>
            </a:r>
          </a:p>
        </p:txBody>
      </p:sp>
      <p:graphicFrame>
        <p:nvGraphicFramePr>
          <p:cNvPr id="21507" name="Object 3"/>
          <p:cNvGraphicFramePr>
            <a:graphicFrameLocks noChangeAspect="1"/>
          </p:cNvGraphicFramePr>
          <p:nvPr/>
        </p:nvGraphicFramePr>
        <p:xfrm>
          <a:off x="441325" y="2027238"/>
          <a:ext cx="8401050" cy="3724275"/>
        </p:xfrm>
        <a:graphic>
          <a:graphicData uri="http://schemas.openxmlformats.org/presentationml/2006/ole">
            <mc:AlternateContent xmlns:mc="http://schemas.openxmlformats.org/markup-compatibility/2006">
              <mc:Choice xmlns:v="urn:schemas-microsoft-com:vml" Requires="v">
                <p:oleObj spid="_x0000_s21509" name="Equation" r:id="rId4" imgW="3492500" imgH="1549400" progId="Equation.DSMT4">
                  <p:embed/>
                </p:oleObj>
              </mc:Choice>
              <mc:Fallback>
                <p:oleObj name="Equation" r:id="rId4" imgW="3492500" imgH="1549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325" y="2027238"/>
                        <a:ext cx="8401050" cy="3724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FE9285DF-B965-4C90-957D-46E80D72CC07}" type="slidenum">
              <a:rPr lang="en-US"/>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p:nvPr>
        </p:nvSpPr>
        <p:spPr/>
        <p:txBody>
          <a:bodyPr/>
          <a:lstStyle/>
          <a:p>
            <a:pPr algn="ctr" eaLnBrk="1" hangingPunct="1"/>
            <a:r>
              <a:rPr lang="en-US" smtClean="0"/>
              <a:t>Ignoring Heterogeneity</a:t>
            </a:r>
          </a:p>
        </p:txBody>
      </p:sp>
      <p:graphicFrame>
        <p:nvGraphicFramePr>
          <p:cNvPr id="22531" name="Object 3"/>
          <p:cNvGraphicFramePr>
            <a:graphicFrameLocks noChangeAspect="1"/>
          </p:cNvGraphicFramePr>
          <p:nvPr>
            <p:ph idx="1"/>
          </p:nvPr>
        </p:nvGraphicFramePr>
        <p:xfrm>
          <a:off x="1143000" y="2209800"/>
          <a:ext cx="7391400" cy="3448050"/>
        </p:xfrm>
        <a:graphic>
          <a:graphicData uri="http://schemas.openxmlformats.org/presentationml/2006/ole">
            <mc:AlternateContent xmlns:mc="http://schemas.openxmlformats.org/markup-compatibility/2006">
              <mc:Choice xmlns:v="urn:schemas-microsoft-com:vml" Requires="v">
                <p:oleObj spid="_x0000_s22533" name="Equation" r:id="rId4" imgW="3403600" imgH="1587500" progId="Equation.DSMT4">
                  <p:embed/>
                </p:oleObj>
              </mc:Choice>
              <mc:Fallback>
                <p:oleObj name="Equation" r:id="rId4" imgW="3403600" imgH="1587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09800"/>
                        <a:ext cx="7391400" cy="344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324E8F8E-E438-4D7A-A104-C26EC87EF1FE}" type="slidenum">
              <a:rPr lang="en-US"/>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p:txBody>
          <a:bodyPr/>
          <a:lstStyle/>
          <a:p>
            <a:pPr algn="ctr" eaLnBrk="1" hangingPunct="1"/>
            <a:r>
              <a:rPr lang="en-US" smtClean="0"/>
              <a:t>Pooled vs.  A Panel Estimator</a:t>
            </a:r>
          </a:p>
        </p:txBody>
      </p:sp>
      <p:sp>
        <p:nvSpPr>
          <p:cNvPr id="23555" name="Text Box 5"/>
          <p:cNvSpPr txBox="1">
            <a:spLocks noChangeArrowheads="1"/>
          </p:cNvSpPr>
          <p:nvPr/>
        </p:nvSpPr>
        <p:spPr bwMode="auto">
          <a:xfrm>
            <a:off x="457200" y="1752600"/>
            <a:ext cx="8382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 </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p:txBody>
      </p:sp>
      <p:sp>
        <p:nvSpPr>
          <p:cNvPr id="23556" name="Rectangle 6"/>
          <p:cNvSpPr>
            <a:spLocks noChangeArrowheads="1"/>
          </p:cNvSpPr>
          <p:nvPr/>
        </p:nvSpPr>
        <p:spPr bwMode="auto">
          <a:xfrm>
            <a:off x="1828800" y="30480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3557" name="Rectangle 7"/>
          <p:cNvSpPr>
            <a:spLocks noChangeArrowheads="1"/>
          </p:cNvSpPr>
          <p:nvPr/>
        </p:nvSpPr>
        <p:spPr bwMode="auto">
          <a:xfrm>
            <a:off x="1828800" y="44958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B12ADF67-F82A-468F-BFEF-6D13B434A361}" type="slidenum">
              <a:rPr lang="en-US"/>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pPr algn="ctr" eaLnBrk="1" hangingPunct="1"/>
            <a:r>
              <a:rPr lang="en-US" smtClean="0"/>
              <a:t>Partial Effects</a:t>
            </a:r>
          </a:p>
        </p:txBody>
      </p:sp>
      <p:sp>
        <p:nvSpPr>
          <p:cNvPr id="24579" name="Text Box 5"/>
          <p:cNvSpPr txBox="1">
            <a:spLocks noChangeArrowheads="1"/>
          </p:cNvSpPr>
          <p:nvPr/>
        </p:nvSpPr>
        <p:spPr bwMode="auto">
          <a:xfrm>
            <a:off x="914400" y="1828800"/>
            <a:ext cx="79248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|Pooled</a:t>
            </a:r>
          </a:p>
          <a:p>
            <a:r>
              <a:rPr lang="en-US" sz="1400" b="1">
                <a:latin typeface="Courier New" pitchFamily="49" charset="0"/>
              </a:rPr>
              <a:t>     AGE|     .00578***       .00027       21.720   .0000       .39801</a:t>
            </a:r>
          </a:p>
          <a:p>
            <a:r>
              <a:rPr lang="en-US" sz="1400" b="1">
                <a:latin typeface="Courier New" pitchFamily="49" charset="0"/>
              </a:rPr>
              <a:t>    EDUC|    -.01053***       .00131       -8.024   .0000      -.18870</a:t>
            </a:r>
          </a:p>
          <a:p>
            <a:r>
              <a:rPr lang="en-US" sz="1400" b="1">
                <a:latin typeface="Courier New" pitchFamily="49" charset="0"/>
              </a:rPr>
              <a:t>  </a:t>
            </a:r>
            <a:r>
              <a:rPr lang="en-US" sz="1400" b="1">
                <a:solidFill>
                  <a:srgbClr val="FF3300"/>
                </a:solidFill>
                <a:latin typeface="Courier New" pitchFamily="49" charset="0"/>
              </a:rPr>
              <a:t>HHNINC|    -.03847**        .01713       -2.246   .0247      -.02144</a:t>
            </a:r>
          </a:p>
          <a:p>
            <a:r>
              <a:rPr lang="en-US" sz="1400" b="1">
                <a:latin typeface="Courier New" pitchFamily="49" charset="0"/>
              </a:rPr>
              <a:t>--------+-------------------------------------------------------------</a:t>
            </a:r>
          </a:p>
          <a:p>
            <a:r>
              <a:rPr lang="en-US" sz="1400" b="1">
                <a:latin typeface="Courier New" pitchFamily="49" charset="0"/>
              </a:rPr>
              <a:t>        |Based on the panel data estimator</a:t>
            </a:r>
          </a:p>
          <a:p>
            <a:r>
              <a:rPr lang="en-US" sz="1400" b="1">
                <a:latin typeface="Courier New" pitchFamily="49" charset="0"/>
              </a:rPr>
              <a:t>     AGE|     .00620***       .00034       18.375   .0000       .42181</a:t>
            </a:r>
          </a:p>
          <a:p>
            <a:r>
              <a:rPr lang="en-US" sz="1400" b="1">
                <a:latin typeface="Courier New" pitchFamily="49" charset="0"/>
              </a:rPr>
              <a:t>    EDUC|    -.00918***       .00174       -5.282   .0000      -.16256</a:t>
            </a:r>
          </a:p>
          <a:p>
            <a:r>
              <a:rPr lang="en-US" sz="1400" b="1">
                <a:latin typeface="Courier New" pitchFamily="49" charset="0"/>
              </a:rPr>
              <a:t>  </a:t>
            </a:r>
            <a:r>
              <a:rPr lang="en-US" sz="1400" b="1">
                <a:solidFill>
                  <a:srgbClr val="FF3300"/>
                </a:solidFill>
                <a:latin typeface="Courier New" pitchFamily="49" charset="0"/>
              </a:rPr>
              <a:t>HHNINC|     .00183          .01829         .100   .9202       .00101</a:t>
            </a:r>
          </a:p>
          <a:p>
            <a:r>
              <a:rPr lang="en-US" sz="1400" b="1">
                <a:latin typeface="Courier New" pitchFamily="49" charset="0"/>
              </a:rPr>
              <a:t>--------+-------------------------------------------------------------</a:t>
            </a:r>
          </a:p>
        </p:txBody>
      </p:sp>
      <p:sp>
        <p:nvSpPr>
          <p:cNvPr id="24580" name="Rectangle 6"/>
          <p:cNvSpPr>
            <a:spLocks noChangeArrowheads="1"/>
          </p:cNvSpPr>
          <p:nvPr/>
        </p:nvSpPr>
        <p:spPr bwMode="auto">
          <a:xfrm>
            <a:off x="2209800" y="3778250"/>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4581" name="Rectangle 7"/>
          <p:cNvSpPr>
            <a:spLocks noChangeArrowheads="1"/>
          </p:cNvSpPr>
          <p:nvPr/>
        </p:nvSpPr>
        <p:spPr bwMode="auto">
          <a:xfrm>
            <a:off x="2209800" y="4840288"/>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4D151420-F558-44CD-9F7F-417C7759CBAA}" type="slidenum">
              <a:rPr lang="en-US"/>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eaLnBrk="1" hangingPunct="1"/>
            <a:r>
              <a:rPr lang="en-US" smtClean="0"/>
              <a:t>Effect of Clustering</a:t>
            </a:r>
          </a:p>
        </p:txBody>
      </p:sp>
      <p:sp>
        <p:nvSpPr>
          <p:cNvPr id="25603" name="Rectangle 3"/>
          <p:cNvSpPr>
            <a:spLocks noGrp="1" noChangeArrowheads="1"/>
          </p:cNvSpPr>
          <p:nvPr>
            <p:ph type="body" idx="1"/>
          </p:nvPr>
        </p:nvSpPr>
        <p:spPr/>
        <p:txBody>
          <a:bodyPr/>
          <a:lstStyle/>
          <a:p>
            <a:pPr eaLnBrk="1" hangingPunct="1">
              <a:lnSpc>
                <a:spcPct val="90000"/>
              </a:lnSpc>
            </a:pPr>
            <a:r>
              <a:rPr lang="en-US" smtClean="0">
                <a:latin typeface="Arial" charset="0"/>
              </a:rPr>
              <a:t>Y</a:t>
            </a:r>
            <a:r>
              <a:rPr lang="en-US" baseline="-25000" smtClean="0">
                <a:latin typeface="Arial" charset="0"/>
              </a:rPr>
              <a:t>it</a:t>
            </a:r>
            <a:r>
              <a:rPr lang="en-US" smtClean="0">
                <a:latin typeface="Arial" charset="0"/>
              </a:rPr>
              <a:t> must be correlated with Y</a:t>
            </a:r>
            <a:r>
              <a:rPr lang="en-US" baseline="-25000" smtClean="0">
                <a:latin typeface="Arial" charset="0"/>
              </a:rPr>
              <a:t>is</a:t>
            </a:r>
            <a:r>
              <a:rPr lang="en-US" smtClean="0">
                <a:latin typeface="Arial" charset="0"/>
              </a:rPr>
              <a:t> across periods</a:t>
            </a:r>
          </a:p>
          <a:p>
            <a:pPr eaLnBrk="1" hangingPunct="1">
              <a:lnSpc>
                <a:spcPct val="90000"/>
              </a:lnSpc>
            </a:pPr>
            <a:r>
              <a:rPr lang="en-US" smtClean="0">
                <a:latin typeface="Arial" charset="0"/>
              </a:rPr>
              <a:t>Pooled estimator ignores correlation</a:t>
            </a:r>
          </a:p>
          <a:p>
            <a:pPr eaLnBrk="1" hangingPunct="1">
              <a:lnSpc>
                <a:spcPct val="90000"/>
              </a:lnSpc>
            </a:pPr>
            <a:r>
              <a:rPr lang="en-US" smtClean="0">
                <a:latin typeface="Arial" charset="0"/>
              </a:rPr>
              <a:t>Broadly, y</a:t>
            </a:r>
            <a:r>
              <a:rPr lang="en-US" baseline="-25000" smtClean="0">
                <a:latin typeface="Arial" charset="0"/>
              </a:rPr>
              <a:t>it</a:t>
            </a:r>
            <a:r>
              <a:rPr lang="en-US" smtClean="0">
                <a:latin typeface="Arial" charset="0"/>
              </a:rPr>
              <a:t> = E[y</a:t>
            </a:r>
            <a:r>
              <a:rPr lang="en-US" baseline="-25000" smtClean="0">
                <a:latin typeface="Arial" charset="0"/>
              </a:rPr>
              <a:t>it</a:t>
            </a:r>
            <a:r>
              <a:rPr lang="en-US" smtClean="0">
                <a:latin typeface="Arial" charset="0"/>
              </a:rPr>
              <a:t>|</a:t>
            </a:r>
            <a:r>
              <a:rPr lang="en-US" b="1" smtClean="0">
                <a:latin typeface="Arial" charset="0"/>
              </a:rPr>
              <a:t>x</a:t>
            </a:r>
            <a:r>
              <a:rPr lang="en-US" baseline="-25000" smtClean="0">
                <a:latin typeface="Arial" charset="0"/>
              </a:rPr>
              <a:t>it</a:t>
            </a:r>
            <a:r>
              <a:rPr lang="en-US" smtClean="0">
                <a:latin typeface="Arial" charset="0"/>
              </a:rPr>
              <a:t>] + w</a:t>
            </a:r>
            <a:r>
              <a:rPr lang="en-US" baseline="-25000" smtClean="0">
                <a:latin typeface="Arial" charset="0"/>
              </a:rPr>
              <a:t>it</a:t>
            </a:r>
            <a:r>
              <a:rPr lang="en-US" smtClean="0">
                <a:latin typeface="Arial" charset="0"/>
              </a:rPr>
              <a:t>, </a:t>
            </a:r>
          </a:p>
          <a:p>
            <a:pPr lvl="1" eaLnBrk="1" hangingPunct="1">
              <a:lnSpc>
                <a:spcPct val="90000"/>
              </a:lnSpc>
            </a:pPr>
            <a:r>
              <a:rPr lang="en-US" smtClean="0">
                <a:latin typeface="Arial" charset="0"/>
              </a:rPr>
              <a:t>E[y</a:t>
            </a:r>
            <a:r>
              <a:rPr lang="en-US" baseline="-25000" smtClean="0">
                <a:latin typeface="Arial" charset="0"/>
              </a:rPr>
              <a:t>it</a:t>
            </a:r>
            <a:r>
              <a:rPr lang="en-US" smtClean="0">
                <a:latin typeface="Arial" charset="0"/>
              </a:rPr>
              <a:t>|</a:t>
            </a:r>
            <a:r>
              <a:rPr lang="en-US" b="1" smtClean="0">
                <a:latin typeface="Arial" charset="0"/>
              </a:rPr>
              <a:t>x</a:t>
            </a:r>
            <a:r>
              <a:rPr lang="en-US" baseline="-25000" smtClean="0">
                <a:latin typeface="Arial" charset="0"/>
              </a:rPr>
              <a:t>it</a:t>
            </a:r>
            <a:r>
              <a:rPr lang="en-US" smtClean="0">
                <a:latin typeface="Arial" charset="0"/>
              </a:rPr>
              <a:t>]  =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a:t>
            </a:r>
          </a:p>
          <a:p>
            <a:pPr lvl="1" eaLnBrk="1" hangingPunct="1">
              <a:lnSpc>
                <a:spcPct val="90000"/>
              </a:lnSpc>
            </a:pPr>
            <a:r>
              <a:rPr lang="en-US" smtClean="0">
                <a:latin typeface="Arial" charset="0"/>
              </a:rPr>
              <a:t>w</a:t>
            </a:r>
            <a:r>
              <a:rPr lang="en-US" baseline="-25000" smtClean="0">
                <a:latin typeface="Arial" charset="0"/>
              </a:rPr>
              <a:t>it</a:t>
            </a:r>
            <a:r>
              <a:rPr lang="en-US" smtClean="0">
                <a:latin typeface="Arial" charset="0"/>
              </a:rPr>
              <a:t> is correlated across periods</a:t>
            </a:r>
          </a:p>
          <a:p>
            <a:pPr eaLnBrk="1" hangingPunct="1">
              <a:lnSpc>
                <a:spcPct val="90000"/>
              </a:lnSpc>
            </a:pPr>
            <a:r>
              <a:rPr lang="en-US" b="1" smtClean="0">
                <a:latin typeface="Arial" charset="0"/>
              </a:rPr>
              <a:t>Assuming the marginal probability is the same, the pooled estimator is consistent</a:t>
            </a:r>
            <a:r>
              <a:rPr lang="en-US" smtClean="0">
                <a:latin typeface="Arial" charset="0"/>
              </a:rPr>
              <a:t>.  (We just saw that it might not be.)</a:t>
            </a:r>
          </a:p>
          <a:p>
            <a:pPr eaLnBrk="1" hangingPunct="1">
              <a:lnSpc>
                <a:spcPct val="90000"/>
              </a:lnSpc>
            </a:pPr>
            <a:r>
              <a:rPr lang="en-US" b="1" smtClean="0">
                <a:latin typeface="Arial" charset="0"/>
              </a:rPr>
              <a:t>Ignoring the correlation across periods generally leads to underestimating standard errors</a:t>
            </a:r>
            <a:r>
              <a:rPr lang="en-US" smtClean="0">
                <a:latin typeface="Arial" charset="0"/>
              </a:rPr>
              <a:t>.</a:t>
            </a:r>
          </a:p>
          <a:p>
            <a:pPr eaLnBrk="1" hangingPunct="1">
              <a:lnSpc>
                <a:spcPct val="90000"/>
              </a:lnSpc>
            </a:pPr>
            <a:endParaRPr lang="en-US" smtClean="0">
              <a:latin typeface="Arial" charset="0"/>
            </a:endParaRPr>
          </a:p>
        </p:txBody>
      </p:sp>
      <p:sp>
        <p:nvSpPr>
          <p:cNvPr id="2" name="Slide Number Placeholder 1"/>
          <p:cNvSpPr>
            <a:spLocks noGrp="1"/>
          </p:cNvSpPr>
          <p:nvPr>
            <p:ph type="sldNum" sz="quarter" idx="12"/>
          </p:nvPr>
        </p:nvSpPr>
        <p:spPr/>
        <p:txBody>
          <a:bodyPr/>
          <a:lstStyle/>
          <a:p>
            <a:pPr>
              <a:defRPr/>
            </a:pPr>
            <a:fld id="{4863B466-B631-4F1B-B2FC-269DEAAD4855}" type="slidenum">
              <a:rPr lang="en-US"/>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sz="3600" smtClean="0"/>
              <a:t>“Cluster” Corrected Covariance Matrix</a:t>
            </a:r>
          </a:p>
        </p:txBody>
      </p:sp>
      <p:sp>
        <p:nvSpPr>
          <p:cNvPr id="26627" name="Rectangle 3"/>
          <p:cNvSpPr>
            <a:spLocks noGrp="1" noChangeArrowheads="1"/>
          </p:cNvSpPr>
          <p:nvPr>
            <p:ph type="body" idx="4294967295"/>
          </p:nvPr>
        </p:nvSpPr>
        <p:spPr>
          <a:xfrm>
            <a:off x="304800" y="2133600"/>
            <a:ext cx="8229600" cy="1905000"/>
          </a:xfrm>
        </p:spPr>
        <p:txBody>
          <a:bodyPr/>
          <a:lstStyle/>
          <a:p>
            <a:pPr eaLnBrk="1" hangingPunct="1">
              <a:buFont typeface="Wingdings" pitchFamily="2" charset="2"/>
              <a:buNone/>
            </a:pPr>
            <a:r>
              <a:rPr lang="en-US" smtClean="0"/>
              <a:t>      Robustness is not the justification.</a:t>
            </a:r>
          </a:p>
        </p:txBody>
      </p:sp>
      <p:graphicFrame>
        <p:nvGraphicFramePr>
          <p:cNvPr id="26628" name="Object 4"/>
          <p:cNvGraphicFramePr>
            <a:graphicFrameLocks noChangeAspect="1"/>
          </p:cNvGraphicFramePr>
          <p:nvPr/>
        </p:nvGraphicFramePr>
        <p:xfrm>
          <a:off x="1143000" y="2743200"/>
          <a:ext cx="6684963" cy="3163888"/>
        </p:xfrm>
        <a:graphic>
          <a:graphicData uri="http://schemas.openxmlformats.org/presentationml/2006/ole">
            <mc:AlternateContent xmlns:mc="http://schemas.openxmlformats.org/markup-compatibility/2006">
              <mc:Choice xmlns:v="urn:schemas-microsoft-com:vml" Requires="v">
                <p:oleObj spid="_x0000_s26634" name="Equation" r:id="rId4" imgW="2654300" imgH="1257300" progId="Equation.DSMT4">
                  <p:embed/>
                </p:oleObj>
              </mc:Choice>
              <mc:Fallback>
                <p:oleObj name="Equation" r:id="rId4" imgW="2654300" imgH="12573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743200"/>
                        <a:ext cx="6684963" cy="3163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29" name="Rectangle 6"/>
          <p:cNvSpPr>
            <a:spLocks noChangeArrowheads="1"/>
          </p:cNvSpPr>
          <p:nvPr/>
        </p:nvSpPr>
        <p:spPr bwMode="auto">
          <a:xfrm>
            <a:off x="3429000" y="4953000"/>
            <a:ext cx="38100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6630" name="Rectangle 7"/>
          <p:cNvSpPr>
            <a:spLocks noChangeArrowheads="1"/>
          </p:cNvSpPr>
          <p:nvPr/>
        </p:nvSpPr>
        <p:spPr bwMode="auto">
          <a:xfrm>
            <a:off x="4283075" y="5029200"/>
            <a:ext cx="1371600" cy="762000"/>
          </a:xfrm>
          <a:prstGeom prst="rect">
            <a:avLst/>
          </a:prstGeom>
          <a:solidFill>
            <a:srgbClr val="003399">
              <a:alpha val="14902"/>
            </a:srgbClr>
          </a:solidFill>
          <a:ln w="19050">
            <a:solidFill>
              <a:schemeClr val="tx1"/>
            </a:solidFill>
            <a:miter lim="800000"/>
            <a:headEnd/>
            <a:tailEnd/>
          </a:ln>
        </p:spPr>
        <p:txBody>
          <a:bodyPr wrap="none" anchor="ctr"/>
          <a:lstStyle/>
          <a:p>
            <a:endParaRPr lang="en-US"/>
          </a:p>
        </p:txBody>
      </p:sp>
      <p:sp>
        <p:nvSpPr>
          <p:cNvPr id="26631" name="Rectangle 8"/>
          <p:cNvSpPr>
            <a:spLocks noChangeArrowheads="1"/>
          </p:cNvSpPr>
          <p:nvPr/>
        </p:nvSpPr>
        <p:spPr bwMode="auto">
          <a:xfrm>
            <a:off x="2286000" y="4953000"/>
            <a:ext cx="1143000" cy="914400"/>
          </a:xfrm>
          <a:prstGeom prst="rect">
            <a:avLst/>
          </a:prstGeom>
          <a:solidFill>
            <a:schemeClr val="accent1">
              <a:alpha val="25098"/>
            </a:schemeClr>
          </a:solidFill>
          <a:ln w="19050">
            <a:solidFill>
              <a:schemeClr val="tx1"/>
            </a:solidFill>
            <a:miter lim="800000"/>
            <a:headEnd/>
            <a:tailEnd/>
          </a:ln>
        </p:spPr>
        <p:txBody>
          <a:bodyPr wrap="none" anchor="ctr"/>
          <a:lstStyle/>
          <a:p>
            <a:endParaRPr lang="en-US"/>
          </a:p>
        </p:txBody>
      </p:sp>
      <p:sp>
        <p:nvSpPr>
          <p:cNvPr id="26632" name="Rectangle 7"/>
          <p:cNvSpPr>
            <a:spLocks noChangeArrowheads="1"/>
          </p:cNvSpPr>
          <p:nvPr/>
        </p:nvSpPr>
        <p:spPr bwMode="auto">
          <a:xfrm>
            <a:off x="5810250" y="5029200"/>
            <a:ext cx="1371600" cy="762000"/>
          </a:xfrm>
          <a:prstGeom prst="rect">
            <a:avLst/>
          </a:prstGeom>
          <a:solidFill>
            <a:srgbClr val="003399">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6E9BE21C-0059-493E-B42F-69A1B6900F5E}" type="slidenum">
              <a:rPr lang="en-US"/>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algn="ctr" eaLnBrk="1" hangingPunct="1"/>
            <a:r>
              <a:rPr lang="en-US" smtClean="0"/>
              <a:t>Cluster Correction: Doctor</a:t>
            </a:r>
          </a:p>
        </p:txBody>
      </p:sp>
      <p:sp>
        <p:nvSpPr>
          <p:cNvPr id="27651" name="Text Box 5"/>
          <p:cNvSpPr txBox="1">
            <a:spLocks noChangeArrowheads="1"/>
          </p:cNvSpPr>
          <p:nvPr/>
        </p:nvSpPr>
        <p:spPr bwMode="auto">
          <a:xfrm>
            <a:off x="457200" y="1752600"/>
            <a:ext cx="84582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a:t>
            </a:r>
          </a:p>
          <a:p>
            <a:r>
              <a:rPr lang="en-US" sz="1400" b="1">
                <a:latin typeface="Courier New" pitchFamily="49" charset="0"/>
              </a:rPr>
              <a:t>Log likelihood function    -17457.21899</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 Conventional Standard Errors</a:t>
            </a:r>
          </a:p>
          <a:p>
            <a:r>
              <a:rPr lang="en-US" sz="1400" b="1">
                <a:latin typeface="Courier New" pitchFamily="49" charset="0"/>
              </a:rPr>
              <a:t>Constant|    -.25597***       .05481       -4.670   .0000</a:t>
            </a:r>
          </a:p>
          <a:p>
            <a:r>
              <a:rPr lang="en-US" sz="1400" b="1">
                <a:latin typeface="Courier New" pitchFamily="49" charset="0"/>
              </a:rPr>
              <a:t>     AGE|     .01469***       .00071       20.686   .0000      43.5257</a:t>
            </a:r>
          </a:p>
          <a:p>
            <a:r>
              <a:rPr lang="en-US" sz="1400" b="1">
                <a:latin typeface="Courier New" pitchFamily="49" charset="0"/>
              </a:rPr>
              <a:t>    EDUC|    -.01523***       .00355       -4.289   .0000      11.3206</a:t>
            </a:r>
          </a:p>
          <a:p>
            <a:r>
              <a:rPr lang="en-US" sz="1400" b="1">
                <a:latin typeface="Courier New" pitchFamily="49" charset="0"/>
              </a:rPr>
              <a:t>  HHNINC|    -.10914**        .04569       -2.389   .0169       .35208</a:t>
            </a:r>
          </a:p>
          <a:p>
            <a:r>
              <a:rPr lang="en-US" sz="1400" b="1">
                <a:latin typeface="Courier New" pitchFamily="49" charset="0"/>
              </a:rPr>
              <a:t>  FEMALE|     .35209***       .01598       22.027   .0000       .47877</a:t>
            </a:r>
          </a:p>
          <a:p>
            <a:r>
              <a:rPr lang="en-US" sz="1400" b="1">
                <a:latin typeface="Courier New" pitchFamily="49" charset="0"/>
              </a:rPr>
              <a:t>--------+-------------------------------------------------------------</a:t>
            </a:r>
          </a:p>
          <a:p>
            <a:r>
              <a:rPr lang="en-US" sz="1400" b="1">
                <a:latin typeface="Courier New" pitchFamily="49" charset="0"/>
              </a:rPr>
              <a:t>        | Corrected Standard Errors</a:t>
            </a:r>
          </a:p>
          <a:p>
            <a:r>
              <a:rPr lang="en-US" sz="1400" b="1">
                <a:latin typeface="Courier New" pitchFamily="49" charset="0"/>
              </a:rPr>
              <a:t>Constant|    -.25597***       .07744       -3.305   .0009</a:t>
            </a:r>
          </a:p>
          <a:p>
            <a:r>
              <a:rPr lang="en-US" sz="1400" b="1">
                <a:latin typeface="Courier New" pitchFamily="49" charset="0"/>
              </a:rPr>
              <a:t>     AGE|     .01469***       .00098       15.065   .0000      43.5257</a:t>
            </a:r>
          </a:p>
          <a:p>
            <a:r>
              <a:rPr lang="en-US" sz="1400" b="1">
                <a:latin typeface="Courier New" pitchFamily="49" charset="0"/>
              </a:rPr>
              <a:t>    EDUC|    -.01523***       .00504       -3.023   .0025      11.3206</a:t>
            </a:r>
          </a:p>
          <a:p>
            <a:r>
              <a:rPr lang="en-US" sz="1400" b="1">
                <a:latin typeface="Courier New" pitchFamily="49" charset="0"/>
              </a:rPr>
              <a:t>  HHNINC|    -.10914*         .05645       -1.933   .0532       .35208</a:t>
            </a:r>
          </a:p>
          <a:p>
            <a:r>
              <a:rPr lang="en-US" sz="1400" b="1">
                <a:latin typeface="Courier New" pitchFamily="49" charset="0"/>
              </a:rPr>
              <a:t>  FEMALE|     .35209***       .02290       15.372   .0000       .47877</a:t>
            </a:r>
          </a:p>
          <a:p>
            <a:r>
              <a:rPr lang="en-US" sz="1400" b="1">
                <a:latin typeface="Courier New" pitchFamily="49" charset="0"/>
              </a:rPr>
              <a:t>--------+-------------------------------------------------------------</a:t>
            </a:r>
          </a:p>
        </p:txBody>
      </p:sp>
      <p:sp>
        <p:nvSpPr>
          <p:cNvPr id="27652" name="Rectangle 6"/>
          <p:cNvSpPr>
            <a:spLocks noChangeArrowheads="1"/>
          </p:cNvSpPr>
          <p:nvPr/>
        </p:nvSpPr>
        <p:spPr bwMode="auto">
          <a:xfrm>
            <a:off x="4876800" y="34290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27653" name="Rectangle 7"/>
          <p:cNvSpPr>
            <a:spLocks noChangeArrowheads="1"/>
          </p:cNvSpPr>
          <p:nvPr/>
        </p:nvSpPr>
        <p:spPr bwMode="auto">
          <a:xfrm>
            <a:off x="4876800" y="49530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D87DAE07-E25A-4F95-A2EB-C7B5A296AC73}" type="slidenum">
              <a:rPr lang="en-US"/>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pPr algn="ctr" eaLnBrk="1" hangingPunct="1"/>
            <a:r>
              <a:rPr lang="en-US" smtClean="0"/>
              <a:t>Modeling a Binary Outcome</a:t>
            </a:r>
          </a:p>
        </p:txBody>
      </p:sp>
      <p:sp>
        <p:nvSpPr>
          <p:cNvPr id="28675" name="Rectangle 3"/>
          <p:cNvSpPr>
            <a:spLocks noGrp="1" noChangeArrowheads="1"/>
          </p:cNvSpPr>
          <p:nvPr>
            <p:ph type="body" idx="4294967295"/>
          </p:nvPr>
        </p:nvSpPr>
        <p:spPr>
          <a:xfrm>
            <a:off x="914400" y="2209800"/>
            <a:ext cx="7543800" cy="4114800"/>
          </a:xfrm>
        </p:spPr>
        <p:txBody>
          <a:bodyPr/>
          <a:lstStyle/>
          <a:p>
            <a:pPr eaLnBrk="1" hangingPunct="1"/>
            <a:r>
              <a:rPr lang="en-US" sz="2000" smtClean="0">
                <a:latin typeface="Arial" charset="0"/>
              </a:rPr>
              <a:t>Did firm </a:t>
            </a:r>
            <a:r>
              <a:rPr lang="en-US" sz="2000" i="1" smtClean="0">
                <a:latin typeface="Arial" charset="0"/>
              </a:rPr>
              <a:t>i</a:t>
            </a:r>
            <a:r>
              <a:rPr lang="en-US" sz="2000" smtClean="0">
                <a:latin typeface="Arial" charset="0"/>
              </a:rPr>
              <a:t> produce a product or process innovation in year </a:t>
            </a:r>
            <a:r>
              <a:rPr lang="en-US" sz="2000" i="1" smtClean="0">
                <a:latin typeface="Arial" charset="0"/>
              </a:rPr>
              <a:t>t </a:t>
            </a:r>
            <a:r>
              <a:rPr lang="en-US" sz="2000" smtClean="0">
                <a:latin typeface="Arial" charset="0"/>
              </a:rPr>
              <a:t>?   </a:t>
            </a:r>
            <a:r>
              <a:rPr lang="en-US" sz="2000" i="1" smtClean="0">
                <a:latin typeface="Arial" charset="0"/>
              </a:rPr>
              <a:t>y</a:t>
            </a:r>
            <a:r>
              <a:rPr lang="en-US" sz="2000" i="1" baseline="-25000" smtClean="0">
                <a:latin typeface="Arial" charset="0"/>
              </a:rPr>
              <a:t>it</a:t>
            </a:r>
            <a:r>
              <a:rPr lang="en-US" sz="2000" smtClean="0">
                <a:latin typeface="Arial" charset="0"/>
              </a:rPr>
              <a:t> : 1=Yes/0=No</a:t>
            </a:r>
          </a:p>
          <a:p>
            <a:pPr eaLnBrk="1" hangingPunct="1"/>
            <a:r>
              <a:rPr lang="en-US" sz="2000" smtClean="0">
                <a:latin typeface="Arial" charset="0"/>
              </a:rPr>
              <a:t>Observed N=1270 firms for T=5 years, 1984-1988</a:t>
            </a:r>
          </a:p>
          <a:p>
            <a:pPr eaLnBrk="1" hangingPunct="1"/>
            <a:r>
              <a:rPr lang="en-US" sz="2000" smtClean="0">
                <a:latin typeface="Arial" charset="0"/>
              </a:rPr>
              <a:t>Observed covariates: </a:t>
            </a:r>
            <a:r>
              <a:rPr lang="en-US" sz="2000" b="1" smtClean="0">
                <a:latin typeface="Arial" charset="0"/>
              </a:rPr>
              <a:t>x</a:t>
            </a:r>
            <a:r>
              <a:rPr lang="en-US" sz="2000" baseline="-25000" smtClean="0">
                <a:latin typeface="Arial" charset="0"/>
              </a:rPr>
              <a:t>it</a:t>
            </a:r>
            <a:r>
              <a:rPr lang="en-US" sz="2000" smtClean="0">
                <a:latin typeface="Arial" charset="0"/>
              </a:rPr>
              <a:t> = Industry, competitive pressures, size, productivity, etc.</a:t>
            </a:r>
          </a:p>
          <a:p>
            <a:pPr eaLnBrk="1" hangingPunct="1"/>
            <a:r>
              <a:rPr lang="en-US" sz="2000" smtClean="0">
                <a:latin typeface="Arial" charset="0"/>
              </a:rPr>
              <a:t>How to model?</a:t>
            </a:r>
          </a:p>
          <a:p>
            <a:pPr lvl="1" eaLnBrk="1" hangingPunct="1"/>
            <a:r>
              <a:rPr lang="en-US" sz="1800" smtClean="0">
                <a:latin typeface="Arial" charset="0"/>
              </a:rPr>
              <a:t>Binary outcome</a:t>
            </a:r>
          </a:p>
          <a:p>
            <a:pPr lvl="1" eaLnBrk="1" hangingPunct="1"/>
            <a:r>
              <a:rPr lang="en-US" sz="1800" smtClean="0">
                <a:latin typeface="Arial" charset="0"/>
              </a:rPr>
              <a:t>Correlation across time</a:t>
            </a:r>
          </a:p>
          <a:p>
            <a:pPr lvl="1" eaLnBrk="1" hangingPunct="1"/>
            <a:r>
              <a:rPr lang="en-US" sz="1800" smtClean="0">
                <a:latin typeface="Arial" charset="0"/>
              </a:rPr>
              <a:t>Heterogeneity across firms</a:t>
            </a:r>
          </a:p>
        </p:txBody>
      </p:sp>
      <p:sp>
        <p:nvSpPr>
          <p:cNvPr id="2" name="Slide Number Placeholder 1"/>
          <p:cNvSpPr>
            <a:spLocks noGrp="1"/>
          </p:cNvSpPr>
          <p:nvPr>
            <p:ph type="sldNum" sz="quarter" idx="12"/>
          </p:nvPr>
        </p:nvSpPr>
        <p:spPr/>
        <p:txBody>
          <a:bodyPr/>
          <a:lstStyle/>
          <a:p>
            <a:pPr>
              <a:defRPr/>
            </a:pPr>
            <a:fld id="{71DB520F-93A5-4097-B0C3-147B4E2FAC0B}" type="slidenum">
              <a:rPr lang="en-US"/>
              <a:pPr>
                <a:defRPr/>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685800" y="531813"/>
            <a:ext cx="7772400" cy="631825"/>
          </a:xfrm>
        </p:spPr>
        <p:txBody>
          <a:bodyPr/>
          <a:lstStyle/>
          <a:p>
            <a:pPr algn="ctr" eaLnBrk="1" hangingPunct="1"/>
            <a:r>
              <a:rPr lang="en-US" smtClean="0"/>
              <a:t>Application: Innovation</a:t>
            </a:r>
          </a:p>
        </p:txBody>
      </p:sp>
      <p:graphicFrame>
        <p:nvGraphicFramePr>
          <p:cNvPr id="29699" name="Object 3"/>
          <p:cNvGraphicFramePr>
            <a:graphicFrameLocks noChangeAspect="1"/>
          </p:cNvGraphicFramePr>
          <p:nvPr/>
        </p:nvGraphicFramePr>
        <p:xfrm>
          <a:off x="1524000" y="1600200"/>
          <a:ext cx="6553200" cy="4902200"/>
        </p:xfrm>
        <a:graphic>
          <a:graphicData uri="http://schemas.openxmlformats.org/presentationml/2006/ole">
            <mc:AlternateContent xmlns:mc="http://schemas.openxmlformats.org/markup-compatibility/2006">
              <mc:Choice xmlns:v="urn:schemas-microsoft-com:vml" Requires="v">
                <p:oleObj spid="_x0000_s29704" name="Bitmap Image" r:id="rId4" imgW="5830114" imgH="4361905" progId="Paint.Picture">
                  <p:embed/>
                </p:oleObj>
              </mc:Choice>
              <mc:Fallback>
                <p:oleObj name="Bitmap Image" r:id="rId4" imgW="5830114" imgH="4361905"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600200"/>
                        <a:ext cx="6553200" cy="490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0" name="Rectangle 4"/>
          <p:cNvSpPr>
            <a:spLocks noChangeArrowheads="1"/>
          </p:cNvSpPr>
          <p:nvPr/>
        </p:nvSpPr>
        <p:spPr bwMode="auto">
          <a:xfrm>
            <a:off x="1524000" y="3581400"/>
            <a:ext cx="6629400" cy="533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9701" name="Rectangle 5"/>
          <p:cNvSpPr>
            <a:spLocks noChangeArrowheads="1"/>
          </p:cNvSpPr>
          <p:nvPr/>
        </p:nvSpPr>
        <p:spPr bwMode="auto">
          <a:xfrm>
            <a:off x="1524000" y="4724400"/>
            <a:ext cx="6629400" cy="533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9702" name="Rectangle 4"/>
          <p:cNvSpPr>
            <a:spLocks noChangeArrowheads="1"/>
          </p:cNvSpPr>
          <p:nvPr/>
        </p:nvSpPr>
        <p:spPr bwMode="auto">
          <a:xfrm>
            <a:off x="1524000" y="2667000"/>
            <a:ext cx="6629400" cy="533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DD646013-8903-4535-9234-8FCBF57B25B3}" type="slidenum">
              <a:rPr lang="en-US"/>
              <a:pPr>
                <a:defRPr/>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304800" y="1066800"/>
          <a:ext cx="8839200" cy="5419725"/>
        </p:xfrm>
        <a:graphic>
          <a:graphicData uri="http://schemas.openxmlformats.org/presentationml/2006/ole">
            <mc:AlternateContent xmlns:mc="http://schemas.openxmlformats.org/markup-compatibility/2006">
              <mc:Choice xmlns:v="urn:schemas-microsoft-com:vml" Requires="v">
                <p:oleObj spid="_x0000_s30728" name="Bitmap Image" r:id="rId4" imgW="8047619" imgH="4933333" progId="Paint.Picture">
                  <p:embed/>
                </p:oleObj>
              </mc:Choice>
              <mc:Fallback>
                <p:oleObj name="Bitmap Image" r:id="rId4" imgW="8047619" imgH="4933333"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066800"/>
                        <a:ext cx="8839200" cy="541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3" name="Rectangle 3"/>
          <p:cNvSpPr>
            <a:spLocks noChangeArrowheads="1"/>
          </p:cNvSpPr>
          <p:nvPr/>
        </p:nvSpPr>
        <p:spPr bwMode="auto">
          <a:xfrm>
            <a:off x="3505200" y="1600200"/>
            <a:ext cx="1066800" cy="2362200"/>
          </a:xfrm>
          <a:prstGeom prst="rect">
            <a:avLst/>
          </a:prstGeom>
          <a:solidFill>
            <a:srgbClr val="FF0000">
              <a:alpha val="14117"/>
            </a:srgbClr>
          </a:solidFill>
          <a:ln w="57150">
            <a:solidFill>
              <a:srgbClr val="FF0000"/>
            </a:solidFill>
            <a:miter lim="800000"/>
            <a:headEnd/>
            <a:tailEnd/>
          </a:ln>
        </p:spPr>
        <p:txBody>
          <a:bodyPr wrap="none" anchor="ctr"/>
          <a:lstStyle/>
          <a:p>
            <a:endParaRPr lang="en-US"/>
          </a:p>
        </p:txBody>
      </p:sp>
      <p:sp>
        <p:nvSpPr>
          <p:cNvPr id="30724" name="Rectangle 4"/>
          <p:cNvSpPr>
            <a:spLocks noChangeArrowheads="1"/>
          </p:cNvSpPr>
          <p:nvPr/>
        </p:nvSpPr>
        <p:spPr bwMode="auto">
          <a:xfrm>
            <a:off x="5562600" y="1600200"/>
            <a:ext cx="1066800" cy="2362200"/>
          </a:xfrm>
          <a:prstGeom prst="rect">
            <a:avLst/>
          </a:prstGeom>
          <a:solidFill>
            <a:srgbClr val="0000FF">
              <a:alpha val="14902"/>
            </a:srgbClr>
          </a:solidFill>
          <a:ln w="57150">
            <a:solidFill>
              <a:srgbClr val="0000FF"/>
            </a:solidFill>
            <a:miter lim="800000"/>
            <a:headEnd/>
            <a:tailEnd/>
          </a:ln>
        </p:spPr>
        <p:txBody>
          <a:bodyPr wrap="none" anchor="ctr"/>
          <a:lstStyle/>
          <a:p>
            <a:endParaRPr lang="en-US"/>
          </a:p>
        </p:txBody>
      </p:sp>
      <p:sp>
        <p:nvSpPr>
          <p:cNvPr id="30725" name="Rectangle 5"/>
          <p:cNvSpPr>
            <a:spLocks noChangeArrowheads="1"/>
          </p:cNvSpPr>
          <p:nvPr/>
        </p:nvSpPr>
        <p:spPr bwMode="auto">
          <a:xfrm>
            <a:off x="381000" y="4495800"/>
            <a:ext cx="5943600" cy="304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0726" name="Rectangle 6"/>
          <p:cNvSpPr>
            <a:spLocks noChangeArrowheads="1"/>
          </p:cNvSpPr>
          <p:nvPr/>
        </p:nvSpPr>
        <p:spPr bwMode="auto">
          <a:xfrm>
            <a:off x="381000" y="5105400"/>
            <a:ext cx="5943600" cy="30480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BB5B5BCF-B4F2-4D8C-B50A-5E8AB6DA8AA5}" type="slidenum">
              <a:rPr lang="en-US"/>
              <a:pPr>
                <a:defRPr/>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en-US" smtClean="0"/>
              <a:t>A Random Effects Model</a:t>
            </a:r>
          </a:p>
        </p:txBody>
      </p:sp>
      <p:graphicFrame>
        <p:nvGraphicFramePr>
          <p:cNvPr id="31747" name="Object 4"/>
          <p:cNvGraphicFramePr>
            <a:graphicFrameLocks noChangeAspect="1"/>
          </p:cNvGraphicFramePr>
          <p:nvPr>
            <p:ph idx="1"/>
          </p:nvPr>
        </p:nvGraphicFramePr>
        <p:xfrm>
          <a:off x="1295400" y="1828800"/>
          <a:ext cx="6477000" cy="4262438"/>
        </p:xfrm>
        <a:graphic>
          <a:graphicData uri="http://schemas.openxmlformats.org/presentationml/2006/ole">
            <mc:AlternateContent xmlns:mc="http://schemas.openxmlformats.org/markup-compatibility/2006">
              <mc:Choice xmlns:v="urn:schemas-microsoft-com:vml" Requires="v">
                <p:oleObj spid="_x0000_s31750" name="Equation" r:id="rId4" imgW="3416300" imgH="2247900" progId="Equation.DSMT4">
                  <p:embed/>
                </p:oleObj>
              </mc:Choice>
              <mc:Fallback>
                <p:oleObj name="Equation" r:id="rId4" imgW="3416300" imgH="22479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828800"/>
                        <a:ext cx="6477000" cy="426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48" name="Line 7"/>
          <p:cNvSpPr>
            <a:spLocks noChangeShapeType="1"/>
          </p:cNvSpPr>
          <p:nvPr/>
        </p:nvSpPr>
        <p:spPr bwMode="auto">
          <a:xfrm flipH="1">
            <a:off x="3429000" y="1600200"/>
            <a:ext cx="457200" cy="3048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 name="Slide Number Placeholder 1"/>
          <p:cNvSpPr>
            <a:spLocks noGrp="1"/>
          </p:cNvSpPr>
          <p:nvPr>
            <p:ph type="sldNum" sz="quarter" idx="12"/>
          </p:nvPr>
        </p:nvSpPr>
        <p:spPr/>
        <p:txBody>
          <a:bodyPr/>
          <a:lstStyle/>
          <a:p>
            <a:pPr>
              <a:defRPr/>
            </a:pPr>
            <a:fld id="{3B081ADF-BA41-4134-9945-5F1C15002FDE}" type="slidenum">
              <a:rPr lang="en-US"/>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p:txBody>
          <a:bodyPr/>
          <a:lstStyle/>
          <a:p>
            <a:pPr algn="ctr" eaLnBrk="1" hangingPunct="1"/>
            <a:r>
              <a:rPr lang="en-US" smtClean="0"/>
              <a:t>A Computable Log Likelihood</a:t>
            </a:r>
          </a:p>
        </p:txBody>
      </p:sp>
      <p:graphicFrame>
        <p:nvGraphicFramePr>
          <p:cNvPr id="32771" name="Object 5"/>
          <p:cNvGraphicFramePr>
            <a:graphicFrameLocks noChangeAspect="1"/>
          </p:cNvGraphicFramePr>
          <p:nvPr>
            <p:ph idx="1"/>
          </p:nvPr>
        </p:nvGraphicFramePr>
        <p:xfrm>
          <a:off x="1295400" y="2209800"/>
          <a:ext cx="7010400" cy="3346450"/>
        </p:xfrm>
        <a:graphic>
          <a:graphicData uri="http://schemas.openxmlformats.org/presentationml/2006/ole">
            <mc:AlternateContent xmlns:mc="http://schemas.openxmlformats.org/markup-compatibility/2006">
              <mc:Choice xmlns:v="urn:schemas-microsoft-com:vml" Requires="v">
                <p:oleObj spid="_x0000_s32773" name="Equation" r:id="rId4" imgW="3594100" imgH="1714500" progId="Equation.DSMT4">
                  <p:embed/>
                </p:oleObj>
              </mc:Choice>
              <mc:Fallback>
                <p:oleObj name="Equation" r:id="rId4" imgW="3594100" imgH="17145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209800"/>
                        <a:ext cx="7010400" cy="334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2996C8B2-17DE-457E-B47E-E3DCDB5F0932}" type="slidenum">
              <a:rPr lang="en-US"/>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pPr algn="ctr" eaLnBrk="1" hangingPunct="1"/>
            <a:r>
              <a:rPr lang="en-US" smtClean="0"/>
              <a:t>Quadrature – Butler and Moffitt</a:t>
            </a:r>
          </a:p>
        </p:txBody>
      </p:sp>
      <p:graphicFrame>
        <p:nvGraphicFramePr>
          <p:cNvPr id="33795" name="Object 3"/>
          <p:cNvGraphicFramePr>
            <a:graphicFrameLocks noChangeAspect="1"/>
          </p:cNvGraphicFramePr>
          <p:nvPr>
            <p:ph idx="4294967295"/>
          </p:nvPr>
        </p:nvGraphicFramePr>
        <p:xfrm>
          <a:off x="1295400" y="1676400"/>
          <a:ext cx="6705600" cy="4697413"/>
        </p:xfrm>
        <a:graphic>
          <a:graphicData uri="http://schemas.openxmlformats.org/presentationml/2006/ole">
            <mc:AlternateContent xmlns:mc="http://schemas.openxmlformats.org/markup-compatibility/2006">
              <mc:Choice xmlns:v="urn:schemas-microsoft-com:vml" Requires="v">
                <p:oleObj spid="_x0000_s33797" name="Equation" r:id="rId4" imgW="4495800" imgH="3149600" progId="Equation.DSMT4">
                  <p:embed/>
                </p:oleObj>
              </mc:Choice>
              <mc:Fallback>
                <p:oleObj name="Equation" r:id="rId4" imgW="4495800" imgH="3149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76400"/>
                        <a:ext cx="6705600" cy="469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9D54CCA9-1061-4D68-B3DA-EC8F9193D117}" type="slidenum">
              <a:rPr lang="en-US"/>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Grp="1" noChangeArrowheads="1"/>
          </p:cNvSpPr>
          <p:nvPr>
            <p:ph type="title"/>
          </p:nvPr>
        </p:nvSpPr>
        <p:spPr/>
        <p:txBody>
          <a:bodyPr/>
          <a:lstStyle/>
          <a:p>
            <a:pPr algn="ctr" eaLnBrk="1" hangingPunct="1"/>
            <a:r>
              <a:rPr lang="en-US" smtClean="0"/>
              <a:t>Quadrature Log Likelihood</a:t>
            </a:r>
          </a:p>
        </p:txBody>
      </p:sp>
      <p:graphicFrame>
        <p:nvGraphicFramePr>
          <p:cNvPr id="34819" name="Object 3"/>
          <p:cNvGraphicFramePr>
            <a:graphicFrameLocks noChangeAspect="1"/>
          </p:cNvGraphicFramePr>
          <p:nvPr>
            <p:ph idx="1"/>
          </p:nvPr>
        </p:nvGraphicFramePr>
        <p:xfrm>
          <a:off x="990600" y="2362200"/>
          <a:ext cx="7162800" cy="1552575"/>
        </p:xfrm>
        <a:graphic>
          <a:graphicData uri="http://schemas.openxmlformats.org/presentationml/2006/ole">
            <mc:AlternateContent xmlns:mc="http://schemas.openxmlformats.org/markup-compatibility/2006">
              <mc:Choice xmlns:v="urn:schemas-microsoft-com:vml" Requires="v">
                <p:oleObj spid="_x0000_s34821" name="Equation" r:id="rId4" imgW="4102100" imgH="889000" progId="Equation.DSMT4">
                  <p:embed/>
                </p:oleObj>
              </mc:Choice>
              <mc:Fallback>
                <p:oleObj name="Equation" r:id="rId4" imgW="4102100" imgH="889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2200"/>
                        <a:ext cx="7162800" cy="155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CCD2F756-C485-4102-9CB8-3D48EE4630B2}" type="slidenum">
              <a:rPr lang="en-US"/>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ChangeArrowheads="1"/>
          </p:cNvSpPr>
          <p:nvPr>
            <p:ph type="title"/>
          </p:nvPr>
        </p:nvSpPr>
        <p:spPr/>
        <p:txBody>
          <a:bodyPr/>
          <a:lstStyle/>
          <a:p>
            <a:pPr algn="ctr" eaLnBrk="1" hangingPunct="1"/>
            <a:r>
              <a:rPr lang="en-US" smtClean="0"/>
              <a:t>Simulation</a:t>
            </a:r>
          </a:p>
        </p:txBody>
      </p:sp>
      <p:graphicFrame>
        <p:nvGraphicFramePr>
          <p:cNvPr id="35843" name="Object 3"/>
          <p:cNvGraphicFramePr>
            <a:graphicFrameLocks noChangeAspect="1"/>
          </p:cNvGraphicFramePr>
          <p:nvPr>
            <p:ph idx="1"/>
          </p:nvPr>
        </p:nvGraphicFramePr>
        <p:xfrm>
          <a:off x="838200" y="1752600"/>
          <a:ext cx="7772400" cy="4127500"/>
        </p:xfrm>
        <a:graphic>
          <a:graphicData uri="http://schemas.openxmlformats.org/presentationml/2006/ole">
            <mc:AlternateContent xmlns:mc="http://schemas.openxmlformats.org/markup-compatibility/2006">
              <mc:Choice xmlns:v="urn:schemas-microsoft-com:vml" Requires="v">
                <p:oleObj spid="_x0000_s35847" name="Equation" r:id="rId4" imgW="4305300" imgH="2286000" progId="Equation.DSMT4">
                  <p:embed/>
                </p:oleObj>
              </mc:Choice>
              <mc:Fallback>
                <p:oleObj name="Equation" r:id="rId4" imgW="4305300" imgH="2286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7772400" cy="412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35844" name="Straight Arrow Connector 2"/>
          <p:cNvCxnSpPr>
            <a:cxnSpLocks noChangeShapeType="1"/>
          </p:cNvCxnSpPr>
          <p:nvPr/>
        </p:nvCxnSpPr>
        <p:spPr bwMode="auto">
          <a:xfrm flipH="1" flipV="1">
            <a:off x="7239000" y="5791200"/>
            <a:ext cx="381000" cy="5334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5845" name="Straight Arrow Connector 5"/>
          <p:cNvCxnSpPr>
            <a:cxnSpLocks noChangeShapeType="1"/>
          </p:cNvCxnSpPr>
          <p:nvPr/>
        </p:nvCxnSpPr>
        <p:spPr bwMode="auto">
          <a:xfrm flipH="1" flipV="1">
            <a:off x="3276600" y="5791200"/>
            <a:ext cx="381000" cy="5334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Slide Number Placeholder 1"/>
          <p:cNvSpPr>
            <a:spLocks noGrp="1"/>
          </p:cNvSpPr>
          <p:nvPr>
            <p:ph type="sldNum" sz="quarter" idx="12"/>
          </p:nvPr>
        </p:nvSpPr>
        <p:spPr/>
        <p:txBody>
          <a:bodyPr/>
          <a:lstStyle/>
          <a:p>
            <a:pPr>
              <a:defRPr/>
            </a:pPr>
            <a:fld id="{41B87E8A-C3D5-49DF-90C3-AAF7123B022D}" type="slidenum">
              <a:rPr lang="en-US"/>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algn="ctr" eaLnBrk="1" hangingPunct="1"/>
            <a:r>
              <a:rPr lang="en-US" smtClean="0"/>
              <a:t>Random Effects Model</a:t>
            </a:r>
          </a:p>
        </p:txBody>
      </p:sp>
      <p:sp>
        <p:nvSpPr>
          <p:cNvPr id="36867" name="Text Box 5"/>
          <p:cNvSpPr txBox="1">
            <a:spLocks noChangeArrowheads="1"/>
          </p:cNvSpPr>
          <p:nvPr/>
        </p:nvSpPr>
        <p:spPr bwMode="auto">
          <a:xfrm>
            <a:off x="685800" y="1447800"/>
            <a:ext cx="76962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solidFill>
                  <a:srgbClr val="FF0000"/>
                </a:solidFill>
                <a:latin typeface="Courier New" pitchFamily="49" charset="0"/>
              </a:rPr>
              <a:t>Random Effects Binary Probit Model using the Butler and Moffitt method</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a:latin typeface="Courier New" pitchFamily="49" charset="0"/>
              </a:rPr>
              <a:t>Significance level               .00000</a:t>
            </a:r>
          </a:p>
          <a:p>
            <a:r>
              <a:rPr lang="en-US" sz="1400" b="1">
                <a:latin typeface="Courier New" pitchFamily="49" charset="0"/>
              </a:rPr>
              <a:t>McFadden Pseudo R-squared      .0796766</a:t>
            </a:r>
          </a:p>
          <a:p>
            <a:r>
              <a:rPr lang="en-US" sz="1400" b="1">
                <a:latin typeface="Courier New" pitchFamily="49" charset="0"/>
              </a:rPr>
              <a:t>Estimation 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Estimates</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
        <p:nvSpPr>
          <p:cNvPr id="2" name="Slide Number Placeholder 1"/>
          <p:cNvSpPr>
            <a:spLocks noGrp="1"/>
          </p:cNvSpPr>
          <p:nvPr>
            <p:ph type="sldNum" sz="quarter" idx="12"/>
          </p:nvPr>
        </p:nvSpPr>
        <p:spPr/>
        <p:txBody>
          <a:bodyPr/>
          <a:lstStyle/>
          <a:p>
            <a:pPr>
              <a:defRPr/>
            </a:pPr>
            <a:fld id="{69DAD363-E940-4667-A086-C8A79EFA894E}" type="slidenum">
              <a:rPr lang="en-US"/>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eaLnBrk="1" hangingPunct="1"/>
            <a:r>
              <a:rPr lang="en-US" smtClean="0"/>
              <a:t>Random Parameter Model</a:t>
            </a:r>
          </a:p>
        </p:txBody>
      </p:sp>
      <p:sp>
        <p:nvSpPr>
          <p:cNvPr id="37891" name="Text Box 4"/>
          <p:cNvSpPr txBox="1">
            <a:spLocks noChangeArrowheads="1"/>
          </p:cNvSpPr>
          <p:nvPr/>
        </p:nvSpPr>
        <p:spPr bwMode="auto">
          <a:xfrm>
            <a:off x="457200" y="1447800"/>
            <a:ext cx="80772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a:latin typeface="Courier New" pitchFamily="49" charset="0"/>
              </a:rPr>
              <a:t>Significance level               .00000</a:t>
            </a:r>
          </a:p>
          <a:p>
            <a:r>
              <a:rPr lang="en-US" sz="1400" b="1">
                <a:latin typeface="Courier New" pitchFamily="49" charset="0"/>
              </a:rPr>
              <a:t>McFadden Pseudo R-squared      .0793400</a:t>
            </a:r>
          </a:p>
          <a:p>
            <a:r>
              <a:rPr lang="en-US" sz="1400" b="1">
                <a:latin typeface="Courier New" pitchFamily="49" charset="0"/>
              </a:rPr>
              <a:t>Estimation based on N =  27326, K =   5</a:t>
            </a:r>
          </a:p>
          <a:p>
            <a:r>
              <a:rPr lang="en-US" sz="1400" b="1">
                <a:latin typeface="Courier New" pitchFamily="49" charset="0"/>
              </a:rPr>
              <a:t>Unbalanced panel has   7293 individuals</a:t>
            </a:r>
          </a:p>
          <a:p>
            <a:r>
              <a:rPr lang="en-US" sz="1400" b="1">
                <a:latin typeface="Courier New" pitchFamily="49" charset="0"/>
              </a:rPr>
              <a:t>PROBIT (normal)  probability model</a:t>
            </a:r>
          </a:p>
          <a:p>
            <a:r>
              <a:rPr lang="en-US" sz="1400" b="1">
                <a:latin typeface="Courier New" pitchFamily="49" charset="0"/>
              </a:rPr>
              <a:t>Simulation 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37892" name="Rectangle 1"/>
          <p:cNvSpPr>
            <a:spLocks noChangeArrowheads="1"/>
          </p:cNvSpPr>
          <p:nvPr/>
        </p:nvSpPr>
        <p:spPr bwMode="auto">
          <a:xfrm>
            <a:off x="457200" y="5638800"/>
            <a:ext cx="7391400" cy="914400"/>
          </a:xfrm>
          <a:prstGeom prst="rect">
            <a:avLst/>
          </a:prstGeom>
          <a:solidFill>
            <a:srgbClr val="99CC00">
              <a:alpha val="20000"/>
            </a:srgbClr>
          </a:solidFill>
          <a:ln w="19050" algn="ctr">
            <a:solidFill>
              <a:schemeClr val="tx1"/>
            </a:solidFill>
            <a:round/>
            <a:headEnd/>
            <a:tailEnd/>
          </a:ln>
        </p:spPr>
        <p:txBody>
          <a:bodyPr wrap="none"/>
          <a:lstStyle/>
          <a:p>
            <a:endParaRPr lang="en-US"/>
          </a:p>
        </p:txBody>
      </p:sp>
      <p:graphicFrame>
        <p:nvGraphicFramePr>
          <p:cNvPr id="37893" name="Object 2"/>
          <p:cNvGraphicFramePr>
            <a:graphicFrameLocks noChangeAspect="1"/>
          </p:cNvGraphicFramePr>
          <p:nvPr/>
        </p:nvGraphicFramePr>
        <p:xfrm>
          <a:off x="5257800" y="2590800"/>
          <a:ext cx="1924050" cy="1139825"/>
        </p:xfrm>
        <a:graphic>
          <a:graphicData uri="http://schemas.openxmlformats.org/presentationml/2006/ole">
            <mc:AlternateContent xmlns:mc="http://schemas.openxmlformats.org/markup-compatibility/2006">
              <mc:Choice xmlns:v="urn:schemas-microsoft-com:vml" Requires="v">
                <p:oleObj spid="_x0000_s37895" name="Equation" r:id="rId4" imgW="1028700" imgH="609600" progId="Equation.DSMT4">
                  <p:embed/>
                </p:oleObj>
              </mc:Choice>
              <mc:Fallback>
                <p:oleObj name="Equation" r:id="rId4" imgW="1028700" imgH="609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2590800"/>
                        <a:ext cx="192405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B07155CE-3794-44C9-AD9F-0F77DAC61057}" type="slidenum">
              <a:rPr lang="en-US"/>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t>Fixed Effects Models</a:t>
            </a:r>
          </a:p>
        </p:txBody>
      </p:sp>
      <p:sp>
        <p:nvSpPr>
          <p:cNvPr id="38915" name="Rectangle 3"/>
          <p:cNvSpPr>
            <a:spLocks noGrp="1" noChangeArrowheads="1"/>
          </p:cNvSpPr>
          <p:nvPr>
            <p:ph type="body" idx="4294967295"/>
          </p:nvPr>
        </p:nvSpPr>
        <p:spPr/>
        <p:txBody>
          <a:bodyPr/>
          <a:lstStyle/>
          <a:p>
            <a:pPr eaLnBrk="1" hangingPunct="1"/>
            <a:r>
              <a:rPr lang="en-US" sz="2400" smtClean="0">
                <a:latin typeface="Arial" charset="0"/>
              </a:rPr>
              <a:t>Estimate with dummy variable coefficients</a:t>
            </a:r>
          </a:p>
          <a:p>
            <a:pPr eaLnBrk="1" hangingPunct="1">
              <a:buFont typeface="Wingdings" pitchFamily="2" charset="2"/>
              <a:buNone/>
            </a:pPr>
            <a:r>
              <a:rPr lang="en-US" sz="1800" smtClean="0">
                <a:latin typeface="Arial" charset="0"/>
              </a:rPr>
              <a:t> </a:t>
            </a:r>
            <a:r>
              <a:rPr lang="en-US" sz="2400" smtClean="0">
                <a:latin typeface="Arial" charset="0"/>
              </a:rPr>
              <a:t>	U</a:t>
            </a:r>
            <a:r>
              <a:rPr lang="en-US" sz="1600" smtClean="0">
                <a:latin typeface="Arial" charset="0"/>
              </a:rPr>
              <a:t>it</a:t>
            </a:r>
            <a:r>
              <a:rPr lang="en-US" sz="2000" smtClean="0">
                <a:latin typeface="Arial" charset="0"/>
              </a:rPr>
              <a:t>  =  </a:t>
            </a:r>
            <a:r>
              <a:rPr lang="en-US" sz="2400" smtClean="0">
                <a:latin typeface="Arial" charset="0"/>
                <a:sym typeface="Symbol" pitchFamily="18" charset="2"/>
              </a:rPr>
              <a:t></a:t>
            </a:r>
            <a:r>
              <a:rPr lang="en-US" sz="2400" baseline="-25000" smtClean="0">
                <a:latin typeface="Arial" charset="0"/>
                <a:sym typeface="Symbol" pitchFamily="18" charset="2"/>
              </a:rPr>
              <a:t>i</a:t>
            </a:r>
            <a:r>
              <a:rPr lang="en-US" sz="2000" smtClean="0">
                <a:latin typeface="Arial" charset="0"/>
                <a:sym typeface="Symbol" pitchFamily="18" charset="2"/>
              </a:rPr>
              <a:t>  </a:t>
            </a:r>
            <a:r>
              <a:rPr lang="en-US" sz="2400" smtClean="0">
                <a:latin typeface="Arial" charset="0"/>
                <a:sym typeface="Symbol" pitchFamily="18" charset="2"/>
              </a:rPr>
              <a:t>+</a:t>
            </a:r>
            <a:r>
              <a:rPr lang="en-US" sz="2000" smtClean="0">
                <a:latin typeface="Arial" charset="0"/>
                <a:sym typeface="Symbol" pitchFamily="18" charset="2"/>
              </a:rPr>
              <a:t>  </a:t>
            </a:r>
            <a:r>
              <a:rPr lang="en-US" sz="2400" b="1" smtClean="0">
                <a:latin typeface="Arial" charset="0"/>
                <a:sym typeface="Symbol" pitchFamily="18" charset="2"/>
              </a:rPr>
              <a:t></a:t>
            </a:r>
            <a:r>
              <a:rPr lang="en-US" sz="2400" smtClean="0">
                <a:latin typeface="Arial" charset="0"/>
                <a:sym typeface="Symbol" pitchFamily="18" charset="2"/>
              </a:rPr>
              <a:t>’</a:t>
            </a:r>
            <a:r>
              <a:rPr lang="en-US" sz="2400" b="1" smtClean="0">
                <a:latin typeface="Arial" charset="0"/>
                <a:sym typeface="Symbol" pitchFamily="18" charset="2"/>
              </a:rPr>
              <a:t>x</a:t>
            </a:r>
            <a:r>
              <a:rPr lang="en-US" sz="1600" smtClean="0">
                <a:latin typeface="Arial" charset="0"/>
                <a:sym typeface="Symbol" pitchFamily="18" charset="2"/>
              </a:rPr>
              <a:t>it</a:t>
            </a:r>
            <a:r>
              <a:rPr lang="en-US" sz="2000" smtClean="0">
                <a:latin typeface="Arial" charset="0"/>
                <a:sym typeface="Symbol" pitchFamily="18" charset="2"/>
              </a:rPr>
              <a:t>  </a:t>
            </a:r>
            <a:r>
              <a:rPr lang="en-US" sz="1600" smtClean="0">
                <a:latin typeface="Arial" charset="0"/>
                <a:sym typeface="Symbol" pitchFamily="18" charset="2"/>
              </a:rPr>
              <a:t>  </a:t>
            </a:r>
            <a:r>
              <a:rPr lang="en-US" sz="2400" smtClean="0">
                <a:latin typeface="Arial" charset="0"/>
                <a:sym typeface="Symbol" pitchFamily="18" charset="2"/>
              </a:rPr>
              <a:t>+  </a:t>
            </a:r>
            <a:r>
              <a:rPr lang="en-US" sz="1600" baseline="-25000" smtClean="0">
                <a:latin typeface="Arial" charset="0"/>
                <a:sym typeface="Symbol" pitchFamily="18" charset="2"/>
              </a:rPr>
              <a:t>it</a:t>
            </a:r>
            <a:r>
              <a:rPr lang="en-US" sz="1600" smtClean="0">
                <a:latin typeface="Arial" charset="0"/>
                <a:sym typeface="Symbol" pitchFamily="18" charset="2"/>
              </a:rPr>
              <a:t> </a:t>
            </a:r>
            <a:endParaRPr lang="en-US" sz="1800" smtClean="0">
              <a:latin typeface="Arial" charset="0"/>
            </a:endParaRPr>
          </a:p>
          <a:p>
            <a:pPr eaLnBrk="1" hangingPunct="1"/>
            <a:r>
              <a:rPr lang="en-US" sz="2400" smtClean="0">
                <a:latin typeface="Arial" charset="0"/>
              </a:rPr>
              <a:t>Can be done by “brute force” for 10,000s of individuals</a:t>
            </a:r>
          </a:p>
          <a:p>
            <a:pPr eaLnBrk="1" hangingPunct="1"/>
            <a:endParaRPr lang="en-US" sz="1800" smtClean="0">
              <a:latin typeface="Arial" charset="0"/>
            </a:endParaRPr>
          </a:p>
          <a:p>
            <a:pPr eaLnBrk="1" hangingPunct="1"/>
            <a:endParaRPr lang="en-US" sz="1800" smtClean="0">
              <a:latin typeface="Arial" charset="0"/>
            </a:endParaRPr>
          </a:p>
          <a:p>
            <a:pPr eaLnBrk="1" hangingPunct="1"/>
            <a:endParaRPr lang="en-US" sz="1800" smtClean="0">
              <a:latin typeface="Arial" charset="0"/>
            </a:endParaRPr>
          </a:p>
          <a:p>
            <a:pPr eaLnBrk="1" hangingPunct="1"/>
            <a:r>
              <a:rPr lang="en-US" sz="2400" smtClean="0">
                <a:latin typeface="Arial" charset="0"/>
              </a:rPr>
              <a:t>F(.) = appropriate probability for the observed outcome</a:t>
            </a:r>
          </a:p>
          <a:p>
            <a:pPr eaLnBrk="1" hangingPunct="1"/>
            <a:r>
              <a:rPr lang="en-US" sz="2400" smtClean="0">
                <a:latin typeface="Arial" charset="0"/>
              </a:rPr>
              <a:t>Compute </a:t>
            </a:r>
            <a:r>
              <a:rPr lang="en-US" sz="2400" b="1" smtClean="0">
                <a:latin typeface="Arial" charset="0"/>
                <a:sym typeface="Symbol" pitchFamily="18" charset="2"/>
              </a:rPr>
              <a:t></a:t>
            </a:r>
            <a:r>
              <a:rPr lang="en-US" sz="2400" smtClean="0">
                <a:latin typeface="Arial" charset="0"/>
                <a:sym typeface="Symbol" pitchFamily="18" charset="2"/>
              </a:rPr>
              <a:t> and </a:t>
            </a:r>
            <a:r>
              <a:rPr lang="en-US" sz="2400" baseline="-25000" smtClean="0">
                <a:latin typeface="Arial" charset="0"/>
                <a:sym typeface="Symbol" pitchFamily="18" charset="2"/>
              </a:rPr>
              <a:t>i</a:t>
            </a:r>
            <a:r>
              <a:rPr lang="en-US" sz="2400" smtClean="0">
                <a:latin typeface="Arial" charset="0"/>
                <a:sym typeface="Symbol" pitchFamily="18" charset="2"/>
              </a:rPr>
              <a:t> for i=1,…,N (may be large)</a:t>
            </a:r>
            <a:endParaRPr lang="en-US" sz="2400" smtClean="0">
              <a:latin typeface="Arial" charset="0"/>
            </a:endParaRPr>
          </a:p>
          <a:p>
            <a:pPr eaLnBrk="1" hangingPunct="1"/>
            <a:r>
              <a:rPr lang="en-US" sz="2400" smtClean="0">
                <a:latin typeface="Arial" charset="0"/>
              </a:rPr>
              <a:t>See FixedEffects.pdf in course materials.</a:t>
            </a:r>
          </a:p>
        </p:txBody>
      </p:sp>
      <p:graphicFrame>
        <p:nvGraphicFramePr>
          <p:cNvPr id="38916" name="Object 4"/>
          <p:cNvGraphicFramePr>
            <a:graphicFrameLocks noChangeAspect="1"/>
          </p:cNvGraphicFramePr>
          <p:nvPr/>
        </p:nvGraphicFramePr>
        <p:xfrm>
          <a:off x="1609725" y="3124200"/>
          <a:ext cx="4791075" cy="568325"/>
        </p:xfrm>
        <a:graphic>
          <a:graphicData uri="http://schemas.openxmlformats.org/presentationml/2006/ole">
            <mc:AlternateContent xmlns:mc="http://schemas.openxmlformats.org/markup-compatibility/2006">
              <mc:Choice xmlns:v="urn:schemas-microsoft-com:vml" Requires="v">
                <p:oleObj spid="_x0000_s38918" name="Equation" r:id="rId4" imgW="2463800" imgH="292100" progId="Equation.DSMT4">
                  <p:embed/>
                </p:oleObj>
              </mc:Choice>
              <mc:Fallback>
                <p:oleObj name="Equation" r:id="rId4" imgW="2463800" imgH="2921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9725" y="3124200"/>
                        <a:ext cx="4791075"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56014CB8-3BD0-47C4-A0CA-775826F459D6}" type="slidenum">
              <a:rPr lang="en-US"/>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p:txBody>
          <a:bodyPr/>
          <a:lstStyle/>
          <a:p>
            <a:pPr algn="ctr" eaLnBrk="1" hangingPunct="1"/>
            <a:r>
              <a:rPr lang="en-US" smtClean="0"/>
              <a:t>Unconditional Estimation</a:t>
            </a:r>
          </a:p>
        </p:txBody>
      </p:sp>
      <p:sp>
        <p:nvSpPr>
          <p:cNvPr id="39939" name="Rectangle 3"/>
          <p:cNvSpPr>
            <a:spLocks noGrp="1" noChangeArrowheads="1"/>
          </p:cNvSpPr>
          <p:nvPr>
            <p:ph type="body" idx="4294967295"/>
          </p:nvPr>
        </p:nvSpPr>
        <p:spPr/>
        <p:txBody>
          <a:bodyPr/>
          <a:lstStyle/>
          <a:p>
            <a:pPr eaLnBrk="1" hangingPunct="1"/>
            <a:endParaRPr lang="en-US" smtClean="0"/>
          </a:p>
          <a:p>
            <a:pPr eaLnBrk="1" hangingPunct="1"/>
            <a:r>
              <a:rPr lang="en-US" smtClean="0">
                <a:latin typeface="Arial" charset="0"/>
              </a:rPr>
              <a:t>Maximize the whole log likelihood </a:t>
            </a:r>
          </a:p>
          <a:p>
            <a:pPr eaLnBrk="1" hangingPunct="1"/>
            <a:endParaRPr lang="en-US" smtClean="0">
              <a:latin typeface="Arial" charset="0"/>
            </a:endParaRPr>
          </a:p>
          <a:p>
            <a:pPr eaLnBrk="1" hangingPunct="1"/>
            <a:r>
              <a:rPr lang="en-US" smtClean="0">
                <a:latin typeface="Arial" charset="0"/>
              </a:rPr>
              <a:t>Difficult!  Many (thousands) of parameters.</a:t>
            </a:r>
          </a:p>
          <a:p>
            <a:pPr eaLnBrk="1" hangingPunct="1"/>
            <a:endParaRPr lang="en-US" smtClean="0">
              <a:latin typeface="Arial" charset="0"/>
            </a:endParaRPr>
          </a:p>
          <a:p>
            <a:pPr eaLnBrk="1" hangingPunct="1"/>
            <a:r>
              <a:rPr lang="en-US" smtClean="0">
                <a:latin typeface="Arial" charset="0"/>
              </a:rPr>
              <a:t>Feasible – NLOGIT (2001)  (“Brute force”)</a:t>
            </a:r>
          </a:p>
        </p:txBody>
      </p:sp>
      <p:sp>
        <p:nvSpPr>
          <p:cNvPr id="2" name="Slide Number Placeholder 1"/>
          <p:cNvSpPr>
            <a:spLocks noGrp="1"/>
          </p:cNvSpPr>
          <p:nvPr>
            <p:ph type="sldNum" sz="quarter" idx="12"/>
          </p:nvPr>
        </p:nvSpPr>
        <p:spPr/>
        <p:txBody>
          <a:bodyPr/>
          <a:lstStyle/>
          <a:p>
            <a:pPr>
              <a:defRPr/>
            </a:pPr>
            <a:fld id="{DF28D6A5-8A47-4E19-9EA7-8301B93B4442}" type="slidenum">
              <a:rPr lang="en-US"/>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a:xfrm>
            <a:off x="457200" y="304800"/>
            <a:ext cx="8229600" cy="1139825"/>
          </a:xfrm>
        </p:spPr>
        <p:txBody>
          <a:bodyPr/>
          <a:lstStyle/>
          <a:p>
            <a:pPr algn="ctr" eaLnBrk="1" hangingPunct="1"/>
            <a:r>
              <a:rPr lang="en-US" smtClean="0"/>
              <a:t>Fixed Effects Health Model</a:t>
            </a:r>
          </a:p>
        </p:txBody>
      </p:sp>
      <p:pic>
        <p:nvPicPr>
          <p:cNvPr id="409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05000"/>
            <a:ext cx="83296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0964"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0965"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solidFill>
                  <a:srgbClr val="FF0000"/>
                </a:solidFill>
              </a:rPr>
              <a:t>Groups in which y</a:t>
            </a:r>
            <a:r>
              <a:rPr lang="en-US" b="1" baseline="-25000">
                <a:solidFill>
                  <a:srgbClr val="FF0000"/>
                </a:solidFill>
              </a:rPr>
              <a:t>it</a:t>
            </a:r>
            <a:r>
              <a:rPr lang="en-US" b="1">
                <a:solidFill>
                  <a:srgbClr val="FF0000"/>
                </a:solidFill>
              </a:rPr>
              <a:t> is always = 0 or always = 1. Cannot compute </a:t>
            </a:r>
            <a:r>
              <a:rPr lang="el-GR" b="1">
                <a:solidFill>
                  <a:srgbClr val="FF0000"/>
                </a:solidFill>
                <a:cs typeface="Times New Roman" pitchFamily="18" charset="0"/>
              </a:rPr>
              <a:t>α</a:t>
            </a:r>
            <a:r>
              <a:rPr lang="en-US" b="1" baseline="-25000">
                <a:solidFill>
                  <a:srgbClr val="FF0000"/>
                </a:solidFill>
                <a:cs typeface="Times New Roman" pitchFamily="18" charset="0"/>
              </a:rPr>
              <a:t>i</a:t>
            </a:r>
            <a:r>
              <a:rPr lang="en-US" b="1">
                <a:solidFill>
                  <a:srgbClr val="FF0000"/>
                </a:solidFill>
                <a:cs typeface="Times New Roman" pitchFamily="18" charset="0"/>
              </a:rPr>
              <a:t>.</a:t>
            </a:r>
            <a:endParaRPr lang="el-GR" b="1">
              <a:solidFill>
                <a:srgbClr val="FF0000"/>
              </a:solidFill>
              <a:cs typeface="Times New Roman" pitchFamily="18" charset="0"/>
            </a:endParaRPr>
          </a:p>
        </p:txBody>
      </p:sp>
      <p:sp>
        <p:nvSpPr>
          <p:cNvPr id="2" name="Slide Number Placeholder 1"/>
          <p:cNvSpPr>
            <a:spLocks noGrp="1"/>
          </p:cNvSpPr>
          <p:nvPr>
            <p:ph type="sldNum" sz="quarter" idx="12"/>
          </p:nvPr>
        </p:nvSpPr>
        <p:spPr/>
        <p:txBody>
          <a:bodyPr/>
          <a:lstStyle/>
          <a:p>
            <a:pPr>
              <a:defRPr/>
            </a:pPr>
            <a:fld id="{CCD57150-98B4-4D17-A68C-61CFA72C97C4}" type="slidenum">
              <a:rPr lang="en-US"/>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t>Conditional Estimation</a:t>
            </a:r>
          </a:p>
        </p:txBody>
      </p:sp>
      <p:sp>
        <p:nvSpPr>
          <p:cNvPr id="41987" name="Rectangle 3"/>
          <p:cNvSpPr>
            <a:spLocks noGrp="1" noChangeArrowheads="1"/>
          </p:cNvSpPr>
          <p:nvPr>
            <p:ph type="body" idx="4294967295"/>
          </p:nvPr>
        </p:nvSpPr>
        <p:spPr>
          <a:xfrm>
            <a:off x="838200" y="1828800"/>
            <a:ext cx="7772400" cy="4530725"/>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
        <p:nvSpPr>
          <p:cNvPr id="2" name="Slide Number Placeholder 1"/>
          <p:cNvSpPr>
            <a:spLocks noGrp="1"/>
          </p:cNvSpPr>
          <p:nvPr>
            <p:ph type="sldNum" sz="quarter" idx="12"/>
          </p:nvPr>
        </p:nvSpPr>
        <p:spPr/>
        <p:txBody>
          <a:bodyPr/>
          <a:lstStyle/>
          <a:p>
            <a:pPr>
              <a:defRPr/>
            </a:pPr>
            <a:fld id="{979ADD9E-7690-462C-8EF3-1A747731E99E}" type="slidenum">
              <a:rPr lang="en-US"/>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457200" y="304800"/>
            <a:ext cx="8229600" cy="1139825"/>
          </a:xfrm>
        </p:spPr>
        <p:txBody>
          <a:bodyPr/>
          <a:lstStyle/>
          <a:p>
            <a:pPr algn="ctr" eaLnBrk="1" hangingPunct="1"/>
            <a:r>
              <a:rPr lang="en-US" sz="3600" smtClean="0"/>
              <a:t>Binary Logit Conditional Probabiities</a:t>
            </a:r>
          </a:p>
        </p:txBody>
      </p:sp>
      <p:sp>
        <p:nvSpPr>
          <p:cNvPr id="43011"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43012" name="Object 5"/>
          <p:cNvGraphicFramePr>
            <a:graphicFrameLocks noChangeAspect="1"/>
          </p:cNvGraphicFramePr>
          <p:nvPr/>
        </p:nvGraphicFramePr>
        <p:xfrm>
          <a:off x="838200" y="1565275"/>
          <a:ext cx="7699375" cy="4911725"/>
        </p:xfrm>
        <a:graphic>
          <a:graphicData uri="http://schemas.openxmlformats.org/presentationml/2006/ole">
            <mc:AlternateContent xmlns:mc="http://schemas.openxmlformats.org/markup-compatibility/2006">
              <mc:Choice xmlns:v="urn:schemas-microsoft-com:vml" Requires="v">
                <p:oleObj spid="_x0000_s43014" name="Equation" r:id="rId4" imgW="4457700" imgH="2844800" progId="Equation.DSMT4">
                  <p:embed/>
                </p:oleObj>
              </mc:Choice>
              <mc:Fallback>
                <p:oleObj name="Equation" r:id="rId4" imgW="4457700" imgH="28448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65275"/>
                        <a:ext cx="7699375" cy="491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CD277FDE-D18A-4EDF-BE6A-485BE60E9370}" type="slidenum">
              <a:rPr lang="en-US"/>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pPr eaLnBrk="1" hangingPunct="1"/>
            <a:r>
              <a:rPr lang="en-US" sz="4000" smtClean="0"/>
              <a:t>Example: Two Period Binary Logit</a:t>
            </a:r>
          </a:p>
        </p:txBody>
      </p:sp>
      <p:sp>
        <p:nvSpPr>
          <p:cNvPr id="44035"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44036" name="Object 4"/>
          <p:cNvGraphicFramePr>
            <a:graphicFrameLocks noChangeAspect="1"/>
          </p:cNvGraphicFramePr>
          <p:nvPr/>
        </p:nvGraphicFramePr>
        <p:xfrm>
          <a:off x="1341438" y="1981200"/>
          <a:ext cx="7116762" cy="4221163"/>
        </p:xfrm>
        <a:graphic>
          <a:graphicData uri="http://schemas.openxmlformats.org/presentationml/2006/ole">
            <mc:AlternateContent xmlns:mc="http://schemas.openxmlformats.org/markup-compatibility/2006">
              <mc:Choice xmlns:v="urn:schemas-microsoft-com:vml" Requires="v">
                <p:oleObj spid="_x0000_s44040" name="Equation" r:id="rId4" imgW="5092700" imgH="3022600" progId="Equation.DSMT4">
                  <p:embed/>
                </p:oleObj>
              </mc:Choice>
              <mc:Fallback>
                <p:oleObj name="Equation" r:id="rId4" imgW="5092700" imgH="3022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438" y="1981200"/>
                        <a:ext cx="7116762" cy="422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403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696CF8E4-13F0-4A10-8ADC-5BEE84B1116D}" type="slidenum">
              <a:rPr lang="en-US"/>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algn="ctr" eaLnBrk="1" hangingPunct="1"/>
            <a:r>
              <a:rPr lang="en-US" smtClean="0"/>
              <a:t>Estimating Partial Effects</a:t>
            </a:r>
          </a:p>
        </p:txBody>
      </p:sp>
      <p:sp>
        <p:nvSpPr>
          <p:cNvPr id="45059" name="Rectangle 3"/>
          <p:cNvSpPr>
            <a:spLocks noGrp="1" noChangeArrowheads="1"/>
          </p:cNvSpPr>
          <p:nvPr>
            <p:ph type="body" idx="4294967295"/>
          </p:nvPr>
        </p:nvSpPr>
        <p:spPr>
          <a:xfrm>
            <a:off x="228600" y="1828800"/>
            <a:ext cx="8686800" cy="4302125"/>
          </a:xfrm>
        </p:spPr>
        <p:txBody>
          <a:bodyPr/>
          <a:lstStyle/>
          <a:p>
            <a:pPr eaLnBrk="1" hangingPunct="1">
              <a:buFont typeface="Wingdings" pitchFamily="2" charset="2"/>
              <a:buNone/>
            </a:pPr>
            <a:r>
              <a:rPr lang="en-US" sz="2400" smtClean="0"/>
              <a:t>   “The fixed effects logit estimator of </a:t>
            </a:r>
            <a:r>
              <a:rPr lang="en-US" sz="2400" b="1" smtClean="0">
                <a:sym typeface="Symbol" pitchFamily="18" charset="2"/>
              </a:rPr>
              <a:t></a:t>
            </a:r>
            <a:r>
              <a:rPr lang="en-US" sz="2400" smtClean="0"/>
              <a:t> immediately gives us the effect of each element of </a:t>
            </a:r>
            <a:r>
              <a:rPr lang="en-US" sz="2400" b="1" smtClean="0"/>
              <a:t>x</a:t>
            </a:r>
            <a:r>
              <a:rPr lang="en-US" sz="2400" b="1" baseline="-25000" smtClean="0"/>
              <a:t>i</a:t>
            </a:r>
            <a:r>
              <a:rPr lang="en-US" sz="2400" smtClean="0"/>
              <a:t> on the </a:t>
            </a:r>
            <a:r>
              <a:rPr lang="en-US" sz="2400" b="1" smtClean="0">
                <a:solidFill>
                  <a:srgbClr val="FF3300"/>
                </a:solidFill>
              </a:rPr>
              <a:t>log-odds ratio</a:t>
            </a:r>
            <a:r>
              <a:rPr lang="en-US" sz="2400" smtClean="0"/>
              <a:t>… Unfortunately, we cannot estimate the partial effects… unless we plug in a value for </a:t>
            </a:r>
            <a:r>
              <a:rPr lang="el-GR" sz="2400" smtClean="0"/>
              <a:t>α</a:t>
            </a:r>
            <a:r>
              <a:rPr lang="en-US" sz="2400" baseline="-25000" smtClean="0"/>
              <a:t>i</a:t>
            </a:r>
            <a:r>
              <a:rPr lang="en-US" sz="2400" smtClean="0"/>
              <a:t>.  Because the distribution of </a:t>
            </a:r>
            <a:r>
              <a:rPr lang="el-GR" sz="2400" smtClean="0"/>
              <a:t>α</a:t>
            </a:r>
            <a:r>
              <a:rPr lang="en-US" sz="2400" baseline="-25000" smtClean="0"/>
              <a:t>i</a:t>
            </a:r>
            <a:r>
              <a:rPr lang="en-US" sz="2400" smtClean="0"/>
              <a:t> is unrestricted – in particular, E[</a:t>
            </a:r>
            <a:r>
              <a:rPr lang="el-GR" sz="2400" smtClean="0"/>
              <a:t>α</a:t>
            </a:r>
            <a:r>
              <a:rPr lang="en-US" sz="2400" baseline="-25000" smtClean="0"/>
              <a:t>i</a:t>
            </a:r>
            <a:r>
              <a:rPr lang="en-US" sz="2400" smtClean="0"/>
              <a:t>] is not necessarily zero – </a:t>
            </a:r>
            <a:r>
              <a:rPr lang="en-US" sz="2400" b="1" smtClean="0">
                <a:solidFill>
                  <a:srgbClr val="FF0000"/>
                </a:solidFill>
              </a:rPr>
              <a:t>it is hard to know what to plug in for </a:t>
            </a:r>
            <a:r>
              <a:rPr lang="el-GR" sz="2400" b="1" smtClean="0">
                <a:solidFill>
                  <a:srgbClr val="FF0000"/>
                </a:solidFill>
              </a:rPr>
              <a:t>α</a:t>
            </a:r>
            <a:r>
              <a:rPr lang="en-US" sz="2400" b="1" baseline="-25000" smtClean="0">
                <a:solidFill>
                  <a:srgbClr val="FF0000"/>
                </a:solidFill>
              </a:rPr>
              <a:t>i</a:t>
            </a:r>
            <a:r>
              <a:rPr lang="en-US" sz="2400" b="1" smtClean="0">
                <a:solidFill>
                  <a:srgbClr val="FF0000"/>
                </a:solidFill>
              </a:rPr>
              <a:t>.</a:t>
            </a:r>
            <a:r>
              <a:rPr lang="en-US" sz="2400" smtClean="0"/>
              <a:t>  In addition, we cannot estimate average partial effects, as doing so would require finding E[</a:t>
            </a:r>
            <a:r>
              <a:rPr lang="el-GR" sz="2400" smtClean="0"/>
              <a:t>Λ</a:t>
            </a:r>
            <a:r>
              <a:rPr lang="en-US" sz="2400" smtClean="0"/>
              <a:t>(</a:t>
            </a:r>
            <a:r>
              <a:rPr lang="en-US" sz="2400" b="1" smtClean="0"/>
              <a:t>x</a:t>
            </a:r>
            <a:r>
              <a:rPr lang="en-US" sz="2400" baseline="-25000" smtClean="0"/>
              <a:t>it </a:t>
            </a:r>
            <a:r>
              <a:rPr lang="en-US" sz="2400" b="1" smtClean="0">
                <a:sym typeface="Symbol" pitchFamily="18" charset="2"/>
              </a:rPr>
              <a:t>+ </a:t>
            </a:r>
            <a:r>
              <a:rPr lang="el-GR" sz="2400" smtClean="0"/>
              <a:t>α</a:t>
            </a:r>
            <a:r>
              <a:rPr lang="en-US" sz="2400" baseline="-25000" smtClean="0"/>
              <a:t>i</a:t>
            </a:r>
            <a:r>
              <a:rPr lang="en-US" sz="2400" smtClean="0"/>
              <a:t>)], a task that apparently requires specifying a distribution for </a:t>
            </a:r>
            <a:r>
              <a:rPr lang="el-GR" sz="2400" smtClean="0"/>
              <a:t>α</a:t>
            </a:r>
            <a:r>
              <a:rPr lang="en-US" sz="2400" baseline="-25000" smtClean="0"/>
              <a:t>i</a:t>
            </a:r>
            <a:r>
              <a:rPr lang="en-US" sz="2400" smtClean="0"/>
              <a:t>.”</a:t>
            </a:r>
          </a:p>
          <a:p>
            <a:pPr eaLnBrk="1" hangingPunct="1">
              <a:buFont typeface="Wingdings" pitchFamily="2" charset="2"/>
              <a:buNone/>
            </a:pPr>
            <a:r>
              <a:rPr lang="en-US" sz="2400" smtClean="0"/>
              <a:t>   (Wooldridge, 2002)</a:t>
            </a:r>
          </a:p>
        </p:txBody>
      </p:sp>
      <p:sp>
        <p:nvSpPr>
          <p:cNvPr id="2" name="Slide Number Placeholder 1"/>
          <p:cNvSpPr>
            <a:spLocks noGrp="1"/>
          </p:cNvSpPr>
          <p:nvPr>
            <p:ph type="sldNum" sz="quarter" idx="12"/>
          </p:nvPr>
        </p:nvSpPr>
        <p:spPr/>
        <p:txBody>
          <a:bodyPr/>
          <a:lstStyle/>
          <a:p>
            <a:pPr>
              <a:defRPr/>
            </a:pPr>
            <a:fld id="{AA9B1171-8570-4CAE-A20A-DE720FD1703A}" type="slidenum">
              <a:rPr lang="en-US"/>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381000"/>
            <a:ext cx="8229600" cy="1139825"/>
          </a:xfrm>
        </p:spPr>
        <p:txBody>
          <a:bodyPr/>
          <a:lstStyle/>
          <a:p>
            <a:pPr algn="ctr" eaLnBrk="1" hangingPunct="1"/>
            <a:r>
              <a:rPr lang="en-US" smtClean="0"/>
              <a:t>Binary Logit Estimation</a:t>
            </a:r>
          </a:p>
        </p:txBody>
      </p:sp>
      <p:sp>
        <p:nvSpPr>
          <p:cNvPr id="46083" name="Rectangle 3"/>
          <p:cNvSpPr>
            <a:spLocks noGrp="1" noChangeArrowheads="1"/>
          </p:cNvSpPr>
          <p:nvPr>
            <p:ph type="body" sz="half" idx="4294967295"/>
          </p:nvPr>
        </p:nvSpPr>
        <p:spPr>
          <a:xfrm>
            <a:off x="457200" y="1600200"/>
            <a:ext cx="8153400" cy="4530725"/>
          </a:xfrm>
        </p:spPr>
        <p:txBody>
          <a:bodyPr/>
          <a:lstStyle/>
          <a:p>
            <a:pPr eaLnBrk="1" hangingPunct="1"/>
            <a:r>
              <a:rPr lang="en-US" sz="2400" smtClean="0">
                <a:latin typeface="Arial" charset="0"/>
              </a:rPr>
              <a:t>Estimate </a:t>
            </a:r>
            <a:r>
              <a:rPr lang="en-US" sz="2400" b="1" smtClean="0">
                <a:latin typeface="Arial" charset="0"/>
                <a:sym typeface="Symbol" pitchFamily="18" charset="2"/>
              </a:rPr>
              <a:t></a:t>
            </a:r>
            <a:r>
              <a:rPr lang="en-US" sz="2400" smtClean="0">
                <a:latin typeface="Arial" charset="0"/>
                <a:sym typeface="Symbol" pitchFamily="18" charset="2"/>
              </a:rPr>
              <a:t> by maximizing conditional logL</a:t>
            </a:r>
          </a:p>
          <a:p>
            <a:pPr eaLnBrk="1" hangingPunct="1"/>
            <a:r>
              <a:rPr lang="en-US" sz="2400" smtClean="0">
                <a:latin typeface="Arial" charset="0"/>
                <a:sym typeface="Symbol" pitchFamily="18" charset="2"/>
              </a:rPr>
              <a:t>Estimate </a:t>
            </a:r>
            <a:r>
              <a:rPr lang="en-US" sz="2400" baseline="-25000" smtClean="0">
                <a:latin typeface="Arial" charset="0"/>
                <a:sym typeface="Symbol" pitchFamily="18" charset="2"/>
              </a:rPr>
              <a:t>i</a:t>
            </a:r>
            <a:r>
              <a:rPr lang="en-US" sz="2400" smtClean="0">
                <a:latin typeface="Arial" charset="0"/>
                <a:sym typeface="Symbol" pitchFamily="18" charset="2"/>
              </a:rPr>
              <a:t> by using the ‘known’ </a:t>
            </a:r>
            <a:r>
              <a:rPr lang="en-US" sz="2400" b="1" smtClean="0">
                <a:latin typeface="Arial" charset="0"/>
                <a:sym typeface="Symbol" pitchFamily="18" charset="2"/>
              </a:rPr>
              <a:t></a:t>
            </a:r>
            <a:r>
              <a:rPr lang="en-US" sz="2400" smtClean="0">
                <a:latin typeface="Arial" charset="0"/>
                <a:sym typeface="Symbol" pitchFamily="18" charset="2"/>
              </a:rPr>
              <a:t> in the FOC for the unconditional logL</a:t>
            </a:r>
          </a:p>
          <a:p>
            <a:pPr eaLnBrk="1" hangingPunct="1"/>
            <a:endParaRPr lang="en-US" sz="2400" smtClean="0">
              <a:latin typeface="Arial" charset="0"/>
              <a:sym typeface="Symbol" pitchFamily="18" charset="2"/>
            </a:endParaRPr>
          </a:p>
          <a:p>
            <a:pPr eaLnBrk="1" hangingPunct="1"/>
            <a:endParaRPr lang="en-US" sz="2400" smtClean="0">
              <a:latin typeface="Arial" charset="0"/>
              <a:sym typeface="Symbol" pitchFamily="18" charset="2"/>
            </a:endParaRPr>
          </a:p>
          <a:p>
            <a:pPr eaLnBrk="1" hangingPunct="1"/>
            <a:endParaRPr lang="en-US" sz="2400" smtClean="0">
              <a:latin typeface="Arial" charset="0"/>
              <a:sym typeface="Symbol" pitchFamily="18" charset="2"/>
            </a:endParaRPr>
          </a:p>
          <a:p>
            <a:pPr eaLnBrk="1" hangingPunct="1"/>
            <a:r>
              <a:rPr lang="en-US" sz="2400" smtClean="0">
                <a:latin typeface="Arial" charset="0"/>
                <a:sym typeface="Symbol" pitchFamily="18" charset="2"/>
              </a:rPr>
              <a:t>Solve for the N constants, one at a time treating </a:t>
            </a:r>
            <a:r>
              <a:rPr lang="en-US" sz="2400" b="1" smtClean="0">
                <a:latin typeface="Arial" charset="0"/>
                <a:sym typeface="Symbol" pitchFamily="18" charset="2"/>
              </a:rPr>
              <a:t></a:t>
            </a:r>
            <a:r>
              <a:rPr lang="en-US" sz="2400" smtClean="0">
                <a:latin typeface="Arial" charset="0"/>
                <a:sym typeface="Symbol" pitchFamily="18" charset="2"/>
              </a:rPr>
              <a:t> as known.</a:t>
            </a:r>
          </a:p>
          <a:p>
            <a:pPr eaLnBrk="1" hangingPunct="1"/>
            <a:r>
              <a:rPr lang="en-US" sz="2400" smtClean="0">
                <a:latin typeface="Arial" charset="0"/>
                <a:sym typeface="Symbol" pitchFamily="18" charset="2"/>
              </a:rPr>
              <a:t>No solution when y</a:t>
            </a:r>
            <a:r>
              <a:rPr lang="en-US" sz="2400" baseline="-25000" smtClean="0">
                <a:latin typeface="Arial" charset="0"/>
                <a:sym typeface="Symbol" pitchFamily="18" charset="2"/>
              </a:rPr>
              <a:t>it</a:t>
            </a:r>
            <a:r>
              <a:rPr lang="en-US" sz="2400" smtClean="0">
                <a:latin typeface="Arial" charset="0"/>
                <a:sym typeface="Symbol" pitchFamily="18" charset="2"/>
              </a:rPr>
              <a:t> sums to 0 or T</a:t>
            </a:r>
            <a:r>
              <a:rPr lang="en-US" sz="2400" baseline="-25000" smtClean="0">
                <a:latin typeface="Arial" charset="0"/>
                <a:sym typeface="Symbol" pitchFamily="18" charset="2"/>
              </a:rPr>
              <a:t>i</a:t>
            </a:r>
          </a:p>
          <a:p>
            <a:pPr eaLnBrk="1" hangingPunct="1"/>
            <a:r>
              <a:rPr lang="en-US" sz="2400" smtClean="0">
                <a:latin typeface="Arial" charset="0"/>
                <a:sym typeface="Symbol" pitchFamily="18" charset="2"/>
              </a:rPr>
              <a:t>“Works” if E[</a:t>
            </a:r>
            <a:r>
              <a:rPr lang="en-US" sz="2400" baseline="-25000" smtClean="0">
                <a:latin typeface="Arial" charset="0"/>
                <a:sym typeface="Symbol" pitchFamily="18" charset="2"/>
              </a:rPr>
              <a:t>i</a:t>
            </a:r>
            <a:r>
              <a:rPr lang="en-US" sz="2400" smtClean="0">
                <a:latin typeface="Arial" charset="0"/>
                <a:sym typeface="Symbol" pitchFamily="18" charset="2"/>
              </a:rPr>
              <a:t>|</a:t>
            </a:r>
            <a:r>
              <a:rPr lang="el-GR" sz="2400" smtClean="0">
                <a:latin typeface="Arial" charset="0"/>
                <a:sym typeface="Symbol" pitchFamily="18" charset="2"/>
              </a:rPr>
              <a:t>Σ</a:t>
            </a:r>
            <a:r>
              <a:rPr lang="en-US" sz="2400" baseline="-25000" smtClean="0">
                <a:latin typeface="Arial" charset="0"/>
                <a:sym typeface="Symbol" pitchFamily="18" charset="2"/>
              </a:rPr>
              <a:t>i</a:t>
            </a:r>
            <a:r>
              <a:rPr lang="en-US" sz="2400" smtClean="0">
                <a:latin typeface="Arial" charset="0"/>
                <a:sym typeface="Symbol" pitchFamily="18" charset="2"/>
              </a:rPr>
              <a:t>y</a:t>
            </a:r>
            <a:r>
              <a:rPr lang="en-US" sz="2400" baseline="-25000" smtClean="0">
                <a:latin typeface="Arial" charset="0"/>
                <a:sym typeface="Symbol" pitchFamily="18" charset="2"/>
              </a:rPr>
              <a:t>it</a:t>
            </a:r>
            <a:r>
              <a:rPr lang="en-US" sz="2400" smtClean="0">
                <a:latin typeface="Arial" charset="0"/>
                <a:sym typeface="Symbol" pitchFamily="18" charset="2"/>
              </a:rPr>
              <a:t>] = E[</a:t>
            </a:r>
            <a:r>
              <a:rPr lang="en-US" sz="2400" baseline="-25000" smtClean="0">
                <a:latin typeface="Arial" charset="0"/>
                <a:sym typeface="Symbol" pitchFamily="18" charset="2"/>
              </a:rPr>
              <a:t>i</a:t>
            </a:r>
            <a:r>
              <a:rPr lang="en-US" sz="2400" smtClean="0">
                <a:latin typeface="Arial" charset="0"/>
                <a:sym typeface="Symbol" pitchFamily="18" charset="2"/>
              </a:rPr>
              <a:t>].</a:t>
            </a:r>
            <a:endParaRPr lang="el-GR" sz="2400" smtClean="0">
              <a:latin typeface="Arial" charset="0"/>
              <a:sym typeface="Symbol" pitchFamily="18" charset="2"/>
            </a:endParaRPr>
          </a:p>
          <a:p>
            <a:pPr eaLnBrk="1" hangingPunct="1"/>
            <a:endParaRPr lang="en-US" sz="2400" smtClean="0">
              <a:latin typeface="Arial" charset="0"/>
              <a:sym typeface="Symbol" pitchFamily="18" charset="2"/>
            </a:endParaRPr>
          </a:p>
        </p:txBody>
      </p:sp>
      <p:graphicFrame>
        <p:nvGraphicFramePr>
          <p:cNvPr id="46084" name="Object 4"/>
          <p:cNvGraphicFramePr>
            <a:graphicFrameLocks noChangeAspect="1"/>
          </p:cNvGraphicFramePr>
          <p:nvPr>
            <p:ph sz="half" idx="4294967295"/>
          </p:nvPr>
        </p:nvGraphicFramePr>
        <p:xfrm>
          <a:off x="1524000" y="3048000"/>
          <a:ext cx="5791200" cy="941388"/>
        </p:xfrm>
        <a:graphic>
          <a:graphicData uri="http://schemas.openxmlformats.org/presentationml/2006/ole">
            <mc:AlternateContent xmlns:mc="http://schemas.openxmlformats.org/markup-compatibility/2006">
              <mc:Choice xmlns:v="urn:schemas-microsoft-com:vml" Requires="v">
                <p:oleObj spid="_x0000_s46086" name="Equation" r:id="rId4" imgW="2654300" imgH="431800" progId="Equation.DSMT4">
                  <p:embed/>
                </p:oleObj>
              </mc:Choice>
              <mc:Fallback>
                <p:oleObj name="Equation" r:id="rId4" imgW="2654300" imgH="4318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048000"/>
                        <a:ext cx="5791200"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966D39C0-FE68-4C84-B131-C9045832B5AE}" type="slidenum">
              <a:rPr lang="en-US"/>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pPr algn="ctr" eaLnBrk="1" hangingPunct="1"/>
            <a:r>
              <a:rPr lang="en-US" smtClean="0"/>
              <a:t>Logit Constant Terms</a:t>
            </a:r>
          </a:p>
        </p:txBody>
      </p:sp>
      <p:graphicFrame>
        <p:nvGraphicFramePr>
          <p:cNvPr id="47107" name="Object 3"/>
          <p:cNvGraphicFramePr>
            <a:graphicFrameLocks noChangeAspect="1"/>
          </p:cNvGraphicFramePr>
          <p:nvPr/>
        </p:nvGraphicFramePr>
        <p:xfrm>
          <a:off x="1230313" y="1820863"/>
          <a:ext cx="6835775" cy="4140200"/>
        </p:xfrm>
        <a:graphic>
          <a:graphicData uri="http://schemas.openxmlformats.org/presentationml/2006/ole">
            <mc:AlternateContent xmlns:mc="http://schemas.openxmlformats.org/markup-compatibility/2006">
              <mc:Choice xmlns:v="urn:schemas-microsoft-com:vml" Requires="v">
                <p:oleObj spid="_x0000_s47109" name="Equation" r:id="rId4" imgW="4089240" imgH="2476440" progId="Equation.DSMT4">
                  <p:embed/>
                </p:oleObj>
              </mc:Choice>
              <mc:Fallback>
                <p:oleObj name="Equation" r:id="rId4" imgW="4089240" imgH="24764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0313" y="1820863"/>
                        <a:ext cx="6835775" cy="414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DC7A1F71-9B8B-480B-B797-2008DE9CB5BA}" type="slidenum">
              <a:rPr lang="en-US"/>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p:txBody>
          <a:bodyPr/>
          <a:lstStyle/>
          <a:p>
            <a:pPr algn="ctr" eaLnBrk="1" hangingPunct="1"/>
            <a:r>
              <a:rPr lang="en-US" sz="3600" smtClean="0"/>
              <a:t>Fixed Effects Logit Health Model: Conditional vs. Unconditional</a:t>
            </a:r>
          </a:p>
        </p:txBody>
      </p:sp>
      <p:pic>
        <p:nvPicPr>
          <p:cNvPr id="481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1987550"/>
            <a:ext cx="8534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8132" name="Rectangle 5"/>
          <p:cNvSpPr>
            <a:spLocks noChangeArrowheads="1"/>
          </p:cNvSpPr>
          <p:nvPr/>
        </p:nvSpPr>
        <p:spPr bwMode="auto">
          <a:xfrm>
            <a:off x="19050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3" name="Rectangle 6"/>
          <p:cNvSpPr>
            <a:spLocks noChangeArrowheads="1"/>
          </p:cNvSpPr>
          <p:nvPr/>
        </p:nvSpPr>
        <p:spPr bwMode="auto">
          <a:xfrm>
            <a:off x="51054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4" name="Rectangle 7"/>
          <p:cNvSpPr>
            <a:spLocks noChangeArrowheads="1"/>
          </p:cNvSpPr>
          <p:nvPr/>
        </p:nvSpPr>
        <p:spPr bwMode="auto">
          <a:xfrm>
            <a:off x="14478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5" name="Rectangle 8"/>
          <p:cNvSpPr>
            <a:spLocks noChangeArrowheads="1"/>
          </p:cNvSpPr>
          <p:nvPr/>
        </p:nvSpPr>
        <p:spPr bwMode="auto">
          <a:xfrm>
            <a:off x="47244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0B822AD6-3A0B-44E7-834D-F35D604EDD51}" type="slidenum">
              <a:rPr lang="en-US"/>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447800" y="228600"/>
            <a:ext cx="6553200" cy="1139825"/>
          </a:xfrm>
        </p:spPr>
        <p:txBody>
          <a:bodyPr/>
          <a:lstStyle/>
          <a:p>
            <a:pPr algn="ctr" eaLnBrk="1" hangingPunct="1"/>
            <a:r>
              <a:rPr lang="en-US" sz="3200" smtClean="0"/>
              <a:t>Advantages and Disadvantages </a:t>
            </a:r>
            <a:br>
              <a:rPr lang="en-US" sz="3200" smtClean="0"/>
            </a:br>
            <a:r>
              <a:rPr lang="en-US" sz="3200" smtClean="0"/>
              <a:t>of the FE Model</a:t>
            </a:r>
          </a:p>
        </p:txBody>
      </p:sp>
      <p:sp>
        <p:nvSpPr>
          <p:cNvPr id="49155" name="Rectangle 3"/>
          <p:cNvSpPr>
            <a:spLocks noGrp="1" noChangeArrowheads="1"/>
          </p:cNvSpPr>
          <p:nvPr>
            <p:ph type="body" idx="4294967295"/>
          </p:nvPr>
        </p:nvSpPr>
        <p:spPr/>
        <p:txBody>
          <a:bodyPr/>
          <a:lstStyle/>
          <a:p>
            <a:pPr eaLnBrk="1" hangingPunct="1"/>
            <a:r>
              <a:rPr lang="en-US" smtClean="0">
                <a:latin typeface="Arial" charset="0"/>
              </a:rPr>
              <a:t>Advantages</a:t>
            </a:r>
          </a:p>
          <a:p>
            <a:pPr lvl="1" eaLnBrk="1" hangingPunct="1"/>
            <a:r>
              <a:rPr lang="en-US" smtClean="0">
                <a:latin typeface="Arial" charset="0"/>
              </a:rPr>
              <a:t>Allows correlation of effect and regressors</a:t>
            </a:r>
          </a:p>
          <a:p>
            <a:pPr lvl="1" eaLnBrk="1" hangingPunct="1"/>
            <a:r>
              <a:rPr lang="en-US" smtClean="0">
                <a:latin typeface="Arial" charset="0"/>
              </a:rPr>
              <a:t>Fairly straightforward to estimate</a:t>
            </a:r>
          </a:p>
          <a:p>
            <a:pPr lvl="1" eaLnBrk="1" hangingPunct="1"/>
            <a:r>
              <a:rPr lang="en-US" smtClean="0">
                <a:latin typeface="Arial" charset="0"/>
              </a:rPr>
              <a:t>Simple to interpret</a:t>
            </a:r>
          </a:p>
          <a:p>
            <a:pPr eaLnBrk="1" hangingPunct="1"/>
            <a:r>
              <a:rPr lang="en-US" smtClean="0">
                <a:latin typeface="Arial" charset="0"/>
              </a:rPr>
              <a:t>Disadvantages</a:t>
            </a:r>
          </a:p>
          <a:p>
            <a:pPr lvl="1" eaLnBrk="1" hangingPunct="1"/>
            <a:r>
              <a:rPr lang="en-US" smtClean="0">
                <a:latin typeface="Arial" charset="0"/>
              </a:rPr>
              <a:t>Model may not contain time invariant variables</a:t>
            </a:r>
          </a:p>
          <a:p>
            <a:pPr lvl="1" eaLnBrk="1" hangingPunct="1"/>
            <a:r>
              <a:rPr lang="en-US" smtClean="0">
                <a:latin typeface="Arial" charset="0"/>
              </a:rPr>
              <a:t>Not necessarily simple to estimate if very large samples (Stata just creates the thousands of dummy variables)</a:t>
            </a:r>
          </a:p>
          <a:p>
            <a:pPr lvl="1" eaLnBrk="1" hangingPunct="1"/>
            <a:r>
              <a:rPr lang="en-US" b="1" smtClean="0">
                <a:solidFill>
                  <a:srgbClr val="FF3300"/>
                </a:solidFill>
                <a:latin typeface="Arial" charset="0"/>
              </a:rPr>
              <a:t>The incidental parameters problem:  Small T bias</a:t>
            </a:r>
          </a:p>
        </p:txBody>
      </p:sp>
      <p:sp>
        <p:nvSpPr>
          <p:cNvPr id="2" name="Slide Number Placeholder 1"/>
          <p:cNvSpPr>
            <a:spLocks noGrp="1"/>
          </p:cNvSpPr>
          <p:nvPr>
            <p:ph type="sldNum" sz="quarter" idx="12"/>
          </p:nvPr>
        </p:nvSpPr>
        <p:spPr/>
        <p:txBody>
          <a:bodyPr/>
          <a:lstStyle/>
          <a:p>
            <a:pPr>
              <a:defRPr/>
            </a:pPr>
            <a:fld id="{E0CF4A6B-47A0-4783-A43F-F7F56EA1B6EF}" type="slidenum">
              <a:rPr lang="en-US"/>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algn="ctr" eaLnBrk="1" hangingPunct="1"/>
            <a:r>
              <a:rPr lang="en-US" sz="3600" b="1" u="sng" smtClean="0"/>
              <a:t>Incidental Parameters Problems</a:t>
            </a:r>
            <a:r>
              <a:rPr lang="en-US" sz="3600" smtClean="0"/>
              <a:t>: Conventional Wisdom</a:t>
            </a:r>
          </a:p>
        </p:txBody>
      </p:sp>
      <p:sp>
        <p:nvSpPr>
          <p:cNvPr id="50179" name="Rectangle 3"/>
          <p:cNvSpPr>
            <a:spLocks noGrp="1" noChangeArrowheads="1"/>
          </p:cNvSpPr>
          <p:nvPr>
            <p:ph type="body" idx="4294967295"/>
          </p:nvPr>
        </p:nvSpPr>
        <p:spPr>
          <a:xfrm>
            <a:off x="457200" y="2057400"/>
            <a:ext cx="8229600" cy="4191000"/>
          </a:xfrm>
        </p:spPr>
        <p:txBody>
          <a:bodyPr/>
          <a:lstStyle/>
          <a:p>
            <a:pPr eaLnBrk="1" hangingPunct="1"/>
            <a:r>
              <a:rPr lang="en-US" u="sng" smtClean="0">
                <a:latin typeface="Arial" charset="0"/>
              </a:rPr>
              <a:t>General</a:t>
            </a:r>
            <a:r>
              <a:rPr lang="en-US" smtClean="0">
                <a:latin typeface="Arial" charset="0"/>
              </a:rPr>
              <a:t>:  The unconditional MLE is biased in samples with fixed </a:t>
            </a:r>
            <a:r>
              <a:rPr lang="en-US" i="1" smtClean="0">
                <a:latin typeface="Arial" charset="0"/>
              </a:rPr>
              <a:t>T</a:t>
            </a:r>
            <a:r>
              <a:rPr lang="en-US" smtClean="0">
                <a:latin typeface="Arial" charset="0"/>
              </a:rPr>
              <a:t> except in special cases such as linear or Poisson regression (even when the FEM is the right model).</a:t>
            </a:r>
          </a:p>
          <a:p>
            <a:pPr lvl="1" eaLnBrk="1" hangingPunct="1">
              <a:buFont typeface="Wingdings" pitchFamily="2" charset="2"/>
              <a:buNone/>
            </a:pPr>
            <a:r>
              <a:rPr lang="en-US" smtClean="0">
                <a:latin typeface="Arial" charset="0"/>
              </a:rPr>
              <a:t>   The conditional estimator (that bypasses </a:t>
            </a:r>
            <a:br>
              <a:rPr lang="en-US" smtClean="0">
                <a:latin typeface="Arial" charset="0"/>
              </a:rPr>
            </a:br>
            <a:r>
              <a:rPr lang="en-US" smtClean="0">
                <a:latin typeface="Arial" charset="0"/>
              </a:rPr>
              <a:t>estimation of </a:t>
            </a:r>
            <a:r>
              <a:rPr lang="el-GR" smtClean="0">
                <a:latin typeface="Arial" charset="0"/>
              </a:rPr>
              <a:t>α</a:t>
            </a:r>
            <a:r>
              <a:rPr lang="en-US" baseline="-25000" smtClean="0">
                <a:latin typeface="Arial" charset="0"/>
              </a:rPr>
              <a:t>i</a:t>
            </a:r>
            <a:r>
              <a:rPr lang="en-US" smtClean="0">
                <a:latin typeface="Arial" charset="0"/>
              </a:rPr>
              <a:t>) is consistent.</a:t>
            </a:r>
          </a:p>
          <a:p>
            <a:pPr eaLnBrk="1" hangingPunct="1"/>
            <a:r>
              <a:rPr lang="en-US" u="sng" smtClean="0">
                <a:latin typeface="Arial" charset="0"/>
              </a:rPr>
              <a:t>Specific</a:t>
            </a:r>
            <a:r>
              <a:rPr lang="en-US" smtClean="0">
                <a:latin typeface="Arial" charset="0"/>
              </a:rPr>
              <a:t>:  Upward bias (experience with probit and logit) in estimators of </a:t>
            </a:r>
            <a:r>
              <a:rPr lang="en-US" b="1" smtClean="0">
                <a:latin typeface="Arial" charset="0"/>
                <a:sym typeface="Symbol" pitchFamily="18" charset="2"/>
              </a:rPr>
              <a:t></a:t>
            </a:r>
            <a:endParaRPr lang="en-US" b="1" smtClean="0">
              <a:latin typeface="Arial" charset="0"/>
            </a:endParaRPr>
          </a:p>
        </p:txBody>
      </p:sp>
      <p:sp>
        <p:nvSpPr>
          <p:cNvPr id="2" name="Slide Number Placeholder 1"/>
          <p:cNvSpPr>
            <a:spLocks noGrp="1"/>
          </p:cNvSpPr>
          <p:nvPr>
            <p:ph type="sldNum" sz="quarter" idx="12"/>
          </p:nvPr>
        </p:nvSpPr>
        <p:spPr/>
        <p:txBody>
          <a:bodyPr/>
          <a:lstStyle/>
          <a:p>
            <a:pPr>
              <a:defRPr/>
            </a:pPr>
            <a:fld id="{8FDC9A65-3976-4DB7-831C-91B66890E865}" type="slidenum">
              <a:rPr lang="en-US"/>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algn="ctr" eaLnBrk="1" hangingPunct="1"/>
            <a:r>
              <a:rPr lang="en-US" smtClean="0"/>
              <a:t>What We KNOW - Analytic</a:t>
            </a:r>
          </a:p>
        </p:txBody>
      </p:sp>
      <p:sp>
        <p:nvSpPr>
          <p:cNvPr id="51203" name="Rectangle 3"/>
          <p:cNvSpPr>
            <a:spLocks noGrp="1" noChangeArrowheads="1"/>
          </p:cNvSpPr>
          <p:nvPr>
            <p:ph type="body" idx="4294967295"/>
          </p:nvPr>
        </p:nvSpPr>
        <p:spPr>
          <a:xfrm>
            <a:off x="838200" y="1905000"/>
            <a:ext cx="7696200" cy="3505200"/>
          </a:xfrm>
        </p:spPr>
        <p:txBody>
          <a:bodyPr/>
          <a:lstStyle/>
          <a:p>
            <a:pPr eaLnBrk="1" hangingPunct="1">
              <a:lnSpc>
                <a:spcPct val="90000"/>
              </a:lnSpc>
            </a:pPr>
            <a:r>
              <a:rPr lang="en-US" sz="2400" smtClean="0">
                <a:latin typeface="Arial" charset="0"/>
              </a:rPr>
              <a:t>Newey and Hahn: MLE converges in probability to a vector of constants. (Variance diminishes with increase in N).</a:t>
            </a:r>
          </a:p>
          <a:p>
            <a:pPr eaLnBrk="1" hangingPunct="1">
              <a:lnSpc>
                <a:spcPct val="90000"/>
              </a:lnSpc>
            </a:pPr>
            <a:endParaRPr lang="en-US" sz="2400" smtClean="0">
              <a:latin typeface="Arial" charset="0"/>
            </a:endParaRPr>
          </a:p>
          <a:p>
            <a:pPr eaLnBrk="1" hangingPunct="1">
              <a:lnSpc>
                <a:spcPct val="90000"/>
              </a:lnSpc>
            </a:pPr>
            <a:r>
              <a:rPr lang="en-US" sz="2400" smtClean="0">
                <a:latin typeface="Arial" charset="0"/>
              </a:rPr>
              <a:t>Abrevaya and Hsiao: Logit estimator converges to 2</a:t>
            </a:r>
            <a:r>
              <a:rPr lang="en-US" sz="2400" b="1" smtClean="0">
                <a:latin typeface="Arial" charset="0"/>
                <a:sym typeface="Symbol" pitchFamily="18" charset="2"/>
              </a:rPr>
              <a:t></a:t>
            </a:r>
            <a:r>
              <a:rPr lang="en-US" sz="2400" smtClean="0">
                <a:latin typeface="Arial" charset="0"/>
                <a:sym typeface="Symbol" pitchFamily="18" charset="2"/>
              </a:rPr>
              <a:t> when T = 2.</a:t>
            </a:r>
          </a:p>
          <a:p>
            <a:pPr eaLnBrk="1" hangingPunct="1">
              <a:lnSpc>
                <a:spcPct val="90000"/>
              </a:lnSpc>
            </a:pPr>
            <a:endParaRPr lang="en-US" sz="2400" smtClean="0">
              <a:latin typeface="Arial" charset="0"/>
            </a:endParaRPr>
          </a:p>
          <a:p>
            <a:pPr eaLnBrk="1" hangingPunct="1">
              <a:lnSpc>
                <a:spcPct val="90000"/>
              </a:lnSpc>
            </a:pPr>
            <a:r>
              <a:rPr lang="en-US" sz="2400" smtClean="0">
                <a:latin typeface="Arial" charset="0"/>
              </a:rPr>
              <a:t>Only the case of T=2 for the binary logit model is known with certainty. All other cases are extrapolations of this result or speculative.</a:t>
            </a:r>
          </a:p>
        </p:txBody>
      </p:sp>
      <p:sp>
        <p:nvSpPr>
          <p:cNvPr id="2" name="Slide Number Placeholder 1"/>
          <p:cNvSpPr>
            <a:spLocks noGrp="1"/>
          </p:cNvSpPr>
          <p:nvPr>
            <p:ph type="sldNum" sz="quarter" idx="12"/>
          </p:nvPr>
        </p:nvSpPr>
        <p:spPr/>
        <p:txBody>
          <a:bodyPr/>
          <a:lstStyle/>
          <a:p>
            <a:pPr>
              <a:defRPr/>
            </a:pPr>
            <a:fld id="{B8A20F2A-992B-4501-85FF-C2BB722D95EE}" type="slidenum">
              <a:rPr lang="en-US"/>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r>
              <a:rPr lang="en-US" sz="3200" smtClean="0"/>
              <a:t>Some Familiar Territory – A Monte Carlo Study of the FE Estimator: Probit vs. Logit</a:t>
            </a:r>
          </a:p>
        </p:txBody>
      </p:sp>
      <p:sp>
        <p:nvSpPr>
          <p:cNvPr id="52227" name="Rectangle 3"/>
          <p:cNvSpPr>
            <a:spLocks noGrp="1" noChangeArrowheads="1"/>
          </p:cNvSpPr>
          <p:nvPr>
            <p:ph type="body" idx="4294967295"/>
          </p:nvPr>
        </p:nvSpPr>
        <p:spPr/>
        <p:txBody>
          <a:bodyPr/>
          <a:lstStyle/>
          <a:p>
            <a:pPr eaLnBrk="1" hangingPunct="1"/>
            <a:endParaRPr lang="en-US" smtClean="0"/>
          </a:p>
          <a:p>
            <a:pPr eaLnBrk="1" hangingPunct="1"/>
            <a:endParaRPr lang="en-US" smtClean="0"/>
          </a:p>
        </p:txBody>
      </p:sp>
      <p:graphicFrame>
        <p:nvGraphicFramePr>
          <p:cNvPr id="52228" name="Object 4"/>
          <p:cNvGraphicFramePr>
            <a:graphicFrameLocks noChangeAspect="1"/>
          </p:cNvGraphicFramePr>
          <p:nvPr/>
        </p:nvGraphicFramePr>
        <p:xfrm>
          <a:off x="265113" y="2733675"/>
          <a:ext cx="8802687" cy="2828925"/>
        </p:xfrm>
        <a:graphic>
          <a:graphicData uri="http://schemas.openxmlformats.org/presentationml/2006/ole">
            <mc:AlternateContent xmlns:mc="http://schemas.openxmlformats.org/markup-compatibility/2006">
              <mc:Choice xmlns:v="urn:schemas-microsoft-com:vml" Requires="v">
                <p:oleObj spid="_x0000_s52232" name="Bitmap Image" r:id="rId4" imgW="8802329" imgH="2448267" progId="Paint.Picture">
                  <p:embed/>
                </p:oleObj>
              </mc:Choice>
              <mc:Fallback>
                <p:oleObj name="Bitmap Image" r:id="rId4" imgW="8802329" imgH="2448267"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2733675"/>
                        <a:ext cx="8802687"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29" name="Text Box 5"/>
          <p:cNvSpPr txBox="1">
            <a:spLocks noChangeArrowheads="1"/>
          </p:cNvSpPr>
          <p:nvPr/>
        </p:nvSpPr>
        <p:spPr bwMode="auto">
          <a:xfrm>
            <a:off x="1981200" y="1752600"/>
            <a:ext cx="5257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a:latin typeface="Arial" charset="0"/>
              </a:rPr>
              <a:t>Estimates of Coefficients and Marginal Effects at the Implied Data Means</a:t>
            </a:r>
          </a:p>
        </p:txBody>
      </p:sp>
      <p:sp>
        <p:nvSpPr>
          <p:cNvPr id="52230" name="Text Box 6"/>
          <p:cNvSpPr txBox="1">
            <a:spLocks noChangeArrowheads="1"/>
          </p:cNvSpPr>
          <p:nvPr/>
        </p:nvSpPr>
        <p:spPr bwMode="auto">
          <a:xfrm>
            <a:off x="1066800" y="5486400"/>
            <a:ext cx="7315200" cy="66040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
        <p:nvSpPr>
          <p:cNvPr id="2" name="Slide Number Placeholder 1"/>
          <p:cNvSpPr>
            <a:spLocks noGrp="1"/>
          </p:cNvSpPr>
          <p:nvPr>
            <p:ph type="sldNum" sz="quarter" idx="12"/>
          </p:nvPr>
        </p:nvSpPr>
        <p:spPr/>
        <p:txBody>
          <a:bodyPr/>
          <a:lstStyle/>
          <a:p>
            <a:pPr>
              <a:defRPr/>
            </a:pPr>
            <a:fld id="{13239CE0-B14E-4C16-864C-B54DCE9E0B2B}" type="slidenum">
              <a:rPr lang="en-US"/>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457200" y="762000"/>
            <a:ext cx="8229600" cy="608013"/>
          </a:xfrm>
        </p:spPr>
        <p:txBody>
          <a:bodyPr/>
          <a:lstStyle/>
          <a:p>
            <a:pPr algn="ctr" eaLnBrk="1" hangingPunct="1"/>
            <a:r>
              <a:rPr lang="en-US" sz="2800" smtClean="0"/>
              <a:t>A Monte Carlo Study of the FE Probit Estimator</a:t>
            </a:r>
          </a:p>
        </p:txBody>
      </p:sp>
      <p:graphicFrame>
        <p:nvGraphicFramePr>
          <p:cNvPr id="53251" name="Object 3"/>
          <p:cNvGraphicFramePr>
            <a:graphicFrameLocks noChangeAspect="1"/>
          </p:cNvGraphicFramePr>
          <p:nvPr>
            <p:ph type="body" idx="4294967295"/>
          </p:nvPr>
        </p:nvGraphicFramePr>
        <p:xfrm>
          <a:off x="304800" y="2667000"/>
          <a:ext cx="8610600" cy="3651250"/>
        </p:xfrm>
        <a:graphic>
          <a:graphicData uri="http://schemas.openxmlformats.org/presentationml/2006/ole">
            <mc:AlternateContent xmlns:mc="http://schemas.openxmlformats.org/markup-compatibility/2006">
              <mc:Choice xmlns:v="urn:schemas-microsoft-com:vml" Requires="v">
                <p:oleObj spid="_x0000_s53255" name="Bitmap Image" r:id="rId4" imgW="8828571" imgH="3742857" progId="Paint.Picture">
                  <p:embed/>
                </p:oleObj>
              </mc:Choice>
              <mc:Fallback>
                <p:oleObj name="Bitmap Image" r:id="rId4" imgW="8828571" imgH="3742857"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667000"/>
                        <a:ext cx="86106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3252" name="Rectangle 4"/>
          <p:cNvSpPr>
            <a:spLocks noChangeArrowheads="1"/>
          </p:cNvSpPr>
          <p:nvPr/>
        </p:nvSpPr>
        <p:spPr bwMode="auto">
          <a:xfrm>
            <a:off x="1585913" y="3224213"/>
            <a:ext cx="7177087" cy="27146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253" name="Text Box 5"/>
          <p:cNvSpPr txBox="1">
            <a:spLocks noChangeArrowheads="1"/>
          </p:cNvSpPr>
          <p:nvPr/>
        </p:nvSpPr>
        <p:spPr bwMode="auto">
          <a:xfrm>
            <a:off x="762000" y="1828800"/>
            <a:ext cx="7467600" cy="7143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a:latin typeface="Arial" charset="0"/>
              </a:rPr>
              <a:t>Percentage Biases in Estimates of Coefficients, Standard </a:t>
            </a:r>
            <a:br>
              <a:rPr lang="en-US" sz="2000" b="1">
                <a:latin typeface="Arial" charset="0"/>
              </a:rPr>
            </a:br>
            <a:r>
              <a:rPr lang="en-US" sz="2000" b="1">
                <a:latin typeface="Arial" charset="0"/>
              </a:rPr>
              <a:t>Errors and Marginal Effects at the Implied Data Means</a:t>
            </a:r>
          </a:p>
        </p:txBody>
      </p:sp>
      <p:sp>
        <p:nvSpPr>
          <p:cNvPr id="2" name="Slide Number Placeholder 1"/>
          <p:cNvSpPr>
            <a:spLocks noGrp="1"/>
          </p:cNvSpPr>
          <p:nvPr>
            <p:ph type="sldNum" sz="quarter" idx="12"/>
          </p:nvPr>
        </p:nvSpPr>
        <p:spPr/>
        <p:txBody>
          <a:bodyPr/>
          <a:lstStyle/>
          <a:p>
            <a:pPr>
              <a:defRPr/>
            </a:pPr>
            <a:fld id="{4008FC70-DB4E-46FE-B77F-B445FE626F26}" type="slidenum">
              <a:rPr lang="en-US"/>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eaLnBrk="1" hangingPunct="1"/>
            <a:r>
              <a:rPr lang="en-US" smtClean="0"/>
              <a:t>Bias Correction Estimators</a:t>
            </a:r>
          </a:p>
        </p:txBody>
      </p:sp>
      <p:sp>
        <p:nvSpPr>
          <p:cNvPr id="54275" name="Rectangle 3"/>
          <p:cNvSpPr>
            <a:spLocks noGrp="1" noChangeArrowheads="1"/>
          </p:cNvSpPr>
          <p:nvPr>
            <p:ph type="body" idx="1"/>
          </p:nvPr>
        </p:nvSpPr>
        <p:spPr/>
        <p:txBody>
          <a:bodyPr/>
          <a:lstStyle/>
          <a:p>
            <a:pPr eaLnBrk="1" hangingPunct="1">
              <a:lnSpc>
                <a:spcPct val="90000"/>
              </a:lnSpc>
            </a:pPr>
            <a:r>
              <a:rPr lang="en-US" sz="2400" smtClean="0">
                <a:latin typeface="Arial" charset="0"/>
              </a:rPr>
              <a:t>Motivation: Undo the incidental parameters bias in the fixed effects probit model:</a:t>
            </a:r>
          </a:p>
          <a:p>
            <a:pPr lvl="1" eaLnBrk="1" hangingPunct="1">
              <a:lnSpc>
                <a:spcPct val="90000"/>
              </a:lnSpc>
            </a:pPr>
            <a:r>
              <a:rPr lang="en-US" sz="2000" smtClean="0">
                <a:latin typeface="Arial" charset="0"/>
              </a:rPr>
              <a:t>(1) Maximize a penalized log likelihood function, or</a:t>
            </a:r>
          </a:p>
          <a:p>
            <a:pPr lvl="1" eaLnBrk="1" hangingPunct="1">
              <a:lnSpc>
                <a:spcPct val="90000"/>
              </a:lnSpc>
            </a:pPr>
            <a:r>
              <a:rPr lang="en-US" sz="2000" smtClean="0">
                <a:latin typeface="Arial" charset="0"/>
              </a:rPr>
              <a:t>(2) Directly correct the estimator of </a:t>
            </a:r>
            <a:r>
              <a:rPr lang="el-GR" sz="2000" smtClean="0">
                <a:latin typeface="Arial" charset="0"/>
              </a:rPr>
              <a:t>β</a:t>
            </a:r>
            <a:endParaRPr lang="en-US" sz="2000" smtClean="0">
              <a:latin typeface="Arial" charset="0"/>
            </a:endParaRPr>
          </a:p>
          <a:p>
            <a:pPr eaLnBrk="1" hangingPunct="1">
              <a:lnSpc>
                <a:spcPct val="90000"/>
              </a:lnSpc>
            </a:pPr>
            <a:r>
              <a:rPr lang="en-US" sz="2400" smtClean="0">
                <a:latin typeface="Arial" charset="0"/>
              </a:rPr>
              <a:t>Advantages</a:t>
            </a:r>
          </a:p>
          <a:p>
            <a:pPr lvl="1" eaLnBrk="1" hangingPunct="1">
              <a:lnSpc>
                <a:spcPct val="90000"/>
              </a:lnSpc>
            </a:pPr>
            <a:r>
              <a:rPr lang="en-US" sz="2000" smtClean="0">
                <a:latin typeface="Arial" charset="0"/>
              </a:rPr>
              <a:t>For (1) estimates </a:t>
            </a:r>
            <a:r>
              <a:rPr lang="el-GR" sz="2000" smtClean="0">
                <a:latin typeface="Arial" charset="0"/>
              </a:rPr>
              <a:t>α</a:t>
            </a:r>
            <a:r>
              <a:rPr lang="en-US" sz="2000" baseline="-25000" smtClean="0">
                <a:latin typeface="Arial" charset="0"/>
              </a:rPr>
              <a:t>i</a:t>
            </a:r>
            <a:r>
              <a:rPr lang="en-US" sz="2000" smtClean="0">
                <a:latin typeface="Arial" charset="0"/>
              </a:rPr>
              <a:t> so enables partial effects</a:t>
            </a:r>
          </a:p>
          <a:p>
            <a:pPr lvl="1" eaLnBrk="1" hangingPunct="1">
              <a:lnSpc>
                <a:spcPct val="90000"/>
              </a:lnSpc>
            </a:pPr>
            <a:r>
              <a:rPr lang="en-US" sz="2000" smtClean="0">
                <a:latin typeface="Arial" charset="0"/>
              </a:rPr>
              <a:t>Estimator is consistent under some circumstances</a:t>
            </a:r>
          </a:p>
          <a:p>
            <a:pPr lvl="1" eaLnBrk="1" hangingPunct="1">
              <a:lnSpc>
                <a:spcPct val="90000"/>
              </a:lnSpc>
            </a:pPr>
            <a:r>
              <a:rPr lang="en-US" sz="2000" smtClean="0">
                <a:latin typeface="Arial" charset="0"/>
              </a:rPr>
              <a:t>(Possibly) corrects in dynamic models</a:t>
            </a:r>
          </a:p>
          <a:p>
            <a:pPr eaLnBrk="1" hangingPunct="1">
              <a:lnSpc>
                <a:spcPct val="90000"/>
              </a:lnSpc>
            </a:pPr>
            <a:r>
              <a:rPr lang="en-US" sz="2400" smtClean="0">
                <a:latin typeface="Arial" charset="0"/>
              </a:rPr>
              <a:t>Disadvantage</a:t>
            </a:r>
          </a:p>
          <a:p>
            <a:pPr lvl="1" eaLnBrk="1" hangingPunct="1">
              <a:lnSpc>
                <a:spcPct val="90000"/>
              </a:lnSpc>
            </a:pPr>
            <a:r>
              <a:rPr lang="en-US" sz="2000" smtClean="0">
                <a:latin typeface="Arial" charset="0"/>
              </a:rPr>
              <a:t>No time invariant variables in the model</a:t>
            </a:r>
          </a:p>
          <a:p>
            <a:pPr lvl="1" eaLnBrk="1" hangingPunct="1">
              <a:lnSpc>
                <a:spcPct val="90000"/>
              </a:lnSpc>
            </a:pPr>
            <a:r>
              <a:rPr lang="en-US" sz="2000" smtClean="0">
                <a:latin typeface="Arial" charset="0"/>
              </a:rPr>
              <a:t>Practical implementation</a:t>
            </a:r>
          </a:p>
          <a:p>
            <a:pPr lvl="1" eaLnBrk="1" hangingPunct="1">
              <a:lnSpc>
                <a:spcPct val="90000"/>
              </a:lnSpc>
            </a:pPr>
            <a:r>
              <a:rPr lang="en-US" sz="2000" smtClean="0">
                <a:latin typeface="Arial" charset="0"/>
              </a:rPr>
              <a:t>Extension to other models? (Ordered probit model (maybe) – see JBES 2009)</a:t>
            </a:r>
            <a:endParaRPr lang="el-GR" sz="2000" smtClean="0">
              <a:latin typeface="Arial" charset="0"/>
            </a:endParaRPr>
          </a:p>
        </p:txBody>
      </p:sp>
      <p:sp>
        <p:nvSpPr>
          <p:cNvPr id="2" name="Slide Number Placeholder 1"/>
          <p:cNvSpPr>
            <a:spLocks noGrp="1"/>
          </p:cNvSpPr>
          <p:nvPr>
            <p:ph type="sldNum" sz="quarter" idx="12"/>
          </p:nvPr>
        </p:nvSpPr>
        <p:spPr/>
        <p:txBody>
          <a:bodyPr/>
          <a:lstStyle/>
          <a:p>
            <a:pPr>
              <a:defRPr/>
            </a:pPr>
            <a:fld id="{1DCC4707-91C7-44F5-A796-7BAB69B68CC5}" type="slidenum">
              <a:rPr lang="en-US"/>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p:txBody>
          <a:bodyPr/>
          <a:lstStyle/>
          <a:p>
            <a:pPr eaLnBrk="1" hangingPunct="1"/>
            <a:r>
              <a:rPr lang="en-US" sz="3600" smtClean="0"/>
              <a:t>A Mundlak Correction for the FE Model</a:t>
            </a:r>
          </a:p>
        </p:txBody>
      </p:sp>
      <p:graphicFrame>
        <p:nvGraphicFramePr>
          <p:cNvPr id="55299" name="Object 5"/>
          <p:cNvGraphicFramePr>
            <a:graphicFrameLocks noChangeAspect="1"/>
          </p:cNvGraphicFramePr>
          <p:nvPr/>
        </p:nvGraphicFramePr>
        <p:xfrm>
          <a:off x="1295400" y="2011363"/>
          <a:ext cx="7086600" cy="4241800"/>
        </p:xfrm>
        <a:graphic>
          <a:graphicData uri="http://schemas.openxmlformats.org/presentationml/2006/ole">
            <mc:AlternateContent xmlns:mc="http://schemas.openxmlformats.org/markup-compatibility/2006">
              <mc:Choice xmlns:v="urn:schemas-microsoft-com:vml" Requires="v">
                <p:oleObj spid="_x0000_s55304" name="Equation" r:id="rId4" imgW="3606800" imgH="2159000" progId="Equation.DSMT4">
                  <p:embed/>
                </p:oleObj>
              </mc:Choice>
              <mc:Fallback>
                <p:oleObj name="Equation" r:id="rId4" imgW="3606800" imgH="21590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011363"/>
                        <a:ext cx="7086600" cy="424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5530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530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8E817663-D29D-47A9-8D84-7C35F2C9F4B2}" type="slidenum">
              <a:rPr lang="en-US"/>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p:txBody>
          <a:bodyPr/>
          <a:lstStyle/>
          <a:p>
            <a:pPr algn="ctr" eaLnBrk="1" hangingPunct="1"/>
            <a:r>
              <a:rPr lang="en-US" smtClean="0"/>
              <a:t>Mundlak Correction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4343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6324"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6325"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 name="Slide Number Placeholder 1"/>
          <p:cNvSpPr>
            <a:spLocks noGrp="1"/>
          </p:cNvSpPr>
          <p:nvPr>
            <p:ph type="sldNum" sz="quarter" idx="12"/>
          </p:nvPr>
        </p:nvSpPr>
        <p:spPr/>
        <p:txBody>
          <a:bodyPr/>
          <a:lstStyle/>
          <a:p>
            <a:pPr>
              <a:defRPr/>
            </a:pPr>
            <a:fld id="{8D3DED6C-75FE-4367-9D4F-A1E9CFA8D79B}" type="slidenum">
              <a:rPr lang="en-US"/>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p:txBody>
          <a:bodyPr/>
          <a:lstStyle/>
          <a:p>
            <a:pPr eaLnBrk="1" hangingPunct="1"/>
            <a:r>
              <a:rPr lang="en-US" sz="3600" smtClean="0"/>
              <a:t>A Variable Addition Test for FE vs. RE</a:t>
            </a:r>
          </a:p>
        </p:txBody>
      </p:sp>
      <p:sp>
        <p:nvSpPr>
          <p:cNvPr id="57347" name="TextBox 2"/>
          <p:cNvSpPr txBox="1">
            <a:spLocks noChangeArrowheads="1"/>
          </p:cNvSpPr>
          <p:nvPr/>
        </p:nvSpPr>
        <p:spPr bwMode="auto">
          <a:xfrm>
            <a:off x="1828800" y="1905000"/>
            <a:ext cx="5715000"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80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a:p>
        </p:txBody>
      </p:sp>
      <p:sp>
        <p:nvSpPr>
          <p:cNvPr id="2" name="Slide Number Placeholder 1"/>
          <p:cNvSpPr>
            <a:spLocks noGrp="1"/>
          </p:cNvSpPr>
          <p:nvPr>
            <p:ph type="sldNum" sz="quarter" idx="12"/>
          </p:nvPr>
        </p:nvSpPr>
        <p:spPr/>
        <p:txBody>
          <a:bodyPr/>
          <a:lstStyle/>
          <a:p>
            <a:pPr>
              <a:defRPr/>
            </a:pPr>
            <a:fld id="{EB778E19-8906-47F1-A585-27681CC63A2F}" type="slidenum">
              <a:rPr lang="en-US"/>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pPr eaLnBrk="1" hangingPunct="1"/>
            <a:r>
              <a:rPr lang="en-US" smtClean="0"/>
              <a:t>Fixed Effects Models Summary</a:t>
            </a:r>
          </a:p>
        </p:txBody>
      </p:sp>
      <p:sp>
        <p:nvSpPr>
          <p:cNvPr id="58371" name="Rectangle 3"/>
          <p:cNvSpPr>
            <a:spLocks noGrp="1" noChangeArrowheads="1"/>
          </p:cNvSpPr>
          <p:nvPr>
            <p:ph type="body" idx="4294967295"/>
          </p:nvPr>
        </p:nvSpPr>
        <p:spPr>
          <a:xfrm>
            <a:off x="990600" y="1752600"/>
            <a:ext cx="7772400" cy="4530725"/>
          </a:xfrm>
        </p:spPr>
        <p:txBody>
          <a:bodyPr/>
          <a:lstStyle/>
          <a:p>
            <a:pPr eaLnBrk="1" hangingPunct="1">
              <a:lnSpc>
                <a:spcPct val="90000"/>
              </a:lnSpc>
            </a:pPr>
            <a:r>
              <a:rPr lang="en-US" sz="2400" smtClean="0">
                <a:latin typeface="Arial" charset="0"/>
              </a:rPr>
              <a:t>Incidental parameters problem if T &lt; 10 (roughly)</a:t>
            </a:r>
          </a:p>
          <a:p>
            <a:pPr eaLnBrk="1" hangingPunct="1">
              <a:lnSpc>
                <a:spcPct val="90000"/>
              </a:lnSpc>
            </a:pPr>
            <a:r>
              <a:rPr lang="en-US" sz="2400" smtClean="0">
                <a:latin typeface="Arial" charset="0"/>
              </a:rPr>
              <a:t>Inconvenience of computation</a:t>
            </a:r>
          </a:p>
          <a:p>
            <a:pPr eaLnBrk="1" hangingPunct="1">
              <a:lnSpc>
                <a:spcPct val="90000"/>
              </a:lnSpc>
            </a:pPr>
            <a:r>
              <a:rPr lang="en-US" sz="2400" smtClean="0">
                <a:latin typeface="Arial" charset="0"/>
              </a:rPr>
              <a:t>Appealing specification</a:t>
            </a:r>
          </a:p>
          <a:p>
            <a:pPr eaLnBrk="1" hangingPunct="1">
              <a:lnSpc>
                <a:spcPct val="90000"/>
              </a:lnSpc>
            </a:pPr>
            <a:r>
              <a:rPr lang="en-US" sz="2400" smtClean="0">
                <a:latin typeface="Arial" charset="0"/>
              </a:rPr>
              <a:t>Alternative semiparametric estimators?</a:t>
            </a:r>
          </a:p>
          <a:p>
            <a:pPr lvl="1" eaLnBrk="1" hangingPunct="1">
              <a:lnSpc>
                <a:spcPct val="90000"/>
              </a:lnSpc>
            </a:pPr>
            <a:r>
              <a:rPr lang="en-US" smtClean="0">
                <a:latin typeface="Arial" charset="0"/>
              </a:rPr>
              <a:t>Theory not well developed for T &gt; 2</a:t>
            </a:r>
          </a:p>
          <a:p>
            <a:pPr lvl="1" eaLnBrk="1" hangingPunct="1">
              <a:lnSpc>
                <a:spcPct val="90000"/>
              </a:lnSpc>
            </a:pPr>
            <a:r>
              <a:rPr lang="en-US" smtClean="0">
                <a:latin typeface="Arial" charset="0"/>
              </a:rPr>
              <a:t>Not informative for anything but slopes (e.g., predictions and marginal effects)</a:t>
            </a:r>
          </a:p>
          <a:p>
            <a:pPr eaLnBrk="1" hangingPunct="1">
              <a:lnSpc>
                <a:spcPct val="90000"/>
              </a:lnSpc>
            </a:pPr>
            <a:r>
              <a:rPr lang="en-US" sz="2400" smtClean="0">
                <a:latin typeface="Arial" charset="0"/>
              </a:rPr>
              <a:t>Ignoring the heterogeneity definitely produces an inconsistent estimator (</a:t>
            </a:r>
            <a:r>
              <a:rPr lang="en-US" sz="2400" i="1" u="sng" smtClean="0">
                <a:latin typeface="Arial" charset="0"/>
              </a:rPr>
              <a:t>even with cluster correction</a:t>
            </a:r>
            <a:r>
              <a:rPr lang="en-US" sz="2400" smtClean="0">
                <a:latin typeface="Arial" charset="0"/>
              </a:rPr>
              <a:t>!)</a:t>
            </a:r>
          </a:p>
          <a:p>
            <a:pPr eaLnBrk="1" hangingPunct="1">
              <a:lnSpc>
                <a:spcPct val="90000"/>
              </a:lnSpc>
            </a:pPr>
            <a:r>
              <a:rPr lang="en-US" sz="2400" smtClean="0">
                <a:latin typeface="Arial" charset="0"/>
              </a:rPr>
              <a:t>A Hobson’s choice</a:t>
            </a:r>
          </a:p>
          <a:p>
            <a:pPr eaLnBrk="1" hangingPunct="1">
              <a:lnSpc>
                <a:spcPct val="90000"/>
              </a:lnSpc>
            </a:pPr>
            <a:r>
              <a:rPr lang="en-US" sz="2400" smtClean="0">
                <a:latin typeface="Arial" charset="0"/>
              </a:rPr>
              <a:t>Mundlak correction is a useful common approach.</a:t>
            </a:r>
          </a:p>
        </p:txBody>
      </p:sp>
      <p:sp>
        <p:nvSpPr>
          <p:cNvPr id="2" name="Slide Number Placeholder 1"/>
          <p:cNvSpPr>
            <a:spLocks noGrp="1"/>
          </p:cNvSpPr>
          <p:nvPr>
            <p:ph type="sldNum" sz="quarter" idx="12"/>
          </p:nvPr>
        </p:nvSpPr>
        <p:spPr/>
        <p:txBody>
          <a:bodyPr/>
          <a:lstStyle/>
          <a:p>
            <a:pPr>
              <a:defRPr/>
            </a:pPr>
            <a:fld id="{89C7B80B-2D50-484A-B235-0E90075A30CE}" type="slidenum">
              <a:rPr lang="en-US"/>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pPr algn="ctr" eaLnBrk="1" hangingPunct="1"/>
            <a:r>
              <a:rPr lang="en-US" smtClean="0"/>
              <a:t>Dynamic Models</a:t>
            </a:r>
          </a:p>
        </p:txBody>
      </p:sp>
      <p:graphicFrame>
        <p:nvGraphicFramePr>
          <p:cNvPr id="59395" name="Object 3"/>
          <p:cNvGraphicFramePr>
            <a:graphicFrameLocks noChangeAspect="1"/>
          </p:cNvGraphicFramePr>
          <p:nvPr/>
        </p:nvGraphicFramePr>
        <p:xfrm>
          <a:off x="1295400" y="1752600"/>
          <a:ext cx="6934200" cy="4268788"/>
        </p:xfrm>
        <a:graphic>
          <a:graphicData uri="http://schemas.openxmlformats.org/presentationml/2006/ole">
            <mc:AlternateContent xmlns:mc="http://schemas.openxmlformats.org/markup-compatibility/2006">
              <mc:Choice xmlns:v="urn:schemas-microsoft-com:vml" Requires="v">
                <p:oleObj spid="_x0000_s59397" name="Equation" r:id="rId4" imgW="3403600" imgH="2095500" progId="Equation.DSMT4">
                  <p:embed/>
                </p:oleObj>
              </mc:Choice>
              <mc:Fallback>
                <p:oleObj name="Equation" r:id="rId4" imgW="3403600" imgH="2095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752600"/>
                        <a:ext cx="6934200" cy="426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F5B5653B-708C-440D-B35F-3C457D342877}" type="slidenum">
              <a:rPr lang="en-US"/>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pPr algn="ctr" eaLnBrk="1" hangingPunct="1"/>
            <a:r>
              <a:rPr lang="en-US" sz="2800" b="1" smtClean="0"/>
              <a:t>Dynamic Probit Model: A Standard Approach</a:t>
            </a:r>
          </a:p>
        </p:txBody>
      </p:sp>
      <p:graphicFrame>
        <p:nvGraphicFramePr>
          <p:cNvPr id="60419" name="Object 3"/>
          <p:cNvGraphicFramePr>
            <a:graphicFrameLocks noChangeAspect="1"/>
          </p:cNvGraphicFramePr>
          <p:nvPr/>
        </p:nvGraphicFramePr>
        <p:xfrm>
          <a:off x="1104900" y="1695450"/>
          <a:ext cx="7040563" cy="4786313"/>
        </p:xfrm>
        <a:graphic>
          <a:graphicData uri="http://schemas.openxmlformats.org/presentationml/2006/ole">
            <mc:AlternateContent xmlns:mc="http://schemas.openxmlformats.org/markup-compatibility/2006">
              <mc:Choice xmlns:v="urn:schemas-microsoft-com:vml" Requires="v">
                <p:oleObj spid="_x0000_s60424" name="Equation" r:id="rId4" imgW="4521200" imgH="3073400" progId="Equation.DSMT4">
                  <p:embed/>
                </p:oleObj>
              </mc:Choice>
              <mc:Fallback>
                <p:oleObj name="Equation" r:id="rId4" imgW="4521200" imgH="3073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00" y="1695450"/>
                        <a:ext cx="7040563" cy="4786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0" name="Rectangle 5"/>
          <p:cNvSpPr>
            <a:spLocks noChangeArrowheads="1"/>
          </p:cNvSpPr>
          <p:nvPr/>
        </p:nvSpPr>
        <p:spPr bwMode="auto">
          <a:xfrm>
            <a:off x="3695700" y="5743575"/>
            <a:ext cx="18288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0421" name="Rectangle 6"/>
          <p:cNvSpPr>
            <a:spLocks noChangeArrowheads="1"/>
          </p:cNvSpPr>
          <p:nvPr/>
        </p:nvSpPr>
        <p:spPr bwMode="auto">
          <a:xfrm>
            <a:off x="4371975" y="2057400"/>
            <a:ext cx="2971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0422" name="Rectangle 7"/>
          <p:cNvSpPr>
            <a:spLocks noChangeArrowheads="1"/>
          </p:cNvSpPr>
          <p:nvPr/>
        </p:nvSpPr>
        <p:spPr bwMode="auto">
          <a:xfrm>
            <a:off x="2362200" y="4524375"/>
            <a:ext cx="264795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4D25E5B7-EC9E-4DA4-AA82-254F84DE5D5F}" type="slidenum">
              <a:rPr lang="en-US"/>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lgn="ctr" eaLnBrk="1" hangingPunct="1"/>
            <a:r>
              <a:rPr lang="en-US" smtClean="0"/>
              <a:t>Simplified Dynamic Model</a:t>
            </a:r>
          </a:p>
        </p:txBody>
      </p:sp>
      <p:graphicFrame>
        <p:nvGraphicFramePr>
          <p:cNvPr id="61443" name="Object 3"/>
          <p:cNvGraphicFramePr>
            <a:graphicFrameLocks noChangeAspect="1"/>
          </p:cNvGraphicFramePr>
          <p:nvPr>
            <p:ph idx="1"/>
          </p:nvPr>
        </p:nvGraphicFramePr>
        <p:xfrm>
          <a:off x="838200" y="1828800"/>
          <a:ext cx="7543800" cy="3814763"/>
        </p:xfrm>
        <a:graphic>
          <a:graphicData uri="http://schemas.openxmlformats.org/presentationml/2006/ole">
            <mc:AlternateContent xmlns:mc="http://schemas.openxmlformats.org/markup-compatibility/2006">
              <mc:Choice xmlns:v="urn:schemas-microsoft-com:vml" Requires="v">
                <p:oleObj spid="_x0000_s61446" name="Equation" r:id="rId4" imgW="4394200" imgH="2222500" progId="Equation.DSMT4">
                  <p:embed/>
                </p:oleObj>
              </mc:Choice>
              <mc:Fallback>
                <p:oleObj name="Equation" r:id="rId4" imgW="4394200" imgH="2222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543800" cy="3814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4" name="Rectangle 6"/>
          <p:cNvSpPr>
            <a:spLocks noChangeArrowheads="1"/>
          </p:cNvSpPr>
          <p:nvPr/>
        </p:nvSpPr>
        <p:spPr bwMode="auto">
          <a:xfrm>
            <a:off x="3657600" y="4411663"/>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F3E63D8A-D5BB-42B9-9B0E-1159176056AD}" type="slidenum">
              <a:rPr lang="en-US"/>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3600" smtClean="0"/>
              <a:t>A Dynamic Model for Public Insurance</a:t>
            </a:r>
          </a:p>
        </p:txBody>
      </p:sp>
      <p:pic>
        <p:nvPicPr>
          <p:cNvPr id="624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7275513"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 Box 5"/>
          <p:cNvSpPr txBox="1">
            <a:spLocks noChangeArrowheads="1"/>
          </p:cNvSpPr>
          <p:nvPr/>
        </p:nvSpPr>
        <p:spPr bwMode="auto">
          <a:xfrm>
            <a:off x="5181600" y="2209800"/>
            <a:ext cx="2209800" cy="835025"/>
          </a:xfrm>
          <a:prstGeom prst="rect">
            <a:avLst/>
          </a:prstGeom>
          <a:solidFill>
            <a:srgbClr val="FF0000">
              <a:alpha val="14902"/>
            </a:srgbClr>
          </a:solidFill>
          <a:ln w="1270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2469" name="Text Box 6"/>
          <p:cNvSpPr txBox="1">
            <a:spLocks noChangeArrowheads="1"/>
          </p:cNvSpPr>
          <p:nvPr/>
        </p:nvSpPr>
        <p:spPr bwMode="auto">
          <a:xfrm>
            <a:off x="4267200" y="4114800"/>
            <a:ext cx="1577975" cy="303213"/>
          </a:xfrm>
          <a:prstGeom prst="rect">
            <a:avLst/>
          </a:prstGeom>
          <a:solidFill>
            <a:srgbClr val="FF0000">
              <a:alpha val="14902"/>
            </a:srgbClr>
          </a:solidFill>
          <a:ln w="28575">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200" b="1">
                <a:latin typeface="Courier New" pitchFamily="49" charset="0"/>
              </a:rPr>
              <a:t>Basic Model</a:t>
            </a:r>
          </a:p>
        </p:txBody>
      </p:sp>
      <p:sp>
        <p:nvSpPr>
          <p:cNvPr id="62470" name="Text Box 7"/>
          <p:cNvSpPr txBox="1">
            <a:spLocks noChangeArrowheads="1"/>
          </p:cNvSpPr>
          <p:nvPr/>
        </p:nvSpPr>
        <p:spPr bwMode="auto">
          <a:xfrm>
            <a:off x="3200400" y="4954588"/>
            <a:ext cx="4343400" cy="303212"/>
          </a:xfrm>
          <a:prstGeom prst="rect">
            <a:avLst/>
          </a:prstGeom>
          <a:solidFill>
            <a:srgbClr val="FF0000">
              <a:alpha val="14902"/>
            </a:srgbClr>
          </a:solidFill>
          <a:ln w="28575">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200" b="1">
                <a:latin typeface="Courier New" pitchFamily="49" charset="0"/>
              </a:rPr>
              <a:t>Add initial value, lagged value, group means </a:t>
            </a:r>
          </a:p>
        </p:txBody>
      </p:sp>
      <p:sp>
        <p:nvSpPr>
          <p:cNvPr id="2" name="Slide Number Placeholder 1"/>
          <p:cNvSpPr>
            <a:spLocks noGrp="1"/>
          </p:cNvSpPr>
          <p:nvPr>
            <p:ph type="sldNum" sz="quarter" idx="12"/>
          </p:nvPr>
        </p:nvSpPr>
        <p:spPr/>
        <p:txBody>
          <a:bodyPr/>
          <a:lstStyle/>
          <a:p>
            <a:pPr>
              <a:defRPr/>
            </a:pPr>
            <a:fld id="{848BC593-15A6-4CE1-A704-9B7174A4D5B2}" type="slidenum">
              <a:rPr lang="en-US"/>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title"/>
          </p:nvPr>
        </p:nvSpPr>
        <p:spPr/>
        <p:txBody>
          <a:bodyPr/>
          <a:lstStyle/>
          <a:p>
            <a:pPr algn="ctr" eaLnBrk="1" hangingPunct="1"/>
            <a:r>
              <a:rPr lang="en-US" sz="4000" smtClean="0"/>
              <a:t>Dynamic Common Effects Model</a:t>
            </a:r>
          </a:p>
        </p:txBody>
      </p:sp>
      <p:pic>
        <p:nvPicPr>
          <p:cNvPr id="6349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00200"/>
            <a:ext cx="6934200"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ext Box 7"/>
          <p:cNvSpPr txBox="1">
            <a:spLocks noChangeArrowheads="1"/>
          </p:cNvSpPr>
          <p:nvPr/>
        </p:nvSpPr>
        <p:spPr bwMode="auto">
          <a:xfrm>
            <a:off x="4800600" y="3300413"/>
            <a:ext cx="2971800" cy="6524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200" b="1">
                <a:latin typeface="Courier New" pitchFamily="49" charset="0"/>
              </a:rPr>
              <a:t>1525 groups with 1 observation were lost because of the lagged dependent variable.</a:t>
            </a:r>
            <a:endParaRPr lang="en-US"/>
          </a:p>
        </p:txBody>
      </p:sp>
      <p:sp>
        <p:nvSpPr>
          <p:cNvPr id="2" name="Slide Number Placeholder 1"/>
          <p:cNvSpPr>
            <a:spLocks noGrp="1"/>
          </p:cNvSpPr>
          <p:nvPr>
            <p:ph type="sldNum" sz="quarter" idx="12"/>
          </p:nvPr>
        </p:nvSpPr>
        <p:spPr/>
        <p:txBody>
          <a:bodyPr/>
          <a:lstStyle/>
          <a:p>
            <a:pPr>
              <a:defRPr/>
            </a:pPr>
            <a:fld id="{3CDA2AB7-727E-4FFC-B085-195BF64724AC}" type="slidenum">
              <a:rPr lang="en-US"/>
              <a:pPr>
                <a:defRPr/>
              </a:pPr>
              <a:t>60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11229</TotalTime>
  <Words>2738</Words>
  <Application>Microsoft Office PowerPoint</Application>
  <PresentationFormat>On-screen Show (4:3)</PresentationFormat>
  <Paragraphs>480</Paragraphs>
  <Slides>60</Slides>
  <Notes>57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4</vt:i4>
      </vt:variant>
      <vt:variant>
        <vt:lpstr>Slide Titles</vt:lpstr>
      </vt:variant>
      <vt:variant>
        <vt:i4>60</vt:i4>
      </vt:variant>
    </vt:vector>
  </HeadingPairs>
  <TitlesOfParts>
    <vt:vector size="71" baseType="lpstr">
      <vt:lpstr>Times New Roman</vt:lpstr>
      <vt:lpstr>Arial</vt:lpstr>
      <vt:lpstr>Verdana</vt:lpstr>
      <vt:lpstr>Wingdings</vt:lpstr>
      <vt:lpstr>Courier New</vt:lpstr>
      <vt:lpstr>Symbol</vt:lpstr>
      <vt:lpstr>Level</vt:lpstr>
      <vt:lpstr>MathType 6.0 Equation</vt:lpstr>
      <vt:lpstr>MathType 5.0 Equation</vt:lpstr>
      <vt:lpstr>Bitmap Image</vt:lpstr>
      <vt:lpstr>PBrush</vt:lpstr>
      <vt:lpstr>Discrete Choice Modeling</vt:lpstr>
      <vt:lpstr>Part 4</vt:lpstr>
      <vt:lpstr>PowerPoint Presentation</vt:lpstr>
      <vt:lpstr>PowerPoint Presentation</vt:lpstr>
      <vt:lpstr>PowerPoint Presentation</vt:lpstr>
      <vt:lpstr>An Unbalanced Panel:  RWM’s GSOEP Data on Health Care</vt:lpstr>
      <vt:lpstr>Application: Health Care Panel Data</vt:lpstr>
      <vt:lpstr>Unbalanced Panel: Group Sizes</vt:lpstr>
      <vt:lpstr>Panel Data Models</vt:lpstr>
      <vt:lpstr>Fixed and Random Effects</vt:lpstr>
      <vt:lpstr>Household Income</vt:lpstr>
      <vt:lpstr>Fixed and Random Effects in Regression</vt:lpstr>
      <vt:lpstr>Pooled Linear Regression - Income</vt:lpstr>
      <vt:lpstr>Fixed Effects</vt:lpstr>
      <vt:lpstr>Random Effects</vt:lpstr>
      <vt:lpstr>Fixed vs. Random Effects</vt:lpstr>
      <vt:lpstr>Binary Choice Model</vt:lpstr>
      <vt:lpstr>Panel Data Binary Choice Models</vt:lpstr>
      <vt:lpstr>Ignoring Unobserved Heterogeneity</vt:lpstr>
      <vt:lpstr>Ignoring Heterogeneity</vt:lpstr>
      <vt:lpstr>Pooled vs.  A Panel Estimator</vt:lpstr>
      <vt:lpstr>Partial Effects</vt:lpstr>
      <vt:lpstr>Effect of Clustering</vt:lpstr>
      <vt:lpstr>“Cluster” Corrected Covariance Matrix</vt:lpstr>
      <vt:lpstr>Cluster Correction: Doctor</vt:lpstr>
      <vt:lpstr>Modeling a Binary Outcome</vt:lpstr>
      <vt:lpstr>Application: Innovation</vt:lpstr>
      <vt:lpstr>PowerPoint Presentation</vt:lpstr>
      <vt:lpstr>A Random Effects Model</vt:lpstr>
      <vt:lpstr>A Computable Log Likelihood</vt:lpstr>
      <vt:lpstr>Quadrature – Butler and Moffitt</vt:lpstr>
      <vt:lpstr>Quadrature Log Likelihood</vt:lpstr>
      <vt:lpstr>Simulation</vt:lpstr>
      <vt:lpstr>Random Effects Model</vt:lpstr>
      <vt:lpstr>Random Parameter Model</vt:lpstr>
      <vt:lpstr>Fixed Effects Models</vt:lpstr>
      <vt:lpstr>Unconditional Estimation</vt:lpstr>
      <vt:lpstr>Fixed Effects Health Model</vt:lpstr>
      <vt:lpstr>Conditional Estimation</vt:lpstr>
      <vt:lpstr>Binary Logit Conditional Probabiities</vt:lpstr>
      <vt:lpstr>Example: Two Period Binary Logit</vt:lpstr>
      <vt:lpstr>Estimating Partial Effects</vt:lpstr>
      <vt:lpstr>Binary Logit Estimation</vt:lpstr>
      <vt:lpstr>Logit Constant Terms</vt:lpstr>
      <vt:lpstr>Fixed Effects Logit Health Model: Conditional vs. Unconditional</vt:lpstr>
      <vt:lpstr>Advantages and Disadvantages  of the FE Model</vt:lpstr>
      <vt:lpstr>Incidental Parameters Problems: Conventional Wisdom</vt:lpstr>
      <vt:lpstr>What We KNOW - Analytic</vt:lpstr>
      <vt:lpstr>Some Familiar Territory – A Monte Carlo Study of the FE Estimator: Probit vs. Logit</vt:lpstr>
      <vt:lpstr>A Monte Carlo Study of the FE Probit Estimator</vt:lpstr>
      <vt:lpstr>Bias Correction Estimators</vt:lpstr>
      <vt:lpstr>A Mundlak Correction for the FE Model</vt:lpstr>
      <vt:lpstr>Mundlak Correction</vt:lpstr>
      <vt:lpstr>A Variable Addition Test for FE vs. RE</vt:lpstr>
      <vt:lpstr>Fixed Effects Models Summary</vt:lpstr>
      <vt:lpstr>Dynamic Models</vt:lpstr>
      <vt:lpstr>Dynamic Probit Model: A Standard Approach</vt:lpstr>
      <vt:lpstr>Simplified Dynamic Model</vt:lpstr>
      <vt:lpstr>A Dynamic Model for Public Insurance</vt:lpstr>
      <vt:lpstr>Dynamic Common Effects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76</cp:revision>
  <dcterms:created xsi:type="dcterms:W3CDTF">2001-06-17T19:05:03Z</dcterms:created>
  <dcterms:modified xsi:type="dcterms:W3CDTF">2012-11-22T03:48:17Z</dcterms:modified>
</cp:coreProperties>
</file>