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7"/>
  </p:notesMasterIdLst>
  <p:handoutMasterIdLst>
    <p:handoutMasterId r:id="rId48"/>
  </p:handoutMasterIdLst>
  <p:sldIdLst>
    <p:sldId id="474" r:id="rId2"/>
    <p:sldId id="434" r:id="rId3"/>
    <p:sldId id="475" r:id="rId4"/>
    <p:sldId id="476" r:id="rId5"/>
    <p:sldId id="477" r:id="rId6"/>
    <p:sldId id="478" r:id="rId7"/>
    <p:sldId id="479" r:id="rId8"/>
    <p:sldId id="480" r:id="rId9"/>
    <p:sldId id="481" r:id="rId10"/>
    <p:sldId id="482" r:id="rId11"/>
    <p:sldId id="483" r:id="rId12"/>
    <p:sldId id="484" r:id="rId13"/>
    <p:sldId id="487" r:id="rId14"/>
    <p:sldId id="488" r:id="rId15"/>
    <p:sldId id="519" r:id="rId16"/>
    <p:sldId id="520" r:id="rId17"/>
    <p:sldId id="485" r:id="rId18"/>
    <p:sldId id="486" r:id="rId19"/>
    <p:sldId id="489" r:id="rId20"/>
    <p:sldId id="491" r:id="rId21"/>
    <p:sldId id="492" r:id="rId22"/>
    <p:sldId id="490" r:id="rId23"/>
    <p:sldId id="493" r:id="rId24"/>
    <p:sldId id="527" r:id="rId25"/>
    <p:sldId id="521" r:id="rId26"/>
    <p:sldId id="522" r:id="rId27"/>
    <p:sldId id="524" r:id="rId28"/>
    <p:sldId id="528" r:id="rId29"/>
    <p:sldId id="529" r:id="rId30"/>
    <p:sldId id="496" r:id="rId31"/>
    <p:sldId id="525" r:id="rId32"/>
    <p:sldId id="497" r:id="rId33"/>
    <p:sldId id="498" r:id="rId34"/>
    <p:sldId id="499" r:id="rId35"/>
    <p:sldId id="500" r:id="rId36"/>
    <p:sldId id="501" r:id="rId37"/>
    <p:sldId id="502" r:id="rId38"/>
    <p:sldId id="503" r:id="rId39"/>
    <p:sldId id="504" r:id="rId40"/>
    <p:sldId id="505" r:id="rId41"/>
    <p:sldId id="506" r:id="rId42"/>
    <p:sldId id="511" r:id="rId43"/>
    <p:sldId id="512" r:id="rId44"/>
    <p:sldId id="526" r:id="rId45"/>
    <p:sldId id="513" r:id="rId46"/>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Arial" charset="0"/>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Arial" charset="0"/>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Arial" charset="0"/>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Arial" charset="0"/>
      </a:defRPr>
    </a:lvl5pPr>
    <a:lvl6pPr marL="2286000" algn="l" defTabSz="914400" rtl="0" eaLnBrk="1" latinLnBrk="0" hangingPunct="1">
      <a:defRPr kern="1200">
        <a:solidFill>
          <a:schemeClr val="tx1"/>
        </a:solidFill>
        <a:latin typeface="Times New Roman" pitchFamily="18" charset="0"/>
        <a:ea typeface="+mn-ea"/>
        <a:cs typeface="Arial" charset="0"/>
      </a:defRPr>
    </a:lvl6pPr>
    <a:lvl7pPr marL="2743200" algn="l" defTabSz="914400" rtl="0" eaLnBrk="1" latinLnBrk="0" hangingPunct="1">
      <a:defRPr kern="1200">
        <a:solidFill>
          <a:schemeClr val="tx1"/>
        </a:solidFill>
        <a:latin typeface="Times New Roman" pitchFamily="18" charset="0"/>
        <a:ea typeface="+mn-ea"/>
        <a:cs typeface="Arial" charset="0"/>
      </a:defRPr>
    </a:lvl7pPr>
    <a:lvl8pPr marL="3200400" algn="l" defTabSz="914400" rtl="0" eaLnBrk="1" latinLnBrk="0" hangingPunct="1">
      <a:defRPr kern="1200">
        <a:solidFill>
          <a:schemeClr val="tx1"/>
        </a:solidFill>
        <a:latin typeface="Times New Roman" pitchFamily="18" charset="0"/>
        <a:ea typeface="+mn-ea"/>
        <a:cs typeface="Arial" charset="0"/>
      </a:defRPr>
    </a:lvl8pPr>
    <a:lvl9pPr marL="3657600" algn="l" defTabSz="914400" rtl="0" eaLnBrk="1" latinLnBrk="0" hangingPunct="1">
      <a:defRPr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0000"/>
    <a:srgbClr val="FFFFFF"/>
    <a:srgbClr val="CCECFF"/>
    <a:srgbClr val="0066FF"/>
    <a:srgbClr val="0099FF"/>
    <a:srgbClr val="3399FF"/>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25" autoAdjust="0"/>
    <p:restoredTop sz="94636" autoAdjust="0"/>
  </p:normalViewPr>
  <p:slideViewPr>
    <p:cSldViewPr>
      <p:cViewPr>
        <p:scale>
          <a:sx n="75" d="100"/>
          <a:sy n="75" d="100"/>
        </p:scale>
        <p:origin x="-1987" y="-269"/>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cs typeface="+mn-cs"/>
              </a:defRPr>
            </a:lvl1pPr>
          </a:lstStyle>
          <a:p>
            <a:pPr>
              <a:defRPr/>
            </a:pPr>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cs typeface="+mn-cs"/>
              </a:defRPr>
            </a:lvl1pPr>
          </a:lstStyle>
          <a:p>
            <a:pPr>
              <a:defRPr/>
            </a:pPr>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cs typeface="+mn-cs"/>
              </a:defRPr>
            </a:lvl1pPr>
          </a:lstStyle>
          <a:p>
            <a:pPr>
              <a:defRPr/>
            </a:pPr>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cs typeface="+mn-cs"/>
              </a:defRPr>
            </a:lvl1pPr>
          </a:lstStyle>
          <a:p>
            <a:pPr>
              <a:defRPr/>
            </a:pPr>
            <a:fld id="{B50B7938-B9AD-43D4-AD96-3B59C9175771}" type="slidenum">
              <a:rPr lang="en-US"/>
              <a:pPr>
                <a:defRPr/>
              </a:pPr>
              <a:t>‹#›</a:t>
            </a:fld>
            <a:endParaRPr lang="en-US"/>
          </a:p>
        </p:txBody>
      </p:sp>
    </p:spTree>
    <p:extLst>
      <p:ext uri="{BB962C8B-B14F-4D97-AF65-F5344CB8AC3E}">
        <p14:creationId xmlns:p14="http://schemas.microsoft.com/office/powerpoint/2010/main" val="22265182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cs typeface="+mn-cs"/>
              </a:defRPr>
            </a:lvl1pPr>
          </a:lstStyle>
          <a:p>
            <a:pPr>
              <a:defRPr/>
            </a:pPr>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cs typeface="+mn-cs"/>
              </a:defRPr>
            </a:lvl1pPr>
          </a:lstStyle>
          <a:p>
            <a:pPr>
              <a:defRPr/>
            </a:pPr>
            <a:endParaRPr lang="en-US"/>
          </a:p>
        </p:txBody>
      </p:sp>
      <p:sp>
        <p:nvSpPr>
          <p:cNvPr id="49156" name="Rectangle 4"/>
          <p:cNvSpPr>
            <a:spLocks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cs typeface="+mn-cs"/>
              </a:defRPr>
            </a:lvl1pPr>
          </a:lstStyle>
          <a:p>
            <a:pPr>
              <a:defRPr/>
            </a:pPr>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cs typeface="+mn-cs"/>
              </a:defRPr>
            </a:lvl1pPr>
          </a:lstStyle>
          <a:p>
            <a:pPr>
              <a:defRPr/>
            </a:pPr>
            <a:fld id="{E6569671-88DA-43C0-AE11-89FADFFE28EF}" type="slidenum">
              <a:rPr lang="en-US"/>
              <a:pPr>
                <a:defRPr/>
              </a:pPr>
              <a:t>‹#›</a:t>
            </a:fld>
            <a:endParaRPr lang="en-US"/>
          </a:p>
        </p:txBody>
      </p:sp>
    </p:spTree>
    <p:extLst>
      <p:ext uri="{BB962C8B-B14F-4D97-AF65-F5344CB8AC3E}">
        <p14:creationId xmlns:p14="http://schemas.microsoft.com/office/powerpoint/2010/main" val="1421546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D42307A0-AA8F-4FDD-B220-23F37734114F}"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34041B96-8827-4AFC-8117-CCD9C2490DE4}"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E927D0B4-018B-4F51-AE1D-B94B94EF460C}"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DA9C2BC4-0DB9-4941-8423-237CE677B5B0}"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76AB6F10-1133-4DBA-B44B-64C44E166126}"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D4C5A292-34AC-49CC-A218-47463F01E1EA}"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799947A3-58D1-44C7-AD2E-05915D09875C}"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05B5E7AA-3DF2-4BD3-9F0B-54ECD360ADF8}"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154B2D2-BF85-41FC-8CA6-87449E67B822}"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1831E33-19A5-45E6-9899-CF2FEE795D42}"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58F38D2D-153F-4388-B938-80D290383DDE}"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059EB5E5-94E3-47E3-80A4-21BF72502B75}"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66BBBED8-D0AF-4AA3-881A-CF4A21571940}"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6A45AC6-361F-48F2-AA6C-C467F3B2EA46}"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4516" name="Slide Number Placeholder 3"/>
          <p:cNvSpPr txBox="1">
            <a:spLocks noGrp="1"/>
          </p:cNvSpPr>
          <p:nvPr/>
        </p:nvSpPr>
        <p:spPr bwMode="auto">
          <a:xfrm>
            <a:off x="4144963" y="9121775"/>
            <a:ext cx="317023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pPr algn="r" eaLnBrk="1" hangingPunct="1"/>
            <a:fld id="{F91579A9-A006-42AE-8285-A1AC19DDFA6D}" type="slidenum">
              <a:rPr lang="en-US" sz="1300"/>
              <a:pPr algn="r" eaLnBrk="1" hangingPunct="1"/>
              <a:t>15</a:t>
            </a:fld>
            <a:endParaRPr lang="en-US"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5540" name="Slide Number Placeholder 3"/>
          <p:cNvSpPr txBox="1">
            <a:spLocks noGrp="1"/>
          </p:cNvSpPr>
          <p:nvPr/>
        </p:nvSpPr>
        <p:spPr bwMode="auto">
          <a:xfrm>
            <a:off x="4144963" y="9121775"/>
            <a:ext cx="317023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pPr algn="r" eaLnBrk="1" hangingPunct="1"/>
            <a:fld id="{766CC970-2683-460F-8016-88242A31797A}" type="slidenum">
              <a:rPr lang="en-US" sz="1300"/>
              <a:pPr algn="r" eaLnBrk="1" hangingPunct="1"/>
              <a:t>16</a:t>
            </a:fld>
            <a:endParaRPr lang="en-US"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7EA10A4B-EF93-4B28-8B59-1D2F70727F5E}" type="slidenum">
              <a:rPr lang="en-US"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063B4337-E0DE-4445-90CB-BA7780EDB7EC}" type="slidenum">
              <a:rPr lang="en-US" smtClean="0"/>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E1BEDA7C-803D-4E02-95AF-899367F95FFC}" type="slidenum">
              <a:rPr lang="en-US" smtClean="0"/>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86284AD-D8AD-4BE5-AC8D-DEC9E9EEAF9F}" type="slidenum">
              <a:rPr lang="en-US" smtClean="0"/>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6968D713-F37C-491D-8123-65257CA086BD}" type="slidenum">
              <a:rPr lang="en-US" smtClean="0"/>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BDF39EA6-DB14-4915-AEAC-2CAB4455D2B4}" type="slidenum">
              <a:rPr lang="en-US" smtClean="0"/>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51E7DE8D-5E3D-4E23-A673-B68342116237}" type="slidenum">
              <a:rPr lang="en-US" smtClean="0"/>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1D3C94DD-EBE9-4555-BBA6-CA7AC9A0AD6E}" type="slidenum">
              <a:rPr lang="en-US" smtClean="0"/>
              <a:pPr/>
              <a:t>25</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47968C4E-03F5-409F-96CC-2D3D6344171B}" type="slidenum">
              <a:rPr lang="en-US" smtClean="0"/>
              <a:pPr/>
              <a:t>26</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D279A9FE-3AEC-43CA-B2EB-EBC1BDF99C7B}" type="slidenum">
              <a:rPr lang="en-US" smtClean="0"/>
              <a:pPr/>
              <a:t>27</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875B4B7-6813-42BC-80AB-DB45C15C1547}" type="slidenum">
              <a:rPr lang="en-US" smtClean="0"/>
              <a:pPr/>
              <a:t>30</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1A9BA516-8F49-4529-A30B-C4779CB775E8}" type="slidenum">
              <a:rPr lang="en-US" smtClean="0"/>
              <a:pPr/>
              <a:t>31</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CCD0A732-135B-4487-AC60-3DB24840EBAD}" type="slidenum">
              <a:rPr lang="en-US" smtClean="0"/>
              <a:pPr/>
              <a:t>32</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00A6A0F7-EF7C-4C1C-9CCC-996BCE73F278}" type="slidenum">
              <a:rPr lang="en-US" smtClean="0"/>
              <a:pPr/>
              <a:t>33</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E2824D92-6BDD-4F59-8DE1-99C14AB3FE7B}" type="slidenum">
              <a:rPr lang="en-US" smtClean="0"/>
              <a:pPr/>
              <a:t>34</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CB8AADEB-3433-44C7-957F-EED514FF4B34}" type="slidenum">
              <a:rPr lang="en-US" smtClean="0"/>
              <a:pPr/>
              <a:t>35</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2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3374C375-9C1A-45BA-A0F7-39A1123F4174}" type="slidenum">
              <a:rPr lang="en-US" smtClean="0"/>
              <a:pPr/>
              <a:t>36</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0F6F789B-9670-4301-948C-E0B94343DBBB}" type="slidenum">
              <a:rPr lang="en-US" smtClean="0"/>
              <a:pPr/>
              <a:t>37</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290ACC6D-4E3C-4999-950A-AB314B962142}" type="slidenum">
              <a:rPr lang="en-US" smtClean="0"/>
              <a:pPr/>
              <a:t>38</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312A29C8-7C6F-4755-A9FF-025C18454DE1}" type="slidenum">
              <a:rPr lang="en-US" smtClean="0"/>
              <a:pPr/>
              <a:t>39</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70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0AC0DC46-2F9D-4C2C-8C95-92DF2A56ECDD}" type="slidenum">
              <a:rPr lang="en-US" smtClean="0"/>
              <a:pPr/>
              <a:t>40</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464B9D6D-997B-4845-B559-117711188D1F}" type="slidenum">
              <a:rPr lang="en-US" smtClean="0"/>
              <a:pPr/>
              <a:t>41</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93667D48-4F3F-49F0-879E-BE2B56983DA4}" type="slidenum">
              <a:rPr lang="en-US" smtClean="0"/>
              <a:pPr/>
              <a:t>42</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4FE0B029-4C1D-42D5-BABF-5535839179F2}" type="slidenum">
              <a:rPr lang="en-US" smtClean="0"/>
              <a:pPr/>
              <a:t>43</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7A61E175-3B93-4D73-B861-C1ED45F473EB}" type="slidenum">
              <a:rPr lang="en-US" smtClean="0"/>
              <a:pPr/>
              <a:t>44</a:t>
            </a:fld>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21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7BDB43E0-C671-46E4-A044-303E2922B16F}" type="slidenum">
              <a:rPr lang="en-US" smtClean="0"/>
              <a:pPr/>
              <a:t>45</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7"/>
          <p:cNvGrpSpPr>
            <a:grpSpLocks/>
          </p:cNvGrpSpPr>
          <p:nvPr/>
        </p:nvGrpSpPr>
        <p:grpSpPr bwMode="auto">
          <a:xfrm>
            <a:off x="228600" y="2889250"/>
            <a:ext cx="8610600" cy="201613"/>
            <a:chOff x="144" y="1680"/>
            <a:chExt cx="5424" cy="144"/>
          </a:xfrm>
        </p:grpSpPr>
        <p:sp>
          <p:nvSpPr>
            <p:cNvPr id="5" name="Rectangle 8"/>
            <p:cNvSpPr>
              <a:spLocks noChangeArrowheads="1"/>
            </p:cNvSpPr>
            <p:nvPr userDrawn="1"/>
          </p:nvSpPr>
          <p:spPr bwMode="auto">
            <a:xfrm>
              <a:off x="144" y="1680"/>
              <a:ext cx="1808" cy="14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 name="Rectangle 9"/>
            <p:cNvSpPr>
              <a:spLocks noChangeArrowheads="1"/>
            </p:cNvSpPr>
            <p:nvPr userDrawn="1"/>
          </p:nvSpPr>
          <p:spPr bwMode="auto">
            <a:xfrm>
              <a:off x="1952" y="1680"/>
              <a:ext cx="1808" cy="1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 name="Rectangle 10"/>
            <p:cNvSpPr>
              <a:spLocks noChangeArrowheads="1"/>
            </p:cNvSpPr>
            <p:nvPr userDrawn="1"/>
          </p:nvSpPr>
          <p:spPr bwMode="auto">
            <a:xfrm>
              <a:off x="3760" y="1680"/>
              <a:ext cx="1808" cy="14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sp>
        <p:nvSpPr>
          <p:cNvPr id="121858" name="Rectangle 2"/>
          <p:cNvSpPr>
            <a:spLocks noGrp="1" noChangeArrowheads="1"/>
          </p:cNvSpPr>
          <p:nvPr>
            <p:ph type="ctrTitle"/>
          </p:nvPr>
        </p:nvSpPr>
        <p:spPr>
          <a:xfrm>
            <a:off x="685800" y="685800"/>
            <a:ext cx="7772400" cy="2127250"/>
          </a:xfrm>
        </p:spPr>
        <p:txBody>
          <a:bodyPr/>
          <a:lstStyle>
            <a:lvl1pPr>
              <a:defRPr sz="5200"/>
            </a:lvl1pPr>
          </a:lstStyle>
          <a:p>
            <a:r>
              <a:rPr lang="en-US"/>
              <a:t>Click to edit Master title style</a:t>
            </a:r>
          </a:p>
        </p:txBody>
      </p:sp>
      <p:sp>
        <p:nvSpPr>
          <p:cNvPr id="121859" name="Rectangle 3"/>
          <p:cNvSpPr>
            <a:spLocks noGrp="1" noChangeArrowheads="1"/>
          </p:cNvSpPr>
          <p:nvPr>
            <p:ph type="subTitle" idx="1"/>
          </p:nvPr>
        </p:nvSpPr>
        <p:spPr>
          <a:xfrm>
            <a:off x="1371600" y="3270250"/>
            <a:ext cx="6400800" cy="2209800"/>
          </a:xfrm>
        </p:spPr>
        <p:txBody>
          <a:bodyPr/>
          <a:lstStyle>
            <a:lvl1pPr marL="0" indent="0" algn="ctr">
              <a:buFont typeface="Wingdings" pitchFamily="2" charset="2"/>
              <a:buNone/>
              <a:defRPr sz="3000"/>
            </a:lvl1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fld id="{1D6B9E1C-448C-46F7-9A0C-68C982766639}" type="datetimeFigureOut">
              <a:rPr lang="en-US"/>
              <a:pPr>
                <a:defRPr/>
              </a:pPr>
              <a:t>11/21/2012</a:t>
            </a:fld>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C748A6A9-CC18-4119-AE4F-F4CA10177BAE}" type="slidenum">
              <a:rPr lang="en-US"/>
              <a:pPr>
                <a:defRPr/>
              </a:pPr>
              <a:t>‹#›</a:t>
            </a:fld>
            <a:endParaRPr lang="en-US"/>
          </a:p>
        </p:txBody>
      </p:sp>
    </p:spTree>
    <p:extLst>
      <p:ext uri="{BB962C8B-B14F-4D97-AF65-F5344CB8AC3E}">
        <p14:creationId xmlns:p14="http://schemas.microsoft.com/office/powerpoint/2010/main" val="2711376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05606581-780A-44C7-A3A6-97500DA45A0A}" type="datetimeFigureOut">
              <a:rPr lang="en-US"/>
              <a:pPr>
                <a:defRPr/>
              </a:pPr>
              <a:t>11/21/2012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CA56D88-C0B6-4BE9-A913-0373061EF2F0}" type="slidenum">
              <a:rPr lang="en-US"/>
              <a:pPr>
                <a:defRPr/>
              </a:pPr>
              <a:t>‹#›</a:t>
            </a:fld>
            <a:endParaRPr lang="en-US"/>
          </a:p>
        </p:txBody>
      </p:sp>
    </p:spTree>
    <p:extLst>
      <p:ext uri="{BB962C8B-B14F-4D97-AF65-F5344CB8AC3E}">
        <p14:creationId xmlns:p14="http://schemas.microsoft.com/office/powerpoint/2010/main" val="1051777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C5207E98-1BC5-4BAB-BFC4-1B7A4F8B5C2B}" type="datetimeFigureOut">
              <a:rPr lang="en-US"/>
              <a:pPr>
                <a:defRPr/>
              </a:pPr>
              <a:t>11/21/2012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913E46F-5B8B-44C2-B07A-BB45750C4955}" type="slidenum">
              <a:rPr lang="en-US"/>
              <a:pPr>
                <a:defRPr/>
              </a:pPr>
              <a:t>‹#›</a:t>
            </a:fld>
            <a:endParaRPr lang="en-US"/>
          </a:p>
        </p:txBody>
      </p:sp>
    </p:spTree>
    <p:extLst>
      <p:ext uri="{BB962C8B-B14F-4D97-AF65-F5344CB8AC3E}">
        <p14:creationId xmlns:p14="http://schemas.microsoft.com/office/powerpoint/2010/main" val="3844271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4B7427F4-67AE-40CB-B7D3-168C8678EBA9}" type="datetimeFigureOut">
              <a:rPr lang="en-US"/>
              <a:pPr>
                <a:defRPr/>
              </a:pPr>
              <a:t>11/21/2012</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260AF65-D1D6-4B62-98F0-36D31918B36A}" type="slidenum">
              <a:rPr lang="en-US"/>
              <a:pPr>
                <a:defRPr/>
              </a:pPr>
              <a:t>‹#›</a:t>
            </a:fld>
            <a:endParaRPr lang="en-US"/>
          </a:p>
        </p:txBody>
      </p:sp>
    </p:spTree>
    <p:extLst>
      <p:ext uri="{BB962C8B-B14F-4D97-AF65-F5344CB8AC3E}">
        <p14:creationId xmlns:p14="http://schemas.microsoft.com/office/powerpoint/2010/main" val="1189882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05A7F777-25F1-4E8F-80DB-3E8FC8EC5080}" type="datetimeFigureOut">
              <a:rPr lang="en-US"/>
              <a:pPr>
                <a:defRPr/>
              </a:pPr>
              <a:t>11/21/2012</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7F0BB43-23D3-487A-9602-5AD5420826F1}" type="slidenum">
              <a:rPr lang="en-US"/>
              <a:pPr>
                <a:defRPr/>
              </a:pPr>
              <a:t>‹#›</a:t>
            </a:fld>
            <a:endParaRPr lang="en-US"/>
          </a:p>
        </p:txBody>
      </p:sp>
    </p:spTree>
    <p:extLst>
      <p:ext uri="{BB962C8B-B14F-4D97-AF65-F5344CB8AC3E}">
        <p14:creationId xmlns:p14="http://schemas.microsoft.com/office/powerpoint/2010/main" val="521270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B10396B2-488C-445E-8798-7C30D942FDD4}" type="datetimeFigureOut">
              <a:rPr lang="en-US"/>
              <a:pPr>
                <a:defRPr/>
              </a:pPr>
              <a:t>11/21/2012</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212E13C-D81B-4C9B-AF3D-BB51C8F76517}" type="slidenum">
              <a:rPr lang="en-US"/>
              <a:pPr>
                <a:defRPr/>
              </a:pPr>
              <a:t>‹#›</a:t>
            </a:fld>
            <a:endParaRPr lang="en-US"/>
          </a:p>
        </p:txBody>
      </p:sp>
    </p:spTree>
    <p:extLst>
      <p:ext uri="{BB962C8B-B14F-4D97-AF65-F5344CB8AC3E}">
        <p14:creationId xmlns:p14="http://schemas.microsoft.com/office/powerpoint/2010/main" val="2066276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9712F612-85F1-4CEC-B134-66604EB7BD96}" type="datetimeFigureOut">
              <a:rPr lang="en-US"/>
              <a:pPr>
                <a:defRPr/>
              </a:pPr>
              <a:t>11/21/2012</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E376FD2-AD6D-488B-9328-5467E09F0B07}" type="slidenum">
              <a:rPr lang="en-US"/>
              <a:pPr>
                <a:defRPr/>
              </a:pPr>
              <a:t>‹#›</a:t>
            </a:fld>
            <a:endParaRPr lang="en-US"/>
          </a:p>
        </p:txBody>
      </p:sp>
    </p:spTree>
    <p:extLst>
      <p:ext uri="{BB962C8B-B14F-4D97-AF65-F5344CB8AC3E}">
        <p14:creationId xmlns:p14="http://schemas.microsoft.com/office/powerpoint/2010/main" val="1177165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12CF0A29-C85C-4B79-AACB-F439804B016F}" type="datetimeFigureOut">
              <a:rPr lang="en-US"/>
              <a:pPr>
                <a:defRPr/>
              </a:pPr>
              <a:t>11/21/2012</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C3BEB43-9C7F-47CC-913D-065A5EF848A9}" type="slidenum">
              <a:rPr lang="en-US"/>
              <a:pPr>
                <a:defRPr/>
              </a:pPr>
              <a:t>‹#›</a:t>
            </a:fld>
            <a:endParaRPr lang="en-US"/>
          </a:p>
        </p:txBody>
      </p:sp>
    </p:spTree>
    <p:extLst>
      <p:ext uri="{BB962C8B-B14F-4D97-AF65-F5344CB8AC3E}">
        <p14:creationId xmlns:p14="http://schemas.microsoft.com/office/powerpoint/2010/main" val="1777623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C170BA80-1AC1-4EF6-852C-B42126A5C058}" type="datetimeFigureOut">
              <a:rPr lang="en-US"/>
              <a:pPr>
                <a:defRPr/>
              </a:pPr>
              <a:t>11/21/2012</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E2A7C35-D7A7-4DF7-A7B7-2CB57FFE9C1D}" type="slidenum">
              <a:rPr lang="en-US"/>
              <a:pPr>
                <a:defRPr/>
              </a:pPr>
              <a:t>‹#›</a:t>
            </a:fld>
            <a:endParaRPr lang="en-US"/>
          </a:p>
        </p:txBody>
      </p:sp>
    </p:spTree>
    <p:extLst>
      <p:ext uri="{BB962C8B-B14F-4D97-AF65-F5344CB8AC3E}">
        <p14:creationId xmlns:p14="http://schemas.microsoft.com/office/powerpoint/2010/main" val="2524254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10092C49-21FE-4BB0-90A7-E172C2FEF58E}" type="datetimeFigureOut">
              <a:rPr lang="en-US"/>
              <a:pPr>
                <a:defRPr/>
              </a:pPr>
              <a:t>11/21/2012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1EB7A15-B2BC-484F-90F9-A126C4DB9ECF}" type="slidenum">
              <a:rPr lang="en-US"/>
              <a:pPr>
                <a:defRPr/>
              </a:pPr>
              <a:t>‹#›</a:t>
            </a:fld>
            <a:endParaRPr lang="en-US"/>
          </a:p>
        </p:txBody>
      </p:sp>
    </p:spTree>
    <p:extLst>
      <p:ext uri="{BB962C8B-B14F-4D97-AF65-F5344CB8AC3E}">
        <p14:creationId xmlns:p14="http://schemas.microsoft.com/office/powerpoint/2010/main" val="1483442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ED62A363-A97F-4BD7-8395-26F03610776D}" type="datetimeFigureOut">
              <a:rPr lang="en-US"/>
              <a:pPr>
                <a:defRPr/>
              </a:pPr>
              <a:t>11/21/2012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DB14384-97FF-47D2-BBF8-D6F92E3141FB}" type="slidenum">
              <a:rPr lang="en-US"/>
              <a:pPr>
                <a:defRPr/>
              </a:pPr>
              <a:t>‹#›</a:t>
            </a:fld>
            <a:endParaRPr lang="en-US"/>
          </a:p>
        </p:txBody>
      </p:sp>
    </p:spTree>
    <p:extLst>
      <p:ext uri="{BB962C8B-B14F-4D97-AF65-F5344CB8AC3E}">
        <p14:creationId xmlns:p14="http://schemas.microsoft.com/office/powerpoint/2010/main" val="557481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0836" name="Rectangle 4"/>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Verdana" pitchFamily="34" charset="0"/>
                <a:cs typeface="+mn-cs"/>
              </a:defRPr>
            </a:lvl1pPr>
          </a:lstStyle>
          <a:p>
            <a:pPr>
              <a:defRPr/>
            </a:pPr>
            <a:fld id="{BA422094-28F5-4093-81D8-88FD4339F9C6}" type="datetimeFigureOut">
              <a:rPr lang="en-US"/>
              <a:pPr>
                <a:defRPr/>
              </a:pPr>
              <a:t>11/21/2012</a:t>
            </a:fld>
            <a:endParaRPr lang="en-US"/>
          </a:p>
        </p:txBody>
      </p:sp>
      <p:sp>
        <p:nvSpPr>
          <p:cNvPr id="12083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Verdana" pitchFamily="34" charset="0"/>
                <a:cs typeface="+mn-cs"/>
              </a:defRPr>
            </a:lvl1pPr>
          </a:lstStyle>
          <a:p>
            <a:pPr>
              <a:defRPr/>
            </a:pPr>
            <a:endParaRPr lang="en-US"/>
          </a:p>
        </p:txBody>
      </p:sp>
      <p:sp>
        <p:nvSpPr>
          <p:cNvPr id="120838" name="Rectangle 6"/>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Verdana" pitchFamily="34" charset="0"/>
                <a:cs typeface="+mn-cs"/>
              </a:defRPr>
            </a:lvl1pPr>
          </a:lstStyle>
          <a:p>
            <a:pPr>
              <a:defRPr/>
            </a:pPr>
            <a:fld id="{12BC0775-456F-483B-B071-D59C05485A35}" type="slidenum">
              <a:rPr lang="en-US"/>
              <a:pPr>
                <a:defRPr/>
              </a:pPr>
              <a:t>‹#›</a:t>
            </a:fld>
            <a:endParaRPr lang="en-US"/>
          </a:p>
        </p:txBody>
      </p:sp>
      <p:sp>
        <p:nvSpPr>
          <p:cNvPr id="1031" name="Rectangle 7"/>
          <p:cNvSpPr>
            <a:spLocks noChangeArrowheads="1"/>
          </p:cNvSpPr>
          <p:nvPr/>
        </p:nvSpPr>
        <p:spPr bwMode="auto">
          <a:xfrm>
            <a:off x="0" y="0"/>
            <a:ext cx="228600" cy="22860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400"/>
          </a:p>
        </p:txBody>
      </p:sp>
      <p:sp>
        <p:nvSpPr>
          <p:cNvPr id="1032" name="Line 8"/>
          <p:cNvSpPr>
            <a:spLocks noChangeShapeType="1"/>
          </p:cNvSpPr>
          <p:nvPr/>
        </p:nvSpPr>
        <p:spPr bwMode="auto">
          <a:xfrm>
            <a:off x="457200" y="1447800"/>
            <a:ext cx="8077200"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3" name="Rectangle 9"/>
          <p:cNvSpPr>
            <a:spLocks noChangeArrowheads="1"/>
          </p:cNvSpPr>
          <p:nvPr/>
        </p:nvSpPr>
        <p:spPr bwMode="auto">
          <a:xfrm>
            <a:off x="0" y="2286000"/>
            <a:ext cx="228600" cy="22860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400"/>
          </a:p>
        </p:txBody>
      </p:sp>
      <p:sp>
        <p:nvSpPr>
          <p:cNvPr id="1034" name="Rectangle 10"/>
          <p:cNvSpPr>
            <a:spLocks noChangeArrowheads="1"/>
          </p:cNvSpPr>
          <p:nvPr/>
        </p:nvSpPr>
        <p:spPr bwMode="auto">
          <a:xfrm>
            <a:off x="0" y="4572000"/>
            <a:ext cx="228600" cy="228600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400"/>
          </a:p>
        </p:txBody>
      </p:sp>
    </p:spTree>
  </p:cSld>
  <p:clrMap bg1="lt1" tx1="dk1" bg2="lt2" tx2="dk2" accent1="accent1" accent2="accent2" accent3="accent3" accent4="accent4" accent5="accent5" accent6="accent6" hlink="hlink" folHlink="folHlink"/>
  <p:sldLayoutIdLst>
    <p:sldLayoutId id="2147483743"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iming>
    <p:tnLst>
      <p:par>
        <p:cTn id="1" dur="indefinite" restart="never" nodeType="tmRoot"/>
      </p:par>
    </p:tnLst>
  </p:timing>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cs typeface="Arial" charset="0"/>
        </a:defRPr>
      </a:lvl2pPr>
      <a:lvl3pPr algn="ctr" rtl="0" eaLnBrk="0" fontAlgn="base" hangingPunct="0">
        <a:spcBef>
          <a:spcPct val="0"/>
        </a:spcBef>
        <a:spcAft>
          <a:spcPct val="0"/>
        </a:spcAft>
        <a:defRPr sz="4000">
          <a:solidFill>
            <a:schemeClr val="tx2"/>
          </a:solidFill>
          <a:latin typeface="Arial" charset="0"/>
          <a:cs typeface="Arial" charset="0"/>
        </a:defRPr>
      </a:lvl3pPr>
      <a:lvl4pPr algn="ctr" rtl="0" eaLnBrk="0" fontAlgn="base" hangingPunct="0">
        <a:spcBef>
          <a:spcPct val="0"/>
        </a:spcBef>
        <a:spcAft>
          <a:spcPct val="0"/>
        </a:spcAft>
        <a:defRPr sz="4000">
          <a:solidFill>
            <a:schemeClr val="tx2"/>
          </a:solidFill>
          <a:latin typeface="Arial" charset="0"/>
          <a:cs typeface="Arial" charset="0"/>
        </a:defRPr>
      </a:lvl4pPr>
      <a:lvl5pPr algn="ctr" rtl="0" eaLnBrk="0" fontAlgn="base" hangingPunct="0">
        <a:spcBef>
          <a:spcPct val="0"/>
        </a:spcBef>
        <a:spcAft>
          <a:spcPct val="0"/>
        </a:spcAft>
        <a:defRPr sz="4000">
          <a:solidFill>
            <a:schemeClr val="tx2"/>
          </a:solidFill>
          <a:latin typeface="Arial" charset="0"/>
          <a:cs typeface="Arial" charset="0"/>
        </a:defRPr>
      </a:lvl5pPr>
      <a:lvl6pPr marL="457200" algn="ctr" rtl="0" fontAlgn="base">
        <a:spcBef>
          <a:spcPct val="0"/>
        </a:spcBef>
        <a:spcAft>
          <a:spcPct val="0"/>
        </a:spcAft>
        <a:defRPr sz="4000">
          <a:solidFill>
            <a:schemeClr val="tx2"/>
          </a:solidFill>
          <a:latin typeface="Arial" charset="0"/>
          <a:cs typeface="Arial" charset="0"/>
        </a:defRPr>
      </a:lvl6pPr>
      <a:lvl7pPr marL="914400" algn="ctr" rtl="0" fontAlgn="base">
        <a:spcBef>
          <a:spcPct val="0"/>
        </a:spcBef>
        <a:spcAft>
          <a:spcPct val="0"/>
        </a:spcAft>
        <a:defRPr sz="4000">
          <a:solidFill>
            <a:schemeClr val="tx2"/>
          </a:solidFill>
          <a:latin typeface="Arial" charset="0"/>
          <a:cs typeface="Arial" charset="0"/>
        </a:defRPr>
      </a:lvl7pPr>
      <a:lvl8pPr marL="1371600" algn="ctr" rtl="0" fontAlgn="base">
        <a:spcBef>
          <a:spcPct val="0"/>
        </a:spcBef>
        <a:spcAft>
          <a:spcPct val="0"/>
        </a:spcAft>
        <a:defRPr sz="4000">
          <a:solidFill>
            <a:schemeClr val="tx2"/>
          </a:solidFill>
          <a:latin typeface="Arial" charset="0"/>
          <a:cs typeface="Arial" charset="0"/>
        </a:defRPr>
      </a:lvl8pPr>
      <a:lvl9pPr marL="1828800" algn="ctr" rtl="0" fontAlgn="base">
        <a:spcBef>
          <a:spcPct val="0"/>
        </a:spcBef>
        <a:spcAft>
          <a:spcPct val="0"/>
        </a:spcAft>
        <a:defRPr sz="40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eaLnBrk="0" fontAlgn="base" hangingPunct="0">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3.wmf"/><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4.wmf"/><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5.wmf"/><Relationship Id="rId4"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6.wmf"/><Relationship Id="rId4"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8.wmf"/><Relationship Id="rId4" Type="http://schemas.openxmlformats.org/officeDocument/2006/relationships/oleObject" Target="../embeddings/oleObject6.bin"/></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11.wmf"/><Relationship Id="rId4" Type="http://schemas.openxmlformats.org/officeDocument/2006/relationships/oleObject" Target="../embeddings/oleObject7.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12.wmf"/><Relationship Id="rId4" Type="http://schemas.openxmlformats.org/officeDocument/2006/relationships/oleObject" Target="../embeddings/oleObject8.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13.wmf"/><Relationship Id="rId4" Type="http://schemas.openxmlformats.org/officeDocument/2006/relationships/oleObject" Target="../embeddings/oleObject9.bin"/></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17.wmf"/><Relationship Id="rId4" Type="http://schemas.openxmlformats.org/officeDocument/2006/relationships/oleObject" Target="../embeddings/oleObject10.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18.wmf"/><Relationship Id="rId4" Type="http://schemas.openxmlformats.org/officeDocument/2006/relationships/oleObject" Target="../embeddings/oleObject11.bin"/></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21.wmf"/><Relationship Id="rId4" Type="http://schemas.openxmlformats.org/officeDocument/2006/relationships/oleObject" Target="../embeddings/oleObject12.bin"/></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457200" y="304800"/>
            <a:ext cx="8229600" cy="1143000"/>
          </a:xfrm>
        </p:spPr>
        <p:txBody>
          <a:bodyPr/>
          <a:lstStyle/>
          <a:p>
            <a:pPr eaLnBrk="1" hangingPunct="1"/>
            <a:r>
              <a:rPr lang="en-US" sz="4400" b="1" smtClean="0">
                <a:solidFill>
                  <a:schemeClr val="folHlink"/>
                </a:solidFill>
              </a:rPr>
              <a:t>Discrete Choice Modeling</a:t>
            </a:r>
          </a:p>
        </p:txBody>
      </p:sp>
      <p:sp>
        <p:nvSpPr>
          <p:cNvPr id="3075" name="Rectangle 3"/>
          <p:cNvSpPr>
            <a:spLocks noGrp="1" noChangeArrowheads="1"/>
          </p:cNvSpPr>
          <p:nvPr>
            <p:ph type="subTitle" idx="4294967295"/>
          </p:nvPr>
        </p:nvSpPr>
        <p:spPr>
          <a:xfrm>
            <a:off x="1676400" y="2563813"/>
            <a:ext cx="6705600" cy="2566987"/>
          </a:xfrm>
        </p:spPr>
        <p:txBody>
          <a:bodyPr/>
          <a:lstStyle/>
          <a:p>
            <a:pPr marL="0" indent="0" eaLnBrk="1" hangingPunct="1">
              <a:buFont typeface="Wingdings" pitchFamily="2" charset="2"/>
              <a:buNone/>
            </a:pPr>
            <a:r>
              <a:rPr lang="en-US" sz="3600" b="1" smtClean="0"/>
              <a:t>William Greene</a:t>
            </a:r>
          </a:p>
          <a:p>
            <a:pPr marL="0" indent="0" eaLnBrk="1" hangingPunct="1">
              <a:buFont typeface="Wingdings" pitchFamily="2" charset="2"/>
              <a:buNone/>
            </a:pPr>
            <a:r>
              <a:rPr lang="en-US" sz="3600" b="1" smtClean="0"/>
              <a:t>Stern School of Business</a:t>
            </a:r>
          </a:p>
          <a:p>
            <a:pPr marL="0" indent="0" eaLnBrk="1" hangingPunct="1">
              <a:buFont typeface="Wingdings" pitchFamily="2" charset="2"/>
              <a:buNone/>
            </a:pPr>
            <a:r>
              <a:rPr lang="en-US" sz="3600" b="1" smtClean="0"/>
              <a:t>New York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idx="4294967295"/>
          </p:nvPr>
        </p:nvSpPr>
        <p:spPr>
          <a:xfrm>
            <a:off x="762000" y="1371600"/>
            <a:ext cx="7696200" cy="1676400"/>
          </a:xfrm>
        </p:spPr>
        <p:txBody>
          <a:bodyPr/>
          <a:lstStyle/>
          <a:p>
            <a:pPr eaLnBrk="1" hangingPunct="1"/>
            <a:r>
              <a:rPr lang="en-US" sz="6500" smtClean="0">
                <a:solidFill>
                  <a:schemeClr val="folHlink"/>
                </a:solidFill>
              </a:rPr>
              <a:t>Part 5</a:t>
            </a:r>
          </a:p>
        </p:txBody>
      </p:sp>
      <p:sp>
        <p:nvSpPr>
          <p:cNvPr id="4099" name="Rectangle 3"/>
          <p:cNvSpPr>
            <a:spLocks noGrp="1" noChangeArrowheads="1"/>
          </p:cNvSpPr>
          <p:nvPr>
            <p:ph type="subTitle" idx="4294967295"/>
          </p:nvPr>
        </p:nvSpPr>
        <p:spPr>
          <a:xfrm>
            <a:off x="457200" y="3846513"/>
            <a:ext cx="8534400" cy="1444625"/>
          </a:xfrm>
        </p:spPr>
        <p:txBody>
          <a:bodyPr/>
          <a:lstStyle/>
          <a:p>
            <a:pPr marL="0" indent="0" algn="ctr" eaLnBrk="1" hangingPunct="1">
              <a:buFont typeface="Wingdings" pitchFamily="2" charset="2"/>
              <a:buNone/>
            </a:pPr>
            <a:r>
              <a:rPr lang="en-US" sz="3000" b="1" smtClean="0"/>
              <a:t>Bivariate and Multivariate </a:t>
            </a:r>
            <a:br>
              <a:rPr lang="en-US" sz="3000" b="1" smtClean="0"/>
            </a:br>
            <a:r>
              <a:rPr lang="en-US" sz="3000" b="1" smtClean="0"/>
              <a:t>Binary Choice Models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p:txBody>
          <a:bodyPr/>
          <a:lstStyle/>
          <a:p>
            <a:pPr eaLnBrk="1" hangingPunct="1"/>
            <a:r>
              <a:rPr lang="en-US" sz="3600" smtClean="0"/>
              <a:t>Multivariate Binary Choice Models</a:t>
            </a:r>
          </a:p>
        </p:txBody>
      </p:sp>
      <p:sp>
        <p:nvSpPr>
          <p:cNvPr id="5123" name="Rectangle 3"/>
          <p:cNvSpPr>
            <a:spLocks noGrp="1" noChangeArrowheads="1"/>
          </p:cNvSpPr>
          <p:nvPr>
            <p:ph type="body" idx="4294967295"/>
          </p:nvPr>
        </p:nvSpPr>
        <p:spPr>
          <a:xfrm>
            <a:off x="1066800" y="1600200"/>
            <a:ext cx="7239000" cy="4419600"/>
          </a:xfrm>
        </p:spPr>
        <p:txBody>
          <a:bodyPr/>
          <a:lstStyle/>
          <a:p>
            <a:pPr eaLnBrk="1" hangingPunct="1">
              <a:lnSpc>
                <a:spcPct val="90000"/>
              </a:lnSpc>
            </a:pPr>
            <a:r>
              <a:rPr lang="en-US" sz="2400" smtClean="0"/>
              <a:t>Bivariate Probit Models</a:t>
            </a:r>
          </a:p>
          <a:p>
            <a:pPr lvl="1" eaLnBrk="1" hangingPunct="1">
              <a:lnSpc>
                <a:spcPct val="90000"/>
              </a:lnSpc>
            </a:pPr>
            <a:r>
              <a:rPr lang="en-US" sz="2000" smtClean="0"/>
              <a:t>Analysis of bivariate choices</a:t>
            </a:r>
          </a:p>
          <a:p>
            <a:pPr lvl="1" eaLnBrk="1" hangingPunct="1">
              <a:lnSpc>
                <a:spcPct val="90000"/>
              </a:lnSpc>
            </a:pPr>
            <a:r>
              <a:rPr lang="en-US" sz="2000" smtClean="0"/>
              <a:t>Marginal effects </a:t>
            </a:r>
          </a:p>
          <a:p>
            <a:pPr lvl="1" eaLnBrk="1" hangingPunct="1">
              <a:lnSpc>
                <a:spcPct val="90000"/>
              </a:lnSpc>
            </a:pPr>
            <a:r>
              <a:rPr lang="en-US" sz="2000" smtClean="0"/>
              <a:t>Prediction </a:t>
            </a:r>
          </a:p>
          <a:p>
            <a:pPr eaLnBrk="1" hangingPunct="1">
              <a:lnSpc>
                <a:spcPct val="90000"/>
              </a:lnSpc>
            </a:pPr>
            <a:r>
              <a:rPr lang="en-US" sz="2400" smtClean="0"/>
              <a:t>Simultaneous Equations and Recursive Models</a:t>
            </a:r>
          </a:p>
          <a:p>
            <a:pPr eaLnBrk="1" hangingPunct="1">
              <a:lnSpc>
                <a:spcPct val="90000"/>
              </a:lnSpc>
            </a:pPr>
            <a:r>
              <a:rPr lang="en-US" sz="2400" smtClean="0"/>
              <a:t>A Sample Selection Bivariate Probit Model</a:t>
            </a:r>
          </a:p>
          <a:p>
            <a:pPr eaLnBrk="1" hangingPunct="1">
              <a:lnSpc>
                <a:spcPct val="90000"/>
              </a:lnSpc>
            </a:pPr>
            <a:r>
              <a:rPr lang="en-US" sz="2400" smtClean="0"/>
              <a:t>The Multivariate Probit Model</a:t>
            </a:r>
          </a:p>
          <a:p>
            <a:pPr lvl="1" eaLnBrk="1" hangingPunct="1">
              <a:lnSpc>
                <a:spcPct val="90000"/>
              </a:lnSpc>
            </a:pPr>
            <a:r>
              <a:rPr lang="en-US" sz="2000" smtClean="0"/>
              <a:t>Specification</a:t>
            </a:r>
          </a:p>
          <a:p>
            <a:pPr lvl="1" eaLnBrk="1" hangingPunct="1">
              <a:lnSpc>
                <a:spcPct val="90000"/>
              </a:lnSpc>
            </a:pPr>
            <a:r>
              <a:rPr lang="en-US" sz="2000" smtClean="0"/>
              <a:t>Simulation based estimation</a:t>
            </a:r>
          </a:p>
          <a:p>
            <a:pPr lvl="1" eaLnBrk="1" hangingPunct="1">
              <a:lnSpc>
                <a:spcPct val="90000"/>
              </a:lnSpc>
            </a:pPr>
            <a:r>
              <a:rPr lang="en-US" sz="2000" smtClean="0"/>
              <a:t>Inference</a:t>
            </a:r>
          </a:p>
          <a:p>
            <a:pPr lvl="1" eaLnBrk="1" hangingPunct="1">
              <a:lnSpc>
                <a:spcPct val="90000"/>
              </a:lnSpc>
            </a:pPr>
            <a:r>
              <a:rPr lang="en-US" sz="2000" smtClean="0"/>
              <a:t>Partial effects and analysis</a:t>
            </a:r>
          </a:p>
          <a:p>
            <a:pPr eaLnBrk="1" hangingPunct="1">
              <a:lnSpc>
                <a:spcPct val="90000"/>
              </a:lnSpc>
            </a:pPr>
            <a:r>
              <a:rPr lang="en-US" sz="2400" smtClean="0"/>
              <a:t>The ‘panel probit model’</a:t>
            </a:r>
          </a:p>
          <a:p>
            <a:pPr eaLnBrk="1" hangingPunct="1">
              <a:lnSpc>
                <a:spcPct val="90000"/>
              </a:lnSpc>
            </a:pPr>
            <a:endParaRPr lang="en-US" sz="24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p:txBody>
          <a:bodyPr/>
          <a:lstStyle/>
          <a:p>
            <a:pPr eaLnBrk="1" hangingPunct="1"/>
            <a:r>
              <a:rPr lang="en-US" smtClean="0"/>
              <a:t>Application: Health Care Usage</a:t>
            </a:r>
          </a:p>
        </p:txBody>
      </p:sp>
      <p:sp>
        <p:nvSpPr>
          <p:cNvPr id="6147" name="Text Box 3"/>
          <p:cNvSpPr txBox="1">
            <a:spLocks noChangeArrowheads="1"/>
          </p:cNvSpPr>
          <p:nvPr/>
        </p:nvSpPr>
        <p:spPr bwMode="auto">
          <a:xfrm>
            <a:off x="457200" y="1828800"/>
            <a:ext cx="8382000" cy="486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1600" b="1">
                <a:solidFill>
                  <a:srgbClr val="FF3300"/>
                </a:solidFill>
              </a:rPr>
              <a:t>German Health Care Usage Data</a:t>
            </a:r>
            <a:r>
              <a:rPr lang="en-US" sz="1400" b="1"/>
              <a:t>, 7,293 Individuals, Varying Numbers of Periods</a:t>
            </a:r>
            <a:r>
              <a:rPr lang="en-US" sz="1400"/>
              <a:t/>
            </a:r>
            <a:br>
              <a:rPr lang="en-US" sz="1400"/>
            </a:br>
            <a:r>
              <a:rPr lang="en-US" sz="1400" b="1"/>
              <a:t>Variables in the file are</a:t>
            </a:r>
            <a:r>
              <a:rPr lang="en-US" sz="1400"/>
              <a:t/>
            </a:r>
            <a:br>
              <a:rPr lang="en-US" sz="1400"/>
            </a:br>
            <a:r>
              <a:rPr lang="en-US" sz="1400"/>
              <a:t>Data downloaded from Journal of Applied Econometrics Archive. This is an unbalanced panel with 7,293 individuals. They can be used for regression, count models, binary choice, ordered choice, and bivariate binary choice.  This is a large data set.  There are altogether 27,326 observations.  The number of observations ranges from 1 to 7.  (Frequencies are: 1=1525, 2=1079, 3=825, 4=926, 5=1051, 6=1000, 7=887).  Note, the variable NUMOBS below tells how many observations there are for each person.  This variable is repeated in each row of the data for the person.  (Downlo0aded from the JAE Archive)</a:t>
            </a:r>
          </a:p>
          <a:p>
            <a:r>
              <a:rPr lang="en-US" sz="1400"/>
              <a:t>                   </a:t>
            </a:r>
            <a:r>
              <a:rPr lang="en-US" sz="1400" b="1"/>
              <a:t>DOCTOR = 1(Number of doctor visits &gt; 0)</a:t>
            </a:r>
            <a:br>
              <a:rPr lang="en-US" sz="1400" b="1"/>
            </a:br>
            <a:r>
              <a:rPr lang="en-US" sz="1400" b="1"/>
              <a:t>                   HOSPITAL = 1(Number of hospital visits &gt; 0)</a:t>
            </a:r>
          </a:p>
          <a:p>
            <a:r>
              <a:rPr lang="en-US" sz="1400" b="1"/>
              <a:t>                   HSAT =  health satisfaction, coded 0 (low) - 10 (high)  </a:t>
            </a:r>
          </a:p>
          <a:p>
            <a:r>
              <a:rPr lang="en-US" sz="1400" b="1">
                <a:solidFill>
                  <a:srgbClr val="FF3300"/>
                </a:solidFill>
              </a:rPr>
              <a:t>                   DOCVIS =  number of doctor visits in last three months</a:t>
            </a:r>
            <a:br>
              <a:rPr lang="en-US" sz="1400" b="1">
                <a:solidFill>
                  <a:srgbClr val="FF3300"/>
                </a:solidFill>
              </a:rPr>
            </a:br>
            <a:r>
              <a:rPr lang="en-US" sz="1400" b="1">
                <a:solidFill>
                  <a:srgbClr val="FF3300"/>
                </a:solidFill>
              </a:rPr>
              <a:t>                   HOSPVIS =  number of hospital visits in last calendar year</a:t>
            </a:r>
            <a:br>
              <a:rPr lang="en-US" sz="1400" b="1">
                <a:solidFill>
                  <a:srgbClr val="FF3300"/>
                </a:solidFill>
              </a:rPr>
            </a:br>
            <a:r>
              <a:rPr lang="en-US" sz="1400" b="1">
                <a:solidFill>
                  <a:srgbClr val="FF3300"/>
                </a:solidFill>
              </a:rPr>
              <a:t>                   </a:t>
            </a:r>
            <a:r>
              <a:rPr lang="en-US" sz="1400" b="1"/>
              <a:t>PUBLIC =  insured in public health insurance = 1; otherwise = 0</a:t>
            </a:r>
            <a:br>
              <a:rPr lang="en-US" sz="1400" b="1"/>
            </a:br>
            <a:r>
              <a:rPr lang="en-US" sz="1400" b="1"/>
              <a:t>                   ADDON =  insured by add-on insurance = 1; otherswise = 0</a:t>
            </a:r>
          </a:p>
          <a:p>
            <a:r>
              <a:rPr lang="en-US" sz="1400"/>
              <a:t>                   HHNINC =  household nominal monthly net income in German marks / 10000.</a:t>
            </a:r>
          </a:p>
          <a:p>
            <a:r>
              <a:rPr lang="en-US" sz="1400"/>
              <a:t>                     (4 observations with income=0 were dropped)</a:t>
            </a:r>
            <a:br>
              <a:rPr lang="en-US" sz="1400"/>
            </a:br>
            <a:r>
              <a:rPr lang="en-US" sz="1400"/>
              <a:t>                   HHKIDS = children under age 16 in the household = 1; otherwise = 0</a:t>
            </a:r>
            <a:br>
              <a:rPr lang="en-US" sz="1400"/>
            </a:br>
            <a:r>
              <a:rPr lang="en-US" sz="1400"/>
              <a:t>                   EDUC =  years of schooling </a:t>
            </a:r>
          </a:p>
          <a:p>
            <a:r>
              <a:rPr lang="en-US" sz="1400"/>
              <a:t>                   AGE = age in years</a:t>
            </a:r>
          </a:p>
          <a:p>
            <a:r>
              <a:rPr lang="en-US" sz="1400"/>
              <a:t>                   MARRIED = marital status</a:t>
            </a:r>
          </a:p>
          <a:p>
            <a:r>
              <a:rPr lang="en-US" sz="1400"/>
              <a:t>                   EDUC = years of education</a:t>
            </a:r>
          </a:p>
        </p:txBody>
      </p:sp>
      <p:sp>
        <p:nvSpPr>
          <p:cNvPr id="6148" name="Line 4"/>
          <p:cNvSpPr>
            <a:spLocks noChangeShapeType="1"/>
          </p:cNvSpPr>
          <p:nvPr/>
        </p:nvSpPr>
        <p:spPr bwMode="auto">
          <a:xfrm>
            <a:off x="533400" y="3962400"/>
            <a:ext cx="762000"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6149" name="Line 5"/>
          <p:cNvSpPr>
            <a:spLocks noChangeShapeType="1"/>
          </p:cNvSpPr>
          <p:nvPr/>
        </p:nvSpPr>
        <p:spPr bwMode="auto">
          <a:xfrm>
            <a:off x="533400" y="3733800"/>
            <a:ext cx="762000"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6150" name="Line 4"/>
          <p:cNvSpPr>
            <a:spLocks noChangeShapeType="1"/>
          </p:cNvSpPr>
          <p:nvPr/>
        </p:nvSpPr>
        <p:spPr bwMode="auto">
          <a:xfrm>
            <a:off x="533400" y="4772025"/>
            <a:ext cx="762000"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sz="2400" b="1" smtClean="0"/>
              <a:t>Gross Relation Between Two Binary Variables</a:t>
            </a:r>
          </a:p>
        </p:txBody>
      </p:sp>
      <p:sp>
        <p:nvSpPr>
          <p:cNvPr id="7171" name="Rectangle 3"/>
          <p:cNvSpPr>
            <a:spLocks noGrp="1" noChangeArrowheads="1"/>
          </p:cNvSpPr>
          <p:nvPr>
            <p:ph type="body" idx="4294967295"/>
          </p:nvPr>
        </p:nvSpPr>
        <p:spPr/>
        <p:txBody>
          <a:bodyPr/>
          <a:lstStyle/>
          <a:p>
            <a:pPr eaLnBrk="1" hangingPunct="1">
              <a:buFont typeface="Wingdings" pitchFamily="2" charset="2"/>
              <a:buNone/>
            </a:pPr>
            <a:r>
              <a:rPr lang="en-US" sz="1800" b="1" smtClean="0"/>
              <a:t>                          Cross Tabulation Suggests Presence or </a:t>
            </a:r>
            <a:br>
              <a:rPr lang="en-US" sz="1800" b="1" smtClean="0"/>
            </a:br>
            <a:r>
              <a:rPr lang="en-US" sz="1800" b="1" smtClean="0"/>
              <a:t>                       Absence of a Bivariate Relationship</a:t>
            </a:r>
          </a:p>
        </p:txBody>
      </p:sp>
      <p:pic>
        <p:nvPicPr>
          <p:cNvPr id="717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362200"/>
            <a:ext cx="8361363"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p:txBody>
          <a:bodyPr/>
          <a:lstStyle/>
          <a:p>
            <a:pPr eaLnBrk="1" hangingPunct="1"/>
            <a:r>
              <a:rPr lang="en-US" smtClean="0"/>
              <a:t>Tetrachoric Correlation</a:t>
            </a:r>
          </a:p>
        </p:txBody>
      </p:sp>
      <p:graphicFrame>
        <p:nvGraphicFramePr>
          <p:cNvPr id="8195" name="Object 3"/>
          <p:cNvGraphicFramePr>
            <a:graphicFrameLocks noChangeAspect="1"/>
          </p:cNvGraphicFramePr>
          <p:nvPr/>
        </p:nvGraphicFramePr>
        <p:xfrm>
          <a:off x="717550" y="1905000"/>
          <a:ext cx="8008938" cy="3913188"/>
        </p:xfrm>
        <a:graphic>
          <a:graphicData uri="http://schemas.openxmlformats.org/presentationml/2006/ole">
            <mc:AlternateContent xmlns:mc="http://schemas.openxmlformats.org/markup-compatibility/2006">
              <mc:Choice xmlns:v="urn:schemas-microsoft-com:vml" Requires="v">
                <p:oleObj spid="_x0000_s8196" name="Equation" r:id="rId4" imgW="3378200" imgH="1651000" progId="Equation.DSMT4">
                  <p:embed/>
                </p:oleObj>
              </mc:Choice>
              <mc:Fallback>
                <p:oleObj name="Equation" r:id="rId4" imgW="3378200" imgH="16510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7550" y="1905000"/>
                        <a:ext cx="8008938" cy="3913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pPr eaLnBrk="1" hangingPunct="1"/>
            <a:r>
              <a:rPr lang="en-US" sz="3200" b="1" smtClean="0"/>
              <a:t>Estimating Tetrachoric Correlation</a:t>
            </a:r>
          </a:p>
        </p:txBody>
      </p:sp>
      <p:sp>
        <p:nvSpPr>
          <p:cNvPr id="9219" name="Rectangle 3"/>
          <p:cNvSpPr>
            <a:spLocks noGrp="1" noChangeArrowheads="1"/>
          </p:cNvSpPr>
          <p:nvPr>
            <p:ph type="body" idx="4294967295"/>
          </p:nvPr>
        </p:nvSpPr>
        <p:spPr>
          <a:xfrm>
            <a:off x="990600" y="2133600"/>
            <a:ext cx="7543800" cy="3429000"/>
          </a:xfrm>
        </p:spPr>
        <p:txBody>
          <a:bodyPr/>
          <a:lstStyle/>
          <a:p>
            <a:pPr eaLnBrk="1" hangingPunct="1"/>
            <a:r>
              <a:rPr lang="en-US" smtClean="0"/>
              <a:t>Numerous ad hoc algorithms suggested in the literature</a:t>
            </a:r>
          </a:p>
          <a:p>
            <a:pPr eaLnBrk="1" hangingPunct="1"/>
            <a:r>
              <a:rPr lang="en-US" smtClean="0"/>
              <a:t>Do not appear to have noticed the connection to a bivariate probit model</a:t>
            </a:r>
          </a:p>
          <a:p>
            <a:pPr eaLnBrk="1" hangingPunct="1"/>
            <a:r>
              <a:rPr lang="en-US" smtClean="0"/>
              <a:t>Maximum likelihood estimation is simple under the (necessary) assumption of normality</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p:txBody>
          <a:bodyPr/>
          <a:lstStyle/>
          <a:p>
            <a:pPr eaLnBrk="1" hangingPunct="1"/>
            <a:r>
              <a:rPr lang="en-US" sz="3600" b="1" smtClean="0"/>
              <a:t>Log Likelihood Function</a:t>
            </a:r>
          </a:p>
        </p:txBody>
      </p:sp>
      <p:graphicFrame>
        <p:nvGraphicFramePr>
          <p:cNvPr id="10243" name="Object 3"/>
          <p:cNvGraphicFramePr>
            <a:graphicFrameLocks noChangeAspect="1"/>
          </p:cNvGraphicFramePr>
          <p:nvPr/>
        </p:nvGraphicFramePr>
        <p:xfrm>
          <a:off x="838200" y="2209800"/>
          <a:ext cx="7543800" cy="3049588"/>
        </p:xfrm>
        <a:graphic>
          <a:graphicData uri="http://schemas.openxmlformats.org/presentationml/2006/ole">
            <mc:AlternateContent xmlns:mc="http://schemas.openxmlformats.org/markup-compatibility/2006">
              <mc:Choice xmlns:v="urn:schemas-microsoft-com:vml" Requires="v">
                <p:oleObj spid="_x0000_s10244" name="Equation" r:id="rId4" imgW="3771900" imgH="1524000" progId="Equation.DSMT4">
                  <p:embed/>
                </p:oleObj>
              </mc:Choice>
              <mc:Fallback>
                <p:oleObj name="Equation" r:id="rId4" imgW="3771900" imgH="15240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209800"/>
                        <a:ext cx="7543800" cy="3049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p:txBody>
          <a:bodyPr/>
          <a:lstStyle/>
          <a:p>
            <a:pPr eaLnBrk="1" hangingPunct="1"/>
            <a:r>
              <a:rPr lang="en-US" smtClean="0"/>
              <a:t>Estimation</a:t>
            </a:r>
          </a:p>
        </p:txBody>
      </p:sp>
      <p:sp>
        <p:nvSpPr>
          <p:cNvPr id="11267" name="Text Box 4"/>
          <p:cNvSpPr txBox="1">
            <a:spLocks noChangeArrowheads="1"/>
          </p:cNvSpPr>
          <p:nvPr/>
        </p:nvSpPr>
        <p:spPr bwMode="auto">
          <a:xfrm>
            <a:off x="1447800" y="1905000"/>
            <a:ext cx="71628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 FIML Estimates of Bivariate Probit Model    |</a:t>
            </a:r>
          </a:p>
          <a:p>
            <a:r>
              <a:rPr lang="en-US" sz="1400" b="1">
                <a:latin typeface="Courier New" pitchFamily="49" charset="0"/>
              </a:rPr>
              <a:t>| Maximum Likelihood Estimates                |</a:t>
            </a:r>
          </a:p>
          <a:p>
            <a:r>
              <a:rPr lang="en-US" sz="1400" b="1">
                <a:latin typeface="Courier New" pitchFamily="49" charset="0"/>
              </a:rPr>
              <a:t>| Dependent variable               DOCHOS     |</a:t>
            </a:r>
          </a:p>
          <a:p>
            <a:r>
              <a:rPr lang="en-US" sz="1400" b="1">
                <a:latin typeface="Courier New" pitchFamily="49" charset="0"/>
              </a:rPr>
              <a:t>| Weighting variable                 None     |</a:t>
            </a:r>
          </a:p>
          <a:p>
            <a:r>
              <a:rPr lang="en-US" sz="1400" b="1">
                <a:latin typeface="Courier New" pitchFamily="49" charset="0"/>
              </a:rPr>
              <a:t>| Number of observations            27326     |</a:t>
            </a:r>
          </a:p>
          <a:p>
            <a:r>
              <a:rPr lang="en-US" sz="1400" b="1">
                <a:latin typeface="Courier New" pitchFamily="49" charset="0"/>
              </a:rPr>
              <a:t>| Log likelihood function       -25898.27     |</a:t>
            </a:r>
          </a:p>
          <a:p>
            <a:r>
              <a:rPr lang="en-US" sz="1400" b="1">
                <a:latin typeface="Courier New" pitchFamily="49" charset="0"/>
              </a:rPr>
              <a:t>| Number of parameters                  3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a:t>
            </a:r>
          </a:p>
          <a:p>
            <a:r>
              <a:rPr lang="en-US" sz="1400" b="1">
                <a:latin typeface="Courier New" pitchFamily="49" charset="0"/>
              </a:rPr>
              <a:t>+---------+--------------+----------------+--------+---------+</a:t>
            </a:r>
          </a:p>
          <a:p>
            <a:r>
              <a:rPr lang="en-US" sz="1400" b="1">
                <a:latin typeface="Courier New" pitchFamily="49" charset="0"/>
              </a:rPr>
              <a:t> Index    equation for DOCTOR</a:t>
            </a:r>
          </a:p>
          <a:p>
            <a:r>
              <a:rPr lang="en-US" sz="1400" b="1">
                <a:latin typeface="Courier New" pitchFamily="49" charset="0"/>
              </a:rPr>
              <a:t> Constant       .32949128      .00773326    42.607   .0000</a:t>
            </a:r>
          </a:p>
          <a:p>
            <a:r>
              <a:rPr lang="en-US" sz="1400" b="1">
                <a:latin typeface="Courier New" pitchFamily="49" charset="0"/>
              </a:rPr>
              <a:t> Index    equation for HOSPITAL</a:t>
            </a:r>
          </a:p>
          <a:p>
            <a:r>
              <a:rPr lang="en-US" sz="1400" b="1">
                <a:latin typeface="Courier New" pitchFamily="49" charset="0"/>
              </a:rPr>
              <a:t> Constant     -1.35539755      .01074410  -126.153   .0000</a:t>
            </a:r>
          </a:p>
          <a:p>
            <a:r>
              <a:rPr lang="en-US" sz="1400" b="1">
                <a:latin typeface="Courier New" pitchFamily="49" charset="0"/>
              </a:rPr>
              <a:t> Tetrachoric Correlation between DOCTOR   and HOSPITAL</a:t>
            </a:r>
          </a:p>
          <a:p>
            <a:r>
              <a:rPr lang="en-US" sz="1400" b="1">
                <a:latin typeface="Courier New" pitchFamily="49" charset="0"/>
              </a:rPr>
              <a:t> RHO(1,2)       .31105965      .01357302    22.918   .0000</a:t>
            </a:r>
          </a:p>
        </p:txBody>
      </p:sp>
      <p:sp>
        <p:nvSpPr>
          <p:cNvPr id="11268" name="Rectangle 1"/>
          <p:cNvSpPr>
            <a:spLocks noChangeArrowheads="1"/>
          </p:cNvSpPr>
          <p:nvPr/>
        </p:nvSpPr>
        <p:spPr bwMode="auto">
          <a:xfrm>
            <a:off x="1524000" y="5334000"/>
            <a:ext cx="6324600" cy="457200"/>
          </a:xfrm>
          <a:prstGeom prst="rect">
            <a:avLst/>
          </a:prstGeom>
          <a:solidFill>
            <a:srgbClr val="FF3300">
              <a:alpha val="18039"/>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p:txBody>
          <a:bodyPr/>
          <a:lstStyle/>
          <a:p>
            <a:pPr eaLnBrk="1" hangingPunct="1"/>
            <a:r>
              <a:rPr lang="en-US" smtClean="0"/>
              <a:t>A Bivariate Probit Model</a:t>
            </a:r>
          </a:p>
        </p:txBody>
      </p:sp>
      <p:sp>
        <p:nvSpPr>
          <p:cNvPr id="12291" name="Rectangle 3"/>
          <p:cNvSpPr>
            <a:spLocks noGrp="1" noChangeArrowheads="1"/>
          </p:cNvSpPr>
          <p:nvPr>
            <p:ph type="body" idx="4294967295"/>
          </p:nvPr>
        </p:nvSpPr>
        <p:spPr>
          <a:xfrm>
            <a:off x="1447800" y="2057400"/>
            <a:ext cx="7086600" cy="4038600"/>
          </a:xfrm>
        </p:spPr>
        <p:txBody>
          <a:bodyPr/>
          <a:lstStyle/>
          <a:p>
            <a:pPr eaLnBrk="1" hangingPunct="1"/>
            <a:r>
              <a:rPr lang="en-US" smtClean="0"/>
              <a:t>Two Equation Probit Model</a:t>
            </a:r>
          </a:p>
          <a:p>
            <a:pPr eaLnBrk="1" hangingPunct="1"/>
            <a:r>
              <a:rPr lang="en-US" smtClean="0"/>
              <a:t>(More than two equations comes later)</a:t>
            </a:r>
          </a:p>
          <a:p>
            <a:pPr eaLnBrk="1" hangingPunct="1"/>
            <a:r>
              <a:rPr lang="en-US" smtClean="0"/>
              <a:t>No bivariate logit – there is no reasonable bivariate counterpart</a:t>
            </a:r>
          </a:p>
          <a:p>
            <a:pPr eaLnBrk="1" hangingPunct="1"/>
            <a:r>
              <a:rPr lang="en-US" smtClean="0"/>
              <a:t>Why fit the two equation model?</a:t>
            </a:r>
          </a:p>
          <a:p>
            <a:pPr lvl="1" eaLnBrk="1" hangingPunct="1"/>
            <a:r>
              <a:rPr lang="en-US" smtClean="0"/>
              <a:t>Analogy to SUR model: Efficient</a:t>
            </a:r>
          </a:p>
          <a:p>
            <a:pPr lvl="1" eaLnBrk="1" hangingPunct="1"/>
            <a:r>
              <a:rPr lang="en-US" smtClean="0"/>
              <a:t>Make tetrachoric correlation conditional on covariates – i.e., residual correlation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p:txBody>
          <a:bodyPr/>
          <a:lstStyle/>
          <a:p>
            <a:pPr eaLnBrk="1" hangingPunct="1"/>
            <a:r>
              <a:rPr lang="en-US" smtClean="0"/>
              <a:t>Bivariate Probit Model</a:t>
            </a:r>
          </a:p>
        </p:txBody>
      </p:sp>
      <p:graphicFrame>
        <p:nvGraphicFramePr>
          <p:cNvPr id="13315" name="Object 3"/>
          <p:cNvGraphicFramePr>
            <a:graphicFrameLocks noChangeAspect="1"/>
          </p:cNvGraphicFramePr>
          <p:nvPr>
            <p:ph idx="4294967295"/>
          </p:nvPr>
        </p:nvGraphicFramePr>
        <p:xfrm>
          <a:off x="1271588" y="1905000"/>
          <a:ext cx="6748462" cy="3895725"/>
        </p:xfrm>
        <a:graphic>
          <a:graphicData uri="http://schemas.openxmlformats.org/presentationml/2006/ole">
            <mc:AlternateContent xmlns:mc="http://schemas.openxmlformats.org/markup-compatibility/2006">
              <mc:Choice xmlns:v="urn:schemas-microsoft-com:vml" Requires="v">
                <p:oleObj spid="_x0000_s13316" name="Equation" r:id="rId4" imgW="4025900" imgH="2324100" progId="Equation.DSMT4">
                  <p:embed/>
                </p:oleObj>
              </mc:Choice>
              <mc:Fallback>
                <p:oleObj name="Equation" r:id="rId4" imgW="4025900" imgH="23241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1588" y="1905000"/>
                        <a:ext cx="6748462" cy="3895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p:txBody>
          <a:bodyPr/>
          <a:lstStyle/>
          <a:p>
            <a:pPr eaLnBrk="1" hangingPunct="1"/>
            <a:r>
              <a:rPr lang="en-US" sz="3600" smtClean="0"/>
              <a:t>Estimation of the Bivariate Probit Model</a:t>
            </a:r>
          </a:p>
        </p:txBody>
      </p:sp>
      <p:graphicFrame>
        <p:nvGraphicFramePr>
          <p:cNvPr id="14339" name="Object 3"/>
          <p:cNvGraphicFramePr>
            <a:graphicFrameLocks noChangeAspect="1"/>
          </p:cNvGraphicFramePr>
          <p:nvPr/>
        </p:nvGraphicFramePr>
        <p:xfrm>
          <a:off x="1143000" y="1676400"/>
          <a:ext cx="7315200" cy="4414838"/>
        </p:xfrm>
        <a:graphic>
          <a:graphicData uri="http://schemas.openxmlformats.org/presentationml/2006/ole">
            <mc:AlternateContent xmlns:mc="http://schemas.openxmlformats.org/markup-compatibility/2006">
              <mc:Choice xmlns:v="urn:schemas-microsoft-com:vml" Requires="v">
                <p:oleObj spid="_x0000_s14340" name="Equation" r:id="rId4" imgW="3200400" imgH="1930400" progId="Equation.DSMT4">
                  <p:embed/>
                </p:oleObj>
              </mc:Choice>
              <mc:Fallback>
                <p:oleObj name="Equation" r:id="rId4" imgW="3200400" imgH="19304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676400"/>
                        <a:ext cx="7315200" cy="4414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p:txBody>
          <a:bodyPr/>
          <a:lstStyle/>
          <a:p>
            <a:pPr eaLnBrk="1" hangingPunct="1"/>
            <a:r>
              <a:rPr lang="en-US" smtClean="0"/>
              <a:t>Application to Health Care Data</a:t>
            </a:r>
          </a:p>
        </p:txBody>
      </p:sp>
      <p:sp>
        <p:nvSpPr>
          <p:cNvPr id="15363" name="Rectangle 3"/>
          <p:cNvSpPr>
            <a:spLocks noGrp="1" noChangeArrowheads="1"/>
          </p:cNvSpPr>
          <p:nvPr>
            <p:ph type="body" idx="4294967295"/>
          </p:nvPr>
        </p:nvSpPr>
        <p:spPr/>
        <p:txBody>
          <a:bodyPr/>
          <a:lstStyle/>
          <a:p>
            <a:pPr eaLnBrk="1" hangingPunct="1">
              <a:buFont typeface="Wingdings" pitchFamily="2" charset="2"/>
              <a:buNone/>
            </a:pPr>
            <a:endParaRPr lang="en-US" b="1" smtClean="0"/>
          </a:p>
          <a:p>
            <a:pPr eaLnBrk="1" hangingPunct="1">
              <a:buFont typeface="Wingdings" pitchFamily="2" charset="2"/>
              <a:buNone/>
            </a:pPr>
            <a:r>
              <a:rPr lang="en-US" b="1" smtClean="0"/>
              <a:t>     x1=one,age,female,educ,married,working</a:t>
            </a:r>
          </a:p>
          <a:p>
            <a:pPr eaLnBrk="1" hangingPunct="1">
              <a:buFont typeface="Wingdings" pitchFamily="2" charset="2"/>
              <a:buNone/>
            </a:pPr>
            <a:r>
              <a:rPr lang="en-US" b="1" smtClean="0"/>
              <a:t>     x2=one,age,female,hhninc,hhkids</a:t>
            </a:r>
          </a:p>
          <a:p>
            <a:pPr eaLnBrk="1" hangingPunct="1">
              <a:buFont typeface="Wingdings" pitchFamily="2" charset="2"/>
              <a:buNone/>
            </a:pPr>
            <a:r>
              <a:rPr lang="en-US" b="1" smtClean="0"/>
              <a:t>     BivariateProbit ;lhs=doctor,hospital</a:t>
            </a:r>
          </a:p>
          <a:p>
            <a:pPr eaLnBrk="1" hangingPunct="1">
              <a:buFont typeface="Wingdings" pitchFamily="2" charset="2"/>
              <a:buNone/>
            </a:pPr>
            <a:r>
              <a:rPr lang="en-US" b="1" smtClean="0"/>
              <a:t>                               ;rh1=x1</a:t>
            </a:r>
          </a:p>
          <a:p>
            <a:pPr eaLnBrk="1" hangingPunct="1">
              <a:buFont typeface="Wingdings" pitchFamily="2" charset="2"/>
              <a:buNone/>
            </a:pPr>
            <a:r>
              <a:rPr lang="en-US" b="1" smtClean="0"/>
              <a:t>                               ;rh2=x2;marginal effects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p:txBody>
          <a:bodyPr/>
          <a:lstStyle/>
          <a:p>
            <a:pPr eaLnBrk="1" hangingPunct="1"/>
            <a:r>
              <a:rPr lang="en-US" smtClean="0"/>
              <a:t>Parameter Estimates</a:t>
            </a:r>
          </a:p>
        </p:txBody>
      </p:sp>
      <p:sp>
        <p:nvSpPr>
          <p:cNvPr id="16387" name="Text Box 3"/>
          <p:cNvSpPr txBox="1">
            <a:spLocks noChangeArrowheads="1"/>
          </p:cNvSpPr>
          <p:nvPr/>
        </p:nvSpPr>
        <p:spPr bwMode="auto">
          <a:xfrm>
            <a:off x="685800" y="1447800"/>
            <a:ext cx="8305800"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FIML Estimates of Bivariate Probit Model</a:t>
            </a:r>
          </a:p>
          <a:p>
            <a:r>
              <a:rPr lang="en-US" sz="1400" b="1">
                <a:latin typeface="Courier New" pitchFamily="49" charset="0"/>
              </a:rPr>
              <a:t>Dependent variable               DOCHOS</a:t>
            </a:r>
          </a:p>
          <a:p>
            <a:r>
              <a:rPr lang="en-US" sz="1400" b="1">
                <a:latin typeface="Courier New" pitchFamily="49" charset="0"/>
              </a:rPr>
              <a:t>Log likelihood function    -25323.63074</a:t>
            </a:r>
          </a:p>
          <a:p>
            <a:r>
              <a:rPr lang="en-US" sz="1400" b="1">
                <a:latin typeface="Courier New" pitchFamily="49" charset="0"/>
              </a:rPr>
              <a:t>Estimation based on N =  27326, K =  12</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        |Index    equation for DOCTOR</a:t>
            </a:r>
          </a:p>
          <a:p>
            <a:r>
              <a:rPr lang="en-US" sz="1400" b="1">
                <a:latin typeface="Courier New" pitchFamily="49" charset="0"/>
              </a:rPr>
              <a:t>Constant|    -.20664***       .05832       -3.543   .0004</a:t>
            </a:r>
          </a:p>
          <a:p>
            <a:r>
              <a:rPr lang="en-US" sz="1400" b="1">
                <a:latin typeface="Courier New" pitchFamily="49" charset="0"/>
              </a:rPr>
              <a:t>     AGE|     .01402***       .00074       18.948   .0000      43.5257</a:t>
            </a:r>
          </a:p>
          <a:p>
            <a:r>
              <a:rPr lang="en-US" sz="1400" b="1">
                <a:latin typeface="Courier New" pitchFamily="49" charset="0"/>
              </a:rPr>
              <a:t>  FEMALE|     .32453***       .01733       18.722   .0000       .47877</a:t>
            </a:r>
          </a:p>
          <a:p>
            <a:r>
              <a:rPr lang="en-US" sz="1400" b="1">
                <a:latin typeface="Courier New" pitchFamily="49" charset="0"/>
              </a:rPr>
              <a:t>    EDUC|    -.01438***       .00342       -4.209   .0000      11.3206</a:t>
            </a:r>
          </a:p>
          <a:p>
            <a:r>
              <a:rPr lang="en-US" sz="1400" b="1">
                <a:latin typeface="Courier New" pitchFamily="49" charset="0"/>
              </a:rPr>
              <a:t> MARRIED|     .00224          .01856         .121   .9040       .75862</a:t>
            </a:r>
          </a:p>
          <a:p>
            <a:r>
              <a:rPr lang="en-US" sz="1400" b="1">
                <a:latin typeface="Courier New" pitchFamily="49" charset="0"/>
              </a:rPr>
              <a:t> WORKING|    -.08356***       .01891       -4.419   .0000       .67705</a:t>
            </a:r>
          </a:p>
          <a:p>
            <a:r>
              <a:rPr lang="en-US" sz="1400" b="1">
                <a:latin typeface="Courier New" pitchFamily="49" charset="0"/>
              </a:rPr>
              <a:t>        |Index    equation for HOSPITAL</a:t>
            </a:r>
          </a:p>
          <a:p>
            <a:r>
              <a:rPr lang="en-US" sz="1400" b="1">
                <a:latin typeface="Courier New" pitchFamily="49" charset="0"/>
              </a:rPr>
              <a:t>Constant|   -1.62738***       .05430      -29.972   .0000</a:t>
            </a:r>
          </a:p>
          <a:p>
            <a:r>
              <a:rPr lang="en-US" sz="1400" b="1">
                <a:latin typeface="Courier New" pitchFamily="49" charset="0"/>
              </a:rPr>
              <a:t>     AGE|     .00509***       .00100        5.075   .0000      43.5257</a:t>
            </a:r>
          </a:p>
          <a:p>
            <a:r>
              <a:rPr lang="en-US" sz="1400" b="1">
                <a:latin typeface="Courier New" pitchFamily="49" charset="0"/>
              </a:rPr>
              <a:t>  FEMALE|     .12143***       .02153        5.641   .0000       .47877</a:t>
            </a:r>
          </a:p>
          <a:p>
            <a:r>
              <a:rPr lang="en-US" sz="1400" b="1">
                <a:latin typeface="Courier New" pitchFamily="49" charset="0"/>
              </a:rPr>
              <a:t>  HHNINC|    -.03147          .05452        -.577   .5638       .35208</a:t>
            </a:r>
          </a:p>
          <a:p>
            <a:r>
              <a:rPr lang="en-US" sz="1400" b="1">
                <a:latin typeface="Courier New" pitchFamily="49" charset="0"/>
              </a:rPr>
              <a:t>  HHKIDS|    -.00505          .02387        -.212   .8323       .40273</a:t>
            </a:r>
          </a:p>
          <a:p>
            <a:r>
              <a:rPr lang="en-US" sz="1400" b="1">
                <a:latin typeface="Courier New" pitchFamily="49" charset="0"/>
              </a:rPr>
              <a:t>        |Disturbance correlation</a:t>
            </a:r>
          </a:p>
          <a:p>
            <a:r>
              <a:rPr lang="en-US" sz="1400" b="1">
                <a:latin typeface="Courier New" pitchFamily="49" charset="0"/>
              </a:rPr>
              <a:t>RHO(1,2)|     .29611***       .01393       21.253   .0000</a:t>
            </a:r>
          </a:p>
          <a:p>
            <a:r>
              <a:rPr lang="en-US" sz="1400" b="1">
                <a:latin typeface="Courier New" pitchFamily="49" charset="0"/>
              </a:rPr>
              <a:t>--------+-------------------------------------------------------------</a:t>
            </a:r>
          </a:p>
        </p:txBody>
      </p:sp>
      <p:sp>
        <p:nvSpPr>
          <p:cNvPr id="16388" name="Rectangle 3"/>
          <p:cNvSpPr>
            <a:spLocks noChangeArrowheads="1"/>
          </p:cNvSpPr>
          <p:nvPr/>
        </p:nvSpPr>
        <p:spPr bwMode="auto">
          <a:xfrm>
            <a:off x="685800" y="5964238"/>
            <a:ext cx="7620000" cy="512762"/>
          </a:xfrm>
          <a:prstGeom prst="rect">
            <a:avLst/>
          </a:prstGeom>
          <a:solidFill>
            <a:srgbClr val="FF3300">
              <a:alpha val="18039"/>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pPr eaLnBrk="1" hangingPunct="1"/>
            <a:r>
              <a:rPr lang="en-US" sz="3600" smtClean="0"/>
              <a:t>Predictions: Success and Failure</a:t>
            </a:r>
          </a:p>
        </p:txBody>
      </p:sp>
      <p:sp>
        <p:nvSpPr>
          <p:cNvPr id="17411" name="Text Box 3"/>
          <p:cNvSpPr txBox="1">
            <a:spLocks noChangeArrowheads="1"/>
          </p:cNvSpPr>
          <p:nvPr/>
        </p:nvSpPr>
        <p:spPr bwMode="auto">
          <a:xfrm>
            <a:off x="533400" y="1981200"/>
            <a:ext cx="8382000"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a:t>  </a:t>
            </a:r>
            <a:r>
              <a:rPr lang="en-US" b="1">
                <a:latin typeface="Courier New" pitchFamily="49" charset="0"/>
              </a:rPr>
              <a:t>Joint Frequency Table: Columns = HOSPITAL</a:t>
            </a:r>
          </a:p>
          <a:p>
            <a:r>
              <a:rPr lang="en-US" b="1">
                <a:latin typeface="Courier New" pitchFamily="49" charset="0"/>
              </a:rPr>
              <a:t>                         Rows   = DOCTOR</a:t>
            </a:r>
          </a:p>
          <a:p>
            <a:endParaRPr lang="en-US" b="1">
              <a:latin typeface="Courier New" pitchFamily="49" charset="0"/>
            </a:endParaRPr>
          </a:p>
          <a:p>
            <a:r>
              <a:rPr lang="en-US" b="1">
                <a:latin typeface="Courier New" pitchFamily="49" charset="0"/>
              </a:rPr>
              <a:t> M  =  Actual cell count</a:t>
            </a:r>
          </a:p>
          <a:p>
            <a:r>
              <a:rPr lang="en-US" b="1">
                <a:latin typeface="Courier New" pitchFamily="49" charset="0"/>
              </a:rPr>
              <a:t>(N) = (Fitted Values = cell with largest probability)</a:t>
            </a:r>
          </a:p>
          <a:p>
            <a:endParaRPr lang="en-US" b="1">
              <a:latin typeface="Courier New" pitchFamily="49" charset="0"/>
            </a:endParaRPr>
          </a:p>
          <a:p>
            <a:r>
              <a:rPr lang="en-US" b="1">
                <a:latin typeface="Courier New" pitchFamily="49" charset="0"/>
              </a:rPr>
              <a:t>                       0          1         TOTAL</a:t>
            </a:r>
          </a:p>
          <a:p>
            <a:r>
              <a:rPr lang="en-US" b="1">
                <a:latin typeface="Courier New" pitchFamily="49" charset="0"/>
              </a:rPr>
              <a:t>            0       9715        420         10135</a:t>
            </a:r>
          </a:p>
          <a:p>
            <a:r>
              <a:rPr lang="en-US" b="1">
                <a:latin typeface="Courier New" pitchFamily="49" charset="0"/>
              </a:rPr>
              <a:t>                  ( 4683)    (    0)       ( 4683)</a:t>
            </a:r>
          </a:p>
          <a:p>
            <a:r>
              <a:rPr lang="en-US" b="1">
                <a:latin typeface="Courier New" pitchFamily="49" charset="0"/>
              </a:rPr>
              <a:t>            1      15216       1975         17191</a:t>
            </a:r>
          </a:p>
          <a:p>
            <a:r>
              <a:rPr lang="en-US" b="1">
                <a:latin typeface="Courier New" pitchFamily="49" charset="0"/>
              </a:rPr>
              <a:t>                  (22643)    (    0)       (22643)</a:t>
            </a:r>
          </a:p>
          <a:p>
            <a:r>
              <a:rPr lang="en-US" b="1">
                <a:latin typeface="Courier New" pitchFamily="49" charset="0"/>
              </a:rPr>
              <a:t>          TOTAL    24931       2395         27326</a:t>
            </a:r>
          </a:p>
          <a:p>
            <a:r>
              <a:rPr lang="en-US" b="1">
                <a:latin typeface="Courier New" pitchFamily="49" charset="0"/>
              </a:rPr>
              <a:t>                  (27326)    (    0)       (27326)</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lstStyle/>
          <a:p>
            <a:pPr eaLnBrk="1" hangingPunct="1"/>
            <a:r>
              <a:rPr lang="en-US" smtClean="0"/>
              <a:t>Analysis of Predictions</a:t>
            </a:r>
          </a:p>
        </p:txBody>
      </p:sp>
      <p:sp>
        <p:nvSpPr>
          <p:cNvPr id="18435" name="Text Box 3"/>
          <p:cNvSpPr txBox="1">
            <a:spLocks noChangeArrowheads="1"/>
          </p:cNvSpPr>
          <p:nvPr/>
        </p:nvSpPr>
        <p:spPr bwMode="auto">
          <a:xfrm>
            <a:off x="914400" y="1828800"/>
            <a:ext cx="746760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600" b="1">
                <a:latin typeface="Courier New" pitchFamily="49" charset="0"/>
              </a:rPr>
              <a:t>+--------------------------------------------------------+</a:t>
            </a:r>
          </a:p>
          <a:p>
            <a:r>
              <a:rPr lang="en-US" sz="1600" b="1">
                <a:latin typeface="Courier New" pitchFamily="49" charset="0"/>
              </a:rPr>
              <a:t>| Bivariate Probit Predictions for DOCTOR   and HOSPITAL |</a:t>
            </a:r>
          </a:p>
          <a:p>
            <a:r>
              <a:rPr lang="en-US" sz="1600" b="1">
                <a:latin typeface="Courier New" pitchFamily="49" charset="0"/>
              </a:rPr>
              <a:t>| Predicted cell (i,j) is cell with largest probability  |</a:t>
            </a:r>
          </a:p>
          <a:p>
            <a:r>
              <a:rPr lang="en-US" sz="1600" b="1">
                <a:latin typeface="Courier New" pitchFamily="49" charset="0"/>
              </a:rPr>
              <a:t>| Neither DOCTOR   nor HOSPITAL predicted correctly      |</a:t>
            </a:r>
          </a:p>
          <a:p>
            <a:r>
              <a:rPr lang="en-US" sz="1600" b="1">
                <a:latin typeface="Courier New" pitchFamily="49" charset="0"/>
              </a:rPr>
              <a:t>|                           558 of   27326 observations  |</a:t>
            </a:r>
          </a:p>
          <a:p>
            <a:r>
              <a:rPr lang="en-US" sz="1600" b="1">
                <a:latin typeface="Courier New" pitchFamily="49" charset="0"/>
              </a:rPr>
              <a:t>| Only    DOCTOR   correctly predicted                   |</a:t>
            </a:r>
          </a:p>
          <a:p>
            <a:r>
              <a:rPr lang="en-US" sz="1600" b="1">
                <a:latin typeface="Courier New" pitchFamily="49" charset="0"/>
              </a:rPr>
              <a:t>|         DOCTOR   = 0:      69 of   10135 observations  |</a:t>
            </a:r>
          </a:p>
          <a:p>
            <a:r>
              <a:rPr lang="en-US" sz="1600" b="1">
                <a:latin typeface="Courier New" pitchFamily="49" charset="0"/>
              </a:rPr>
              <a:t>|         DOCTOR   = 1:    1768 of   17191 observations  |</a:t>
            </a:r>
          </a:p>
          <a:p>
            <a:r>
              <a:rPr lang="en-US" sz="1600" b="1">
                <a:latin typeface="Courier New" pitchFamily="49" charset="0"/>
              </a:rPr>
              <a:t>| Only    HOSPITAL correctly predicted                   |</a:t>
            </a:r>
          </a:p>
          <a:p>
            <a:r>
              <a:rPr lang="en-US" sz="1600" b="1">
                <a:latin typeface="Courier New" pitchFamily="49" charset="0"/>
              </a:rPr>
              <a:t>|         HOSPITAL = 0:    9510 of   24931 observations  |</a:t>
            </a:r>
          </a:p>
          <a:p>
            <a:r>
              <a:rPr lang="en-US" sz="1600" b="1">
                <a:latin typeface="Courier New" pitchFamily="49" charset="0"/>
              </a:rPr>
              <a:t>|         HOSPITAL = 1:    1768 of    2395 observations  |</a:t>
            </a:r>
          </a:p>
          <a:p>
            <a:r>
              <a:rPr lang="en-US" sz="1600" b="1">
                <a:latin typeface="Courier New" pitchFamily="49" charset="0"/>
              </a:rPr>
              <a:t>| Both    DOCTOR   and HOSPITAL correctly predicted      |</a:t>
            </a:r>
          </a:p>
          <a:p>
            <a:r>
              <a:rPr lang="en-US" sz="1600" b="1">
                <a:latin typeface="Courier New" pitchFamily="49" charset="0"/>
              </a:rPr>
              <a:t>|         DOCTOR   = 0 HOSPITAL = 0:    2306 of    9715  |</a:t>
            </a:r>
          </a:p>
          <a:p>
            <a:r>
              <a:rPr lang="en-US" sz="1600" b="1">
                <a:latin typeface="Courier New" pitchFamily="49" charset="0"/>
              </a:rPr>
              <a:t>|         DOCTOR   = 1 HOSPITAL = 0:   13115 of   15216  |</a:t>
            </a:r>
          </a:p>
          <a:p>
            <a:r>
              <a:rPr lang="en-US" sz="1600" b="1">
                <a:latin typeface="Courier New" pitchFamily="49" charset="0"/>
              </a:rPr>
              <a:t>|         DOCTOR   = 0 HOSPITAL = 1:       0 of     420  |</a:t>
            </a:r>
          </a:p>
          <a:p>
            <a:r>
              <a:rPr lang="en-US" sz="1600" b="1">
                <a:latin typeface="Courier New" pitchFamily="49" charset="0"/>
              </a:rPr>
              <a:t>|         DOCTOR   = 1 HOSPITAL = 1:       0 of    1975  |</a:t>
            </a:r>
          </a:p>
          <a:p>
            <a:r>
              <a:rPr lang="en-US" sz="1600" b="1">
                <a:latin typeface="Courier New" pitchFamily="49" charset="0"/>
              </a:rPr>
              <a: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eaLnBrk="1" hangingPunct="1"/>
            <a:r>
              <a:rPr lang="en-US" smtClean="0"/>
              <a:t>Marginal Effects</a:t>
            </a:r>
          </a:p>
        </p:txBody>
      </p:sp>
      <p:sp>
        <p:nvSpPr>
          <p:cNvPr id="19459" name="Rectangle 3"/>
          <p:cNvSpPr>
            <a:spLocks noGrp="1" noChangeArrowheads="1"/>
          </p:cNvSpPr>
          <p:nvPr>
            <p:ph type="body" idx="4294967295"/>
          </p:nvPr>
        </p:nvSpPr>
        <p:spPr>
          <a:xfrm>
            <a:off x="609600" y="1981200"/>
            <a:ext cx="8229600" cy="3657600"/>
          </a:xfrm>
        </p:spPr>
        <p:txBody>
          <a:bodyPr/>
          <a:lstStyle/>
          <a:p>
            <a:pPr eaLnBrk="1" hangingPunct="1">
              <a:lnSpc>
                <a:spcPct val="90000"/>
              </a:lnSpc>
            </a:pPr>
            <a:r>
              <a:rPr lang="en-US" sz="2400" smtClean="0"/>
              <a:t>What are the marginal effects</a:t>
            </a:r>
          </a:p>
          <a:p>
            <a:pPr lvl="1" eaLnBrk="1" hangingPunct="1">
              <a:lnSpc>
                <a:spcPct val="90000"/>
              </a:lnSpc>
            </a:pPr>
            <a:r>
              <a:rPr lang="en-US" sz="2000" smtClean="0"/>
              <a:t>Effect of what on what?</a:t>
            </a:r>
          </a:p>
          <a:p>
            <a:pPr lvl="1" eaLnBrk="1" hangingPunct="1">
              <a:lnSpc>
                <a:spcPct val="90000"/>
              </a:lnSpc>
            </a:pPr>
            <a:r>
              <a:rPr lang="en-US" sz="2000" smtClean="0"/>
              <a:t>Two equation model, what is the conditional mean?</a:t>
            </a:r>
          </a:p>
          <a:p>
            <a:pPr eaLnBrk="1" hangingPunct="1">
              <a:lnSpc>
                <a:spcPct val="90000"/>
              </a:lnSpc>
            </a:pPr>
            <a:r>
              <a:rPr lang="en-US" sz="2400" smtClean="0"/>
              <a:t>Possible margins?</a:t>
            </a:r>
          </a:p>
          <a:p>
            <a:pPr lvl="1" eaLnBrk="1" hangingPunct="1">
              <a:lnSpc>
                <a:spcPct val="90000"/>
              </a:lnSpc>
            </a:pPr>
            <a:r>
              <a:rPr lang="en-US" sz="2000" smtClean="0"/>
              <a:t>Derivatives of joint probability = </a:t>
            </a:r>
            <a:r>
              <a:rPr lang="el-GR" sz="2000" smtClean="0">
                <a:cs typeface="Times New Roman" pitchFamily="18" charset="0"/>
              </a:rPr>
              <a:t>Φ</a:t>
            </a:r>
            <a:r>
              <a:rPr lang="en-US" sz="2000" baseline="-25000" smtClean="0">
                <a:cs typeface="Times New Roman" pitchFamily="18" charset="0"/>
              </a:rPr>
              <a:t>2</a:t>
            </a:r>
            <a:r>
              <a:rPr lang="en-US" sz="2000" smtClean="0">
                <a:cs typeface="Times New Roman" pitchFamily="18" charset="0"/>
              </a:rPr>
              <a:t>(</a:t>
            </a:r>
            <a:r>
              <a:rPr lang="el-GR" sz="2000" b="1" smtClean="0">
                <a:cs typeface="Times New Roman" pitchFamily="18" charset="0"/>
              </a:rPr>
              <a:t>β</a:t>
            </a:r>
            <a:r>
              <a:rPr lang="en-US" sz="2000" b="1" baseline="-25000" smtClean="0">
                <a:cs typeface="Times New Roman" pitchFamily="18" charset="0"/>
              </a:rPr>
              <a:t>1</a:t>
            </a:r>
            <a:r>
              <a:rPr lang="en-US" sz="2000" smtClean="0">
                <a:cs typeface="Times New Roman" pitchFamily="18" charset="0"/>
              </a:rPr>
              <a:t>’</a:t>
            </a:r>
            <a:r>
              <a:rPr lang="en-US" sz="2000" b="1" smtClean="0">
                <a:cs typeface="Times New Roman" pitchFamily="18" charset="0"/>
              </a:rPr>
              <a:t>x</a:t>
            </a:r>
            <a:r>
              <a:rPr lang="en-US" sz="2000" baseline="-25000" smtClean="0">
                <a:cs typeface="Times New Roman" pitchFamily="18" charset="0"/>
              </a:rPr>
              <a:t>i1</a:t>
            </a:r>
            <a:r>
              <a:rPr lang="en-US" sz="2000" smtClean="0">
                <a:cs typeface="Times New Roman" pitchFamily="18" charset="0"/>
              </a:rPr>
              <a:t>, </a:t>
            </a:r>
            <a:r>
              <a:rPr lang="el-GR" sz="2000" b="1" smtClean="0">
                <a:cs typeface="Times New Roman" pitchFamily="18" charset="0"/>
              </a:rPr>
              <a:t>β</a:t>
            </a:r>
            <a:r>
              <a:rPr lang="en-US" sz="2000" b="1" baseline="-25000" smtClean="0">
                <a:cs typeface="Times New Roman" pitchFamily="18" charset="0"/>
              </a:rPr>
              <a:t>2</a:t>
            </a:r>
            <a:r>
              <a:rPr lang="en-US" sz="2000" smtClean="0">
                <a:cs typeface="Times New Roman" pitchFamily="18" charset="0"/>
              </a:rPr>
              <a:t>’</a:t>
            </a:r>
            <a:r>
              <a:rPr lang="en-US" sz="2000" b="1" smtClean="0">
                <a:cs typeface="Times New Roman" pitchFamily="18" charset="0"/>
              </a:rPr>
              <a:t>x</a:t>
            </a:r>
            <a:r>
              <a:rPr lang="en-US" sz="2000" baseline="-25000" smtClean="0">
                <a:cs typeface="Times New Roman" pitchFamily="18" charset="0"/>
              </a:rPr>
              <a:t>i2</a:t>
            </a:r>
            <a:r>
              <a:rPr lang="en-US" sz="2000" smtClean="0">
                <a:cs typeface="Times New Roman" pitchFamily="18" charset="0"/>
              </a:rPr>
              <a:t>,</a:t>
            </a:r>
            <a:r>
              <a:rPr lang="el-GR" sz="2000" smtClean="0">
                <a:cs typeface="Times New Roman" pitchFamily="18" charset="0"/>
              </a:rPr>
              <a:t>ρ</a:t>
            </a:r>
            <a:r>
              <a:rPr lang="en-US" sz="2000" smtClean="0">
                <a:cs typeface="Times New Roman" pitchFamily="18" charset="0"/>
              </a:rPr>
              <a:t>) </a:t>
            </a:r>
            <a:endParaRPr lang="en-US" sz="2000" smtClean="0"/>
          </a:p>
          <a:p>
            <a:pPr lvl="1" eaLnBrk="1" hangingPunct="1">
              <a:lnSpc>
                <a:spcPct val="90000"/>
              </a:lnSpc>
            </a:pPr>
            <a:r>
              <a:rPr lang="en-US" sz="2000" smtClean="0"/>
              <a:t>Partials of E[y</a:t>
            </a:r>
            <a:r>
              <a:rPr lang="en-US" sz="2000" baseline="-25000" smtClean="0"/>
              <a:t>ij</a:t>
            </a:r>
            <a:r>
              <a:rPr lang="en-US" sz="2000" smtClean="0"/>
              <a:t>|</a:t>
            </a:r>
            <a:r>
              <a:rPr lang="en-US" sz="2000" b="1" smtClean="0"/>
              <a:t>x</a:t>
            </a:r>
            <a:r>
              <a:rPr lang="en-US" sz="2000" baseline="-25000" smtClean="0"/>
              <a:t>ij</a:t>
            </a:r>
            <a:r>
              <a:rPr lang="en-US" sz="2000" smtClean="0"/>
              <a:t>] =</a:t>
            </a:r>
            <a:r>
              <a:rPr lang="el-GR" sz="2000" smtClean="0">
                <a:cs typeface="Times New Roman" pitchFamily="18" charset="0"/>
              </a:rPr>
              <a:t>Φ</a:t>
            </a:r>
            <a:r>
              <a:rPr lang="en-US" sz="2000" smtClean="0">
                <a:cs typeface="Times New Roman" pitchFamily="18" charset="0"/>
              </a:rPr>
              <a:t>(</a:t>
            </a:r>
            <a:r>
              <a:rPr lang="el-GR" sz="2000" b="1" smtClean="0">
                <a:cs typeface="Times New Roman" pitchFamily="18" charset="0"/>
              </a:rPr>
              <a:t>β</a:t>
            </a:r>
            <a:r>
              <a:rPr lang="en-US" sz="2000" baseline="-25000" smtClean="0">
                <a:cs typeface="Times New Roman" pitchFamily="18" charset="0"/>
              </a:rPr>
              <a:t>j</a:t>
            </a:r>
            <a:r>
              <a:rPr lang="en-US" sz="2000" smtClean="0">
                <a:cs typeface="Times New Roman" pitchFamily="18" charset="0"/>
              </a:rPr>
              <a:t>’</a:t>
            </a:r>
            <a:r>
              <a:rPr lang="en-US" sz="2000" b="1" smtClean="0">
                <a:cs typeface="Times New Roman" pitchFamily="18" charset="0"/>
              </a:rPr>
              <a:t>x</a:t>
            </a:r>
            <a:r>
              <a:rPr lang="en-US" sz="2000" baseline="-25000" smtClean="0">
                <a:cs typeface="Times New Roman" pitchFamily="18" charset="0"/>
              </a:rPr>
              <a:t>ij</a:t>
            </a:r>
            <a:r>
              <a:rPr lang="en-US" sz="2000" smtClean="0">
                <a:cs typeface="Times New Roman" pitchFamily="18" charset="0"/>
              </a:rPr>
              <a:t>)  (Univariate probability)</a:t>
            </a:r>
          </a:p>
          <a:p>
            <a:pPr lvl="1" eaLnBrk="1" hangingPunct="1">
              <a:lnSpc>
                <a:spcPct val="90000"/>
              </a:lnSpc>
            </a:pPr>
            <a:r>
              <a:rPr lang="en-US" sz="2000" smtClean="0">
                <a:cs typeface="Times New Roman" pitchFamily="18" charset="0"/>
              </a:rPr>
              <a:t>Partials of E[y</a:t>
            </a:r>
            <a:r>
              <a:rPr lang="en-US" sz="2000" baseline="-25000" smtClean="0">
                <a:cs typeface="Times New Roman" pitchFamily="18" charset="0"/>
              </a:rPr>
              <a:t>i1</a:t>
            </a:r>
            <a:r>
              <a:rPr lang="en-US" sz="2000" smtClean="0">
                <a:cs typeface="Times New Roman" pitchFamily="18" charset="0"/>
              </a:rPr>
              <a:t>|</a:t>
            </a:r>
            <a:r>
              <a:rPr lang="en-US" sz="2000" b="1" smtClean="0">
                <a:cs typeface="Times New Roman" pitchFamily="18" charset="0"/>
              </a:rPr>
              <a:t>x</a:t>
            </a:r>
            <a:r>
              <a:rPr lang="en-US" sz="2000" baseline="-25000" smtClean="0">
                <a:cs typeface="Times New Roman" pitchFamily="18" charset="0"/>
              </a:rPr>
              <a:t>i1</a:t>
            </a:r>
            <a:r>
              <a:rPr lang="en-US" sz="2000" smtClean="0">
                <a:cs typeface="Times New Roman" pitchFamily="18" charset="0"/>
              </a:rPr>
              <a:t>,</a:t>
            </a:r>
            <a:r>
              <a:rPr lang="en-US" sz="2000" b="1" smtClean="0">
                <a:cs typeface="Times New Roman" pitchFamily="18" charset="0"/>
              </a:rPr>
              <a:t>x</a:t>
            </a:r>
            <a:r>
              <a:rPr lang="en-US" sz="2000" baseline="-25000" smtClean="0">
                <a:cs typeface="Times New Roman" pitchFamily="18" charset="0"/>
              </a:rPr>
              <a:t>i2</a:t>
            </a:r>
            <a:r>
              <a:rPr lang="en-US" sz="2000" smtClean="0">
                <a:cs typeface="Times New Roman" pitchFamily="18" charset="0"/>
              </a:rPr>
              <a:t>,y</a:t>
            </a:r>
            <a:r>
              <a:rPr lang="en-US" sz="2000" baseline="-25000" smtClean="0">
                <a:cs typeface="Times New Roman" pitchFamily="18" charset="0"/>
              </a:rPr>
              <a:t>i2</a:t>
            </a:r>
            <a:r>
              <a:rPr lang="en-US" sz="2000" smtClean="0">
                <a:cs typeface="Times New Roman" pitchFamily="18" charset="0"/>
              </a:rPr>
              <a:t>=1] = P(y</a:t>
            </a:r>
            <a:r>
              <a:rPr lang="en-US" sz="2000" baseline="-25000" smtClean="0">
                <a:cs typeface="Times New Roman" pitchFamily="18" charset="0"/>
              </a:rPr>
              <a:t>i1</a:t>
            </a:r>
            <a:r>
              <a:rPr lang="en-US" sz="2000" smtClean="0">
                <a:cs typeface="Times New Roman" pitchFamily="18" charset="0"/>
              </a:rPr>
              <a:t>,y</a:t>
            </a:r>
            <a:r>
              <a:rPr lang="en-US" sz="2000" baseline="-25000" smtClean="0">
                <a:cs typeface="Times New Roman" pitchFamily="18" charset="0"/>
              </a:rPr>
              <a:t>i2</a:t>
            </a:r>
            <a:r>
              <a:rPr lang="en-US" sz="2000" smtClean="0">
                <a:cs typeface="Times New Roman" pitchFamily="18" charset="0"/>
              </a:rPr>
              <a:t>=1)/Prob[y</a:t>
            </a:r>
            <a:r>
              <a:rPr lang="en-US" sz="2000" baseline="-25000" smtClean="0">
                <a:cs typeface="Times New Roman" pitchFamily="18" charset="0"/>
              </a:rPr>
              <a:t>i2</a:t>
            </a:r>
            <a:r>
              <a:rPr lang="en-US" sz="2000" smtClean="0">
                <a:cs typeface="Times New Roman" pitchFamily="18" charset="0"/>
              </a:rPr>
              <a:t>=1]</a:t>
            </a:r>
          </a:p>
          <a:p>
            <a:pPr eaLnBrk="1" hangingPunct="1">
              <a:lnSpc>
                <a:spcPct val="90000"/>
              </a:lnSpc>
            </a:pPr>
            <a:r>
              <a:rPr lang="en-US" sz="2400" smtClean="0"/>
              <a:t>Note marginal effects involve both sets of regressors. </a:t>
            </a:r>
            <a:br>
              <a:rPr lang="en-US" sz="2400" smtClean="0"/>
            </a:br>
            <a:r>
              <a:rPr lang="en-US" sz="2400" smtClean="0"/>
              <a:t>If there are common variables, there are two effects </a:t>
            </a:r>
            <a:br>
              <a:rPr lang="en-US" sz="2400" smtClean="0"/>
            </a:br>
            <a:r>
              <a:rPr lang="en-US" sz="2400" smtClean="0"/>
              <a:t>in the derivative that are added.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p:txBody>
          <a:bodyPr/>
          <a:lstStyle/>
          <a:p>
            <a:pPr eaLnBrk="1" hangingPunct="1"/>
            <a:r>
              <a:rPr lang="en-US" sz="3600" smtClean="0"/>
              <a:t>Bivariate Probit Conditional Means</a:t>
            </a:r>
          </a:p>
        </p:txBody>
      </p:sp>
      <p:graphicFrame>
        <p:nvGraphicFramePr>
          <p:cNvPr id="20483" name="Object 3"/>
          <p:cNvGraphicFramePr>
            <a:graphicFrameLocks noChangeAspect="1"/>
          </p:cNvGraphicFramePr>
          <p:nvPr/>
        </p:nvGraphicFramePr>
        <p:xfrm>
          <a:off x="601663" y="1828800"/>
          <a:ext cx="8288337" cy="4303713"/>
        </p:xfrm>
        <a:graphic>
          <a:graphicData uri="http://schemas.openxmlformats.org/presentationml/2006/ole">
            <mc:AlternateContent xmlns:mc="http://schemas.openxmlformats.org/markup-compatibility/2006">
              <mc:Choice xmlns:v="urn:schemas-microsoft-com:vml" Requires="v">
                <p:oleObj spid="_x0000_s20486" name="Equation" r:id="rId4" imgW="5918200" imgH="3073400" progId="Equation.DSMT4">
                  <p:embed/>
                </p:oleObj>
              </mc:Choice>
              <mc:Fallback>
                <p:oleObj name="Equation" r:id="rId4" imgW="5918200" imgH="30734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663" y="1828800"/>
                        <a:ext cx="8288337" cy="4303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484" name="Rectangle 9"/>
          <p:cNvSpPr>
            <a:spLocks noChangeArrowheads="1"/>
          </p:cNvSpPr>
          <p:nvPr/>
        </p:nvSpPr>
        <p:spPr bwMode="auto">
          <a:xfrm>
            <a:off x="609600" y="1752600"/>
            <a:ext cx="350520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0485" name="Rectangle 11"/>
          <p:cNvSpPr>
            <a:spLocks noChangeArrowheads="1"/>
          </p:cNvSpPr>
          <p:nvPr/>
        </p:nvSpPr>
        <p:spPr bwMode="auto">
          <a:xfrm>
            <a:off x="609600" y="4191000"/>
            <a:ext cx="60198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p:txBody>
          <a:bodyPr/>
          <a:lstStyle/>
          <a:p>
            <a:pPr eaLnBrk="1" hangingPunct="1"/>
            <a:r>
              <a:rPr lang="en-US" smtClean="0"/>
              <a:t>Marginal Effects: Decomposition</a:t>
            </a:r>
          </a:p>
        </p:txBody>
      </p:sp>
      <p:sp>
        <p:nvSpPr>
          <p:cNvPr id="21507" name="Text Box 3"/>
          <p:cNvSpPr txBox="1">
            <a:spLocks noChangeArrowheads="1"/>
          </p:cNvSpPr>
          <p:nvPr/>
        </p:nvSpPr>
        <p:spPr bwMode="auto">
          <a:xfrm>
            <a:off x="457200" y="1981200"/>
            <a:ext cx="8153400" cy="407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b="1">
                <a:latin typeface="Courier New" pitchFamily="49" charset="0"/>
              </a:rPr>
              <a:t>+------------------------------------------------------+</a:t>
            </a:r>
          </a:p>
          <a:p>
            <a:r>
              <a:rPr lang="en-US" b="1">
                <a:latin typeface="Courier New" pitchFamily="49" charset="0"/>
              </a:rPr>
              <a:t>| Marginal Effects for Ey1|y2=1                        |</a:t>
            </a:r>
          </a:p>
          <a:p>
            <a:r>
              <a:rPr lang="en-US" b="1">
                <a:latin typeface="Courier New" pitchFamily="49" charset="0"/>
              </a:rPr>
              <a:t>+----------+----------+----------+----------+----------+</a:t>
            </a:r>
          </a:p>
          <a:p>
            <a:r>
              <a:rPr lang="en-US" b="1">
                <a:latin typeface="Courier New" pitchFamily="49" charset="0"/>
              </a:rPr>
              <a:t>| Variable | Efct  x1 | Efct  x2 | Efct  z1 | Efct  z2 |</a:t>
            </a:r>
          </a:p>
          <a:p>
            <a:r>
              <a:rPr lang="en-US" b="1">
                <a:latin typeface="Courier New" pitchFamily="49" charset="0"/>
              </a:rPr>
              <a:t>+----------+----------+----------+----------+----------+</a:t>
            </a:r>
          </a:p>
          <a:p>
            <a:r>
              <a:rPr lang="en-US" b="1">
                <a:latin typeface="Courier New" pitchFamily="49" charset="0"/>
              </a:rPr>
              <a:t>| AGE      |   .00383 |  -.00035 |   .00000 |   .00000 |</a:t>
            </a:r>
          </a:p>
          <a:p>
            <a:r>
              <a:rPr lang="en-US" b="1">
                <a:latin typeface="Courier New" pitchFamily="49" charset="0"/>
              </a:rPr>
              <a:t>| FEMALE   |   .08857 |  -.00835 |   .00000 |   .00000 |</a:t>
            </a:r>
          </a:p>
          <a:p>
            <a:r>
              <a:rPr lang="en-US" b="1">
                <a:latin typeface="Courier New" pitchFamily="49" charset="0"/>
              </a:rPr>
              <a:t>| EDUC     |  -.00392 |   .00000 |   .00000 |   .00000 |</a:t>
            </a:r>
          </a:p>
          <a:p>
            <a:r>
              <a:rPr lang="en-US" b="1">
                <a:latin typeface="Courier New" pitchFamily="49" charset="0"/>
              </a:rPr>
              <a:t>| MARRIED  |   .00061 |   .00000 |   .00000 |   .00000 |</a:t>
            </a:r>
          </a:p>
          <a:p>
            <a:r>
              <a:rPr lang="en-US" b="1">
                <a:latin typeface="Courier New" pitchFamily="49" charset="0"/>
              </a:rPr>
              <a:t>| WORKING  |  -.02281 |   .00000 |   .00000 |   .00000 |</a:t>
            </a:r>
          </a:p>
          <a:p>
            <a:r>
              <a:rPr lang="en-US" b="1">
                <a:latin typeface="Courier New" pitchFamily="49" charset="0"/>
              </a:rPr>
              <a:t>| HHNINC   |   .00000 |   .00217 |   .00000 |   .00000 |</a:t>
            </a:r>
          </a:p>
          <a:p>
            <a:r>
              <a:rPr lang="en-US" b="1">
                <a:latin typeface="Courier New" pitchFamily="49" charset="0"/>
              </a:rPr>
              <a:t>| HHKIDS   |   .00000 |   .00035 |   .00000 |   .00000 |</a:t>
            </a:r>
          </a:p>
          <a:p>
            <a:r>
              <a:rPr lang="en-US" b="1">
                <a:latin typeface="Courier New" pitchFamily="49" charset="0"/>
              </a:rPr>
              <a:t>+----------+----------+----------+----------+----------+</a:t>
            </a:r>
          </a:p>
          <a:p>
            <a:pPr>
              <a:spcBef>
                <a:spcPct val="50000"/>
              </a:spcBef>
            </a:pPr>
            <a:endParaRPr lang="en-US"/>
          </a:p>
        </p:txBody>
      </p:sp>
      <p:sp>
        <p:nvSpPr>
          <p:cNvPr id="21508" name="Rectangle 5"/>
          <p:cNvSpPr>
            <a:spLocks noChangeArrowheads="1"/>
          </p:cNvSpPr>
          <p:nvPr/>
        </p:nvSpPr>
        <p:spPr bwMode="auto">
          <a:xfrm>
            <a:off x="5130800" y="2730500"/>
            <a:ext cx="2971800" cy="2714625"/>
          </a:xfrm>
          <a:prstGeom prst="rect">
            <a:avLst/>
          </a:prstGeom>
          <a:solidFill>
            <a:srgbClr val="000000">
              <a:alpha val="38823"/>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hangingPunct="1"/>
            <a:r>
              <a:rPr lang="en-US" sz="3200" smtClean="0"/>
              <a:t>Direct Effects</a:t>
            </a:r>
            <a:br>
              <a:rPr lang="en-US" sz="3200" smtClean="0"/>
            </a:br>
            <a:r>
              <a:rPr lang="en-US" sz="3200" smtClean="0"/>
              <a:t>Derivatives of E[y</a:t>
            </a:r>
            <a:r>
              <a:rPr lang="en-US" sz="3200" baseline="-25000" smtClean="0"/>
              <a:t>1</a:t>
            </a:r>
            <a:r>
              <a:rPr lang="en-US" sz="3200" smtClean="0"/>
              <a:t>|</a:t>
            </a:r>
            <a:r>
              <a:rPr lang="en-US" sz="3200" b="1" smtClean="0"/>
              <a:t>x</a:t>
            </a:r>
            <a:r>
              <a:rPr lang="en-US" sz="3200" baseline="-25000" smtClean="0"/>
              <a:t>1</a:t>
            </a:r>
            <a:r>
              <a:rPr lang="en-US" sz="3200" smtClean="0"/>
              <a:t>,</a:t>
            </a:r>
            <a:r>
              <a:rPr lang="en-US" sz="3200" b="1" smtClean="0"/>
              <a:t>x</a:t>
            </a:r>
            <a:r>
              <a:rPr lang="en-US" sz="3200" baseline="-25000" smtClean="0"/>
              <a:t>2</a:t>
            </a:r>
            <a:r>
              <a:rPr lang="en-US" sz="3200" smtClean="0"/>
              <a:t>,y</a:t>
            </a:r>
            <a:r>
              <a:rPr lang="en-US" sz="3200" baseline="-25000" smtClean="0"/>
              <a:t>2</a:t>
            </a:r>
            <a:r>
              <a:rPr lang="en-US" sz="3200" smtClean="0"/>
              <a:t>=1] wrt </a:t>
            </a:r>
            <a:r>
              <a:rPr lang="en-US" sz="3200" b="1" smtClean="0"/>
              <a:t>x</a:t>
            </a:r>
            <a:r>
              <a:rPr lang="en-US" sz="3200" baseline="-25000" smtClean="0"/>
              <a:t>1</a:t>
            </a:r>
          </a:p>
        </p:txBody>
      </p:sp>
      <p:sp>
        <p:nvSpPr>
          <p:cNvPr id="22531" name="Text Box 3"/>
          <p:cNvSpPr txBox="1">
            <a:spLocks noChangeArrowheads="1"/>
          </p:cNvSpPr>
          <p:nvPr/>
        </p:nvSpPr>
        <p:spPr bwMode="auto">
          <a:xfrm>
            <a:off x="457200" y="1981200"/>
            <a:ext cx="8382000" cy="445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 Partial derivatives of E[y1|y2=1] with    |</a:t>
            </a:r>
          </a:p>
          <a:p>
            <a:r>
              <a:rPr lang="en-US" sz="1400" b="1">
                <a:latin typeface="Courier New" pitchFamily="49" charset="0"/>
              </a:rPr>
              <a:t>| respect to the vector of characteristics. |</a:t>
            </a:r>
          </a:p>
          <a:p>
            <a:r>
              <a:rPr lang="en-US" sz="1400" b="1">
                <a:latin typeface="Courier New" pitchFamily="49" charset="0"/>
              </a:rPr>
              <a:t>| They are computed at the means of the Xs. |</a:t>
            </a:r>
          </a:p>
          <a:p>
            <a:r>
              <a:rPr lang="en-US" sz="1400" b="1">
                <a:latin typeface="Courier New" pitchFamily="49" charset="0"/>
              </a:rPr>
              <a:t>| Effect shown is total of 4 parts above.   |</a:t>
            </a:r>
          </a:p>
          <a:p>
            <a:r>
              <a:rPr lang="en-US" sz="1400" b="1">
                <a:latin typeface="Courier New" pitchFamily="49" charset="0"/>
              </a:rPr>
              <a:t>| Estimate of E[y1|y2=1] = .819898          |</a:t>
            </a:r>
          </a:p>
          <a:p>
            <a:r>
              <a:rPr lang="en-US" sz="1400" b="1">
                <a:latin typeface="Courier New" pitchFamily="49" charset="0"/>
              </a:rPr>
              <a:t>| Observations used for means are All Obs.  |</a:t>
            </a:r>
          </a:p>
          <a:p>
            <a:r>
              <a:rPr lang="en-US" sz="1400" b="1">
                <a:latin typeface="Courier New" pitchFamily="49" charset="0"/>
              </a:rPr>
              <a:t>| These are the direct marginal effects.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AGE            .00382760      .00022088    17.329   .0000    43.5256898</a:t>
            </a:r>
          </a:p>
          <a:p>
            <a:r>
              <a:rPr lang="en-US" sz="1400" b="1">
                <a:latin typeface="Courier New" pitchFamily="49" charset="0"/>
              </a:rPr>
              <a:t> FEMALE         .08857260      .00519658    17.044   .0000     .47877479</a:t>
            </a:r>
          </a:p>
          <a:p>
            <a:r>
              <a:rPr lang="en-US" sz="1400" b="1">
                <a:latin typeface="Courier New" pitchFamily="49" charset="0"/>
              </a:rPr>
              <a:t> EDUC          -.00392413      .00093911    -4.179   .0000    11.3206310</a:t>
            </a:r>
          </a:p>
          <a:p>
            <a:r>
              <a:rPr lang="en-US" sz="1400" b="1">
                <a:latin typeface="Courier New" pitchFamily="49" charset="0"/>
              </a:rPr>
              <a:t> MARRIED        .00061108      .00506488      .121   .9040     .75861817</a:t>
            </a:r>
          </a:p>
          <a:p>
            <a:r>
              <a:rPr lang="en-US" sz="1400" b="1">
                <a:latin typeface="Courier New" pitchFamily="49" charset="0"/>
              </a:rPr>
              <a:t> WORKING       -.02280671      .00518908    -4.395   .0000     .67704750</a:t>
            </a:r>
          </a:p>
          <a:p>
            <a:r>
              <a:rPr lang="en-US" sz="1400" b="1">
                <a:latin typeface="Courier New" pitchFamily="49" charset="0"/>
              </a:rPr>
              <a:t> HHNINC           .000000   ......(Fixed Parameter).......     .35208362</a:t>
            </a:r>
          </a:p>
          <a:p>
            <a:r>
              <a:rPr lang="en-US" sz="1400" b="1">
                <a:latin typeface="Courier New" pitchFamily="49" charset="0"/>
              </a:rPr>
              <a:t> HHKIDS           .000000   ......(Fixed Parameter).......     .40273000</a:t>
            </a:r>
          </a:p>
          <a:p>
            <a:pPr>
              <a:spcBef>
                <a:spcPct val="50000"/>
              </a:spcBef>
            </a:pPr>
            <a:endParaRPr lang="en-US" sz="1400" b="1">
              <a:latin typeface="Courier New" pitchFamily="49"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p:txBody>
          <a:bodyPr/>
          <a:lstStyle/>
          <a:p>
            <a:pPr eaLnBrk="1" hangingPunct="1"/>
            <a:r>
              <a:rPr lang="en-US" sz="3200" smtClean="0"/>
              <a:t>Indirect Effects</a:t>
            </a:r>
            <a:br>
              <a:rPr lang="en-US" sz="3200" smtClean="0"/>
            </a:br>
            <a:r>
              <a:rPr lang="en-US" sz="3200" smtClean="0"/>
              <a:t>Derivatives of E[y</a:t>
            </a:r>
            <a:r>
              <a:rPr lang="en-US" sz="3200" baseline="-25000" smtClean="0"/>
              <a:t>1</a:t>
            </a:r>
            <a:r>
              <a:rPr lang="en-US" sz="3200" smtClean="0"/>
              <a:t>|</a:t>
            </a:r>
            <a:r>
              <a:rPr lang="en-US" sz="3200" b="1" smtClean="0"/>
              <a:t>x</a:t>
            </a:r>
            <a:r>
              <a:rPr lang="en-US" sz="3200" baseline="-25000" smtClean="0"/>
              <a:t>1</a:t>
            </a:r>
            <a:r>
              <a:rPr lang="en-US" sz="3200" smtClean="0"/>
              <a:t>,</a:t>
            </a:r>
            <a:r>
              <a:rPr lang="en-US" sz="3200" b="1" smtClean="0"/>
              <a:t>x</a:t>
            </a:r>
            <a:r>
              <a:rPr lang="en-US" sz="3200" baseline="-25000" smtClean="0"/>
              <a:t>2</a:t>
            </a:r>
            <a:r>
              <a:rPr lang="en-US" sz="3200" smtClean="0"/>
              <a:t>,y</a:t>
            </a:r>
            <a:r>
              <a:rPr lang="en-US" sz="3200" baseline="-25000" smtClean="0"/>
              <a:t>2</a:t>
            </a:r>
            <a:r>
              <a:rPr lang="en-US" sz="3200" smtClean="0"/>
              <a:t>=1] wrt </a:t>
            </a:r>
            <a:r>
              <a:rPr lang="en-US" sz="3200" b="1" smtClean="0"/>
              <a:t>x</a:t>
            </a:r>
            <a:r>
              <a:rPr lang="en-US" sz="3200" baseline="-25000" smtClean="0"/>
              <a:t>2</a:t>
            </a:r>
          </a:p>
        </p:txBody>
      </p:sp>
      <p:sp>
        <p:nvSpPr>
          <p:cNvPr id="23555" name="Text Box 3"/>
          <p:cNvSpPr txBox="1">
            <a:spLocks noChangeArrowheads="1"/>
          </p:cNvSpPr>
          <p:nvPr/>
        </p:nvSpPr>
        <p:spPr bwMode="auto">
          <a:xfrm>
            <a:off x="457200" y="1905000"/>
            <a:ext cx="8382000" cy="454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 Partial derivatives of E[y1|y2=1] with    |</a:t>
            </a:r>
          </a:p>
          <a:p>
            <a:r>
              <a:rPr lang="en-US" sz="1400" b="1">
                <a:latin typeface="Courier New" pitchFamily="49" charset="0"/>
              </a:rPr>
              <a:t>| respect to the vector of characteristics. |</a:t>
            </a:r>
          </a:p>
          <a:p>
            <a:r>
              <a:rPr lang="en-US" sz="1400" b="1">
                <a:latin typeface="Courier New" pitchFamily="49" charset="0"/>
              </a:rPr>
              <a:t>| They are computed at the means of the Xs. |</a:t>
            </a:r>
          </a:p>
          <a:p>
            <a:r>
              <a:rPr lang="en-US" sz="1400" b="1">
                <a:latin typeface="Courier New" pitchFamily="49" charset="0"/>
              </a:rPr>
              <a:t>| Effect shown is total of 4 parts above.   |</a:t>
            </a:r>
          </a:p>
          <a:p>
            <a:r>
              <a:rPr lang="en-US" sz="1400" b="1">
                <a:latin typeface="Courier New" pitchFamily="49" charset="0"/>
              </a:rPr>
              <a:t>| Estimate of E[y1|y2=1] = .819898          |</a:t>
            </a:r>
          </a:p>
          <a:p>
            <a:r>
              <a:rPr lang="en-US" sz="1400" b="1">
                <a:latin typeface="Courier New" pitchFamily="49" charset="0"/>
              </a:rPr>
              <a:t>| Observations used for means are All Obs.  |</a:t>
            </a:r>
          </a:p>
          <a:p>
            <a:r>
              <a:rPr lang="en-US" sz="1400" b="1">
                <a:latin typeface="Courier New" pitchFamily="49" charset="0"/>
              </a:rPr>
              <a:t>| These are the indirect marginal effects.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AGE           -.00035034    .697563D-04    -5.022   .0000    43.5256898</a:t>
            </a:r>
          </a:p>
          <a:p>
            <a:r>
              <a:rPr lang="en-US" sz="1400" b="1">
                <a:latin typeface="Courier New" pitchFamily="49" charset="0"/>
              </a:rPr>
              <a:t> FEMALE        -.00835397      .00150062    -5.567   .0000     .47877479</a:t>
            </a:r>
          </a:p>
          <a:p>
            <a:r>
              <a:rPr lang="en-US" sz="1400" b="1">
                <a:latin typeface="Courier New" pitchFamily="49" charset="0"/>
              </a:rPr>
              <a:t> EDUC             .000000   ......(Fixed Parameter).......    11.3206310</a:t>
            </a:r>
          </a:p>
          <a:p>
            <a:r>
              <a:rPr lang="en-US" sz="1400" b="1">
                <a:latin typeface="Courier New" pitchFamily="49" charset="0"/>
              </a:rPr>
              <a:t> MARRIED          .000000   ......(Fixed Parameter).......     .75861817</a:t>
            </a:r>
          </a:p>
          <a:p>
            <a:r>
              <a:rPr lang="en-US" sz="1400" b="1">
                <a:latin typeface="Courier New" pitchFamily="49" charset="0"/>
              </a:rPr>
              <a:t> WORKING          .000000   ......(Fixed Parameter).......     .67704750</a:t>
            </a:r>
          </a:p>
          <a:p>
            <a:r>
              <a:rPr lang="en-US" sz="1400" b="1">
                <a:latin typeface="Courier New" pitchFamily="49" charset="0"/>
              </a:rPr>
              <a:t> HHNINC         .00216510      .00374879      .578   .5636     .35208362</a:t>
            </a:r>
          </a:p>
          <a:p>
            <a:r>
              <a:rPr lang="en-US" sz="1400" b="1">
                <a:latin typeface="Courier New" pitchFamily="49" charset="0"/>
              </a:rPr>
              <a:t> HHKIDS         .00034768      .00164160      .212   .8323     .40273000</a:t>
            </a:r>
          </a:p>
          <a:p>
            <a:pPr>
              <a:spcBef>
                <a:spcPct val="50000"/>
              </a:spcBef>
            </a:pP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pPr eaLnBrk="1" hangingPunct="1"/>
            <a:r>
              <a:rPr lang="en-US" sz="3200" smtClean="0"/>
              <a:t>Marginal Effects: Total Effects</a:t>
            </a:r>
            <a:br>
              <a:rPr lang="en-US" sz="3200" smtClean="0"/>
            </a:br>
            <a:r>
              <a:rPr lang="en-US" sz="3200" smtClean="0"/>
              <a:t>Sum of Two Derivative Vectors</a:t>
            </a:r>
          </a:p>
        </p:txBody>
      </p:sp>
      <p:sp>
        <p:nvSpPr>
          <p:cNvPr id="24579" name="Text Box 3"/>
          <p:cNvSpPr txBox="1">
            <a:spLocks noChangeArrowheads="1"/>
          </p:cNvSpPr>
          <p:nvPr/>
        </p:nvSpPr>
        <p:spPr bwMode="auto">
          <a:xfrm>
            <a:off x="457200" y="2057400"/>
            <a:ext cx="8382000" cy="413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 Partial derivatives of E[y1|y2=1] with    |</a:t>
            </a:r>
          </a:p>
          <a:p>
            <a:r>
              <a:rPr lang="en-US" sz="1400" b="1">
                <a:latin typeface="Courier New" pitchFamily="49" charset="0"/>
              </a:rPr>
              <a:t>| respect to the vector of characteristics. |</a:t>
            </a:r>
          </a:p>
          <a:p>
            <a:r>
              <a:rPr lang="en-US" sz="1400" b="1">
                <a:latin typeface="Courier New" pitchFamily="49" charset="0"/>
              </a:rPr>
              <a:t>| They are computed at the means of the Xs. |</a:t>
            </a:r>
          </a:p>
          <a:p>
            <a:r>
              <a:rPr lang="en-US" sz="1400" b="1">
                <a:latin typeface="Courier New" pitchFamily="49" charset="0"/>
              </a:rPr>
              <a:t>| Effect shown is total of 4 parts above.   |</a:t>
            </a:r>
          </a:p>
          <a:p>
            <a:r>
              <a:rPr lang="en-US" sz="1400" b="1">
                <a:latin typeface="Courier New" pitchFamily="49" charset="0"/>
              </a:rPr>
              <a:t>| Estimate of E[y1|y2=1] = .819898          |</a:t>
            </a:r>
          </a:p>
          <a:p>
            <a:r>
              <a:rPr lang="en-US" sz="1400" b="1">
                <a:latin typeface="Courier New" pitchFamily="49" charset="0"/>
              </a:rPr>
              <a:t>| Observations used for means are All Obs.  |</a:t>
            </a:r>
          </a:p>
          <a:p>
            <a:r>
              <a:rPr lang="en-US" sz="1400" b="1">
                <a:latin typeface="Courier New" pitchFamily="49" charset="0"/>
              </a:rPr>
              <a:t>| Total effects reported = direct+indirect.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AGE            .00347726      .00022941    15.157   .0000    43.5256898</a:t>
            </a:r>
          </a:p>
          <a:p>
            <a:r>
              <a:rPr lang="en-US" sz="1400" b="1">
                <a:latin typeface="Courier New" pitchFamily="49" charset="0"/>
              </a:rPr>
              <a:t> FEMALE         .08021863      .00535648    14.976   .0000     .47877479</a:t>
            </a:r>
          </a:p>
          <a:p>
            <a:r>
              <a:rPr lang="en-US" sz="1400" b="1">
                <a:latin typeface="Courier New" pitchFamily="49" charset="0"/>
              </a:rPr>
              <a:t> EDUC          -.00392413      .00093911    -4.179   .0000    11.3206310</a:t>
            </a:r>
          </a:p>
          <a:p>
            <a:r>
              <a:rPr lang="en-US" sz="1400" b="1">
                <a:latin typeface="Courier New" pitchFamily="49" charset="0"/>
              </a:rPr>
              <a:t> MARRIED        .00061108      .00506488      .121   .9040     .75861817</a:t>
            </a:r>
          </a:p>
          <a:p>
            <a:r>
              <a:rPr lang="en-US" sz="1400" b="1">
                <a:latin typeface="Courier New" pitchFamily="49" charset="0"/>
              </a:rPr>
              <a:t> WORKING       -.02280671      .00518908    -4.395   .0000     .67704750</a:t>
            </a:r>
          </a:p>
          <a:p>
            <a:r>
              <a:rPr lang="en-US" sz="1400" b="1">
                <a:latin typeface="Courier New" pitchFamily="49" charset="0"/>
              </a:rPr>
              <a:t> HHNINC         .00216510      .00374879      .578   .5636     .35208362</a:t>
            </a:r>
          </a:p>
          <a:p>
            <a:r>
              <a:rPr lang="en-US" sz="1400" b="1">
                <a:latin typeface="Courier New" pitchFamily="49" charset="0"/>
              </a:rPr>
              <a:t> HHKIDS         .00034768      .00164160      .212   .8323     .40273000</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pPr eaLnBrk="1" hangingPunct="1"/>
            <a:r>
              <a:rPr lang="en-US" sz="3600" smtClean="0"/>
              <a:t>Marginal Effects: Dummy Variables</a:t>
            </a:r>
            <a:br>
              <a:rPr lang="en-US" sz="3600" smtClean="0"/>
            </a:br>
            <a:r>
              <a:rPr lang="en-US" sz="3600" smtClean="0"/>
              <a:t>Using Differences of Probabilities</a:t>
            </a:r>
          </a:p>
        </p:txBody>
      </p:sp>
      <p:sp>
        <p:nvSpPr>
          <p:cNvPr id="25603" name="Text Box 3"/>
          <p:cNvSpPr txBox="1">
            <a:spLocks noChangeArrowheads="1"/>
          </p:cNvSpPr>
          <p:nvPr/>
        </p:nvSpPr>
        <p:spPr bwMode="auto">
          <a:xfrm>
            <a:off x="1371600" y="2133600"/>
            <a:ext cx="7086600" cy="264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 Analysis of dummy variables in the model. The effects are |</a:t>
            </a:r>
          </a:p>
          <a:p>
            <a:r>
              <a:rPr lang="en-US" sz="1400" b="1">
                <a:latin typeface="Courier New" pitchFamily="49" charset="0"/>
              </a:rPr>
              <a:t>| computed using E[y1|y2=1,d=1] - E[y1|y2=1,d=0] where d is |</a:t>
            </a:r>
          </a:p>
          <a:p>
            <a:r>
              <a:rPr lang="en-US" sz="1400" b="1">
                <a:latin typeface="Courier New" pitchFamily="49" charset="0"/>
              </a:rPr>
              <a:t>| the variable. Variances use the delta method.  The effect |</a:t>
            </a:r>
          </a:p>
          <a:p>
            <a:r>
              <a:rPr lang="en-US" sz="1400" b="1">
                <a:latin typeface="Courier New" pitchFamily="49" charset="0"/>
              </a:rPr>
              <a:t>| accounts for all appearances of the variable in the model.|</a:t>
            </a:r>
          </a:p>
          <a:p>
            <a:r>
              <a:rPr lang="en-US" sz="1400" b="1">
                <a:latin typeface="Courier New" pitchFamily="49" charset="0"/>
              </a:rPr>
              <a:t>+-----------------------------------------------------------+</a:t>
            </a:r>
          </a:p>
          <a:p>
            <a:r>
              <a:rPr lang="en-US" sz="1400" b="1">
                <a:latin typeface="Courier New" pitchFamily="49" charset="0"/>
              </a:rPr>
              <a:t>|Variable      Effect   Standard error     t ratio  (deriv) |</a:t>
            </a:r>
          </a:p>
          <a:p>
            <a:r>
              <a:rPr lang="en-US" sz="1400" b="1">
                <a:latin typeface="Courier New" pitchFamily="49" charset="0"/>
              </a:rPr>
              <a:t>+-----------------------------------------------------------+</a:t>
            </a:r>
          </a:p>
          <a:p>
            <a:r>
              <a:rPr lang="en-US" sz="1400" b="1">
                <a:latin typeface="Courier New" pitchFamily="49" charset="0"/>
              </a:rPr>
              <a:t> FEMALE       .079694     .005290           15.065  (.080219)</a:t>
            </a:r>
          </a:p>
          <a:p>
            <a:r>
              <a:rPr lang="en-US" sz="1400" b="1">
                <a:latin typeface="Courier New" pitchFamily="49" charset="0"/>
              </a:rPr>
              <a:t> MARRIED      .000611     .005070             .121  (.000511)</a:t>
            </a:r>
          </a:p>
          <a:p>
            <a:r>
              <a:rPr lang="en-US" sz="1400" b="1">
                <a:latin typeface="Courier New" pitchFamily="49" charset="0"/>
              </a:rPr>
              <a:t> WORKING     -.022485     .005044           -4.457 (-.022807)</a:t>
            </a:r>
          </a:p>
          <a:p>
            <a:r>
              <a:rPr lang="en-US" sz="1400" b="1">
                <a:latin typeface="Courier New" pitchFamily="49" charset="0"/>
              </a:rPr>
              <a:t> HHKIDS       .000348     .001641             .212  (.000348)</a:t>
            </a:r>
          </a:p>
        </p:txBody>
      </p:sp>
      <p:sp>
        <p:nvSpPr>
          <p:cNvPr id="25604" name="Rectangle 5"/>
          <p:cNvSpPr>
            <a:spLocks noChangeArrowheads="1"/>
          </p:cNvSpPr>
          <p:nvPr/>
        </p:nvSpPr>
        <p:spPr bwMode="auto">
          <a:xfrm>
            <a:off x="6858000" y="3429000"/>
            <a:ext cx="1143000" cy="1371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5605" name="Rectangle 6"/>
          <p:cNvSpPr>
            <a:spLocks noChangeArrowheads="1"/>
          </p:cNvSpPr>
          <p:nvPr/>
        </p:nvSpPr>
        <p:spPr bwMode="auto">
          <a:xfrm>
            <a:off x="2743200" y="3429000"/>
            <a:ext cx="1143000" cy="1371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590800"/>
            <a:ext cx="8124825" cy="216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627" name="Title 1"/>
          <p:cNvSpPr>
            <a:spLocks noGrp="1"/>
          </p:cNvSpPr>
          <p:nvPr>
            <p:ph type="title"/>
          </p:nvPr>
        </p:nvSpPr>
        <p:spPr/>
        <p:txBody>
          <a:bodyPr/>
          <a:lstStyle/>
          <a:p>
            <a:r>
              <a:rPr lang="en-US" smtClean="0"/>
              <a:t>Average Partial Effects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mtClean="0"/>
              <a:t>Heteroscedasticity</a:t>
            </a:r>
          </a:p>
        </p:txBody>
      </p:sp>
      <p:graphicFrame>
        <p:nvGraphicFramePr>
          <p:cNvPr id="27651" name="Object 3"/>
          <p:cNvGraphicFramePr>
            <a:graphicFrameLocks noChangeAspect="1"/>
          </p:cNvGraphicFramePr>
          <p:nvPr>
            <p:ph idx="1"/>
          </p:nvPr>
        </p:nvGraphicFramePr>
        <p:xfrm>
          <a:off x="1447800" y="1981200"/>
          <a:ext cx="6019800" cy="3379788"/>
        </p:xfrm>
        <a:graphic>
          <a:graphicData uri="http://schemas.openxmlformats.org/presentationml/2006/ole">
            <mc:AlternateContent xmlns:mc="http://schemas.openxmlformats.org/markup-compatibility/2006">
              <mc:Choice xmlns:v="urn:schemas-microsoft-com:vml" Requires="v">
                <p:oleObj spid="_x0000_s27652" name="Equation" r:id="rId4" imgW="2171700" imgH="1219200" progId="Equation.DSMT4">
                  <p:embed/>
                </p:oleObj>
              </mc:Choice>
              <mc:Fallback>
                <p:oleObj name="Equation" r:id="rId4" imgW="2171700" imgH="12192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1981200"/>
                        <a:ext cx="6019800" cy="3379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mtClean="0"/>
              <a:t>Model with Heteroscedasticity</a:t>
            </a:r>
          </a:p>
        </p:txBody>
      </p:sp>
      <p:sp>
        <p:nvSpPr>
          <p:cNvPr id="28675" name="Text Box 4"/>
          <p:cNvSpPr txBox="1">
            <a:spLocks noChangeArrowheads="1"/>
          </p:cNvSpPr>
          <p:nvPr/>
        </p:nvSpPr>
        <p:spPr bwMode="auto">
          <a:xfrm>
            <a:off x="1066800" y="1635125"/>
            <a:ext cx="7239000" cy="520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FIML Estimates of Bivariate Probit Model</a:t>
            </a:r>
          </a:p>
          <a:p>
            <a:r>
              <a:rPr lang="en-US" sz="1200" b="1">
                <a:latin typeface="Courier New" pitchFamily="49" charset="0"/>
              </a:rPr>
              <a:t>Log likelihood function    -25282.46370 (-25323.63074. ChiSq = 82.336)</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|Index    equation for DOCTOR</a:t>
            </a:r>
          </a:p>
          <a:p>
            <a:r>
              <a:rPr lang="en-US" sz="1200" b="1">
                <a:latin typeface="Courier New" pitchFamily="49" charset="0"/>
              </a:rPr>
              <a:t>Constant|    -.16213**        .07022       -2.309   .0210</a:t>
            </a:r>
          </a:p>
          <a:p>
            <a:r>
              <a:rPr lang="en-US" sz="1200" b="1">
                <a:latin typeface="Courier New" pitchFamily="49" charset="0"/>
              </a:rPr>
              <a:t>     AGE|     .01745***       .00114       15.363   .0000      43.5257</a:t>
            </a:r>
          </a:p>
          <a:p>
            <a:r>
              <a:rPr lang="en-US" sz="1200" b="1">
                <a:latin typeface="Courier New" pitchFamily="49" charset="0"/>
              </a:rPr>
              <a:t>  FEMALE|     .94019***       .14039        6.697   .0000       .47877</a:t>
            </a:r>
          </a:p>
          <a:p>
            <a:r>
              <a:rPr lang="en-US" sz="1200" b="1">
                <a:latin typeface="Courier New" pitchFamily="49" charset="0"/>
              </a:rPr>
              <a:t>    EDUC|    -.02277***       .00419       -5.441   .0000      11.3206</a:t>
            </a:r>
          </a:p>
          <a:p>
            <a:r>
              <a:rPr lang="en-US" sz="1200" b="1">
                <a:latin typeface="Courier New" pitchFamily="49" charset="0"/>
              </a:rPr>
              <a:t> MARRIED|     .00952          .02743         .347   .7284       .75862</a:t>
            </a:r>
          </a:p>
          <a:p>
            <a:r>
              <a:rPr lang="en-US" sz="1200" b="1">
                <a:latin typeface="Courier New" pitchFamily="49" charset="0"/>
              </a:rPr>
              <a:t> WORKING|    -.19688***       .03041       -6.475   .0000       .67705</a:t>
            </a:r>
          </a:p>
          <a:p>
            <a:r>
              <a:rPr lang="en-US" sz="1200" b="1">
                <a:latin typeface="Courier New" pitchFamily="49" charset="0"/>
              </a:rPr>
              <a:t>        |Index    equation for HOSPITAL</a:t>
            </a:r>
          </a:p>
          <a:p>
            <a:r>
              <a:rPr lang="en-US" sz="1200" b="1">
                <a:latin typeface="Courier New" pitchFamily="49" charset="0"/>
              </a:rPr>
              <a:t>Constant|   -1.75985***       .06894      -25.527   .0000</a:t>
            </a:r>
          </a:p>
          <a:p>
            <a:r>
              <a:rPr lang="en-US" sz="1200" b="1">
                <a:latin typeface="Courier New" pitchFamily="49" charset="0"/>
              </a:rPr>
              <a:t>     AGE|     .00987***       .00136        7.250   .0000      43.5257</a:t>
            </a:r>
          </a:p>
          <a:p>
            <a:r>
              <a:rPr lang="en-US" sz="1200" b="1">
                <a:latin typeface="Courier New" pitchFamily="49" charset="0"/>
              </a:rPr>
              <a:t>  FEMALE|   -16.5930        32.11025        -.517   .6053       .47877</a:t>
            </a:r>
          </a:p>
          <a:p>
            <a:r>
              <a:rPr lang="en-US" sz="1200" b="1">
                <a:latin typeface="Courier New" pitchFamily="49" charset="0"/>
              </a:rPr>
              <a:t>  HHNINC|    -.12331          .07497       -1.645   .1000       .35208</a:t>
            </a:r>
          </a:p>
          <a:p>
            <a:r>
              <a:rPr lang="en-US" sz="1200" b="1">
                <a:latin typeface="Courier New" pitchFamily="49" charset="0"/>
              </a:rPr>
              <a:t>  HHKIDS|    -.00425          .03374        -.126   .8997       .40273</a:t>
            </a:r>
          </a:p>
          <a:p>
            <a:r>
              <a:rPr lang="en-US" sz="1200" b="1">
                <a:latin typeface="Courier New" pitchFamily="49" charset="0"/>
              </a:rPr>
              <a:t>        |Variance equation for DOCTOR</a:t>
            </a:r>
          </a:p>
          <a:p>
            <a:r>
              <a:rPr lang="en-US" sz="1200" b="1">
                <a:latin typeface="Courier New" pitchFamily="49" charset="0"/>
              </a:rPr>
              <a:t>  FEMALE|     .81572***       .11624        7.017   .0000       .47877</a:t>
            </a:r>
          </a:p>
          <a:p>
            <a:r>
              <a:rPr lang="en-US" sz="1200" b="1">
                <a:latin typeface="Courier New" pitchFamily="49" charset="0"/>
              </a:rPr>
              <a:t> MARRIED|    -.00893          .05285        -.169   .8659       .75862</a:t>
            </a:r>
          </a:p>
          <a:p>
            <a:r>
              <a:rPr lang="en-US" sz="1200" b="1">
                <a:latin typeface="Courier New" pitchFamily="49" charset="0"/>
              </a:rPr>
              <a:t>        |Variance equation for HOSPITAL</a:t>
            </a:r>
          </a:p>
          <a:p>
            <a:r>
              <a:rPr lang="en-US" sz="1200" b="1">
                <a:latin typeface="Courier New" pitchFamily="49" charset="0"/>
              </a:rPr>
              <a:t>  FEMALE|    2.66327         1.78858        1.489   .1365       .47877</a:t>
            </a:r>
          </a:p>
          <a:p>
            <a:r>
              <a:rPr lang="en-US" sz="1200" b="1">
                <a:latin typeface="Courier New" pitchFamily="49" charset="0"/>
              </a:rPr>
              <a:t> MARRIED|    -.04095**        .02031       -2.016   .0438       .75862</a:t>
            </a:r>
          </a:p>
          <a:p>
            <a:r>
              <a:rPr lang="en-US" sz="1200" b="1">
                <a:latin typeface="Courier New" pitchFamily="49" charset="0"/>
              </a:rPr>
              <a:t>        |Disturbance correlation</a:t>
            </a:r>
          </a:p>
          <a:p>
            <a:r>
              <a:rPr lang="en-US" sz="1200" b="1">
                <a:latin typeface="Courier New" pitchFamily="49" charset="0"/>
              </a:rPr>
              <a:t>RHO(1,2)|     .29295***       .01398       20.951   .0000</a:t>
            </a:r>
          </a:p>
          <a:p>
            <a:r>
              <a:rPr lang="en-US" sz="1200" b="1">
                <a:latin typeface="Courier New" pitchFamily="49" charset="0"/>
              </a:rPr>
              <a:t>--------+-------------------------------------------------------------</a:t>
            </a:r>
          </a:p>
        </p:txBody>
      </p:sp>
      <p:sp>
        <p:nvSpPr>
          <p:cNvPr id="28676" name="Rectangle 5"/>
          <p:cNvSpPr>
            <a:spLocks noChangeArrowheads="1"/>
          </p:cNvSpPr>
          <p:nvPr/>
        </p:nvSpPr>
        <p:spPr bwMode="auto">
          <a:xfrm>
            <a:off x="1219200" y="5181600"/>
            <a:ext cx="6400800" cy="1066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Partial Effects: All Sources</a:t>
            </a:r>
          </a:p>
        </p:txBody>
      </p:sp>
      <p:sp>
        <p:nvSpPr>
          <p:cNvPr id="29699" name="Text Box 4"/>
          <p:cNvSpPr txBox="1">
            <a:spLocks noChangeArrowheads="1"/>
          </p:cNvSpPr>
          <p:nvPr/>
        </p:nvSpPr>
        <p:spPr bwMode="auto">
          <a:xfrm>
            <a:off x="838200" y="1676400"/>
            <a:ext cx="7924800" cy="413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Partial derivatives of E[y1|y2=1] with</a:t>
            </a:r>
          </a:p>
          <a:p>
            <a:r>
              <a:rPr lang="en-US" sz="1400" b="1">
                <a:latin typeface="Courier New" pitchFamily="49" charset="0"/>
              </a:rPr>
              <a:t>respect to the vector of characteristics.</a:t>
            </a:r>
          </a:p>
          <a:p>
            <a:r>
              <a:rPr lang="en-US" sz="1400" b="1">
                <a:latin typeface="Courier New" pitchFamily="49" charset="0"/>
              </a:rPr>
              <a:t>They are computed at the means of the Xs.</a:t>
            </a:r>
          </a:p>
          <a:p>
            <a:r>
              <a:rPr lang="en-US" sz="1400" b="1">
                <a:latin typeface="Courier New" pitchFamily="49" charset="0"/>
              </a:rPr>
              <a:t>Effect shown is total of 4 parts above.</a:t>
            </a:r>
          </a:p>
          <a:p>
            <a:r>
              <a:rPr lang="en-US" sz="1400" b="1">
                <a:latin typeface="Courier New" pitchFamily="49" charset="0"/>
              </a:rPr>
              <a:t>Estimate of E[y1|y2=1] = .916928</a:t>
            </a:r>
          </a:p>
          <a:p>
            <a:r>
              <a:rPr lang="en-US" sz="1400" b="1">
                <a:latin typeface="Courier New" pitchFamily="49" charset="0"/>
              </a:rPr>
              <a:t>Observations used for means are All Obs.</a:t>
            </a:r>
          </a:p>
          <a:p>
            <a:r>
              <a:rPr lang="en-US" sz="1400" b="1">
                <a:latin typeface="Courier New" pitchFamily="49" charset="0"/>
              </a:rPr>
              <a:t>Total effects reported = direct+indirect.</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     AGE|     .00177          .00142        1.248   .2120      43.5257</a:t>
            </a:r>
          </a:p>
          <a:p>
            <a:r>
              <a:rPr lang="en-US" sz="1400" b="1">
                <a:latin typeface="Courier New" pitchFamily="49" charset="0"/>
              </a:rPr>
              <a:t>  FEMALE|    -.05926          .18914        -.313   .7540       .47877</a:t>
            </a:r>
          </a:p>
          <a:p>
            <a:r>
              <a:rPr lang="en-US" sz="1400" b="1">
                <a:latin typeface="Courier New" pitchFamily="49" charset="0"/>
              </a:rPr>
              <a:t>    EDUC|    -.00247          .00215       -1.152   .2494      11.3206</a:t>
            </a:r>
          </a:p>
          <a:p>
            <a:r>
              <a:rPr lang="en-US" sz="1400" b="1">
                <a:latin typeface="Courier New" pitchFamily="49" charset="0"/>
              </a:rPr>
              <a:t> MARRIED|     .00644          .00422        1.525   .1272       .75862</a:t>
            </a:r>
          </a:p>
          <a:p>
            <a:r>
              <a:rPr lang="en-US" sz="1400" b="1">
                <a:latin typeface="Courier New" pitchFamily="49" charset="0"/>
              </a:rPr>
              <a:t> WORKING|    -.02139          .01834       -1.166   .2435       .67705</a:t>
            </a:r>
          </a:p>
          <a:p>
            <a:r>
              <a:rPr lang="en-US" sz="1400" b="1">
                <a:latin typeface="Courier New" pitchFamily="49" charset="0"/>
              </a:rPr>
              <a:t>  HHNINC|     .00154          .00263         .584   .5592       .35208</a:t>
            </a:r>
          </a:p>
          <a:p>
            <a:r>
              <a:rPr lang="en-US" sz="1400" b="1">
                <a:latin typeface="Courier New" pitchFamily="49" charset="0"/>
              </a:rPr>
              <a:t>  HHKIDS| .53016D-04          .00043         .124   .9016       .40273</a:t>
            </a:r>
          </a:p>
          <a:p>
            <a:r>
              <a:rPr lang="en-US" sz="1400" b="1">
                <a:latin typeface="Courier New" pitchFamily="49" charset="0"/>
              </a:rPr>
              <a: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smtClean="0"/>
              <a:t>Model Simulation</a:t>
            </a:r>
          </a:p>
        </p:txBody>
      </p:sp>
      <p:pic>
        <p:nvPicPr>
          <p:cNvPr id="307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057400"/>
            <a:ext cx="8134350" cy="369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smtClean="0"/>
              <a:t>Model Simulation</a:t>
            </a:r>
          </a:p>
        </p:txBody>
      </p:sp>
      <p:pic>
        <p:nvPicPr>
          <p:cNvPr id="3174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 y="1600200"/>
            <a:ext cx="8194675"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pPr eaLnBrk="1" hangingPunct="1"/>
            <a:r>
              <a:rPr lang="en-US" sz="3600" smtClean="0"/>
              <a:t>A Simultaneous Equations Model</a:t>
            </a:r>
          </a:p>
        </p:txBody>
      </p:sp>
      <p:graphicFrame>
        <p:nvGraphicFramePr>
          <p:cNvPr id="32771" name="Object 3"/>
          <p:cNvGraphicFramePr>
            <a:graphicFrameLocks noChangeAspect="1"/>
          </p:cNvGraphicFramePr>
          <p:nvPr>
            <p:ph idx="4294967295"/>
          </p:nvPr>
        </p:nvGraphicFramePr>
        <p:xfrm>
          <a:off x="1752600" y="1958975"/>
          <a:ext cx="6629400" cy="3836988"/>
        </p:xfrm>
        <a:graphic>
          <a:graphicData uri="http://schemas.openxmlformats.org/presentationml/2006/ole">
            <mc:AlternateContent xmlns:mc="http://schemas.openxmlformats.org/markup-compatibility/2006">
              <mc:Choice xmlns:v="urn:schemas-microsoft-com:vml" Requires="v">
                <p:oleObj spid="_x0000_s32772" name="Equation" r:id="rId4" imgW="3225800" imgH="1866900" progId="Equation.DSMT4">
                  <p:embed/>
                </p:oleObj>
              </mc:Choice>
              <mc:Fallback>
                <p:oleObj name="Equation" r:id="rId4" imgW="3225800" imgH="18669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958975"/>
                        <a:ext cx="6629400" cy="3836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z="3600" smtClean="0"/>
              <a:t>Fully Simultaneous “Model”</a:t>
            </a:r>
          </a:p>
        </p:txBody>
      </p:sp>
      <p:sp>
        <p:nvSpPr>
          <p:cNvPr id="33795" name="Text Box 4"/>
          <p:cNvSpPr txBox="1">
            <a:spLocks noChangeArrowheads="1"/>
          </p:cNvSpPr>
          <p:nvPr/>
        </p:nvSpPr>
        <p:spPr bwMode="auto">
          <a:xfrm>
            <a:off x="1066800" y="1600200"/>
            <a:ext cx="7010400" cy="465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FIML Estimates of Bivariate Probit Model</a:t>
            </a:r>
          </a:p>
          <a:p>
            <a:r>
              <a:rPr lang="en-US" sz="1200" b="1">
                <a:latin typeface="Courier New" pitchFamily="49" charset="0"/>
              </a:rPr>
              <a:t>Dependent variable               DOCHOS</a:t>
            </a:r>
          </a:p>
          <a:p>
            <a:r>
              <a:rPr lang="en-US" sz="1200" b="1">
                <a:latin typeface="Courier New" pitchFamily="49" charset="0"/>
              </a:rPr>
              <a:t>Log likelihood function    -20318.69455</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|Index    equation for </a:t>
            </a:r>
            <a:r>
              <a:rPr lang="en-US" sz="1200" b="1">
                <a:solidFill>
                  <a:srgbClr val="FF3300"/>
                </a:solidFill>
                <a:latin typeface="Courier New" pitchFamily="49" charset="0"/>
              </a:rPr>
              <a:t>DOCTOR</a:t>
            </a:r>
          </a:p>
          <a:p>
            <a:r>
              <a:rPr lang="en-US" sz="1200" b="1">
                <a:latin typeface="Courier New" pitchFamily="49" charset="0"/>
              </a:rPr>
              <a:t>Constant|    -.46741***       .06726       -6.949   .0000</a:t>
            </a:r>
          </a:p>
          <a:p>
            <a:r>
              <a:rPr lang="en-US" sz="1200" b="1">
                <a:latin typeface="Courier New" pitchFamily="49" charset="0"/>
              </a:rPr>
              <a:t>     AGE|     .01124***       .00084       13.353   .0000      43.5257</a:t>
            </a:r>
          </a:p>
          <a:p>
            <a:r>
              <a:rPr lang="en-US" sz="1200" b="1">
                <a:latin typeface="Courier New" pitchFamily="49" charset="0"/>
              </a:rPr>
              <a:t>  FEMALE|     .27070***       .01961       13.807   .0000       .47877</a:t>
            </a:r>
          </a:p>
          <a:p>
            <a:r>
              <a:rPr lang="en-US" sz="1200" b="1">
                <a:latin typeface="Courier New" pitchFamily="49" charset="0"/>
              </a:rPr>
              <a:t>    EDUC|    -.00025          .00376        -.067   .9463      11.3206</a:t>
            </a:r>
          </a:p>
          <a:p>
            <a:r>
              <a:rPr lang="en-US" sz="1200" b="1">
                <a:latin typeface="Courier New" pitchFamily="49" charset="0"/>
              </a:rPr>
              <a:t> MARRIED|    -.00212          .02114        -.100   .9201       .75862</a:t>
            </a:r>
          </a:p>
          <a:p>
            <a:r>
              <a:rPr lang="en-US" sz="1200" b="1">
                <a:latin typeface="Courier New" pitchFamily="49" charset="0"/>
              </a:rPr>
              <a:t> WORKING|    -.00362          .02212        -.164   .8701       .67705</a:t>
            </a:r>
          </a:p>
          <a:p>
            <a:r>
              <a:rPr lang="en-US" sz="1200" b="1">
                <a:solidFill>
                  <a:srgbClr val="FF3300"/>
                </a:solidFill>
                <a:latin typeface="Courier New" pitchFamily="49" charset="0"/>
              </a:rPr>
              <a:t>HOSPITAL|    2.04295***       .30031        6.803   .0000       .08765</a:t>
            </a:r>
          </a:p>
          <a:p>
            <a:r>
              <a:rPr lang="en-US" sz="1200" b="1">
                <a:latin typeface="Courier New" pitchFamily="49" charset="0"/>
              </a:rPr>
              <a:t>        |Index    equation for </a:t>
            </a:r>
            <a:r>
              <a:rPr lang="en-US" sz="1200" b="1">
                <a:solidFill>
                  <a:srgbClr val="FF3300"/>
                </a:solidFill>
                <a:latin typeface="Courier New" pitchFamily="49" charset="0"/>
              </a:rPr>
              <a:t>HOSPITAL</a:t>
            </a:r>
          </a:p>
          <a:p>
            <a:r>
              <a:rPr lang="en-US" sz="1200" b="1">
                <a:latin typeface="Courier New" pitchFamily="49" charset="0"/>
              </a:rPr>
              <a:t>Constant|   -1.58437***       .08367      -18.936   .0000</a:t>
            </a:r>
          </a:p>
          <a:p>
            <a:r>
              <a:rPr lang="en-US" sz="1200" b="1">
                <a:latin typeface="Courier New" pitchFamily="49" charset="0"/>
              </a:rPr>
              <a:t>     AGE|    -.01115***       .00165       -6.755   .0000      43.5257</a:t>
            </a:r>
          </a:p>
          <a:p>
            <a:r>
              <a:rPr lang="en-US" sz="1200" b="1">
                <a:latin typeface="Courier New" pitchFamily="49" charset="0"/>
              </a:rPr>
              <a:t>  FEMALE|    -.26881***       .03966       -6.778   .0000       .47877</a:t>
            </a:r>
          </a:p>
          <a:p>
            <a:r>
              <a:rPr lang="en-US" sz="1200" b="1">
                <a:latin typeface="Courier New" pitchFamily="49" charset="0"/>
              </a:rPr>
              <a:t>  HHNINC|     .00421          .08006         .053   .9581       .35208</a:t>
            </a:r>
          </a:p>
          <a:p>
            <a:r>
              <a:rPr lang="en-US" sz="1200" b="1">
                <a:latin typeface="Courier New" pitchFamily="49" charset="0"/>
              </a:rPr>
              <a:t>  HHKIDS|    -.00050          .03559        -.014   .9888       .40273</a:t>
            </a:r>
          </a:p>
          <a:p>
            <a:r>
              <a:rPr lang="en-US" sz="1200" b="1">
                <a:latin typeface="Courier New" pitchFamily="49" charset="0"/>
              </a:rPr>
              <a:t>  </a:t>
            </a:r>
            <a:r>
              <a:rPr lang="en-US" sz="1200" b="1">
                <a:solidFill>
                  <a:srgbClr val="FF3300"/>
                </a:solidFill>
                <a:latin typeface="Courier New" pitchFamily="49" charset="0"/>
              </a:rPr>
              <a:t>DOCTOR|    2.04479***       .09133       22.389   .0000       .62911</a:t>
            </a:r>
          </a:p>
          <a:p>
            <a:r>
              <a:rPr lang="en-US" sz="1200" b="1">
                <a:latin typeface="Courier New" pitchFamily="49" charset="0"/>
              </a:rPr>
              <a:t>        |Disturbance correlation</a:t>
            </a:r>
          </a:p>
          <a:p>
            <a:r>
              <a:rPr lang="en-US" sz="1200" b="1">
                <a:solidFill>
                  <a:srgbClr val="FF3300"/>
                </a:solidFill>
                <a:latin typeface="Courier New" pitchFamily="49" charset="0"/>
              </a:rPr>
              <a:t>RHO(1,2)|    -.99996***       .00048     ********   .0000</a:t>
            </a:r>
          </a:p>
          <a:p>
            <a:r>
              <a:rPr lang="en-US" sz="1200" b="1">
                <a:latin typeface="Courier New" pitchFamily="49" charset="0"/>
              </a:rPr>
              <a: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pPr eaLnBrk="1" hangingPunct="1"/>
            <a:r>
              <a:rPr lang="en-US" sz="3200" smtClean="0"/>
              <a:t>A Latent Simultaneous Equations Model</a:t>
            </a:r>
          </a:p>
        </p:txBody>
      </p:sp>
      <p:graphicFrame>
        <p:nvGraphicFramePr>
          <p:cNvPr id="34819" name="Object 3"/>
          <p:cNvGraphicFramePr>
            <a:graphicFrameLocks noChangeAspect="1"/>
          </p:cNvGraphicFramePr>
          <p:nvPr>
            <p:ph idx="4294967295"/>
          </p:nvPr>
        </p:nvGraphicFramePr>
        <p:xfrm>
          <a:off x="1447800" y="1752600"/>
          <a:ext cx="6319838" cy="4168775"/>
        </p:xfrm>
        <a:graphic>
          <a:graphicData uri="http://schemas.openxmlformats.org/presentationml/2006/ole">
            <mc:AlternateContent xmlns:mc="http://schemas.openxmlformats.org/markup-compatibility/2006">
              <mc:Choice xmlns:v="urn:schemas-microsoft-com:vml" Requires="v">
                <p:oleObj spid="_x0000_s34821" name="Equation" r:id="rId4" imgW="4737100" imgH="3124200" progId="Equation.DSMT4">
                  <p:embed/>
                </p:oleObj>
              </mc:Choice>
              <mc:Fallback>
                <p:oleObj name="Equation" r:id="rId4" imgW="4737100" imgH="31242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1752600"/>
                        <a:ext cx="6319838" cy="4168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820" name="Rectangle 5"/>
          <p:cNvSpPr>
            <a:spLocks noChangeArrowheads="1"/>
          </p:cNvSpPr>
          <p:nvPr/>
        </p:nvSpPr>
        <p:spPr bwMode="auto">
          <a:xfrm>
            <a:off x="2971800" y="2057400"/>
            <a:ext cx="6096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p:txBody>
          <a:bodyPr/>
          <a:lstStyle/>
          <a:p>
            <a:pPr eaLnBrk="1" hangingPunct="1"/>
            <a:r>
              <a:rPr lang="en-US" sz="3200" smtClean="0"/>
              <a:t>A Recursive Simultaneous Equations Model</a:t>
            </a:r>
          </a:p>
        </p:txBody>
      </p:sp>
      <p:graphicFrame>
        <p:nvGraphicFramePr>
          <p:cNvPr id="35843" name="Object 3"/>
          <p:cNvGraphicFramePr>
            <a:graphicFrameLocks noChangeAspect="1"/>
          </p:cNvGraphicFramePr>
          <p:nvPr>
            <p:ph idx="4294967295"/>
          </p:nvPr>
        </p:nvGraphicFramePr>
        <p:xfrm>
          <a:off x="1452563" y="1760538"/>
          <a:ext cx="6161087" cy="3814762"/>
        </p:xfrm>
        <a:graphic>
          <a:graphicData uri="http://schemas.openxmlformats.org/presentationml/2006/ole">
            <mc:AlternateContent xmlns:mc="http://schemas.openxmlformats.org/markup-compatibility/2006">
              <mc:Choice xmlns:v="urn:schemas-microsoft-com:vml" Requires="v">
                <p:oleObj spid="_x0000_s35846" name="Equation" r:id="rId4" imgW="4102100" imgH="2540000" progId="Equation.DSMT4">
                  <p:embed/>
                </p:oleObj>
              </mc:Choice>
              <mc:Fallback>
                <p:oleObj name="Equation" r:id="rId4" imgW="4102100" imgH="25400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52563" y="1760538"/>
                        <a:ext cx="6161087" cy="3814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44" name="Text Box 4"/>
          <p:cNvSpPr txBox="1">
            <a:spLocks noChangeArrowheads="1"/>
          </p:cNvSpPr>
          <p:nvPr/>
        </p:nvSpPr>
        <p:spPr bwMode="auto">
          <a:xfrm>
            <a:off x="1676400" y="5867400"/>
            <a:ext cx="6019800" cy="40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2000" b="1">
                <a:latin typeface="Arial" charset="0"/>
              </a:rPr>
              <a:t>Bivariate ; Lhs = y1,y2 ; Rh1=…,y2 ; Rh2 = … $</a:t>
            </a:r>
          </a:p>
        </p:txBody>
      </p:sp>
      <p:sp>
        <p:nvSpPr>
          <p:cNvPr id="35845" name="Rectangle 6"/>
          <p:cNvSpPr>
            <a:spLocks noChangeArrowheads="1"/>
          </p:cNvSpPr>
          <p:nvPr/>
        </p:nvSpPr>
        <p:spPr bwMode="auto">
          <a:xfrm>
            <a:off x="2667000" y="2438400"/>
            <a:ext cx="609600" cy="685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p:txBody>
          <a:bodyPr/>
          <a:lstStyle/>
          <a:p>
            <a:pPr eaLnBrk="1" hangingPunct="1"/>
            <a:r>
              <a:rPr lang="en-US" sz="3600" smtClean="0"/>
              <a:t>Application:  Gender Economics at Liberal Arts Colleges</a:t>
            </a:r>
          </a:p>
        </p:txBody>
      </p:sp>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057400"/>
            <a:ext cx="6400800" cy="382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Text Box 4"/>
          <p:cNvSpPr txBox="1">
            <a:spLocks noChangeArrowheads="1"/>
          </p:cNvSpPr>
          <p:nvPr/>
        </p:nvSpPr>
        <p:spPr bwMode="auto">
          <a:xfrm>
            <a:off x="2209800" y="6019800"/>
            <a:ext cx="4267200" cy="376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a:t>Journal of Economic Education, fall, 1998.</a:t>
            </a:r>
          </a:p>
        </p:txBody>
      </p:sp>
      <p:sp>
        <p:nvSpPr>
          <p:cNvPr id="36869" name="Rectangle 6"/>
          <p:cNvSpPr>
            <a:spLocks noChangeArrowheads="1"/>
          </p:cNvSpPr>
          <p:nvPr/>
        </p:nvSpPr>
        <p:spPr bwMode="auto">
          <a:xfrm>
            <a:off x="1752600" y="2638425"/>
            <a:ext cx="838200" cy="228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6870" name="Rectangle 7"/>
          <p:cNvSpPr>
            <a:spLocks noChangeArrowheads="1"/>
          </p:cNvSpPr>
          <p:nvPr/>
        </p:nvSpPr>
        <p:spPr bwMode="auto">
          <a:xfrm>
            <a:off x="3733800" y="2390775"/>
            <a:ext cx="838200" cy="228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6871" name="Rectangle 9"/>
          <p:cNvSpPr>
            <a:spLocks noChangeArrowheads="1"/>
          </p:cNvSpPr>
          <p:nvPr/>
        </p:nvSpPr>
        <p:spPr bwMode="auto">
          <a:xfrm>
            <a:off x="3105150" y="2400300"/>
            <a:ext cx="552450" cy="228600"/>
          </a:xfrm>
          <a:prstGeom prst="rect">
            <a:avLst/>
          </a:prstGeom>
          <a:solidFill>
            <a:srgbClr val="008000">
              <a:alpha val="29019"/>
            </a:srgbClr>
          </a:solidFill>
          <a:ln w="19050">
            <a:solidFill>
              <a:schemeClr val="tx1"/>
            </a:solidFill>
            <a:miter lim="800000"/>
            <a:headEnd/>
            <a:tailEnd/>
          </a:ln>
        </p:spPr>
        <p:txBody>
          <a:bodyPr wrap="none" anchor="ctr"/>
          <a:lstStyle/>
          <a:p>
            <a:endParaRPr lang="en-US"/>
          </a:p>
        </p:txBody>
      </p:sp>
      <p:sp>
        <p:nvSpPr>
          <p:cNvPr id="36872" name="Rectangle 10"/>
          <p:cNvSpPr>
            <a:spLocks noChangeArrowheads="1"/>
          </p:cNvSpPr>
          <p:nvPr/>
        </p:nvSpPr>
        <p:spPr bwMode="auto">
          <a:xfrm>
            <a:off x="3086100" y="2638425"/>
            <a:ext cx="552450" cy="228600"/>
          </a:xfrm>
          <a:prstGeom prst="rect">
            <a:avLst/>
          </a:prstGeom>
          <a:solidFill>
            <a:srgbClr val="008000">
              <a:alpha val="30196"/>
            </a:srgbClr>
          </a:solidFill>
          <a:ln w="19050">
            <a:solidFill>
              <a:schemeClr val="tx1"/>
            </a:solidFill>
            <a:miter lim="800000"/>
            <a:headEnd/>
            <a:tailEnd/>
          </a:ln>
        </p:spPr>
        <p:txBody>
          <a:bodyPr wrap="none" anchor="ctr"/>
          <a:lstStyle/>
          <a:p>
            <a:endParaRPr lang="en-US"/>
          </a:p>
        </p:txBody>
      </p:sp>
      <p:sp>
        <p:nvSpPr>
          <p:cNvPr id="36873" name="Rectangle 12"/>
          <p:cNvSpPr>
            <a:spLocks noChangeArrowheads="1"/>
          </p:cNvSpPr>
          <p:nvPr/>
        </p:nvSpPr>
        <p:spPr bwMode="auto">
          <a:xfrm>
            <a:off x="4476750" y="2647950"/>
            <a:ext cx="552450" cy="228600"/>
          </a:xfrm>
          <a:prstGeom prst="rect">
            <a:avLst/>
          </a:prstGeom>
          <a:solidFill>
            <a:srgbClr val="FFFF00">
              <a:alpha val="14902"/>
            </a:srgbClr>
          </a:solidFill>
          <a:ln w="19050">
            <a:solidFill>
              <a:schemeClr val="tx1"/>
            </a:solidFill>
            <a:miter lim="800000"/>
            <a:headEnd/>
            <a:tailEnd/>
          </a:ln>
        </p:spPr>
        <p:txBody>
          <a:bodyPr wrap="none" anchor="ctr"/>
          <a:lstStyle/>
          <a:p>
            <a:endParaRPr lang="en-US"/>
          </a:p>
        </p:txBody>
      </p:sp>
      <p:sp>
        <p:nvSpPr>
          <p:cNvPr id="36874" name="Rectangle 13"/>
          <p:cNvSpPr>
            <a:spLocks noChangeArrowheads="1"/>
          </p:cNvSpPr>
          <p:nvPr/>
        </p:nvSpPr>
        <p:spPr bwMode="auto">
          <a:xfrm>
            <a:off x="6229350" y="2390775"/>
            <a:ext cx="552450" cy="228600"/>
          </a:xfrm>
          <a:prstGeom prst="rect">
            <a:avLst/>
          </a:prstGeom>
          <a:solidFill>
            <a:srgbClr val="FFFF00">
              <a:alpha val="14902"/>
            </a:srgbClr>
          </a:solidFill>
          <a:ln w="19050">
            <a:solidFill>
              <a:schemeClr val="tx1"/>
            </a:solidFill>
            <a:miter lim="800000"/>
            <a:headEnd/>
            <a:tailEnd/>
          </a:ln>
        </p:spPr>
        <p:txBody>
          <a:bodyPr wrap="none" anchor="ctr"/>
          <a:lstStyle/>
          <a:p>
            <a:endParaRPr lang="en-US"/>
          </a:p>
        </p:txBody>
      </p:sp>
      <p:sp>
        <p:nvSpPr>
          <p:cNvPr id="36875" name="Rectangle 14"/>
          <p:cNvSpPr>
            <a:spLocks noChangeArrowheads="1"/>
          </p:cNvSpPr>
          <p:nvPr/>
        </p:nvSpPr>
        <p:spPr bwMode="auto">
          <a:xfrm>
            <a:off x="3762375" y="2638425"/>
            <a:ext cx="685800" cy="228600"/>
          </a:xfrm>
          <a:prstGeom prst="rect">
            <a:avLst/>
          </a:prstGeom>
          <a:solidFill>
            <a:srgbClr val="0000FF">
              <a:alpha val="25098"/>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p:txBody>
          <a:bodyPr/>
          <a:lstStyle/>
          <a:p>
            <a:pPr eaLnBrk="1" hangingPunct="1"/>
            <a:r>
              <a:rPr lang="en-US" smtClean="0"/>
              <a:t>Estimated Recursive Model</a:t>
            </a:r>
          </a:p>
        </p:txBody>
      </p:sp>
      <p:pic>
        <p:nvPicPr>
          <p:cNvPr id="378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676400"/>
            <a:ext cx="6107113"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p:txBody>
          <a:bodyPr/>
          <a:lstStyle/>
          <a:p>
            <a:pPr eaLnBrk="1" hangingPunct="1"/>
            <a:r>
              <a:rPr lang="en-US" smtClean="0"/>
              <a:t>Estimated Effects: Decomposition</a:t>
            </a:r>
          </a:p>
        </p:txBody>
      </p:sp>
      <p:pic>
        <p:nvPicPr>
          <p:cNvPr id="389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789113"/>
            <a:ext cx="8305800"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p:txBody>
          <a:bodyPr/>
          <a:lstStyle/>
          <a:p>
            <a:pPr eaLnBrk="1" hangingPunct="1"/>
            <a:r>
              <a:rPr lang="en-US" smtClean="0"/>
              <a:t>A Sample Selection Model</a:t>
            </a:r>
          </a:p>
        </p:txBody>
      </p:sp>
      <p:graphicFrame>
        <p:nvGraphicFramePr>
          <p:cNvPr id="39939" name="Object 3"/>
          <p:cNvGraphicFramePr>
            <a:graphicFrameLocks noChangeAspect="1"/>
          </p:cNvGraphicFramePr>
          <p:nvPr>
            <p:ph idx="4294967295"/>
          </p:nvPr>
        </p:nvGraphicFramePr>
        <p:xfrm>
          <a:off x="1295400" y="1752600"/>
          <a:ext cx="7010400" cy="3840163"/>
        </p:xfrm>
        <a:graphic>
          <a:graphicData uri="http://schemas.openxmlformats.org/presentationml/2006/ole">
            <mc:AlternateContent xmlns:mc="http://schemas.openxmlformats.org/markup-compatibility/2006">
              <mc:Choice xmlns:v="urn:schemas-microsoft-com:vml" Requires="v">
                <p:oleObj spid="_x0000_s39940" name="Equation" r:id="rId4" imgW="3848100" imgH="2108200" progId="Equation.DSMT4">
                  <p:embed/>
                </p:oleObj>
              </mc:Choice>
              <mc:Fallback>
                <p:oleObj name="Equation" r:id="rId4" imgW="3848100" imgH="21082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752600"/>
                        <a:ext cx="7010400" cy="3840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p:txBody>
          <a:bodyPr/>
          <a:lstStyle/>
          <a:p>
            <a:pPr eaLnBrk="1" hangingPunct="1"/>
            <a:r>
              <a:rPr lang="en-US" sz="3600" smtClean="0"/>
              <a:t>Sample Selection Model: Estimation</a:t>
            </a:r>
          </a:p>
        </p:txBody>
      </p:sp>
      <p:graphicFrame>
        <p:nvGraphicFramePr>
          <p:cNvPr id="40963" name="Object 3"/>
          <p:cNvGraphicFramePr>
            <a:graphicFrameLocks noChangeAspect="1"/>
          </p:cNvGraphicFramePr>
          <p:nvPr>
            <p:ph idx="4294967295"/>
          </p:nvPr>
        </p:nvGraphicFramePr>
        <p:xfrm>
          <a:off x="990600" y="1828800"/>
          <a:ext cx="7467600" cy="3968750"/>
        </p:xfrm>
        <a:graphic>
          <a:graphicData uri="http://schemas.openxmlformats.org/presentationml/2006/ole">
            <mc:AlternateContent xmlns:mc="http://schemas.openxmlformats.org/markup-compatibility/2006">
              <mc:Choice xmlns:v="urn:schemas-microsoft-com:vml" Requires="v">
                <p:oleObj spid="_x0000_s40964" name="Equation" r:id="rId4" imgW="3848100" imgH="2044700" progId="Equation.DSMT4">
                  <p:embed/>
                </p:oleObj>
              </mc:Choice>
              <mc:Fallback>
                <p:oleObj name="Equation" r:id="rId4" imgW="3848100" imgH="20447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1828800"/>
                        <a:ext cx="7467600" cy="396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p:txBody>
          <a:bodyPr/>
          <a:lstStyle/>
          <a:p>
            <a:pPr eaLnBrk="1" hangingPunct="1"/>
            <a:r>
              <a:rPr lang="en-US" smtClean="0"/>
              <a:t>Application: Credit Scoring</a:t>
            </a:r>
          </a:p>
        </p:txBody>
      </p:sp>
      <p:sp>
        <p:nvSpPr>
          <p:cNvPr id="41987" name="Rectangle 3"/>
          <p:cNvSpPr>
            <a:spLocks noGrp="1" noChangeArrowheads="1"/>
          </p:cNvSpPr>
          <p:nvPr>
            <p:ph type="body" idx="4294967295"/>
          </p:nvPr>
        </p:nvSpPr>
        <p:spPr>
          <a:xfrm>
            <a:off x="1371600" y="1752600"/>
            <a:ext cx="7543800" cy="4530725"/>
          </a:xfrm>
        </p:spPr>
        <p:txBody>
          <a:bodyPr/>
          <a:lstStyle/>
          <a:p>
            <a:pPr eaLnBrk="1" hangingPunct="1"/>
            <a:r>
              <a:rPr lang="en-US" smtClean="0"/>
              <a:t>American Express: 1992</a:t>
            </a:r>
          </a:p>
          <a:p>
            <a:pPr eaLnBrk="1" hangingPunct="1"/>
            <a:r>
              <a:rPr lang="en-US" b="1" smtClean="0">
                <a:solidFill>
                  <a:srgbClr val="FF3300"/>
                </a:solidFill>
              </a:rPr>
              <a:t>N = 13,444 Applications</a:t>
            </a:r>
          </a:p>
          <a:p>
            <a:pPr lvl="1" eaLnBrk="1" hangingPunct="1"/>
            <a:r>
              <a:rPr lang="en-US" smtClean="0"/>
              <a:t>Observed application data</a:t>
            </a:r>
          </a:p>
          <a:p>
            <a:pPr lvl="1" eaLnBrk="1" hangingPunct="1"/>
            <a:r>
              <a:rPr lang="en-US" smtClean="0"/>
              <a:t>Observed acceptance/rejection of application</a:t>
            </a:r>
          </a:p>
          <a:p>
            <a:pPr eaLnBrk="1" hangingPunct="1"/>
            <a:r>
              <a:rPr lang="en-US" b="1" smtClean="0">
                <a:solidFill>
                  <a:srgbClr val="FF3300"/>
                </a:solidFill>
              </a:rPr>
              <a:t>N</a:t>
            </a:r>
            <a:r>
              <a:rPr lang="en-US" b="1" baseline="-25000" smtClean="0">
                <a:solidFill>
                  <a:srgbClr val="FF3300"/>
                </a:solidFill>
              </a:rPr>
              <a:t>1</a:t>
            </a:r>
            <a:r>
              <a:rPr lang="en-US" b="1" smtClean="0">
                <a:solidFill>
                  <a:srgbClr val="FF3300"/>
                </a:solidFill>
              </a:rPr>
              <a:t> =  10,499 Cardholders</a:t>
            </a:r>
          </a:p>
          <a:p>
            <a:pPr lvl="1" eaLnBrk="1" hangingPunct="1"/>
            <a:r>
              <a:rPr lang="en-US" smtClean="0"/>
              <a:t>Observed demographics and economic data</a:t>
            </a:r>
          </a:p>
          <a:p>
            <a:pPr lvl="1" eaLnBrk="1" hangingPunct="1"/>
            <a:r>
              <a:rPr lang="en-US" smtClean="0"/>
              <a:t>Observed default or not in first 12 months</a:t>
            </a:r>
          </a:p>
        </p:txBody>
      </p:sp>
      <p:sp>
        <p:nvSpPr>
          <p:cNvPr id="41988" name="Text Box 4"/>
          <p:cNvSpPr txBox="1">
            <a:spLocks noChangeArrowheads="1"/>
          </p:cNvSpPr>
          <p:nvPr/>
        </p:nvSpPr>
        <p:spPr bwMode="auto">
          <a:xfrm>
            <a:off x="533400" y="5486400"/>
            <a:ext cx="8153400" cy="40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2000" b="1">
                <a:latin typeface="Arial" charset="0"/>
              </a:rPr>
              <a:t>Full Sample is in AmEx.lpj and described in AmEx.lim</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p:txBody>
          <a:bodyPr/>
          <a:lstStyle/>
          <a:p>
            <a:pPr eaLnBrk="1" hangingPunct="1"/>
            <a:r>
              <a:rPr lang="en-US" smtClean="0"/>
              <a:t>Application:  Credit Scoring</a:t>
            </a:r>
          </a:p>
        </p:txBody>
      </p:sp>
      <p:pic>
        <p:nvPicPr>
          <p:cNvPr id="430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752600"/>
            <a:ext cx="8534400" cy="405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4"/>
          <p:cNvSpPr>
            <a:spLocks noChangeArrowheads="1"/>
          </p:cNvSpPr>
          <p:nvPr/>
        </p:nvSpPr>
        <p:spPr bwMode="auto">
          <a:xfrm>
            <a:off x="381000" y="1371600"/>
            <a:ext cx="8229600" cy="22860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wrap="none" anchor="ctr"/>
          <a:lstStyle/>
          <a:p>
            <a:endParaRPr lang="en-US"/>
          </a:p>
        </p:txBody>
      </p:sp>
      <p:pic>
        <p:nvPicPr>
          <p:cNvPr id="4403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762000"/>
            <a:ext cx="7467600"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p:txBody>
          <a:bodyPr/>
          <a:lstStyle/>
          <a:p>
            <a:pPr eaLnBrk="1" hangingPunct="1"/>
            <a:r>
              <a:rPr lang="en-US" smtClean="0"/>
              <a:t>The Multivariate Probit Model</a:t>
            </a:r>
          </a:p>
        </p:txBody>
      </p:sp>
      <p:graphicFrame>
        <p:nvGraphicFramePr>
          <p:cNvPr id="45059" name="Object 3"/>
          <p:cNvGraphicFramePr>
            <a:graphicFrameLocks noChangeAspect="1"/>
          </p:cNvGraphicFramePr>
          <p:nvPr/>
        </p:nvGraphicFramePr>
        <p:xfrm>
          <a:off x="1371600" y="1752600"/>
          <a:ext cx="6900863" cy="4297363"/>
        </p:xfrm>
        <a:graphic>
          <a:graphicData uri="http://schemas.openxmlformats.org/presentationml/2006/ole">
            <mc:AlternateContent xmlns:mc="http://schemas.openxmlformats.org/markup-compatibility/2006">
              <mc:Choice xmlns:v="urn:schemas-microsoft-com:vml" Requires="v">
                <p:oleObj spid="_x0000_s45060" name="Equation" r:id="rId4" imgW="4241800" imgH="2641600" progId="Equation.DSMT4">
                  <p:embed/>
                </p:oleObj>
              </mc:Choice>
              <mc:Fallback>
                <p:oleObj name="Equation" r:id="rId4" imgW="4241800" imgH="26416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752600"/>
                        <a:ext cx="6900863" cy="429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p:txBody>
          <a:bodyPr/>
          <a:lstStyle/>
          <a:p>
            <a:pPr eaLnBrk="1" hangingPunct="1"/>
            <a:r>
              <a:rPr lang="en-US" smtClean="0"/>
              <a:t>MLE: Simulation</a:t>
            </a:r>
          </a:p>
        </p:txBody>
      </p:sp>
      <p:sp>
        <p:nvSpPr>
          <p:cNvPr id="46083" name="Rectangle 3"/>
          <p:cNvSpPr>
            <a:spLocks noGrp="1" noChangeArrowheads="1"/>
          </p:cNvSpPr>
          <p:nvPr>
            <p:ph type="body" idx="4294967295"/>
          </p:nvPr>
        </p:nvSpPr>
        <p:spPr/>
        <p:txBody>
          <a:bodyPr/>
          <a:lstStyle/>
          <a:p>
            <a:pPr eaLnBrk="1" hangingPunct="1">
              <a:lnSpc>
                <a:spcPct val="90000"/>
              </a:lnSpc>
            </a:pPr>
            <a:r>
              <a:rPr lang="en-US" smtClean="0"/>
              <a:t>Estimation of the multivariate probit model requires evaluation of M-order Integrals</a:t>
            </a:r>
          </a:p>
          <a:p>
            <a:pPr eaLnBrk="1" hangingPunct="1">
              <a:lnSpc>
                <a:spcPct val="90000"/>
              </a:lnSpc>
            </a:pPr>
            <a:r>
              <a:rPr lang="en-US" smtClean="0"/>
              <a:t>The general case is usually handled with the GHK simulator.  Much current research focuses on efficiency (speed) gains in this computation.</a:t>
            </a:r>
          </a:p>
          <a:p>
            <a:pPr eaLnBrk="1" hangingPunct="1">
              <a:lnSpc>
                <a:spcPct val="90000"/>
              </a:lnSpc>
            </a:pPr>
            <a:r>
              <a:rPr lang="en-US" smtClean="0"/>
              <a:t>The “Panel Probit Model” is a special case.</a:t>
            </a:r>
          </a:p>
          <a:p>
            <a:pPr lvl="1" eaLnBrk="1" hangingPunct="1">
              <a:lnSpc>
                <a:spcPct val="90000"/>
              </a:lnSpc>
            </a:pPr>
            <a:r>
              <a:rPr lang="en-US" smtClean="0"/>
              <a:t>(Bertschek-Lechner, JE, 1999) – Construct a GMM estimator using only first order integrals of the univariate normal CDF</a:t>
            </a:r>
          </a:p>
          <a:p>
            <a:pPr lvl="1" eaLnBrk="1" hangingPunct="1">
              <a:lnSpc>
                <a:spcPct val="90000"/>
              </a:lnSpc>
            </a:pPr>
            <a:r>
              <a:rPr lang="en-US" smtClean="0"/>
              <a:t>(Greene, Emp.Econ, 2003) – Estimate the integrals with simulation (GHK) anyway.</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ChangeArrowheads="1"/>
          </p:cNvSpPr>
          <p:nvPr/>
        </p:nvSpPr>
        <p:spPr bwMode="auto">
          <a:xfrm>
            <a:off x="381000" y="1371600"/>
            <a:ext cx="8305800" cy="22860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wrap="none" anchor="ctr"/>
          <a:lstStyle/>
          <a:p>
            <a:endParaRPr lang="en-US"/>
          </a:p>
        </p:txBody>
      </p:sp>
      <p:sp>
        <p:nvSpPr>
          <p:cNvPr id="47107" name="Text Box 6"/>
          <p:cNvSpPr txBox="1">
            <a:spLocks noChangeArrowheads="1"/>
          </p:cNvSpPr>
          <p:nvPr/>
        </p:nvSpPr>
        <p:spPr bwMode="auto">
          <a:xfrm>
            <a:off x="457200" y="533400"/>
            <a:ext cx="8534400" cy="556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Multivariate Probit Model:  3 equations.</a:t>
            </a:r>
          </a:p>
          <a:p>
            <a:r>
              <a:rPr lang="en-US" sz="1200" b="1">
                <a:latin typeface="Courier New" pitchFamily="49" charset="0"/>
              </a:rPr>
              <a:t>Dependent variable             MVProbit</a:t>
            </a:r>
          </a:p>
          <a:p>
            <a:r>
              <a:rPr lang="en-US" sz="1200" b="1">
                <a:latin typeface="Courier New" pitchFamily="49" charset="0"/>
              </a:rPr>
              <a:t>Log likelihood function     -4751.09039</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|Index function for DOCTOR</a:t>
            </a:r>
          </a:p>
          <a:p>
            <a:r>
              <a:rPr lang="en-US" sz="1200" b="1">
                <a:latin typeface="Courier New" pitchFamily="49" charset="0"/>
              </a:rPr>
              <a:t>Constant|    -.35527**        .16715       -2.125   .0335               [-0.29987  .16195]</a:t>
            </a:r>
          </a:p>
          <a:p>
            <a:r>
              <a:rPr lang="en-US" sz="1200" b="1">
                <a:latin typeface="Courier New" pitchFamily="49" charset="0"/>
              </a:rPr>
              <a:t>     AGE|     .01664***       .00194        8.565   .0000      43.9959  [ 0.01644  .00193]</a:t>
            </a:r>
          </a:p>
          <a:p>
            <a:r>
              <a:rPr lang="en-US" sz="1200" b="1">
                <a:latin typeface="Courier New" pitchFamily="49" charset="0"/>
              </a:rPr>
              <a:t>  FEMALE|     .30931***       .04812        6.427   .0000       .47935  [ 0.30643  .04767]</a:t>
            </a:r>
          </a:p>
          <a:p>
            <a:r>
              <a:rPr lang="en-US" sz="1200" b="1">
                <a:latin typeface="Courier New" pitchFamily="49" charset="0"/>
              </a:rPr>
              <a:t>    EDUC|    -.01566          .01024       -1.530   .1261      11.0909  [-0.01936  .00962]</a:t>
            </a:r>
          </a:p>
          <a:p>
            <a:r>
              <a:rPr lang="en-US" sz="1200" b="1">
                <a:latin typeface="Courier New" pitchFamily="49" charset="0"/>
              </a:rPr>
              <a:t> MARRIED|    -.04487          .05112        -.878   .3801       .78911  [-0.04423  .05139]</a:t>
            </a:r>
          </a:p>
          <a:p>
            <a:r>
              <a:rPr lang="en-US" sz="1200" b="1">
                <a:latin typeface="Courier New" pitchFamily="49" charset="0"/>
              </a:rPr>
              <a:t> WORKING|    -.14712***       .05075       -2.899   .0037       .63345  [-0.15390  .05054]</a:t>
            </a:r>
          </a:p>
          <a:p>
            <a:r>
              <a:rPr lang="en-US" sz="1200" b="1">
                <a:latin typeface="Courier New" pitchFamily="49" charset="0"/>
              </a:rPr>
              <a:t>        |Index function for HOSPITAL</a:t>
            </a:r>
          </a:p>
          <a:p>
            <a:r>
              <a:rPr lang="en-US" sz="1200" b="1">
                <a:latin typeface="Courier New" pitchFamily="49" charset="0"/>
              </a:rPr>
              <a:t>Constant|   -1.61787***       .15729      -10.286   .0000               [-1.58276  .16119]</a:t>
            </a:r>
          </a:p>
          <a:p>
            <a:r>
              <a:rPr lang="en-US" sz="1200" b="1">
                <a:latin typeface="Courier New" pitchFamily="49" charset="0"/>
              </a:rPr>
              <a:t>     AGE|     .00717**        .00283        2.536   .0112      43.9959  [ 0.00662  .00288]</a:t>
            </a:r>
          </a:p>
          <a:p>
            <a:r>
              <a:rPr lang="en-US" sz="1200" b="1">
                <a:latin typeface="Courier New" pitchFamily="49" charset="0"/>
              </a:rPr>
              <a:t>  FEMALE|    -.00039          .05995        -.007   .9948       .47935  [-0.00407  .05991]</a:t>
            </a:r>
          </a:p>
          <a:p>
            <a:r>
              <a:rPr lang="en-US" sz="1200" b="1">
                <a:latin typeface="Courier New" pitchFamily="49" charset="0"/>
              </a:rPr>
              <a:t>  HHNINC|    -.41050          .25147       -1.632   .1026       .29688  [-0.41080  .22891]</a:t>
            </a:r>
          </a:p>
          <a:p>
            <a:r>
              <a:rPr lang="en-US" sz="1200" b="1">
                <a:latin typeface="Courier New" pitchFamily="49" charset="0"/>
              </a:rPr>
              <a:t>  HHKIDS|    -.01547          .06551        -.236   .8134       .44915  [-0.03688  .06615]</a:t>
            </a:r>
          </a:p>
          <a:p>
            <a:r>
              <a:rPr lang="en-US" sz="1200" b="1">
                <a:latin typeface="Courier New" pitchFamily="49" charset="0"/>
              </a:rPr>
              <a:t>        |Index function for PUBLIC</a:t>
            </a:r>
          </a:p>
          <a:p>
            <a:r>
              <a:rPr lang="en-US" sz="1200" b="1">
                <a:latin typeface="Courier New" pitchFamily="49" charset="0"/>
              </a:rPr>
              <a:t>Constant|    1.51314***       .18608        8.132   .0000               [ 1.53542  .17060]</a:t>
            </a:r>
          </a:p>
          <a:p>
            <a:r>
              <a:rPr lang="en-US" sz="1200" b="1">
                <a:latin typeface="Courier New" pitchFamily="49" charset="0"/>
              </a:rPr>
              <a:t>     AGE|     .00661**        .00289        2.287   .0222      43.9959  [ 0.00646  .00268]</a:t>
            </a:r>
          </a:p>
          <a:p>
            <a:r>
              <a:rPr lang="en-US" sz="1200" b="1">
                <a:latin typeface="Courier New" pitchFamily="49" charset="0"/>
              </a:rPr>
              <a:t>    HSAT|    -.06844***       .01385       -4.941   .0000      6.90062  [-0.07069  .01266]</a:t>
            </a:r>
          </a:p>
          <a:p>
            <a:r>
              <a:rPr lang="en-US" sz="1200" b="1">
                <a:latin typeface="Courier New" pitchFamily="49" charset="0"/>
              </a:rPr>
              <a:t> MARRIED|    -.00859          .06892        -.125   .9008       .78911  [-.00813   .06908]</a:t>
            </a:r>
          </a:p>
          <a:p>
            <a:r>
              <a:rPr lang="en-US" sz="1200" b="1">
                <a:latin typeface="Courier New" pitchFamily="49" charset="0"/>
              </a:rPr>
              <a:t>        |Correlation coefficients</a:t>
            </a:r>
          </a:p>
          <a:p>
            <a:r>
              <a:rPr lang="en-US" sz="1200" b="1">
                <a:latin typeface="Courier New" pitchFamily="49" charset="0"/>
              </a:rPr>
              <a:t>R(01,02)|     .28381***       .03833        7.404   .0000               [ was 0.29611    ]</a:t>
            </a:r>
          </a:p>
          <a:p>
            <a:r>
              <a:rPr lang="en-US" sz="1200" b="1">
                <a:latin typeface="Courier New" pitchFamily="49" charset="0"/>
              </a:rPr>
              <a:t>R(01,03)|     .03509          .03768         .931   .3517</a:t>
            </a:r>
          </a:p>
          <a:p>
            <a:r>
              <a:rPr lang="en-US" sz="1200" b="1">
                <a:latin typeface="Courier New" pitchFamily="49" charset="0"/>
              </a:rPr>
              <a:t>R(02,03)|    -.04100          .04831        -.849   .3960</a:t>
            </a:r>
          </a:p>
          <a:p>
            <a:r>
              <a:rPr lang="en-US" sz="1200" b="1">
                <a:latin typeface="Courier New" pitchFamily="49" charset="0"/>
              </a:rPr>
              <a:t>--------+-------------------------------------------------------------</a:t>
            </a:r>
          </a:p>
        </p:txBody>
      </p:sp>
      <p:sp>
        <p:nvSpPr>
          <p:cNvPr id="47108" name="Rectangle 7"/>
          <p:cNvSpPr>
            <a:spLocks noChangeArrowheads="1"/>
          </p:cNvSpPr>
          <p:nvPr/>
        </p:nvSpPr>
        <p:spPr bwMode="auto">
          <a:xfrm>
            <a:off x="1676400" y="2019300"/>
            <a:ext cx="2286000" cy="1143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7109" name="Rectangle 8"/>
          <p:cNvSpPr>
            <a:spLocks noChangeArrowheads="1"/>
          </p:cNvSpPr>
          <p:nvPr/>
        </p:nvSpPr>
        <p:spPr bwMode="auto">
          <a:xfrm>
            <a:off x="1676400" y="3333750"/>
            <a:ext cx="2286000" cy="8763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7110" name="Rectangle 9"/>
          <p:cNvSpPr>
            <a:spLocks noChangeArrowheads="1"/>
          </p:cNvSpPr>
          <p:nvPr/>
        </p:nvSpPr>
        <p:spPr bwMode="auto">
          <a:xfrm>
            <a:off x="1676400" y="4429125"/>
            <a:ext cx="2286000" cy="695325"/>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7111" name="Rectangle 10"/>
          <p:cNvSpPr>
            <a:spLocks noChangeArrowheads="1"/>
          </p:cNvSpPr>
          <p:nvPr/>
        </p:nvSpPr>
        <p:spPr bwMode="auto">
          <a:xfrm>
            <a:off x="7162800" y="2019300"/>
            <a:ext cx="1676400" cy="1143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7112" name="Rectangle 11"/>
          <p:cNvSpPr>
            <a:spLocks noChangeArrowheads="1"/>
          </p:cNvSpPr>
          <p:nvPr/>
        </p:nvSpPr>
        <p:spPr bwMode="auto">
          <a:xfrm>
            <a:off x="7162800" y="3352800"/>
            <a:ext cx="1676400" cy="8763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7113" name="Rectangle 12"/>
          <p:cNvSpPr>
            <a:spLocks noChangeArrowheads="1"/>
          </p:cNvSpPr>
          <p:nvPr/>
        </p:nvSpPr>
        <p:spPr bwMode="auto">
          <a:xfrm>
            <a:off x="7162800" y="4419600"/>
            <a:ext cx="1676400" cy="695325"/>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7114" name="Rectangle 13"/>
          <p:cNvSpPr>
            <a:spLocks noChangeArrowheads="1"/>
          </p:cNvSpPr>
          <p:nvPr/>
        </p:nvSpPr>
        <p:spPr bwMode="auto">
          <a:xfrm>
            <a:off x="1676400" y="5305425"/>
            <a:ext cx="2286000" cy="180975"/>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7115" name="Rectangle 14"/>
          <p:cNvSpPr>
            <a:spLocks noChangeArrowheads="1"/>
          </p:cNvSpPr>
          <p:nvPr/>
        </p:nvSpPr>
        <p:spPr bwMode="auto">
          <a:xfrm>
            <a:off x="7162800" y="5324475"/>
            <a:ext cx="1676400" cy="238125"/>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p:txBody>
          <a:bodyPr/>
          <a:lstStyle/>
          <a:p>
            <a:pPr eaLnBrk="1" hangingPunct="1"/>
            <a:r>
              <a:rPr lang="en-US" smtClean="0"/>
              <a:t>Marginal Effects</a:t>
            </a:r>
          </a:p>
        </p:txBody>
      </p:sp>
      <p:sp>
        <p:nvSpPr>
          <p:cNvPr id="48131" name="Rectangle 3"/>
          <p:cNvSpPr>
            <a:spLocks noGrp="1" noChangeArrowheads="1"/>
          </p:cNvSpPr>
          <p:nvPr>
            <p:ph type="body" idx="4294967295"/>
          </p:nvPr>
        </p:nvSpPr>
        <p:spPr>
          <a:xfrm>
            <a:off x="914400" y="2133600"/>
            <a:ext cx="7543800" cy="3505200"/>
          </a:xfrm>
        </p:spPr>
        <p:txBody>
          <a:bodyPr/>
          <a:lstStyle/>
          <a:p>
            <a:pPr eaLnBrk="1" hangingPunct="1"/>
            <a:r>
              <a:rPr lang="en-US" sz="2400" smtClean="0"/>
              <a:t>There are M equations:  “Effect of what on what?”</a:t>
            </a:r>
          </a:p>
          <a:p>
            <a:pPr eaLnBrk="1" hangingPunct="1"/>
            <a:endParaRPr lang="en-US" sz="2400" smtClean="0"/>
          </a:p>
          <a:p>
            <a:pPr eaLnBrk="1" hangingPunct="1"/>
            <a:r>
              <a:rPr lang="en-US" sz="2400" smtClean="0"/>
              <a:t>NLOGIT computes E[y1|all other ys, all xs]</a:t>
            </a:r>
          </a:p>
          <a:p>
            <a:pPr eaLnBrk="1" hangingPunct="1"/>
            <a:endParaRPr lang="en-US" sz="2400" smtClean="0"/>
          </a:p>
          <a:p>
            <a:pPr eaLnBrk="1" hangingPunct="1"/>
            <a:r>
              <a:rPr lang="en-US" sz="2400" smtClean="0"/>
              <a:t>Marginal effects are derivatives of this with respect to all xs.  (EXTREMELY MESSY)</a:t>
            </a:r>
          </a:p>
          <a:p>
            <a:pPr eaLnBrk="1" hangingPunct="1"/>
            <a:endParaRPr lang="en-US" sz="2400" smtClean="0"/>
          </a:p>
          <a:p>
            <a:pPr eaLnBrk="1" hangingPunct="1"/>
            <a:r>
              <a:rPr lang="en-US" sz="2400" smtClean="0"/>
              <a:t>Standard errors are estimated with bootstrapping.</a:t>
            </a:r>
          </a:p>
          <a:p>
            <a:pPr eaLnBrk="1" hangingPunct="1"/>
            <a:endParaRPr lang="en-US" sz="240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10833</TotalTime>
  <Words>2914</Words>
  <Application>Microsoft Office PowerPoint</Application>
  <PresentationFormat>On-screen Show (4:3)</PresentationFormat>
  <Paragraphs>412</Paragraphs>
  <Slides>45</Slides>
  <Notes>42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2" baseType="lpstr">
      <vt:lpstr>Times New Roman</vt:lpstr>
      <vt:lpstr>Arial</vt:lpstr>
      <vt:lpstr>Wingdings</vt:lpstr>
      <vt:lpstr>Verdana</vt:lpstr>
      <vt:lpstr>Courier New</vt:lpstr>
      <vt:lpstr>Level</vt:lpstr>
      <vt:lpstr>MathType 5.0 Equation</vt:lpstr>
      <vt:lpstr>Discrete Choice Modeling</vt:lpstr>
      <vt:lpstr>Part 5</vt:lpstr>
      <vt:lpstr>Multivariate Binary Choice Models</vt:lpstr>
      <vt:lpstr>Application: Health Care Usage</vt:lpstr>
      <vt:lpstr>Gross Relation Between Two Binary Variables</vt:lpstr>
      <vt:lpstr>Tetrachoric Correlation</vt:lpstr>
      <vt:lpstr>Estimating Tetrachoric Correlation</vt:lpstr>
      <vt:lpstr>Log Likelihood Function</vt:lpstr>
      <vt:lpstr>Estimation</vt:lpstr>
      <vt:lpstr>A Bivariate Probit Model</vt:lpstr>
      <vt:lpstr>Bivariate Probit Model</vt:lpstr>
      <vt:lpstr>Estimation of the Bivariate Probit Model</vt:lpstr>
      <vt:lpstr>Application to Health Care Data</vt:lpstr>
      <vt:lpstr>Parameter Estimates</vt:lpstr>
      <vt:lpstr>Predictions: Success and Failure</vt:lpstr>
      <vt:lpstr>Analysis of Predictions</vt:lpstr>
      <vt:lpstr>Marginal Effects</vt:lpstr>
      <vt:lpstr>Bivariate Probit Conditional Means</vt:lpstr>
      <vt:lpstr>Marginal Effects: Decomposition</vt:lpstr>
      <vt:lpstr>Direct Effects Derivatives of E[y1|x1,x2,y2=1] wrt x1</vt:lpstr>
      <vt:lpstr>Indirect Effects Derivatives of E[y1|x1,x2,y2=1] wrt x2</vt:lpstr>
      <vt:lpstr>Marginal Effects: Total Effects Sum of Two Derivative Vectors</vt:lpstr>
      <vt:lpstr>Marginal Effects: Dummy Variables Using Differences of Probabilities</vt:lpstr>
      <vt:lpstr>Average Partial Effects</vt:lpstr>
      <vt:lpstr>Heteroscedasticity</vt:lpstr>
      <vt:lpstr>Model with Heteroscedasticity</vt:lpstr>
      <vt:lpstr>Partial Effects: All Sources</vt:lpstr>
      <vt:lpstr>Model Simulation</vt:lpstr>
      <vt:lpstr>Model Simulation</vt:lpstr>
      <vt:lpstr>A Simultaneous Equations Model</vt:lpstr>
      <vt:lpstr>Fully Simultaneous “Model”</vt:lpstr>
      <vt:lpstr>A Latent Simultaneous Equations Model</vt:lpstr>
      <vt:lpstr>A Recursive Simultaneous Equations Model</vt:lpstr>
      <vt:lpstr>Application:  Gender Economics at Liberal Arts Colleges</vt:lpstr>
      <vt:lpstr>Estimated Recursive Model</vt:lpstr>
      <vt:lpstr>Estimated Effects: Decomposition</vt:lpstr>
      <vt:lpstr>A Sample Selection Model</vt:lpstr>
      <vt:lpstr>Sample Selection Model: Estimation</vt:lpstr>
      <vt:lpstr>Application: Credit Scoring</vt:lpstr>
      <vt:lpstr>Application:  Credit Scoring</vt:lpstr>
      <vt:lpstr>PowerPoint Presentation</vt:lpstr>
      <vt:lpstr>The Multivariate Probit Model</vt:lpstr>
      <vt:lpstr>MLE: Simulation</vt:lpstr>
      <vt:lpstr>PowerPoint Presentation</vt:lpstr>
      <vt:lpstr>Marginal Effects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69</cp:revision>
  <dcterms:created xsi:type="dcterms:W3CDTF">2001-06-17T19:05:03Z</dcterms:created>
  <dcterms:modified xsi:type="dcterms:W3CDTF">2012-11-22T03:48:39Z</dcterms:modified>
</cp:coreProperties>
</file>