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56"/>
  </p:notesMasterIdLst>
  <p:handoutMasterIdLst>
    <p:handoutMasterId r:id="rId57"/>
  </p:handoutMasterIdLst>
  <p:sldIdLst>
    <p:sldId id="474" r:id="rId2"/>
    <p:sldId id="434" r:id="rId3"/>
    <p:sldId id="568" r:id="rId4"/>
    <p:sldId id="569" r:id="rId5"/>
    <p:sldId id="570" r:id="rId6"/>
    <p:sldId id="571" r:id="rId7"/>
    <p:sldId id="520" r:id="rId8"/>
    <p:sldId id="521" r:id="rId9"/>
    <p:sldId id="560" r:id="rId10"/>
    <p:sldId id="559" r:id="rId11"/>
    <p:sldId id="561" r:id="rId12"/>
    <p:sldId id="522" r:id="rId13"/>
    <p:sldId id="562" r:id="rId14"/>
    <p:sldId id="563" r:id="rId15"/>
    <p:sldId id="564" r:id="rId16"/>
    <p:sldId id="581" r:id="rId17"/>
    <p:sldId id="582" r:id="rId18"/>
    <p:sldId id="565" r:id="rId19"/>
    <p:sldId id="566" r:id="rId20"/>
    <p:sldId id="574" r:id="rId21"/>
    <p:sldId id="567" r:id="rId22"/>
    <p:sldId id="555" r:id="rId23"/>
    <p:sldId id="575" r:id="rId24"/>
    <p:sldId id="576" r:id="rId25"/>
    <p:sldId id="577" r:id="rId26"/>
    <p:sldId id="578" r:id="rId27"/>
    <p:sldId id="579" r:id="rId28"/>
    <p:sldId id="525" r:id="rId29"/>
    <p:sldId id="526" r:id="rId30"/>
    <p:sldId id="572" r:id="rId31"/>
    <p:sldId id="580" r:id="rId32"/>
    <p:sldId id="583" r:id="rId33"/>
    <p:sldId id="542" r:id="rId34"/>
    <p:sldId id="552" r:id="rId35"/>
    <p:sldId id="553" r:id="rId36"/>
    <p:sldId id="558" r:id="rId37"/>
    <p:sldId id="556" r:id="rId38"/>
    <p:sldId id="557" r:id="rId39"/>
    <p:sldId id="584" r:id="rId40"/>
    <p:sldId id="585" r:id="rId41"/>
    <p:sldId id="586" r:id="rId42"/>
    <p:sldId id="540" r:id="rId43"/>
    <p:sldId id="587" r:id="rId44"/>
    <p:sldId id="539" r:id="rId45"/>
    <p:sldId id="588" r:id="rId46"/>
    <p:sldId id="541" r:id="rId47"/>
    <p:sldId id="543" r:id="rId48"/>
    <p:sldId id="544" r:id="rId49"/>
    <p:sldId id="545" r:id="rId50"/>
    <p:sldId id="546" r:id="rId51"/>
    <p:sldId id="547" r:id="rId52"/>
    <p:sldId id="549" r:id="rId53"/>
    <p:sldId id="550" r:id="rId54"/>
    <p:sldId id="551" r:id="rId5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Arial" charset="0"/>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Arial" charset="0"/>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Arial" charset="0"/>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Arial" charset="0"/>
      </a:defRPr>
    </a:lvl5pPr>
    <a:lvl6pPr marL="2286000" algn="l" defTabSz="914400" rtl="0" eaLnBrk="1" latinLnBrk="0" hangingPunct="1">
      <a:defRPr kern="1200">
        <a:solidFill>
          <a:schemeClr val="tx1"/>
        </a:solidFill>
        <a:latin typeface="Times New Roman" pitchFamily="18" charset="0"/>
        <a:ea typeface="+mn-ea"/>
        <a:cs typeface="Arial" charset="0"/>
      </a:defRPr>
    </a:lvl6pPr>
    <a:lvl7pPr marL="2743200" algn="l" defTabSz="914400" rtl="0" eaLnBrk="1" latinLnBrk="0" hangingPunct="1">
      <a:defRPr kern="1200">
        <a:solidFill>
          <a:schemeClr val="tx1"/>
        </a:solidFill>
        <a:latin typeface="Times New Roman" pitchFamily="18" charset="0"/>
        <a:ea typeface="+mn-ea"/>
        <a:cs typeface="Arial" charset="0"/>
      </a:defRPr>
    </a:lvl7pPr>
    <a:lvl8pPr marL="3200400" algn="l" defTabSz="914400" rtl="0" eaLnBrk="1" latinLnBrk="0" hangingPunct="1">
      <a:defRPr kern="1200">
        <a:solidFill>
          <a:schemeClr val="tx1"/>
        </a:solidFill>
        <a:latin typeface="Times New Roman" pitchFamily="18" charset="0"/>
        <a:ea typeface="+mn-ea"/>
        <a:cs typeface="Arial" charset="0"/>
      </a:defRPr>
    </a:lvl8pPr>
    <a:lvl9pPr marL="3657600" algn="l" defTabSz="914400" rtl="0" eaLnBrk="1" latinLnBrk="0" hangingPunct="1">
      <a:defRPr kern="1200">
        <a:solidFill>
          <a:schemeClr val="tx1"/>
        </a:solidFill>
        <a:latin typeface="Times New Roman"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FF"/>
    <a:srgbClr val="CCECFF"/>
    <a:srgbClr val="FF3300"/>
    <a:srgbClr val="0066FF"/>
    <a:srgbClr val="0099FF"/>
    <a:srgbClr val="3399FF"/>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625" autoAdjust="0"/>
    <p:restoredTop sz="94636" autoAdjust="0"/>
  </p:normalViewPr>
  <p:slideViewPr>
    <p:cSldViewPr>
      <p:cViewPr>
        <p:scale>
          <a:sx n="75" d="100"/>
          <a:sy n="75" d="100"/>
        </p:scale>
        <p:origin x="-1987" y="-269"/>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7752"/>
    </p:cViewPr>
  </p:sorterViewPr>
  <p:notesViewPr>
    <p:cSldViewPr>
      <p:cViewPr varScale="1">
        <p:scale>
          <a:sx n="85" d="100"/>
          <a:sy n="85" d="100"/>
        </p:scale>
        <p:origin x="-1848" y="-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1.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7.png"/></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3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cs typeface="+mn-cs"/>
              </a:defRPr>
            </a:lvl1pPr>
          </a:lstStyle>
          <a:p>
            <a:pPr>
              <a:defRPr/>
            </a:pPr>
            <a:endParaRPr lang="en-US"/>
          </a:p>
        </p:txBody>
      </p:sp>
      <p:sp>
        <p:nvSpPr>
          <p:cNvPr id="13005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cs typeface="+mn-cs"/>
              </a:defRPr>
            </a:lvl1pPr>
          </a:lstStyle>
          <a:p>
            <a:pPr>
              <a:defRPr/>
            </a:pPr>
            <a:endParaRPr lang="en-US"/>
          </a:p>
        </p:txBody>
      </p:sp>
      <p:sp>
        <p:nvSpPr>
          <p:cNvPr id="13005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cs typeface="+mn-cs"/>
              </a:defRPr>
            </a:lvl1pPr>
          </a:lstStyle>
          <a:p>
            <a:pPr>
              <a:defRPr/>
            </a:pPr>
            <a:endParaRPr lang="en-US"/>
          </a:p>
        </p:txBody>
      </p:sp>
      <p:sp>
        <p:nvSpPr>
          <p:cNvPr id="13005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cs typeface="+mn-cs"/>
              </a:defRPr>
            </a:lvl1pPr>
          </a:lstStyle>
          <a:p>
            <a:pPr>
              <a:defRPr/>
            </a:pPr>
            <a:fld id="{E9759B9E-0C00-4C13-9343-A027538B4C1E}" type="slidenum">
              <a:rPr lang="en-US"/>
              <a:pPr>
                <a:defRPr/>
              </a:pPr>
              <a:t>‹#›</a:t>
            </a:fld>
            <a:endParaRPr lang="en-US"/>
          </a:p>
        </p:txBody>
      </p:sp>
    </p:spTree>
    <p:extLst>
      <p:ext uri="{BB962C8B-B14F-4D97-AF65-F5344CB8AC3E}">
        <p14:creationId xmlns:p14="http://schemas.microsoft.com/office/powerpoint/2010/main" val="11273770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cs typeface="+mn-cs"/>
              </a:defRPr>
            </a:lvl1pPr>
          </a:lstStyle>
          <a:p>
            <a:pPr>
              <a:defRPr/>
            </a:pPr>
            <a:endParaRPr lang="en-US"/>
          </a:p>
        </p:txBody>
      </p:sp>
      <p:sp>
        <p:nvSpPr>
          <p:cNvPr id="4505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cs typeface="+mn-cs"/>
              </a:defRPr>
            </a:lvl1pPr>
          </a:lstStyle>
          <a:p>
            <a:pPr>
              <a:defRPr/>
            </a:pPr>
            <a:endParaRPr lang="en-US"/>
          </a:p>
        </p:txBody>
      </p:sp>
      <p:sp>
        <p:nvSpPr>
          <p:cNvPr id="58372" name="Rectangle 4"/>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6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cs typeface="+mn-cs"/>
              </a:defRPr>
            </a:lvl1pPr>
          </a:lstStyle>
          <a:p>
            <a:pPr>
              <a:defRPr/>
            </a:pPr>
            <a:endParaRPr lang="en-US"/>
          </a:p>
        </p:txBody>
      </p:sp>
      <p:sp>
        <p:nvSpPr>
          <p:cNvPr id="4506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cs typeface="+mn-cs"/>
              </a:defRPr>
            </a:lvl1pPr>
          </a:lstStyle>
          <a:p>
            <a:pPr>
              <a:defRPr/>
            </a:pPr>
            <a:fld id="{AEBCAFD8-4422-4A2A-824B-7A3C514DBE77}" type="slidenum">
              <a:rPr lang="en-US"/>
              <a:pPr>
                <a:defRPr/>
              </a:pPr>
              <a:t>‹#›</a:t>
            </a:fld>
            <a:endParaRPr lang="en-US"/>
          </a:p>
        </p:txBody>
      </p:sp>
    </p:spTree>
    <p:extLst>
      <p:ext uri="{BB962C8B-B14F-4D97-AF65-F5344CB8AC3E}">
        <p14:creationId xmlns:p14="http://schemas.microsoft.com/office/powerpoint/2010/main" val="25628867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93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9EBF9DDE-B96C-4375-9991-C72DE0C25B94}"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867A14AC-3C70-4089-8069-3A8BAB0B3141}"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5F47A898-954F-4FBA-BD89-31FC8B8F0516}"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3F38694D-C900-4AE7-9C37-843712A551FC}"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EC338ECE-1926-46BD-9EFE-D5B4068BEF2A}" type="slidenum">
              <a:rPr lang="en-US" smtClean="0"/>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F80F33D8-E967-4E8C-A38B-732AA7C856D0}" type="slidenum">
              <a:rPr lang="en-US"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807EC2AA-EB8E-4A95-8276-7910D6857FAA}"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F6A9508A-B377-4F5D-A74E-2627B33DC05F}"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9D2B14B1-1A89-4CE1-A4D7-F1B8B159C202}" type="slidenum">
              <a:rPr lang="en-US" smtClean="0"/>
              <a:pPr/>
              <a:t>9</a:t>
            </a:fld>
            <a:endParaRPr lang="en-US" smtClean="0"/>
          </a:p>
        </p:txBody>
      </p:sp>
      <p:sp>
        <p:nvSpPr>
          <p:cNvPr id="67587" name="Rectangle 2"/>
          <p:cNvSpPr>
            <a:spLocks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B7ACEABB-5453-4BD2-B002-7B4D1283FEF7}" type="slidenum">
              <a:rPr lang="en-US" smtClean="0"/>
              <a:pPr/>
              <a:t>10</a:t>
            </a:fld>
            <a:endParaRPr lang="en-US" smtClean="0"/>
          </a:p>
        </p:txBody>
      </p:sp>
      <p:sp>
        <p:nvSpPr>
          <p:cNvPr id="68611" name="Rectangle 2"/>
          <p:cNvSpPr>
            <a:spLocks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461E72C5-1FC7-4AE7-A57A-EC4F110D3D13}" type="slidenum">
              <a:rPr lang="en-US" smtClean="0"/>
              <a:pPr/>
              <a:t>11</a:t>
            </a:fld>
            <a:endParaRPr lang="en-US" smtClean="0"/>
          </a:p>
        </p:txBody>
      </p:sp>
      <p:sp>
        <p:nvSpPr>
          <p:cNvPr id="69635" name="Rectangle 2"/>
          <p:cNvSpPr>
            <a:spLocks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578A5BC9-511B-46D0-8850-C0B029763370}" type="slidenum">
              <a:rPr lang="en-US" smtClean="0"/>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415C83D7-FC30-4075-AC8E-C964FA6E08DA}" type="slidenum">
              <a:rPr lang="en-US" smtClean="0"/>
              <a:pPr/>
              <a:t>13</a:t>
            </a:fld>
            <a:endParaRPr lang="en-US" smtClean="0"/>
          </a:p>
        </p:txBody>
      </p:sp>
      <p:sp>
        <p:nvSpPr>
          <p:cNvPr id="71683" name="Rectangle 2"/>
          <p:cNvSpPr>
            <a:spLocks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90543F3B-3542-4344-B8DE-997077CA9556}" type="slidenum">
              <a:rPr lang="en-US" smtClean="0"/>
              <a:pPr/>
              <a:t>14</a:t>
            </a:fld>
            <a:endParaRPr lang="en-US" smtClean="0"/>
          </a:p>
        </p:txBody>
      </p:sp>
      <p:sp>
        <p:nvSpPr>
          <p:cNvPr id="72707" name="Rectangle 2"/>
          <p:cNvSpPr>
            <a:spLocks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E010C0AD-E575-476A-AC55-3E1E7DE476AF}" type="slidenum">
              <a:rPr lang="en-US" smtClean="0"/>
              <a:pPr/>
              <a:t>15</a:t>
            </a:fld>
            <a:endParaRPr lang="en-US" smtClean="0"/>
          </a:p>
        </p:txBody>
      </p:sp>
      <p:sp>
        <p:nvSpPr>
          <p:cNvPr id="73731" name="Rectangle 2"/>
          <p:cNvSpPr>
            <a:spLocks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747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659EFDB2-04E7-4F55-B928-8AF04BFC65B9}" type="slidenum">
              <a:rPr lang="en-US" smtClean="0"/>
              <a:pPr/>
              <a:t>16</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757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9650C1DB-3B99-45A9-958E-5836F20F0718}" type="slidenum">
              <a:rPr lang="en-US" smtClean="0"/>
              <a:pPr/>
              <a:t>17</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E9F74B29-CAF0-4EFB-8773-FD140EE88D19}" type="slidenum">
              <a:rPr lang="en-US" smtClean="0"/>
              <a:pPr/>
              <a:t>18</a:t>
            </a:fld>
            <a:endParaRPr lang="en-US" smtClean="0"/>
          </a:p>
        </p:txBody>
      </p:sp>
      <p:sp>
        <p:nvSpPr>
          <p:cNvPr id="76803" name="Rectangle 2"/>
          <p:cNvSpPr>
            <a:spLocks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439FE824-A6DE-4BA0-B8DA-40DEFAA2B008}" type="slidenum">
              <a:rPr lang="en-US" smtClean="0"/>
              <a:pPr/>
              <a:t>19</a:t>
            </a:fld>
            <a:endParaRPr lang="en-US" smtClean="0"/>
          </a:p>
        </p:txBody>
      </p:sp>
      <p:sp>
        <p:nvSpPr>
          <p:cNvPr id="77827" name="Rectangle 2"/>
          <p:cNvSpPr>
            <a:spLocks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788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C25706EA-C443-448D-8439-E9C9DA90E5F1}" type="slidenum">
              <a:rPr lang="en-US" smtClean="0"/>
              <a:pPr/>
              <a:t>20</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3E6150D1-6176-43EC-A1A8-4A1AF4002F19}" type="slidenum">
              <a:rPr lang="en-US" smtClean="0"/>
              <a:pPr/>
              <a:t>21</a:t>
            </a:fld>
            <a:endParaRPr lang="en-US" smtClean="0"/>
          </a:p>
        </p:txBody>
      </p:sp>
      <p:sp>
        <p:nvSpPr>
          <p:cNvPr id="79875" name="Rectangle 2"/>
          <p:cNvSpPr>
            <a:spLocks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E6ABC898-066E-487E-95E4-943F98704BD0}" type="slidenum">
              <a:rPr lang="en-US" smtClean="0"/>
              <a:pPr/>
              <a:t>22</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A3A4D90B-BD5C-4955-8F11-6B40FAD40B63}" type="slidenum">
              <a:rPr lang="en-US" smtClean="0"/>
              <a:pPr/>
              <a:t>23</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829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0F0A5D7D-E7F0-440B-A892-084D478CF1BB}" type="slidenum">
              <a:rPr lang="en-US" smtClean="0"/>
              <a:pPr/>
              <a:t>24</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92AC8B20-08AE-4D98-8CC9-0C7D2DE1D700}" type="slidenum">
              <a:rPr lang="en-US" smtClean="0"/>
              <a:pPr/>
              <a:t>25</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849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0775CF80-F263-49EF-8C5B-C30B282C01D3}" type="slidenum">
              <a:rPr lang="en-US" smtClean="0"/>
              <a:pPr/>
              <a:t>26</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ED02D716-8BAC-46D5-8030-A9E09B33E6EB}" type="slidenum">
              <a:rPr lang="en-US" smtClean="0"/>
              <a:pPr/>
              <a:t>27</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870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754AC56C-5B2B-4B81-BD8B-A20DBEA147F5}" type="slidenum">
              <a:rPr lang="en-US" smtClean="0"/>
              <a:pPr/>
              <a:t>28</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880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F98B9806-850A-4351-BFC2-B88810F1F366}" type="slidenum">
              <a:rPr lang="en-US" smtClean="0"/>
              <a:pPr/>
              <a:t>29</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89092" name="Slide Number Placeholder 3"/>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lgn="r" eaLnBrk="1" hangingPunct="1"/>
            <a:fld id="{470C0996-5DC2-4FAC-B789-1467379BA44A}" type="slidenum">
              <a:rPr lang="en-US" sz="1200"/>
              <a:pPr algn="r" eaLnBrk="1" hangingPunct="1"/>
              <a:t>30</a:t>
            </a:fld>
            <a:endParaRPr lang="en-US" sz="12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901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CF16BF02-6221-4D34-8341-415DBF6C7988}" type="slidenum">
              <a:rPr lang="en-US" smtClean="0"/>
              <a:pPr/>
              <a:t>31</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91140" name="Slide Number Placeholder 3"/>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lgn="r" eaLnBrk="1" hangingPunct="1"/>
            <a:fld id="{8F06DDC5-9A54-45F6-9257-700B9BF69760}" type="slidenum">
              <a:rPr lang="en-US" sz="1200"/>
              <a:pPr algn="r" eaLnBrk="1" hangingPunct="1"/>
              <a:t>32</a:t>
            </a:fld>
            <a:endParaRPr lang="en-US" sz="12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921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FC539508-7DE0-4D7F-AB8E-1573AE7521DC}" type="slidenum">
              <a:rPr lang="en-US" smtClean="0"/>
              <a:pPr/>
              <a:t>33</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931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9DF59194-4120-4F46-A3C0-78E78CC6C52B}" type="slidenum">
              <a:rPr lang="en-US" smtClean="0"/>
              <a:pPr/>
              <a:t>34</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942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D2C95944-BC97-499B-99B5-AF84B8FC5839}" type="slidenum">
              <a:rPr lang="en-US" smtClean="0"/>
              <a:pPr/>
              <a:t>35</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952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BF26F4A1-C458-496B-A280-18A1F3DD5AB2}" type="slidenum">
              <a:rPr lang="en-US" smtClean="0"/>
              <a:pPr/>
              <a:t>36</a:t>
            </a:fld>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962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57085655-408D-413F-9400-3EA6FD135505}" type="slidenum">
              <a:rPr lang="en-US" smtClean="0"/>
              <a:pPr/>
              <a:t>37</a:t>
            </a:fld>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972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FA5BB624-3143-4DEE-BC64-BBF3A7FC2E47}" type="slidenum">
              <a:rPr lang="en-US" smtClean="0"/>
              <a:pPr/>
              <a:t>38</a:t>
            </a:fld>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983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CD5AF8FF-17C6-4DE0-BDC5-69B3B9444C6E}" type="slidenum">
              <a:rPr lang="en-US" smtClean="0"/>
              <a:pPr/>
              <a:t>39</a:t>
            </a:fld>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993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E5E915EB-6A32-4453-90D4-3AE226A973EC}" type="slidenum">
              <a:rPr lang="en-US" smtClean="0"/>
              <a:pPr/>
              <a:t>40</a:t>
            </a:fld>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003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267AABFA-ED39-47EB-8EB3-9A7EA0672CCA}" type="slidenum">
              <a:rPr lang="en-US" smtClean="0"/>
              <a:pPr/>
              <a:t>41</a:t>
            </a:fld>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13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CD67A71C-5E6F-4021-B980-183C554ED604}" type="slidenum">
              <a:rPr lang="en-US" smtClean="0"/>
              <a:pPr/>
              <a:t>42</a:t>
            </a:fld>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024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C1C696E2-4743-4D50-9DE6-8FCE810AC23B}" type="slidenum">
              <a:rPr lang="en-US" smtClean="0"/>
              <a:pPr/>
              <a:t>43</a:t>
            </a:fld>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34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E4E4A089-25DD-4A17-85DE-FA362853554C}" type="slidenum">
              <a:rPr lang="en-US" smtClean="0"/>
              <a:pPr/>
              <a:t>44</a:t>
            </a:fld>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4452" name="Slide Number Placeholder 3"/>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lgn="r" eaLnBrk="1" hangingPunct="1"/>
            <a:fld id="{B44B391D-25E1-4D5E-B578-28668D6D168E}" type="slidenum">
              <a:rPr lang="en-US" sz="1200"/>
              <a:pPr algn="r" eaLnBrk="1" hangingPunct="1"/>
              <a:t>45</a:t>
            </a:fld>
            <a:endParaRPr lang="en-US" sz="120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54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D90FA375-E2D1-4239-B15E-4B5CDF6B98A2}" type="slidenum">
              <a:rPr lang="en-US" smtClean="0"/>
              <a:pPr/>
              <a:t>46</a:t>
            </a:fld>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65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8BBD490D-456F-4E30-8C21-4A8EE4DC2640}" type="slidenum">
              <a:rPr lang="en-US" smtClean="0"/>
              <a:pPr/>
              <a:t>47</a:t>
            </a:fld>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75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7C1C40E4-5587-4F28-BFE6-709E453C09AB}" type="slidenum">
              <a:rPr lang="en-US" smtClean="0"/>
              <a:pPr/>
              <a:t>48</a:t>
            </a:fld>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85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1ACC4445-0658-42BE-87CF-844AB07828D5}" type="slidenum">
              <a:rPr lang="en-US" smtClean="0"/>
              <a:pPr/>
              <a:t>49</a:t>
            </a:fld>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95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032E255A-47B6-45E4-B5A1-9C676D9282BE}" type="slidenum">
              <a:rPr lang="en-US" smtClean="0"/>
              <a:pPr/>
              <a:t>50</a:t>
            </a:fld>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05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71AFFA3E-275D-4323-A3B1-917B43EA29C1}" type="slidenum">
              <a:rPr lang="en-US" smtClean="0"/>
              <a:pPr/>
              <a:t>51</a:t>
            </a:fld>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16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E7C01DDB-A65C-4870-A9F2-05B2FBCAB820}" type="slidenum">
              <a:rPr lang="en-US" smtClean="0"/>
              <a:pPr/>
              <a:t>52</a:t>
            </a:fld>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26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62AF2C54-1426-4B5D-B4A2-CB7ADC5CAE70}" type="slidenum">
              <a:rPr lang="en-US" smtClean="0"/>
              <a:pPr/>
              <a:t>53</a:t>
            </a:fld>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36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F45ADFB0-0D1C-4E2D-97F8-1F5C9CEB573B}" type="slidenum">
              <a:rPr lang="en-US" smtClean="0"/>
              <a:pPr/>
              <a:t>54</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7"/>
          <p:cNvGrpSpPr>
            <a:grpSpLocks/>
          </p:cNvGrpSpPr>
          <p:nvPr/>
        </p:nvGrpSpPr>
        <p:grpSpPr bwMode="auto">
          <a:xfrm>
            <a:off x="228600" y="2889250"/>
            <a:ext cx="8610600" cy="201613"/>
            <a:chOff x="144" y="1680"/>
            <a:chExt cx="5424" cy="144"/>
          </a:xfrm>
        </p:grpSpPr>
        <p:sp>
          <p:nvSpPr>
            <p:cNvPr id="5" name="Rectangle 8"/>
            <p:cNvSpPr>
              <a:spLocks noChangeArrowheads="1"/>
            </p:cNvSpPr>
            <p:nvPr userDrawn="1"/>
          </p:nvSpPr>
          <p:spPr bwMode="auto">
            <a:xfrm>
              <a:off x="144" y="1680"/>
              <a:ext cx="1808" cy="14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6" name="Rectangle 9"/>
            <p:cNvSpPr>
              <a:spLocks noChangeArrowheads="1"/>
            </p:cNvSpPr>
            <p:nvPr userDrawn="1"/>
          </p:nvSpPr>
          <p:spPr bwMode="auto">
            <a:xfrm>
              <a:off x="1952" y="1680"/>
              <a:ext cx="1808" cy="14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7" name="Rectangle 10"/>
            <p:cNvSpPr>
              <a:spLocks noChangeArrowheads="1"/>
            </p:cNvSpPr>
            <p:nvPr userDrawn="1"/>
          </p:nvSpPr>
          <p:spPr bwMode="auto">
            <a:xfrm>
              <a:off x="3760" y="1680"/>
              <a:ext cx="1808" cy="14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grpSp>
      <p:sp>
        <p:nvSpPr>
          <p:cNvPr id="93186" name="Rectangle 2"/>
          <p:cNvSpPr>
            <a:spLocks noGrp="1" noChangeArrowheads="1"/>
          </p:cNvSpPr>
          <p:nvPr>
            <p:ph type="ctrTitle"/>
          </p:nvPr>
        </p:nvSpPr>
        <p:spPr>
          <a:xfrm>
            <a:off x="685800" y="685800"/>
            <a:ext cx="7772400" cy="2127250"/>
          </a:xfrm>
        </p:spPr>
        <p:txBody>
          <a:bodyPr/>
          <a:lstStyle>
            <a:lvl1pPr>
              <a:defRPr sz="5200"/>
            </a:lvl1pPr>
          </a:lstStyle>
          <a:p>
            <a:r>
              <a:rPr lang="en-US"/>
              <a:t>Click to edit Master title style</a:t>
            </a:r>
          </a:p>
        </p:txBody>
      </p:sp>
      <p:sp>
        <p:nvSpPr>
          <p:cNvPr id="93187" name="Rectangle 3"/>
          <p:cNvSpPr>
            <a:spLocks noGrp="1" noChangeArrowheads="1"/>
          </p:cNvSpPr>
          <p:nvPr>
            <p:ph type="subTitle" idx="1"/>
          </p:nvPr>
        </p:nvSpPr>
        <p:spPr>
          <a:xfrm>
            <a:off x="1371600" y="3270250"/>
            <a:ext cx="6400800" cy="2209800"/>
          </a:xfrm>
        </p:spPr>
        <p:txBody>
          <a:bodyPr/>
          <a:lstStyle>
            <a:lvl1pPr marL="0" indent="0" algn="ctr">
              <a:buFont typeface="Wingdings" pitchFamily="2" charset="2"/>
              <a:buNone/>
              <a:defRPr sz="3000"/>
            </a:lvl1pPr>
          </a:lstStyle>
          <a:p>
            <a:r>
              <a:rPr lang="en-US"/>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fld id="{B68C2303-8A57-42B3-9FDA-13CE29D7943F}" type="datetimeFigureOut">
              <a:rPr lang="en-US"/>
              <a:pPr>
                <a:defRPr/>
              </a:pPr>
              <a:t>11/21/2012</a:t>
            </a:fld>
            <a:endParaRPr lang="en-US"/>
          </a:p>
        </p:txBody>
      </p:sp>
      <p:sp>
        <p:nvSpPr>
          <p:cNvPr id="9" name="Rectangle 5"/>
          <p:cNvSpPr>
            <a:spLocks noGrp="1" noChangeArrowheads="1"/>
          </p:cNvSpPr>
          <p:nvPr>
            <p:ph type="ftr" sz="quarter" idx="11"/>
          </p:nvPr>
        </p:nvSpPr>
        <p:spPr/>
        <p:txBody>
          <a:bodyPr/>
          <a:lstStyle>
            <a:lvl1pPr>
              <a:defRPr/>
            </a:lvl1pPr>
          </a:lstStyle>
          <a:p>
            <a:pPr>
              <a:defRPr/>
            </a:pPr>
            <a:endParaRPr lang="en-US"/>
          </a:p>
        </p:txBody>
      </p:sp>
      <p:sp>
        <p:nvSpPr>
          <p:cNvPr id="10" name="Rectangle 6"/>
          <p:cNvSpPr>
            <a:spLocks noGrp="1" noChangeArrowheads="1"/>
          </p:cNvSpPr>
          <p:nvPr>
            <p:ph type="sldNum" sz="quarter" idx="12"/>
          </p:nvPr>
        </p:nvSpPr>
        <p:spPr/>
        <p:txBody>
          <a:bodyPr/>
          <a:lstStyle>
            <a:lvl1pPr>
              <a:defRPr/>
            </a:lvl1pPr>
          </a:lstStyle>
          <a:p>
            <a:pPr>
              <a:defRPr/>
            </a:pPr>
            <a:fld id="{7F303687-C365-45B2-A756-6B072793DAB7}" type="slidenum">
              <a:rPr lang="en-US"/>
              <a:pPr>
                <a:defRPr/>
              </a:pPr>
              <a:t>‹#›</a:t>
            </a:fld>
            <a:endParaRPr lang="en-US"/>
          </a:p>
        </p:txBody>
      </p:sp>
    </p:spTree>
    <p:extLst>
      <p:ext uri="{BB962C8B-B14F-4D97-AF65-F5344CB8AC3E}">
        <p14:creationId xmlns:p14="http://schemas.microsoft.com/office/powerpoint/2010/main" val="3249817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92BB7CFA-E46F-4929-A875-4511989CAE01}" type="datetimeFigureOut">
              <a:rPr lang="en-US"/>
              <a:pPr>
                <a:defRPr/>
              </a:pPr>
              <a:t>11/21/2012</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B0450A5-AD58-4FF3-BF0D-C975B9814268}" type="slidenum">
              <a:rPr lang="en-US"/>
              <a:pPr>
                <a:defRPr/>
              </a:pPr>
              <a:t>‹#›</a:t>
            </a:fld>
            <a:endParaRPr lang="en-US"/>
          </a:p>
        </p:txBody>
      </p:sp>
    </p:spTree>
    <p:extLst>
      <p:ext uri="{BB962C8B-B14F-4D97-AF65-F5344CB8AC3E}">
        <p14:creationId xmlns:p14="http://schemas.microsoft.com/office/powerpoint/2010/main" val="592809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8D8E9E9E-BCF8-476D-9790-C1501E8D5752}" type="datetimeFigureOut">
              <a:rPr lang="en-US"/>
              <a:pPr>
                <a:defRPr/>
              </a:pPr>
              <a:t>11/21/2012</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97154FF-98CE-4B89-B82D-B524FA085E21}" type="slidenum">
              <a:rPr lang="en-US"/>
              <a:pPr>
                <a:defRPr/>
              </a:pPr>
              <a:t>‹#›</a:t>
            </a:fld>
            <a:endParaRPr lang="en-US"/>
          </a:p>
        </p:txBody>
      </p:sp>
    </p:spTree>
    <p:extLst>
      <p:ext uri="{BB962C8B-B14F-4D97-AF65-F5344CB8AC3E}">
        <p14:creationId xmlns:p14="http://schemas.microsoft.com/office/powerpoint/2010/main" val="2199864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4B838CAC-C2F3-4E05-B314-9B53787AD68D}" type="datetimeFigureOut">
              <a:rPr lang="en-US"/>
              <a:pPr>
                <a:defRPr/>
              </a:pPr>
              <a:t>11/21/2012</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66F5185-EEE2-43A2-A7AC-5F0EE4527BB4}" type="slidenum">
              <a:rPr lang="en-US"/>
              <a:pPr>
                <a:defRPr/>
              </a:pPr>
              <a:t>‹#›</a:t>
            </a:fld>
            <a:endParaRPr lang="en-US"/>
          </a:p>
        </p:txBody>
      </p:sp>
    </p:spTree>
    <p:extLst>
      <p:ext uri="{BB962C8B-B14F-4D97-AF65-F5344CB8AC3E}">
        <p14:creationId xmlns:p14="http://schemas.microsoft.com/office/powerpoint/2010/main" val="455088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66D92EE1-3C44-4A1E-AE5C-E3BDAEDC56DA}" type="datetimeFigureOut">
              <a:rPr lang="en-US"/>
              <a:pPr>
                <a:defRPr/>
              </a:pPr>
              <a:t>11/21/2012</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9DCF386-349F-4BDD-AF06-E696DBCE73D4}" type="slidenum">
              <a:rPr lang="en-US"/>
              <a:pPr>
                <a:defRPr/>
              </a:pPr>
              <a:t>‹#›</a:t>
            </a:fld>
            <a:endParaRPr lang="en-US"/>
          </a:p>
        </p:txBody>
      </p:sp>
    </p:spTree>
    <p:extLst>
      <p:ext uri="{BB962C8B-B14F-4D97-AF65-F5344CB8AC3E}">
        <p14:creationId xmlns:p14="http://schemas.microsoft.com/office/powerpoint/2010/main" val="2118079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9493DA99-0311-4DC8-A003-B93742ECBE42}" type="datetimeFigureOut">
              <a:rPr lang="en-US"/>
              <a:pPr>
                <a:defRPr/>
              </a:pPr>
              <a:t>11/21/2012</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C7658BF-34F8-4D3E-AA76-1A1340448075}" type="slidenum">
              <a:rPr lang="en-US"/>
              <a:pPr>
                <a:defRPr/>
              </a:pPr>
              <a:t>‹#›</a:t>
            </a:fld>
            <a:endParaRPr lang="en-US"/>
          </a:p>
        </p:txBody>
      </p:sp>
    </p:spTree>
    <p:extLst>
      <p:ext uri="{BB962C8B-B14F-4D97-AF65-F5344CB8AC3E}">
        <p14:creationId xmlns:p14="http://schemas.microsoft.com/office/powerpoint/2010/main" val="4182403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968EF7F0-4B41-4E7C-A197-749B20C28AB7}" type="datetimeFigureOut">
              <a:rPr lang="en-US"/>
              <a:pPr>
                <a:defRPr/>
              </a:pPr>
              <a:t>11/21/2012</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05EF572-143C-444C-B777-0116F5CC06CC}" type="slidenum">
              <a:rPr lang="en-US"/>
              <a:pPr>
                <a:defRPr/>
              </a:pPr>
              <a:t>‹#›</a:t>
            </a:fld>
            <a:endParaRPr lang="en-US"/>
          </a:p>
        </p:txBody>
      </p:sp>
    </p:spTree>
    <p:extLst>
      <p:ext uri="{BB962C8B-B14F-4D97-AF65-F5344CB8AC3E}">
        <p14:creationId xmlns:p14="http://schemas.microsoft.com/office/powerpoint/2010/main" val="3354390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F4C0E9F7-5E01-4ECC-9B20-9C9A85E6276B}" type="datetimeFigureOut">
              <a:rPr lang="en-US"/>
              <a:pPr>
                <a:defRPr/>
              </a:pPr>
              <a:t>11/21/2012</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EBB9693-03C0-404C-B6A3-CAFD8F764EF7}" type="slidenum">
              <a:rPr lang="en-US"/>
              <a:pPr>
                <a:defRPr/>
              </a:pPr>
              <a:t>‹#›</a:t>
            </a:fld>
            <a:endParaRPr lang="en-US"/>
          </a:p>
        </p:txBody>
      </p:sp>
    </p:spTree>
    <p:extLst>
      <p:ext uri="{BB962C8B-B14F-4D97-AF65-F5344CB8AC3E}">
        <p14:creationId xmlns:p14="http://schemas.microsoft.com/office/powerpoint/2010/main" val="4237451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B0B9F5BC-5BE5-4F35-901E-B20AFCAC5359}" type="datetimeFigureOut">
              <a:rPr lang="en-US"/>
              <a:pPr>
                <a:defRPr/>
              </a:pPr>
              <a:t>11/21/2012</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B85FBA9-6D8C-4253-97B2-1B0F6D3ADE1E}" type="slidenum">
              <a:rPr lang="en-US"/>
              <a:pPr>
                <a:defRPr/>
              </a:pPr>
              <a:t>‹#›</a:t>
            </a:fld>
            <a:endParaRPr lang="en-US"/>
          </a:p>
        </p:txBody>
      </p:sp>
    </p:spTree>
    <p:extLst>
      <p:ext uri="{BB962C8B-B14F-4D97-AF65-F5344CB8AC3E}">
        <p14:creationId xmlns:p14="http://schemas.microsoft.com/office/powerpoint/2010/main" val="2739518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208BBEFD-885B-4665-ABE0-EA14BA93B7EB}" type="datetimeFigureOut">
              <a:rPr lang="en-US"/>
              <a:pPr>
                <a:defRPr/>
              </a:pPr>
              <a:t>11/21/2012</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9889638-CDC5-4D28-A34B-30A90AA1DD18}" type="slidenum">
              <a:rPr lang="en-US"/>
              <a:pPr>
                <a:defRPr/>
              </a:pPr>
              <a:t>‹#›</a:t>
            </a:fld>
            <a:endParaRPr lang="en-US"/>
          </a:p>
        </p:txBody>
      </p:sp>
    </p:spTree>
    <p:extLst>
      <p:ext uri="{BB962C8B-B14F-4D97-AF65-F5344CB8AC3E}">
        <p14:creationId xmlns:p14="http://schemas.microsoft.com/office/powerpoint/2010/main" val="3062966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D955720C-44DF-48FF-972B-CEA762DDF68D}" type="datetimeFigureOut">
              <a:rPr lang="en-US"/>
              <a:pPr>
                <a:defRPr/>
              </a:pPr>
              <a:t>11/21/2012</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FE1B461-AB3D-45BC-87FE-4A32F8D70706}" type="slidenum">
              <a:rPr lang="en-US"/>
              <a:pPr>
                <a:defRPr/>
              </a:pPr>
              <a:t>‹#›</a:t>
            </a:fld>
            <a:endParaRPr lang="en-US"/>
          </a:p>
        </p:txBody>
      </p:sp>
    </p:spTree>
    <p:extLst>
      <p:ext uri="{BB962C8B-B14F-4D97-AF65-F5344CB8AC3E}">
        <p14:creationId xmlns:p14="http://schemas.microsoft.com/office/powerpoint/2010/main" val="15559446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50E494F3-BF7A-4968-BA6A-076812876DB5}" type="datetimeFigureOut">
              <a:rPr lang="en-US"/>
              <a:pPr>
                <a:defRPr/>
              </a:pPr>
              <a:t>11/21/2012</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D12C455-2959-40EC-9ED0-4FA74C8CCC5A}" type="slidenum">
              <a:rPr lang="en-US"/>
              <a:pPr>
                <a:defRPr/>
              </a:pPr>
              <a:t>‹#›</a:t>
            </a:fld>
            <a:endParaRPr lang="en-US"/>
          </a:p>
        </p:txBody>
      </p:sp>
    </p:spTree>
    <p:extLst>
      <p:ext uri="{BB962C8B-B14F-4D97-AF65-F5344CB8AC3E}">
        <p14:creationId xmlns:p14="http://schemas.microsoft.com/office/powerpoint/2010/main" val="1172781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2164" name="Rectangle 4"/>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Verdana" pitchFamily="34" charset="0"/>
                <a:cs typeface="+mn-cs"/>
              </a:defRPr>
            </a:lvl1pPr>
          </a:lstStyle>
          <a:p>
            <a:pPr>
              <a:defRPr/>
            </a:pPr>
            <a:fld id="{D13E15A6-F211-434B-8AFB-A1BA3D78CA21}" type="datetimeFigureOut">
              <a:rPr lang="en-US"/>
              <a:pPr>
                <a:defRPr/>
              </a:pPr>
              <a:t>11/21/2012</a:t>
            </a:fld>
            <a:endParaRPr lang="en-US"/>
          </a:p>
        </p:txBody>
      </p:sp>
      <p:sp>
        <p:nvSpPr>
          <p:cNvPr id="9216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Verdana" pitchFamily="34" charset="0"/>
                <a:cs typeface="+mn-cs"/>
              </a:defRPr>
            </a:lvl1pPr>
          </a:lstStyle>
          <a:p>
            <a:pPr>
              <a:defRPr/>
            </a:pPr>
            <a:endParaRPr lang="en-US"/>
          </a:p>
        </p:txBody>
      </p:sp>
      <p:sp>
        <p:nvSpPr>
          <p:cNvPr id="92166" name="Rectangle 6"/>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Verdana" pitchFamily="34" charset="0"/>
                <a:cs typeface="+mn-cs"/>
              </a:defRPr>
            </a:lvl1pPr>
          </a:lstStyle>
          <a:p>
            <a:pPr>
              <a:defRPr/>
            </a:pPr>
            <a:fld id="{D3A42972-BB6B-4BD1-A853-02B0F01ADDF8}" type="slidenum">
              <a:rPr lang="en-US"/>
              <a:pPr>
                <a:defRPr/>
              </a:pPr>
              <a:t>‹#›</a:t>
            </a:fld>
            <a:endParaRPr lang="en-US"/>
          </a:p>
        </p:txBody>
      </p:sp>
      <p:sp>
        <p:nvSpPr>
          <p:cNvPr id="1031" name="Rectangle 7"/>
          <p:cNvSpPr>
            <a:spLocks noChangeArrowheads="1"/>
          </p:cNvSpPr>
          <p:nvPr/>
        </p:nvSpPr>
        <p:spPr bwMode="auto">
          <a:xfrm>
            <a:off x="0" y="0"/>
            <a:ext cx="228600" cy="22860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en-US" sz="2400"/>
          </a:p>
        </p:txBody>
      </p:sp>
      <p:sp>
        <p:nvSpPr>
          <p:cNvPr id="1032" name="Line 8"/>
          <p:cNvSpPr>
            <a:spLocks noChangeShapeType="1"/>
          </p:cNvSpPr>
          <p:nvPr/>
        </p:nvSpPr>
        <p:spPr bwMode="auto">
          <a:xfrm>
            <a:off x="457200" y="1447800"/>
            <a:ext cx="8077200"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3" name="Rectangle 9"/>
          <p:cNvSpPr>
            <a:spLocks noChangeArrowheads="1"/>
          </p:cNvSpPr>
          <p:nvPr/>
        </p:nvSpPr>
        <p:spPr bwMode="auto">
          <a:xfrm>
            <a:off x="0" y="2286000"/>
            <a:ext cx="228600" cy="22860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en-US" sz="2400"/>
          </a:p>
        </p:txBody>
      </p:sp>
      <p:sp>
        <p:nvSpPr>
          <p:cNvPr id="1034" name="Rectangle 10"/>
          <p:cNvSpPr>
            <a:spLocks noChangeArrowheads="1"/>
          </p:cNvSpPr>
          <p:nvPr/>
        </p:nvSpPr>
        <p:spPr bwMode="auto">
          <a:xfrm>
            <a:off x="0" y="4572000"/>
            <a:ext cx="228600" cy="228600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en-US" sz="2400"/>
          </a:p>
        </p:txBody>
      </p:sp>
    </p:spTree>
  </p:cSld>
  <p:clrMap bg1="lt1" tx1="dk1" bg2="lt2" tx2="dk2" accent1="accent1" accent2="accent2" accent3="accent3" accent4="accent4" accent5="accent5" accent6="accent6" hlink="hlink" folHlink="folHlink"/>
  <p:sldLayoutIdLst>
    <p:sldLayoutId id="2147483782"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Lst>
  <p:timing>
    <p:tnLst>
      <p:par>
        <p:cTn id="1" dur="indefinite" restart="never" nodeType="tmRoot"/>
      </p:par>
    </p:tnLst>
  </p:timing>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Arial" charset="0"/>
          <a:cs typeface="Arial" charset="0"/>
        </a:defRPr>
      </a:lvl2pPr>
      <a:lvl3pPr algn="ctr" rtl="0" eaLnBrk="0" fontAlgn="base" hangingPunct="0">
        <a:spcBef>
          <a:spcPct val="0"/>
        </a:spcBef>
        <a:spcAft>
          <a:spcPct val="0"/>
        </a:spcAft>
        <a:defRPr sz="4000">
          <a:solidFill>
            <a:schemeClr val="tx2"/>
          </a:solidFill>
          <a:latin typeface="Arial" charset="0"/>
          <a:cs typeface="Arial" charset="0"/>
        </a:defRPr>
      </a:lvl3pPr>
      <a:lvl4pPr algn="ctr" rtl="0" eaLnBrk="0" fontAlgn="base" hangingPunct="0">
        <a:spcBef>
          <a:spcPct val="0"/>
        </a:spcBef>
        <a:spcAft>
          <a:spcPct val="0"/>
        </a:spcAft>
        <a:defRPr sz="4000">
          <a:solidFill>
            <a:schemeClr val="tx2"/>
          </a:solidFill>
          <a:latin typeface="Arial" charset="0"/>
          <a:cs typeface="Arial" charset="0"/>
        </a:defRPr>
      </a:lvl4pPr>
      <a:lvl5pPr algn="ctr" rtl="0" eaLnBrk="0" fontAlgn="base" hangingPunct="0">
        <a:spcBef>
          <a:spcPct val="0"/>
        </a:spcBef>
        <a:spcAft>
          <a:spcPct val="0"/>
        </a:spcAft>
        <a:defRPr sz="4000">
          <a:solidFill>
            <a:schemeClr val="tx2"/>
          </a:solidFill>
          <a:latin typeface="Arial" charset="0"/>
          <a:cs typeface="Arial" charset="0"/>
        </a:defRPr>
      </a:lvl5pPr>
      <a:lvl6pPr marL="457200" algn="ctr" rtl="0" fontAlgn="base">
        <a:spcBef>
          <a:spcPct val="0"/>
        </a:spcBef>
        <a:spcAft>
          <a:spcPct val="0"/>
        </a:spcAft>
        <a:defRPr sz="4000">
          <a:solidFill>
            <a:schemeClr val="tx2"/>
          </a:solidFill>
          <a:latin typeface="Arial" charset="0"/>
          <a:cs typeface="Arial" charset="0"/>
        </a:defRPr>
      </a:lvl6pPr>
      <a:lvl7pPr marL="914400" algn="ctr" rtl="0" fontAlgn="base">
        <a:spcBef>
          <a:spcPct val="0"/>
        </a:spcBef>
        <a:spcAft>
          <a:spcPct val="0"/>
        </a:spcAft>
        <a:defRPr sz="4000">
          <a:solidFill>
            <a:schemeClr val="tx2"/>
          </a:solidFill>
          <a:latin typeface="Arial" charset="0"/>
          <a:cs typeface="Arial" charset="0"/>
        </a:defRPr>
      </a:lvl7pPr>
      <a:lvl8pPr marL="1371600" algn="ctr" rtl="0" fontAlgn="base">
        <a:spcBef>
          <a:spcPct val="0"/>
        </a:spcBef>
        <a:spcAft>
          <a:spcPct val="0"/>
        </a:spcAft>
        <a:defRPr sz="4000">
          <a:solidFill>
            <a:schemeClr val="tx2"/>
          </a:solidFill>
          <a:latin typeface="Arial" charset="0"/>
          <a:cs typeface="Arial" charset="0"/>
        </a:defRPr>
      </a:lvl8pPr>
      <a:lvl9pPr marL="1828800" algn="ctr" rtl="0" fontAlgn="base">
        <a:spcBef>
          <a:spcPct val="0"/>
        </a:spcBef>
        <a:spcAft>
          <a:spcPct val="0"/>
        </a:spcAft>
        <a:defRPr sz="40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Wingdings" pitchFamily="2" charset="2"/>
        <a:buChar char="n"/>
        <a:defRPr sz="2400">
          <a:solidFill>
            <a:schemeClr val="tx1"/>
          </a:solidFill>
          <a:latin typeface="+mn-lt"/>
          <a:cs typeface="+mn-cs"/>
        </a:defRPr>
      </a:lvl2pPr>
      <a:lvl3pPr marL="1143000" indent="-228600" algn="l" rtl="0" eaLnBrk="0" fontAlgn="base" hangingPunct="0">
        <a:spcBef>
          <a:spcPct val="20000"/>
        </a:spcBef>
        <a:spcAft>
          <a:spcPct val="0"/>
        </a:spcAft>
        <a:buClr>
          <a:schemeClr val="accent1"/>
        </a:buClr>
        <a:buSzPct val="65000"/>
        <a:buFont typeface="Wingdings" pitchFamily="2" charset="2"/>
        <a:buChar char="p"/>
        <a:defRPr sz="2000">
          <a:solidFill>
            <a:schemeClr val="tx1"/>
          </a:solidFill>
          <a:latin typeface="+mn-lt"/>
          <a:cs typeface="+mn-cs"/>
        </a:defRPr>
      </a:lvl3pPr>
      <a:lvl4pPr marL="16002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w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2.wmf"/><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3.wmf"/><Relationship Id="rId4"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5.wmf"/><Relationship Id="rId4" Type="http://schemas.openxmlformats.org/officeDocument/2006/relationships/oleObject" Target="../embeddings/oleObject4.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7.wmf"/><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6.bin"/><Relationship Id="rId5" Type="http://schemas.openxmlformats.org/officeDocument/2006/relationships/image" Target="../media/image6.wmf"/><Relationship Id="rId4" Type="http://schemas.openxmlformats.org/officeDocument/2006/relationships/oleObject" Target="../embeddings/oleObject5.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8.png"/><Relationship Id="rId4" Type="http://schemas.openxmlformats.org/officeDocument/2006/relationships/oleObject" Target="../embeddings/oleObject7.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9.wmf"/><Relationship Id="rId4" Type="http://schemas.openxmlformats.org/officeDocument/2006/relationships/oleObject" Target="../embeddings/oleObject8.bin"/></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2.xml"/><Relationship Id="rId1" Type="http://schemas.openxmlformats.org/officeDocument/2006/relationships/vmlDrawing" Target="../drawings/vmlDrawing8.vml"/><Relationship Id="rId5" Type="http://schemas.openxmlformats.org/officeDocument/2006/relationships/image" Target="../media/image11.wmf"/><Relationship Id="rId4" Type="http://schemas.openxmlformats.org/officeDocument/2006/relationships/oleObject" Target="../embeddings/oleObject9.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6.xml"/><Relationship Id="rId1" Type="http://schemas.openxmlformats.org/officeDocument/2006/relationships/vmlDrawing" Target="../drawings/vmlDrawing9.vml"/><Relationship Id="rId6" Type="http://schemas.openxmlformats.org/officeDocument/2006/relationships/image" Target="../media/image14.wmf"/><Relationship Id="rId5" Type="http://schemas.openxmlformats.org/officeDocument/2006/relationships/oleObject" Target="../embeddings/oleObject10.bin"/><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16.wmf"/><Relationship Id="rId4" Type="http://schemas.openxmlformats.org/officeDocument/2006/relationships/oleObject" Target="../embeddings/oleObject11.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17.wmf"/><Relationship Id="rId4" Type="http://schemas.openxmlformats.org/officeDocument/2006/relationships/oleObject" Target="../embeddings/oleObject12.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vmlDrawing" Target="../drawings/vmlDrawing12.vml"/><Relationship Id="rId5" Type="http://schemas.openxmlformats.org/officeDocument/2006/relationships/image" Target="../media/image18.wmf"/><Relationship Id="rId4" Type="http://schemas.openxmlformats.org/officeDocument/2006/relationships/oleObject" Target="../embeddings/oleObject13.bin"/></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vmlDrawing" Target="../drawings/vmlDrawing13.vml"/><Relationship Id="rId5" Type="http://schemas.openxmlformats.org/officeDocument/2006/relationships/image" Target="../media/image19.wmf"/><Relationship Id="rId4" Type="http://schemas.openxmlformats.org/officeDocument/2006/relationships/oleObject" Target="../embeddings/oleObject14.bin"/></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vmlDrawing" Target="../drawings/vmlDrawing14.vml"/><Relationship Id="rId5" Type="http://schemas.openxmlformats.org/officeDocument/2006/relationships/image" Target="../media/image20.wmf"/><Relationship Id="rId4" Type="http://schemas.openxmlformats.org/officeDocument/2006/relationships/oleObject" Target="../embeddings/oleObject15.bin"/></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vmlDrawing" Target="../drawings/vmlDrawing15.vml"/><Relationship Id="rId5" Type="http://schemas.openxmlformats.org/officeDocument/2006/relationships/image" Target="../media/image23.wmf"/><Relationship Id="rId4" Type="http://schemas.openxmlformats.org/officeDocument/2006/relationships/oleObject" Target="../embeddings/oleObject16.bin"/></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7.xml"/><Relationship Id="rId1" Type="http://schemas.openxmlformats.org/officeDocument/2006/relationships/vmlDrawing" Target="../drawings/vmlDrawing16.vml"/><Relationship Id="rId5" Type="http://schemas.openxmlformats.org/officeDocument/2006/relationships/image" Target="../media/image27.wmf"/><Relationship Id="rId4" Type="http://schemas.openxmlformats.org/officeDocument/2006/relationships/oleObject" Target="../embeddings/oleObject17.bin"/></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xml"/><Relationship Id="rId1" Type="http://schemas.openxmlformats.org/officeDocument/2006/relationships/vmlDrawing" Target="../drawings/vmlDrawing17.vml"/><Relationship Id="rId5" Type="http://schemas.openxmlformats.org/officeDocument/2006/relationships/image" Target="../media/image28.wmf"/><Relationship Id="rId4" Type="http://schemas.openxmlformats.org/officeDocument/2006/relationships/oleObject" Target="../embeddings/oleObject18.bin"/></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7.xml"/><Relationship Id="rId1" Type="http://schemas.openxmlformats.org/officeDocument/2006/relationships/vmlDrawing" Target="../drawings/vmlDrawing18.vml"/><Relationship Id="rId5" Type="http://schemas.openxmlformats.org/officeDocument/2006/relationships/image" Target="../media/image27.wmf"/><Relationship Id="rId4" Type="http://schemas.openxmlformats.org/officeDocument/2006/relationships/oleObject" Target="../embeddings/oleObject19.bin"/></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7.xml"/><Relationship Id="rId1" Type="http://schemas.openxmlformats.org/officeDocument/2006/relationships/vmlDrawing" Target="../drawings/vmlDrawing19.vml"/><Relationship Id="rId5" Type="http://schemas.openxmlformats.org/officeDocument/2006/relationships/image" Target="../media/image29.wmf"/><Relationship Id="rId4" Type="http://schemas.openxmlformats.org/officeDocument/2006/relationships/oleObject" Target="../embeddings/oleObject20.bin"/></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7.xml"/><Relationship Id="rId1" Type="http://schemas.openxmlformats.org/officeDocument/2006/relationships/vmlDrawing" Target="../drawings/vmlDrawing20.vml"/><Relationship Id="rId5" Type="http://schemas.openxmlformats.org/officeDocument/2006/relationships/image" Target="../media/image30.wmf"/><Relationship Id="rId4" Type="http://schemas.openxmlformats.org/officeDocument/2006/relationships/oleObject" Target="../embeddings/oleObject21.bin"/></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7" Type="http://schemas.openxmlformats.org/officeDocument/2006/relationships/image" Target="../media/image32.wmf"/><Relationship Id="rId2" Type="http://schemas.openxmlformats.org/officeDocument/2006/relationships/slideLayout" Target="../slideLayouts/slideLayout7.xml"/><Relationship Id="rId1" Type="http://schemas.openxmlformats.org/officeDocument/2006/relationships/vmlDrawing" Target="../drawings/vmlDrawing21.vml"/><Relationship Id="rId6" Type="http://schemas.openxmlformats.org/officeDocument/2006/relationships/oleObject" Target="../embeddings/oleObject23.bin"/><Relationship Id="rId5" Type="http://schemas.openxmlformats.org/officeDocument/2006/relationships/image" Target="../media/image31.wmf"/><Relationship Id="rId4" Type="http://schemas.openxmlformats.org/officeDocument/2006/relationships/oleObject" Target="../embeddings/oleObject22.bin"/></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7.xml"/><Relationship Id="rId1" Type="http://schemas.openxmlformats.org/officeDocument/2006/relationships/vmlDrawing" Target="../drawings/vmlDrawing22.vml"/><Relationship Id="rId5" Type="http://schemas.openxmlformats.org/officeDocument/2006/relationships/image" Target="../media/image33.wmf"/><Relationship Id="rId4" Type="http://schemas.openxmlformats.org/officeDocument/2006/relationships/oleObject" Target="../embeddings/oleObject24.bin"/></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7.xml"/><Relationship Id="rId1" Type="http://schemas.openxmlformats.org/officeDocument/2006/relationships/vmlDrawing" Target="../drawings/vmlDrawing23.vml"/><Relationship Id="rId5" Type="http://schemas.openxmlformats.org/officeDocument/2006/relationships/image" Target="../media/image34.wmf"/><Relationship Id="rId4" Type="http://schemas.openxmlformats.org/officeDocument/2006/relationships/oleObject" Target="../embeddings/oleObject25.bin"/></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7.xml"/><Relationship Id="rId1" Type="http://schemas.openxmlformats.org/officeDocument/2006/relationships/vmlDrawing" Target="../drawings/vmlDrawing24.vml"/><Relationship Id="rId5" Type="http://schemas.openxmlformats.org/officeDocument/2006/relationships/image" Target="../media/image35.wmf"/><Relationship Id="rId4" Type="http://schemas.openxmlformats.org/officeDocument/2006/relationships/oleObject" Target="../embeddings/oleObject26.bin"/></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7.xml"/><Relationship Id="rId1" Type="http://schemas.openxmlformats.org/officeDocument/2006/relationships/vmlDrawing" Target="../drawings/vmlDrawing25.vml"/><Relationship Id="rId5" Type="http://schemas.openxmlformats.org/officeDocument/2006/relationships/image" Target="../media/image36.wmf"/><Relationship Id="rId4" Type="http://schemas.openxmlformats.org/officeDocument/2006/relationships/oleObject" Target="../embeddings/oleObject27.bin"/></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7.xml"/><Relationship Id="rId1" Type="http://schemas.openxmlformats.org/officeDocument/2006/relationships/vmlDrawing" Target="../drawings/vmlDrawing26.vml"/><Relationship Id="rId5" Type="http://schemas.openxmlformats.org/officeDocument/2006/relationships/image" Target="../media/image37.png"/><Relationship Id="rId4" Type="http://schemas.openxmlformats.org/officeDocument/2006/relationships/oleObject" Target="../embeddings/oleObject28.bin"/></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7.xml"/><Relationship Id="rId1" Type="http://schemas.openxmlformats.org/officeDocument/2006/relationships/vmlDrawing" Target="../drawings/vmlDrawing27.vml"/><Relationship Id="rId5" Type="http://schemas.openxmlformats.org/officeDocument/2006/relationships/image" Target="../media/image38.wmf"/><Relationship Id="rId4" Type="http://schemas.openxmlformats.org/officeDocument/2006/relationships/oleObject" Target="../embeddings/oleObject29.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533400" y="304800"/>
            <a:ext cx="8229600" cy="1143000"/>
          </a:xfrm>
        </p:spPr>
        <p:txBody>
          <a:bodyPr/>
          <a:lstStyle/>
          <a:p>
            <a:pPr eaLnBrk="1" hangingPunct="1"/>
            <a:r>
              <a:rPr lang="en-US" sz="4400" b="1" smtClean="0">
                <a:solidFill>
                  <a:schemeClr val="folHlink"/>
                </a:solidFill>
              </a:rPr>
              <a:t>Discrete Choice Modeling</a:t>
            </a:r>
          </a:p>
        </p:txBody>
      </p:sp>
      <p:sp>
        <p:nvSpPr>
          <p:cNvPr id="3075" name="Rectangle 3"/>
          <p:cNvSpPr>
            <a:spLocks noGrp="1" noChangeArrowheads="1"/>
          </p:cNvSpPr>
          <p:nvPr>
            <p:ph type="subTitle" idx="4294967295"/>
          </p:nvPr>
        </p:nvSpPr>
        <p:spPr>
          <a:xfrm>
            <a:off x="1676400" y="2563813"/>
            <a:ext cx="6705600" cy="2566987"/>
          </a:xfrm>
        </p:spPr>
        <p:txBody>
          <a:bodyPr/>
          <a:lstStyle/>
          <a:p>
            <a:pPr marL="0" indent="0" eaLnBrk="1" hangingPunct="1">
              <a:buFont typeface="Wingdings" pitchFamily="2" charset="2"/>
              <a:buNone/>
            </a:pPr>
            <a:r>
              <a:rPr lang="en-US" sz="3600" b="1" smtClean="0"/>
              <a:t>William Greene</a:t>
            </a:r>
          </a:p>
          <a:p>
            <a:pPr marL="0" indent="0" eaLnBrk="1" hangingPunct="1">
              <a:buFont typeface="Wingdings" pitchFamily="2" charset="2"/>
              <a:buNone/>
            </a:pPr>
            <a:r>
              <a:rPr lang="en-US" sz="3600" b="1" smtClean="0"/>
              <a:t>Stern School of Business</a:t>
            </a:r>
          </a:p>
          <a:p>
            <a:pPr marL="0" indent="0" eaLnBrk="1" hangingPunct="1">
              <a:buFont typeface="Wingdings" pitchFamily="2" charset="2"/>
              <a:buNone/>
            </a:pPr>
            <a:r>
              <a:rPr lang="en-US" sz="3600" b="1" smtClean="0"/>
              <a:t>New York University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idx="4294967295"/>
          </p:nvPr>
        </p:nvSpPr>
        <p:spPr>
          <a:xfrm>
            <a:off x="762000" y="1371600"/>
            <a:ext cx="7696200" cy="1676400"/>
          </a:xfrm>
        </p:spPr>
        <p:txBody>
          <a:bodyPr/>
          <a:lstStyle/>
          <a:p>
            <a:pPr eaLnBrk="1" hangingPunct="1"/>
            <a:r>
              <a:rPr lang="en-US" sz="6500" smtClean="0">
                <a:solidFill>
                  <a:schemeClr val="folHlink"/>
                </a:solidFill>
              </a:rPr>
              <a:t>Part 6</a:t>
            </a:r>
          </a:p>
        </p:txBody>
      </p:sp>
      <p:sp>
        <p:nvSpPr>
          <p:cNvPr id="4099" name="Rectangle 3"/>
          <p:cNvSpPr>
            <a:spLocks noGrp="1" noChangeArrowheads="1"/>
          </p:cNvSpPr>
          <p:nvPr>
            <p:ph type="subTitle" idx="4294967295"/>
          </p:nvPr>
        </p:nvSpPr>
        <p:spPr>
          <a:xfrm>
            <a:off x="1066800" y="3657600"/>
            <a:ext cx="7467600" cy="1444625"/>
          </a:xfrm>
        </p:spPr>
        <p:txBody>
          <a:bodyPr/>
          <a:lstStyle/>
          <a:p>
            <a:pPr marL="0" indent="0" eaLnBrk="1" hangingPunct="1">
              <a:buFont typeface="Wingdings" pitchFamily="2" charset="2"/>
              <a:buNone/>
            </a:pPr>
            <a:r>
              <a:rPr lang="en-US" sz="3000" smtClean="0"/>
              <a:t>Modeling Latent Parameter Heterogeneity</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smtClean="0"/>
              <a:t>Parameter Heterogeneity</a:t>
            </a:r>
          </a:p>
        </p:txBody>
      </p:sp>
      <p:sp>
        <p:nvSpPr>
          <p:cNvPr id="5123" name="Rectangle 3"/>
          <p:cNvSpPr>
            <a:spLocks noGrp="1" noChangeArrowheads="1"/>
          </p:cNvSpPr>
          <p:nvPr>
            <p:ph type="body" idx="1"/>
          </p:nvPr>
        </p:nvSpPr>
        <p:spPr/>
        <p:txBody>
          <a:bodyPr/>
          <a:lstStyle/>
          <a:p>
            <a:pPr eaLnBrk="1" hangingPunct="1">
              <a:lnSpc>
                <a:spcPct val="90000"/>
              </a:lnSpc>
            </a:pPr>
            <a:r>
              <a:rPr lang="en-US" smtClean="0"/>
              <a:t>Fixed and Random Effects Models</a:t>
            </a:r>
          </a:p>
          <a:p>
            <a:pPr lvl="1" eaLnBrk="1" hangingPunct="1">
              <a:lnSpc>
                <a:spcPct val="90000"/>
              </a:lnSpc>
            </a:pPr>
            <a:r>
              <a:rPr lang="en-US" smtClean="0"/>
              <a:t>Latent common time invariant “effects”</a:t>
            </a:r>
          </a:p>
          <a:p>
            <a:pPr lvl="1" eaLnBrk="1" hangingPunct="1">
              <a:lnSpc>
                <a:spcPct val="90000"/>
              </a:lnSpc>
            </a:pPr>
            <a:r>
              <a:rPr lang="en-US" smtClean="0"/>
              <a:t>Heterogeneity in level parameter – constant term – in the model</a:t>
            </a:r>
          </a:p>
          <a:p>
            <a:pPr eaLnBrk="1" hangingPunct="1">
              <a:lnSpc>
                <a:spcPct val="90000"/>
              </a:lnSpc>
            </a:pPr>
            <a:r>
              <a:rPr lang="en-US" b="1" smtClean="0">
                <a:solidFill>
                  <a:srgbClr val="FF3300"/>
                </a:solidFill>
              </a:rPr>
              <a:t>General Parameter Heterogeneity</a:t>
            </a:r>
            <a:r>
              <a:rPr lang="en-US" smtClean="0"/>
              <a:t> in Models</a:t>
            </a:r>
          </a:p>
          <a:p>
            <a:pPr lvl="1" eaLnBrk="1" hangingPunct="1">
              <a:lnSpc>
                <a:spcPct val="90000"/>
              </a:lnSpc>
            </a:pPr>
            <a:r>
              <a:rPr lang="en-US" smtClean="0"/>
              <a:t>Discrete: There is more than one time of individual in the population – parameters differ across types. Produces a </a:t>
            </a:r>
            <a:r>
              <a:rPr lang="en-US" b="1" smtClean="0">
                <a:solidFill>
                  <a:srgbClr val="FF3300"/>
                </a:solidFill>
              </a:rPr>
              <a:t>Latent Class Model</a:t>
            </a:r>
          </a:p>
          <a:p>
            <a:pPr lvl="1" eaLnBrk="1" hangingPunct="1">
              <a:lnSpc>
                <a:spcPct val="90000"/>
              </a:lnSpc>
            </a:pPr>
            <a:r>
              <a:rPr lang="en-US" smtClean="0"/>
              <a:t>Continuous; Parameters vary randomly across individuals: Produces a </a:t>
            </a:r>
            <a:r>
              <a:rPr lang="en-US" b="1" smtClean="0">
                <a:solidFill>
                  <a:srgbClr val="FF3300"/>
                </a:solidFill>
              </a:rPr>
              <a:t>Random Parameters Model</a:t>
            </a:r>
            <a:r>
              <a:rPr lang="en-US" smtClean="0"/>
              <a:t> or a </a:t>
            </a:r>
            <a:r>
              <a:rPr lang="en-US" b="1" smtClean="0">
                <a:solidFill>
                  <a:srgbClr val="FF3300"/>
                </a:solidFill>
              </a:rPr>
              <a:t>Mixed Model</a:t>
            </a:r>
            <a:r>
              <a:rPr lang="en-US" smtClean="0"/>
              <a:t>. (Synonyms)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smtClean="0"/>
              <a:t>Latent Class Models</a:t>
            </a:r>
          </a:p>
        </p:txBody>
      </p:sp>
      <p:sp>
        <p:nvSpPr>
          <p:cNvPr id="6147" name="Rectangle 3"/>
          <p:cNvSpPr>
            <a:spLocks noGrp="1" noChangeArrowheads="1"/>
          </p:cNvSpPr>
          <p:nvPr>
            <p:ph type="body" idx="1"/>
          </p:nvPr>
        </p:nvSpPr>
        <p:spPr/>
        <p:txBody>
          <a:bodyPr/>
          <a:lstStyle/>
          <a:p>
            <a:pPr eaLnBrk="1" hangingPunct="1"/>
            <a:r>
              <a:rPr lang="en-US" smtClean="0"/>
              <a:t>There are J types of people, j = 1,…,J</a:t>
            </a:r>
          </a:p>
          <a:p>
            <a:pPr eaLnBrk="1" hangingPunct="1"/>
            <a:r>
              <a:rPr lang="en-US" smtClean="0"/>
              <a:t>For each type, </a:t>
            </a:r>
            <a:br>
              <a:rPr lang="en-US" smtClean="0"/>
            </a:br>
            <a:r>
              <a:rPr lang="en-US" smtClean="0"/>
              <a:t>   Prob(Outcome|type=j)  =  f(y,</a:t>
            </a:r>
            <a:r>
              <a:rPr lang="en-US" b="1" smtClean="0"/>
              <a:t>x</a:t>
            </a:r>
            <a:r>
              <a:rPr lang="en-US" smtClean="0"/>
              <a:t>|</a:t>
            </a:r>
            <a:r>
              <a:rPr lang="el-GR" b="1" smtClean="0"/>
              <a:t>β</a:t>
            </a:r>
            <a:r>
              <a:rPr lang="en-US" baseline="-25000" smtClean="0"/>
              <a:t>j</a:t>
            </a:r>
            <a:r>
              <a:rPr lang="en-US" smtClean="0"/>
              <a:t>)</a:t>
            </a:r>
          </a:p>
          <a:p>
            <a:pPr eaLnBrk="1" hangingPunct="1"/>
            <a:r>
              <a:rPr lang="en-US" smtClean="0"/>
              <a:t>Individual i is and remains a member of class j</a:t>
            </a:r>
          </a:p>
          <a:p>
            <a:pPr eaLnBrk="1" hangingPunct="1"/>
            <a:r>
              <a:rPr lang="en-US" smtClean="0"/>
              <a:t>An individual will be drawn at random from the population.  Prob(in class j) = </a:t>
            </a:r>
            <a:r>
              <a:rPr lang="el-GR" smtClean="0"/>
              <a:t>π</a:t>
            </a:r>
            <a:r>
              <a:rPr lang="en-US" baseline="-25000" smtClean="0"/>
              <a:t>j</a:t>
            </a:r>
            <a:r>
              <a:rPr lang="en-US" smtClean="0"/>
              <a:t> </a:t>
            </a:r>
          </a:p>
          <a:p>
            <a:pPr eaLnBrk="1" hangingPunct="1"/>
            <a:r>
              <a:rPr lang="en-US" smtClean="0"/>
              <a:t>From the modeler’s point of view:</a:t>
            </a:r>
            <a:br>
              <a:rPr lang="en-US" smtClean="0"/>
            </a:br>
            <a:r>
              <a:rPr lang="en-US" smtClean="0"/>
              <a:t>   Prob(Outcome)  =  </a:t>
            </a:r>
            <a:r>
              <a:rPr lang="el-GR" smtClean="0"/>
              <a:t>Σ</a:t>
            </a:r>
            <a:r>
              <a:rPr lang="en-US" baseline="-25000" smtClean="0"/>
              <a:t>j</a:t>
            </a:r>
            <a:r>
              <a:rPr lang="en-US" smtClean="0"/>
              <a:t> </a:t>
            </a:r>
            <a:r>
              <a:rPr lang="el-GR" smtClean="0"/>
              <a:t>π</a:t>
            </a:r>
            <a:r>
              <a:rPr lang="en-US" baseline="-25000" smtClean="0"/>
              <a:t>j</a:t>
            </a:r>
            <a:r>
              <a:rPr lang="en-US" smtClean="0"/>
              <a:t> Prob(Outcome|type=j)</a:t>
            </a:r>
            <a:br>
              <a:rPr lang="en-US" smtClean="0"/>
            </a:br>
            <a:r>
              <a:rPr lang="en-US" smtClean="0"/>
              <a:t>                              =  </a:t>
            </a:r>
            <a:r>
              <a:rPr lang="el-GR" smtClean="0"/>
              <a:t>Σ</a:t>
            </a:r>
            <a:r>
              <a:rPr lang="en-US" baseline="-25000" smtClean="0"/>
              <a:t>j</a:t>
            </a:r>
            <a:r>
              <a:rPr lang="en-US" smtClean="0"/>
              <a:t> </a:t>
            </a:r>
            <a:r>
              <a:rPr lang="el-GR" smtClean="0"/>
              <a:t>π</a:t>
            </a:r>
            <a:r>
              <a:rPr lang="en-US" baseline="-25000" smtClean="0"/>
              <a:t>j</a:t>
            </a:r>
            <a:r>
              <a:rPr lang="en-US" smtClean="0"/>
              <a:t> f(y,</a:t>
            </a:r>
            <a:r>
              <a:rPr lang="en-US" b="1" smtClean="0"/>
              <a:t>x</a:t>
            </a:r>
            <a:r>
              <a:rPr lang="en-US" smtClean="0"/>
              <a:t>|</a:t>
            </a:r>
            <a:r>
              <a:rPr lang="el-GR" b="1" smtClean="0"/>
              <a:t>β</a:t>
            </a:r>
            <a:r>
              <a:rPr lang="en-US" baseline="-25000" smtClean="0"/>
              <a:t>j</a:t>
            </a:r>
            <a:r>
              <a:rPr lang="en-US" smtClean="0"/>
              <a:t>)</a:t>
            </a:r>
          </a:p>
          <a:p>
            <a:pPr eaLnBrk="1" hangingPunct="1"/>
            <a:endParaRPr lang="el-GR"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smtClean="0"/>
              <a:t>Finite Mixture Model</a:t>
            </a:r>
          </a:p>
        </p:txBody>
      </p:sp>
      <p:sp>
        <p:nvSpPr>
          <p:cNvPr id="7171" name="Rectangle 3"/>
          <p:cNvSpPr>
            <a:spLocks noGrp="1" noChangeArrowheads="1"/>
          </p:cNvSpPr>
          <p:nvPr>
            <p:ph type="body" idx="1"/>
          </p:nvPr>
        </p:nvSpPr>
        <p:spPr/>
        <p:txBody>
          <a:bodyPr/>
          <a:lstStyle/>
          <a:p>
            <a:pPr eaLnBrk="1" hangingPunct="1"/>
            <a:r>
              <a:rPr lang="en-US" smtClean="0"/>
              <a:t>Prob(Outcome|type=j)  =  f(y,</a:t>
            </a:r>
            <a:r>
              <a:rPr lang="en-US" b="1" smtClean="0"/>
              <a:t>x</a:t>
            </a:r>
            <a:r>
              <a:rPr lang="en-US" smtClean="0"/>
              <a:t>|</a:t>
            </a:r>
            <a:r>
              <a:rPr lang="el-GR" b="1" smtClean="0"/>
              <a:t>β</a:t>
            </a:r>
            <a:r>
              <a:rPr lang="en-US" baseline="-25000" smtClean="0"/>
              <a:t>j</a:t>
            </a:r>
            <a:r>
              <a:rPr lang="en-US" smtClean="0"/>
              <a:t>) depends on parameter vector </a:t>
            </a:r>
          </a:p>
          <a:p>
            <a:pPr eaLnBrk="1" hangingPunct="1"/>
            <a:r>
              <a:rPr lang="en-US" smtClean="0"/>
              <a:t>Parameters are randomly, discretely distributed among population members, with</a:t>
            </a:r>
            <a:br>
              <a:rPr lang="en-US" smtClean="0"/>
            </a:br>
            <a:r>
              <a:rPr lang="en-US" smtClean="0"/>
              <a:t>Prob(</a:t>
            </a:r>
            <a:r>
              <a:rPr lang="el-GR" b="1" smtClean="0"/>
              <a:t>β</a:t>
            </a:r>
            <a:r>
              <a:rPr lang="en-US" b="1" smtClean="0"/>
              <a:t>  = </a:t>
            </a:r>
            <a:r>
              <a:rPr lang="el-GR" b="1" smtClean="0"/>
              <a:t>β</a:t>
            </a:r>
            <a:r>
              <a:rPr lang="en-US" baseline="-25000" smtClean="0"/>
              <a:t>j</a:t>
            </a:r>
            <a:r>
              <a:rPr lang="en-US" smtClean="0"/>
              <a:t>) = </a:t>
            </a:r>
            <a:r>
              <a:rPr lang="el-GR" smtClean="0"/>
              <a:t>π</a:t>
            </a:r>
            <a:r>
              <a:rPr lang="en-US" baseline="-25000" smtClean="0"/>
              <a:t>j</a:t>
            </a:r>
            <a:r>
              <a:rPr lang="en-US" smtClean="0"/>
              <a:t>, j = 1,…,J</a:t>
            </a:r>
          </a:p>
          <a:p>
            <a:pPr eaLnBrk="1" hangingPunct="1"/>
            <a:r>
              <a:rPr lang="en-US" smtClean="0"/>
              <a:t>Integrating out the variation across parameters,</a:t>
            </a:r>
            <a:br>
              <a:rPr lang="en-US" smtClean="0"/>
            </a:br>
            <a:r>
              <a:rPr lang="en-US" smtClean="0"/>
              <a:t> Prob(Outcome)  = </a:t>
            </a:r>
            <a:r>
              <a:rPr lang="el-GR" smtClean="0"/>
              <a:t>Σ</a:t>
            </a:r>
            <a:r>
              <a:rPr lang="en-US" baseline="-25000" smtClean="0"/>
              <a:t>j</a:t>
            </a:r>
            <a:r>
              <a:rPr lang="en-US" smtClean="0"/>
              <a:t> </a:t>
            </a:r>
            <a:r>
              <a:rPr lang="el-GR" smtClean="0"/>
              <a:t>π</a:t>
            </a:r>
            <a:r>
              <a:rPr lang="en-US" baseline="-25000" smtClean="0"/>
              <a:t>j</a:t>
            </a:r>
            <a:r>
              <a:rPr lang="en-US" smtClean="0"/>
              <a:t> f(y,</a:t>
            </a:r>
            <a:r>
              <a:rPr lang="en-US" b="1" smtClean="0"/>
              <a:t>x</a:t>
            </a:r>
            <a:r>
              <a:rPr lang="en-US" smtClean="0"/>
              <a:t>|</a:t>
            </a:r>
            <a:r>
              <a:rPr lang="el-GR" b="1" smtClean="0"/>
              <a:t>β</a:t>
            </a:r>
            <a:r>
              <a:rPr lang="en-US" baseline="-25000" smtClean="0"/>
              <a:t>j</a:t>
            </a:r>
            <a:r>
              <a:rPr lang="en-US" smtClean="0"/>
              <a:t>)</a:t>
            </a:r>
          </a:p>
          <a:p>
            <a:pPr eaLnBrk="1" hangingPunct="1"/>
            <a:r>
              <a:rPr lang="en-US" smtClean="0"/>
              <a:t>Same model, slightly different interpretation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smtClean="0"/>
              <a:t>Estimation Problems</a:t>
            </a:r>
          </a:p>
        </p:txBody>
      </p:sp>
      <p:sp>
        <p:nvSpPr>
          <p:cNvPr id="8195" name="Rectangle 3"/>
          <p:cNvSpPr>
            <a:spLocks noGrp="1" noChangeArrowheads="1"/>
          </p:cNvSpPr>
          <p:nvPr>
            <p:ph type="body" idx="1"/>
          </p:nvPr>
        </p:nvSpPr>
        <p:spPr>
          <a:xfrm>
            <a:off x="1371600" y="1752600"/>
            <a:ext cx="6858000" cy="4530725"/>
          </a:xfrm>
        </p:spPr>
        <p:txBody>
          <a:bodyPr/>
          <a:lstStyle/>
          <a:p>
            <a:pPr eaLnBrk="1" hangingPunct="1"/>
            <a:r>
              <a:rPr lang="en-US" smtClean="0"/>
              <a:t>Estimation of population features</a:t>
            </a:r>
          </a:p>
          <a:p>
            <a:pPr lvl="1" eaLnBrk="1" hangingPunct="1"/>
            <a:r>
              <a:rPr lang="en-US" smtClean="0"/>
              <a:t>Latent parameter vectors, </a:t>
            </a:r>
            <a:r>
              <a:rPr lang="el-GR" b="1" smtClean="0"/>
              <a:t>β</a:t>
            </a:r>
            <a:r>
              <a:rPr lang="en-US" baseline="-25000" smtClean="0"/>
              <a:t>j</a:t>
            </a:r>
            <a:r>
              <a:rPr lang="en-US" smtClean="0"/>
              <a:t>, j = 1,…,J</a:t>
            </a:r>
          </a:p>
          <a:p>
            <a:pPr lvl="1" eaLnBrk="1" hangingPunct="1"/>
            <a:r>
              <a:rPr lang="en-US" smtClean="0"/>
              <a:t>Mixing probabilities, </a:t>
            </a:r>
            <a:r>
              <a:rPr lang="el-GR" smtClean="0"/>
              <a:t>π</a:t>
            </a:r>
            <a:r>
              <a:rPr lang="en-US" baseline="-25000" smtClean="0"/>
              <a:t>j</a:t>
            </a:r>
            <a:r>
              <a:rPr lang="en-US" smtClean="0"/>
              <a:t>, j = 1,…,J</a:t>
            </a:r>
          </a:p>
          <a:p>
            <a:pPr lvl="1" eaLnBrk="1" hangingPunct="1"/>
            <a:r>
              <a:rPr lang="en-US" smtClean="0"/>
              <a:t>Probabilities, partial effects, predictions, etc.</a:t>
            </a:r>
          </a:p>
          <a:p>
            <a:pPr lvl="1" eaLnBrk="1" hangingPunct="1"/>
            <a:r>
              <a:rPr lang="en-US" smtClean="0"/>
              <a:t>Model structure: The number of classes, J</a:t>
            </a:r>
          </a:p>
          <a:p>
            <a:pPr eaLnBrk="1" hangingPunct="1"/>
            <a:r>
              <a:rPr lang="en-US" smtClean="0"/>
              <a:t>Classification: Prediction of class membership for individuals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pPr eaLnBrk="1" hangingPunct="1"/>
            <a:r>
              <a:rPr lang="en-US" smtClean="0"/>
              <a:t>Extended Latent Class Model</a:t>
            </a:r>
          </a:p>
        </p:txBody>
      </p:sp>
      <p:graphicFrame>
        <p:nvGraphicFramePr>
          <p:cNvPr id="9219" name="Object 3"/>
          <p:cNvGraphicFramePr>
            <a:graphicFrameLocks noChangeAspect="1"/>
          </p:cNvGraphicFramePr>
          <p:nvPr/>
        </p:nvGraphicFramePr>
        <p:xfrm>
          <a:off x="990600" y="1752600"/>
          <a:ext cx="7543800" cy="4038600"/>
        </p:xfrm>
        <a:graphic>
          <a:graphicData uri="http://schemas.openxmlformats.org/presentationml/2006/ole">
            <mc:AlternateContent xmlns:mc="http://schemas.openxmlformats.org/markup-compatibility/2006">
              <mc:Choice xmlns:v="urn:schemas-microsoft-com:vml" Requires="v">
                <p:oleObj spid="_x0000_s9220" name="Equation" r:id="rId4" imgW="4318000" imgH="2311400" progId="Equation.DSMT4">
                  <p:embed/>
                </p:oleObj>
              </mc:Choice>
              <mc:Fallback>
                <p:oleObj name="Equation" r:id="rId4" imgW="4318000" imgH="23114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1752600"/>
                        <a:ext cx="7543800" cy="403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p:txBody>
          <a:bodyPr/>
          <a:lstStyle/>
          <a:p>
            <a:pPr eaLnBrk="1" hangingPunct="1"/>
            <a:r>
              <a:rPr lang="en-US" smtClean="0"/>
              <a:t>Log Likelihood for an LC Model</a:t>
            </a:r>
          </a:p>
        </p:txBody>
      </p:sp>
      <p:graphicFrame>
        <p:nvGraphicFramePr>
          <p:cNvPr id="10243" name="Object 3"/>
          <p:cNvGraphicFramePr>
            <a:graphicFrameLocks noChangeAspect="1"/>
          </p:cNvGraphicFramePr>
          <p:nvPr/>
        </p:nvGraphicFramePr>
        <p:xfrm>
          <a:off x="1036638" y="1676400"/>
          <a:ext cx="6994525" cy="4570413"/>
        </p:xfrm>
        <a:graphic>
          <a:graphicData uri="http://schemas.openxmlformats.org/presentationml/2006/ole">
            <mc:AlternateContent xmlns:mc="http://schemas.openxmlformats.org/markup-compatibility/2006">
              <mc:Choice xmlns:v="urn:schemas-microsoft-com:vml" Requires="v">
                <p:oleObj spid="_x0000_s10244" name="Equation" r:id="rId4" imgW="4013200" imgH="2616200" progId="Equation.DSMT4">
                  <p:embed/>
                </p:oleObj>
              </mc:Choice>
              <mc:Fallback>
                <p:oleObj name="Equation" r:id="rId4" imgW="4013200" imgH="26162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6638" y="1676400"/>
                        <a:ext cx="6994525" cy="4570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p:txBody>
          <a:bodyPr/>
          <a:lstStyle/>
          <a:p>
            <a:pPr eaLnBrk="1" hangingPunct="1"/>
            <a:r>
              <a:rPr lang="en-US" smtClean="0"/>
              <a:t>Example: Mixture of Normals</a:t>
            </a:r>
          </a:p>
        </p:txBody>
      </p:sp>
      <p:graphicFrame>
        <p:nvGraphicFramePr>
          <p:cNvPr id="11267" name="Object 2"/>
          <p:cNvGraphicFramePr>
            <a:graphicFrameLocks noChangeAspect="1"/>
          </p:cNvGraphicFramePr>
          <p:nvPr/>
        </p:nvGraphicFramePr>
        <p:xfrm>
          <a:off x="762000" y="1828800"/>
          <a:ext cx="7397750" cy="4524375"/>
        </p:xfrm>
        <a:graphic>
          <a:graphicData uri="http://schemas.openxmlformats.org/presentationml/2006/ole">
            <mc:AlternateContent xmlns:mc="http://schemas.openxmlformats.org/markup-compatibility/2006">
              <mc:Choice xmlns:v="urn:schemas-microsoft-com:vml" Requires="v">
                <p:oleObj spid="_x0000_s11268" name="Equation" r:id="rId4" imgW="4673600" imgH="2857500" progId="Equation.DSMT4">
                  <p:embed/>
                </p:oleObj>
              </mc:Choice>
              <mc:Fallback>
                <p:oleObj name="Equation" r:id="rId4" imgW="4673600" imgH="285750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828800"/>
                        <a:ext cx="7397750"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p:txBody>
          <a:bodyPr/>
          <a:lstStyle/>
          <a:p>
            <a:pPr eaLnBrk="1" hangingPunct="1"/>
            <a:r>
              <a:rPr lang="en-US" sz="3600" smtClean="0"/>
              <a:t>Unmixing a Mixed Sample</a:t>
            </a:r>
            <a:br>
              <a:rPr lang="en-US" sz="3600" smtClean="0"/>
            </a:br>
            <a:r>
              <a:rPr lang="en-US" sz="3600" smtClean="0"/>
              <a:t>N[1,1] and N[5,1]</a:t>
            </a:r>
          </a:p>
        </p:txBody>
      </p:sp>
      <p:sp>
        <p:nvSpPr>
          <p:cNvPr id="12291" name="Text Box 4"/>
          <p:cNvSpPr txBox="1">
            <a:spLocks noChangeArrowheads="1"/>
          </p:cNvSpPr>
          <p:nvPr/>
        </p:nvSpPr>
        <p:spPr bwMode="auto">
          <a:xfrm>
            <a:off x="2133600" y="1600200"/>
            <a:ext cx="56388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600" b="1">
                <a:latin typeface="Arial" charset="0"/>
              </a:rPr>
              <a:t>Sample  ; 1 – 1000$</a:t>
            </a:r>
          </a:p>
          <a:p>
            <a:r>
              <a:rPr lang="en-US" sz="1600" b="1">
                <a:latin typeface="Arial" charset="0"/>
              </a:rPr>
              <a:t>Calc        ; Ran(123457)$</a:t>
            </a:r>
          </a:p>
          <a:p>
            <a:r>
              <a:rPr lang="en-US" sz="1600" b="1">
                <a:latin typeface="Arial" charset="0"/>
              </a:rPr>
              <a:t>Create	; lc1=rnn(1,1) ; lc2=rnn(5,1)$  </a:t>
            </a:r>
          </a:p>
          <a:p>
            <a:r>
              <a:rPr lang="en-US" sz="1600" b="1">
                <a:latin typeface="Arial" charset="0"/>
              </a:rPr>
              <a:t>Create	; class=rnu(0,1)$</a:t>
            </a:r>
          </a:p>
          <a:p>
            <a:r>
              <a:rPr lang="en-US" sz="1600" b="1">
                <a:latin typeface="Arial" charset="0"/>
              </a:rPr>
              <a:t>Create	; if(class&lt;.3)ylc=lc1 ; (else)ylc=lc2$ </a:t>
            </a:r>
          </a:p>
          <a:p>
            <a:r>
              <a:rPr lang="en-US" sz="1600" b="1">
                <a:latin typeface="Arial" charset="0"/>
              </a:rPr>
              <a:t>Kernel	; rhs=ylc $</a:t>
            </a:r>
          </a:p>
          <a:p>
            <a:r>
              <a:rPr lang="en-US" sz="1600" b="1">
                <a:latin typeface="Arial" charset="0"/>
              </a:rPr>
              <a:t>Regress  ; lhs=ylc;rhs=one;lcm;pts=2;pds=1$</a:t>
            </a:r>
          </a:p>
        </p:txBody>
      </p:sp>
      <p:pic>
        <p:nvPicPr>
          <p:cNvPr id="12292"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8400" y="3505200"/>
            <a:ext cx="4343400" cy="295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Grp="1" noChangeArrowheads="1"/>
          </p:cNvSpPr>
          <p:nvPr>
            <p:ph type="title" idx="4294967295"/>
          </p:nvPr>
        </p:nvSpPr>
        <p:spPr/>
        <p:txBody>
          <a:bodyPr/>
          <a:lstStyle/>
          <a:p>
            <a:pPr eaLnBrk="1" hangingPunct="1"/>
            <a:r>
              <a:rPr lang="en-US" smtClean="0"/>
              <a:t>Mixture of Normals</a:t>
            </a:r>
          </a:p>
        </p:txBody>
      </p:sp>
      <p:sp>
        <p:nvSpPr>
          <p:cNvPr id="13315" name="Text Box 5"/>
          <p:cNvSpPr txBox="1">
            <a:spLocks noChangeArrowheads="1"/>
          </p:cNvSpPr>
          <p:nvPr/>
        </p:nvSpPr>
        <p:spPr bwMode="auto">
          <a:xfrm>
            <a:off x="1066800" y="1676400"/>
            <a:ext cx="7315200" cy="447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rPr>
              <a:t>+---------------------------------------------+</a:t>
            </a:r>
          </a:p>
          <a:p>
            <a:r>
              <a:rPr lang="en-US" sz="1200" b="1">
                <a:latin typeface="Courier New" pitchFamily="49" charset="0"/>
              </a:rPr>
              <a:t>| Latent Class / Panel LinearRg Model         |</a:t>
            </a:r>
          </a:p>
          <a:p>
            <a:r>
              <a:rPr lang="en-US" sz="1200" b="1">
                <a:latin typeface="Courier New" pitchFamily="49" charset="0"/>
              </a:rPr>
              <a:t>| Dependent variable                  YLC     |</a:t>
            </a:r>
          </a:p>
          <a:p>
            <a:r>
              <a:rPr lang="en-US" sz="1200" b="1">
                <a:latin typeface="Courier New" pitchFamily="49" charset="0"/>
              </a:rPr>
              <a:t>| Number of observations             1000     |</a:t>
            </a:r>
          </a:p>
          <a:p>
            <a:r>
              <a:rPr lang="en-US" sz="1200" b="1">
                <a:latin typeface="Courier New" pitchFamily="49" charset="0"/>
              </a:rPr>
              <a:t>| Log likelihood function       -1960.443     |</a:t>
            </a:r>
          </a:p>
          <a:p>
            <a:r>
              <a:rPr lang="en-US" sz="1200" b="1">
                <a:latin typeface="Courier New" pitchFamily="49" charset="0"/>
              </a:rPr>
              <a:t>| Info. Criterion: AIC =          3.93089     |</a:t>
            </a:r>
          </a:p>
          <a:p>
            <a:r>
              <a:rPr lang="en-US" sz="1200" b="1">
                <a:latin typeface="Courier New" pitchFamily="49" charset="0"/>
              </a:rPr>
              <a:t>| LINEAR regression model                     |</a:t>
            </a:r>
          </a:p>
          <a:p>
            <a:r>
              <a:rPr lang="en-US" sz="1200" b="1">
                <a:latin typeface="Courier New" pitchFamily="49" charset="0"/>
              </a:rPr>
              <a:t>| Model fit with  2 latent classes.           |</a:t>
            </a:r>
          </a:p>
          <a:p>
            <a:r>
              <a:rPr lang="en-US" sz="1200" b="1">
                <a:latin typeface="Courier New" pitchFamily="49" charset="0"/>
              </a:rPr>
              <a:t>+---------------------------------------------+</a:t>
            </a:r>
          </a:p>
          <a:p>
            <a:r>
              <a:rPr lang="en-US" sz="1200" b="1">
                <a:latin typeface="Courier New" pitchFamily="49" charset="0"/>
              </a:rPr>
              <a:t>+--------+--------------+----------------+--------+--------+----------+</a:t>
            </a:r>
          </a:p>
          <a:p>
            <a:r>
              <a:rPr lang="en-US" sz="1200" b="1">
                <a:latin typeface="Courier New" pitchFamily="49" charset="0"/>
              </a:rPr>
              <a:t>|Variable| Coefficient  | Standard Error |b/St.Er.|P[|Z|&gt;z]| Mean of X|</a:t>
            </a:r>
          </a:p>
          <a:p>
            <a:r>
              <a:rPr lang="en-US" sz="1200" b="1">
                <a:latin typeface="Courier New" pitchFamily="49" charset="0"/>
              </a:rPr>
              <a:t>+--------+--------------+----------------+--------+--------+----------+</a:t>
            </a:r>
          </a:p>
          <a:p>
            <a:r>
              <a:rPr lang="en-US" sz="1200" b="1">
                <a:latin typeface="Courier New" pitchFamily="49" charset="0"/>
              </a:rPr>
              <a:t>+--------+Model parameters for latent class 1                         |</a:t>
            </a:r>
          </a:p>
          <a:p>
            <a:r>
              <a:rPr lang="en-US" sz="1200" b="1">
                <a:latin typeface="Courier New" pitchFamily="49" charset="0"/>
              </a:rPr>
              <a:t>|Constant|    </a:t>
            </a:r>
            <a:r>
              <a:rPr lang="en-US" sz="1200" b="1">
                <a:solidFill>
                  <a:srgbClr val="FF3300"/>
                </a:solidFill>
                <a:latin typeface="Courier New" pitchFamily="49" charset="0"/>
              </a:rPr>
              <a:t>4.97029</a:t>
            </a:r>
            <a:r>
              <a:rPr lang="en-US" sz="1200" b="1">
                <a:latin typeface="Courier New" pitchFamily="49" charset="0"/>
              </a:rPr>
              <a:t>***       .04511814   110.162   .0000            |</a:t>
            </a:r>
          </a:p>
          <a:p>
            <a:r>
              <a:rPr lang="en-US" sz="1200" b="1">
                <a:latin typeface="Courier New" pitchFamily="49" charset="0"/>
              </a:rPr>
              <a:t>|Sigma   |    </a:t>
            </a:r>
            <a:r>
              <a:rPr lang="en-US" sz="1200" b="1">
                <a:solidFill>
                  <a:srgbClr val="FF3300"/>
                </a:solidFill>
                <a:latin typeface="Courier New" pitchFamily="49" charset="0"/>
              </a:rPr>
              <a:t>1.00214</a:t>
            </a:r>
            <a:r>
              <a:rPr lang="en-US" sz="1200" b="1">
                <a:latin typeface="Courier New" pitchFamily="49" charset="0"/>
              </a:rPr>
              <a:t>***       .03317650    30.206   .0000            |</a:t>
            </a:r>
          </a:p>
          <a:p>
            <a:r>
              <a:rPr lang="en-US" sz="1200" b="1">
                <a:latin typeface="Courier New" pitchFamily="49" charset="0"/>
              </a:rPr>
              <a:t>+--------+Model parameters for latent class 2                         |</a:t>
            </a:r>
          </a:p>
          <a:p>
            <a:r>
              <a:rPr lang="en-US" sz="1200" b="1">
                <a:latin typeface="Courier New" pitchFamily="49" charset="0"/>
              </a:rPr>
              <a:t>|Constant|    </a:t>
            </a:r>
            <a:r>
              <a:rPr lang="en-US" sz="1200" b="1">
                <a:solidFill>
                  <a:srgbClr val="FF3300"/>
                </a:solidFill>
                <a:latin typeface="Courier New" pitchFamily="49" charset="0"/>
              </a:rPr>
              <a:t>1.05522</a:t>
            </a:r>
            <a:r>
              <a:rPr lang="en-US" sz="1200" b="1">
                <a:latin typeface="Courier New" pitchFamily="49" charset="0"/>
              </a:rPr>
              <a:t>***       .07347646    14.361   .0000            |</a:t>
            </a:r>
          </a:p>
          <a:p>
            <a:r>
              <a:rPr lang="en-US" sz="1200" b="1">
                <a:latin typeface="Courier New" pitchFamily="49" charset="0"/>
              </a:rPr>
              <a:t>|Sigma   |     </a:t>
            </a:r>
            <a:r>
              <a:rPr lang="en-US" sz="1200" b="1">
                <a:solidFill>
                  <a:srgbClr val="FF3300"/>
                </a:solidFill>
                <a:latin typeface="Courier New" pitchFamily="49" charset="0"/>
              </a:rPr>
              <a:t>.95746</a:t>
            </a:r>
            <a:r>
              <a:rPr lang="en-US" sz="1200" b="1">
                <a:latin typeface="Courier New" pitchFamily="49" charset="0"/>
              </a:rPr>
              <a:t>***       .05456724    17.546   .0000            |</a:t>
            </a:r>
          </a:p>
          <a:p>
            <a:r>
              <a:rPr lang="en-US" sz="1200" b="1">
                <a:latin typeface="Courier New" pitchFamily="49" charset="0"/>
              </a:rPr>
              <a:t>+--------+Estimated prior probabilities for class membership          |</a:t>
            </a:r>
          </a:p>
          <a:p>
            <a:r>
              <a:rPr lang="en-US" sz="1200" b="1">
                <a:latin typeface="Courier New" pitchFamily="49" charset="0"/>
              </a:rPr>
              <a:t>|Class1Pr|     </a:t>
            </a:r>
            <a:r>
              <a:rPr lang="en-US" sz="1200" b="1">
                <a:solidFill>
                  <a:srgbClr val="FF3300"/>
                </a:solidFill>
                <a:latin typeface="Courier New" pitchFamily="49" charset="0"/>
              </a:rPr>
              <a:t>.70003</a:t>
            </a:r>
            <a:r>
              <a:rPr lang="en-US" sz="1200" b="1">
                <a:latin typeface="Courier New" pitchFamily="49" charset="0"/>
              </a:rPr>
              <a:t>***       .01659777    42.176   .0000            |</a:t>
            </a:r>
          </a:p>
          <a:p>
            <a:r>
              <a:rPr lang="en-US" sz="1200" b="1">
                <a:latin typeface="Courier New" pitchFamily="49" charset="0"/>
              </a:rPr>
              <a:t>|Class2Pr|     </a:t>
            </a:r>
            <a:r>
              <a:rPr lang="en-US" sz="1200" b="1">
                <a:solidFill>
                  <a:srgbClr val="FF3300"/>
                </a:solidFill>
                <a:latin typeface="Courier New" pitchFamily="49" charset="0"/>
              </a:rPr>
              <a:t>.29997</a:t>
            </a:r>
            <a:r>
              <a:rPr lang="en-US" sz="1200" b="1">
                <a:latin typeface="Courier New" pitchFamily="49" charset="0"/>
              </a:rPr>
              <a:t>***       .01659777    18.073   .0000            |</a:t>
            </a:r>
          </a:p>
          <a:p>
            <a:r>
              <a:rPr lang="en-US" sz="1200" b="1">
                <a:latin typeface="Courier New" pitchFamily="49" charset="0"/>
              </a:rPr>
              <a:t>+--------+------------------------------------------------------------+</a:t>
            </a:r>
          </a:p>
          <a:p>
            <a:r>
              <a:rPr lang="en-US" sz="1200" b="1">
                <a:latin typeface="Courier New" pitchFamily="49" charset="0"/>
              </a:rPr>
              <a:t>| Note: ***, **, * = Significance at 1%, 5%, 10% level.               |</a:t>
            </a:r>
          </a:p>
          <a:p>
            <a:r>
              <a:rPr lang="en-US" sz="1200" b="1">
                <a:latin typeface="Courier New" pitchFamily="49" charset="0"/>
              </a:rPr>
              <a: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p:txBody>
          <a:bodyPr/>
          <a:lstStyle/>
          <a:p>
            <a:pPr eaLnBrk="1" hangingPunct="1"/>
            <a:r>
              <a:rPr lang="en-US" smtClean="0"/>
              <a:t>Estimating Which Class</a:t>
            </a:r>
          </a:p>
        </p:txBody>
      </p:sp>
      <p:graphicFrame>
        <p:nvGraphicFramePr>
          <p:cNvPr id="14339" name="Object 3"/>
          <p:cNvGraphicFramePr>
            <a:graphicFrameLocks noChangeAspect="1"/>
          </p:cNvGraphicFramePr>
          <p:nvPr/>
        </p:nvGraphicFramePr>
        <p:xfrm>
          <a:off x="1295400" y="1524000"/>
          <a:ext cx="6553200" cy="5002213"/>
        </p:xfrm>
        <a:graphic>
          <a:graphicData uri="http://schemas.openxmlformats.org/presentationml/2006/ole">
            <mc:AlternateContent xmlns:mc="http://schemas.openxmlformats.org/markup-compatibility/2006">
              <mc:Choice xmlns:v="urn:schemas-microsoft-com:vml" Requires="v">
                <p:oleObj spid="_x0000_s14342" name="Equation" r:id="rId4" imgW="5092700" imgH="3886200" progId="Equation.DSMT4">
                  <p:embed/>
                </p:oleObj>
              </mc:Choice>
              <mc:Fallback>
                <p:oleObj name="Equation" r:id="rId4" imgW="5092700" imgH="38862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1524000"/>
                        <a:ext cx="6553200" cy="5002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340" name="Line 7"/>
          <p:cNvSpPr>
            <a:spLocks noChangeShapeType="1"/>
          </p:cNvSpPr>
          <p:nvPr/>
        </p:nvSpPr>
        <p:spPr bwMode="auto">
          <a:xfrm flipH="1">
            <a:off x="5257800" y="1676400"/>
            <a:ext cx="3276600" cy="0"/>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4341" name="Line 8"/>
          <p:cNvSpPr>
            <a:spLocks noChangeShapeType="1"/>
          </p:cNvSpPr>
          <p:nvPr/>
        </p:nvSpPr>
        <p:spPr bwMode="auto">
          <a:xfrm flipH="1">
            <a:off x="6629400" y="5486400"/>
            <a:ext cx="1828800" cy="0"/>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p:txBody>
          <a:bodyPr/>
          <a:lstStyle/>
          <a:p>
            <a:pPr eaLnBrk="1" hangingPunct="1"/>
            <a:r>
              <a:rPr lang="en-US" smtClean="0"/>
              <a:t>Posterior for Normal Mixture</a:t>
            </a:r>
          </a:p>
        </p:txBody>
      </p:sp>
      <p:graphicFrame>
        <p:nvGraphicFramePr>
          <p:cNvPr id="15363" name="Object 2"/>
          <p:cNvGraphicFramePr>
            <a:graphicFrameLocks noChangeAspect="1"/>
          </p:cNvGraphicFramePr>
          <p:nvPr/>
        </p:nvGraphicFramePr>
        <p:xfrm>
          <a:off x="400050" y="12700"/>
          <a:ext cx="114300" cy="177800"/>
        </p:xfrm>
        <a:graphic>
          <a:graphicData uri="http://schemas.openxmlformats.org/presentationml/2006/ole">
            <mc:AlternateContent xmlns:mc="http://schemas.openxmlformats.org/markup-compatibility/2006">
              <mc:Choice xmlns:v="urn:schemas-microsoft-com:vml" Requires="v">
                <p:oleObj spid="_x0000_s15365" name="Equation" r:id="rId4" imgW="114102" imgH="177492" progId="Equation.DSMT4">
                  <p:embed/>
                </p:oleObj>
              </mc:Choice>
              <mc:Fallback>
                <p:oleObj name="Equation" r:id="rId4" imgW="114102" imgH="177492"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0050" y="12700"/>
                        <a:ext cx="114300" cy="17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364" name="Object 3"/>
          <p:cNvGraphicFramePr>
            <a:graphicFrameLocks noChangeAspect="1"/>
          </p:cNvGraphicFramePr>
          <p:nvPr/>
        </p:nvGraphicFramePr>
        <p:xfrm>
          <a:off x="762000" y="2667000"/>
          <a:ext cx="7315200" cy="2301875"/>
        </p:xfrm>
        <a:graphic>
          <a:graphicData uri="http://schemas.openxmlformats.org/presentationml/2006/ole">
            <mc:AlternateContent xmlns:mc="http://schemas.openxmlformats.org/markup-compatibility/2006">
              <mc:Choice xmlns:v="urn:schemas-microsoft-com:vml" Requires="v">
                <p:oleObj spid="_x0000_s15366" name="Equation" r:id="rId6" imgW="3390900" imgH="1066800" progId="Equation.DSMT4">
                  <p:embed/>
                </p:oleObj>
              </mc:Choice>
              <mc:Fallback>
                <p:oleObj name="Equation" r:id="rId6" imgW="3390900" imgH="1066800" progId="Equation.DSMT4">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 y="2667000"/>
                        <a:ext cx="7315200" cy="2301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p:txBody>
          <a:bodyPr/>
          <a:lstStyle/>
          <a:p>
            <a:pPr eaLnBrk="1" hangingPunct="1"/>
            <a:r>
              <a:rPr lang="en-US" smtClean="0"/>
              <a:t>Estimated Posterior Probabilities</a:t>
            </a:r>
          </a:p>
        </p:txBody>
      </p:sp>
      <p:graphicFrame>
        <p:nvGraphicFramePr>
          <p:cNvPr id="16387" name="Object 2"/>
          <p:cNvGraphicFramePr>
            <a:graphicFrameLocks noChangeAspect="1"/>
          </p:cNvGraphicFramePr>
          <p:nvPr>
            <p:ph idx="4294967295"/>
          </p:nvPr>
        </p:nvGraphicFramePr>
        <p:xfrm>
          <a:off x="2965450" y="1905000"/>
          <a:ext cx="3130550" cy="4419600"/>
        </p:xfrm>
        <a:graphic>
          <a:graphicData uri="http://schemas.openxmlformats.org/presentationml/2006/ole">
            <mc:AlternateContent xmlns:mc="http://schemas.openxmlformats.org/markup-compatibility/2006">
              <mc:Choice xmlns:v="urn:schemas-microsoft-com:vml" Requires="v">
                <p:oleObj spid="_x0000_s16388" name="Bitmap Image" r:id="rId4" imgW="2476190" imgH="3495238" progId="Paint.Picture">
                  <p:embed/>
                </p:oleObj>
              </mc:Choice>
              <mc:Fallback>
                <p:oleObj name="Bitmap Image" r:id="rId4" imgW="2476190" imgH="3495238" progId="Paint.Picture">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65450" y="1905000"/>
                        <a:ext cx="313055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p:txBody>
          <a:bodyPr/>
          <a:lstStyle/>
          <a:p>
            <a:pPr eaLnBrk="1" hangingPunct="1"/>
            <a:r>
              <a:rPr lang="en-US" smtClean="0"/>
              <a:t>How Many Classes?</a:t>
            </a:r>
          </a:p>
        </p:txBody>
      </p:sp>
      <p:graphicFrame>
        <p:nvGraphicFramePr>
          <p:cNvPr id="17411" name="Object 2"/>
          <p:cNvGraphicFramePr>
            <a:graphicFrameLocks noChangeAspect="1"/>
          </p:cNvGraphicFramePr>
          <p:nvPr/>
        </p:nvGraphicFramePr>
        <p:xfrm>
          <a:off x="1371600" y="1981200"/>
          <a:ext cx="6477000" cy="3613150"/>
        </p:xfrm>
        <a:graphic>
          <a:graphicData uri="http://schemas.openxmlformats.org/presentationml/2006/ole">
            <mc:AlternateContent xmlns:mc="http://schemas.openxmlformats.org/markup-compatibility/2006">
              <mc:Choice xmlns:v="urn:schemas-microsoft-com:vml" Requires="v">
                <p:oleObj spid="_x0000_s17412" name="Equation" r:id="rId4" imgW="3733800" imgH="2082800" progId="Equation.DSMT4">
                  <p:embed/>
                </p:oleObj>
              </mc:Choice>
              <mc:Fallback>
                <p:oleObj name="Equation" r:id="rId4" imgW="3733800" imgH="208280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1981200"/>
                        <a:ext cx="6477000" cy="3613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p:txBody>
          <a:bodyPr/>
          <a:lstStyle/>
          <a:p>
            <a:pPr eaLnBrk="1" hangingPunct="1"/>
            <a:r>
              <a:rPr lang="en-US" sz="3200" smtClean="0"/>
              <a:t>More Difficult When the </a:t>
            </a:r>
            <a:br>
              <a:rPr lang="en-US" sz="3200" smtClean="0"/>
            </a:br>
            <a:r>
              <a:rPr lang="en-US" sz="3200" smtClean="0"/>
              <a:t>Populations are Close Together</a:t>
            </a:r>
          </a:p>
        </p:txBody>
      </p:sp>
      <p:pic>
        <p:nvPicPr>
          <p:cNvPr id="1843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752600"/>
            <a:ext cx="7924800" cy="437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The Technique Still Works</a:t>
            </a:r>
          </a:p>
        </p:txBody>
      </p:sp>
      <p:sp>
        <p:nvSpPr>
          <p:cNvPr id="19459" name="Text Box 4"/>
          <p:cNvSpPr txBox="1">
            <a:spLocks noChangeArrowheads="1"/>
          </p:cNvSpPr>
          <p:nvPr/>
        </p:nvSpPr>
        <p:spPr bwMode="auto">
          <a:xfrm>
            <a:off x="762000" y="1676400"/>
            <a:ext cx="7848600" cy="413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Courier New" pitchFamily="49" charset="0"/>
              </a:rPr>
              <a:t>----------------------------------------------------------------------</a:t>
            </a:r>
          </a:p>
          <a:p>
            <a:r>
              <a:rPr lang="en-US" sz="1400" b="1">
                <a:latin typeface="Courier New" pitchFamily="49" charset="0"/>
              </a:rPr>
              <a:t>Latent Class / Panel LinearRg Model</a:t>
            </a:r>
          </a:p>
          <a:p>
            <a:r>
              <a:rPr lang="en-US" sz="1400" b="1">
                <a:latin typeface="Courier New" pitchFamily="49" charset="0"/>
              </a:rPr>
              <a:t>Dependent variable                  YLC</a:t>
            </a:r>
          </a:p>
          <a:p>
            <a:r>
              <a:rPr lang="en-US" sz="1400" b="1">
                <a:latin typeface="Courier New" pitchFamily="49" charset="0"/>
              </a:rPr>
              <a:t>Sample is  1 pds and   1000 individuals</a:t>
            </a:r>
          </a:p>
          <a:p>
            <a:r>
              <a:rPr lang="en-US" sz="1400" b="1">
                <a:latin typeface="Courier New" pitchFamily="49" charset="0"/>
              </a:rPr>
              <a:t>LINEAR regression model</a:t>
            </a:r>
          </a:p>
          <a:p>
            <a:r>
              <a:rPr lang="en-US" sz="1400" b="1">
                <a:latin typeface="Courier New" pitchFamily="49" charset="0"/>
              </a:rPr>
              <a:t>Model fit with  2 latent classes.</a:t>
            </a:r>
          </a:p>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        |Model parameters for latent class 1</a:t>
            </a:r>
          </a:p>
          <a:p>
            <a:r>
              <a:rPr lang="en-US" sz="1400" b="1">
                <a:latin typeface="Courier New" pitchFamily="49" charset="0"/>
              </a:rPr>
              <a:t>Constant|    2.93611***       .15813       18.568   .0000</a:t>
            </a:r>
          </a:p>
          <a:p>
            <a:r>
              <a:rPr lang="en-US" sz="1400" b="1">
                <a:latin typeface="Courier New" pitchFamily="49" charset="0"/>
              </a:rPr>
              <a:t>   Sigma|    1.00326***       .07370       13.613   .0000</a:t>
            </a:r>
          </a:p>
          <a:p>
            <a:r>
              <a:rPr lang="en-US" sz="1400" b="1">
                <a:latin typeface="Courier New" pitchFamily="49" charset="0"/>
              </a:rPr>
              <a:t>        |Model parameters for latent class 2</a:t>
            </a:r>
          </a:p>
          <a:p>
            <a:r>
              <a:rPr lang="en-US" sz="1400" b="1">
                <a:latin typeface="Courier New" pitchFamily="49" charset="0"/>
              </a:rPr>
              <a:t>Constant|     .90156***       .28767        3.134   .0017</a:t>
            </a:r>
          </a:p>
          <a:p>
            <a:r>
              <a:rPr lang="en-US" sz="1400" b="1">
                <a:latin typeface="Courier New" pitchFamily="49" charset="0"/>
              </a:rPr>
              <a:t>   Sigma|     .86951***       .10808        8.045   .0000</a:t>
            </a:r>
          </a:p>
          <a:p>
            <a:r>
              <a:rPr lang="en-US" sz="1400" b="1">
                <a:latin typeface="Courier New" pitchFamily="49" charset="0"/>
              </a:rPr>
              <a:t>        |Estimated prior probabilities for class membership</a:t>
            </a:r>
          </a:p>
          <a:p>
            <a:r>
              <a:rPr lang="en-US" sz="1400" b="1">
                <a:latin typeface="Courier New" pitchFamily="49" charset="0"/>
              </a:rPr>
              <a:t>Class1Pr|     .73447***       .09076        8.092   .0000</a:t>
            </a:r>
          </a:p>
          <a:p>
            <a:r>
              <a:rPr lang="en-US" sz="1400" b="1">
                <a:latin typeface="Courier New" pitchFamily="49" charset="0"/>
              </a:rPr>
              <a:t>Class2Pr|     .26553***       .09076        2.926   .0034</a:t>
            </a:r>
          </a:p>
          <a:p>
            <a:r>
              <a:rPr lang="en-US" sz="1400" b="1">
                <a:latin typeface="Courier New" pitchFamily="49" charset="0"/>
              </a:rPr>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p:txBody>
          <a:bodyPr/>
          <a:lstStyle/>
          <a:p>
            <a:pPr eaLnBrk="1" hangingPunct="1"/>
            <a:r>
              <a:rPr lang="en-US" smtClean="0"/>
              <a:t>LC Regression for Banking Data</a:t>
            </a:r>
          </a:p>
        </p:txBody>
      </p:sp>
      <p:sp>
        <p:nvSpPr>
          <p:cNvPr id="20483" name="Text Box 4"/>
          <p:cNvSpPr txBox="1">
            <a:spLocks noChangeArrowheads="1"/>
          </p:cNvSpPr>
          <p:nvPr/>
        </p:nvSpPr>
        <p:spPr bwMode="auto">
          <a:xfrm>
            <a:off x="1066800" y="2209800"/>
            <a:ext cx="7772400" cy="297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b="1"/>
              <a:t>Bank Cost Data, 500 Banks, 5 Years:  </a:t>
            </a:r>
            <a:r>
              <a:rPr lang="en-US"/>
              <a:t> </a:t>
            </a:r>
            <a:br>
              <a:rPr lang="en-US"/>
            </a:br>
            <a:r>
              <a:rPr lang="en-US" b="1"/>
              <a:t>Variables in the file are</a:t>
            </a:r>
            <a:r>
              <a:rPr lang="en-US"/>
              <a:t> </a:t>
            </a:r>
            <a:br>
              <a:rPr lang="en-US"/>
            </a:br>
            <a:r>
              <a:rPr lang="en-US"/>
              <a:t>Cit     = total cost of transformation of financial and physical resources into </a:t>
            </a:r>
            <a:br>
              <a:rPr lang="en-US"/>
            </a:br>
            <a:r>
              <a:rPr lang="en-US"/>
              <a:t>             loans and investments = the sum of the five cost items described below;</a:t>
            </a:r>
            <a:br>
              <a:rPr lang="en-US"/>
            </a:br>
            <a:r>
              <a:rPr lang="en-US"/>
              <a:t>Q1it    = installment loans to individuals for personal and household expenses;</a:t>
            </a:r>
            <a:br>
              <a:rPr lang="en-US"/>
            </a:br>
            <a:r>
              <a:rPr lang="en-US"/>
              <a:t>Q2it    = real estate loans;</a:t>
            </a:r>
            <a:br>
              <a:rPr lang="en-US"/>
            </a:br>
            <a:r>
              <a:rPr lang="en-US"/>
              <a:t>Q3it    = business loans;</a:t>
            </a:r>
            <a:br>
              <a:rPr lang="en-US"/>
            </a:br>
            <a:r>
              <a:rPr lang="en-US"/>
              <a:t>Q4it    = federal funds sold and securities purchased under agreements to resell;</a:t>
            </a:r>
            <a:br>
              <a:rPr lang="en-US"/>
            </a:br>
            <a:r>
              <a:rPr lang="en-US"/>
              <a:t>Q5it    = other assets;</a:t>
            </a:r>
          </a:p>
          <a:p>
            <a:pPr>
              <a:spcBef>
                <a:spcPct val="50000"/>
              </a:spcBef>
            </a:pPr>
            <a:r>
              <a:rPr lang="en-US"/>
              <a:t>All variables are in logs in the regression models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p:txBody>
          <a:bodyPr/>
          <a:lstStyle/>
          <a:p>
            <a:pPr eaLnBrk="1" hangingPunct="1"/>
            <a:r>
              <a:rPr lang="en-US" smtClean="0"/>
              <a:t>An LCM for US Banks</a:t>
            </a:r>
          </a:p>
        </p:txBody>
      </p:sp>
      <p:sp>
        <p:nvSpPr>
          <p:cNvPr id="21507" name="Text Box 5"/>
          <p:cNvSpPr txBox="1">
            <a:spLocks noChangeArrowheads="1"/>
          </p:cNvSpPr>
          <p:nvPr/>
        </p:nvSpPr>
        <p:spPr bwMode="auto">
          <a:xfrm>
            <a:off x="2362200" y="1693863"/>
            <a:ext cx="4343400" cy="485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800" b="1">
                <a:latin typeface="Courier New" pitchFamily="49" charset="0"/>
              </a:rPr>
              <a:t>+---------------------------------------------+</a:t>
            </a:r>
          </a:p>
          <a:p>
            <a:r>
              <a:rPr lang="en-US" sz="800" b="1">
                <a:latin typeface="Courier New" pitchFamily="49" charset="0"/>
              </a:rPr>
              <a:t>| Latent Class / Panel LinearRg Model         |</a:t>
            </a:r>
          </a:p>
          <a:p>
            <a:r>
              <a:rPr lang="en-US" sz="800" b="1">
                <a:latin typeface="Courier New" pitchFamily="49" charset="0"/>
              </a:rPr>
              <a:t>| Number of observations             2500     |</a:t>
            </a:r>
          </a:p>
          <a:p>
            <a:r>
              <a:rPr lang="en-US" sz="800" b="1">
                <a:latin typeface="Courier New" pitchFamily="49" charset="0"/>
              </a:rPr>
              <a:t>| Log likelihood function       -722.4603     |</a:t>
            </a:r>
          </a:p>
          <a:p>
            <a:r>
              <a:rPr lang="en-US" sz="800" b="1">
                <a:latin typeface="Courier New" pitchFamily="49" charset="0"/>
              </a:rPr>
              <a:t>| Number of parameters                 23     |</a:t>
            </a:r>
          </a:p>
          <a:p>
            <a:r>
              <a:rPr lang="en-US" sz="800" b="1">
                <a:latin typeface="Courier New" pitchFamily="49" charset="0"/>
              </a:rPr>
              <a:t>| Akaike IC= 1490.921  Bayes IC= 1624.874     |</a:t>
            </a:r>
          </a:p>
          <a:p>
            <a:r>
              <a:rPr lang="en-US" sz="800" b="1">
                <a:latin typeface="Courier New" pitchFamily="49" charset="0"/>
              </a:rPr>
              <a:t>| Sample is  5 pds and     500 individuals.   |</a:t>
            </a:r>
          </a:p>
          <a:p>
            <a:r>
              <a:rPr lang="en-US" sz="800" b="1">
                <a:latin typeface="Courier New" pitchFamily="49" charset="0"/>
              </a:rPr>
              <a:t>+---------------------------------------------+</a:t>
            </a:r>
          </a:p>
          <a:p>
            <a:r>
              <a:rPr lang="en-US" sz="800" b="1">
                <a:latin typeface="Courier New" pitchFamily="49" charset="0"/>
              </a:rPr>
              <a:t>+---------+--------------+----------------+--------+---------+</a:t>
            </a:r>
          </a:p>
          <a:p>
            <a:r>
              <a:rPr lang="en-US" sz="800" b="1">
                <a:latin typeface="Courier New" pitchFamily="49" charset="0"/>
              </a:rPr>
              <a:t>|Variable | Coefficient  | Standard Error |b/St.Er.|P[|Z|&gt;z] |</a:t>
            </a:r>
          </a:p>
          <a:p>
            <a:r>
              <a:rPr lang="en-US" sz="800" b="1">
                <a:latin typeface="Courier New" pitchFamily="49" charset="0"/>
              </a:rPr>
              <a:t>+---------+--------------+----------------+--------+---------+</a:t>
            </a:r>
          </a:p>
          <a:p>
            <a:r>
              <a:rPr lang="en-US" sz="800" b="1">
                <a:latin typeface="Courier New" pitchFamily="49" charset="0"/>
              </a:rPr>
              <a:t>          Model parameters for latent class 1</a:t>
            </a:r>
          </a:p>
          <a:p>
            <a:r>
              <a:rPr lang="en-US" sz="800" b="1">
                <a:latin typeface="Courier New" pitchFamily="49" charset="0"/>
              </a:rPr>
              <a:t> Constant      2.12699463      .29651372     7.173   .0000</a:t>
            </a:r>
          </a:p>
          <a:p>
            <a:r>
              <a:rPr lang="en-US" sz="800" b="1">
                <a:latin typeface="Courier New" pitchFamily="49" charset="0"/>
              </a:rPr>
              <a:t> Q1             .12099446      .03964929     3.052   .0023</a:t>
            </a:r>
          </a:p>
          <a:p>
            <a:r>
              <a:rPr lang="en-US" sz="800" b="1">
                <a:latin typeface="Courier New" pitchFamily="49" charset="0"/>
              </a:rPr>
              <a:t> Q2             .36291987      .03752392     9.672   .0000</a:t>
            </a:r>
          </a:p>
          <a:p>
            <a:r>
              <a:rPr lang="en-US" sz="800" b="1">
                <a:latin typeface="Courier New" pitchFamily="49" charset="0"/>
              </a:rPr>
              <a:t> Q3             .10728655      .05245420     2.045   .0408</a:t>
            </a:r>
          </a:p>
          <a:p>
            <a:r>
              <a:rPr lang="en-US" sz="800" b="1">
                <a:latin typeface="Courier New" pitchFamily="49" charset="0"/>
              </a:rPr>
              <a:t> Q4             .12785217      .02482950     5.149   .0000</a:t>
            </a:r>
          </a:p>
          <a:p>
            <a:r>
              <a:rPr lang="en-US" sz="800" b="1">
                <a:latin typeface="Courier New" pitchFamily="49" charset="0"/>
              </a:rPr>
              <a:t> Q5             .39535779      .06081496     6.501   .0000</a:t>
            </a:r>
          </a:p>
          <a:p>
            <a:r>
              <a:rPr lang="en-US" sz="800" b="1">
                <a:latin typeface="Courier New" pitchFamily="49" charset="0"/>
              </a:rPr>
              <a:t> Sigma          .71931764      .02537027    28.353   .0000</a:t>
            </a:r>
          </a:p>
          <a:p>
            <a:r>
              <a:rPr lang="en-US" sz="800" b="1">
                <a:latin typeface="Courier New" pitchFamily="49" charset="0"/>
              </a:rPr>
              <a:t>          Model parameters for latent class 2</a:t>
            </a:r>
          </a:p>
          <a:p>
            <a:r>
              <a:rPr lang="en-US" sz="800" b="1">
                <a:latin typeface="Courier New" pitchFamily="49" charset="0"/>
              </a:rPr>
              <a:t> Constant      2.51877624      .06958519    36.197   .0000</a:t>
            </a:r>
          </a:p>
          <a:p>
            <a:r>
              <a:rPr lang="en-US" sz="800" b="1">
                <a:latin typeface="Courier New" pitchFamily="49" charset="0"/>
              </a:rPr>
              <a:t> Q1             .05918445      .00899501     6.580   .0000</a:t>
            </a:r>
          </a:p>
          <a:p>
            <a:r>
              <a:rPr lang="en-US" sz="800" b="1">
                <a:latin typeface="Courier New" pitchFamily="49" charset="0"/>
              </a:rPr>
              <a:t> Q2             .44083356      .00930001    47.401   .0000</a:t>
            </a:r>
          </a:p>
          <a:p>
            <a:r>
              <a:rPr lang="en-US" sz="800" b="1">
                <a:latin typeface="Courier New" pitchFamily="49" charset="0"/>
              </a:rPr>
              <a:t> Q3             .23897724      .01492919    16.007   .0000</a:t>
            </a:r>
          </a:p>
          <a:p>
            <a:r>
              <a:rPr lang="en-US" sz="800" b="1">
                <a:latin typeface="Courier New" pitchFamily="49" charset="0"/>
              </a:rPr>
              <a:t> Q4             .04896772      .00484760    10.101   .0000</a:t>
            </a:r>
          </a:p>
          <a:p>
            <a:r>
              <a:rPr lang="en-US" sz="800" b="1">
                <a:latin typeface="Courier New" pitchFamily="49" charset="0"/>
              </a:rPr>
              <a:t> Q5             .16105964      .01307985    12.314   .0000</a:t>
            </a:r>
          </a:p>
          <a:p>
            <a:r>
              <a:rPr lang="en-US" sz="800" b="1">
                <a:latin typeface="Courier New" pitchFamily="49" charset="0"/>
              </a:rPr>
              <a:t> Sigma          .18434496      .00520057    35.447   .0000</a:t>
            </a:r>
          </a:p>
          <a:p>
            <a:r>
              <a:rPr lang="en-US" sz="800" b="1">
                <a:latin typeface="Courier New" pitchFamily="49" charset="0"/>
              </a:rPr>
              <a:t>          Model parameters for latent class 3</a:t>
            </a:r>
          </a:p>
          <a:p>
            <a:r>
              <a:rPr lang="en-US" sz="800" b="1">
                <a:latin typeface="Courier New" pitchFamily="49" charset="0"/>
              </a:rPr>
              <a:t> Constant      3.83600468      .10233076    37.486   .0000</a:t>
            </a:r>
          </a:p>
          <a:p>
            <a:r>
              <a:rPr lang="en-US" sz="800" b="1">
                <a:latin typeface="Courier New" pitchFamily="49" charset="0"/>
              </a:rPr>
              <a:t> Q1             .08904293      .01502856     5.925   .0000</a:t>
            </a:r>
          </a:p>
          <a:p>
            <a:r>
              <a:rPr lang="en-US" sz="800" b="1">
                <a:latin typeface="Courier New" pitchFamily="49" charset="0"/>
              </a:rPr>
              <a:t> Q2             .33710302      .01266856    26.609   .0000</a:t>
            </a:r>
          </a:p>
          <a:p>
            <a:r>
              <a:rPr lang="en-US" sz="800" b="1">
                <a:latin typeface="Courier New" pitchFamily="49" charset="0"/>
              </a:rPr>
              <a:t> Q3            -.01256845      .01987228     -.632   .5271</a:t>
            </a:r>
          </a:p>
          <a:p>
            <a:r>
              <a:rPr lang="en-US" sz="800" b="1">
                <a:latin typeface="Courier New" pitchFamily="49" charset="0"/>
              </a:rPr>
              <a:t> Q4             .06333872      .00782013     8.099   .0000</a:t>
            </a:r>
          </a:p>
          <a:p>
            <a:r>
              <a:rPr lang="en-US" sz="800" b="1">
                <a:latin typeface="Courier New" pitchFamily="49" charset="0"/>
              </a:rPr>
              <a:t> Q5             .42847054      .02326421    18.418   .0000</a:t>
            </a:r>
          </a:p>
          <a:p>
            <a:r>
              <a:rPr lang="en-US" sz="800" b="1">
                <a:latin typeface="Courier New" pitchFamily="49" charset="0"/>
              </a:rPr>
              <a:t> Sigma          .23914408      .00872954    27.395   .0000</a:t>
            </a:r>
          </a:p>
          <a:p>
            <a:r>
              <a:rPr lang="en-US" sz="800" b="1">
                <a:latin typeface="Courier New" pitchFamily="49" charset="0"/>
              </a:rPr>
              <a:t>          Estimated prior probabilities for class membership</a:t>
            </a:r>
          </a:p>
          <a:p>
            <a:r>
              <a:rPr lang="en-US" sz="800" b="1">
                <a:latin typeface="Courier New" pitchFamily="49" charset="0"/>
              </a:rPr>
              <a:t> Class1Pr       .24778109      .02112395    11.730   .0000</a:t>
            </a:r>
          </a:p>
          <a:p>
            <a:r>
              <a:rPr lang="en-US" sz="800" b="1">
                <a:latin typeface="Courier New" pitchFamily="49" charset="0"/>
              </a:rPr>
              <a:t> Class2Pr       .45386105      .03497825    12.976   .0000</a:t>
            </a:r>
          </a:p>
          <a:p>
            <a:r>
              <a:rPr lang="en-US" sz="800" b="1">
                <a:latin typeface="Courier New" pitchFamily="49" charset="0"/>
              </a:rPr>
              <a:t> Class3Pr       .29835786      .03472726     8.591   .0000</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smtClean="0"/>
              <a:t>Heckman and Singer Model</a:t>
            </a:r>
          </a:p>
        </p:txBody>
      </p:sp>
      <p:sp>
        <p:nvSpPr>
          <p:cNvPr id="22531" name="Rectangle 3"/>
          <p:cNvSpPr>
            <a:spLocks noGrp="1" noChangeArrowheads="1"/>
          </p:cNvSpPr>
          <p:nvPr>
            <p:ph type="body" sz="half" idx="1"/>
          </p:nvPr>
        </p:nvSpPr>
        <p:spPr>
          <a:xfrm>
            <a:off x="457200" y="1600200"/>
            <a:ext cx="7924800" cy="4530725"/>
          </a:xfrm>
        </p:spPr>
        <p:txBody>
          <a:bodyPr/>
          <a:lstStyle/>
          <a:p>
            <a:pPr eaLnBrk="1" hangingPunct="1"/>
            <a:r>
              <a:rPr lang="en-US" sz="2400" smtClean="0"/>
              <a:t>Random Effects Model</a:t>
            </a:r>
          </a:p>
          <a:p>
            <a:pPr eaLnBrk="1" hangingPunct="1"/>
            <a:r>
              <a:rPr lang="en-US" sz="2400" smtClean="0"/>
              <a:t>Random Constants with Discrete Distribution</a:t>
            </a:r>
          </a:p>
        </p:txBody>
      </p:sp>
      <p:graphicFrame>
        <p:nvGraphicFramePr>
          <p:cNvPr id="22532" name="Object 3"/>
          <p:cNvGraphicFramePr>
            <a:graphicFrameLocks noChangeAspect="1"/>
          </p:cNvGraphicFramePr>
          <p:nvPr>
            <p:ph sz="half" idx="2"/>
          </p:nvPr>
        </p:nvGraphicFramePr>
        <p:xfrm>
          <a:off x="914400" y="2590800"/>
          <a:ext cx="6629400" cy="3549650"/>
        </p:xfrm>
        <a:graphic>
          <a:graphicData uri="http://schemas.openxmlformats.org/presentationml/2006/ole">
            <mc:AlternateContent xmlns:mc="http://schemas.openxmlformats.org/markup-compatibility/2006">
              <mc:Choice xmlns:v="urn:schemas-microsoft-com:vml" Requires="v">
                <p:oleObj spid="_x0000_s22534" name="Equation" r:id="rId4" imgW="4318000" imgH="2311400" progId="Equation.DSMT4">
                  <p:embed/>
                </p:oleObj>
              </mc:Choice>
              <mc:Fallback>
                <p:oleObj name="Equation" r:id="rId4" imgW="4318000" imgH="23114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590800"/>
                        <a:ext cx="6629400" cy="3549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533" name="Rectangle 6"/>
          <p:cNvSpPr>
            <a:spLocks noChangeArrowheads="1"/>
          </p:cNvSpPr>
          <p:nvPr/>
        </p:nvSpPr>
        <p:spPr bwMode="auto">
          <a:xfrm>
            <a:off x="838200" y="2895600"/>
            <a:ext cx="6629400" cy="381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p:txBody>
          <a:bodyPr/>
          <a:lstStyle/>
          <a:p>
            <a:pPr eaLnBrk="1" hangingPunct="1"/>
            <a:r>
              <a:rPr lang="en-US" smtClean="0"/>
              <a:t>3 Class Heckman-Singer Form</a:t>
            </a:r>
          </a:p>
        </p:txBody>
      </p:sp>
      <p:sp>
        <p:nvSpPr>
          <p:cNvPr id="23555" name="Text Box 4"/>
          <p:cNvSpPr txBox="1">
            <a:spLocks noChangeArrowheads="1"/>
          </p:cNvSpPr>
          <p:nvPr/>
        </p:nvSpPr>
        <p:spPr bwMode="auto">
          <a:xfrm>
            <a:off x="914400" y="1828800"/>
            <a:ext cx="7696200" cy="429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rPr>
              <a:t>| Log likelihood function       -722.4603     | (Full LC model)</a:t>
            </a:r>
          </a:p>
          <a:p>
            <a:r>
              <a:rPr lang="en-US" sz="1200" b="1">
                <a:latin typeface="Courier New" pitchFamily="49" charset="0"/>
              </a:rPr>
              <a:t>| Log likelihood function       -794.2760     | (Restricted – random constant)</a:t>
            </a:r>
          </a:p>
          <a:p>
            <a:r>
              <a:rPr lang="en-US" sz="1200" b="1">
                <a:latin typeface="Courier New" pitchFamily="49" charset="0"/>
              </a:rPr>
              <a:t>+--------+--------------+----------------+--------+--------+----------+</a:t>
            </a:r>
          </a:p>
          <a:p>
            <a:r>
              <a:rPr lang="en-US" sz="1200" b="1">
                <a:latin typeface="Courier New" pitchFamily="49" charset="0"/>
              </a:rPr>
              <a:t>|Variable| Coefficient  | Standard Error |b/St.Er.|P[|Z|&gt;z]| Mean of X|</a:t>
            </a:r>
          </a:p>
          <a:p>
            <a:r>
              <a:rPr lang="en-US" sz="1200" b="1">
                <a:latin typeface="Courier New" pitchFamily="49" charset="0"/>
              </a:rPr>
              <a:t>+--------+--------------+----------------+--------+--------+----------+</a:t>
            </a:r>
          </a:p>
          <a:p>
            <a:r>
              <a:rPr lang="en-US" sz="1200" b="1">
                <a:latin typeface="Courier New" pitchFamily="49" charset="0"/>
              </a:rPr>
              <a:t>---------+Model parameters for latent class 1</a:t>
            </a:r>
          </a:p>
          <a:p>
            <a:r>
              <a:rPr lang="en-US" sz="1200" b="1">
                <a:latin typeface="Courier New" pitchFamily="49" charset="0"/>
              </a:rPr>
              <a:t> Constant|    3.28396608       .09620151    34.136   .0000</a:t>
            </a:r>
          </a:p>
          <a:p>
            <a:r>
              <a:rPr lang="en-US" sz="1200" b="1">
                <a:latin typeface="Courier New" pitchFamily="49" charset="0"/>
              </a:rPr>
              <a:t> Q1      |     .06662880       .00698098     9.544   .0000   8.58763095</a:t>
            </a:r>
          </a:p>
          <a:p>
            <a:r>
              <a:rPr lang="en-US" sz="1200" b="1">
                <a:latin typeface="Courier New" pitchFamily="49" charset="0"/>
              </a:rPr>
              <a:t> Q2      |     .41250826       .00605969    68.074   .0000   10.0931831</a:t>
            </a:r>
          </a:p>
          <a:p>
            <a:r>
              <a:rPr lang="en-US" sz="1200" b="1">
                <a:latin typeface="Courier New" pitchFamily="49" charset="0"/>
              </a:rPr>
              <a:t> Q3      |     .13886506       .00908522    15.285   .0000   9.71949206</a:t>
            </a:r>
          </a:p>
          <a:p>
            <a:r>
              <a:rPr lang="en-US" sz="1200" b="1">
                <a:latin typeface="Courier New" pitchFamily="49" charset="0"/>
              </a:rPr>
              <a:t> Q4      |     .05974750       .00405876    14.721   .0000   7.78290462</a:t>
            </a:r>
          </a:p>
          <a:p>
            <a:r>
              <a:rPr lang="en-US" sz="1200" b="1">
                <a:latin typeface="Courier New" pitchFamily="49" charset="0"/>
              </a:rPr>
              <a:t> Q5      |     .26368046       .00934816    28.207   .0000   7.13715510</a:t>
            </a:r>
          </a:p>
          <a:p>
            <a:r>
              <a:rPr lang="en-US" sz="1200" b="1">
                <a:latin typeface="Courier New" pitchFamily="49" charset="0"/>
              </a:rPr>
              <a:t> Sigma   |     .75439763       .03173404    23.773   .0000</a:t>
            </a:r>
          </a:p>
          <a:p>
            <a:r>
              <a:rPr lang="en-US" sz="1200" b="1">
                <a:latin typeface="Courier New" pitchFamily="49" charset="0"/>
              </a:rPr>
              <a:t>---------+Model parameters for latent class 2 (Same slopes)</a:t>
            </a:r>
          </a:p>
          <a:p>
            <a:r>
              <a:rPr lang="en-US" sz="1200" b="1">
                <a:latin typeface="Courier New" pitchFamily="49" charset="0"/>
              </a:rPr>
              <a:t> Constant|    3.00580474       .05459323    55.058   .0000</a:t>
            </a:r>
          </a:p>
          <a:p>
            <a:r>
              <a:rPr lang="en-US" sz="1200" b="1">
                <a:latin typeface="Courier New" pitchFamily="49" charset="0"/>
              </a:rPr>
              <a:t> Sigma   |     .28646077       .01926618    14.869   .0000</a:t>
            </a:r>
          </a:p>
          <a:p>
            <a:r>
              <a:rPr lang="en-US" sz="1200" b="1">
                <a:latin typeface="Courier New" pitchFamily="49" charset="0"/>
              </a:rPr>
              <a:t>---------+Model parameters for latent class 3 (Same slopes)</a:t>
            </a:r>
          </a:p>
          <a:p>
            <a:r>
              <a:rPr lang="en-US" sz="1200" b="1">
                <a:latin typeface="Courier New" pitchFamily="49" charset="0"/>
              </a:rPr>
              <a:t> Constant|    2.91327814       .05028419    57.936   .0000</a:t>
            </a:r>
          </a:p>
          <a:p>
            <a:r>
              <a:rPr lang="en-US" sz="1200" b="1">
                <a:latin typeface="Courier New" pitchFamily="49" charset="0"/>
              </a:rPr>
              <a:t> Sigma   |     .18372096       .00917844    20.017   .0000</a:t>
            </a:r>
          </a:p>
          <a:p>
            <a:r>
              <a:rPr lang="en-US" sz="1200" b="1">
                <a:latin typeface="Courier New" pitchFamily="49" charset="0"/>
              </a:rPr>
              <a:t>---------+Estimated prior probabilities for class membership</a:t>
            </a:r>
          </a:p>
          <a:p>
            <a:r>
              <a:rPr lang="en-US" sz="1200" b="1">
                <a:latin typeface="Courier New" pitchFamily="49" charset="0"/>
              </a:rPr>
              <a:t> Class1Pr|     .23571564       .02199255    10.718   .0000</a:t>
            </a:r>
          </a:p>
          <a:p>
            <a:r>
              <a:rPr lang="en-US" sz="1200" b="1">
                <a:latin typeface="Courier New" pitchFamily="49" charset="0"/>
              </a:rPr>
              <a:t> Class2Pr|     .29609849       .07681471     3.855   .0001</a:t>
            </a:r>
          </a:p>
          <a:p>
            <a:r>
              <a:rPr lang="en-US" sz="1200" b="1">
                <a:latin typeface="Courier New" pitchFamily="49" charset="0"/>
              </a:rPr>
              <a:t> Class3Pr|     .46818587       .08003086     5.850   .0000</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idx="4294967295"/>
          </p:nvPr>
        </p:nvSpPr>
        <p:spPr/>
        <p:txBody>
          <a:bodyPr/>
          <a:lstStyle/>
          <a:p>
            <a:pPr eaLnBrk="1" hangingPunct="1"/>
            <a:r>
              <a:rPr lang="en-US" sz="3600" smtClean="0"/>
              <a:t>Heckman and Singer’s Model, J=1,…,5</a:t>
            </a:r>
          </a:p>
        </p:txBody>
      </p:sp>
      <p:pic>
        <p:nvPicPr>
          <p:cNvPr id="2457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676400"/>
            <a:ext cx="8153400" cy="494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smtClean="0"/>
              <a:t>LCM for Health Status</a:t>
            </a:r>
          </a:p>
        </p:txBody>
      </p:sp>
      <p:sp>
        <p:nvSpPr>
          <p:cNvPr id="25603" name="Rectangle 3"/>
          <p:cNvSpPr>
            <a:spLocks noGrp="1" noChangeArrowheads="1"/>
          </p:cNvSpPr>
          <p:nvPr>
            <p:ph type="body" idx="1"/>
          </p:nvPr>
        </p:nvSpPr>
        <p:spPr>
          <a:xfrm>
            <a:off x="990600" y="1676400"/>
            <a:ext cx="7239000" cy="2438400"/>
          </a:xfrm>
        </p:spPr>
        <p:txBody>
          <a:bodyPr/>
          <a:lstStyle/>
          <a:p>
            <a:pPr eaLnBrk="1" hangingPunct="1"/>
            <a:r>
              <a:rPr lang="en-US" smtClean="0"/>
              <a:t>Self Assessed Health Status = 0,1,…,10</a:t>
            </a:r>
          </a:p>
          <a:p>
            <a:pPr eaLnBrk="1" hangingPunct="1"/>
            <a:r>
              <a:rPr lang="en-US" smtClean="0"/>
              <a:t>Recoded:  Healthy  =  HSAT &gt; 6</a:t>
            </a:r>
          </a:p>
          <a:p>
            <a:pPr eaLnBrk="1" hangingPunct="1"/>
            <a:r>
              <a:rPr lang="en-US" smtClean="0"/>
              <a:t>Prob = f(Age,Educ,Income,Married,Kids)</a:t>
            </a:r>
          </a:p>
          <a:p>
            <a:pPr eaLnBrk="1" hangingPunct="1"/>
            <a:r>
              <a:rPr lang="en-US" smtClean="0"/>
              <a:t>2, 3 classes</a:t>
            </a:r>
          </a:p>
        </p:txBody>
      </p:sp>
      <p:pic>
        <p:nvPicPr>
          <p:cNvPr id="2560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3810000"/>
            <a:ext cx="7010400" cy="263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Rectangle 5"/>
          <p:cNvSpPr>
            <a:spLocks noChangeArrowheads="1"/>
          </p:cNvSpPr>
          <p:nvPr/>
        </p:nvSpPr>
        <p:spPr bwMode="auto">
          <a:xfrm>
            <a:off x="1943100" y="4495800"/>
            <a:ext cx="3733800" cy="1600200"/>
          </a:xfrm>
          <a:prstGeom prst="rect">
            <a:avLst/>
          </a:prstGeom>
          <a:solidFill>
            <a:schemeClr val="accent1">
              <a:alpha val="14902"/>
            </a:schemeClr>
          </a:solidFill>
          <a:ln w="19050">
            <a:solidFill>
              <a:schemeClr val="tx1"/>
            </a:solidFill>
            <a:miter lim="800000"/>
            <a:headEnd/>
            <a:tailEnd/>
          </a:ln>
        </p:spPr>
        <p:txBody>
          <a:bodyPr wrap="none" anchor="ctr"/>
          <a:lstStyle/>
          <a:p>
            <a:endParaRPr lang="en-US"/>
          </a:p>
        </p:txBody>
      </p:sp>
      <p:sp>
        <p:nvSpPr>
          <p:cNvPr id="25606" name="Rectangle 6"/>
          <p:cNvSpPr>
            <a:spLocks noChangeArrowheads="1"/>
          </p:cNvSpPr>
          <p:nvPr/>
        </p:nvSpPr>
        <p:spPr bwMode="auto">
          <a:xfrm>
            <a:off x="5715000" y="4114800"/>
            <a:ext cx="2209800" cy="1981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Grp="1" noChangeArrowheads="1"/>
          </p:cNvSpPr>
          <p:nvPr>
            <p:ph type="title"/>
          </p:nvPr>
        </p:nvSpPr>
        <p:spPr>
          <a:xfrm>
            <a:off x="457200" y="277813"/>
            <a:ext cx="8229600" cy="636587"/>
          </a:xfrm>
        </p:spPr>
        <p:txBody>
          <a:bodyPr/>
          <a:lstStyle/>
          <a:p>
            <a:pPr eaLnBrk="1" hangingPunct="1"/>
            <a:r>
              <a:rPr lang="en-US" sz="3600" smtClean="0"/>
              <a:t>Too Many Classes</a:t>
            </a:r>
          </a:p>
        </p:txBody>
      </p:sp>
      <p:sp>
        <p:nvSpPr>
          <p:cNvPr id="26627" name="Rectangle 5"/>
          <p:cNvSpPr>
            <a:spLocks noChangeArrowheads="1"/>
          </p:cNvSpPr>
          <p:nvPr/>
        </p:nvSpPr>
        <p:spPr bwMode="auto">
          <a:xfrm>
            <a:off x="381000" y="1371600"/>
            <a:ext cx="8382000" cy="228600"/>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wrap="none" anchor="ctr"/>
          <a:lstStyle/>
          <a:p>
            <a:endParaRPr lang="en-US"/>
          </a:p>
        </p:txBody>
      </p:sp>
      <p:sp>
        <p:nvSpPr>
          <p:cNvPr id="26628" name="Text Box 6"/>
          <p:cNvSpPr txBox="1">
            <a:spLocks noChangeArrowheads="1"/>
          </p:cNvSpPr>
          <p:nvPr/>
        </p:nvSpPr>
        <p:spPr bwMode="auto">
          <a:xfrm>
            <a:off x="1371600" y="914400"/>
            <a:ext cx="6324600" cy="557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000" b="1">
                <a:latin typeface="Courier New" pitchFamily="49" charset="0"/>
              </a:rPr>
              <a:t>----------------------------------------------------------------------</a:t>
            </a:r>
          </a:p>
          <a:p>
            <a:r>
              <a:rPr lang="en-US" sz="1000" b="1">
                <a:latin typeface="Courier New" pitchFamily="49" charset="0"/>
              </a:rPr>
              <a:t>Latent Class / Panel Probit   Model</a:t>
            </a:r>
          </a:p>
          <a:p>
            <a:r>
              <a:rPr lang="en-US" sz="1000" b="1">
                <a:latin typeface="Courier New" pitchFamily="49" charset="0"/>
              </a:rPr>
              <a:t>Dependent variable              HEALTHY</a:t>
            </a:r>
          </a:p>
          <a:p>
            <a:r>
              <a:rPr lang="en-US" sz="1000" b="1">
                <a:latin typeface="Courier New" pitchFamily="49" charset="0"/>
              </a:rPr>
              <a:t>Estimation based on N =   6209, K =  20</a:t>
            </a:r>
          </a:p>
          <a:p>
            <a:r>
              <a:rPr lang="en-US" sz="1000" b="1">
                <a:latin typeface="Courier New" pitchFamily="49" charset="0"/>
              </a:rPr>
              <a:t>Unbalanced panel has    887 individuals</a:t>
            </a:r>
          </a:p>
          <a:p>
            <a:r>
              <a:rPr lang="en-US" sz="1000" b="1">
                <a:latin typeface="Courier New" pitchFamily="49" charset="0"/>
              </a:rPr>
              <a:t>PROBIT (normal)  probability model</a:t>
            </a:r>
          </a:p>
          <a:p>
            <a:r>
              <a:rPr lang="en-US" sz="1000" b="1">
                <a:latin typeface="Courier New" pitchFamily="49" charset="0"/>
              </a:rPr>
              <a:t>Model fit with  3 latent classes.</a:t>
            </a:r>
          </a:p>
          <a:p>
            <a:r>
              <a:rPr lang="en-US" sz="1000" b="1">
                <a:latin typeface="Courier New" pitchFamily="49" charset="0"/>
              </a:rPr>
              <a:t>--------+-------------------------------------------------------------</a:t>
            </a:r>
          </a:p>
          <a:p>
            <a:r>
              <a:rPr lang="en-US" sz="1000" b="1">
                <a:latin typeface="Courier New" pitchFamily="49" charset="0"/>
              </a:rPr>
              <a:t>Variable| Coefficient    Standard Error  b/St.Er. P[|Z|&gt;z]   Mean of X</a:t>
            </a:r>
          </a:p>
          <a:p>
            <a:r>
              <a:rPr lang="en-US" sz="1000" b="1">
                <a:latin typeface="Courier New" pitchFamily="49" charset="0"/>
              </a:rPr>
              <a:t>--------+-------------------------------------------------------------</a:t>
            </a:r>
          </a:p>
          <a:p>
            <a:r>
              <a:rPr lang="en-US" sz="1000" b="1">
                <a:latin typeface="Courier New" pitchFamily="49" charset="0"/>
              </a:rPr>
              <a:t>        |Model parameters for latent class 1</a:t>
            </a:r>
          </a:p>
          <a:p>
            <a:r>
              <a:rPr lang="en-US" sz="1000" b="1">
                <a:latin typeface="Courier New" pitchFamily="49" charset="0"/>
              </a:rPr>
              <a:t>Constant|     .01265        .385900D+10      .000  1.0000</a:t>
            </a:r>
          </a:p>
          <a:p>
            <a:r>
              <a:rPr lang="en-US" sz="1000" b="1">
                <a:latin typeface="Courier New" pitchFamily="49" charset="0"/>
              </a:rPr>
              <a:t>     AGE|     .16523        .138024D+09      .000  1.0000      44.3352</a:t>
            </a:r>
          </a:p>
          <a:p>
            <a:r>
              <a:rPr lang="en-US" sz="1000" b="1">
                <a:latin typeface="Courier New" pitchFamily="49" charset="0"/>
              </a:rPr>
              <a:t>    EDUC|     .15327        .520918D+08      .000  1.0000      10.9409</a:t>
            </a:r>
          </a:p>
          <a:p>
            <a:r>
              <a:rPr lang="en-US" sz="1000" b="1">
                <a:latin typeface="Courier New" pitchFamily="49" charset="0"/>
              </a:rPr>
              <a:t>  HHNINC|     .43195        .887276D+09      .000  1.0000       .34930</a:t>
            </a:r>
          </a:p>
          <a:p>
            <a:r>
              <a:rPr lang="en-US" sz="1000" b="1">
                <a:latin typeface="Courier New" pitchFamily="49" charset="0"/>
              </a:rPr>
              <a:t> MARRIED|     .06640        .153413D+09      .000  1.0000       .84539</a:t>
            </a:r>
          </a:p>
          <a:p>
            <a:r>
              <a:rPr lang="en-US" sz="1000" b="1">
                <a:latin typeface="Courier New" pitchFamily="49" charset="0"/>
              </a:rPr>
              <a:t>  HHKIDS|     .17832        .152061D+09      .000  1.0000       .45482</a:t>
            </a:r>
          </a:p>
          <a:p>
            <a:r>
              <a:rPr lang="en-US" sz="1000" b="1">
                <a:latin typeface="Courier New" pitchFamily="49" charset="0"/>
              </a:rPr>
              <a:t>        |Model parameters for latent class 2</a:t>
            </a:r>
          </a:p>
          <a:p>
            <a:r>
              <a:rPr lang="en-US" sz="1000" b="1">
                <a:latin typeface="Courier New" pitchFamily="49" charset="0"/>
              </a:rPr>
              <a:t>Constant|     .32074          .29082        1.103   .2701</a:t>
            </a:r>
          </a:p>
          <a:p>
            <a:r>
              <a:rPr lang="en-US" sz="1000" b="1">
                <a:latin typeface="Courier New" pitchFamily="49" charset="0"/>
              </a:rPr>
              <a:t>     AGE|    -.02690***       .00406       -6.622   .0000      44.3352</a:t>
            </a:r>
          </a:p>
          <a:p>
            <a:r>
              <a:rPr lang="en-US" sz="1000" b="1">
                <a:latin typeface="Courier New" pitchFamily="49" charset="0"/>
              </a:rPr>
              <a:t>    EDUC|     .12215***       .01753        6.969   .0000      10.9409</a:t>
            </a:r>
          </a:p>
          <a:p>
            <a:r>
              <a:rPr lang="en-US" sz="1000" b="1">
                <a:latin typeface="Courier New" pitchFamily="49" charset="0"/>
              </a:rPr>
              <a:t>  HHNINC|    -.03849          .17139        -.225   .8223       .34930</a:t>
            </a:r>
          </a:p>
          <a:p>
            <a:r>
              <a:rPr lang="en-US" sz="1000" b="1">
                <a:latin typeface="Courier New" pitchFamily="49" charset="0"/>
              </a:rPr>
              <a:t> MARRIED|     .20051***       .07749        2.588   .0097       .84539</a:t>
            </a:r>
          </a:p>
          <a:p>
            <a:r>
              <a:rPr lang="en-US" sz="1000" b="1">
                <a:latin typeface="Courier New" pitchFamily="49" charset="0"/>
              </a:rPr>
              <a:t>  HHKIDS|     .05879          .06565         .895   .3705       .45482</a:t>
            </a:r>
          </a:p>
          <a:p>
            <a:r>
              <a:rPr lang="en-US" sz="1000" b="1">
                <a:latin typeface="Courier New" pitchFamily="49" charset="0"/>
              </a:rPr>
              <a:t>        |Model parameters for latent class 3</a:t>
            </a:r>
          </a:p>
          <a:p>
            <a:r>
              <a:rPr lang="en-US" sz="1000" b="1">
                <a:latin typeface="Courier New" pitchFamily="49" charset="0"/>
              </a:rPr>
              <a:t>Constant|     .00731          .26582         .027   .9781</a:t>
            </a:r>
          </a:p>
          <a:p>
            <a:r>
              <a:rPr lang="en-US" sz="1000" b="1">
                <a:latin typeface="Courier New" pitchFamily="49" charset="0"/>
              </a:rPr>
              <a:t>     AGE|    -.03396***       .00446       -7.612   .0000      44.3352</a:t>
            </a:r>
          </a:p>
          <a:p>
            <a:r>
              <a:rPr lang="en-US" sz="1000" b="1">
                <a:latin typeface="Courier New" pitchFamily="49" charset="0"/>
              </a:rPr>
              <a:t>    EDUC|     .02741*         .01466        1.869   .0616      10.9409</a:t>
            </a:r>
          </a:p>
          <a:p>
            <a:r>
              <a:rPr lang="en-US" sz="1000" b="1">
                <a:latin typeface="Courier New" pitchFamily="49" charset="0"/>
              </a:rPr>
              <a:t>  HHNINC|     .73861***       .24133        3.061   .0022       .34930</a:t>
            </a:r>
          </a:p>
          <a:p>
            <a:r>
              <a:rPr lang="en-US" sz="1000" b="1">
                <a:latin typeface="Courier New" pitchFamily="49" charset="0"/>
              </a:rPr>
              <a:t> MARRIED|     .10671          .10520        1.014   .3104       .84539</a:t>
            </a:r>
          </a:p>
          <a:p>
            <a:r>
              <a:rPr lang="en-US" sz="1000" b="1">
                <a:latin typeface="Courier New" pitchFamily="49" charset="0"/>
              </a:rPr>
              <a:t>  HHKIDS|     .16550**        .07838        2.111   .0347       .45482</a:t>
            </a:r>
          </a:p>
          <a:p>
            <a:r>
              <a:rPr lang="en-US" sz="1000" b="1">
                <a:latin typeface="Courier New" pitchFamily="49" charset="0"/>
              </a:rPr>
              <a:t>        |Estimated prior probabilities for class membership</a:t>
            </a:r>
          </a:p>
          <a:p>
            <a:r>
              <a:rPr lang="en-US" sz="1000" b="1">
                <a:latin typeface="Courier New" pitchFamily="49" charset="0"/>
              </a:rPr>
              <a:t>Class1Pr|     .12387***       .01676        7.390   .0000</a:t>
            </a:r>
          </a:p>
          <a:p>
            <a:r>
              <a:rPr lang="en-US" sz="1000" b="1">
                <a:latin typeface="Courier New" pitchFamily="49" charset="0"/>
              </a:rPr>
              <a:t>Class2Pr|     .52530***       .02447       21.468   .0000</a:t>
            </a:r>
          </a:p>
          <a:p>
            <a:r>
              <a:rPr lang="en-US" sz="1000" b="1">
                <a:latin typeface="Courier New" pitchFamily="49" charset="0"/>
              </a:rPr>
              <a:t>Class3Pr|     .35083***       .02268       15.466   .0000</a:t>
            </a:r>
          </a:p>
          <a:p>
            <a:r>
              <a:rPr lang="en-US" sz="1000" b="1">
                <a:latin typeface="Courier New" pitchFamily="49" charset="0"/>
              </a:rPr>
              <a:t>--------+-------------------------------------------------------------</a:t>
            </a:r>
          </a:p>
        </p:txBody>
      </p:sp>
      <p:sp>
        <p:nvSpPr>
          <p:cNvPr id="26629" name="Rectangle 7"/>
          <p:cNvSpPr>
            <a:spLocks noChangeArrowheads="1"/>
          </p:cNvSpPr>
          <p:nvPr/>
        </p:nvSpPr>
        <p:spPr bwMode="auto">
          <a:xfrm>
            <a:off x="2286000" y="2667000"/>
            <a:ext cx="3810000" cy="914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smtClean="0"/>
              <a:t>Two Class Model</a:t>
            </a:r>
          </a:p>
        </p:txBody>
      </p:sp>
      <p:sp>
        <p:nvSpPr>
          <p:cNvPr id="27651" name="Text Box 4"/>
          <p:cNvSpPr txBox="1">
            <a:spLocks noChangeArrowheads="1"/>
          </p:cNvSpPr>
          <p:nvPr/>
        </p:nvSpPr>
        <p:spPr bwMode="auto">
          <a:xfrm>
            <a:off x="990600" y="1600200"/>
            <a:ext cx="7086600"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rPr>
              <a:t>----------------------------------------------------------------------</a:t>
            </a:r>
          </a:p>
          <a:p>
            <a:r>
              <a:rPr lang="en-US" sz="1200" b="1">
                <a:latin typeface="Courier New" pitchFamily="49" charset="0"/>
              </a:rPr>
              <a:t>Latent Class / Panel Probit   Model</a:t>
            </a:r>
          </a:p>
          <a:p>
            <a:r>
              <a:rPr lang="en-US" sz="1200" b="1">
                <a:latin typeface="Courier New" pitchFamily="49" charset="0"/>
              </a:rPr>
              <a:t>Dependent variable              HEALTHY</a:t>
            </a:r>
          </a:p>
          <a:p>
            <a:r>
              <a:rPr lang="en-US" sz="1200" b="1">
                <a:latin typeface="Courier New" pitchFamily="49" charset="0"/>
              </a:rPr>
              <a:t>Unbalanced panel has    887 individuals</a:t>
            </a:r>
          </a:p>
          <a:p>
            <a:r>
              <a:rPr lang="en-US" sz="1200" b="1">
                <a:latin typeface="Courier New" pitchFamily="49" charset="0"/>
              </a:rPr>
              <a:t>PROBIT (normal)  probability model</a:t>
            </a:r>
          </a:p>
          <a:p>
            <a:r>
              <a:rPr lang="en-US" sz="1200" b="1">
                <a:latin typeface="Courier New" pitchFamily="49" charset="0"/>
              </a:rPr>
              <a:t>Model fit with  2 latent classes.</a:t>
            </a:r>
          </a:p>
          <a:p>
            <a:r>
              <a:rPr lang="en-US" sz="1200" b="1">
                <a:latin typeface="Courier New" pitchFamily="49" charset="0"/>
              </a:rPr>
              <a:t>--------+-------------------------------------------------------------</a:t>
            </a: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        |Model parameters for latent class 1</a:t>
            </a:r>
          </a:p>
          <a:p>
            <a:r>
              <a:rPr lang="en-US" sz="1200" b="1">
                <a:latin typeface="Courier New" pitchFamily="49" charset="0"/>
              </a:rPr>
              <a:t>Constant|     .61652**        .28620        2.154   .0312</a:t>
            </a:r>
          </a:p>
          <a:p>
            <a:r>
              <a:rPr lang="en-US" sz="1200" b="1">
                <a:latin typeface="Courier New" pitchFamily="49" charset="0"/>
              </a:rPr>
              <a:t>     AGE|    -.02466***       .00401       -6.143   .0000      44.3352</a:t>
            </a:r>
          </a:p>
          <a:p>
            <a:r>
              <a:rPr lang="en-US" sz="1200" b="1">
                <a:latin typeface="Courier New" pitchFamily="49" charset="0"/>
              </a:rPr>
              <a:t>    EDUC|     .11759***       .01852        6.351   .0000      10.9409</a:t>
            </a:r>
          </a:p>
          <a:p>
            <a:r>
              <a:rPr lang="en-US" sz="1200" b="1">
                <a:latin typeface="Courier New" pitchFamily="49" charset="0"/>
              </a:rPr>
              <a:t>  HHNINC|     .10713          .20447         .524   .6003       .34930</a:t>
            </a:r>
          </a:p>
          <a:p>
            <a:r>
              <a:rPr lang="en-US" sz="1200" b="1">
                <a:latin typeface="Courier New" pitchFamily="49" charset="0"/>
              </a:rPr>
              <a:t> MARRIED|     .11705          .09574        1.223   .2215       .84539</a:t>
            </a:r>
          </a:p>
          <a:p>
            <a:r>
              <a:rPr lang="en-US" sz="1200" b="1">
                <a:latin typeface="Courier New" pitchFamily="49" charset="0"/>
              </a:rPr>
              <a:t>  HHKIDS|     .04421          .07017         .630   .5287       .45482</a:t>
            </a:r>
          </a:p>
          <a:p>
            <a:r>
              <a:rPr lang="en-US" sz="1200" b="1">
                <a:latin typeface="Courier New" pitchFamily="49" charset="0"/>
              </a:rPr>
              <a:t>        |Model parameters for latent class 2</a:t>
            </a:r>
          </a:p>
          <a:p>
            <a:r>
              <a:rPr lang="en-US" sz="1200" b="1">
                <a:latin typeface="Courier New" pitchFamily="49" charset="0"/>
              </a:rPr>
              <a:t>Constant|     .18988          .31890         .595   .5516</a:t>
            </a:r>
          </a:p>
          <a:p>
            <a:r>
              <a:rPr lang="en-US" sz="1200" b="1">
                <a:latin typeface="Courier New" pitchFamily="49" charset="0"/>
              </a:rPr>
              <a:t>     AGE|    -.03120***       .00464       -6.719   .0000      44.3352</a:t>
            </a:r>
          </a:p>
          <a:p>
            <a:r>
              <a:rPr lang="en-US" sz="1200" b="1">
                <a:latin typeface="Courier New" pitchFamily="49" charset="0"/>
              </a:rPr>
              <a:t>    EDUC|     .02122          .01934        1.097   .2726      10.9409</a:t>
            </a:r>
          </a:p>
          <a:p>
            <a:r>
              <a:rPr lang="en-US" sz="1200" b="1">
                <a:latin typeface="Courier New" pitchFamily="49" charset="0"/>
              </a:rPr>
              <a:t>  HHNINC|     .61039***       .19688        3.100   .0019       .34930</a:t>
            </a:r>
          </a:p>
          <a:p>
            <a:r>
              <a:rPr lang="en-US" sz="1200" b="1">
                <a:latin typeface="Courier New" pitchFamily="49" charset="0"/>
              </a:rPr>
              <a:t> MARRIED|     .06201          .10035         .618   .5367       .84539</a:t>
            </a:r>
          </a:p>
          <a:p>
            <a:r>
              <a:rPr lang="en-US" sz="1200" b="1">
                <a:latin typeface="Courier New" pitchFamily="49" charset="0"/>
              </a:rPr>
              <a:t>  HHKIDS|     .19465**        .07936        2.453   .0142       .45482</a:t>
            </a:r>
          </a:p>
          <a:p>
            <a:r>
              <a:rPr lang="en-US" sz="1200" b="1">
                <a:latin typeface="Courier New" pitchFamily="49" charset="0"/>
              </a:rPr>
              <a:t>        |Estimated prior probabilities for class membership</a:t>
            </a:r>
          </a:p>
          <a:p>
            <a:r>
              <a:rPr lang="en-US" sz="1200" b="1">
                <a:latin typeface="Courier New" pitchFamily="49" charset="0"/>
              </a:rPr>
              <a:t>Class1Pr|     .56604***       .02487       22.763   .0000</a:t>
            </a:r>
          </a:p>
          <a:p>
            <a:r>
              <a:rPr lang="en-US" sz="1200" b="1">
                <a:latin typeface="Courier New" pitchFamily="49" charset="0"/>
              </a:rPr>
              <a:t>Class2Pr|     .43396***       .02487       17.452   .0000</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smtClean="0"/>
              <a:t>Partial Effects in LC Model</a:t>
            </a:r>
          </a:p>
        </p:txBody>
      </p:sp>
      <p:sp>
        <p:nvSpPr>
          <p:cNvPr id="28675" name="Text Box 4"/>
          <p:cNvSpPr txBox="1">
            <a:spLocks noChangeArrowheads="1"/>
          </p:cNvSpPr>
          <p:nvPr/>
        </p:nvSpPr>
        <p:spPr bwMode="auto">
          <a:xfrm>
            <a:off x="1066800" y="1676400"/>
            <a:ext cx="6934200"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rPr>
              <a:t>----------------------------------------------------------------------</a:t>
            </a:r>
          </a:p>
          <a:p>
            <a:r>
              <a:rPr lang="en-US" sz="1200" b="1">
                <a:latin typeface="Courier New" pitchFamily="49" charset="0"/>
              </a:rPr>
              <a:t>Partial derivatives of expected val. with</a:t>
            </a:r>
          </a:p>
          <a:p>
            <a:r>
              <a:rPr lang="en-US" sz="1200" b="1">
                <a:latin typeface="Courier New" pitchFamily="49" charset="0"/>
              </a:rPr>
              <a:t>respect to the vector of characteristics.</a:t>
            </a:r>
          </a:p>
          <a:p>
            <a:r>
              <a:rPr lang="en-US" sz="1200" b="1">
                <a:latin typeface="Courier New" pitchFamily="49" charset="0"/>
              </a:rPr>
              <a:t>They are computed at the means of the Xs.</a:t>
            </a:r>
          </a:p>
          <a:p>
            <a:r>
              <a:rPr lang="en-US" sz="1200" b="1">
                <a:latin typeface="Courier New" pitchFamily="49" charset="0"/>
              </a:rPr>
              <a:t>Conditional Mean at Sample Point    .6116</a:t>
            </a:r>
          </a:p>
          <a:p>
            <a:r>
              <a:rPr lang="en-US" sz="1200" b="1">
                <a:latin typeface="Courier New" pitchFamily="49" charset="0"/>
              </a:rPr>
              <a:t>Scale Factor for Marginal Effects   .3832</a:t>
            </a:r>
          </a:p>
          <a:p>
            <a:r>
              <a:rPr lang="en-US" sz="1200" b="1">
                <a:latin typeface="Courier New" pitchFamily="49" charset="0"/>
              </a:rPr>
              <a:t>B for latent class model is a wghted avrg.</a:t>
            </a:r>
          </a:p>
          <a:p>
            <a:r>
              <a:rPr lang="en-US" sz="1200" b="1">
                <a:latin typeface="Courier New" pitchFamily="49" charset="0"/>
              </a:rPr>
              <a:t>--------+-------------------------------------------------------------</a:t>
            </a:r>
          </a:p>
          <a:p>
            <a:r>
              <a:rPr lang="en-US" sz="1200" b="1">
                <a:latin typeface="Courier New" pitchFamily="49" charset="0"/>
              </a:rPr>
              <a:t>Variable| Coefficient    Standard Error  b/St.Er. P[|Z|&gt;z]  Elasticity</a:t>
            </a:r>
          </a:p>
          <a:p>
            <a:r>
              <a:rPr lang="en-US" sz="1200" b="1">
                <a:latin typeface="Courier New" pitchFamily="49" charset="0"/>
              </a:rPr>
              <a:t>--------+-------------------------------------------------------------</a:t>
            </a:r>
          </a:p>
          <a:p>
            <a:r>
              <a:rPr lang="en-US" sz="1200" b="1">
                <a:latin typeface="Courier New" pitchFamily="49" charset="0"/>
              </a:rPr>
              <a:t>        |Two class latent class model</a:t>
            </a:r>
          </a:p>
          <a:p>
            <a:r>
              <a:rPr lang="en-US" sz="1200" b="1">
                <a:latin typeface="Courier New" pitchFamily="49" charset="0"/>
              </a:rPr>
              <a:t>     AGE|    -.01054***       .00134       -7.860   .0000      -.76377</a:t>
            </a:r>
          </a:p>
          <a:p>
            <a:r>
              <a:rPr lang="en-US" sz="1200" b="1">
                <a:latin typeface="Courier New" pitchFamily="49" charset="0"/>
              </a:rPr>
              <a:t>    EDUC|     .02904***       .00589        4.932   .0000       .51939</a:t>
            </a:r>
          </a:p>
          <a:p>
            <a:r>
              <a:rPr lang="en-US" sz="1200" b="1">
                <a:latin typeface="Courier New" pitchFamily="49" charset="0"/>
              </a:rPr>
              <a:t>  HHNINC|     .12475**        .05598        2.228   .0259       .07124</a:t>
            </a:r>
          </a:p>
          <a:p>
            <a:r>
              <a:rPr lang="en-US" sz="1200" b="1">
                <a:latin typeface="Courier New" pitchFamily="49" charset="0"/>
              </a:rPr>
              <a:t> MARRIED|     .03570          .02991        1.194   .2326       .04934</a:t>
            </a:r>
          </a:p>
          <a:p>
            <a:r>
              <a:rPr lang="en-US" sz="1200" b="1">
                <a:latin typeface="Courier New" pitchFamily="49" charset="0"/>
              </a:rPr>
              <a:t>  HHKIDS|     .04196**        .02075        2.022   .0432       .03120</a:t>
            </a:r>
          </a:p>
          <a:p>
            <a:r>
              <a:rPr lang="en-US" sz="1200" b="1">
                <a:latin typeface="Courier New" pitchFamily="49" charset="0"/>
              </a:rPr>
              <a:t>--------+-------------------------------------------------------------</a:t>
            </a:r>
          </a:p>
          <a:p>
            <a:r>
              <a:rPr lang="en-US" sz="1200" b="1">
                <a:latin typeface="Courier New" pitchFamily="49" charset="0"/>
              </a:rPr>
              <a:t>        |Pooled Probit Model</a:t>
            </a:r>
          </a:p>
          <a:p>
            <a:r>
              <a:rPr lang="en-US" sz="1200" b="1">
                <a:latin typeface="Courier New" pitchFamily="49" charset="0"/>
              </a:rPr>
              <a:t>     AGE|    -.00846***       .00081      -10.429   .0000      -.63399</a:t>
            </a:r>
          </a:p>
          <a:p>
            <a:r>
              <a:rPr lang="en-US" sz="1200" b="1">
                <a:latin typeface="Courier New" pitchFamily="49" charset="0"/>
              </a:rPr>
              <a:t>    EDUC|     .03219***       .00336        9.594   .0000       .59568</a:t>
            </a:r>
          </a:p>
          <a:p>
            <a:r>
              <a:rPr lang="en-US" sz="1200" b="1">
                <a:latin typeface="Courier New" pitchFamily="49" charset="0"/>
              </a:rPr>
              <a:t>  HHNINC|     .16699***       .04253        3.927   .0001       .09865</a:t>
            </a:r>
          </a:p>
          <a:p>
            <a:r>
              <a:rPr lang="en-US" sz="1200" b="1">
                <a:latin typeface="Courier New" pitchFamily="49" charset="0"/>
              </a:rPr>
              <a:t>        |Marginal effect for dummy variable is P|1 - P|0.</a:t>
            </a:r>
          </a:p>
          <a:p>
            <a:r>
              <a:rPr lang="en-US" sz="1200" b="1">
                <a:latin typeface="Courier New" pitchFamily="49" charset="0"/>
              </a:rPr>
              <a:t> MARRIED|     .02414          .01877        1.286   .1986       .03451</a:t>
            </a:r>
          </a:p>
          <a:p>
            <a:r>
              <a:rPr lang="en-US" sz="1200" b="1">
                <a:latin typeface="Courier New" pitchFamily="49" charset="0"/>
              </a:rPr>
              <a:t>        |Marginal effect for dummy variable is P|1 - P|0.</a:t>
            </a:r>
          </a:p>
          <a:p>
            <a:r>
              <a:rPr lang="en-US" sz="1200" b="1">
                <a:latin typeface="Courier New" pitchFamily="49" charset="0"/>
              </a:rPr>
              <a:t>  HHKIDS|     .06754***       .01483        4.555   .0000       .05195</a:t>
            </a:r>
          </a:p>
          <a:p>
            <a:r>
              <a:rPr lang="en-US" sz="1200" b="1">
                <a:latin typeface="Courier New" pitchFamily="49" charset="0"/>
              </a:rPr>
              <a: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mtClean="0"/>
              <a:t>Conditional Means of Parameters</a:t>
            </a:r>
          </a:p>
        </p:txBody>
      </p:sp>
      <p:pic>
        <p:nvPicPr>
          <p:cNvPr id="2969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2667000"/>
            <a:ext cx="51816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9700" name="Object 5"/>
          <p:cNvGraphicFramePr>
            <a:graphicFrameLocks noChangeAspect="1"/>
          </p:cNvGraphicFramePr>
          <p:nvPr/>
        </p:nvGraphicFramePr>
        <p:xfrm>
          <a:off x="1828800" y="1676400"/>
          <a:ext cx="5943600" cy="947738"/>
        </p:xfrm>
        <a:graphic>
          <a:graphicData uri="http://schemas.openxmlformats.org/presentationml/2006/ole">
            <mc:AlternateContent xmlns:mc="http://schemas.openxmlformats.org/markup-compatibility/2006">
              <mc:Choice xmlns:v="urn:schemas-microsoft-com:vml" Requires="v">
                <p:oleObj spid="_x0000_s29701" name="Equation" r:id="rId5" imgW="3263900" imgH="520700" progId="Equation.DSMT4">
                  <p:embed/>
                </p:oleObj>
              </mc:Choice>
              <mc:Fallback>
                <p:oleObj name="Equation" r:id="rId5" imgW="3263900" imgH="520700" progId="Equation.DSMT4">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1676400"/>
                        <a:ext cx="5943600" cy="947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p:txBody>
          <a:bodyPr/>
          <a:lstStyle/>
          <a:p>
            <a:pPr eaLnBrk="1" hangingPunct="1"/>
            <a:r>
              <a:rPr lang="en-US" smtClean="0"/>
              <a:t>The EM Algorithm</a:t>
            </a:r>
          </a:p>
        </p:txBody>
      </p:sp>
      <p:graphicFrame>
        <p:nvGraphicFramePr>
          <p:cNvPr id="30723" name="Object 3"/>
          <p:cNvGraphicFramePr>
            <a:graphicFrameLocks noChangeAspect="1"/>
          </p:cNvGraphicFramePr>
          <p:nvPr/>
        </p:nvGraphicFramePr>
        <p:xfrm>
          <a:off x="1066800" y="1770063"/>
          <a:ext cx="7543800" cy="4402137"/>
        </p:xfrm>
        <a:graphic>
          <a:graphicData uri="http://schemas.openxmlformats.org/presentationml/2006/ole">
            <mc:AlternateContent xmlns:mc="http://schemas.openxmlformats.org/markup-compatibility/2006">
              <mc:Choice xmlns:v="urn:schemas-microsoft-com:vml" Requires="v">
                <p:oleObj spid="_x0000_s30724" name="Equation" r:id="rId4" imgW="4635500" imgH="2705100" progId="Equation.DSMT4">
                  <p:embed/>
                </p:oleObj>
              </mc:Choice>
              <mc:Fallback>
                <p:oleObj name="Equation" r:id="rId4" imgW="4635500" imgH="27051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770063"/>
                        <a:ext cx="7543800" cy="4402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p:txBody>
          <a:bodyPr/>
          <a:lstStyle/>
          <a:p>
            <a:pPr eaLnBrk="1" hangingPunct="1"/>
            <a:r>
              <a:rPr lang="en-US" smtClean="0"/>
              <a:t>Implementing EM for LC Models</a:t>
            </a:r>
          </a:p>
        </p:txBody>
      </p:sp>
      <p:graphicFrame>
        <p:nvGraphicFramePr>
          <p:cNvPr id="31747" name="Object 3"/>
          <p:cNvGraphicFramePr>
            <a:graphicFrameLocks noChangeAspect="1"/>
          </p:cNvGraphicFramePr>
          <p:nvPr/>
        </p:nvGraphicFramePr>
        <p:xfrm>
          <a:off x="1447800" y="1676400"/>
          <a:ext cx="6934200" cy="4751388"/>
        </p:xfrm>
        <a:graphic>
          <a:graphicData uri="http://schemas.openxmlformats.org/presentationml/2006/ole">
            <mc:AlternateContent xmlns:mc="http://schemas.openxmlformats.org/markup-compatibility/2006">
              <mc:Choice xmlns:v="urn:schemas-microsoft-com:vml" Requires="v">
                <p:oleObj spid="_x0000_s31748" name="Equation" r:id="rId4" imgW="4241800" imgH="2908300" progId="Equation.DSMT4">
                  <p:embed/>
                </p:oleObj>
              </mc:Choice>
              <mc:Fallback>
                <p:oleObj name="Equation" r:id="rId4" imgW="4241800" imgH="29083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1676400"/>
                        <a:ext cx="6934200" cy="4751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p:txBody>
          <a:bodyPr/>
          <a:lstStyle/>
          <a:p>
            <a:pPr eaLnBrk="1" hangingPunct="1"/>
            <a:r>
              <a:rPr lang="en-US" smtClean="0"/>
              <a:t>An Extended Latent Class Model</a:t>
            </a:r>
          </a:p>
        </p:txBody>
      </p:sp>
      <p:graphicFrame>
        <p:nvGraphicFramePr>
          <p:cNvPr id="32771" name="Object 3"/>
          <p:cNvGraphicFramePr>
            <a:graphicFrameLocks noChangeAspect="1"/>
          </p:cNvGraphicFramePr>
          <p:nvPr/>
        </p:nvGraphicFramePr>
        <p:xfrm>
          <a:off x="762000" y="1981200"/>
          <a:ext cx="7620000" cy="3479800"/>
        </p:xfrm>
        <a:graphic>
          <a:graphicData uri="http://schemas.openxmlformats.org/presentationml/2006/ole">
            <mc:AlternateContent xmlns:mc="http://schemas.openxmlformats.org/markup-compatibility/2006">
              <mc:Choice xmlns:v="urn:schemas-microsoft-com:vml" Requires="v">
                <p:oleObj spid="_x0000_s32772" name="Equation" r:id="rId4" imgW="4254500" imgH="1943100" progId="Equation.DSMT4">
                  <p:embed/>
                </p:oleObj>
              </mc:Choice>
              <mc:Fallback>
                <p:oleObj name="Equation" r:id="rId4" imgW="4254500" imgH="19431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981200"/>
                        <a:ext cx="7620000" cy="347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mtClean="0"/>
              <a:t>Health Satisfaction Model</a:t>
            </a:r>
          </a:p>
        </p:txBody>
      </p:sp>
      <p:sp>
        <p:nvSpPr>
          <p:cNvPr id="33795" name="Text Box 4"/>
          <p:cNvSpPr txBox="1">
            <a:spLocks noChangeArrowheads="1"/>
          </p:cNvSpPr>
          <p:nvPr/>
        </p:nvSpPr>
        <p:spPr bwMode="auto">
          <a:xfrm>
            <a:off x="1143000" y="1371600"/>
            <a:ext cx="7162800" cy="538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rPr>
              <a:t>----------------------------------------------------------------------</a:t>
            </a:r>
          </a:p>
          <a:p>
            <a:r>
              <a:rPr lang="en-US" sz="1200" b="1">
                <a:latin typeface="Courier New" pitchFamily="49" charset="0"/>
              </a:rPr>
              <a:t>Latent Class / Panel Probit   Model</a:t>
            </a:r>
          </a:p>
          <a:p>
            <a:r>
              <a:rPr lang="en-US" sz="1200" b="1">
                <a:latin typeface="Courier New" pitchFamily="49" charset="0"/>
              </a:rPr>
              <a:t>Dependent variable              HEALTHY</a:t>
            </a:r>
          </a:p>
          <a:p>
            <a:r>
              <a:rPr lang="en-US" sz="1200" b="1">
                <a:latin typeface="Courier New" pitchFamily="49" charset="0"/>
              </a:rPr>
              <a:t>Log likelihood function     -3465.98697</a:t>
            </a:r>
          </a:p>
          <a:p>
            <a:r>
              <a:rPr lang="en-US" sz="1200" b="1">
                <a:latin typeface="Courier New" pitchFamily="49" charset="0"/>
              </a:rPr>
              <a:t>--------+-------------------------------------------------------------</a:t>
            </a: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        |Model parameters for latent class 1</a:t>
            </a:r>
          </a:p>
          <a:p>
            <a:r>
              <a:rPr lang="en-US" sz="1200" b="1">
                <a:latin typeface="Courier New" pitchFamily="49" charset="0"/>
              </a:rPr>
              <a:t>Constant|     .60050**        .29187        2.057   .0396</a:t>
            </a:r>
          </a:p>
          <a:p>
            <a:r>
              <a:rPr lang="en-US" sz="1200" b="1">
                <a:latin typeface="Courier New" pitchFamily="49" charset="0"/>
              </a:rPr>
              <a:t>     AGE|    -.02002***       .00447       -4.477   .0000      44.3352</a:t>
            </a:r>
          </a:p>
          <a:p>
            <a:r>
              <a:rPr lang="en-US" sz="1200" b="1">
                <a:latin typeface="Courier New" pitchFamily="49" charset="0"/>
              </a:rPr>
              <a:t>    EDUC|     .10597***       .01776        5.968   .0000      10.9409</a:t>
            </a:r>
          </a:p>
          <a:p>
            <a:r>
              <a:rPr lang="en-US" sz="1200" b="1">
                <a:latin typeface="Courier New" pitchFamily="49" charset="0"/>
              </a:rPr>
              <a:t>  HHNINC|     .06355          .20751         .306   .7594       .34930</a:t>
            </a:r>
          </a:p>
          <a:p>
            <a:r>
              <a:rPr lang="en-US" sz="1200" b="1">
                <a:latin typeface="Courier New" pitchFamily="49" charset="0"/>
              </a:rPr>
              <a:t> MARRIED|     .07532          .10316         .730   .4653       .84539</a:t>
            </a:r>
          </a:p>
          <a:p>
            <a:r>
              <a:rPr lang="en-US" sz="1200" b="1">
                <a:latin typeface="Courier New" pitchFamily="49" charset="0"/>
              </a:rPr>
              <a:t>  HHKIDS|     .02632          .07082         .372   .7102       .45482</a:t>
            </a:r>
          </a:p>
          <a:p>
            <a:r>
              <a:rPr lang="en-US" sz="1200" b="1">
                <a:latin typeface="Courier New" pitchFamily="49" charset="0"/>
              </a:rPr>
              <a:t>        |Model parameters for latent class 2</a:t>
            </a:r>
          </a:p>
          <a:p>
            <a:r>
              <a:rPr lang="en-US" sz="1200" b="1">
                <a:latin typeface="Courier New" pitchFamily="49" charset="0"/>
              </a:rPr>
              <a:t>Constant|     .10508          .32937         .319   .7497</a:t>
            </a:r>
          </a:p>
          <a:p>
            <a:r>
              <a:rPr lang="en-US" sz="1200" b="1">
                <a:latin typeface="Courier New" pitchFamily="49" charset="0"/>
              </a:rPr>
              <a:t>     AGE|    -.02499***       .00514       -4.860   .0000      44.3352</a:t>
            </a:r>
          </a:p>
          <a:p>
            <a:r>
              <a:rPr lang="en-US" sz="1200" b="1">
                <a:latin typeface="Courier New" pitchFamily="49" charset="0"/>
              </a:rPr>
              <a:t>    EDUC|     .00945          .01826         .518   .6046      10.9409</a:t>
            </a:r>
          </a:p>
          <a:p>
            <a:r>
              <a:rPr lang="en-US" sz="1200" b="1">
                <a:latin typeface="Courier New" pitchFamily="49" charset="0"/>
              </a:rPr>
              <a:t>  HHNINC|     .59026***       .19137        3.084   .0020       .34930</a:t>
            </a:r>
          </a:p>
          <a:p>
            <a:r>
              <a:rPr lang="en-US" sz="1200" b="1">
                <a:latin typeface="Courier New" pitchFamily="49" charset="0"/>
              </a:rPr>
              <a:t> MARRIED|    -.00039          .09478        -.004   .9967       .84539</a:t>
            </a:r>
          </a:p>
          <a:p>
            <a:r>
              <a:rPr lang="en-US" sz="1200" b="1">
                <a:latin typeface="Courier New" pitchFamily="49" charset="0"/>
              </a:rPr>
              <a:t>  HHKIDS|     .20652***       .07782        2.654   .0080       .45482</a:t>
            </a:r>
          </a:p>
          <a:p>
            <a:r>
              <a:rPr lang="en-US" sz="1200" b="1">
                <a:latin typeface="Courier New" pitchFamily="49" charset="0"/>
              </a:rPr>
              <a:t>        |Estimated prior probabilities for class membership</a:t>
            </a:r>
          </a:p>
          <a:p>
            <a:r>
              <a:rPr lang="en-US" sz="1200" b="1">
                <a:latin typeface="Courier New" pitchFamily="49" charset="0"/>
              </a:rPr>
              <a:t>   ONE_1|    1.43661***       .53679        2.676   .0074         (.56519)</a:t>
            </a:r>
          </a:p>
          <a:p>
            <a:r>
              <a:rPr lang="en-US" sz="1200" b="1">
                <a:latin typeface="Courier New" pitchFamily="49" charset="0"/>
              </a:rPr>
              <a:t>AGEBAR_1|    -.01897*         .01140       -1.664   .0960</a:t>
            </a:r>
          </a:p>
          <a:p>
            <a:r>
              <a:rPr lang="en-US" sz="1200" b="1">
                <a:latin typeface="Courier New" pitchFamily="49" charset="0"/>
              </a:rPr>
              <a:t>FEMALE_1|    -.78809***       .15995       -4.927   .0000</a:t>
            </a:r>
          </a:p>
          <a:p>
            <a:r>
              <a:rPr lang="en-US" sz="1200" b="1">
                <a:latin typeface="Courier New" pitchFamily="49" charset="0"/>
              </a:rPr>
              <a:t>   ONE_2|       .000        ......(Fixed Parameter)......         (.43481)</a:t>
            </a:r>
          </a:p>
          <a:p>
            <a:r>
              <a:rPr lang="en-US" sz="1200" b="1">
                <a:latin typeface="Courier New" pitchFamily="49" charset="0"/>
              </a:rPr>
              <a:t>AGEBAR_2|       .000        ......(Fixed Parameter)......</a:t>
            </a:r>
          </a:p>
          <a:p>
            <a:r>
              <a:rPr lang="en-US" sz="1200" b="1">
                <a:latin typeface="Courier New" pitchFamily="49" charset="0"/>
              </a:rPr>
              <a:t>FEMALE_2|       .000        ......(Fixed Parameter)......</a:t>
            </a:r>
          </a:p>
          <a:p>
            <a:r>
              <a:rPr lang="en-US" sz="1200" b="1">
                <a:latin typeface="Courier New" pitchFamily="49" charset="0"/>
              </a:rPr>
              <a:t>--------+-------------------------------------------------------------</a:t>
            </a:r>
          </a:p>
        </p:txBody>
      </p:sp>
      <p:sp>
        <p:nvSpPr>
          <p:cNvPr id="33796" name="Rectangle 6"/>
          <p:cNvSpPr>
            <a:spLocks noChangeArrowheads="1"/>
          </p:cNvSpPr>
          <p:nvPr/>
        </p:nvSpPr>
        <p:spPr bwMode="auto">
          <a:xfrm>
            <a:off x="2057400" y="5257800"/>
            <a:ext cx="5029200" cy="1295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p:txBody>
          <a:bodyPr/>
          <a:lstStyle/>
          <a:p>
            <a:pPr eaLnBrk="1" hangingPunct="1"/>
            <a:r>
              <a:rPr lang="en-US" smtClean="0"/>
              <a:t>Random Parameters Models</a:t>
            </a:r>
          </a:p>
        </p:txBody>
      </p:sp>
      <p:graphicFrame>
        <p:nvGraphicFramePr>
          <p:cNvPr id="34819" name="Object 3"/>
          <p:cNvGraphicFramePr>
            <a:graphicFrameLocks noChangeAspect="1"/>
          </p:cNvGraphicFramePr>
          <p:nvPr/>
        </p:nvGraphicFramePr>
        <p:xfrm>
          <a:off x="990600" y="1600200"/>
          <a:ext cx="7467600" cy="4935538"/>
        </p:xfrm>
        <a:graphic>
          <a:graphicData uri="http://schemas.openxmlformats.org/presentationml/2006/ole">
            <mc:AlternateContent xmlns:mc="http://schemas.openxmlformats.org/markup-compatibility/2006">
              <mc:Choice xmlns:v="urn:schemas-microsoft-com:vml" Requires="v">
                <p:oleObj spid="_x0000_s34820" name="Equation" r:id="rId4" imgW="4343400" imgH="2869920" progId="Equation.DSMT4">
                  <p:embed/>
                </p:oleObj>
              </mc:Choice>
              <mc:Fallback>
                <p:oleObj name="Equation" r:id="rId4" imgW="4343400" imgH="286992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1600200"/>
                        <a:ext cx="7467600" cy="4935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p:txBody>
          <a:bodyPr/>
          <a:lstStyle/>
          <a:p>
            <a:pPr eaLnBrk="1" hangingPunct="1"/>
            <a:r>
              <a:rPr lang="en-US" smtClean="0"/>
              <a:t>A Mixed Probit Model</a:t>
            </a:r>
          </a:p>
        </p:txBody>
      </p:sp>
      <p:graphicFrame>
        <p:nvGraphicFramePr>
          <p:cNvPr id="35843" name="Object 3"/>
          <p:cNvGraphicFramePr>
            <a:graphicFrameLocks noChangeAspect="1"/>
          </p:cNvGraphicFramePr>
          <p:nvPr/>
        </p:nvGraphicFramePr>
        <p:xfrm>
          <a:off x="696913" y="1905000"/>
          <a:ext cx="7913687" cy="3346450"/>
        </p:xfrm>
        <a:graphic>
          <a:graphicData uri="http://schemas.openxmlformats.org/presentationml/2006/ole">
            <mc:AlternateContent xmlns:mc="http://schemas.openxmlformats.org/markup-compatibility/2006">
              <mc:Choice xmlns:v="urn:schemas-microsoft-com:vml" Requires="v">
                <p:oleObj spid="_x0000_s35844" name="Equation" r:id="rId4" imgW="4203700" imgH="1778000" progId="Equation.DSMT4">
                  <p:embed/>
                </p:oleObj>
              </mc:Choice>
              <mc:Fallback>
                <p:oleObj name="Equation" r:id="rId4" imgW="4203700" imgH="17780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6913" y="1905000"/>
                        <a:ext cx="7913687" cy="3346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p:txBody>
          <a:bodyPr/>
          <a:lstStyle/>
          <a:p>
            <a:pPr eaLnBrk="1" hangingPunct="1"/>
            <a:r>
              <a:rPr lang="en-US" smtClean="0"/>
              <a:t>Application – Healthy</a:t>
            </a:r>
          </a:p>
        </p:txBody>
      </p:sp>
      <p:sp>
        <p:nvSpPr>
          <p:cNvPr id="36867" name="Text Box 3"/>
          <p:cNvSpPr txBox="1">
            <a:spLocks noChangeArrowheads="1"/>
          </p:cNvSpPr>
          <p:nvPr/>
        </p:nvSpPr>
        <p:spPr bwMode="auto">
          <a:xfrm>
            <a:off x="457200" y="1981200"/>
            <a:ext cx="8382000" cy="459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sz="1600" b="1">
                <a:solidFill>
                  <a:srgbClr val="FF3300"/>
                </a:solidFill>
              </a:rPr>
              <a:t>German Health Care Usage Data</a:t>
            </a:r>
            <a:r>
              <a:rPr lang="en-US" sz="1400" b="1"/>
              <a:t>, 7,293 Individuals, Varying Numbers of Periods</a:t>
            </a:r>
            <a:r>
              <a:rPr lang="en-US" sz="1400"/>
              <a:t/>
            </a:r>
            <a:br>
              <a:rPr lang="en-US" sz="1400"/>
            </a:br>
            <a:r>
              <a:rPr lang="en-US" sz="1400" b="1"/>
              <a:t>Variables in the file are</a:t>
            </a:r>
            <a:r>
              <a:rPr lang="en-US" sz="1400"/>
              <a:t/>
            </a:r>
            <a:br>
              <a:rPr lang="en-US" sz="1400"/>
            </a:br>
            <a:r>
              <a:rPr lang="en-US" sz="1400"/>
              <a:t>Data downloaded from Journal of Applied Econometrics Archive. This is an unbalanced panel with 7,293 individuals. They can be used for regression, count models, binary choice, ordered choice, and bivariate binary choice.  This is a large data set.  There are altogether 27,326 observations.  The number of observations ranges from 1 to 7.  (Frequencies are: 1=1525, 2=2158, 3=825, 4=926, 5=1051, 6=1000, 7=987).  Note, the variable NUMOBS below tells how many observations there are for each person.  This variable is repeated in each row of the data for the person.  (Downlo0aded from the JAE Archive)</a:t>
            </a:r>
          </a:p>
          <a:p>
            <a:r>
              <a:rPr lang="en-US" sz="1400"/>
              <a:t>                    </a:t>
            </a:r>
            <a:r>
              <a:rPr lang="en-US" sz="1400" b="1">
                <a:solidFill>
                  <a:srgbClr val="FF3300"/>
                </a:solidFill>
              </a:rPr>
              <a:t>DOCTOR = 1(Number of doctor visits &gt; 0)</a:t>
            </a:r>
            <a:br>
              <a:rPr lang="en-US" sz="1400" b="1">
                <a:solidFill>
                  <a:srgbClr val="FF3300"/>
                </a:solidFill>
              </a:rPr>
            </a:br>
            <a:r>
              <a:rPr lang="en-US" sz="1400" b="1">
                <a:solidFill>
                  <a:srgbClr val="FF3300"/>
                </a:solidFill>
              </a:rPr>
              <a:t>                    HSAT =  health satisfaction, coded 0 (low) - 10 (high)  </a:t>
            </a:r>
          </a:p>
          <a:p>
            <a:r>
              <a:rPr lang="en-US" sz="1400" b="1">
                <a:solidFill>
                  <a:srgbClr val="FF3300"/>
                </a:solidFill>
              </a:rPr>
              <a:t>                    DOCVIS =  number of doctor visits in last three months</a:t>
            </a:r>
            <a:br>
              <a:rPr lang="en-US" sz="1400" b="1">
                <a:solidFill>
                  <a:srgbClr val="FF3300"/>
                </a:solidFill>
              </a:rPr>
            </a:br>
            <a:r>
              <a:rPr lang="en-US" sz="1400" b="1">
                <a:solidFill>
                  <a:srgbClr val="FF3300"/>
                </a:solidFill>
              </a:rPr>
              <a:t>                    HOSPVIS =  number of hospital visits in last calendar year</a:t>
            </a:r>
            <a:br>
              <a:rPr lang="en-US" sz="1400" b="1">
                <a:solidFill>
                  <a:srgbClr val="FF3300"/>
                </a:solidFill>
              </a:rPr>
            </a:br>
            <a:r>
              <a:rPr lang="en-US" sz="1400" b="1">
                <a:solidFill>
                  <a:srgbClr val="FF3300"/>
                </a:solidFill>
              </a:rPr>
              <a:t>                    PUBLIC =  insured in public health insurance = 1; otherwise = 0</a:t>
            </a:r>
            <a:br>
              <a:rPr lang="en-US" sz="1400" b="1">
                <a:solidFill>
                  <a:srgbClr val="FF3300"/>
                </a:solidFill>
              </a:rPr>
            </a:br>
            <a:r>
              <a:rPr lang="en-US" sz="1400" b="1">
                <a:solidFill>
                  <a:srgbClr val="FF3300"/>
                </a:solidFill>
              </a:rPr>
              <a:t>                   ADDON =  insured by add-on insurance = 1; otherswise = 0</a:t>
            </a:r>
          </a:p>
          <a:p>
            <a:r>
              <a:rPr lang="en-US" sz="1400"/>
              <a:t>                   HHNINC =  household nominal monthly net income in German marks / 10000.</a:t>
            </a:r>
          </a:p>
          <a:p>
            <a:r>
              <a:rPr lang="en-US" sz="1400"/>
              <a:t>                     (4 observations with income=0 were dropped)</a:t>
            </a:r>
            <a:br>
              <a:rPr lang="en-US" sz="1400"/>
            </a:br>
            <a:r>
              <a:rPr lang="en-US" sz="1400"/>
              <a:t>                   HHKIDS = children under age 16 in the household = 1; otherwise = 0</a:t>
            </a:r>
            <a:br>
              <a:rPr lang="en-US" sz="1400"/>
            </a:br>
            <a:r>
              <a:rPr lang="en-US" sz="1400"/>
              <a:t>                   EDUC =  years of schooling </a:t>
            </a:r>
          </a:p>
          <a:p>
            <a:r>
              <a:rPr lang="en-US" sz="1400"/>
              <a:t>                   AGE = age in years</a:t>
            </a:r>
          </a:p>
          <a:p>
            <a:r>
              <a:rPr lang="en-US" sz="1400"/>
              <a:t>                   MARRIED = marital status</a:t>
            </a:r>
          </a:p>
          <a:p>
            <a:r>
              <a:rPr lang="en-US" sz="1400"/>
              <a:t>                   EDUC = years of education</a:t>
            </a:r>
          </a:p>
        </p:txBody>
      </p:sp>
      <p:sp>
        <p:nvSpPr>
          <p:cNvPr id="36868" name="Line 4"/>
          <p:cNvSpPr>
            <a:spLocks noChangeShapeType="1"/>
          </p:cNvSpPr>
          <p:nvPr/>
        </p:nvSpPr>
        <p:spPr bwMode="auto">
          <a:xfrm>
            <a:off x="533400" y="4038600"/>
            <a:ext cx="762000" cy="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6869" name="Line 5"/>
          <p:cNvSpPr>
            <a:spLocks noChangeShapeType="1"/>
          </p:cNvSpPr>
          <p:nvPr/>
        </p:nvSpPr>
        <p:spPr bwMode="auto">
          <a:xfrm>
            <a:off x="533400" y="5105400"/>
            <a:ext cx="762000" cy="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6870" name="Line 6"/>
          <p:cNvSpPr>
            <a:spLocks noChangeShapeType="1"/>
          </p:cNvSpPr>
          <p:nvPr/>
        </p:nvSpPr>
        <p:spPr bwMode="auto">
          <a:xfrm>
            <a:off x="533400" y="5791200"/>
            <a:ext cx="762000" cy="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6871" name="Line 7"/>
          <p:cNvSpPr>
            <a:spLocks noChangeShapeType="1"/>
          </p:cNvSpPr>
          <p:nvPr/>
        </p:nvSpPr>
        <p:spPr bwMode="auto">
          <a:xfrm>
            <a:off x="533400" y="6197600"/>
            <a:ext cx="762000" cy="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6872" name="Line 8"/>
          <p:cNvSpPr>
            <a:spLocks noChangeShapeType="1"/>
          </p:cNvSpPr>
          <p:nvPr/>
        </p:nvSpPr>
        <p:spPr bwMode="auto">
          <a:xfrm>
            <a:off x="533400" y="5562600"/>
            <a:ext cx="762000" cy="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6873" name="Line 4"/>
          <p:cNvSpPr>
            <a:spLocks noChangeShapeType="1"/>
          </p:cNvSpPr>
          <p:nvPr/>
        </p:nvSpPr>
        <p:spPr bwMode="auto">
          <a:xfrm>
            <a:off x="533400" y="5991225"/>
            <a:ext cx="762000" cy="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p:txBody>
          <a:bodyPr/>
          <a:lstStyle/>
          <a:p>
            <a:pPr eaLnBrk="1" hangingPunct="1"/>
            <a:r>
              <a:rPr lang="en-US" smtClean="0"/>
              <a:t>Estimates of a Mixed Probit Model</a:t>
            </a:r>
          </a:p>
        </p:txBody>
      </p:sp>
      <p:pic>
        <p:nvPicPr>
          <p:cNvPr id="3789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905000"/>
            <a:ext cx="823277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idx="4294967295"/>
          </p:nvPr>
        </p:nvSpPr>
        <p:spPr/>
        <p:txBody>
          <a:bodyPr/>
          <a:lstStyle/>
          <a:p>
            <a:pPr eaLnBrk="1" hangingPunct="1"/>
            <a:r>
              <a:rPr lang="en-US" smtClean="0"/>
              <a:t>Partial Effects are Also Simulated</a:t>
            </a:r>
          </a:p>
        </p:txBody>
      </p:sp>
      <p:pic>
        <p:nvPicPr>
          <p:cNvPr id="389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209800"/>
            <a:ext cx="7875588"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idx="4294967295"/>
          </p:nvPr>
        </p:nvSpPr>
        <p:spPr/>
        <p:txBody>
          <a:bodyPr/>
          <a:lstStyle/>
          <a:p>
            <a:pPr eaLnBrk="1" hangingPunct="1"/>
            <a:r>
              <a:rPr lang="en-US" sz="3200" smtClean="0"/>
              <a:t>Simulating Conditional Means </a:t>
            </a:r>
            <a:br>
              <a:rPr lang="en-US" sz="3200" smtClean="0"/>
            </a:br>
            <a:r>
              <a:rPr lang="en-US" sz="3200" smtClean="0"/>
              <a:t>for Individual Parameters</a:t>
            </a:r>
          </a:p>
        </p:txBody>
      </p:sp>
      <p:sp>
        <p:nvSpPr>
          <p:cNvPr id="39939"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nchor="ctr">
            <a:spAutoFit/>
          </a:bodyPr>
          <a:lstStyle/>
          <a:p>
            <a:endParaRPr lang="en-US"/>
          </a:p>
        </p:txBody>
      </p:sp>
      <p:graphicFrame>
        <p:nvGraphicFramePr>
          <p:cNvPr id="39940" name="Object 1"/>
          <p:cNvGraphicFramePr>
            <a:graphicFrameLocks noChangeAspect="1"/>
          </p:cNvGraphicFramePr>
          <p:nvPr/>
        </p:nvGraphicFramePr>
        <p:xfrm>
          <a:off x="673100" y="2667000"/>
          <a:ext cx="7046913" cy="1447800"/>
        </p:xfrm>
        <a:graphic>
          <a:graphicData uri="http://schemas.openxmlformats.org/presentationml/2006/ole">
            <mc:AlternateContent xmlns:mc="http://schemas.openxmlformats.org/markup-compatibility/2006">
              <mc:Choice xmlns:v="urn:schemas-microsoft-com:vml" Requires="v">
                <p:oleObj spid="_x0000_s39942" name="Equation" r:id="rId4" imgW="3708400" imgH="762000" progId="Equation.DSMT4">
                  <p:embed/>
                </p:oleObj>
              </mc:Choice>
              <mc:Fallback>
                <p:oleObj name="Equation" r:id="rId4" imgW="3708400" imgH="762000" progId="Equation.DSMT4">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100" y="2667000"/>
                        <a:ext cx="7046913"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9941" name="TextBox 4"/>
          <p:cNvSpPr txBox="1">
            <a:spLocks noChangeArrowheads="1"/>
          </p:cNvSpPr>
          <p:nvPr/>
        </p:nvSpPr>
        <p:spPr bwMode="auto">
          <a:xfrm>
            <a:off x="609600" y="4419600"/>
            <a:ext cx="7848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2400" b="1">
                <a:latin typeface="Arial" charset="0"/>
              </a:rPr>
              <a:t>Posterior estimates of E[parameters(i) | Data(i)]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idx="4294967295"/>
          </p:nvPr>
        </p:nvSpPr>
        <p:spPr/>
        <p:txBody>
          <a:bodyPr/>
          <a:lstStyle/>
          <a:p>
            <a:pPr eaLnBrk="1" hangingPunct="1"/>
            <a:r>
              <a:rPr lang="en-US" smtClean="0"/>
              <a:t>Summarizing Simulated Estimates</a:t>
            </a:r>
          </a:p>
        </p:txBody>
      </p:sp>
      <p:pic>
        <p:nvPicPr>
          <p:cNvPr id="409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286000"/>
            <a:ext cx="7591425"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smtClean="0"/>
              <a:t>Correlated Parameters</a:t>
            </a:r>
          </a:p>
        </p:txBody>
      </p:sp>
      <p:sp>
        <p:nvSpPr>
          <p:cNvPr id="41987" name="Text Box 4"/>
          <p:cNvSpPr txBox="1">
            <a:spLocks noChangeArrowheads="1"/>
          </p:cNvSpPr>
          <p:nvPr/>
        </p:nvSpPr>
        <p:spPr bwMode="auto">
          <a:xfrm>
            <a:off x="1066800" y="1524000"/>
            <a:ext cx="7391400" cy="502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rPr>
              <a:t>----------------------------------------------------------------------</a:t>
            </a:r>
          </a:p>
          <a:p>
            <a:r>
              <a:rPr lang="en-US" sz="1200" b="1">
                <a:latin typeface="Courier New" pitchFamily="49" charset="0"/>
              </a:rPr>
              <a:t>Random Coefficients  Probit   Model</a:t>
            </a:r>
          </a:p>
          <a:p>
            <a:r>
              <a:rPr lang="en-US" sz="1200" b="1">
                <a:latin typeface="Courier New" pitchFamily="49" charset="0"/>
              </a:rPr>
              <a:t>Dependent variable              HEALTHY</a:t>
            </a:r>
          </a:p>
          <a:p>
            <a:r>
              <a:rPr lang="en-US" sz="1200" b="1">
                <a:latin typeface="Courier New" pitchFamily="49" charset="0"/>
              </a:rPr>
              <a:t>PROBIT (normal)  probability model</a:t>
            </a:r>
          </a:p>
          <a:p>
            <a:r>
              <a:rPr lang="en-US" sz="1200" b="1">
                <a:latin typeface="Courier New" pitchFamily="49" charset="0"/>
              </a:rPr>
              <a:t>Simulation based on     25 random draws</a:t>
            </a:r>
          </a:p>
          <a:p>
            <a:r>
              <a:rPr lang="en-US" sz="1200" b="1">
                <a:latin typeface="Courier New" pitchFamily="49" charset="0"/>
              </a:rPr>
              <a:t>--------+-------------------------------------------------------------</a:t>
            </a: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        |Means for random parameters</a:t>
            </a:r>
          </a:p>
          <a:p>
            <a:r>
              <a:rPr lang="en-US" sz="1200" b="1">
                <a:latin typeface="Courier New" pitchFamily="49" charset="0"/>
              </a:rPr>
              <a:t>Constant|     .22395          .18073        1.239   .2153</a:t>
            </a:r>
          </a:p>
          <a:p>
            <a:r>
              <a:rPr lang="en-US" sz="1200" b="1">
                <a:latin typeface="Courier New" pitchFamily="49" charset="0"/>
              </a:rPr>
              <a:t>     AGE|    -.03919***       .00257      -15.256   .0000      44.3352</a:t>
            </a:r>
          </a:p>
          <a:p>
            <a:r>
              <a:rPr lang="en-US" sz="1200" b="1">
                <a:latin typeface="Courier New" pitchFamily="49" charset="0"/>
              </a:rPr>
              <a:t>    EDUC|     .15526***       .01173       13.236   .0000      10.9409</a:t>
            </a:r>
          </a:p>
          <a:p>
            <a:r>
              <a:rPr lang="en-US" sz="1200" b="1">
                <a:latin typeface="Courier New" pitchFamily="49" charset="0"/>
              </a:rPr>
              <a:t>  HHNINC|     .28023**        .12572        2.229   .0258       .34930</a:t>
            </a:r>
          </a:p>
          <a:p>
            <a:r>
              <a:rPr lang="en-US" sz="1200" b="1">
                <a:latin typeface="Courier New" pitchFamily="49" charset="0"/>
              </a:rPr>
              <a:t> MARRIED|     .03971          .05918         .671   .5023       .84539</a:t>
            </a:r>
          </a:p>
          <a:p>
            <a:r>
              <a:rPr lang="en-US" sz="1200" b="1">
                <a:latin typeface="Courier New" pitchFamily="49" charset="0"/>
              </a:rPr>
              <a:t>  HHKIDS|     .06313          .04713        1.340   .1804       .45482</a:t>
            </a:r>
          </a:p>
          <a:p>
            <a:r>
              <a:rPr lang="en-US" sz="1200" b="1">
                <a:latin typeface="Courier New" pitchFamily="49" charset="0"/>
              </a:rPr>
              <a:t>----------------------------------------------------------------------</a:t>
            </a:r>
          </a:p>
          <a:p>
            <a:r>
              <a:rPr lang="en-US" sz="1200" b="1">
                <a:latin typeface="Courier New" pitchFamily="49" charset="0"/>
              </a:rPr>
              <a:t>Partial derivatives of expected val. with</a:t>
            </a:r>
          </a:p>
          <a:p>
            <a:r>
              <a:rPr lang="en-US" sz="1200" b="1">
                <a:latin typeface="Courier New" pitchFamily="49" charset="0"/>
              </a:rPr>
              <a:t>respect to the vector of characteristics.</a:t>
            </a:r>
          </a:p>
          <a:p>
            <a:r>
              <a:rPr lang="en-US" sz="1200" b="1">
                <a:latin typeface="Courier New" pitchFamily="49" charset="0"/>
              </a:rPr>
              <a:t>They are computed at the means of the Xs.</a:t>
            </a:r>
          </a:p>
          <a:p>
            <a:r>
              <a:rPr lang="en-US" sz="1200" b="1">
                <a:latin typeface="Courier New" pitchFamily="49" charset="0"/>
              </a:rPr>
              <a:t>Conditional Mean at Sample Point    .6351</a:t>
            </a:r>
          </a:p>
          <a:p>
            <a:r>
              <a:rPr lang="en-US" sz="1200" b="1">
                <a:latin typeface="Courier New" pitchFamily="49" charset="0"/>
              </a:rPr>
              <a:t>Scale Factor for Marginal Effects   .3758</a:t>
            </a:r>
          </a:p>
          <a:p>
            <a:r>
              <a:rPr lang="en-US" sz="1200" b="1">
                <a:latin typeface="Courier New" pitchFamily="49" charset="0"/>
              </a:rPr>
              <a:t>     AGE|    -.01473***       .00102      -14.420   .0000     -1.02820</a:t>
            </a:r>
          </a:p>
          <a:p>
            <a:r>
              <a:rPr lang="en-US" sz="1200" b="1">
                <a:latin typeface="Courier New" pitchFamily="49" charset="0"/>
              </a:rPr>
              <a:t>    EDUC|     .05835***       .00444       13.149   .0000      1.00526</a:t>
            </a:r>
          </a:p>
          <a:p>
            <a:r>
              <a:rPr lang="en-US" sz="1200" b="1">
                <a:latin typeface="Courier New" pitchFamily="49" charset="0"/>
              </a:rPr>
              <a:t>  HHNINC|     .10532**        .04722        2.231   .0257       .05793</a:t>
            </a:r>
          </a:p>
          <a:p>
            <a:r>
              <a:rPr lang="en-US" sz="1200" b="1">
                <a:latin typeface="Courier New" pitchFamily="49" charset="0"/>
              </a:rPr>
              <a:t> MARRIED|     .01492          .02228         .670   .5029       .01987</a:t>
            </a:r>
          </a:p>
          <a:p>
            <a:r>
              <a:rPr lang="en-US" sz="1200" b="1">
                <a:latin typeface="Courier New" pitchFamily="49" charset="0"/>
              </a:rPr>
              <a:t>  HHKIDS|     .02373          .01754        1.353   .1761       .01699</a:t>
            </a:r>
          </a:p>
          <a:p>
            <a:r>
              <a:rPr lang="en-US" sz="1200" b="1">
                <a:latin typeface="Courier New" pitchFamily="49" charset="0"/>
              </a:rPr>
              <a: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smtClean="0"/>
              <a:t>Cholesky Matrix</a:t>
            </a:r>
          </a:p>
        </p:txBody>
      </p:sp>
      <p:sp>
        <p:nvSpPr>
          <p:cNvPr id="43011" name="Text Box 4"/>
          <p:cNvSpPr txBox="1">
            <a:spLocks noChangeArrowheads="1"/>
          </p:cNvSpPr>
          <p:nvPr/>
        </p:nvSpPr>
        <p:spPr bwMode="auto">
          <a:xfrm>
            <a:off x="1371600" y="1584325"/>
            <a:ext cx="6324600" cy="527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000" b="1">
                <a:latin typeface="Courier New" pitchFamily="49" charset="0"/>
              </a:rPr>
              <a:t>--------+-------------------------------------------------------------</a:t>
            </a:r>
          </a:p>
          <a:p>
            <a:r>
              <a:rPr lang="en-US" sz="1000" b="1">
                <a:latin typeface="Courier New" pitchFamily="49" charset="0"/>
              </a:rPr>
              <a:t>Variable| Coefficient    Standard Error  b/St.Er. P[|Z|&gt;z]   Mean of X</a:t>
            </a:r>
          </a:p>
          <a:p>
            <a:r>
              <a:rPr lang="en-US" sz="1000" b="1">
                <a:latin typeface="Courier New" pitchFamily="49" charset="0"/>
              </a:rPr>
              <a:t>--------+-------------------------------------------------------------</a:t>
            </a:r>
          </a:p>
          <a:p>
            <a:r>
              <a:rPr lang="en-US" sz="1000" b="1">
                <a:latin typeface="Courier New" pitchFamily="49" charset="0"/>
              </a:rPr>
              <a:t>        |Means for random parameters</a:t>
            </a:r>
          </a:p>
          <a:p>
            <a:r>
              <a:rPr lang="en-US" sz="1000" b="1">
                <a:latin typeface="Courier New" pitchFamily="49" charset="0"/>
              </a:rPr>
              <a:t>Constant|     .22395          .18073        1.239   .2153</a:t>
            </a:r>
          </a:p>
          <a:p>
            <a:r>
              <a:rPr lang="en-US" sz="1000" b="1">
                <a:latin typeface="Courier New" pitchFamily="49" charset="0"/>
              </a:rPr>
              <a:t>     AGE|    -.03919***       .00257      -15.256   .0000      44.3352</a:t>
            </a:r>
          </a:p>
          <a:p>
            <a:r>
              <a:rPr lang="en-US" sz="1000" b="1">
                <a:latin typeface="Courier New" pitchFamily="49" charset="0"/>
              </a:rPr>
              <a:t>    EDUC|     .15526***       .01173       13.236   .0000      10.9409</a:t>
            </a:r>
          </a:p>
          <a:p>
            <a:r>
              <a:rPr lang="en-US" sz="1000" b="1">
                <a:latin typeface="Courier New" pitchFamily="49" charset="0"/>
              </a:rPr>
              <a:t>  HHNINC|     .28023**        .12572        2.229   .0258       .34930</a:t>
            </a:r>
          </a:p>
          <a:p>
            <a:r>
              <a:rPr lang="en-US" sz="1000" b="1">
                <a:latin typeface="Courier New" pitchFamily="49" charset="0"/>
              </a:rPr>
              <a:t> MARRIED|     .03971          .05918         .671   .5023       .84539</a:t>
            </a:r>
          </a:p>
          <a:p>
            <a:r>
              <a:rPr lang="en-US" sz="1000" b="1">
                <a:latin typeface="Courier New" pitchFamily="49" charset="0"/>
              </a:rPr>
              <a:t>  HHKIDS|     .06313          .04713        1.340   .1804       .45482</a:t>
            </a:r>
          </a:p>
          <a:p>
            <a:r>
              <a:rPr lang="en-US" sz="1000" b="1">
                <a:latin typeface="Courier New" pitchFamily="49" charset="0"/>
              </a:rPr>
              <a:t>        |Diagonal elements of Cholesky matrix</a:t>
            </a:r>
          </a:p>
          <a:p>
            <a:r>
              <a:rPr lang="en-US" sz="1000" b="1">
                <a:latin typeface="Courier New" pitchFamily="49" charset="0"/>
              </a:rPr>
              <a:t>Constant|     .66612***       .21850        3.049   .0023</a:t>
            </a:r>
          </a:p>
          <a:p>
            <a:r>
              <a:rPr lang="en-US" sz="1000" b="1">
                <a:latin typeface="Courier New" pitchFamily="49" charset="0"/>
              </a:rPr>
              <a:t>     AGE|     .01041***       .00183        5.687   .0000</a:t>
            </a:r>
          </a:p>
          <a:p>
            <a:r>
              <a:rPr lang="en-US" sz="1000" b="1">
                <a:latin typeface="Courier New" pitchFamily="49" charset="0"/>
              </a:rPr>
              <a:t>    EDUC|     .07307***       .00592       12.346   .0000</a:t>
            </a:r>
          </a:p>
          <a:p>
            <a:r>
              <a:rPr lang="en-US" sz="1000" b="1">
                <a:latin typeface="Courier New" pitchFamily="49" charset="0"/>
              </a:rPr>
              <a:t>  HHNINC|     .18897*         .10133        1.865   .0622</a:t>
            </a:r>
          </a:p>
          <a:p>
            <a:r>
              <a:rPr lang="en-US" sz="1000" b="1">
                <a:latin typeface="Courier New" pitchFamily="49" charset="0"/>
              </a:rPr>
              <a:t> MARRIED|     .47889***       .03140       15.252   .0000</a:t>
            </a:r>
          </a:p>
          <a:p>
            <a:r>
              <a:rPr lang="en-US" sz="1000" b="1">
                <a:latin typeface="Courier New" pitchFamily="49" charset="0"/>
              </a:rPr>
              <a:t>  HHKIDS|     .44804***       .03126       14.334   .0000</a:t>
            </a:r>
          </a:p>
          <a:p>
            <a:r>
              <a:rPr lang="en-US" sz="1000" b="1">
                <a:latin typeface="Courier New" pitchFamily="49" charset="0"/>
              </a:rPr>
              <a:t>        |Below diagonal elements of Cholesky matrix</a:t>
            </a:r>
          </a:p>
          <a:p>
            <a:r>
              <a:rPr lang="en-US" sz="1000" b="1">
                <a:latin typeface="Courier New" pitchFamily="49" charset="0"/>
              </a:rPr>
              <a:t>lAGE_ONE|    -.00211          .00298        -.706   .4799</a:t>
            </a:r>
          </a:p>
          <a:p>
            <a:r>
              <a:rPr lang="en-US" sz="1000" b="1">
                <a:latin typeface="Courier New" pitchFamily="49" charset="0"/>
              </a:rPr>
              <a:t>lEDU_ONE|     .07359***       .01403        5.246   .0000</a:t>
            </a:r>
          </a:p>
          <a:p>
            <a:r>
              <a:rPr lang="en-US" sz="1000" b="1">
                <a:latin typeface="Courier New" pitchFamily="49" charset="0"/>
              </a:rPr>
              <a:t>lEDU_AGE|    -.01881**        .00778       -2.417   .0156</a:t>
            </a:r>
          </a:p>
          <a:p>
            <a:r>
              <a:rPr lang="en-US" sz="1000" b="1">
                <a:latin typeface="Courier New" pitchFamily="49" charset="0"/>
              </a:rPr>
              <a:t>lHHN_ONE|    -.32031**        .15453       -2.073   .0382</a:t>
            </a:r>
          </a:p>
          <a:p>
            <a:r>
              <a:rPr lang="en-US" sz="1000" b="1">
                <a:latin typeface="Courier New" pitchFamily="49" charset="0"/>
              </a:rPr>
              <a:t>lHHN_AGE|     .05302          .12989         .408   .6831</a:t>
            </a:r>
          </a:p>
          <a:p>
            <a:r>
              <a:rPr lang="en-US" sz="1000" b="1">
                <a:latin typeface="Courier New" pitchFamily="49" charset="0"/>
              </a:rPr>
              <a:t>lHHN_EDU|     .44021***       .13082        3.365   .0008</a:t>
            </a:r>
          </a:p>
          <a:p>
            <a:r>
              <a:rPr lang="en-US" sz="1000" b="1">
                <a:latin typeface="Courier New" pitchFamily="49" charset="0"/>
              </a:rPr>
              <a:t>lMAR_ONE|    -.19247**        .07503       -2.565   .0103</a:t>
            </a:r>
          </a:p>
          <a:p>
            <a:r>
              <a:rPr lang="en-US" sz="1000" b="1">
                <a:latin typeface="Courier New" pitchFamily="49" charset="0"/>
              </a:rPr>
              <a:t>lMAR_AGE|    -.24710***       .06002       -4.117   .0000</a:t>
            </a:r>
          </a:p>
          <a:p>
            <a:r>
              <a:rPr lang="en-US" sz="1000" b="1">
                <a:latin typeface="Courier New" pitchFamily="49" charset="0"/>
              </a:rPr>
              <a:t>lMAR_EDU|     .01475          .05933         .249   .8037</a:t>
            </a:r>
          </a:p>
          <a:p>
            <a:r>
              <a:rPr lang="en-US" sz="1000" b="1">
                <a:latin typeface="Courier New" pitchFamily="49" charset="0"/>
              </a:rPr>
              <a:t>lMAR_HHN|     .07949*         .04724        1.683   .0924</a:t>
            </a:r>
          </a:p>
          <a:p>
            <a:r>
              <a:rPr lang="en-US" sz="1000" b="1">
                <a:latin typeface="Courier New" pitchFamily="49" charset="0"/>
              </a:rPr>
              <a:t>lHHK_ONE|    -.07220          .05686       -1.270   .2041</a:t>
            </a:r>
          </a:p>
          <a:p>
            <a:r>
              <a:rPr lang="en-US" sz="1000" b="1">
                <a:latin typeface="Courier New" pitchFamily="49" charset="0"/>
              </a:rPr>
              <a:t>lHHK_AGE|     .21508***       .04456        4.827   .0000</a:t>
            </a:r>
          </a:p>
          <a:p>
            <a:r>
              <a:rPr lang="en-US" sz="1000" b="1">
                <a:latin typeface="Courier New" pitchFamily="49" charset="0"/>
              </a:rPr>
              <a:t>lHHK_EDU|     .31374***       .04369        7.181   .0000</a:t>
            </a:r>
          </a:p>
          <a:p>
            <a:r>
              <a:rPr lang="en-US" sz="1000" b="1">
                <a:latin typeface="Courier New" pitchFamily="49" charset="0"/>
              </a:rPr>
              <a:t>lHHK_HHN|    -.11592***       .04023       -2.881   .0040</a:t>
            </a:r>
          </a:p>
          <a:p>
            <a:r>
              <a:rPr lang="en-US" sz="1000" b="1">
                <a:latin typeface="Courier New" pitchFamily="49" charset="0"/>
              </a:rPr>
              <a:t>lHHK_MAR|    -.35853***       .04154       -8.631   .0000</a:t>
            </a:r>
          </a:p>
          <a:p>
            <a:r>
              <a:rPr lang="en-US" sz="1000" b="1">
                <a:latin typeface="Courier New" pitchFamily="49" charset="0"/>
              </a:rPr>
              <a: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sz="3600" smtClean="0"/>
              <a:t>Estimated Parameter Correlation Matrix</a:t>
            </a:r>
          </a:p>
        </p:txBody>
      </p:sp>
      <p:pic>
        <p:nvPicPr>
          <p:cNvPr id="4403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600200"/>
            <a:ext cx="6705600" cy="221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4038600"/>
            <a:ext cx="6096000" cy="226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p:txBody>
          <a:bodyPr/>
          <a:lstStyle/>
          <a:p>
            <a:pPr eaLnBrk="1" hangingPunct="1"/>
            <a:r>
              <a:rPr lang="en-US" smtClean="0"/>
              <a:t>Modeling Parameter Heterogeneity</a:t>
            </a:r>
          </a:p>
        </p:txBody>
      </p:sp>
      <p:graphicFrame>
        <p:nvGraphicFramePr>
          <p:cNvPr id="45059" name="Object 3"/>
          <p:cNvGraphicFramePr>
            <a:graphicFrameLocks noChangeAspect="1"/>
          </p:cNvGraphicFramePr>
          <p:nvPr/>
        </p:nvGraphicFramePr>
        <p:xfrm>
          <a:off x="884238" y="1924050"/>
          <a:ext cx="6861175" cy="4191000"/>
        </p:xfrm>
        <a:graphic>
          <a:graphicData uri="http://schemas.openxmlformats.org/presentationml/2006/ole">
            <mc:AlternateContent xmlns:mc="http://schemas.openxmlformats.org/markup-compatibility/2006">
              <mc:Choice xmlns:v="urn:schemas-microsoft-com:vml" Requires="v">
                <p:oleObj spid="_x0000_s45063" name="Equation" r:id="rId4" imgW="4305300" imgH="2628900" progId="Equation.DSMT4">
                  <p:embed/>
                </p:oleObj>
              </mc:Choice>
              <mc:Fallback>
                <p:oleObj name="Equation" r:id="rId4" imgW="4305300" imgH="26289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4238" y="1924050"/>
                        <a:ext cx="6861175" cy="419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5060" name="Rectangle 7"/>
          <p:cNvSpPr>
            <a:spLocks noChangeArrowheads="1"/>
          </p:cNvSpPr>
          <p:nvPr/>
        </p:nvSpPr>
        <p:spPr bwMode="auto">
          <a:xfrm>
            <a:off x="1219200" y="2990850"/>
            <a:ext cx="6553200"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5061" name="Rectangle 8"/>
          <p:cNvSpPr>
            <a:spLocks noChangeArrowheads="1"/>
          </p:cNvSpPr>
          <p:nvPr/>
        </p:nvSpPr>
        <p:spPr bwMode="auto">
          <a:xfrm>
            <a:off x="1228725" y="3790950"/>
            <a:ext cx="3429000" cy="838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5062" name="Rectangle 10"/>
          <p:cNvSpPr>
            <a:spLocks noChangeArrowheads="1"/>
          </p:cNvSpPr>
          <p:nvPr/>
        </p:nvSpPr>
        <p:spPr bwMode="auto">
          <a:xfrm>
            <a:off x="1219200" y="5334000"/>
            <a:ext cx="6019800" cy="762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sz="3600" smtClean="0"/>
              <a:t>Hierarchical Probit Model</a:t>
            </a:r>
            <a:br>
              <a:rPr lang="en-US" sz="3600" smtClean="0"/>
            </a:br>
            <a:endParaRPr lang="en-US" sz="3600" smtClean="0"/>
          </a:p>
        </p:txBody>
      </p:sp>
      <p:graphicFrame>
        <p:nvGraphicFramePr>
          <p:cNvPr id="46083" name="Object 4"/>
          <p:cNvGraphicFramePr>
            <a:graphicFrameLocks noChangeAspect="1"/>
          </p:cNvGraphicFramePr>
          <p:nvPr/>
        </p:nvGraphicFramePr>
        <p:xfrm>
          <a:off x="1600200" y="762000"/>
          <a:ext cx="6248400" cy="660400"/>
        </p:xfrm>
        <a:graphic>
          <a:graphicData uri="http://schemas.openxmlformats.org/presentationml/2006/ole">
            <mc:AlternateContent xmlns:mc="http://schemas.openxmlformats.org/markup-compatibility/2006">
              <mc:Choice xmlns:v="urn:schemas-microsoft-com:vml" Requires="v">
                <p:oleObj spid="_x0000_s46086" name="Equation" r:id="rId4" imgW="2400300" imgH="254000" progId="Equation.DSMT4">
                  <p:embed/>
                </p:oleObj>
              </mc:Choice>
              <mc:Fallback>
                <p:oleObj name="Equation" r:id="rId4" imgW="2400300" imgH="2540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762000"/>
                        <a:ext cx="6248400" cy="66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6084" name="Text Box 5"/>
          <p:cNvSpPr txBox="1">
            <a:spLocks noChangeArrowheads="1"/>
          </p:cNvSpPr>
          <p:nvPr/>
        </p:nvSpPr>
        <p:spPr bwMode="auto">
          <a:xfrm>
            <a:off x="1752600" y="1600200"/>
            <a:ext cx="6248400" cy="512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000" b="1">
                <a:latin typeface="Courier New" pitchFamily="49" charset="0"/>
              </a:rPr>
              <a:t>----------------------------------------------------------------------</a:t>
            </a:r>
          </a:p>
          <a:p>
            <a:r>
              <a:rPr lang="en-US" sz="1000" b="1">
                <a:latin typeface="Courier New" pitchFamily="49" charset="0"/>
              </a:rPr>
              <a:t>Random Coefficients  Probit   Model</a:t>
            </a:r>
          </a:p>
          <a:p>
            <a:r>
              <a:rPr lang="en-US" sz="1000" b="1">
                <a:latin typeface="Courier New" pitchFamily="49" charset="0"/>
              </a:rPr>
              <a:t>--------+-------------------------------------------------------------</a:t>
            </a:r>
          </a:p>
          <a:p>
            <a:r>
              <a:rPr lang="en-US" sz="1000" b="1">
                <a:latin typeface="Courier New" pitchFamily="49" charset="0"/>
              </a:rPr>
              <a:t>Variable| Coefficient    Standard Error  b/St.Er. P[|Z|&gt;z]   Mean of X</a:t>
            </a:r>
          </a:p>
          <a:p>
            <a:r>
              <a:rPr lang="en-US" sz="1000" b="1">
                <a:latin typeface="Courier New" pitchFamily="49" charset="0"/>
              </a:rPr>
              <a:t>--------+-------------------------------------------------------------</a:t>
            </a:r>
          </a:p>
          <a:p>
            <a:r>
              <a:rPr lang="en-US" sz="1000" b="1">
                <a:latin typeface="Courier New" pitchFamily="49" charset="0"/>
              </a:rPr>
              <a:t>        |Means for random parameters</a:t>
            </a:r>
          </a:p>
          <a:p>
            <a:r>
              <a:rPr lang="en-US" sz="1000" b="1">
                <a:latin typeface="Courier New" pitchFamily="49" charset="0"/>
              </a:rPr>
              <a:t>Constant|    2.80514***       .84261        3.329   .0009</a:t>
            </a:r>
          </a:p>
          <a:p>
            <a:r>
              <a:rPr lang="en-US" sz="1000" b="1">
                <a:latin typeface="Courier New" pitchFamily="49" charset="0"/>
              </a:rPr>
              <a:t>     AGE|    -.06321***       .01397       -4.523   .0000      44.3352</a:t>
            </a:r>
          </a:p>
          <a:p>
            <a:r>
              <a:rPr lang="en-US" sz="1000" b="1">
                <a:latin typeface="Courier New" pitchFamily="49" charset="0"/>
              </a:rPr>
              <a:t>    EDUC|    -.15340***       .05506       -2.786   .0053      10.9409</a:t>
            </a:r>
          </a:p>
          <a:p>
            <a:r>
              <a:rPr lang="en-US" sz="1000" b="1">
                <a:latin typeface="Courier New" pitchFamily="49" charset="0"/>
              </a:rPr>
              <a:t>  HHNINC|    2.56154***       .67822        3.777   .0002       .34930</a:t>
            </a:r>
          </a:p>
          <a:p>
            <a:r>
              <a:rPr lang="en-US" sz="1000" b="1">
                <a:latin typeface="Courier New" pitchFamily="49" charset="0"/>
              </a:rPr>
              <a:t> MARRIED|     .61453**        .26650        2.306   .0211       .84539</a:t>
            </a:r>
          </a:p>
          <a:p>
            <a:r>
              <a:rPr lang="en-US" sz="1000" b="1">
                <a:latin typeface="Courier New" pitchFamily="49" charset="0"/>
              </a:rPr>
              <a:t>  HHKIDS|    -.19855          .24303        -.817   .4140       .45482</a:t>
            </a:r>
          </a:p>
          <a:p>
            <a:r>
              <a:rPr lang="en-US" sz="1000" b="1">
                <a:latin typeface="Courier New" pitchFamily="49" charset="0"/>
              </a:rPr>
              <a:t>        |Scale parameters for dists. of random parameters</a:t>
            </a:r>
          </a:p>
          <a:p>
            <a:r>
              <a:rPr lang="en-US" sz="1000" b="1">
                <a:latin typeface="Courier New" pitchFamily="49" charset="0"/>
              </a:rPr>
              <a:t>Constant|     .12981***       .02448        5.303   .0000</a:t>
            </a:r>
          </a:p>
          <a:p>
            <a:r>
              <a:rPr lang="en-US" sz="1000" b="1">
                <a:latin typeface="Courier New" pitchFamily="49" charset="0"/>
              </a:rPr>
              <a:t>     AGE|     .01424***       .00050       28.712   .0000</a:t>
            </a:r>
          </a:p>
          <a:p>
            <a:r>
              <a:rPr lang="en-US" sz="1000" b="1">
                <a:latin typeface="Courier New" pitchFamily="49" charset="0"/>
              </a:rPr>
              <a:t>    EDUC|     .00368**        .00172        2.142   .0322</a:t>
            </a:r>
          </a:p>
          <a:p>
            <a:r>
              <a:rPr lang="en-US" sz="1000" b="1">
                <a:latin typeface="Courier New" pitchFamily="49" charset="0"/>
              </a:rPr>
              <a:t>  HHNINC|     .52685***       .05165       10.201   .0000</a:t>
            </a:r>
          </a:p>
          <a:p>
            <a:r>
              <a:rPr lang="en-US" sz="1000" b="1">
                <a:latin typeface="Courier New" pitchFamily="49" charset="0"/>
              </a:rPr>
              <a:t> MARRIED|     .16399***       .02111        7.768   .0000</a:t>
            </a:r>
          </a:p>
          <a:p>
            <a:r>
              <a:rPr lang="en-US" sz="1000" b="1">
                <a:latin typeface="Courier New" pitchFamily="49" charset="0"/>
              </a:rPr>
              <a:t>  HHKIDS|     .13928***       .02845        4.896   .0000</a:t>
            </a:r>
          </a:p>
          <a:p>
            <a:r>
              <a:rPr lang="en-US" sz="1000" b="1">
                <a:latin typeface="Courier New" pitchFamily="49" charset="0"/>
              </a:rPr>
              <a:t>        |Heterogeneity in the means of random parameters</a:t>
            </a:r>
          </a:p>
          <a:p>
            <a:r>
              <a:rPr lang="en-US" sz="1000" b="1">
                <a:latin typeface="Courier New" pitchFamily="49" charset="0"/>
              </a:rPr>
              <a:t>cONE_AGE|    -.02875          .02082       -1.381   .1673</a:t>
            </a:r>
          </a:p>
          <a:p>
            <a:r>
              <a:rPr lang="en-US" sz="1000" b="1">
                <a:latin typeface="Courier New" pitchFamily="49" charset="0"/>
              </a:rPr>
              <a:t>cONE_FEM|    -.98200***       .35328       -2.780   .0054</a:t>
            </a:r>
          </a:p>
          <a:p>
            <a:r>
              <a:rPr lang="en-US" sz="1000" b="1">
                <a:latin typeface="Courier New" pitchFamily="49" charset="0"/>
              </a:rPr>
              <a:t>cAGE_AGE|     .00022          .00029         .740   .4592</a:t>
            </a:r>
          </a:p>
          <a:p>
            <a:r>
              <a:rPr lang="en-US" sz="1000" b="1">
                <a:latin typeface="Courier New" pitchFamily="49" charset="0"/>
              </a:rPr>
              <a:t>cAGE_FEM|     .01552***       .00510        3.043   .0023</a:t>
            </a:r>
          </a:p>
          <a:p>
            <a:r>
              <a:rPr lang="en-US" sz="1000" b="1">
                <a:latin typeface="Courier New" pitchFamily="49" charset="0"/>
              </a:rPr>
              <a:t>cEDU_AGE|     .00575***       .00130        4.438   .0000</a:t>
            </a:r>
          </a:p>
          <a:p>
            <a:r>
              <a:rPr lang="en-US" sz="1000" b="1">
                <a:latin typeface="Courier New" pitchFamily="49" charset="0"/>
              </a:rPr>
              <a:t>cEDU_FEM|    -.00877          .02172        -.404   .6864</a:t>
            </a:r>
          </a:p>
          <a:p>
            <a:r>
              <a:rPr lang="en-US" sz="1000" b="1">
                <a:latin typeface="Courier New" pitchFamily="49" charset="0"/>
              </a:rPr>
              <a:t>cHHN_AGE|    -.04540***       .01485       -3.057   .0022</a:t>
            </a:r>
          </a:p>
          <a:p>
            <a:r>
              <a:rPr lang="en-US" sz="1000" b="1">
                <a:latin typeface="Courier New" pitchFamily="49" charset="0"/>
              </a:rPr>
              <a:t>cHHN_FEM|    -.03645          .25041        -.146   .8843</a:t>
            </a:r>
          </a:p>
          <a:p>
            <a:r>
              <a:rPr lang="en-US" sz="1000" b="1">
                <a:latin typeface="Courier New" pitchFamily="49" charset="0"/>
              </a:rPr>
              <a:t>cMAR_AGE|    -.01556**        .00610       -2.550   .0108</a:t>
            </a:r>
          </a:p>
          <a:p>
            <a:r>
              <a:rPr lang="en-US" sz="1000" b="1">
                <a:latin typeface="Courier New" pitchFamily="49" charset="0"/>
              </a:rPr>
              <a:t>cMAR_FEM|     .20538*         .11232        1.828   .0675</a:t>
            </a:r>
          </a:p>
          <a:p>
            <a:r>
              <a:rPr lang="en-US" sz="1000" b="1">
                <a:latin typeface="Courier New" pitchFamily="49" charset="0"/>
              </a:rPr>
              <a:t>cHHK_AGE|     .01053*         .00552        1.906   .0566</a:t>
            </a:r>
          </a:p>
          <a:p>
            <a:r>
              <a:rPr lang="en-US" sz="1000" b="1">
                <a:latin typeface="Courier New" pitchFamily="49" charset="0"/>
              </a:rPr>
              <a:t>cHHK_FEM|    -.25666***       .08923       -2.876   .0040</a:t>
            </a:r>
          </a:p>
          <a:p>
            <a:r>
              <a:rPr lang="en-US" sz="1000" b="1">
                <a:latin typeface="Courier New" pitchFamily="49" charset="0"/>
              </a:rPr>
              <a:t>--------+-------------------------------------------------------------</a:t>
            </a:r>
          </a:p>
        </p:txBody>
      </p:sp>
      <p:sp>
        <p:nvSpPr>
          <p:cNvPr id="46085" name="Rectangle 6"/>
          <p:cNvSpPr>
            <a:spLocks noChangeArrowheads="1"/>
          </p:cNvSpPr>
          <p:nvPr/>
        </p:nvSpPr>
        <p:spPr bwMode="auto">
          <a:xfrm>
            <a:off x="2514600" y="4572000"/>
            <a:ext cx="3810000" cy="1981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a:xfrm>
            <a:off x="457200" y="304800"/>
            <a:ext cx="8229600" cy="1143000"/>
          </a:xfrm>
        </p:spPr>
        <p:txBody>
          <a:bodyPr/>
          <a:lstStyle/>
          <a:p>
            <a:pPr eaLnBrk="1" hangingPunct="1"/>
            <a:r>
              <a:rPr lang="en-US" smtClean="0"/>
              <a:t>Mixed Model Estimation</a:t>
            </a:r>
          </a:p>
        </p:txBody>
      </p:sp>
      <p:sp>
        <p:nvSpPr>
          <p:cNvPr id="47107" name="Rectangle 3"/>
          <p:cNvSpPr>
            <a:spLocks noGrp="1" noChangeArrowheads="1"/>
          </p:cNvSpPr>
          <p:nvPr>
            <p:ph type="body" idx="4294967295"/>
          </p:nvPr>
        </p:nvSpPr>
        <p:spPr>
          <a:xfrm>
            <a:off x="1371600" y="1600200"/>
            <a:ext cx="7391400" cy="4953000"/>
          </a:xfrm>
        </p:spPr>
        <p:txBody>
          <a:bodyPr/>
          <a:lstStyle/>
          <a:p>
            <a:pPr>
              <a:spcBef>
                <a:spcPct val="50000"/>
              </a:spcBef>
              <a:buClrTx/>
              <a:buSzTx/>
              <a:buFontTx/>
              <a:buNone/>
            </a:pPr>
            <a:r>
              <a:rPr lang="en-US" sz="1400" smtClean="0"/>
              <a:t>      Programs differ on the models fitted, the algorithms, the paradigm, and </a:t>
            </a:r>
            <a:br>
              <a:rPr lang="en-US" sz="1400" smtClean="0"/>
            </a:br>
            <a:r>
              <a:rPr lang="en-US" sz="1400" smtClean="0"/>
              <a:t>the extensions provided to the simplest RPM, </a:t>
            </a:r>
            <a:r>
              <a:rPr lang="en-US" sz="1400" b="1" smtClean="0">
                <a:sym typeface="Symbol" pitchFamily="18" charset="2"/>
              </a:rPr>
              <a:t></a:t>
            </a:r>
            <a:r>
              <a:rPr lang="en-US" sz="1400" b="1" baseline="-25000" smtClean="0">
                <a:sym typeface="Symbol" pitchFamily="18" charset="2"/>
              </a:rPr>
              <a:t>i</a:t>
            </a:r>
            <a:r>
              <a:rPr lang="en-US" sz="1400" smtClean="0">
                <a:sym typeface="Symbol" pitchFamily="18" charset="2"/>
              </a:rPr>
              <a:t> = </a:t>
            </a:r>
            <a:r>
              <a:rPr lang="en-US" sz="1400" b="1" smtClean="0">
                <a:sym typeface="Symbol" pitchFamily="18" charset="2"/>
              </a:rPr>
              <a:t>+u</a:t>
            </a:r>
            <a:r>
              <a:rPr lang="en-US" sz="1400" b="1" baseline="-25000" smtClean="0">
                <a:sym typeface="Symbol" pitchFamily="18" charset="2"/>
              </a:rPr>
              <a:t>i</a:t>
            </a:r>
            <a:r>
              <a:rPr lang="en-US" sz="1400" smtClean="0">
                <a:sym typeface="Symbol" pitchFamily="18" charset="2"/>
              </a:rPr>
              <a:t>.</a:t>
            </a:r>
          </a:p>
          <a:p>
            <a:pPr>
              <a:spcBef>
                <a:spcPct val="50000"/>
              </a:spcBef>
              <a:buClrTx/>
              <a:buSzTx/>
              <a:buFontTx/>
              <a:buNone/>
            </a:pPr>
            <a:endParaRPr lang="en-US" sz="1400" smtClean="0"/>
          </a:p>
          <a:p>
            <a:pPr eaLnBrk="1" hangingPunct="1">
              <a:lnSpc>
                <a:spcPct val="80000"/>
              </a:lnSpc>
            </a:pPr>
            <a:r>
              <a:rPr lang="en-US" sz="1400" smtClean="0"/>
              <a:t>MLWin: http://www.cmm.bristol.ac.uk/MLwiN/index.shtml</a:t>
            </a:r>
          </a:p>
          <a:p>
            <a:pPr lvl="1" eaLnBrk="1" hangingPunct="1">
              <a:lnSpc>
                <a:spcPct val="80000"/>
              </a:lnSpc>
            </a:pPr>
            <a:r>
              <a:rPr lang="en-US" sz="1200" smtClean="0"/>
              <a:t>Multilevel models</a:t>
            </a:r>
          </a:p>
          <a:p>
            <a:pPr lvl="1" eaLnBrk="1" hangingPunct="1">
              <a:lnSpc>
                <a:spcPct val="80000"/>
              </a:lnSpc>
            </a:pPr>
            <a:r>
              <a:rPr lang="en-US" sz="1200" smtClean="0"/>
              <a:t>Regression and some loglinear models</a:t>
            </a:r>
          </a:p>
          <a:p>
            <a:pPr eaLnBrk="1" hangingPunct="1">
              <a:lnSpc>
                <a:spcPct val="80000"/>
              </a:lnSpc>
            </a:pPr>
            <a:r>
              <a:rPr lang="en-US" sz="1400" smtClean="0"/>
              <a:t>WinBUGS:  Mainly for Bayesian Applications</a:t>
            </a:r>
          </a:p>
          <a:p>
            <a:pPr lvl="1" eaLnBrk="1" hangingPunct="1">
              <a:lnSpc>
                <a:spcPct val="80000"/>
              </a:lnSpc>
            </a:pPr>
            <a:r>
              <a:rPr lang="en-US" sz="1200" smtClean="0"/>
              <a:t>MCMC </a:t>
            </a:r>
          </a:p>
          <a:p>
            <a:pPr lvl="1" eaLnBrk="1" hangingPunct="1">
              <a:lnSpc>
                <a:spcPct val="80000"/>
              </a:lnSpc>
            </a:pPr>
            <a:r>
              <a:rPr lang="en-US" sz="1200" smtClean="0"/>
              <a:t>User specifies the model – constructs the Gibbs Sampler/Metropolis Hastings</a:t>
            </a:r>
          </a:p>
          <a:p>
            <a:pPr eaLnBrk="1" hangingPunct="1">
              <a:lnSpc>
                <a:spcPct val="80000"/>
              </a:lnSpc>
            </a:pPr>
            <a:r>
              <a:rPr lang="en-US" sz="1400" smtClean="0"/>
              <a:t>SAS: Proc Mixed. </a:t>
            </a:r>
          </a:p>
          <a:p>
            <a:pPr lvl="1" eaLnBrk="1" hangingPunct="1">
              <a:lnSpc>
                <a:spcPct val="80000"/>
              </a:lnSpc>
            </a:pPr>
            <a:r>
              <a:rPr lang="en-US" sz="1200" smtClean="0"/>
              <a:t>Classical</a:t>
            </a:r>
          </a:p>
          <a:p>
            <a:pPr lvl="1" eaLnBrk="1" hangingPunct="1">
              <a:lnSpc>
                <a:spcPct val="80000"/>
              </a:lnSpc>
            </a:pPr>
            <a:r>
              <a:rPr lang="en-US" sz="1200" smtClean="0"/>
              <a:t>Uses primarily a kind of GLS/GMM (method of moments algorithm for loglinear models)</a:t>
            </a:r>
          </a:p>
          <a:p>
            <a:pPr eaLnBrk="1" hangingPunct="1">
              <a:lnSpc>
                <a:spcPct val="80000"/>
              </a:lnSpc>
            </a:pPr>
            <a:r>
              <a:rPr lang="en-US" sz="1400" smtClean="0"/>
              <a:t>LIMDEP/NLOGIT</a:t>
            </a:r>
          </a:p>
          <a:p>
            <a:pPr lvl="1" eaLnBrk="1" hangingPunct="1">
              <a:lnSpc>
                <a:spcPct val="80000"/>
              </a:lnSpc>
            </a:pPr>
            <a:r>
              <a:rPr lang="en-US" sz="1200" smtClean="0"/>
              <a:t>Classical</a:t>
            </a:r>
          </a:p>
          <a:p>
            <a:pPr lvl="1" eaLnBrk="1" hangingPunct="1">
              <a:lnSpc>
                <a:spcPct val="80000"/>
              </a:lnSpc>
            </a:pPr>
            <a:r>
              <a:rPr lang="en-US" sz="1200" smtClean="0"/>
              <a:t>Mixing done by Monte Carlo integration – maximum simulated likelihood</a:t>
            </a:r>
          </a:p>
          <a:p>
            <a:pPr lvl="1" eaLnBrk="1" hangingPunct="1">
              <a:lnSpc>
                <a:spcPct val="80000"/>
              </a:lnSpc>
            </a:pPr>
            <a:r>
              <a:rPr lang="en-US" sz="1200" smtClean="0"/>
              <a:t>Numerous linear, nonlinear, loglinear models</a:t>
            </a:r>
          </a:p>
          <a:p>
            <a:pPr eaLnBrk="1" hangingPunct="1">
              <a:lnSpc>
                <a:spcPct val="80000"/>
              </a:lnSpc>
            </a:pPr>
            <a:r>
              <a:rPr lang="en-US" sz="1400" smtClean="0"/>
              <a:t>Stata: Classical - GLAMM</a:t>
            </a:r>
          </a:p>
          <a:p>
            <a:pPr lvl="1" eaLnBrk="1" hangingPunct="1">
              <a:lnSpc>
                <a:spcPct val="80000"/>
              </a:lnSpc>
            </a:pPr>
            <a:r>
              <a:rPr lang="en-US" sz="1200" smtClean="0"/>
              <a:t>Mixing done by quadrature. (Very, very slow for 2 or more dimensions)</a:t>
            </a:r>
          </a:p>
          <a:p>
            <a:pPr lvl="1" eaLnBrk="1" hangingPunct="1">
              <a:lnSpc>
                <a:spcPct val="80000"/>
              </a:lnSpc>
            </a:pPr>
            <a:r>
              <a:rPr lang="en-US" sz="1200" smtClean="0"/>
              <a:t>Several loglinear models</a:t>
            </a:r>
          </a:p>
          <a:p>
            <a:pPr eaLnBrk="1" hangingPunct="1">
              <a:lnSpc>
                <a:spcPct val="80000"/>
              </a:lnSpc>
            </a:pPr>
            <a:r>
              <a:rPr lang="en-US" sz="1400" smtClean="0"/>
              <a:t>Ken Train’s Gauss Code</a:t>
            </a:r>
          </a:p>
          <a:p>
            <a:pPr lvl="1" eaLnBrk="1" hangingPunct="1">
              <a:lnSpc>
                <a:spcPct val="80000"/>
              </a:lnSpc>
            </a:pPr>
            <a:r>
              <a:rPr lang="en-US" sz="1200" smtClean="0"/>
              <a:t>Monte Carlo integration</a:t>
            </a:r>
          </a:p>
          <a:p>
            <a:pPr lvl="1" eaLnBrk="1" hangingPunct="1">
              <a:lnSpc>
                <a:spcPct val="80000"/>
              </a:lnSpc>
            </a:pPr>
            <a:r>
              <a:rPr lang="en-US" sz="1200" smtClean="0"/>
              <a:t>Used by many researchers</a:t>
            </a:r>
          </a:p>
          <a:p>
            <a:pPr lvl="1" eaLnBrk="1" hangingPunct="1">
              <a:lnSpc>
                <a:spcPct val="80000"/>
              </a:lnSpc>
            </a:pPr>
            <a:r>
              <a:rPr lang="en-US" sz="1200" smtClean="0"/>
              <a:t>Mixed Multinomial Logit model only (but free!)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idx="4294967295"/>
          </p:nvPr>
        </p:nvSpPr>
        <p:spPr/>
        <p:txBody>
          <a:bodyPr/>
          <a:lstStyle/>
          <a:p>
            <a:pPr eaLnBrk="1" hangingPunct="1"/>
            <a:r>
              <a:rPr lang="en-US" smtClean="0"/>
              <a:t>Hierarchical Model</a:t>
            </a:r>
          </a:p>
        </p:txBody>
      </p:sp>
      <p:graphicFrame>
        <p:nvGraphicFramePr>
          <p:cNvPr id="48131" name="Object 3"/>
          <p:cNvGraphicFramePr>
            <a:graphicFrameLocks noChangeAspect="1"/>
          </p:cNvGraphicFramePr>
          <p:nvPr/>
        </p:nvGraphicFramePr>
        <p:xfrm>
          <a:off x="884238" y="1924050"/>
          <a:ext cx="6861175" cy="4191000"/>
        </p:xfrm>
        <a:graphic>
          <a:graphicData uri="http://schemas.openxmlformats.org/presentationml/2006/ole">
            <mc:AlternateContent xmlns:mc="http://schemas.openxmlformats.org/markup-compatibility/2006">
              <mc:Choice xmlns:v="urn:schemas-microsoft-com:vml" Requires="v">
                <p:oleObj spid="_x0000_s48135" name="Equation" r:id="rId4" imgW="4305300" imgH="2628900" progId="Equation.DSMT4">
                  <p:embed/>
                </p:oleObj>
              </mc:Choice>
              <mc:Fallback>
                <p:oleObj name="Equation" r:id="rId4" imgW="4305300" imgH="26289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4238" y="1924050"/>
                        <a:ext cx="6861175" cy="419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8132" name="Rectangle 4"/>
          <p:cNvSpPr>
            <a:spLocks noChangeArrowheads="1"/>
          </p:cNvSpPr>
          <p:nvPr/>
        </p:nvSpPr>
        <p:spPr bwMode="auto">
          <a:xfrm>
            <a:off x="1219200" y="2990850"/>
            <a:ext cx="6553200"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8133" name="Rectangle 5"/>
          <p:cNvSpPr>
            <a:spLocks noChangeArrowheads="1"/>
          </p:cNvSpPr>
          <p:nvPr/>
        </p:nvSpPr>
        <p:spPr bwMode="auto">
          <a:xfrm>
            <a:off x="1228725" y="3790950"/>
            <a:ext cx="3429000" cy="838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8134" name="Rectangle 6"/>
          <p:cNvSpPr>
            <a:spLocks noChangeArrowheads="1"/>
          </p:cNvSpPr>
          <p:nvPr/>
        </p:nvSpPr>
        <p:spPr bwMode="auto">
          <a:xfrm>
            <a:off x="1219200" y="5334000"/>
            <a:ext cx="6019800" cy="762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p:txBody>
          <a:bodyPr/>
          <a:lstStyle/>
          <a:p>
            <a:pPr eaLnBrk="1" hangingPunct="1"/>
            <a:r>
              <a:rPr lang="en-US" smtClean="0"/>
              <a:t>Maximum Simulated Likelihood</a:t>
            </a:r>
          </a:p>
        </p:txBody>
      </p:sp>
      <p:graphicFrame>
        <p:nvGraphicFramePr>
          <p:cNvPr id="49155" name="Object 3"/>
          <p:cNvGraphicFramePr>
            <a:graphicFrameLocks noChangeAspect="1"/>
          </p:cNvGraphicFramePr>
          <p:nvPr/>
        </p:nvGraphicFramePr>
        <p:xfrm>
          <a:off x="1447800" y="2362200"/>
          <a:ext cx="6477000" cy="2457450"/>
        </p:xfrm>
        <a:graphic>
          <a:graphicData uri="http://schemas.openxmlformats.org/presentationml/2006/ole">
            <mc:AlternateContent xmlns:mc="http://schemas.openxmlformats.org/markup-compatibility/2006">
              <mc:Choice xmlns:v="urn:schemas-microsoft-com:vml" Requires="v">
                <p:oleObj spid="_x0000_s49156" name="Equation" r:id="rId4" imgW="3314700" imgH="1257300" progId="Equation.DSMT4">
                  <p:embed/>
                </p:oleObj>
              </mc:Choice>
              <mc:Fallback>
                <p:oleObj name="Equation" r:id="rId4" imgW="3314700" imgH="12573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2362200"/>
                        <a:ext cx="6477000" cy="2457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p:txBody>
          <a:bodyPr/>
          <a:lstStyle/>
          <a:p>
            <a:pPr eaLnBrk="1" hangingPunct="1"/>
            <a:r>
              <a:rPr lang="en-US" smtClean="0"/>
              <a:t>Monte Carlo Integration</a:t>
            </a:r>
          </a:p>
        </p:txBody>
      </p:sp>
      <p:graphicFrame>
        <p:nvGraphicFramePr>
          <p:cNvPr id="50179" name="Object 3"/>
          <p:cNvGraphicFramePr>
            <a:graphicFrameLocks noChangeAspect="1"/>
          </p:cNvGraphicFramePr>
          <p:nvPr/>
        </p:nvGraphicFramePr>
        <p:xfrm>
          <a:off x="1828800" y="1981200"/>
          <a:ext cx="5943600" cy="4314825"/>
        </p:xfrm>
        <a:graphic>
          <a:graphicData uri="http://schemas.openxmlformats.org/presentationml/2006/ole">
            <mc:AlternateContent xmlns:mc="http://schemas.openxmlformats.org/markup-compatibility/2006">
              <mc:Choice xmlns:v="urn:schemas-microsoft-com:vml" Requires="v">
                <p:oleObj spid="_x0000_s50180" name="Equation" r:id="rId4" imgW="3708400" imgH="2692400" progId="Equation.DSMT4">
                  <p:embed/>
                </p:oleObj>
              </mc:Choice>
              <mc:Fallback>
                <p:oleObj name="Equation" r:id="rId4" imgW="3708400" imgH="26924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1981200"/>
                        <a:ext cx="5943600" cy="4314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idx="4294967295"/>
          </p:nvPr>
        </p:nvSpPr>
        <p:spPr/>
        <p:txBody>
          <a:bodyPr/>
          <a:lstStyle/>
          <a:p>
            <a:pPr eaLnBrk="1" hangingPunct="1"/>
            <a:r>
              <a:rPr lang="en-US" smtClean="0"/>
              <a:t>Monte Carlo Integration</a:t>
            </a:r>
          </a:p>
        </p:txBody>
      </p:sp>
      <p:graphicFrame>
        <p:nvGraphicFramePr>
          <p:cNvPr id="51203" name="Object 3"/>
          <p:cNvGraphicFramePr>
            <a:graphicFrameLocks noChangeAspect="1"/>
          </p:cNvGraphicFramePr>
          <p:nvPr/>
        </p:nvGraphicFramePr>
        <p:xfrm>
          <a:off x="1279525" y="2159000"/>
          <a:ext cx="6280150" cy="1346200"/>
        </p:xfrm>
        <a:graphic>
          <a:graphicData uri="http://schemas.openxmlformats.org/presentationml/2006/ole">
            <mc:AlternateContent xmlns:mc="http://schemas.openxmlformats.org/markup-compatibility/2006">
              <mc:Choice xmlns:v="urn:schemas-microsoft-com:vml" Requires="v">
                <p:oleObj spid="_x0000_s51205" name="Equation" r:id="rId4" imgW="2844800" imgH="609600" progId="Equation.DSMT4">
                  <p:embed/>
                </p:oleObj>
              </mc:Choice>
              <mc:Fallback>
                <p:oleObj name="Equation" r:id="rId4" imgW="2844800" imgH="6096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9525" y="2159000"/>
                        <a:ext cx="6280150" cy="1346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1204" name="Object 4"/>
          <p:cNvGraphicFramePr>
            <a:graphicFrameLocks noChangeAspect="1"/>
          </p:cNvGraphicFramePr>
          <p:nvPr/>
        </p:nvGraphicFramePr>
        <p:xfrm>
          <a:off x="1389063" y="3581400"/>
          <a:ext cx="4554537" cy="2319338"/>
        </p:xfrm>
        <a:graphic>
          <a:graphicData uri="http://schemas.openxmlformats.org/presentationml/2006/ole">
            <mc:AlternateContent xmlns:mc="http://schemas.openxmlformats.org/markup-compatibility/2006">
              <mc:Choice xmlns:v="urn:schemas-microsoft-com:vml" Requires="v">
                <p:oleObj spid="_x0000_s51206" name="Equation" r:id="rId6" imgW="2044700" imgH="1041400" progId="Equation.DSMT4">
                  <p:embed/>
                </p:oleObj>
              </mc:Choice>
              <mc:Fallback>
                <p:oleObj name="Equation" r:id="rId6" imgW="2044700" imgH="1041400" progId="Equation.DSMT4">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89063" y="3581400"/>
                        <a:ext cx="4554537" cy="2319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idx="4294967295"/>
          </p:nvPr>
        </p:nvSpPr>
        <p:spPr/>
        <p:txBody>
          <a:bodyPr/>
          <a:lstStyle/>
          <a:p>
            <a:pPr eaLnBrk="1" hangingPunct="1"/>
            <a:r>
              <a:rPr lang="en-US" smtClean="0"/>
              <a:t>Example: Monte Carlo Integral</a:t>
            </a:r>
          </a:p>
        </p:txBody>
      </p:sp>
      <p:graphicFrame>
        <p:nvGraphicFramePr>
          <p:cNvPr id="52227" name="Object 3"/>
          <p:cNvGraphicFramePr>
            <a:graphicFrameLocks noChangeAspect="1"/>
          </p:cNvGraphicFramePr>
          <p:nvPr/>
        </p:nvGraphicFramePr>
        <p:xfrm>
          <a:off x="1295400" y="1981200"/>
          <a:ext cx="6934200" cy="3565525"/>
        </p:xfrm>
        <a:graphic>
          <a:graphicData uri="http://schemas.openxmlformats.org/presentationml/2006/ole">
            <mc:AlternateContent xmlns:mc="http://schemas.openxmlformats.org/markup-compatibility/2006">
              <mc:Choice xmlns:v="urn:schemas-microsoft-com:vml" Requires="v">
                <p:oleObj spid="_x0000_s52228" name="Equation" r:id="rId4" imgW="4051300" imgH="2082800" progId="Equation.DSMT4">
                  <p:embed/>
                </p:oleObj>
              </mc:Choice>
              <mc:Fallback>
                <p:oleObj name="Equation" r:id="rId4" imgW="4051300" imgH="20828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1981200"/>
                        <a:ext cx="6934200" cy="3565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idx="4294967295"/>
          </p:nvPr>
        </p:nvSpPr>
        <p:spPr/>
        <p:txBody>
          <a:bodyPr/>
          <a:lstStyle/>
          <a:p>
            <a:pPr eaLnBrk="1" hangingPunct="1"/>
            <a:r>
              <a:rPr lang="en-US" smtClean="0"/>
              <a:t>Generating a Random Draw</a:t>
            </a:r>
          </a:p>
        </p:txBody>
      </p:sp>
      <p:graphicFrame>
        <p:nvGraphicFramePr>
          <p:cNvPr id="53251" name="Object 3"/>
          <p:cNvGraphicFramePr>
            <a:graphicFrameLocks noChangeAspect="1"/>
          </p:cNvGraphicFramePr>
          <p:nvPr/>
        </p:nvGraphicFramePr>
        <p:xfrm>
          <a:off x="1219200" y="1828800"/>
          <a:ext cx="7239000" cy="4479925"/>
        </p:xfrm>
        <a:graphic>
          <a:graphicData uri="http://schemas.openxmlformats.org/presentationml/2006/ole">
            <mc:AlternateContent xmlns:mc="http://schemas.openxmlformats.org/markup-compatibility/2006">
              <mc:Choice xmlns:v="urn:schemas-microsoft-com:vml" Requires="v">
                <p:oleObj spid="_x0000_s53252" name="Equation" r:id="rId4" imgW="4432300" imgH="2743200" progId="Equation.DSMT4">
                  <p:embed/>
                </p:oleObj>
              </mc:Choice>
              <mc:Fallback>
                <p:oleObj name="Equation" r:id="rId4" imgW="4432300" imgH="27432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828800"/>
                        <a:ext cx="7239000" cy="447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idx="4294967295"/>
          </p:nvPr>
        </p:nvSpPr>
        <p:spPr/>
        <p:txBody>
          <a:bodyPr/>
          <a:lstStyle/>
          <a:p>
            <a:pPr eaLnBrk="1" hangingPunct="1"/>
            <a:r>
              <a:rPr lang="en-US" sz="3200" smtClean="0"/>
              <a:t>Drawing Uniform Random Numbers</a:t>
            </a:r>
          </a:p>
        </p:txBody>
      </p:sp>
      <p:graphicFrame>
        <p:nvGraphicFramePr>
          <p:cNvPr id="54275" name="Object 3"/>
          <p:cNvGraphicFramePr>
            <a:graphicFrameLocks noChangeAspect="1"/>
          </p:cNvGraphicFramePr>
          <p:nvPr/>
        </p:nvGraphicFramePr>
        <p:xfrm>
          <a:off x="1524000" y="1905000"/>
          <a:ext cx="6553200" cy="4356100"/>
        </p:xfrm>
        <a:graphic>
          <a:graphicData uri="http://schemas.openxmlformats.org/presentationml/2006/ole">
            <mc:AlternateContent xmlns:mc="http://schemas.openxmlformats.org/markup-compatibility/2006">
              <mc:Choice xmlns:v="urn:schemas-microsoft-com:vml" Requires="v">
                <p:oleObj spid="_x0000_s54276" name="Equation" r:id="rId4" imgW="4470400" imgH="2971800" progId="Equation.DSMT4">
                  <p:embed/>
                </p:oleObj>
              </mc:Choice>
              <mc:Fallback>
                <p:oleObj name="Equation" r:id="rId4" imgW="4470400" imgH="29718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1905000"/>
                        <a:ext cx="6553200" cy="4356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idx="4294967295"/>
          </p:nvPr>
        </p:nvSpPr>
        <p:spPr>
          <a:xfrm>
            <a:off x="228600" y="609600"/>
            <a:ext cx="8915400" cy="762000"/>
          </a:xfrm>
        </p:spPr>
        <p:txBody>
          <a:bodyPr/>
          <a:lstStyle/>
          <a:p>
            <a:pPr eaLnBrk="1" hangingPunct="1"/>
            <a:r>
              <a:rPr lang="en-US" sz="2400" smtClean="0"/>
              <a:t>Quasi-Monte Carlo Integration Based on Halton Sequences</a:t>
            </a:r>
          </a:p>
        </p:txBody>
      </p:sp>
      <p:graphicFrame>
        <p:nvGraphicFramePr>
          <p:cNvPr id="55299" name="Object 3"/>
          <p:cNvGraphicFramePr>
            <a:graphicFrameLocks noChangeAspect="1"/>
          </p:cNvGraphicFramePr>
          <p:nvPr/>
        </p:nvGraphicFramePr>
        <p:xfrm>
          <a:off x="685800" y="1828800"/>
          <a:ext cx="7134225" cy="2879725"/>
        </p:xfrm>
        <a:graphic>
          <a:graphicData uri="http://schemas.openxmlformats.org/presentationml/2006/ole">
            <mc:AlternateContent xmlns:mc="http://schemas.openxmlformats.org/markup-compatibility/2006">
              <mc:Choice xmlns:v="urn:schemas-microsoft-com:vml" Requires="v">
                <p:oleObj spid="_x0000_s55301" name="Equation" r:id="rId4" imgW="3429000" imgH="1384200" progId="Equation.DSMT4">
                  <p:embed/>
                </p:oleObj>
              </mc:Choice>
              <mc:Fallback>
                <p:oleObj name="Equation" r:id="rId4" imgW="3429000" imgH="13842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828800"/>
                        <a:ext cx="7134225" cy="2879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5300" name="Text Box 4"/>
          <p:cNvSpPr txBox="1">
            <a:spLocks noChangeArrowheads="1"/>
          </p:cNvSpPr>
          <p:nvPr/>
        </p:nvSpPr>
        <p:spPr bwMode="auto">
          <a:xfrm>
            <a:off x="609600" y="5045075"/>
            <a:ext cx="79248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lgn="just" eaLnBrk="1" hangingPunct="1">
              <a:spcBef>
                <a:spcPct val="50000"/>
              </a:spcBef>
            </a:pPr>
            <a:r>
              <a:rPr lang="en-US" sz="2400">
                <a:latin typeface="Tahoma" pitchFamily="34" charset="0"/>
                <a:cs typeface="Times New Roman" pitchFamily="18" charset="0"/>
              </a:rPr>
              <a:t>For example, using base p=5, the integer r=37 has b</a:t>
            </a:r>
            <a:r>
              <a:rPr lang="en-US" sz="2400" baseline="-30000">
                <a:latin typeface="Tahoma" pitchFamily="34" charset="0"/>
                <a:cs typeface="Times New Roman" pitchFamily="18" charset="0"/>
              </a:rPr>
              <a:t>0</a:t>
            </a:r>
            <a:r>
              <a:rPr lang="en-US" sz="2400">
                <a:latin typeface="Tahoma" pitchFamily="34" charset="0"/>
                <a:cs typeface="Times New Roman" pitchFamily="18" charset="0"/>
              </a:rPr>
              <a:t> = 2, b</a:t>
            </a:r>
            <a:r>
              <a:rPr lang="en-US" sz="2400" baseline="-30000">
                <a:latin typeface="Tahoma" pitchFamily="34" charset="0"/>
                <a:cs typeface="Times New Roman" pitchFamily="18" charset="0"/>
              </a:rPr>
              <a:t>1</a:t>
            </a:r>
            <a:r>
              <a:rPr lang="en-US" sz="2400">
                <a:latin typeface="Tahoma" pitchFamily="34" charset="0"/>
                <a:cs typeface="Times New Roman" pitchFamily="18" charset="0"/>
              </a:rPr>
              <a:t> = 2, and b</a:t>
            </a:r>
            <a:r>
              <a:rPr lang="en-US" sz="2400" baseline="-30000">
                <a:latin typeface="Tahoma" pitchFamily="34" charset="0"/>
                <a:cs typeface="Times New Roman" pitchFamily="18" charset="0"/>
              </a:rPr>
              <a:t>3</a:t>
            </a:r>
            <a:r>
              <a:rPr lang="en-US" sz="2400">
                <a:latin typeface="Tahoma" pitchFamily="34" charset="0"/>
                <a:cs typeface="Times New Roman" pitchFamily="18" charset="0"/>
              </a:rPr>
              <a:t> = 1; (37=1x5</a:t>
            </a:r>
            <a:r>
              <a:rPr lang="en-US" sz="2400" baseline="30000">
                <a:latin typeface="Tahoma" pitchFamily="34" charset="0"/>
                <a:cs typeface="Times New Roman" pitchFamily="18" charset="0"/>
              </a:rPr>
              <a:t>2</a:t>
            </a:r>
            <a:r>
              <a:rPr lang="en-US" sz="2400">
                <a:latin typeface="Tahoma" pitchFamily="34" charset="0"/>
                <a:cs typeface="Times New Roman" pitchFamily="18" charset="0"/>
              </a:rPr>
              <a:t> + 2x5</a:t>
            </a:r>
            <a:r>
              <a:rPr lang="en-US" sz="2400" baseline="30000">
                <a:latin typeface="Tahoma" pitchFamily="34" charset="0"/>
                <a:cs typeface="Times New Roman" pitchFamily="18" charset="0"/>
              </a:rPr>
              <a:t>1</a:t>
            </a:r>
            <a:r>
              <a:rPr lang="en-US" sz="2400">
                <a:latin typeface="Tahoma" pitchFamily="34" charset="0"/>
                <a:cs typeface="Times New Roman" pitchFamily="18" charset="0"/>
              </a:rPr>
              <a:t> + 2x5</a:t>
            </a:r>
            <a:r>
              <a:rPr lang="en-US" sz="2400" baseline="30000">
                <a:latin typeface="Tahoma" pitchFamily="34" charset="0"/>
                <a:cs typeface="Times New Roman" pitchFamily="18" charset="0"/>
              </a:rPr>
              <a:t>0</a:t>
            </a:r>
            <a:r>
              <a:rPr lang="en-US" sz="2400">
                <a:latin typeface="Tahoma" pitchFamily="34" charset="0"/>
                <a:cs typeface="Times New Roman" pitchFamily="18" charset="0"/>
              </a:rPr>
              <a:t>).  Then  </a:t>
            </a:r>
          </a:p>
          <a:p>
            <a:pPr algn="just" eaLnBrk="1" hangingPunct="1"/>
            <a:r>
              <a:rPr lang="en-US" sz="2400">
                <a:latin typeface="Tahoma" pitchFamily="34" charset="0"/>
                <a:cs typeface="Times New Roman" pitchFamily="18" charset="0"/>
              </a:rPr>
              <a:t>H(37|5) = 2</a:t>
            </a:r>
            <a:r>
              <a:rPr lang="en-US" sz="2400">
                <a:latin typeface="Tahoma" pitchFamily="34" charset="0"/>
                <a:cs typeface="Times New Roman" pitchFamily="18" charset="0"/>
                <a:sym typeface="Symbol" pitchFamily="18" charset="2"/>
              </a:rPr>
              <a:t></a:t>
            </a:r>
            <a:r>
              <a:rPr lang="en-US" sz="2400">
                <a:latin typeface="Tahoma" pitchFamily="34" charset="0"/>
                <a:cs typeface="Times New Roman" pitchFamily="18" charset="0"/>
              </a:rPr>
              <a:t>5</a:t>
            </a:r>
            <a:r>
              <a:rPr lang="en-US" sz="2400" baseline="30000">
                <a:latin typeface="Tahoma" pitchFamily="34" charset="0"/>
                <a:cs typeface="Times New Roman" pitchFamily="18" charset="0"/>
              </a:rPr>
              <a:t>-1</a:t>
            </a:r>
            <a:r>
              <a:rPr lang="en-US" sz="2400">
                <a:latin typeface="Tahoma" pitchFamily="34" charset="0"/>
                <a:cs typeface="Times New Roman" pitchFamily="18" charset="0"/>
              </a:rPr>
              <a:t> + 2</a:t>
            </a:r>
            <a:r>
              <a:rPr lang="en-US" sz="2400">
                <a:latin typeface="Tahoma" pitchFamily="34" charset="0"/>
                <a:cs typeface="Times New Roman" pitchFamily="18" charset="0"/>
                <a:sym typeface="Symbol" pitchFamily="18" charset="2"/>
              </a:rPr>
              <a:t></a:t>
            </a:r>
            <a:r>
              <a:rPr lang="en-US" sz="2400">
                <a:latin typeface="Tahoma" pitchFamily="34" charset="0"/>
                <a:cs typeface="Times New Roman" pitchFamily="18" charset="0"/>
              </a:rPr>
              <a:t>5</a:t>
            </a:r>
            <a:r>
              <a:rPr lang="en-US" sz="2400" baseline="30000">
                <a:latin typeface="Tahoma" pitchFamily="34" charset="0"/>
                <a:cs typeface="Times New Roman" pitchFamily="18" charset="0"/>
              </a:rPr>
              <a:t>-2</a:t>
            </a:r>
            <a:r>
              <a:rPr lang="en-US" sz="2400">
                <a:latin typeface="Tahoma" pitchFamily="34" charset="0"/>
                <a:cs typeface="Times New Roman" pitchFamily="18" charset="0"/>
              </a:rPr>
              <a:t> + 1</a:t>
            </a:r>
            <a:r>
              <a:rPr lang="en-US" sz="2400">
                <a:latin typeface="Tahoma" pitchFamily="34" charset="0"/>
                <a:cs typeface="Times New Roman" pitchFamily="18" charset="0"/>
                <a:sym typeface="Symbol" pitchFamily="18" charset="2"/>
              </a:rPr>
              <a:t></a:t>
            </a:r>
            <a:r>
              <a:rPr lang="en-US" sz="2400">
                <a:latin typeface="Tahoma" pitchFamily="34" charset="0"/>
                <a:cs typeface="Times New Roman" pitchFamily="18" charset="0"/>
              </a:rPr>
              <a:t>5</a:t>
            </a:r>
            <a:r>
              <a:rPr lang="en-US" sz="2400" baseline="30000">
                <a:latin typeface="Tahoma" pitchFamily="34" charset="0"/>
                <a:cs typeface="Times New Roman" pitchFamily="18" charset="0"/>
              </a:rPr>
              <a:t>-3</a:t>
            </a:r>
            <a:r>
              <a:rPr lang="en-US" sz="2400">
                <a:latin typeface="Tahoma" pitchFamily="34" charset="0"/>
                <a:cs typeface="Times New Roman" pitchFamily="18" charset="0"/>
              </a:rPr>
              <a:t>  =  0.448.</a:t>
            </a:r>
            <a:endParaRPr lang="en-US" sz="2400">
              <a:latin typeface="Tahoma" pitchFamily="34" charset="0"/>
            </a:endParaRP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idx="4294967295"/>
          </p:nvPr>
        </p:nvSpPr>
        <p:spPr/>
        <p:txBody>
          <a:bodyPr/>
          <a:lstStyle/>
          <a:p>
            <a:pPr eaLnBrk="1" hangingPunct="1"/>
            <a:r>
              <a:rPr lang="en-US" sz="3200" smtClean="0"/>
              <a:t>Halton Sequences vs. Random Draws</a:t>
            </a:r>
          </a:p>
        </p:txBody>
      </p:sp>
      <p:sp>
        <p:nvSpPr>
          <p:cNvPr id="56323" name="Rectangle 3"/>
          <p:cNvSpPr>
            <a:spLocks noChangeArrowheads="1"/>
          </p:cNvSpPr>
          <p:nvPr/>
        </p:nvSpPr>
        <p:spPr bwMode="auto">
          <a:xfrm>
            <a:off x="1828800" y="24431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graphicFrame>
        <p:nvGraphicFramePr>
          <p:cNvPr id="56324" name="Object 4"/>
          <p:cNvGraphicFramePr>
            <a:graphicFrameLocks noChangeAspect="1"/>
          </p:cNvGraphicFramePr>
          <p:nvPr/>
        </p:nvGraphicFramePr>
        <p:xfrm>
          <a:off x="533400" y="1676400"/>
          <a:ext cx="8077200" cy="3276600"/>
        </p:xfrm>
        <a:graphic>
          <a:graphicData uri="http://schemas.openxmlformats.org/presentationml/2006/ole">
            <mc:AlternateContent xmlns:mc="http://schemas.openxmlformats.org/markup-compatibility/2006">
              <mc:Choice xmlns:v="urn:schemas-microsoft-com:vml" Requires="v">
                <p:oleObj spid="_x0000_s56326" r:id="rId4" imgW="8247619" imgH="2971429" progId="Paint.Picture">
                  <p:embed/>
                </p:oleObj>
              </mc:Choice>
              <mc:Fallback>
                <p:oleObj r:id="rId4" imgW="8247619" imgH="2971429" progId="Paint.Picture">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676400"/>
                        <a:ext cx="80772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6325" name="Text Box 5"/>
          <p:cNvSpPr txBox="1">
            <a:spLocks noChangeArrowheads="1"/>
          </p:cNvSpPr>
          <p:nvPr/>
        </p:nvSpPr>
        <p:spPr bwMode="auto">
          <a:xfrm>
            <a:off x="990600" y="4968875"/>
            <a:ext cx="79248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2400">
                <a:latin typeface="Arial" charset="0"/>
              </a:rPr>
              <a:t>Requires far fewer draws – for one dimension, about 1/10.  Accelerates estimation by a factor of 5 to 10.</a:t>
            </a: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idx="4294967295"/>
          </p:nvPr>
        </p:nvSpPr>
        <p:spPr/>
        <p:txBody>
          <a:bodyPr/>
          <a:lstStyle/>
          <a:p>
            <a:pPr eaLnBrk="1" hangingPunct="1"/>
            <a:r>
              <a:rPr lang="en-US" smtClean="0"/>
              <a:t>Simulated Log Likelihood for a Mixed Probit Model</a:t>
            </a:r>
          </a:p>
        </p:txBody>
      </p:sp>
      <p:graphicFrame>
        <p:nvGraphicFramePr>
          <p:cNvPr id="57347" name="Object 3"/>
          <p:cNvGraphicFramePr>
            <a:graphicFrameLocks noChangeAspect="1"/>
          </p:cNvGraphicFramePr>
          <p:nvPr/>
        </p:nvGraphicFramePr>
        <p:xfrm>
          <a:off x="838200" y="1905000"/>
          <a:ext cx="7507288" cy="3681413"/>
        </p:xfrm>
        <a:graphic>
          <a:graphicData uri="http://schemas.openxmlformats.org/presentationml/2006/ole">
            <mc:AlternateContent xmlns:mc="http://schemas.openxmlformats.org/markup-compatibility/2006">
              <mc:Choice xmlns:v="urn:schemas-microsoft-com:vml" Requires="v">
                <p:oleObj spid="_x0000_s57348" name="Equation" r:id="rId4" imgW="3987800" imgH="1955800" progId="Equation.DSMT4">
                  <p:embed/>
                </p:oleObj>
              </mc:Choice>
              <mc:Fallback>
                <p:oleObj name="Equation" r:id="rId4" imgW="3987800" imgH="19558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905000"/>
                        <a:ext cx="7507288" cy="3681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10860</TotalTime>
  <Words>3384</Words>
  <Application>Microsoft Office PowerPoint</Application>
  <PresentationFormat>On-screen Show (4:3)</PresentationFormat>
  <Paragraphs>498</Paragraphs>
  <Slides>54</Slides>
  <Notes>54</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2</vt:i4>
      </vt:variant>
      <vt:variant>
        <vt:lpstr>Slide Titles</vt:lpstr>
      </vt:variant>
      <vt:variant>
        <vt:i4>54</vt:i4>
      </vt:variant>
    </vt:vector>
  </HeadingPairs>
  <TitlesOfParts>
    <vt:vector size="64" baseType="lpstr">
      <vt:lpstr>Times New Roman</vt:lpstr>
      <vt:lpstr>Arial</vt:lpstr>
      <vt:lpstr>Wingdings</vt:lpstr>
      <vt:lpstr>Verdana</vt:lpstr>
      <vt:lpstr>Courier New</vt:lpstr>
      <vt:lpstr>Symbol</vt:lpstr>
      <vt:lpstr>Tahoma</vt:lpstr>
      <vt:lpstr>Level</vt:lpstr>
      <vt:lpstr>MathType 5.0 Equation</vt:lpstr>
      <vt:lpstr>Bitmap Image</vt:lpstr>
      <vt:lpstr>Discrete Choice Modeling</vt:lpstr>
      <vt:lpstr>Part 6</vt:lpstr>
      <vt:lpstr>Parameter Heterogeneity</vt:lpstr>
      <vt:lpstr>Latent Class Models</vt:lpstr>
      <vt:lpstr>Finite Mixture Model</vt:lpstr>
      <vt:lpstr>Estimation Problems</vt:lpstr>
      <vt:lpstr>Extended Latent Class Model</vt:lpstr>
      <vt:lpstr>Log Likelihood for an LC Model</vt:lpstr>
      <vt:lpstr>Example: Mixture of Normals</vt:lpstr>
      <vt:lpstr>Unmixing a Mixed Sample N[1,1] and N[5,1]</vt:lpstr>
      <vt:lpstr>Mixture of Normals</vt:lpstr>
      <vt:lpstr>Estimating Which Class</vt:lpstr>
      <vt:lpstr>Posterior for Normal Mixture</vt:lpstr>
      <vt:lpstr>Estimated Posterior Probabilities</vt:lpstr>
      <vt:lpstr>How Many Classes?</vt:lpstr>
      <vt:lpstr>More Difficult When the  Populations are Close Together</vt:lpstr>
      <vt:lpstr>The Technique Still Works</vt:lpstr>
      <vt:lpstr>LC Regression for Banking Data</vt:lpstr>
      <vt:lpstr>An LCM for US Banks</vt:lpstr>
      <vt:lpstr>Heckman and Singer Model</vt:lpstr>
      <vt:lpstr>3 Class Heckman-Singer Form</vt:lpstr>
      <vt:lpstr>Heckman and Singer’s Model, J=1,…,5</vt:lpstr>
      <vt:lpstr>LCM for Health Status</vt:lpstr>
      <vt:lpstr>Too Many Classes</vt:lpstr>
      <vt:lpstr>Two Class Model</vt:lpstr>
      <vt:lpstr>Partial Effects in LC Model</vt:lpstr>
      <vt:lpstr>Conditional Means of Parameters</vt:lpstr>
      <vt:lpstr>The EM Algorithm</vt:lpstr>
      <vt:lpstr>Implementing EM for LC Models</vt:lpstr>
      <vt:lpstr>An Extended Latent Class Model</vt:lpstr>
      <vt:lpstr>Health Satisfaction Model</vt:lpstr>
      <vt:lpstr>Random Parameters Models</vt:lpstr>
      <vt:lpstr>A Mixed Probit Model</vt:lpstr>
      <vt:lpstr>Application – Healthy</vt:lpstr>
      <vt:lpstr>Estimates of a Mixed Probit Model</vt:lpstr>
      <vt:lpstr>Partial Effects are Also Simulated</vt:lpstr>
      <vt:lpstr>Simulating Conditional Means  for Individual Parameters</vt:lpstr>
      <vt:lpstr>Summarizing Simulated Estimates</vt:lpstr>
      <vt:lpstr>Correlated Parameters</vt:lpstr>
      <vt:lpstr>Cholesky Matrix</vt:lpstr>
      <vt:lpstr>Estimated Parameter Correlation Matrix</vt:lpstr>
      <vt:lpstr>Modeling Parameter Heterogeneity</vt:lpstr>
      <vt:lpstr>Hierarchical Probit Model </vt:lpstr>
      <vt:lpstr>Mixed Model Estimation</vt:lpstr>
      <vt:lpstr>Hierarchical Model</vt:lpstr>
      <vt:lpstr>Maximum Simulated Likelihood</vt:lpstr>
      <vt:lpstr>Monte Carlo Integration</vt:lpstr>
      <vt:lpstr>Monte Carlo Integration</vt:lpstr>
      <vt:lpstr>Example: Monte Carlo Integral</vt:lpstr>
      <vt:lpstr>Generating a Random Draw</vt:lpstr>
      <vt:lpstr>Drawing Uniform Random Numbers</vt:lpstr>
      <vt:lpstr>Quasi-Monte Carlo Integration Based on Halton Sequences</vt:lpstr>
      <vt:lpstr>Halton Sequences vs. Random Draws</vt:lpstr>
      <vt:lpstr>Simulated Log Likelihood for a Mixed Probit Model</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Sherrie</cp:lastModifiedBy>
  <cp:revision>67</cp:revision>
  <dcterms:created xsi:type="dcterms:W3CDTF">2001-06-17T19:05:03Z</dcterms:created>
  <dcterms:modified xsi:type="dcterms:W3CDTF">2012-11-22T03:48:53Z</dcterms:modified>
</cp:coreProperties>
</file>