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58"/>
  </p:notesMasterIdLst>
  <p:handoutMasterIdLst>
    <p:handoutMasterId r:id="rId59"/>
  </p:handoutMasterIdLst>
  <p:sldIdLst>
    <p:sldId id="474" r:id="rId2"/>
    <p:sldId id="434" r:id="rId3"/>
    <p:sldId id="480" r:id="rId4"/>
    <p:sldId id="435" r:id="rId5"/>
    <p:sldId id="436" r:id="rId6"/>
    <p:sldId id="478" r:id="rId7"/>
    <p:sldId id="481" r:id="rId8"/>
    <p:sldId id="457" r:id="rId9"/>
    <p:sldId id="437" r:id="rId10"/>
    <p:sldId id="458" r:id="rId11"/>
    <p:sldId id="475" r:id="rId12"/>
    <p:sldId id="459" r:id="rId13"/>
    <p:sldId id="476" r:id="rId14"/>
    <p:sldId id="461" r:id="rId15"/>
    <p:sldId id="462" r:id="rId16"/>
    <p:sldId id="477" r:id="rId17"/>
    <p:sldId id="463" r:id="rId18"/>
    <p:sldId id="464" r:id="rId19"/>
    <p:sldId id="465" r:id="rId20"/>
    <p:sldId id="489" r:id="rId21"/>
    <p:sldId id="517" r:id="rId22"/>
    <p:sldId id="484" r:id="rId23"/>
    <p:sldId id="485" r:id="rId24"/>
    <p:sldId id="486" r:id="rId25"/>
    <p:sldId id="507" r:id="rId26"/>
    <p:sldId id="508" r:id="rId27"/>
    <p:sldId id="509" r:id="rId28"/>
    <p:sldId id="510" r:id="rId29"/>
    <p:sldId id="487" r:id="rId30"/>
    <p:sldId id="512" r:id="rId31"/>
    <p:sldId id="511" r:id="rId32"/>
    <p:sldId id="513" r:id="rId33"/>
    <p:sldId id="488" r:id="rId34"/>
    <p:sldId id="515" r:id="rId35"/>
    <p:sldId id="514" r:id="rId36"/>
    <p:sldId id="516" r:id="rId37"/>
    <p:sldId id="452" r:id="rId38"/>
    <p:sldId id="518" r:id="rId39"/>
    <p:sldId id="519" r:id="rId40"/>
    <p:sldId id="520" r:id="rId41"/>
    <p:sldId id="492" r:id="rId42"/>
    <p:sldId id="495" r:id="rId43"/>
    <p:sldId id="524" r:id="rId44"/>
    <p:sldId id="525" r:id="rId45"/>
    <p:sldId id="526" r:id="rId46"/>
    <p:sldId id="496" r:id="rId47"/>
    <p:sldId id="497" r:id="rId48"/>
    <p:sldId id="493" r:id="rId49"/>
    <p:sldId id="527" r:id="rId50"/>
    <p:sldId id="494" r:id="rId51"/>
    <p:sldId id="528" r:id="rId52"/>
    <p:sldId id="498" r:id="rId53"/>
    <p:sldId id="499" r:id="rId54"/>
    <p:sldId id="529" r:id="rId55"/>
    <p:sldId id="501" r:id="rId56"/>
    <p:sldId id="530" r:id="rId5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0" autoAdjust="0"/>
    <p:restoredTop sz="94636" autoAdjust="0"/>
  </p:normalViewPr>
  <p:slideViewPr>
    <p:cSldViewPr>
      <p:cViewPr>
        <p:scale>
          <a:sx n="66" d="100"/>
          <a:sy n="66" d="100"/>
        </p:scale>
        <p:origin x="-2131" y="-466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1348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BC45CBE5-A06A-4743-948F-21492B3D3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167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6AD8426C-9107-4568-A1A0-0208CEBCE3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393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934E3FD-BC05-4643-B815-251DBB35DD52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26BE571-1CE1-4EFB-98DC-D8D80E106AE5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8838CB2-9DC6-4058-A2D4-D6A1B60CC583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DC757C1-3E35-4C20-A134-75F7C294ECA1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BA457EA-E4E7-44F8-A671-E9E92BE2C65E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A0D3996-4563-4294-97E2-8BEDCAFD54B3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42F7770-96FF-43D9-9487-A759738218C8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0EDA54F-A935-49E5-A607-D0AC6F5D7EB9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7A76325-56D8-49DC-AD51-CD159F179825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B0EBC3D2-718B-4137-9E1E-E8C5712B45B4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86E37E5-5C21-4DD1-ADA5-5A4C78C797FF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805DA07-AFEF-4330-A7E3-06D25BF02E1B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2AED60CA-2090-4933-965B-F491F0C28B93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F29BB01-DD71-4487-85E4-5D77D837C578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4D8F12D-8379-48F8-942C-FCA423AA1005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3A87D31-3A08-4CB2-B9E7-2A93B3CBCC64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E879632-F649-49DE-AF7F-6F00823AD979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55F9C77-796D-4D12-8CDA-239249E0D4C7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3C08F0F-E2A6-431B-A3F7-6FBB7F285987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90738AF-9396-40F4-9838-E2DB1464988D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94E21BB-0502-42F5-9246-87CDB988C2BF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75B85D9-036D-4ADB-AC31-CFDF23C2E3DE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18EF23D-0E42-499E-B545-58F147753F7D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C92C4D0-C046-4964-AE0F-716FFC103D86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B7F6469F-E724-4610-BD8C-CA935730C6FA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24317704-4D68-4F6E-9302-6E486C814F30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7F555CE-132A-4D96-8E39-0F2A644CC9A6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2751F26-BF54-436C-AFFB-D8F9C6B4A1AE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4DA0424-F83D-4967-B12D-6778845FA070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0DE4358-68C2-4715-9D61-707B89D4EDB8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85B8CEE-A3CA-4C7F-B60F-7EEAFEAB1BAE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AC9A439-DB6A-41B0-91AB-BC2AD98E66B8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F7D7CC9-6ADD-4A32-916E-6613FE0F6B4A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29BB5B6D-2D8F-4C09-85BA-804A34ECD7E1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6A2F0F1-9528-4127-8A53-C993269F23B4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6A0D4D0-2675-4BCF-BC67-D3A95CDB6CB8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219EC1B-EEF8-4F9C-8F49-B885953C7F06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A09CC19-8E2A-4F06-8FAF-3E5AEACE0CC2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A0A88E9-E5B9-482F-8DE5-9309735AD5A7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79E0257-676C-4593-A5A2-71EA8E28C1D1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E5FDDF-8048-4D41-9287-4CE55AA21E6F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52ADC6C-D691-486E-B2C3-35EC4387BD95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89BA619-5E5C-4272-ADDF-02E64E3DC8BC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8F5713F-A937-4DA5-B592-B6483CBECEC5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21ABF21F-66FF-4F1B-BBFF-E8DE6F8D762C}" type="slidenum">
              <a:rPr lang="en-US" smtClean="0"/>
              <a:pPr/>
              <a:t>45</a:t>
            </a:fld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CF78CD4-B5C6-4F10-A0D9-C9EC5EA728CD}" type="slidenum">
              <a:rPr lang="en-US" smtClean="0"/>
              <a:pPr/>
              <a:t>46</a:t>
            </a:fld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3264515-119B-4662-BC80-EFDDD2F1298E}" type="slidenum">
              <a:rPr lang="en-US" smtClean="0"/>
              <a:pPr/>
              <a:t>47</a:t>
            </a:fld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8BC11DB-BA86-464A-8FF0-CB3B82BA6479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9018C5B-49EE-45D3-AE70-063B456B8AA0}" type="slidenum">
              <a:rPr lang="en-US" smtClean="0"/>
              <a:pPr/>
              <a:t>49</a:t>
            </a:fld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4B7BB81-7717-42EB-89AE-665ACB5D790F}" type="slidenum">
              <a:rPr lang="en-US" smtClean="0"/>
              <a:pPr/>
              <a:t>50</a:t>
            </a:fld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0CD209C-5BDA-497B-93C5-7B259D6E0974}" type="slidenum">
              <a:rPr lang="en-US" smtClean="0"/>
              <a:pPr/>
              <a:t>51</a:t>
            </a:fld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3A361D5-31A5-4ADF-B4D6-B2694562E259}" type="slidenum">
              <a:rPr lang="en-US" smtClean="0"/>
              <a:pPr/>
              <a:t>52</a:t>
            </a:fld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E1E62A7-232C-4057-A44D-42AAD25A9D72}" type="slidenum">
              <a:rPr lang="en-US" smtClean="0"/>
              <a:pPr/>
              <a:t>53</a:t>
            </a:fld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67ADC27-2FF6-4781-909E-42E9CC708564}" type="slidenum">
              <a:rPr lang="en-US" smtClean="0"/>
              <a:pPr/>
              <a:t>54</a:t>
            </a:fld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92F817C-FA38-4536-BEA3-DA5625DE9D23}" type="slidenum">
              <a:rPr lang="en-US" smtClean="0"/>
              <a:pPr/>
              <a:t>55</a:t>
            </a:fld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2D8D72F-CC8D-47CE-B5A9-9FEFB538DE33}" type="slidenum">
              <a:rPr lang="en-US" smtClean="0"/>
              <a:pPr/>
              <a:t>56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0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AB735-51BB-4EDC-A6B9-6F231D5181D3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841B3-8C1C-47C9-950E-D5EBDB1776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03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88CC2-65A7-44F9-A9D8-555DA2FFE932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194EA-9755-47F5-AFA3-DB17AEE4D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3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73D0D-3C68-4DD8-A6BA-14A3703C3ECB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0CB21-9FB6-4929-8270-3655154396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5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44E14-FFEC-4850-939C-489BEB99B10F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6007C-1E79-47DB-B5A6-FBD935612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7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8BE58-201B-475F-847F-EF94B56483FD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F24C1-DB9F-436E-B93C-2FBCAEF4FE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5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16951-5922-479A-98BF-47C69EC0BA6E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5C35A-5448-4354-BC2D-A2D8FAB6B6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2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42B92-391C-49B3-8330-D08DAA41B4E6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BB7D5-9140-40A4-99BB-EC5F44768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71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BE0C0-6F6A-478B-98EC-E42D3CB8F128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1B81E-2A1B-4193-A5F2-7114437110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1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68486-5256-48AD-ABB5-B409BC916936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B2E7C-3DC6-4DA7-9CFC-45F772CFDF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64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DCC2C-FE0F-480D-B0DC-C93282E9C886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66B92-E317-475F-9A52-FBA52B013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0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AC283-49F3-4A44-B83E-B7B99F457C98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F6A9F-A8FA-4FCC-A4BE-C0E5D0DAEA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8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22C10-1E6A-432E-BB28-7C3EF4A70F1D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FC584-BD41-49CF-9AAC-119BA14C8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1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9C7CE-6DEE-4B1E-98D1-FBEDE825BAF4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A2572-28E0-4484-A13C-8C6DE228FD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0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743590E5-1D50-460A-8D69-5473AD09C4BD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A30A9F50-2A66-46C5-9D60-E8629591F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2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400" b="1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2563813"/>
            <a:ext cx="6705600" cy="2566987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1371600"/>
            <a:ext cx="7696200" cy="1676400"/>
          </a:xfrm>
        </p:spPr>
        <p:txBody>
          <a:bodyPr/>
          <a:lstStyle/>
          <a:p>
            <a:pPr eaLnBrk="1" hangingPunct="1"/>
            <a:r>
              <a:rPr lang="en-US" sz="6500" smtClean="0">
                <a:solidFill>
                  <a:schemeClr val="folHlink"/>
                </a:solidFill>
              </a:rPr>
              <a:t>Part 7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95400" y="3429000"/>
            <a:ext cx="6705600" cy="1846263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b="1" smtClean="0"/>
              <a:t>Ordered Choices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81000" y="1371600"/>
            <a:ext cx="8229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9600"/>
            <a:ext cx="3962400" cy="563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A Taxonomy of Discrete Outcomes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905000"/>
            <a:ext cx="63246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Types of outcomes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>
                <a:solidFill>
                  <a:srgbClr val="FF3300"/>
                </a:solidFill>
              </a:rPr>
              <a:t>Quantitative, ordered, labels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b="1" smtClean="0">
                <a:solidFill>
                  <a:srgbClr val="FF3300"/>
                </a:solidFill>
              </a:rPr>
              <a:t>Preference ordering: health satisfaction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Rankings: Competitions, job preferences, contests (horse races)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Quantitative, counts of outcomes: Doctor visits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Qualitative, unordered labels: Brand choice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Ordered vs. unordered choices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Multinomial vs. multivariate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Single vs. repeated measurement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Ordered Discrete Outcomes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7056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b="1" smtClean="0"/>
              <a:t>E.g.: Taste test, credit rating, course grade, preference scale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smtClean="0"/>
              <a:t>Underlying random preferences: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b="1" smtClean="0"/>
              <a:t>Existence of an underlying continuous preference scale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b="1" smtClean="0"/>
              <a:t>Mapping to observed choices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smtClean="0"/>
              <a:t>Strength of preferences is reflected in the discrete outcome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smtClean="0"/>
              <a:t>Censoring and discrete measurement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smtClean="0"/>
              <a:t>The nature of ordered data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Ordered Preferences at IMDB.com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7848600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457200" y="1676400"/>
            <a:ext cx="8077200" cy="4572000"/>
          </a:xfrm>
          <a:prstGeom prst="rect">
            <a:avLst/>
          </a:prstGeom>
          <a:solidFill>
            <a:srgbClr val="FFCC99">
              <a:alpha val="10196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Translating Movie Preferences </a:t>
            </a:r>
            <a:br>
              <a:rPr lang="en-US" sz="3600" smtClean="0"/>
            </a:br>
            <a:r>
              <a:rPr lang="en-US" sz="3600" smtClean="0"/>
              <a:t>Into a Discrete Outcomes</a:t>
            </a:r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52600"/>
            <a:ext cx="6977063" cy="464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Health Satisfaction (HSAT)</a:t>
            </a: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1219200" y="1803400"/>
            <a:ext cx="693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Self administered survey: Health Care Satisfaction? (0 – 10)</a:t>
            </a:r>
          </a:p>
        </p:txBody>
      </p:sp>
      <p:sp>
        <p:nvSpPr>
          <p:cNvPr id="10244" name="Line 6"/>
          <p:cNvSpPr>
            <a:spLocks noChangeShapeType="1"/>
          </p:cNvSpPr>
          <p:nvPr/>
        </p:nvSpPr>
        <p:spPr bwMode="auto">
          <a:xfrm>
            <a:off x="1676400" y="6324600"/>
            <a:ext cx="6096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5" name="Text Box 19"/>
          <p:cNvSpPr txBox="1">
            <a:spLocks noChangeArrowheads="1"/>
          </p:cNvSpPr>
          <p:nvPr/>
        </p:nvSpPr>
        <p:spPr bwMode="auto">
          <a:xfrm>
            <a:off x="1905000" y="6477000"/>
            <a:ext cx="609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Continuous Preference Scale</a:t>
            </a:r>
          </a:p>
        </p:txBody>
      </p:sp>
      <p:pic>
        <p:nvPicPr>
          <p:cNvPr id="1024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143125"/>
            <a:ext cx="56388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Modeling Ordered Choices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2057400"/>
            <a:ext cx="6705600" cy="3352800"/>
          </a:xfrm>
        </p:spPr>
        <p:txBody>
          <a:bodyPr/>
          <a:lstStyle/>
          <a:p>
            <a:pPr eaLnBrk="1" hangingPunct="1"/>
            <a:r>
              <a:rPr lang="en-US" sz="2400" smtClean="0"/>
              <a:t>Random Utility (allowing a panel data setting)</a:t>
            </a:r>
          </a:p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/>
              <a:t>		   U</a:t>
            </a:r>
            <a:r>
              <a:rPr lang="en-US" sz="1800" smtClean="0"/>
              <a:t>it</a:t>
            </a:r>
            <a:r>
              <a:rPr lang="en-US" sz="2400" smtClean="0"/>
              <a:t>    = 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sz="2400" smtClean="0">
                <a:sym typeface="Symbol" pitchFamily="18" charset="2"/>
              </a:rPr>
              <a:t>  </a:t>
            </a:r>
            <a:r>
              <a:rPr lang="en-US" smtClean="0">
                <a:sym typeface="Symbol" pitchFamily="18" charset="2"/>
              </a:rPr>
              <a:t>+</a:t>
            </a:r>
            <a:r>
              <a:rPr lang="en-US" sz="2400" smtClean="0">
                <a:sym typeface="Symbol" pitchFamily="18" charset="2"/>
              </a:rPr>
              <a:t> 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sz="1800" smtClean="0">
                <a:sym typeface="Symbol" pitchFamily="18" charset="2"/>
              </a:rPr>
              <a:t>it</a:t>
            </a:r>
            <a:r>
              <a:rPr lang="en-US" sz="2400" smtClean="0">
                <a:sym typeface="Symbol" pitchFamily="18" charset="2"/>
              </a:rPr>
              <a:t>   </a:t>
            </a:r>
            <a:r>
              <a:rPr lang="en-US" smtClean="0">
                <a:sym typeface="Symbol" pitchFamily="18" charset="2"/>
              </a:rPr>
              <a:t>+  </a:t>
            </a:r>
            <a:r>
              <a:rPr lang="en-US" sz="1800" baseline="-25000" smtClean="0">
                <a:sym typeface="Symbol" pitchFamily="18" charset="2"/>
              </a:rPr>
              <a:t>it</a:t>
            </a:r>
            <a:r>
              <a:rPr lang="en-US" sz="1800" smtClean="0">
                <a:sym typeface="Symbol" pitchFamily="18" charset="2"/>
              </a:rPr>
              <a:t> </a:t>
            </a:r>
          </a:p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800" smtClean="0">
                <a:sym typeface="Symbol" pitchFamily="18" charset="2"/>
              </a:rPr>
              <a:t>              		 </a:t>
            </a:r>
            <a:r>
              <a:rPr lang="en-US" sz="2000" smtClean="0">
                <a:sym typeface="Symbol" pitchFamily="18" charset="2"/>
              </a:rPr>
              <a:t>=</a:t>
            </a:r>
            <a:r>
              <a:rPr lang="en-US" sz="1800" smtClean="0">
                <a:sym typeface="Symbol" pitchFamily="18" charset="2"/>
              </a:rPr>
              <a:t>  </a:t>
            </a:r>
            <a:r>
              <a:rPr lang="en-US" sz="2000" smtClean="0">
                <a:sym typeface="Symbol" pitchFamily="18" charset="2"/>
              </a:rPr>
              <a:t>a</a:t>
            </a:r>
            <a:r>
              <a:rPr lang="en-US" sz="1800" baseline="-25000" smtClean="0">
                <a:sym typeface="Symbol" pitchFamily="18" charset="2"/>
              </a:rPr>
              <a:t>it</a:t>
            </a:r>
            <a:r>
              <a:rPr lang="en-US" sz="1800" smtClean="0">
                <a:sym typeface="Symbol" pitchFamily="18" charset="2"/>
              </a:rPr>
              <a:t> </a:t>
            </a:r>
            <a:r>
              <a:rPr lang="en-US" smtClean="0">
                <a:sym typeface="Symbol" pitchFamily="18" charset="2"/>
              </a:rPr>
              <a:t>+  </a:t>
            </a:r>
            <a:r>
              <a:rPr lang="en-US" sz="1800" baseline="-25000" smtClean="0">
                <a:sym typeface="Symbol" pitchFamily="18" charset="2"/>
              </a:rPr>
              <a:t>it</a:t>
            </a:r>
            <a:r>
              <a:rPr lang="en-US" sz="1800" smtClean="0">
                <a:sym typeface="Symbol" pitchFamily="18" charset="2"/>
              </a:rPr>
              <a:t> </a:t>
            </a:r>
            <a:endParaRPr lang="en-US" sz="2000" b="1" smtClean="0"/>
          </a:p>
          <a:p>
            <a:pPr eaLnBrk="1" hangingPunct="1"/>
            <a:r>
              <a:rPr lang="en-US" sz="2400" smtClean="0"/>
              <a:t>Observe outcome j if utility is in region j</a:t>
            </a:r>
          </a:p>
          <a:p>
            <a:pPr eaLnBrk="1" hangingPunct="1"/>
            <a:r>
              <a:rPr lang="en-US" sz="2400" smtClean="0"/>
              <a:t>Probability of outcome = probability of cell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Pr[Y</a:t>
            </a:r>
            <a:r>
              <a:rPr lang="en-US" sz="1800" smtClean="0"/>
              <a:t>it</a:t>
            </a:r>
            <a:r>
              <a:rPr lang="en-US" sz="2400" smtClean="0"/>
              <a:t>=j] = F(</a:t>
            </a:r>
            <a:r>
              <a:rPr lang="en-US" smtClean="0">
                <a:sym typeface="Symbol" pitchFamily="18" charset="2"/>
              </a:rPr>
              <a:t></a:t>
            </a:r>
            <a:r>
              <a:rPr lang="en-US" sz="1800" baseline="-25000" smtClean="0">
                <a:sym typeface="Symbol" pitchFamily="18" charset="2"/>
              </a:rPr>
              <a:t>j</a:t>
            </a:r>
            <a:r>
              <a:rPr lang="en-US" sz="2400" smtClean="0">
                <a:sym typeface="Symbol" pitchFamily="18" charset="2"/>
              </a:rPr>
              <a:t> – </a:t>
            </a:r>
            <a:r>
              <a:rPr lang="en-US" sz="2000" smtClean="0">
                <a:sym typeface="Symbol" pitchFamily="18" charset="2"/>
              </a:rPr>
              <a:t>a</a:t>
            </a:r>
            <a:r>
              <a:rPr lang="en-US" sz="1800" baseline="-25000" smtClean="0">
                <a:sym typeface="Symbol" pitchFamily="18" charset="2"/>
              </a:rPr>
              <a:t>it</a:t>
            </a:r>
            <a:r>
              <a:rPr lang="en-US" sz="2400" smtClean="0">
                <a:sym typeface="Symbol" pitchFamily="18" charset="2"/>
              </a:rPr>
              <a:t>)   - </a:t>
            </a:r>
            <a:r>
              <a:rPr lang="en-US" sz="2400" smtClean="0"/>
              <a:t>F(</a:t>
            </a:r>
            <a:r>
              <a:rPr lang="en-US" smtClean="0">
                <a:sym typeface="Symbol" pitchFamily="18" charset="2"/>
              </a:rPr>
              <a:t></a:t>
            </a:r>
            <a:r>
              <a:rPr lang="en-US" sz="1800" baseline="-25000" smtClean="0">
                <a:sym typeface="Symbol" pitchFamily="18" charset="2"/>
              </a:rPr>
              <a:t>j-1</a:t>
            </a:r>
            <a:r>
              <a:rPr lang="en-US" sz="2400" smtClean="0">
                <a:sym typeface="Symbol" pitchFamily="18" charset="2"/>
              </a:rPr>
              <a:t> – </a:t>
            </a:r>
            <a:r>
              <a:rPr lang="en-US" sz="2000" smtClean="0">
                <a:sym typeface="Symbol" pitchFamily="18" charset="2"/>
              </a:rPr>
              <a:t>a</a:t>
            </a:r>
            <a:r>
              <a:rPr lang="en-US" sz="1800" baseline="-25000" smtClean="0">
                <a:sym typeface="Symbol" pitchFamily="18" charset="2"/>
              </a:rPr>
              <a:t>it</a:t>
            </a:r>
            <a:r>
              <a:rPr lang="en-US" sz="2400" smtClean="0">
                <a:sym typeface="Symbol" pitchFamily="18" charset="2"/>
              </a:rPr>
              <a:t>) </a:t>
            </a:r>
            <a:endParaRPr lang="en-US" sz="2400" smtClean="0"/>
          </a:p>
          <a:p>
            <a:pPr eaLnBrk="1" hangingPunct="1">
              <a:buFont typeface="Wingdings" pitchFamily="2" charset="2"/>
              <a:buNone/>
            </a:pPr>
            <a:endParaRPr lang="en-US" sz="24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Ordered Probability Model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1414463" y="2070100"/>
          <a:ext cx="6392862" cy="380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4" imgW="3581400" imgH="2133600" progId="Equation.DSMT4">
                  <p:embed/>
                </p:oleObj>
              </mc:Choice>
              <mc:Fallback>
                <p:oleObj name="Equation" r:id="rId4" imgW="3581400" imgH="2133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4463" y="2070100"/>
                        <a:ext cx="6392862" cy="3808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1371600" y="5410200"/>
            <a:ext cx="56388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33400"/>
            <a:ext cx="8534400" cy="838200"/>
          </a:xfrm>
        </p:spPr>
        <p:txBody>
          <a:bodyPr/>
          <a:lstStyle/>
          <a:p>
            <a:pPr eaLnBrk="1" hangingPunct="1"/>
            <a:r>
              <a:rPr lang="en-US" sz="3200" smtClean="0"/>
              <a:t>Combined Outcomes for Health Satisfaction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553200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Ordered Probabilities</a:t>
            </a:r>
          </a:p>
        </p:txBody>
      </p:sp>
      <p:graphicFrame>
        <p:nvGraphicFramePr>
          <p:cNvPr id="14339" name="Object 4"/>
          <p:cNvGraphicFramePr>
            <a:graphicFrameLocks noChangeAspect="1"/>
          </p:cNvGraphicFramePr>
          <p:nvPr/>
        </p:nvGraphicFramePr>
        <p:xfrm>
          <a:off x="1524000" y="2286000"/>
          <a:ext cx="6477000" cy="285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Equation" r:id="rId4" imgW="3403600" imgH="1498600" progId="Equation.DSMT4">
                  <p:embed/>
                </p:oleObj>
              </mc:Choice>
              <mc:Fallback>
                <p:oleObj name="Equation" r:id="rId4" imgW="3403600" imgH="149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86000"/>
                        <a:ext cx="6477000" cy="285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Line 5"/>
          <p:cNvSpPr>
            <a:spLocks noChangeShapeType="1"/>
          </p:cNvSpPr>
          <p:nvPr/>
        </p:nvSpPr>
        <p:spPr bwMode="auto">
          <a:xfrm flipH="1">
            <a:off x="3810000" y="1905000"/>
            <a:ext cx="304800" cy="457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 flipH="1">
            <a:off x="5181600" y="1905000"/>
            <a:ext cx="304800" cy="457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Probabilities for Ordered Choices</a:t>
            </a:r>
          </a:p>
        </p:txBody>
      </p:sp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3200400" y="5486400"/>
            <a:ext cx="464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>
                <a:latin typeface="Arial" charset="0"/>
              </a:rPr>
              <a:t>                </a:t>
            </a:r>
            <a:r>
              <a:rPr lang="el-GR" sz="1200" b="1">
                <a:latin typeface="Arial" charset="0"/>
              </a:rPr>
              <a:t>μ</a:t>
            </a:r>
            <a:r>
              <a:rPr lang="en-US" sz="1200" b="1" baseline="-25000">
                <a:latin typeface="Arial" charset="0"/>
              </a:rPr>
              <a:t>1</a:t>
            </a:r>
            <a:r>
              <a:rPr lang="en-US" sz="1200" b="1">
                <a:latin typeface="Arial" charset="0"/>
              </a:rPr>
              <a:t> =1.1479               </a:t>
            </a:r>
            <a:r>
              <a:rPr lang="el-GR" sz="1200" b="1">
                <a:latin typeface="Arial" charset="0"/>
              </a:rPr>
              <a:t>μ</a:t>
            </a:r>
            <a:r>
              <a:rPr lang="en-US" sz="1200" b="1" baseline="-25000">
                <a:latin typeface="Arial" charset="0"/>
              </a:rPr>
              <a:t>2</a:t>
            </a:r>
            <a:r>
              <a:rPr lang="en-US"/>
              <a:t> </a:t>
            </a:r>
            <a:r>
              <a:rPr lang="en-US" sz="1200" b="1">
                <a:latin typeface="Arial" charset="0"/>
              </a:rPr>
              <a:t>=2.5478       </a:t>
            </a:r>
            <a:r>
              <a:rPr lang="el-GR" sz="1200" b="1">
                <a:latin typeface="Arial" charset="0"/>
              </a:rPr>
              <a:t>μ</a:t>
            </a:r>
            <a:r>
              <a:rPr lang="en-US" sz="1200" b="1" baseline="-25000">
                <a:latin typeface="Arial" charset="0"/>
              </a:rPr>
              <a:t>3</a:t>
            </a:r>
            <a:r>
              <a:rPr lang="en-US"/>
              <a:t> </a:t>
            </a:r>
            <a:r>
              <a:rPr lang="en-US" sz="1200" b="1">
                <a:latin typeface="Arial" charset="0"/>
              </a:rPr>
              <a:t>=3.0564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Coefficients</a:t>
            </a:r>
          </a:p>
        </p:txBody>
      </p:sp>
      <p:graphicFrame>
        <p:nvGraphicFramePr>
          <p:cNvPr id="16387" name="Object 4"/>
          <p:cNvGraphicFramePr>
            <a:graphicFrameLocks noChangeAspect="1"/>
          </p:cNvGraphicFramePr>
          <p:nvPr/>
        </p:nvGraphicFramePr>
        <p:xfrm>
          <a:off x="585788" y="2209800"/>
          <a:ext cx="8196262" cy="310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Equation" r:id="rId4" imgW="4152900" imgH="1574800" progId="Equation.DSMT4">
                  <p:embed/>
                </p:oleObj>
              </mc:Choice>
              <mc:Fallback>
                <p:oleObj name="Equation" r:id="rId4" imgW="4152900" imgH="1574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2209800"/>
                        <a:ext cx="8196262" cy="310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Partial Effects in the </a:t>
            </a:r>
            <a:br>
              <a:rPr lang="en-US" sz="3600" smtClean="0"/>
            </a:br>
            <a:r>
              <a:rPr lang="en-US" sz="3600" smtClean="0"/>
              <a:t>Ordered Probability Model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5943600" y="1981200"/>
            <a:ext cx="2971800" cy="435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Assume the </a:t>
            </a:r>
            <a:r>
              <a:rPr lang="el-GR">
                <a:latin typeface="Tahoma" pitchFamily="34" charset="0"/>
                <a:cs typeface="Tahoma" pitchFamily="34" charset="0"/>
              </a:rPr>
              <a:t>β</a:t>
            </a:r>
            <a:r>
              <a:rPr lang="en-US" baseline="-25000">
                <a:latin typeface="Tahoma" pitchFamily="34" charset="0"/>
                <a:cs typeface="Tahoma" pitchFamily="34" charset="0"/>
              </a:rPr>
              <a:t>k</a:t>
            </a:r>
            <a:r>
              <a:rPr lang="en-US">
                <a:latin typeface="Tahoma" pitchFamily="34" charset="0"/>
                <a:cs typeface="Tahoma" pitchFamily="34" charset="0"/>
              </a:rPr>
              <a:t> is positive.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  <a:cs typeface="Tahoma" pitchFamily="34" charset="0"/>
              </a:rPr>
              <a:t>Assume that x</a:t>
            </a:r>
            <a:r>
              <a:rPr lang="en-US" baseline="-25000">
                <a:latin typeface="Tahoma" pitchFamily="34" charset="0"/>
                <a:cs typeface="Tahoma" pitchFamily="34" charset="0"/>
              </a:rPr>
              <a:t>k</a:t>
            </a:r>
            <a:r>
              <a:rPr lang="en-US">
                <a:latin typeface="Tahoma" pitchFamily="34" charset="0"/>
                <a:cs typeface="Tahoma" pitchFamily="34" charset="0"/>
              </a:rPr>
              <a:t> increases.</a:t>
            </a:r>
          </a:p>
          <a:p>
            <a:pPr>
              <a:spcBef>
                <a:spcPct val="50000"/>
              </a:spcBef>
            </a:pPr>
            <a:r>
              <a:rPr lang="el-GR" b="1">
                <a:latin typeface="Tahoma" pitchFamily="34" charset="0"/>
              </a:rPr>
              <a:t>β</a:t>
            </a:r>
            <a:r>
              <a:rPr lang="en-US" b="1">
                <a:latin typeface="Tahoma" pitchFamily="34" charset="0"/>
              </a:rPr>
              <a:t>’x </a:t>
            </a:r>
            <a:r>
              <a:rPr lang="en-US">
                <a:latin typeface="Tahoma" pitchFamily="34" charset="0"/>
              </a:rPr>
              <a:t>increases. </a:t>
            </a:r>
            <a:r>
              <a:rPr lang="el-GR">
                <a:latin typeface="Tahoma" pitchFamily="34" charset="0"/>
                <a:cs typeface="Tahoma" pitchFamily="34" charset="0"/>
              </a:rPr>
              <a:t>μ</a:t>
            </a:r>
            <a:r>
              <a:rPr lang="en-US" baseline="-25000">
                <a:latin typeface="Tahoma" pitchFamily="34" charset="0"/>
                <a:cs typeface="Tahoma" pitchFamily="34" charset="0"/>
              </a:rPr>
              <a:t>j</a:t>
            </a:r>
            <a:r>
              <a:rPr lang="en-US">
                <a:latin typeface="Tahoma" pitchFamily="34" charset="0"/>
                <a:cs typeface="Tahoma" pitchFamily="34" charset="0"/>
              </a:rPr>
              <a:t>- </a:t>
            </a:r>
            <a:r>
              <a:rPr lang="el-GR" b="1">
                <a:latin typeface="Tahoma" pitchFamily="34" charset="0"/>
              </a:rPr>
              <a:t>β</a:t>
            </a:r>
            <a:r>
              <a:rPr lang="en-US" b="1">
                <a:latin typeface="Tahoma" pitchFamily="34" charset="0"/>
              </a:rPr>
              <a:t>’x</a:t>
            </a:r>
            <a:r>
              <a:rPr lang="en-US">
                <a:latin typeface="Tahoma" pitchFamily="34" charset="0"/>
                <a:cs typeface="Tahoma" pitchFamily="34" charset="0"/>
              </a:rPr>
              <a:t> shifts to the left for all 5 cells.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  <a:cs typeface="Tahoma" pitchFamily="34" charset="0"/>
              </a:rPr>
              <a:t>Prob[y=0] decreases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  <a:cs typeface="Tahoma" pitchFamily="34" charset="0"/>
              </a:rPr>
              <a:t>Prob[y=1] decreases – the mass shifted out is larger than the mass shifted in.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  <a:cs typeface="Tahoma" pitchFamily="34" charset="0"/>
              </a:rPr>
              <a:t>Prob[y=3] increases – same reason in reverse.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  <a:cs typeface="Tahoma" pitchFamily="34" charset="0"/>
              </a:rPr>
              <a:t>Prob[y=4] must increase.</a:t>
            </a:r>
          </a:p>
          <a:p>
            <a:pPr>
              <a:spcBef>
                <a:spcPct val="50000"/>
              </a:spcBef>
            </a:pPr>
            <a:endParaRPr lang="el-GR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533400" y="5486400"/>
            <a:ext cx="5334000" cy="1082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When </a:t>
            </a:r>
            <a:r>
              <a:rPr lang="el-GR" sz="1600" b="1">
                <a:latin typeface="Tahoma" pitchFamily="34" charset="0"/>
                <a:cs typeface="Tahoma" pitchFamily="34" charset="0"/>
              </a:rPr>
              <a:t>β</a:t>
            </a:r>
            <a:r>
              <a:rPr lang="en-US" sz="1600" b="1" baseline="-25000">
                <a:latin typeface="Tahoma" pitchFamily="34" charset="0"/>
                <a:cs typeface="Tahoma" pitchFamily="34" charset="0"/>
              </a:rPr>
              <a:t>k</a:t>
            </a:r>
            <a:r>
              <a:rPr lang="en-US" sz="1600" b="1">
                <a:latin typeface="Tahoma" pitchFamily="34" charset="0"/>
                <a:cs typeface="Tahoma" pitchFamily="34" charset="0"/>
              </a:rPr>
              <a:t> &gt; 0, increase in x</a:t>
            </a:r>
            <a:r>
              <a:rPr lang="en-US" sz="1600" b="1" baseline="-25000">
                <a:latin typeface="Tahoma" pitchFamily="34" charset="0"/>
                <a:cs typeface="Tahoma" pitchFamily="34" charset="0"/>
              </a:rPr>
              <a:t>k</a:t>
            </a:r>
            <a:r>
              <a:rPr lang="en-US" sz="1600" b="1">
                <a:latin typeface="Tahoma" pitchFamily="34" charset="0"/>
                <a:cs typeface="Tahoma" pitchFamily="34" charset="0"/>
              </a:rPr>
              <a:t> decreases Prob[y=0] and increases Prob[y=J]. Intermediate cells are ambiguous, but there is only one sign change in the marginal effects from 0 to 1 to … to J</a:t>
            </a:r>
            <a:endParaRPr lang="el-GR" sz="1600" b="1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5334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Line 12"/>
          <p:cNvSpPr>
            <a:spLocks noChangeShapeType="1"/>
          </p:cNvSpPr>
          <p:nvPr/>
        </p:nvSpPr>
        <p:spPr bwMode="auto">
          <a:xfrm flipV="1">
            <a:off x="1816100" y="4508500"/>
            <a:ext cx="0" cy="1524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15" name="Line 13"/>
          <p:cNvSpPr>
            <a:spLocks noChangeShapeType="1"/>
          </p:cNvSpPr>
          <p:nvPr/>
        </p:nvSpPr>
        <p:spPr bwMode="auto">
          <a:xfrm flipV="1">
            <a:off x="2590800" y="3657600"/>
            <a:ext cx="0" cy="9906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16" name="Line 14"/>
          <p:cNvSpPr>
            <a:spLocks noChangeShapeType="1"/>
          </p:cNvSpPr>
          <p:nvPr/>
        </p:nvSpPr>
        <p:spPr bwMode="auto">
          <a:xfrm flipV="1">
            <a:off x="3581400" y="2743200"/>
            <a:ext cx="0" cy="19050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17" name="Line 15"/>
          <p:cNvSpPr>
            <a:spLocks noChangeShapeType="1"/>
          </p:cNvSpPr>
          <p:nvPr/>
        </p:nvSpPr>
        <p:spPr bwMode="auto">
          <a:xfrm flipV="1">
            <a:off x="4038600" y="3352800"/>
            <a:ext cx="0" cy="12954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Partial Effects of 8 Years of Education</a:t>
            </a:r>
          </a:p>
        </p:txBody>
      </p:sp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7924800" cy="443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An Ordered Probability </a:t>
            </a:r>
            <a:br>
              <a:rPr lang="en-US" sz="3600" smtClean="0"/>
            </a:br>
            <a:r>
              <a:rPr lang="en-US" sz="3600" smtClean="0"/>
              <a:t>Model for Health Satisfaction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1752600" y="1524000"/>
            <a:ext cx="63246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Ordered Probability Model                   |</a:t>
            </a:r>
          </a:p>
          <a:p>
            <a:r>
              <a:rPr lang="en-US" sz="1000" b="1">
                <a:latin typeface="Courier New" pitchFamily="49" charset="0"/>
              </a:rPr>
              <a:t>| Dependent variable                 HSAT     |</a:t>
            </a:r>
          </a:p>
          <a:p>
            <a:r>
              <a:rPr lang="en-US" sz="1000" b="1">
                <a:latin typeface="Courier New" pitchFamily="49" charset="0"/>
              </a:rPr>
              <a:t>| Number of observations            27326     |</a:t>
            </a:r>
          </a:p>
          <a:p>
            <a:r>
              <a:rPr lang="en-US" sz="1000" b="1">
                <a:latin typeface="Courier New" pitchFamily="49" charset="0"/>
              </a:rPr>
              <a:t>| Underlying probabilities based on Normal    |</a:t>
            </a:r>
          </a:p>
          <a:p>
            <a:r>
              <a:rPr lang="en-US" sz="1000" b="1">
                <a:latin typeface="Courier New" pitchFamily="49" charset="0"/>
              </a:rPr>
              <a:t>|    Cell frequencies for outcomes            |</a:t>
            </a:r>
          </a:p>
          <a:p>
            <a:r>
              <a:rPr lang="en-US" sz="1000" b="1">
                <a:latin typeface="Courier New" pitchFamily="49" charset="0"/>
              </a:rPr>
              <a:t>|  Y Count Freq  Y Count Freq  Y Count Freq   |</a:t>
            </a:r>
          </a:p>
          <a:p>
            <a:r>
              <a:rPr lang="en-US" sz="1000" b="1">
                <a:latin typeface="Courier New" pitchFamily="49" charset="0"/>
              </a:rPr>
              <a:t>|  0   447 .016  1   255 .009  2   642 .023   |</a:t>
            </a:r>
          </a:p>
          <a:p>
            <a:r>
              <a:rPr lang="en-US" sz="1000" b="1">
                <a:latin typeface="Courier New" pitchFamily="49" charset="0"/>
              </a:rPr>
              <a:t>|  3  1173 .042  4  1390 .050  5  4233 .154   |</a:t>
            </a:r>
          </a:p>
          <a:p>
            <a:r>
              <a:rPr lang="en-US" sz="1000" b="1">
                <a:latin typeface="Courier New" pitchFamily="49" charset="0"/>
              </a:rPr>
              <a:t>|  6  2530 .092  7  4231 .154  8  6172 .225   |</a:t>
            </a:r>
          </a:p>
          <a:p>
            <a:r>
              <a:rPr lang="en-US" sz="1000" b="1">
                <a:latin typeface="Courier New" pitchFamily="49" charset="0"/>
              </a:rPr>
              <a:t>|  9  3061 .112 10  3192 .116                 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0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0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000" b="1">
                <a:latin typeface="Courier New" pitchFamily="49" charset="0"/>
              </a:rPr>
              <a:t>          Index function for probability</a:t>
            </a:r>
          </a:p>
          <a:p>
            <a:r>
              <a:rPr lang="en-US" sz="1000" b="1">
                <a:latin typeface="Courier New" pitchFamily="49" charset="0"/>
              </a:rPr>
              <a:t> Constant      2.61335825      .04658496    56.099   .0000</a:t>
            </a:r>
          </a:p>
          <a:p>
            <a:r>
              <a:rPr lang="en-US" sz="1000" b="1">
                <a:latin typeface="Courier New" pitchFamily="49" charset="0"/>
              </a:rPr>
              <a:t> FEMALE        -.05840486      .01259442    -4.637   .0000     .47877479</a:t>
            </a:r>
          </a:p>
          <a:p>
            <a:r>
              <a:rPr lang="en-US" sz="1000" b="1">
                <a:latin typeface="Courier New" pitchFamily="49" charset="0"/>
              </a:rPr>
              <a:t> EDUC           .03390552      .00284332    11.925   .0000    11.3206310</a:t>
            </a:r>
          </a:p>
          <a:p>
            <a:r>
              <a:rPr lang="en-US" sz="1000" b="1">
                <a:latin typeface="Courier New" pitchFamily="49" charset="0"/>
              </a:rPr>
              <a:t> AGE           -.01997327      .00059487   -33.576   .0000    43.5256898</a:t>
            </a:r>
          </a:p>
          <a:p>
            <a:r>
              <a:rPr lang="en-US" sz="1000" b="1">
                <a:latin typeface="Courier New" pitchFamily="49" charset="0"/>
              </a:rPr>
              <a:t> HHNINC         .25914964      .03631951     7.135   .0000     .35208362</a:t>
            </a:r>
          </a:p>
          <a:p>
            <a:r>
              <a:rPr lang="en-US" sz="1000" b="1">
                <a:latin typeface="Courier New" pitchFamily="49" charset="0"/>
              </a:rPr>
              <a:t> HHKIDS         .06314906      .01350176     4.677   .0000     .40273000</a:t>
            </a:r>
          </a:p>
          <a:p>
            <a:r>
              <a:rPr lang="en-US" sz="1000" b="1">
                <a:latin typeface="Courier New" pitchFamily="49" charset="0"/>
              </a:rPr>
              <a:t>          Threshold parameters for index</a:t>
            </a:r>
          </a:p>
          <a:p>
            <a:r>
              <a:rPr lang="en-US" sz="1000" b="1">
                <a:latin typeface="Courier New" pitchFamily="49" charset="0"/>
              </a:rPr>
              <a:t> Mu(1)          .19352076      .01002714    19.300   .0000</a:t>
            </a:r>
          </a:p>
          <a:p>
            <a:r>
              <a:rPr lang="en-US" sz="1000" b="1">
                <a:latin typeface="Courier New" pitchFamily="49" charset="0"/>
              </a:rPr>
              <a:t> Mu(2)          .49955053      .01087525    45.935   .0000</a:t>
            </a:r>
          </a:p>
          <a:p>
            <a:r>
              <a:rPr lang="en-US" sz="1000" b="1">
                <a:latin typeface="Courier New" pitchFamily="49" charset="0"/>
              </a:rPr>
              <a:t> Mu(3)          .83593441      .00990420    84.402   .0000</a:t>
            </a:r>
          </a:p>
          <a:p>
            <a:r>
              <a:rPr lang="en-US" sz="1000" b="1">
                <a:latin typeface="Courier New" pitchFamily="49" charset="0"/>
              </a:rPr>
              <a:t> Mu(4)         1.10524187      .00908506   121.655   .0000</a:t>
            </a:r>
          </a:p>
          <a:p>
            <a:r>
              <a:rPr lang="en-US" sz="1000" b="1">
                <a:latin typeface="Courier New" pitchFamily="49" charset="0"/>
              </a:rPr>
              <a:t> Mu(5)         1.66256620      .00801113   207.532   .0000</a:t>
            </a:r>
          </a:p>
          <a:p>
            <a:r>
              <a:rPr lang="en-US" sz="1000" b="1">
                <a:latin typeface="Courier New" pitchFamily="49" charset="0"/>
              </a:rPr>
              <a:t> Mu(6)         1.92729096      .00774122   248.965   .0000</a:t>
            </a:r>
          </a:p>
          <a:p>
            <a:r>
              <a:rPr lang="en-US" sz="1000" b="1">
                <a:latin typeface="Courier New" pitchFamily="49" charset="0"/>
              </a:rPr>
              <a:t> Mu(7)         2.33879408      .00777041   300.987   .0000</a:t>
            </a:r>
          </a:p>
          <a:p>
            <a:r>
              <a:rPr lang="en-US" sz="1000" b="1">
                <a:latin typeface="Courier New" pitchFamily="49" charset="0"/>
              </a:rPr>
              <a:t> Mu(8)         2.99432165      .00851090   351.822   .0000</a:t>
            </a:r>
          </a:p>
          <a:p>
            <a:r>
              <a:rPr lang="en-US" sz="1000" b="1">
                <a:latin typeface="Courier New" pitchFamily="49" charset="0"/>
              </a:rPr>
              <a:t> Mu(9)         3.45366015      .01017554   339.408   .0000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Ordered Probability Effects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914400" y="1600200"/>
            <a:ext cx="75438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Marginal effects for ordered probability model     |</a:t>
            </a:r>
          </a:p>
          <a:p>
            <a:r>
              <a:rPr lang="en-US" sz="1200" b="1">
                <a:latin typeface="Courier New" pitchFamily="49" charset="0"/>
              </a:rPr>
              <a:t>| M.E.s for dummy variables are Pr[y|x=1]-Pr[y|x=0]  |</a:t>
            </a:r>
          </a:p>
          <a:p>
            <a:r>
              <a:rPr lang="en-US" sz="1200" b="1">
                <a:latin typeface="Courier New" pitchFamily="49" charset="0"/>
              </a:rPr>
              <a:t>| Names for dummy variables are marked by *.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          These are the effects on Prob[Y=00] at means.</a:t>
            </a:r>
          </a:p>
          <a:p>
            <a:r>
              <a:rPr lang="en-US" sz="1200" b="1">
                <a:latin typeface="Courier New" pitchFamily="49" charset="0"/>
              </a:rPr>
              <a:t> *FEMALE        .00200414      .00043473     4.610   .0000     .47877479</a:t>
            </a:r>
          </a:p>
          <a:p>
            <a:r>
              <a:rPr lang="en-US" sz="1200" b="1">
                <a:latin typeface="Courier New" pitchFamily="49" charset="0"/>
              </a:rPr>
              <a:t> EDUC          -.00115962    .986135D-04   -11.759   .0000    11.3206310</a:t>
            </a:r>
          </a:p>
          <a:p>
            <a:r>
              <a:rPr lang="en-US" sz="1200" b="1">
                <a:latin typeface="Courier New" pitchFamily="49" charset="0"/>
              </a:rPr>
              <a:t> AGE            .00068311    .224205D-04    30.468   .0000    43.5256898</a:t>
            </a:r>
          </a:p>
          <a:p>
            <a:r>
              <a:rPr lang="en-US" sz="1200" b="1">
                <a:latin typeface="Courier New" pitchFamily="49" charset="0"/>
              </a:rPr>
              <a:t> HHNINC        -.00886328      .00124869    -7.098   .0000     .35208362</a:t>
            </a:r>
          </a:p>
          <a:p>
            <a:r>
              <a:rPr lang="en-US" sz="1200" b="1">
                <a:latin typeface="Courier New" pitchFamily="49" charset="0"/>
              </a:rPr>
              <a:t> *HHKIDS       -.00213193      .00045119    -4.725   .0000     .40273000</a:t>
            </a:r>
          </a:p>
          <a:p>
            <a:r>
              <a:rPr lang="en-US" sz="1200" b="1">
                <a:latin typeface="Courier New" pitchFamily="49" charset="0"/>
              </a:rPr>
              <a:t>          These are the effects on Prob[Y=01] at means.</a:t>
            </a:r>
          </a:p>
          <a:p>
            <a:r>
              <a:rPr lang="en-US" sz="1200" b="1">
                <a:latin typeface="Courier New" pitchFamily="49" charset="0"/>
              </a:rPr>
              <a:t> *FEMALE        .00101533      .00021973     4.621   .0000     .47877479</a:t>
            </a:r>
          </a:p>
          <a:p>
            <a:r>
              <a:rPr lang="en-US" sz="1200" b="1">
                <a:latin typeface="Courier New" pitchFamily="49" charset="0"/>
              </a:rPr>
              <a:t> EDUC          -.00058810    .496973D-04   -11.834   .0000    11.3206310</a:t>
            </a:r>
          </a:p>
          <a:p>
            <a:r>
              <a:rPr lang="en-US" sz="1200" b="1">
                <a:latin typeface="Courier New" pitchFamily="49" charset="0"/>
              </a:rPr>
              <a:t> AGE            .00034644    .108937D-04    31.802   .0000    43.5256898</a:t>
            </a:r>
          </a:p>
          <a:p>
            <a:r>
              <a:rPr lang="en-US" sz="1200" b="1">
                <a:latin typeface="Courier New" pitchFamily="49" charset="0"/>
              </a:rPr>
              <a:t> HHNINC        -.00449505      .00063180    -7.115   .0000     .35208362</a:t>
            </a:r>
          </a:p>
          <a:p>
            <a:r>
              <a:rPr lang="en-US" sz="1200" b="1">
                <a:latin typeface="Courier New" pitchFamily="49" charset="0"/>
              </a:rPr>
              <a:t> *HHKIDS       -.00108460      .00022994    -4.717   .0000     .40273000</a:t>
            </a:r>
          </a:p>
          <a:p>
            <a:r>
              <a:rPr lang="en-US" sz="1200" b="1">
                <a:latin typeface="Courier New" pitchFamily="49" charset="0"/>
              </a:rPr>
              <a:t> ... repeated for all 11 outcomes</a:t>
            </a:r>
          </a:p>
          <a:p>
            <a:r>
              <a:rPr lang="en-US" sz="1200" b="1">
                <a:latin typeface="Courier New" pitchFamily="49" charset="0"/>
              </a:rPr>
              <a:t>          These are the effects on Prob[Y=10] at means.</a:t>
            </a:r>
          </a:p>
          <a:p>
            <a:r>
              <a:rPr lang="en-US" sz="1200" b="1">
                <a:latin typeface="Courier New" pitchFamily="49" charset="0"/>
              </a:rPr>
              <a:t> *FEMALE       -.01082419      .00233746    -4.631   .0000     .47877479</a:t>
            </a:r>
          </a:p>
          <a:p>
            <a:r>
              <a:rPr lang="en-US" sz="1200" b="1">
                <a:latin typeface="Courier New" pitchFamily="49" charset="0"/>
              </a:rPr>
              <a:t> EDUC           .00629289      .00053706    11.717   .0000    11.3206310</a:t>
            </a:r>
          </a:p>
          <a:p>
            <a:r>
              <a:rPr lang="en-US" sz="1200" b="1">
                <a:latin typeface="Courier New" pitchFamily="49" charset="0"/>
              </a:rPr>
              <a:t> AGE           -.00370705      .00012547   -29.545   .0000    43.5256898</a:t>
            </a:r>
          </a:p>
          <a:p>
            <a:r>
              <a:rPr lang="en-US" sz="1200" b="1">
                <a:latin typeface="Courier New" pitchFamily="49" charset="0"/>
              </a:rPr>
              <a:t> HHNINC         .04809836      .00678434     7.090   .0000     .35208362</a:t>
            </a:r>
          </a:p>
          <a:p>
            <a:r>
              <a:rPr lang="en-US" sz="1200" b="1">
                <a:latin typeface="Courier New" pitchFamily="49" charset="0"/>
              </a:rPr>
              <a:t> *HHKIDS        .01181070      .00255177     4.628   .0000     .40273000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Ordered Probit Marginal Effects</a:t>
            </a:r>
          </a:p>
        </p:txBody>
      </p:sp>
      <p:graphicFrame>
        <p:nvGraphicFramePr>
          <p:cNvPr id="21507" name="Object 4"/>
          <p:cNvGraphicFramePr>
            <a:graphicFrameLocks noChangeAspect="1"/>
          </p:cNvGraphicFramePr>
          <p:nvPr/>
        </p:nvGraphicFramePr>
        <p:xfrm>
          <a:off x="457200" y="2425700"/>
          <a:ext cx="8305800" cy="290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Bitmap Image" r:id="rId4" imgW="5819048" imgH="2038095" progId="Paint.Picture">
                  <p:embed/>
                </p:oleObj>
              </mc:Choice>
              <mc:Fallback>
                <p:oleObj name="Bitmap Image" r:id="rId4" imgW="5819048" imgH="203809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425700"/>
                        <a:ext cx="8305800" cy="290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Single Crossing Effect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830580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533400" y="3009900"/>
            <a:ext cx="80772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Line 7"/>
          <p:cNvSpPr>
            <a:spLocks noChangeShapeType="1"/>
          </p:cNvSpPr>
          <p:nvPr/>
        </p:nvSpPr>
        <p:spPr bwMode="auto">
          <a:xfrm>
            <a:off x="533400" y="3200400"/>
            <a:ext cx="80772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2534" name="Text Box 8"/>
          <p:cNvSpPr txBox="1">
            <a:spLocks noChangeArrowheads="1"/>
          </p:cNvSpPr>
          <p:nvPr/>
        </p:nvSpPr>
        <p:spPr bwMode="auto">
          <a:xfrm>
            <a:off x="914400" y="4572000"/>
            <a:ext cx="7315200" cy="654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The marginal effect for EDUC is negative for Prob(0),…,Prob(7), then positive for Prob(8)…Prob(10).  One “crossing.”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Analysis of Model Implications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7086600" cy="4530725"/>
          </a:xfrm>
        </p:spPr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  <a:p>
            <a:pPr eaLnBrk="1" hangingPunct="1"/>
            <a:r>
              <a:rPr lang="en-US" smtClean="0"/>
              <a:t>Fit Measures</a:t>
            </a:r>
          </a:p>
          <a:p>
            <a:pPr eaLnBrk="1" hangingPunct="1"/>
            <a:r>
              <a:rPr lang="en-US" smtClean="0"/>
              <a:t>Predicted Probabilities</a:t>
            </a:r>
          </a:p>
          <a:p>
            <a:pPr lvl="1" eaLnBrk="1" hangingPunct="1"/>
            <a:r>
              <a:rPr lang="en-US" smtClean="0"/>
              <a:t>Averaged: They match sample proportions.</a:t>
            </a:r>
          </a:p>
          <a:p>
            <a:pPr lvl="1" eaLnBrk="1" hangingPunct="1"/>
            <a:r>
              <a:rPr lang="en-US" smtClean="0"/>
              <a:t>By observation</a:t>
            </a:r>
          </a:p>
          <a:p>
            <a:pPr lvl="1" eaLnBrk="1" hangingPunct="1"/>
            <a:r>
              <a:rPr lang="en-US" smtClean="0"/>
              <a:t>Segments of the sample</a:t>
            </a:r>
          </a:p>
          <a:p>
            <a:pPr lvl="1" eaLnBrk="1" hangingPunct="1"/>
            <a:r>
              <a:rPr lang="en-US" smtClean="0"/>
              <a:t>Related to particular variables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Predictions of the Model:Kids</a:t>
            </a: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2209800" y="1524000"/>
            <a:ext cx="55626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|Variable     Mean  Std.Dev.  Minimum  Maximum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|Stratum is KIDS = 0.000.  Nobs.=  2782.000    |</a:t>
            </a:r>
          </a:p>
          <a:p>
            <a:r>
              <a:rPr lang="en-US" sz="1200" b="1">
                <a:latin typeface="Courier New" pitchFamily="49" charset="0"/>
              </a:rPr>
              <a:t>+--------+-------------------------------------+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|P0      |  .059586  .028182  .009561  .125545 |</a:t>
            </a:r>
          </a:p>
          <a:p>
            <a:r>
              <a:rPr lang="en-US" sz="1200" b="1">
                <a:latin typeface="Courier New" pitchFamily="49" charset="0"/>
              </a:rPr>
              <a:t>|P1      |  .268398  .063415  .106526  .374712 |</a:t>
            </a:r>
          </a:p>
          <a:p>
            <a:r>
              <a:rPr lang="en-US" sz="1200" b="1">
                <a:latin typeface="Courier New" pitchFamily="49" charset="0"/>
              </a:rPr>
              <a:t>|P2      |  .489603  .024370  .419003  .515906 |</a:t>
            </a:r>
          </a:p>
          <a:p>
            <a:r>
              <a:rPr lang="en-US" sz="1200" b="1">
                <a:latin typeface="Courier New" pitchFamily="49" charset="0"/>
              </a:rPr>
              <a:t>|P3      |  .101163  .030157  .052589  .181065 |</a:t>
            </a:r>
          </a:p>
          <a:p>
            <a:r>
              <a:rPr lang="en-US" sz="1200" b="1">
                <a:latin typeface="Courier New" pitchFamily="49" charset="0"/>
              </a:rPr>
              <a:t>|P4      |  .081250  .041250  .028152  .237842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|Stratum is KIDS = 1.000.  Nobs.=  1701.000    |</a:t>
            </a:r>
          </a:p>
          <a:p>
            <a:r>
              <a:rPr lang="en-US" sz="1200" b="1">
                <a:latin typeface="Courier New" pitchFamily="49" charset="0"/>
              </a:rPr>
              <a:t>+--------+-------------------------------------+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|P0      |  .036392  .013926  .010954  .105794 |</a:t>
            </a:r>
          </a:p>
          <a:p>
            <a:r>
              <a:rPr lang="en-US" sz="1200" b="1">
                <a:latin typeface="Courier New" pitchFamily="49" charset="0"/>
              </a:rPr>
              <a:t>|P1      |  .217619  .039662  .115439  .354036 |</a:t>
            </a:r>
          </a:p>
          <a:p>
            <a:r>
              <a:rPr lang="en-US" sz="1200" b="1">
                <a:latin typeface="Courier New" pitchFamily="49" charset="0"/>
              </a:rPr>
              <a:t>|P2      |  .509830  .009048  .443130  .515906 |</a:t>
            </a:r>
          </a:p>
          <a:p>
            <a:r>
              <a:rPr lang="en-US" sz="1200" b="1">
                <a:latin typeface="Courier New" pitchFamily="49" charset="0"/>
              </a:rPr>
              <a:t>|P3      |  .125049  .019454  .061673  .176725 |</a:t>
            </a:r>
          </a:p>
          <a:p>
            <a:r>
              <a:rPr lang="en-US" sz="1200" b="1">
                <a:latin typeface="Courier New" pitchFamily="49" charset="0"/>
              </a:rPr>
              <a:t>|P4      |  .111111  .030413  .035368  .222307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|All 4483 observations in current sample       |</a:t>
            </a:r>
          </a:p>
          <a:p>
            <a:r>
              <a:rPr lang="en-US" sz="1200" b="1">
                <a:latin typeface="Courier New" pitchFamily="49" charset="0"/>
              </a:rPr>
              <a:t>+--------+-------------------------------------+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|P0      |  .050786  .026325  .009561  .125545 |</a:t>
            </a:r>
          </a:p>
          <a:p>
            <a:r>
              <a:rPr lang="en-US" sz="1200" b="1">
                <a:latin typeface="Courier New" pitchFamily="49" charset="0"/>
              </a:rPr>
              <a:t>|P1      |  .249130  .060821  .106526  .374712 |</a:t>
            </a:r>
          </a:p>
          <a:p>
            <a:r>
              <a:rPr lang="en-US" sz="1200" b="1">
                <a:latin typeface="Courier New" pitchFamily="49" charset="0"/>
              </a:rPr>
              <a:t>|P2      |  .497278  .022269  .419003  .515906 |</a:t>
            </a:r>
          </a:p>
          <a:p>
            <a:r>
              <a:rPr lang="en-US" sz="1200" b="1">
                <a:latin typeface="Courier New" pitchFamily="49" charset="0"/>
              </a:rPr>
              <a:t>|P3      |  .110226  .029021  .052589  .181065 |</a:t>
            </a:r>
          </a:p>
          <a:p>
            <a:r>
              <a:rPr lang="en-US" sz="1200" b="1">
                <a:latin typeface="Courier New" pitchFamily="49" charset="0"/>
              </a:rPr>
              <a:t>|P4      |  .092580  .040207  .028152  .237842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Predictions from the Model Related to Age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7467600" cy="43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Fit Measures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76400"/>
            <a:ext cx="7543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There is no single “dependent variable” to explain.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There is no sum of squares or other measure of “variation” to explain.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Predictions of the model relate to a set of J+1 probabilities, not a single variable.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How to explain fit?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Based on the underlying regression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Based on the likelihood function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Based on prediction of the outcome variable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Log Likelihood Based Fit Measures</a:t>
            </a:r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0"/>
            <a:ext cx="80772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381000" y="1371600"/>
            <a:ext cx="8229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400"/>
            <a:ext cx="5830888" cy="651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Somewhat Better Fit</a:t>
            </a:r>
          </a:p>
        </p:txBody>
      </p:sp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6249988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 Aggregate Prediction Measure</a:t>
            </a:r>
          </a:p>
        </p:txBody>
      </p:sp>
      <p:pic>
        <p:nvPicPr>
          <p:cNvPr id="3072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51435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Different Normalizations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NLOGIT</a:t>
            </a:r>
          </a:p>
          <a:p>
            <a:pPr lvl="1" eaLnBrk="1" hangingPunct="1"/>
            <a:r>
              <a:rPr lang="en-US" smtClean="0"/>
              <a:t>Y = 0,1,…,J,  U* = </a:t>
            </a:r>
            <a:r>
              <a:rPr lang="el-GR" smtClean="0"/>
              <a:t>α</a:t>
            </a:r>
            <a:r>
              <a:rPr lang="en-US" smtClean="0"/>
              <a:t> + </a:t>
            </a:r>
            <a:r>
              <a:rPr lang="el-GR" smtClean="0"/>
              <a:t>β</a:t>
            </a:r>
            <a:r>
              <a:rPr lang="en-US" smtClean="0"/>
              <a:t>’x + </a:t>
            </a:r>
            <a:r>
              <a:rPr lang="el-GR" smtClean="0"/>
              <a:t>ε</a:t>
            </a:r>
          </a:p>
          <a:p>
            <a:pPr lvl="1" eaLnBrk="1" hangingPunct="1"/>
            <a:r>
              <a:rPr lang="en-US" smtClean="0"/>
              <a:t>One overall constant term, </a:t>
            </a:r>
            <a:r>
              <a:rPr lang="el-GR" smtClean="0"/>
              <a:t>α</a:t>
            </a:r>
            <a:endParaRPr lang="en-US" smtClean="0"/>
          </a:p>
          <a:p>
            <a:pPr lvl="1" eaLnBrk="1" hangingPunct="1"/>
            <a:r>
              <a:rPr lang="en-US" smtClean="0"/>
              <a:t>J-1 “cutpoints;” </a:t>
            </a:r>
            <a:r>
              <a:rPr lang="el-GR" smtClean="0"/>
              <a:t>μ</a:t>
            </a:r>
            <a:r>
              <a:rPr lang="en-US" baseline="-25000" smtClean="0"/>
              <a:t>-1</a:t>
            </a:r>
            <a:r>
              <a:rPr lang="en-US" smtClean="0"/>
              <a:t> = -∞, </a:t>
            </a:r>
            <a:r>
              <a:rPr lang="el-GR" smtClean="0"/>
              <a:t>μ</a:t>
            </a:r>
            <a:r>
              <a:rPr lang="en-US" baseline="-25000" smtClean="0"/>
              <a:t>0</a:t>
            </a:r>
            <a:r>
              <a:rPr lang="en-US" smtClean="0"/>
              <a:t> = 0, </a:t>
            </a:r>
            <a:r>
              <a:rPr lang="el-GR" smtClean="0"/>
              <a:t>μ</a:t>
            </a:r>
            <a:r>
              <a:rPr lang="en-US" baseline="-25000" smtClean="0"/>
              <a:t>1</a:t>
            </a:r>
            <a:r>
              <a:rPr lang="en-US" smtClean="0"/>
              <a:t>,… </a:t>
            </a:r>
            <a:r>
              <a:rPr lang="el-GR" smtClean="0"/>
              <a:t>μ</a:t>
            </a:r>
            <a:r>
              <a:rPr lang="en-US" baseline="-25000" smtClean="0"/>
              <a:t>J-1</a:t>
            </a:r>
            <a:r>
              <a:rPr lang="en-US" smtClean="0"/>
              <a:t>, </a:t>
            </a:r>
            <a:r>
              <a:rPr lang="el-GR" smtClean="0"/>
              <a:t>μ</a:t>
            </a:r>
            <a:r>
              <a:rPr lang="en-US" baseline="-25000" smtClean="0"/>
              <a:t>J </a:t>
            </a:r>
            <a:r>
              <a:rPr lang="en-US" smtClean="0"/>
              <a:t>= + ∞ </a:t>
            </a:r>
          </a:p>
          <a:p>
            <a:pPr eaLnBrk="1" hangingPunct="1"/>
            <a:r>
              <a:rPr lang="en-US" smtClean="0"/>
              <a:t>Stata</a:t>
            </a:r>
          </a:p>
          <a:p>
            <a:pPr lvl="1" eaLnBrk="1" hangingPunct="1"/>
            <a:r>
              <a:rPr lang="en-US" smtClean="0"/>
              <a:t>Y = 1,…,J+1,  U* = </a:t>
            </a:r>
            <a:r>
              <a:rPr lang="el-GR" smtClean="0"/>
              <a:t>β</a:t>
            </a:r>
            <a:r>
              <a:rPr lang="en-US" smtClean="0"/>
              <a:t>’x + </a:t>
            </a:r>
            <a:r>
              <a:rPr lang="el-GR" smtClean="0"/>
              <a:t>ε</a:t>
            </a:r>
            <a:endParaRPr lang="en-US" smtClean="0"/>
          </a:p>
          <a:p>
            <a:pPr lvl="1" eaLnBrk="1" hangingPunct="1"/>
            <a:r>
              <a:rPr lang="en-US" smtClean="0"/>
              <a:t>No overall constant, </a:t>
            </a:r>
            <a:r>
              <a:rPr lang="el-GR" smtClean="0"/>
              <a:t>α</a:t>
            </a:r>
            <a:r>
              <a:rPr lang="en-US" smtClean="0"/>
              <a:t>=0</a:t>
            </a:r>
          </a:p>
          <a:p>
            <a:pPr lvl="1" eaLnBrk="1" hangingPunct="1"/>
            <a:r>
              <a:rPr lang="en-US" smtClean="0"/>
              <a:t>J “cutpoints;” </a:t>
            </a:r>
            <a:r>
              <a:rPr lang="el-GR" smtClean="0"/>
              <a:t>μ</a:t>
            </a:r>
            <a:r>
              <a:rPr lang="en-US" baseline="-25000" smtClean="0"/>
              <a:t>0</a:t>
            </a:r>
            <a:r>
              <a:rPr lang="en-US" smtClean="0"/>
              <a:t> = -∞, </a:t>
            </a:r>
            <a:r>
              <a:rPr lang="el-GR" smtClean="0"/>
              <a:t>μ</a:t>
            </a:r>
            <a:r>
              <a:rPr lang="en-US" baseline="-25000" smtClean="0"/>
              <a:t>1</a:t>
            </a:r>
            <a:r>
              <a:rPr lang="en-US" smtClean="0"/>
              <a:t>,… </a:t>
            </a:r>
            <a:r>
              <a:rPr lang="el-GR" smtClean="0"/>
              <a:t>μ</a:t>
            </a:r>
            <a:r>
              <a:rPr lang="en-US" baseline="-25000" smtClean="0"/>
              <a:t>J</a:t>
            </a:r>
            <a:r>
              <a:rPr lang="en-US" smtClean="0"/>
              <a:t>, </a:t>
            </a:r>
            <a:r>
              <a:rPr lang="el-GR" smtClean="0"/>
              <a:t>μ</a:t>
            </a:r>
            <a:r>
              <a:rPr lang="en-US" baseline="-25000" smtClean="0"/>
              <a:t>J+1 </a:t>
            </a:r>
            <a:r>
              <a:rPr lang="en-US" smtClean="0"/>
              <a:t>= + ∞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81000" y="1371600"/>
            <a:ext cx="8229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909638"/>
            <a:ext cx="6916738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1219200" y="4648200"/>
            <a:ext cx="2209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1304925" y="2038350"/>
            <a:ext cx="38862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6858000" y="609600"/>
            <a:ext cx="685800" cy="4572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2775" name="Object 8"/>
          <p:cNvGraphicFramePr>
            <a:graphicFrameLocks noChangeAspect="1"/>
          </p:cNvGraphicFramePr>
          <p:nvPr/>
        </p:nvGraphicFramePr>
        <p:xfrm>
          <a:off x="7086600" y="685800"/>
          <a:ext cx="238125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0" name="Equation" r:id="rId5" imgW="126890" imgH="190335" progId="Equation.DSMT4">
                  <p:embed/>
                </p:oleObj>
              </mc:Choice>
              <mc:Fallback>
                <p:oleObj name="Equation" r:id="rId5" imgW="126890" imgH="190335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685800"/>
                        <a:ext cx="238125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6" name="Line 9"/>
          <p:cNvSpPr>
            <a:spLocks noChangeShapeType="1"/>
          </p:cNvSpPr>
          <p:nvPr/>
        </p:nvSpPr>
        <p:spPr bwMode="auto">
          <a:xfrm flipH="1">
            <a:off x="3200400" y="1066800"/>
            <a:ext cx="3962400" cy="3429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2777" name="Object 11"/>
          <p:cNvGraphicFramePr>
            <a:graphicFrameLocks noChangeAspect="1"/>
          </p:cNvGraphicFramePr>
          <p:nvPr/>
        </p:nvGraphicFramePr>
        <p:xfrm>
          <a:off x="4329113" y="5943600"/>
          <a:ext cx="261937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1" name="Equation" r:id="rId7" imgW="139639" imgH="241195" progId="Equation.DSMT4">
                  <p:embed/>
                </p:oleObj>
              </mc:Choice>
              <mc:Fallback>
                <p:oleObj name="Equation" r:id="rId7" imgW="139639" imgH="24119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9113" y="5943600"/>
                        <a:ext cx="261937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8" name="Rectangle 12"/>
          <p:cNvSpPr>
            <a:spLocks noChangeArrowheads="1"/>
          </p:cNvSpPr>
          <p:nvPr/>
        </p:nvSpPr>
        <p:spPr bwMode="auto">
          <a:xfrm>
            <a:off x="4114800" y="5943600"/>
            <a:ext cx="838200" cy="4572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Line 13"/>
          <p:cNvSpPr>
            <a:spLocks noChangeShapeType="1"/>
          </p:cNvSpPr>
          <p:nvPr/>
        </p:nvSpPr>
        <p:spPr bwMode="auto">
          <a:xfrm flipH="1" flipV="1">
            <a:off x="3429000" y="5562600"/>
            <a:ext cx="6858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381000" y="1371600"/>
            <a:ext cx="8229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379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78486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2286000" y="3886200"/>
            <a:ext cx="990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7"/>
          <p:cNvSpPr>
            <a:spLocks noChangeArrowheads="1"/>
          </p:cNvSpPr>
          <p:nvPr/>
        </p:nvSpPr>
        <p:spPr bwMode="auto">
          <a:xfrm>
            <a:off x="2133600" y="2466975"/>
            <a:ext cx="27432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Line 8"/>
          <p:cNvSpPr>
            <a:spLocks noChangeShapeType="1"/>
          </p:cNvSpPr>
          <p:nvPr/>
        </p:nvSpPr>
        <p:spPr bwMode="auto">
          <a:xfrm flipH="1">
            <a:off x="3200400" y="1066800"/>
            <a:ext cx="3810000" cy="3657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3799" name="Object 9"/>
          <p:cNvGraphicFramePr>
            <a:graphicFrameLocks noChangeAspect="1"/>
          </p:cNvGraphicFramePr>
          <p:nvPr/>
        </p:nvGraphicFramePr>
        <p:xfrm>
          <a:off x="7010400" y="685800"/>
          <a:ext cx="3810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4" name="Equation" r:id="rId5" imgW="203112" imgH="190417" progId="Equation.DSMT4">
                  <p:embed/>
                </p:oleObj>
              </mc:Choice>
              <mc:Fallback>
                <p:oleObj name="Equation" r:id="rId5" imgW="203112" imgH="190417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685800"/>
                        <a:ext cx="38100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0" name="Object 10"/>
          <p:cNvGraphicFramePr>
            <a:graphicFrameLocks noChangeAspect="1"/>
          </p:cNvGraphicFramePr>
          <p:nvPr/>
        </p:nvGraphicFramePr>
        <p:xfrm>
          <a:off x="4418013" y="5743575"/>
          <a:ext cx="690562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name="Equation" r:id="rId7" imgW="368300" imgH="241300" progId="Equation.DSMT4">
                  <p:embed/>
                </p:oleObj>
              </mc:Choice>
              <mc:Fallback>
                <p:oleObj name="Equation" r:id="rId7" imgW="368300" imgH="2413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8013" y="5743575"/>
                        <a:ext cx="690562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1" name="Line 11"/>
          <p:cNvSpPr>
            <a:spLocks noChangeShapeType="1"/>
          </p:cNvSpPr>
          <p:nvPr/>
        </p:nvSpPr>
        <p:spPr bwMode="auto">
          <a:xfrm flipH="1" flipV="1">
            <a:off x="3200400" y="5105400"/>
            <a:ext cx="11430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02" name="Rectangle 12"/>
          <p:cNvSpPr>
            <a:spLocks noChangeArrowheads="1"/>
          </p:cNvSpPr>
          <p:nvPr/>
        </p:nvSpPr>
        <p:spPr bwMode="auto">
          <a:xfrm>
            <a:off x="6858000" y="609600"/>
            <a:ext cx="685800" cy="4572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Rectangle 13"/>
          <p:cNvSpPr>
            <a:spLocks noChangeArrowheads="1"/>
          </p:cNvSpPr>
          <p:nvPr/>
        </p:nvSpPr>
        <p:spPr bwMode="auto">
          <a:xfrm>
            <a:off x="4343400" y="5715000"/>
            <a:ext cx="838200" cy="4572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Parallel Regressions</a:t>
            </a:r>
          </a:p>
        </p:txBody>
      </p:sp>
      <p:graphicFrame>
        <p:nvGraphicFramePr>
          <p:cNvPr id="34819" name="Object 4"/>
          <p:cNvGraphicFramePr>
            <a:graphicFrameLocks noChangeAspect="1"/>
          </p:cNvGraphicFramePr>
          <p:nvPr/>
        </p:nvGraphicFramePr>
        <p:xfrm>
          <a:off x="985838" y="1981200"/>
          <a:ext cx="7781925" cy="347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Equation" r:id="rId4" imgW="3670300" imgH="1638300" progId="Equation.DSMT4">
                  <p:embed/>
                </p:oleObj>
              </mc:Choice>
              <mc:Fallback>
                <p:oleObj name="Equation" r:id="rId4" imgW="3670300" imgH="16383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5838" y="1981200"/>
                        <a:ext cx="7781925" cy="347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Brant Test for Parallel Regressions</a:t>
            </a:r>
          </a:p>
        </p:txBody>
      </p:sp>
      <p:graphicFrame>
        <p:nvGraphicFramePr>
          <p:cNvPr id="35843" name="Object 4"/>
          <p:cNvGraphicFramePr>
            <a:graphicFrameLocks noChangeAspect="1"/>
          </p:cNvGraphicFramePr>
          <p:nvPr/>
        </p:nvGraphicFramePr>
        <p:xfrm>
          <a:off x="1247775" y="1905000"/>
          <a:ext cx="6800850" cy="373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" name="Equation" r:id="rId4" imgW="3124200" imgH="1714500" progId="Equation.DSMT4">
                  <p:embed/>
                </p:oleObj>
              </mc:Choice>
              <mc:Fallback>
                <p:oleObj name="Equation" r:id="rId4" imgW="3124200" imgH="17145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7775" y="1905000"/>
                        <a:ext cx="6800850" cy="3732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Specification Test</a:t>
            </a:r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6884988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1143000" y="6019800"/>
            <a:ext cx="72390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What failure of the model specification is indicated by rejection?</a:t>
            </a:r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3971925" y="4219575"/>
            <a:ext cx="3962400" cy="1447800"/>
          </a:xfrm>
          <a:prstGeom prst="rect">
            <a:avLst/>
          </a:prstGeom>
          <a:solidFill>
            <a:srgbClr val="FF0000">
              <a:alpha val="1215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 Alternative Model Specification</a:t>
            </a: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219200" y="1828800"/>
          <a:ext cx="6858000" cy="428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Equation" r:id="rId4" imgW="3492500" imgH="2184400" progId="Equation.DSMT4">
                  <p:embed/>
                </p:oleObj>
              </mc:Choice>
              <mc:Fallback>
                <p:oleObj name="Equation" r:id="rId4" imgW="3492500" imgH="2184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828800"/>
                        <a:ext cx="6858000" cy="428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A “Generalized” Ordered Choice Model</a:t>
            </a: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76400"/>
            <a:ext cx="533400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609600" y="3733800"/>
            <a:ext cx="7848600" cy="2362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>
                <a:latin typeface="Arial" charset="0"/>
              </a:rPr>
              <a:t>Probabilities sum to 1.0</a:t>
            </a:r>
            <a:br>
              <a:rPr lang="en-US" sz="2000">
                <a:latin typeface="Arial" charset="0"/>
              </a:rPr>
            </a:br>
            <a:r>
              <a:rPr lang="en-US" sz="2000">
                <a:latin typeface="Arial" charset="0"/>
              </a:rPr>
              <a:t>P(0) is positive, P(J) is positive</a:t>
            </a:r>
            <a:br>
              <a:rPr lang="en-US" sz="2000">
                <a:latin typeface="Arial" charset="0"/>
              </a:rPr>
            </a:br>
            <a:r>
              <a:rPr lang="en-US" sz="2000">
                <a:latin typeface="Arial" charset="0"/>
              </a:rPr>
              <a:t>P(1),…,P(J-1) can be negative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>
                <a:latin typeface="Arial" charset="0"/>
              </a:rPr>
              <a:t>It is not possible to draw (simulate) values on Y for this model.  You would need to know the value of Y to know which coefficient vector to use to simulate Y!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>
                <a:latin typeface="Arial" charset="0"/>
              </a:rPr>
              <a:t>The model is internally inconsistent. [“Incoherent” (Heckman)]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Generalizing the Ordered Probit </a:t>
            </a:r>
            <a:br>
              <a:rPr lang="en-US" sz="3200" smtClean="0"/>
            </a:br>
            <a:r>
              <a:rPr lang="en-US" sz="3200" smtClean="0"/>
              <a:t>with Heterogeneous Thresholds</a:t>
            </a:r>
          </a:p>
        </p:txBody>
      </p:sp>
      <p:graphicFrame>
        <p:nvGraphicFramePr>
          <p:cNvPr id="39939" name="Object 8"/>
          <p:cNvGraphicFramePr>
            <a:graphicFrameLocks noChangeAspect="1"/>
          </p:cNvGraphicFramePr>
          <p:nvPr/>
        </p:nvGraphicFramePr>
        <p:xfrm>
          <a:off x="914400" y="1752600"/>
          <a:ext cx="7599363" cy="364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0" name="Equation" r:id="rId4" imgW="4076700" imgH="1955800" progId="Equation.DSMT4">
                  <p:embed/>
                </p:oleObj>
              </mc:Choice>
              <mc:Fallback>
                <p:oleObj name="Equation" r:id="rId4" imgW="4076700" imgH="19558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7599363" cy="364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Hierarchical Ordered Probit</a:t>
            </a:r>
          </a:p>
        </p:txBody>
      </p:sp>
      <p:graphicFrame>
        <p:nvGraphicFramePr>
          <p:cNvPr id="40963" name="Object 8"/>
          <p:cNvGraphicFramePr>
            <a:graphicFrameLocks noChangeAspect="1"/>
          </p:cNvGraphicFramePr>
          <p:nvPr>
            <p:ph sz="quarter" idx="3"/>
          </p:nvPr>
        </p:nvGraphicFramePr>
        <p:xfrm>
          <a:off x="1371600" y="1981200"/>
          <a:ext cx="7162800" cy="324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" name="Equation" r:id="rId4" imgW="3835400" imgH="1739900" progId="Equation.DSMT4">
                  <p:embed/>
                </p:oleObj>
              </mc:Choice>
              <mc:Fallback>
                <p:oleObj name="Equation" r:id="rId4" imgW="3835400" imgH="17399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7162800" cy="324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Ordered Choice Model</a:t>
            </a:r>
          </a:p>
        </p:txBody>
      </p:sp>
      <p:pic>
        <p:nvPicPr>
          <p:cNvPr id="4198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5819775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2305050" y="5676900"/>
            <a:ext cx="48768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HOPit Model</a:t>
            </a:r>
          </a:p>
        </p:txBody>
      </p:sp>
      <p:pic>
        <p:nvPicPr>
          <p:cNvPr id="430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1504950"/>
            <a:ext cx="5792787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5"/>
          <p:cNvSpPr>
            <a:spLocks noChangeArrowheads="1"/>
          </p:cNvSpPr>
          <p:nvPr/>
        </p:nvSpPr>
        <p:spPr bwMode="auto">
          <a:xfrm>
            <a:off x="2209800" y="5676900"/>
            <a:ext cx="47244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Heterogeneity in OC Models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362200"/>
            <a:ext cx="6858000" cy="2667000"/>
          </a:xfrm>
        </p:spPr>
        <p:txBody>
          <a:bodyPr/>
          <a:lstStyle/>
          <a:p>
            <a:pPr eaLnBrk="1" hangingPunct="1"/>
            <a:r>
              <a:rPr lang="en-US" smtClean="0"/>
              <a:t>Scale Heterogeneity: Heteroscedasticity</a:t>
            </a:r>
          </a:p>
          <a:p>
            <a:pPr eaLnBrk="1" hangingPunct="1"/>
            <a:r>
              <a:rPr lang="en-US" smtClean="0"/>
              <a:t>Standard Models of Heterogeneity in Discrete Choice Models</a:t>
            </a:r>
          </a:p>
          <a:p>
            <a:pPr lvl="1" eaLnBrk="1" hangingPunct="1"/>
            <a:r>
              <a:rPr lang="en-US" smtClean="0"/>
              <a:t>Latent Class Models</a:t>
            </a:r>
          </a:p>
          <a:p>
            <a:pPr lvl="1" eaLnBrk="1" hangingPunct="1"/>
            <a:r>
              <a:rPr lang="en-US" smtClean="0"/>
              <a:t>Random Parameters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Random Parameters Model</a:t>
            </a:r>
          </a:p>
        </p:txBody>
      </p:sp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00200"/>
            <a:ext cx="5638800" cy="471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RP Model</a:t>
            </a:r>
          </a:p>
        </p:txBody>
      </p:sp>
      <p:pic>
        <p:nvPicPr>
          <p:cNvPr id="4608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00200"/>
            <a:ext cx="6200775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657600"/>
            <a:ext cx="8858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Rectangle 7"/>
          <p:cNvSpPr>
            <a:spLocks noChangeArrowheads="1"/>
          </p:cNvSpPr>
          <p:nvPr/>
        </p:nvSpPr>
        <p:spPr bwMode="auto">
          <a:xfrm>
            <a:off x="1676400" y="3657600"/>
            <a:ext cx="6858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Rectangle 8"/>
          <p:cNvSpPr>
            <a:spLocks noChangeArrowheads="1"/>
          </p:cNvSpPr>
          <p:nvPr/>
        </p:nvSpPr>
        <p:spPr bwMode="auto">
          <a:xfrm>
            <a:off x="2638425" y="4572000"/>
            <a:ext cx="6048375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Partial Effects in RP Model</a:t>
            </a:r>
          </a:p>
        </p:txBody>
      </p:sp>
      <p:pic>
        <p:nvPicPr>
          <p:cNvPr id="4710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2109788"/>
            <a:ext cx="8027988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Distribution of Random Parameters</a:t>
            </a:r>
          </a:p>
        </p:txBody>
      </p:sp>
      <p:pic>
        <p:nvPicPr>
          <p:cNvPr id="4813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6294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990600" y="5486400"/>
            <a:ext cx="69342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Kernel Density for Estimate of the Distribution of Means of Income Coefficient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09800"/>
            <a:ext cx="1600200" cy="1066800"/>
          </a:xfrm>
        </p:spPr>
        <p:txBody>
          <a:bodyPr/>
          <a:lstStyle/>
          <a:p>
            <a:pPr eaLnBrk="1" hangingPunct="1"/>
            <a:r>
              <a:rPr lang="en-US" sz="2400" b="1" smtClean="0"/>
              <a:t>Latent Class Model</a:t>
            </a:r>
          </a:p>
        </p:txBody>
      </p:sp>
      <p:sp>
        <p:nvSpPr>
          <p:cNvPr id="49155" name="Rectangle 5"/>
          <p:cNvSpPr>
            <a:spLocks noChangeArrowheads="1"/>
          </p:cNvSpPr>
          <p:nvPr/>
        </p:nvSpPr>
        <p:spPr bwMode="auto">
          <a:xfrm>
            <a:off x="381000" y="1295400"/>
            <a:ext cx="8229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915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228600"/>
            <a:ext cx="570547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667000"/>
            <a:ext cx="2209800" cy="1063625"/>
          </a:xfrm>
        </p:spPr>
        <p:txBody>
          <a:bodyPr/>
          <a:lstStyle/>
          <a:p>
            <a:pPr eaLnBrk="1" hangingPunct="1"/>
            <a:r>
              <a:rPr lang="en-US" sz="2800" b="1" smtClean="0"/>
              <a:t>Random </a:t>
            </a:r>
            <a:br>
              <a:rPr lang="en-US" sz="2800" b="1" smtClean="0"/>
            </a:br>
            <a:r>
              <a:rPr lang="en-US" sz="2800" b="1" smtClean="0"/>
              <a:t>Thresholds</a:t>
            </a:r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381000" y="1371600"/>
            <a:ext cx="83058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018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77788"/>
            <a:ext cx="5572125" cy="678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Differential Item Functioning</a:t>
            </a:r>
          </a:p>
        </p:txBody>
      </p:sp>
      <p:pic>
        <p:nvPicPr>
          <p:cNvPr id="5120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5872163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Vignette Random Effects Model</a:t>
            </a:r>
          </a:p>
        </p:txBody>
      </p:sp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7924800" cy="342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038600" y="457200"/>
            <a:ext cx="1828800" cy="636588"/>
          </a:xfrm>
        </p:spPr>
        <p:txBody>
          <a:bodyPr/>
          <a:lstStyle/>
          <a:p>
            <a:pPr eaLnBrk="1" hangingPunct="1"/>
            <a:r>
              <a:rPr lang="en-US" sz="2800" b="1" smtClean="0"/>
              <a:t>Vignettes</a:t>
            </a:r>
          </a:p>
        </p:txBody>
      </p:sp>
      <p:sp>
        <p:nvSpPr>
          <p:cNvPr id="53251" name="Rectangle 5"/>
          <p:cNvSpPr>
            <a:spLocks noChangeArrowheads="1"/>
          </p:cNvSpPr>
          <p:nvPr/>
        </p:nvSpPr>
        <p:spPr bwMode="auto">
          <a:xfrm>
            <a:off x="304800" y="1295400"/>
            <a:ext cx="8534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325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19200"/>
            <a:ext cx="6248400" cy="50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Panel Data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600200"/>
            <a:ext cx="7696200" cy="4530725"/>
          </a:xfrm>
        </p:spPr>
        <p:txBody>
          <a:bodyPr/>
          <a:lstStyle/>
          <a:p>
            <a:pPr eaLnBrk="1" hangingPunct="1"/>
            <a:r>
              <a:rPr lang="en-US" smtClean="0"/>
              <a:t>Fixed Effects</a:t>
            </a:r>
          </a:p>
          <a:p>
            <a:pPr lvl="1" eaLnBrk="1" hangingPunct="1"/>
            <a:r>
              <a:rPr lang="en-US" smtClean="0"/>
              <a:t>The usual incidental parameters problem</a:t>
            </a:r>
          </a:p>
          <a:p>
            <a:pPr lvl="1" eaLnBrk="1" hangingPunct="1"/>
            <a:r>
              <a:rPr lang="en-US" smtClean="0"/>
              <a:t>Practically feasible but methodologically ambiguous</a:t>
            </a:r>
          </a:p>
          <a:p>
            <a:pPr lvl="1" eaLnBrk="1" hangingPunct="1"/>
            <a:r>
              <a:rPr lang="en-US" smtClean="0"/>
              <a:t>Partitioning Prob(y</a:t>
            </a:r>
            <a:r>
              <a:rPr lang="en-US" baseline="-25000" smtClean="0"/>
              <a:t>it</a:t>
            </a:r>
            <a:r>
              <a:rPr lang="en-US" smtClean="0"/>
              <a:t> &gt; j|</a:t>
            </a:r>
            <a:r>
              <a:rPr lang="en-US" b="1" smtClean="0"/>
              <a:t>x</a:t>
            </a:r>
            <a:r>
              <a:rPr lang="en-US" baseline="-25000" smtClean="0"/>
              <a:t>it</a:t>
            </a:r>
            <a:r>
              <a:rPr lang="en-US" smtClean="0"/>
              <a:t>) produces estimable binomial logit models. (Find a way to combine multiple estimates of the same </a:t>
            </a:r>
            <a:r>
              <a:rPr lang="el-GR" b="1" smtClean="0"/>
              <a:t>β</a:t>
            </a:r>
            <a:r>
              <a:rPr lang="en-US" smtClean="0"/>
              <a:t>.</a:t>
            </a:r>
            <a:endParaRPr lang="el-GR" smtClean="0"/>
          </a:p>
          <a:p>
            <a:pPr eaLnBrk="1" hangingPunct="1"/>
            <a:r>
              <a:rPr lang="en-US" smtClean="0"/>
              <a:t>Random Effects</a:t>
            </a:r>
          </a:p>
          <a:p>
            <a:pPr lvl="1" eaLnBrk="1" hangingPunct="1"/>
            <a:r>
              <a:rPr lang="en-US" smtClean="0"/>
              <a:t>Standard application</a:t>
            </a:r>
          </a:p>
          <a:p>
            <a:pPr lvl="1" eaLnBrk="1" hangingPunct="1"/>
            <a:r>
              <a:rPr lang="en-US" smtClean="0"/>
              <a:t>Extension to random parameters – see above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Incidental Parameters Problem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1676400" y="2362200"/>
            <a:ext cx="57150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Arial" charset="0"/>
              </a:rPr>
              <a:t>Table 9.1  Monte Carlo Analysis of the Bias of the MLE in Fixed Effects Discrete Choice Models (Means of empirical sampling distributions, </a:t>
            </a:r>
            <a:r>
              <a:rPr lang="en-US" sz="1400" b="1" i="1">
                <a:latin typeface="Arial" charset="0"/>
              </a:rPr>
              <a:t>N</a:t>
            </a:r>
            <a:r>
              <a:rPr lang="en-US" sz="1400" b="1">
                <a:latin typeface="Arial" charset="0"/>
              </a:rPr>
              <a:t> = 1,000 individuals, </a:t>
            </a:r>
            <a:r>
              <a:rPr lang="en-US" sz="1400" b="1" i="1">
                <a:latin typeface="Arial" charset="0"/>
              </a:rPr>
              <a:t>R</a:t>
            </a:r>
            <a:r>
              <a:rPr lang="en-US" sz="1400" b="1">
                <a:latin typeface="Arial" charset="0"/>
              </a:rPr>
              <a:t> = 200 replications)</a:t>
            </a:r>
            <a:endParaRPr lang="en-US" sz="1400" b="1" i="1">
              <a:latin typeface="Arial" charset="0"/>
            </a:endParaRPr>
          </a:p>
        </p:txBody>
      </p:sp>
      <p:pic>
        <p:nvPicPr>
          <p:cNvPr id="5530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352800"/>
            <a:ext cx="481012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5"/>
          <p:cNvSpPr>
            <a:spLocks noChangeArrowheads="1"/>
          </p:cNvSpPr>
          <p:nvPr/>
        </p:nvSpPr>
        <p:spPr bwMode="auto">
          <a:xfrm>
            <a:off x="381000" y="1295400"/>
            <a:ext cx="8382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632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3" y="528638"/>
            <a:ext cx="7332662" cy="5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Random Effects</a:t>
            </a:r>
          </a:p>
        </p:txBody>
      </p:sp>
      <p:pic>
        <p:nvPicPr>
          <p:cNvPr id="5734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7307263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Extensions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981200"/>
            <a:ext cx="4724400" cy="3276600"/>
          </a:xfrm>
        </p:spPr>
        <p:txBody>
          <a:bodyPr/>
          <a:lstStyle/>
          <a:p>
            <a:pPr eaLnBrk="1" hangingPunct="1"/>
            <a:r>
              <a:rPr lang="en-US" smtClean="0"/>
              <a:t>Multivariate</a:t>
            </a:r>
          </a:p>
          <a:p>
            <a:pPr lvl="1" eaLnBrk="1" hangingPunct="1"/>
            <a:r>
              <a:rPr lang="en-US" smtClean="0"/>
              <a:t>Bivariate</a:t>
            </a:r>
          </a:p>
          <a:p>
            <a:pPr lvl="1" eaLnBrk="1" hangingPunct="1"/>
            <a:r>
              <a:rPr lang="en-US" smtClean="0"/>
              <a:t>Multivariate</a:t>
            </a:r>
          </a:p>
          <a:p>
            <a:pPr eaLnBrk="1" hangingPunct="1"/>
            <a:r>
              <a:rPr lang="en-US" smtClean="0"/>
              <a:t>Inflation and Two Part</a:t>
            </a:r>
          </a:p>
          <a:p>
            <a:pPr lvl="1" eaLnBrk="1" hangingPunct="1"/>
            <a:r>
              <a:rPr lang="en-US" smtClean="0"/>
              <a:t>Zero inflation</a:t>
            </a:r>
          </a:p>
          <a:p>
            <a:pPr lvl="1" eaLnBrk="1" hangingPunct="1"/>
            <a:r>
              <a:rPr lang="en-US" smtClean="0"/>
              <a:t>Sample Selection</a:t>
            </a:r>
          </a:p>
          <a:p>
            <a:pPr lvl="1" eaLnBrk="1" hangingPunct="1"/>
            <a:r>
              <a:rPr lang="en-US" smtClean="0"/>
              <a:t>Endogenous Latent Class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Sample Selection Model</a:t>
            </a:r>
          </a:p>
        </p:txBody>
      </p:sp>
      <p:pic>
        <p:nvPicPr>
          <p:cNvPr id="5939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7288213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41148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6"/>
          <p:cNvSpPr>
            <a:spLocks noChangeArrowheads="1"/>
          </p:cNvSpPr>
          <p:nvPr/>
        </p:nvSpPr>
        <p:spPr bwMode="auto">
          <a:xfrm>
            <a:off x="4876800" y="1600200"/>
            <a:ext cx="4114800" cy="1219200"/>
          </a:xfrm>
          <a:prstGeom prst="rect">
            <a:avLst/>
          </a:prstGeom>
          <a:solidFill>
            <a:srgbClr val="FF0000">
              <a:alpha val="10196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11133</TotalTime>
  <Words>1592</Words>
  <Application>Microsoft Office PowerPoint</Application>
  <PresentationFormat>On-screen Show (4:3)</PresentationFormat>
  <Paragraphs>277</Paragraphs>
  <Slides>56</Slides>
  <Notes>56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Times New Roman</vt:lpstr>
      <vt:lpstr>Arial</vt:lpstr>
      <vt:lpstr>Wingdings</vt:lpstr>
      <vt:lpstr>Verdana</vt:lpstr>
      <vt:lpstr>Symbol</vt:lpstr>
      <vt:lpstr>Tahoma</vt:lpstr>
      <vt:lpstr>Courier New</vt:lpstr>
      <vt:lpstr>Level</vt:lpstr>
      <vt:lpstr>MathType 5.0 Equation</vt:lpstr>
      <vt:lpstr>Bitmap Image</vt:lpstr>
      <vt:lpstr>Discrete Choice Modeling</vt:lpstr>
      <vt:lpstr>Part 7</vt:lpstr>
      <vt:lpstr>PowerPoint Presentation</vt:lpstr>
      <vt:lpstr>A Taxonomy of Discrete Outcomes</vt:lpstr>
      <vt:lpstr>Ordered Discrete Outcomes</vt:lpstr>
      <vt:lpstr>Ordered Preferences at IMDB.com</vt:lpstr>
      <vt:lpstr>Translating Movie Preferences  Into a Discrete Outcomes</vt:lpstr>
      <vt:lpstr>Health Satisfaction (HSAT)</vt:lpstr>
      <vt:lpstr>Modeling Ordered Choices</vt:lpstr>
      <vt:lpstr>Ordered Probability Model</vt:lpstr>
      <vt:lpstr>Combined Outcomes for Health Satisfaction</vt:lpstr>
      <vt:lpstr>Ordered Probabilities</vt:lpstr>
      <vt:lpstr>Probabilities for Ordered Choices</vt:lpstr>
      <vt:lpstr>Coefficients</vt:lpstr>
      <vt:lpstr>Partial Effects in the  Ordered Probability Model</vt:lpstr>
      <vt:lpstr>Partial Effects of 8 Years of Education</vt:lpstr>
      <vt:lpstr>An Ordered Probability  Model for Health Satisfaction</vt:lpstr>
      <vt:lpstr>Ordered Probability Effects</vt:lpstr>
      <vt:lpstr>Ordered Probit Marginal Effects</vt:lpstr>
      <vt:lpstr>The Single Crossing Effect</vt:lpstr>
      <vt:lpstr>Analysis of Model Implications</vt:lpstr>
      <vt:lpstr>Predictions of the Model:Kids</vt:lpstr>
      <vt:lpstr>Predictions from the Model Related to Age</vt:lpstr>
      <vt:lpstr>Fit Measures</vt:lpstr>
      <vt:lpstr>Log Likelihood Based Fit Measures</vt:lpstr>
      <vt:lpstr>PowerPoint Presentation</vt:lpstr>
      <vt:lpstr>A Somewhat Better Fit</vt:lpstr>
      <vt:lpstr>An Aggregate Prediction Measure</vt:lpstr>
      <vt:lpstr>Different Normalizations</vt:lpstr>
      <vt:lpstr>PowerPoint Presentation</vt:lpstr>
      <vt:lpstr>PowerPoint Presentation</vt:lpstr>
      <vt:lpstr>Parallel Regressions</vt:lpstr>
      <vt:lpstr>Brant Test for Parallel Regressions</vt:lpstr>
      <vt:lpstr>A Specification Test</vt:lpstr>
      <vt:lpstr>An Alternative Model Specification</vt:lpstr>
      <vt:lpstr>A “Generalized” Ordered Choice Model</vt:lpstr>
      <vt:lpstr>Generalizing the Ordered Probit  with Heterogeneous Thresholds</vt:lpstr>
      <vt:lpstr>Hierarchical Ordered Probit</vt:lpstr>
      <vt:lpstr>Ordered Choice Model</vt:lpstr>
      <vt:lpstr>HOPit Model</vt:lpstr>
      <vt:lpstr>Heterogeneity in OC Models</vt:lpstr>
      <vt:lpstr>A Random Parameters Model</vt:lpstr>
      <vt:lpstr>RP Model</vt:lpstr>
      <vt:lpstr>Partial Effects in RP Model</vt:lpstr>
      <vt:lpstr>Distribution of Random Parameters</vt:lpstr>
      <vt:lpstr>Latent Class Model</vt:lpstr>
      <vt:lpstr>Random  Thresholds</vt:lpstr>
      <vt:lpstr>Differential Item Functioning</vt:lpstr>
      <vt:lpstr>A Vignette Random Effects Model</vt:lpstr>
      <vt:lpstr>Vignettes</vt:lpstr>
      <vt:lpstr>Panel Data</vt:lpstr>
      <vt:lpstr>Incidental Parameters Problem</vt:lpstr>
      <vt:lpstr>PowerPoint Presentation</vt:lpstr>
      <vt:lpstr>Random Effects</vt:lpstr>
      <vt:lpstr>Model Extensions</vt:lpstr>
      <vt:lpstr>A Sample Selection Model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73</cp:revision>
  <dcterms:created xsi:type="dcterms:W3CDTF">2001-06-17T19:05:03Z</dcterms:created>
  <dcterms:modified xsi:type="dcterms:W3CDTF">2012-11-22T03:49:10Z</dcterms:modified>
</cp:coreProperties>
</file>