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32"/>
  </p:notesMasterIdLst>
  <p:handoutMasterIdLst>
    <p:handoutMasterId r:id="rId33"/>
  </p:handoutMasterIdLst>
  <p:sldIdLst>
    <p:sldId id="474" r:id="rId2"/>
    <p:sldId id="434" r:id="rId3"/>
    <p:sldId id="440" r:id="rId4"/>
    <p:sldId id="441" r:id="rId5"/>
    <p:sldId id="505" r:id="rId6"/>
    <p:sldId id="439" r:id="rId7"/>
    <p:sldId id="506" r:id="rId8"/>
    <p:sldId id="507" r:id="rId9"/>
    <p:sldId id="453" r:id="rId10"/>
    <p:sldId id="508" r:id="rId11"/>
    <p:sldId id="509" r:id="rId12"/>
    <p:sldId id="467" r:id="rId13"/>
    <p:sldId id="468" r:id="rId14"/>
    <p:sldId id="469" r:id="rId15"/>
    <p:sldId id="503" r:id="rId16"/>
    <p:sldId id="512" r:id="rId17"/>
    <p:sldId id="511" r:id="rId18"/>
    <p:sldId id="513" r:id="rId19"/>
    <p:sldId id="454" r:id="rId20"/>
    <p:sldId id="514" r:id="rId21"/>
    <p:sldId id="516" r:id="rId22"/>
    <p:sldId id="456" r:id="rId23"/>
    <p:sldId id="515" r:id="rId24"/>
    <p:sldId id="517" r:id="rId25"/>
    <p:sldId id="470" r:id="rId26"/>
    <p:sldId id="471" r:id="rId27"/>
    <p:sldId id="472" r:id="rId28"/>
    <p:sldId id="473" r:id="rId29"/>
    <p:sldId id="504" r:id="rId30"/>
    <p:sldId id="518" r:id="rId3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ECFF"/>
    <a:srgbClr val="FF3300"/>
    <a:srgbClr val="0066FF"/>
    <a:srgbClr val="0099FF"/>
    <a:srgbClr val="3399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90" autoAdjust="0"/>
    <p:restoredTop sz="94636" autoAdjust="0"/>
  </p:normalViewPr>
  <p:slideViewPr>
    <p:cSldViewPr>
      <p:cViewPr>
        <p:scale>
          <a:sx n="75" d="100"/>
          <a:sy n="75" d="100"/>
        </p:scale>
        <p:origin x="-1867" y="-269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A06B1F0B-F7A1-4752-9FF4-A23AC7711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3953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34974722-FDBF-4412-8C37-089AABFD41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521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4FF79BE-44F0-4F01-A602-A591D65851B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BDB57FA-FDA5-41D3-8998-6965046B0936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C0C6C530-9B54-4D8A-A0CC-73E6600AB98A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414881C-7D2C-4273-9636-BDE646D5925B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23041FCB-91F8-419F-B1E2-55E0FD2E3195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5D18CFB1-71D7-446C-B680-BEFF23BC08A8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D34DF0D-8C0F-42A5-9078-5C57BBEEF9E1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CB6F812-8832-4468-9013-F1BABCCCEE92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B07E4DC-00DD-4516-9E4A-D8CD6DDA1E4E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EA736E6-3931-4CED-A5F5-6F7BBFE09B10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C75FB03-BD61-4A60-B448-5A38A3567EAC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4E969729-4DD6-4A0D-A40E-C6539A7526B5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87BC48D-7431-4CBD-8DE2-3DB16643A20D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43E7801-AFE3-410D-8D50-4F80BB728556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4F5D0F43-4970-45F2-9E69-7A03825B4B1D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FC6E0BE-D4D6-4D72-A631-2223BC3E0EA7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195D4095-5282-4E1F-B093-1E1E76BE28E4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 txBox="1">
            <a:spLocks noGrp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/>
            <a:fld id="{1DC7E949-182A-4634-ABD6-536E81BE7379}" type="slidenum">
              <a:rPr lang="en-US" sz="1300"/>
              <a:pPr algn="r" eaLnBrk="1" hangingPunct="1"/>
              <a:t>18</a:t>
            </a:fld>
            <a:endParaRPr lang="en-US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AA993FC-EDB9-4329-97CF-E160CE7B6B4D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A671D0F-C708-4142-AC4C-A98468B38BFE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837CF73-A78B-4676-955A-04DA7A92D30D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C67E7336-927D-4948-BF61-2117AD1A4F48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28B65DB-0FB4-4A09-9130-A7A29342FDFD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 txBox="1">
            <a:spLocks noGrp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/>
            <a:fld id="{0B4010CC-0357-4D9C-8455-2ED388A66E9B}" type="slidenum">
              <a:rPr lang="en-US" sz="1300"/>
              <a:pPr algn="r" eaLnBrk="1" hangingPunct="1"/>
              <a:t>24</a:t>
            </a:fld>
            <a:endParaRPr lang="en-US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2D8BD3D-94DF-43B6-832E-55D9F8AAFF1F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B9DD19F-EF3F-424E-A14F-FC29135482BC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FBD5F5E-9A60-4EBF-B2E6-F04374ACC701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D0F1E55C-CA77-40B5-94D1-6BECC5572851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D1D712F2-3091-482A-8213-154548FD4A87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B66B6CDA-2649-4266-9DEE-AF764F1147A0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01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8524D-48C2-4441-84DD-295EF67888AE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CDA23-38C2-4743-8A44-E5626E18D9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18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8972F-7603-496A-8E80-F9B8B5B8553F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6B370-9B86-4021-877A-C35E9557CC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323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0B10D-2671-4940-94F6-A72484D09393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ED6B0-2A26-4F14-8013-78EE858E3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209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094B-398C-4D9E-B08A-29DD876E7F1F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43A1E-258C-4358-905D-D841CF74A6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8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A39CE-DF43-40D1-8ADD-53C3044D71C2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8D8CB-6F71-42DB-BABD-E60D601EF8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11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812973-3F70-4863-B826-6F4D0468E3C0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21F72-39D2-4B42-9B80-15B55CCB83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72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51889-2D9A-4EB2-BBB3-AB55409A535E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45CDD-1235-42E2-BCB4-5A153A665D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96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5C017-E99A-45E5-A96E-C77202055EB8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D57F9-B2EC-457D-B702-FE88FA8B82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32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F927E-B60A-4405-81FB-91E40BC44C8B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6D022-5465-4C6F-B844-E1C2329C14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859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E5E6A-745B-4E0F-88EB-9E5125F280C8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6392D-3177-4018-BF9F-CA0E5AEEA4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57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2F7D0-83A7-4070-9008-8D0B4A71342B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CD9ED-B2A8-4119-95B5-98259CACB8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523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fld id="{4AB0A355-A730-444D-AD64-C8AAE1BAFF31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fld id="{0739F137-D02D-4D13-A91C-41CA462E94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sz="2400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sz="2400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5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400" b="1" smtClean="0">
                <a:solidFill>
                  <a:schemeClr val="folHlink"/>
                </a:solidFill>
              </a:rPr>
              <a:t>Discrete Choice Modeling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76400" y="2563813"/>
            <a:ext cx="6705600" cy="2566987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/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/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/>
              <a:t>New York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1371600"/>
            <a:ext cx="7696200" cy="1676400"/>
          </a:xfrm>
        </p:spPr>
        <p:txBody>
          <a:bodyPr/>
          <a:lstStyle/>
          <a:p>
            <a:pPr eaLnBrk="1" hangingPunct="1"/>
            <a:r>
              <a:rPr lang="en-US" sz="6500" smtClean="0">
                <a:solidFill>
                  <a:schemeClr val="folHlink"/>
                </a:solidFill>
              </a:rPr>
              <a:t>Part 8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295400" y="3429000"/>
            <a:ext cx="6705600" cy="1846263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3200" b="1" smtClean="0"/>
          </a:p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b="1" smtClean="0"/>
              <a:t>Models for Count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Application: Major Derogatory Reports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533400" y="1944688"/>
            <a:ext cx="2895600" cy="3519487"/>
          </a:xfrm>
          <a:prstGeom prst="rect">
            <a:avLst/>
          </a:prstGeom>
          <a:noFill/>
          <a:ln w="1270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66FF"/>
                </a:solidFill>
                <a:latin typeface="Tahoma" pitchFamily="34" charset="0"/>
              </a:rPr>
              <a:t>AmEx Credit Card  Holders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66FF"/>
                </a:solidFill>
                <a:latin typeface="Tahoma" pitchFamily="34" charset="0"/>
              </a:rPr>
              <a:t>N = 1310 (of 13,777)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66FF"/>
                </a:solidFill>
                <a:latin typeface="Tahoma" pitchFamily="34" charset="0"/>
              </a:rPr>
              <a:t>Number of major derogatory reports in 1 year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66FF"/>
                </a:solidFill>
                <a:latin typeface="Tahoma" pitchFamily="34" charset="0"/>
              </a:rPr>
              <a:t>Issues: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66FF"/>
                </a:solidFill>
                <a:latin typeface="Tahoma" pitchFamily="34" charset="0"/>
              </a:rPr>
              <a:t>  </a:t>
            </a:r>
            <a:r>
              <a:rPr lang="en-US" sz="1600">
                <a:solidFill>
                  <a:srgbClr val="0066FF"/>
                </a:solidFill>
                <a:latin typeface="Tahoma" pitchFamily="34" charset="0"/>
              </a:rPr>
              <a:t>Nonrandom selection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66FF"/>
                </a:solidFill>
                <a:latin typeface="Tahoma" pitchFamily="34" charset="0"/>
              </a:rPr>
              <a:t>   Excess zeros</a:t>
            </a: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905000"/>
            <a:ext cx="51816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400" smtClean="0">
                <a:latin typeface="Courier New" pitchFamily="49" charset="0"/>
              </a:rPr>
              <a:t/>
            </a:r>
            <a:br>
              <a:rPr lang="en-US" sz="1400" smtClean="0">
                <a:latin typeface="Courier New" pitchFamily="49" charset="0"/>
              </a:rPr>
            </a:br>
            <a:endParaRPr lang="en-US" sz="1400" smtClean="0">
              <a:latin typeface="Courier New" pitchFamily="49" charset="0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295400" y="1981200"/>
            <a:ext cx="7391400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Histogram for MAJORDRG     NOBS=  1310, Too low:     0, Too high:     0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Bin  Lower limit   Upper limit       Frequency     Cumulative Frequency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========================================================================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0         .000         1.000       1053 ( .8038)        1053( .8038)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1        1.000         2.000        136 ( .1038)        1189( .9076)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2        2.000         3.000         50 ( .0382)        1239( .9458)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3        3.000         4.000         24 ( .0183)        1263( .9641)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4        4.000         5.000         17 ( .0130)        1280( .9771)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5        5.000         6.000         10 ( .0076)        1290( .9847)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6        6.000         7.000          5 ( .0038)        1295( .9885)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7        7.000         8.000          6 ( .0046)        1301( .9931)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8        8.000         9.000          0 ( .0000)        1301( .9931)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9        9.000        10.000          2 ( .0015)        1303( .9947)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10       10.000        11.000          1 ( .0008)        1304( .9954)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11       11.000        12.000          4 ( .0031)        1308( .9985)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12       12.000        13.000          1 ( .0008)        1309( .9992)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13       13.000        14.000          0 ( .0000)        1309( .9992)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14       14.000        15.000          1 ( .0008)        1310(1.0000)</a:t>
            </a:r>
            <a:br>
              <a:rPr lang="en-US" sz="1200" b="1">
                <a:latin typeface="Courier New" pitchFamily="49" charset="0"/>
              </a:rPr>
            </a:br>
            <a:endParaRPr lang="en-US" sz="1200" b="1">
              <a:latin typeface="Courier New" pitchFamily="49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362200" y="838200"/>
            <a:ext cx="4800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folHlink"/>
                </a:solidFill>
                <a:latin typeface="Tahoma" pitchFamily="34" charset="0"/>
              </a:rPr>
              <a:t>Histogram for Credit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Doctor Visits</a:t>
            </a: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7772400" cy="44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Basic Modeling for Counts of Events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00200" y="1600200"/>
            <a:ext cx="7010400" cy="4530725"/>
          </a:xfrm>
        </p:spPr>
        <p:txBody>
          <a:bodyPr/>
          <a:lstStyle/>
          <a:p>
            <a:pPr eaLnBrk="1" hangingPunct="1"/>
            <a:r>
              <a:rPr lang="en-US" smtClean="0"/>
              <a:t>E.g., Visits to site, number of purchases, number of doctor visits</a:t>
            </a:r>
          </a:p>
          <a:p>
            <a:pPr eaLnBrk="1" hangingPunct="1"/>
            <a:r>
              <a:rPr lang="en-US" smtClean="0"/>
              <a:t>Regression approach</a:t>
            </a:r>
          </a:p>
          <a:p>
            <a:pPr lvl="1" eaLnBrk="1" hangingPunct="1"/>
            <a:r>
              <a:rPr lang="en-US" smtClean="0"/>
              <a:t>Quantitative outcome measured</a:t>
            </a:r>
          </a:p>
          <a:p>
            <a:pPr lvl="1" eaLnBrk="1" hangingPunct="1"/>
            <a:r>
              <a:rPr lang="en-US" smtClean="0"/>
              <a:t>Discrete variable, model probabilities</a:t>
            </a:r>
          </a:p>
          <a:p>
            <a:pPr eaLnBrk="1" hangingPunct="1"/>
            <a:r>
              <a:rPr lang="en-US" smtClean="0"/>
              <a:t>Poisson probabilities – “loglinear model”</a:t>
            </a:r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2667000" y="4495800"/>
          <a:ext cx="3919538" cy="151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4" imgW="1778000" imgH="685800" progId="Equation.DSMT4">
                  <p:embed/>
                </p:oleObj>
              </mc:Choice>
              <mc:Fallback>
                <p:oleObj name="Equation" r:id="rId4" imgW="1778000" imgH="685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495800"/>
                        <a:ext cx="3919538" cy="1512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Poisson Model for Doctor Visits</a:t>
            </a: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1295400" y="1600200"/>
            <a:ext cx="72390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Poisson Regression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>
                <a:latin typeface="Courier New" pitchFamily="49" charset="0"/>
              </a:rPr>
              <a:t>Log likelihood function   -103727.29625</a:t>
            </a:r>
          </a:p>
          <a:p>
            <a:r>
              <a:rPr lang="en-US" sz="1200" b="1">
                <a:latin typeface="Courier New" pitchFamily="49" charset="0"/>
              </a:rPr>
              <a:t>Restricted log likelihood -108662.13583</a:t>
            </a:r>
          </a:p>
          <a:p>
            <a:r>
              <a:rPr lang="en-US" sz="1200" b="1">
                <a:latin typeface="Courier New" pitchFamily="49" charset="0"/>
              </a:rPr>
              <a:t>Chi squared [   6 d.f.]      9869.67916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.0454145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 7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7.59235   207468.59251</a:t>
            </a:r>
          </a:p>
          <a:p>
            <a:r>
              <a:rPr lang="en-US" sz="1200" b="1">
                <a:latin typeface="Courier New" pitchFamily="49" charset="0"/>
              </a:rPr>
              <a:t>Chi- squared =255127.59573  RsqP= .0818</a:t>
            </a:r>
          </a:p>
          <a:p>
            <a:r>
              <a:rPr lang="en-US" sz="1200" b="1">
                <a:latin typeface="Courier New" pitchFamily="49" charset="0"/>
              </a:rPr>
              <a:t>G  - squared =154416.01169  RsqD= .0601</a:t>
            </a:r>
          </a:p>
          <a:p>
            <a:r>
              <a:rPr lang="en-US" sz="1200" b="1">
                <a:latin typeface="Courier New" pitchFamily="49" charset="0"/>
              </a:rPr>
              <a:t>Overdispersion tests: g=mu(i)  : 20.974</a:t>
            </a:r>
          </a:p>
          <a:p>
            <a:r>
              <a:rPr lang="en-US" sz="1200" b="1">
                <a:latin typeface="Courier New" pitchFamily="49" charset="0"/>
              </a:rPr>
              <a:t>Overdispersion tests: g=mu(i)^2: 20.943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1371600" y="4191000"/>
            <a:ext cx="37338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Partial Effects</a:t>
            </a:r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457200" y="1744663"/>
            <a:ext cx="838200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Partial derivatives of expected val. with</a:t>
            </a:r>
          </a:p>
          <a:p>
            <a:r>
              <a:rPr lang="en-US" sz="1400" b="1">
                <a:latin typeface="Courier New" pitchFamily="49" charset="0"/>
              </a:rPr>
              <a:t>respect to the vector of characteristics.</a:t>
            </a:r>
          </a:p>
          <a:p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Effects are averaged over individuals.</a:t>
            </a:r>
          </a:p>
          <a:p>
            <a:r>
              <a:rPr lang="en-US" sz="1400" b="1">
                <a:latin typeface="Courier New" pitchFamily="49" charset="0"/>
              </a:rPr>
              <a:t>Observations used for means are All Obs.</a:t>
            </a:r>
          </a:p>
          <a:p>
            <a:r>
              <a:rPr lang="en-US" sz="1400" b="1">
                <a:latin typeface="Courier New" pitchFamily="49" charset="0"/>
              </a:rPr>
              <a:t>Conditional Mean at Sample Point   3.1835</a:t>
            </a:r>
          </a:p>
          <a:p>
            <a:r>
              <a:rPr lang="en-US" sz="1400" b="1">
                <a:latin typeface="Courier New" pitchFamily="49" charset="0"/>
              </a:rPr>
              <a:t>Scale Factor for Marginal Effects  3.1835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400" b="1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400" b="1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400" b="1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400" b="1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400" b="1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graphicFrame>
        <p:nvGraphicFramePr>
          <p:cNvPr id="10244" name="Object 5"/>
          <p:cNvGraphicFramePr>
            <a:graphicFrameLocks noChangeAspect="1"/>
          </p:cNvGraphicFramePr>
          <p:nvPr/>
        </p:nvGraphicFramePr>
        <p:xfrm>
          <a:off x="5486400" y="2133600"/>
          <a:ext cx="213360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Equation" r:id="rId4" imgW="926698" imgH="406224" progId="Equation.DSMT4">
                  <p:embed/>
                </p:oleObj>
              </mc:Choice>
              <mc:Fallback>
                <p:oleObj name="Equation" r:id="rId4" imgW="926698" imgH="406224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133600"/>
                        <a:ext cx="2133600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5410200" y="2057400"/>
            <a:ext cx="23622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457200" y="2838450"/>
            <a:ext cx="45720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Poisson Model Specification Issues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28800"/>
            <a:ext cx="8229600" cy="5029200"/>
          </a:xfrm>
        </p:spPr>
        <p:txBody>
          <a:bodyPr/>
          <a:lstStyle/>
          <a:p>
            <a:pPr eaLnBrk="1" hangingPunct="1"/>
            <a:r>
              <a:rPr lang="en-US" smtClean="0"/>
              <a:t>Equi-Dispersion: Var[y</a:t>
            </a:r>
            <a:r>
              <a:rPr lang="en-US" baseline="-25000" smtClean="0"/>
              <a:t>i</a:t>
            </a:r>
            <a:r>
              <a:rPr lang="en-US" smtClean="0"/>
              <a:t>|</a:t>
            </a:r>
            <a:r>
              <a:rPr lang="en-US" b="1" smtClean="0"/>
              <a:t>x</a:t>
            </a:r>
            <a:r>
              <a:rPr lang="en-US" baseline="-25000" smtClean="0"/>
              <a:t>i</a:t>
            </a:r>
            <a:r>
              <a:rPr lang="en-US" smtClean="0"/>
              <a:t>] = E[y</a:t>
            </a:r>
            <a:r>
              <a:rPr lang="en-US" baseline="-25000" smtClean="0"/>
              <a:t>i</a:t>
            </a:r>
            <a:r>
              <a:rPr lang="en-US" smtClean="0"/>
              <a:t>|</a:t>
            </a:r>
            <a:r>
              <a:rPr lang="en-US" b="1" smtClean="0"/>
              <a:t>x</a:t>
            </a:r>
            <a:r>
              <a:rPr lang="en-US" baseline="-25000" smtClean="0"/>
              <a:t>i</a:t>
            </a:r>
            <a:r>
              <a:rPr lang="en-US" smtClean="0"/>
              <a:t>].</a:t>
            </a:r>
          </a:p>
          <a:p>
            <a:pPr eaLnBrk="1" hangingPunct="1"/>
            <a:r>
              <a:rPr lang="en-US" smtClean="0"/>
              <a:t>Overdispersion: If </a:t>
            </a:r>
            <a:r>
              <a:rPr lang="en-US" smtClean="0">
                <a:sym typeface="Symbol" pitchFamily="18" charset="2"/>
              </a:rPr>
              <a:t>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smtClean="0">
                <a:sym typeface="Symbol" pitchFamily="18" charset="2"/>
              </a:rPr>
              <a:t> = exp[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x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smtClean="0">
                <a:sym typeface="Symbol" pitchFamily="18" charset="2"/>
              </a:rPr>
              <a:t> + </a:t>
            </a:r>
            <a:r>
              <a:rPr lang="el-GR" smtClean="0"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smtClean="0">
                <a:cs typeface="Times New Roman" pitchFamily="18" charset="0"/>
                <a:sym typeface="Symbol" pitchFamily="18" charset="2"/>
              </a:rPr>
              <a:t>i</a:t>
            </a:r>
            <a:r>
              <a:rPr lang="en-US" smtClean="0">
                <a:cs typeface="Times New Roman" pitchFamily="18" charset="0"/>
                <a:sym typeface="Symbol" pitchFamily="18" charset="2"/>
              </a:rPr>
              <a:t>],</a:t>
            </a:r>
          </a:p>
          <a:p>
            <a:pPr lvl="1" eaLnBrk="1" hangingPunct="1"/>
            <a:r>
              <a:rPr lang="en-US" smtClean="0">
                <a:cs typeface="Times New Roman" pitchFamily="18" charset="0"/>
                <a:sym typeface="Symbol" pitchFamily="18" charset="2"/>
              </a:rPr>
              <a:t>E[y</a:t>
            </a:r>
            <a:r>
              <a:rPr lang="en-US" baseline="-25000" smtClean="0">
                <a:cs typeface="Times New Roman" pitchFamily="18" charset="0"/>
                <a:sym typeface="Symbol" pitchFamily="18" charset="2"/>
              </a:rPr>
              <a:t>i</a:t>
            </a:r>
            <a:r>
              <a:rPr lang="en-US" smtClean="0">
                <a:cs typeface="Times New Roman" pitchFamily="18" charset="0"/>
                <a:sym typeface="Symbol" pitchFamily="18" charset="2"/>
              </a:rPr>
              <a:t>|</a:t>
            </a:r>
            <a:r>
              <a:rPr lang="en-US" b="1" smtClean="0">
                <a:sym typeface="Symbol" pitchFamily="18" charset="2"/>
              </a:rPr>
              <a:t>x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smtClean="0">
                <a:sym typeface="Symbol" pitchFamily="18" charset="2"/>
              </a:rPr>
              <a:t>]</a:t>
            </a:r>
            <a:r>
              <a:rPr lang="en-US" smtClean="0">
                <a:cs typeface="Times New Roman" pitchFamily="18" charset="0"/>
                <a:sym typeface="Symbol" pitchFamily="18" charset="2"/>
              </a:rPr>
              <a:t> = </a:t>
            </a:r>
            <a:r>
              <a:rPr lang="el-GR" smtClean="0">
                <a:cs typeface="Times New Roman" pitchFamily="18" charset="0"/>
                <a:sym typeface="Symbol" pitchFamily="18" charset="2"/>
              </a:rPr>
              <a:t>γ</a:t>
            </a:r>
            <a:r>
              <a:rPr lang="en-US" smtClean="0">
                <a:cs typeface="Times New Roman" pitchFamily="18" charset="0"/>
                <a:sym typeface="Symbol" pitchFamily="18" charset="2"/>
              </a:rPr>
              <a:t>exp[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x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smtClean="0">
                <a:cs typeface="Times New Roman" pitchFamily="18" charset="0"/>
                <a:sym typeface="Symbol" pitchFamily="18" charset="2"/>
              </a:rPr>
              <a:t>]</a:t>
            </a:r>
          </a:p>
          <a:p>
            <a:pPr lvl="1" eaLnBrk="1" hangingPunct="1"/>
            <a:r>
              <a:rPr lang="en-US" smtClean="0">
                <a:cs typeface="Times New Roman" pitchFamily="18" charset="0"/>
                <a:sym typeface="Symbol" pitchFamily="18" charset="2"/>
              </a:rPr>
              <a:t>Var[y</a:t>
            </a:r>
            <a:r>
              <a:rPr lang="en-US" baseline="-25000" smtClean="0">
                <a:cs typeface="Times New Roman" pitchFamily="18" charset="0"/>
                <a:sym typeface="Symbol" pitchFamily="18" charset="2"/>
              </a:rPr>
              <a:t>i</a:t>
            </a:r>
            <a:r>
              <a:rPr lang="en-US" smtClean="0">
                <a:cs typeface="Times New Roman" pitchFamily="18" charset="0"/>
                <a:sym typeface="Symbol" pitchFamily="18" charset="2"/>
              </a:rPr>
              <a:t>] &gt; E[y</a:t>
            </a:r>
            <a:r>
              <a:rPr lang="en-US" baseline="-25000" smtClean="0">
                <a:cs typeface="Times New Roman" pitchFamily="18" charset="0"/>
                <a:sym typeface="Symbol" pitchFamily="18" charset="2"/>
              </a:rPr>
              <a:t>i</a:t>
            </a:r>
            <a:r>
              <a:rPr lang="en-US" smtClean="0">
                <a:cs typeface="Times New Roman" pitchFamily="18" charset="0"/>
                <a:sym typeface="Symbol" pitchFamily="18" charset="2"/>
              </a:rPr>
              <a:t>] (overdispersed)</a:t>
            </a:r>
          </a:p>
          <a:p>
            <a:pPr lvl="1" eaLnBrk="1" hangingPunct="1"/>
            <a:r>
              <a:rPr lang="el-GR" smtClean="0"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smtClean="0">
                <a:cs typeface="Times New Roman" pitchFamily="18" charset="0"/>
                <a:sym typeface="Symbol" pitchFamily="18" charset="2"/>
              </a:rPr>
              <a:t>i</a:t>
            </a:r>
            <a:r>
              <a:rPr lang="en-US" smtClean="0">
                <a:cs typeface="Times New Roman" pitchFamily="18" charset="0"/>
                <a:sym typeface="Symbol" pitchFamily="18" charset="2"/>
              </a:rPr>
              <a:t> ~ log-Gamma  </a:t>
            </a:r>
            <a:r>
              <a:rPr lang="en-US" smtClean="0">
                <a:cs typeface="Times New Roman" pitchFamily="18" charset="0"/>
                <a:sym typeface="Wingdings" pitchFamily="2" charset="2"/>
              </a:rPr>
              <a:t> Negative binomial model</a:t>
            </a:r>
          </a:p>
          <a:p>
            <a:pPr lvl="1" eaLnBrk="1" hangingPunct="1"/>
            <a:r>
              <a:rPr lang="el-GR" smtClean="0"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smtClean="0">
                <a:cs typeface="Times New Roman" pitchFamily="18" charset="0"/>
                <a:sym typeface="Symbol" pitchFamily="18" charset="2"/>
              </a:rPr>
              <a:t>i</a:t>
            </a:r>
            <a:r>
              <a:rPr lang="en-US" smtClean="0">
                <a:cs typeface="Times New Roman" pitchFamily="18" charset="0"/>
                <a:sym typeface="Wingdings" pitchFamily="2" charset="2"/>
              </a:rPr>
              <a:t> ~ Normal[0,</a:t>
            </a:r>
            <a:r>
              <a:rPr lang="en-US" smtClean="0">
                <a:cs typeface="Times New Roman" pitchFamily="18" charset="0"/>
                <a:sym typeface="Symbol" pitchFamily="18" charset="2"/>
              </a:rPr>
              <a:t></a:t>
            </a:r>
            <a:r>
              <a:rPr lang="en-US" baseline="30000" smtClean="0">
                <a:cs typeface="Times New Roman" pitchFamily="18" charset="0"/>
                <a:sym typeface="Symbol" pitchFamily="18" charset="2"/>
              </a:rPr>
              <a:t>2</a:t>
            </a:r>
            <a:r>
              <a:rPr lang="en-US" smtClean="0">
                <a:cs typeface="Times New Roman" pitchFamily="18" charset="0"/>
                <a:sym typeface="Symbol" pitchFamily="18" charset="2"/>
              </a:rPr>
              <a:t>] </a:t>
            </a:r>
            <a:r>
              <a:rPr lang="en-US" smtClean="0">
                <a:cs typeface="Times New Roman" pitchFamily="18" charset="0"/>
                <a:sym typeface="Wingdings" pitchFamily="2" charset="2"/>
              </a:rPr>
              <a:t> Normal-mixture model</a:t>
            </a:r>
          </a:p>
          <a:p>
            <a:pPr lvl="1" eaLnBrk="1" hangingPunct="1"/>
            <a:r>
              <a:rPr lang="el-GR" smtClean="0"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smtClean="0">
                <a:cs typeface="Times New Roman" pitchFamily="18" charset="0"/>
                <a:sym typeface="Symbol" pitchFamily="18" charset="2"/>
              </a:rPr>
              <a:t>i</a:t>
            </a:r>
            <a:r>
              <a:rPr lang="en-US" smtClean="0">
                <a:cs typeface="Times New Roman" pitchFamily="18" charset="0"/>
                <a:sym typeface="Symbol" pitchFamily="18" charset="2"/>
              </a:rPr>
              <a:t> is viewed as unobserved heterogeneity (“frailty”). </a:t>
            </a:r>
          </a:p>
          <a:p>
            <a:pPr lvl="2" eaLnBrk="1" hangingPunct="1"/>
            <a:r>
              <a:rPr lang="en-US" smtClean="0">
                <a:cs typeface="Times New Roman" pitchFamily="18" charset="0"/>
                <a:sym typeface="Symbol" pitchFamily="18" charset="2"/>
              </a:rPr>
              <a:t>Normal model may be more natural.  </a:t>
            </a:r>
          </a:p>
          <a:p>
            <a:pPr lvl="2" eaLnBrk="1" hangingPunct="1"/>
            <a:r>
              <a:rPr lang="en-US" smtClean="0">
                <a:cs typeface="Times New Roman" pitchFamily="18" charset="0"/>
                <a:sym typeface="Symbol" pitchFamily="18" charset="2"/>
              </a:rPr>
              <a:t>Estimation is a bit more complicated.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Poisson Model for Doctor Visits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295400" y="1600200"/>
            <a:ext cx="72390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Poisson Regression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>
                <a:latin typeface="Courier New" pitchFamily="49" charset="0"/>
              </a:rPr>
              <a:t>Log likelihood function   -103727.29625</a:t>
            </a:r>
          </a:p>
          <a:p>
            <a:r>
              <a:rPr lang="en-US" sz="1200" b="1">
                <a:latin typeface="Courier New" pitchFamily="49" charset="0"/>
              </a:rPr>
              <a:t>Restricted log likelihood -108662.13583</a:t>
            </a:r>
          </a:p>
          <a:p>
            <a:r>
              <a:rPr lang="en-US" sz="1200" b="1">
                <a:latin typeface="Courier New" pitchFamily="49" charset="0"/>
              </a:rPr>
              <a:t>Chi squared [   6 d.f.]      9869.67916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.0454145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 7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7.59235   207468.59251</a:t>
            </a:r>
          </a:p>
          <a:p>
            <a:r>
              <a:rPr lang="en-US" sz="1200" b="1">
                <a:latin typeface="Courier New" pitchFamily="49" charset="0"/>
              </a:rPr>
              <a:t>Chi- squared =255127.59573  RsqP= .0818</a:t>
            </a:r>
          </a:p>
          <a:p>
            <a:r>
              <a:rPr lang="en-US" sz="1200" b="1">
                <a:latin typeface="Courier New" pitchFamily="49" charset="0"/>
              </a:rPr>
              <a:t>G  - squared =154416.01169  RsqD= .0601</a:t>
            </a:r>
          </a:p>
          <a:p>
            <a:r>
              <a:rPr lang="en-US" sz="1200" b="1">
                <a:latin typeface="Courier New" pitchFamily="49" charset="0"/>
              </a:rPr>
              <a:t>Overdispersion tests: g=mu(i)  : 20.974</a:t>
            </a:r>
          </a:p>
          <a:p>
            <a:r>
              <a:rPr lang="en-US" sz="1200" b="1">
                <a:latin typeface="Courier New" pitchFamily="49" charset="0"/>
              </a:rPr>
              <a:t>Overdispersion tests: g=mu(i)^2: 20.943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7467600" cy="560388"/>
          </a:xfrm>
        </p:spPr>
        <p:txBody>
          <a:bodyPr/>
          <a:lstStyle/>
          <a:p>
            <a:pPr eaLnBrk="1" hangingPunct="1"/>
            <a:r>
              <a:rPr lang="en-US" sz="3600" smtClean="0"/>
              <a:t>Alternative Covariance Matrices</a:t>
            </a:r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381000" y="1371600"/>
            <a:ext cx="8229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685800" y="990600"/>
            <a:ext cx="8077200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Standard – Negative Inverse of Second Derivatives</a:t>
            </a:r>
          </a:p>
          <a:p>
            <a:r>
              <a:rPr lang="en-US" sz="1200" b="1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Robust – Sandwich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Constant|     .77267***       .08529        9.059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.00105       16.773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.00487       -6.123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.02250       13.015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.02906         .332   .7401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.06674       -7.825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.02657       -6.034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Cluster Correction</a:t>
            </a:r>
          </a:p>
          <a:p>
            <a:r>
              <a:rPr lang="en-US" sz="1200" b="1">
                <a:latin typeface="Courier New" pitchFamily="49" charset="0"/>
              </a:rPr>
              <a:t>Constant|     .77267***       .11628        6.645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.00142       12.440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.00685       -4.355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.03213        9.116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.03851         .250   .8023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.08295       -6.297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.03455       -4.640   .0000       .40273</a:t>
            </a: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3505200" y="1752600"/>
            <a:ext cx="762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8"/>
          <p:cNvSpPr>
            <a:spLocks noChangeArrowheads="1"/>
          </p:cNvSpPr>
          <p:nvPr/>
        </p:nvSpPr>
        <p:spPr bwMode="auto">
          <a:xfrm>
            <a:off x="3505200" y="3400425"/>
            <a:ext cx="762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Rectangle 9"/>
          <p:cNvSpPr>
            <a:spLocks noChangeArrowheads="1"/>
          </p:cNvSpPr>
          <p:nvPr/>
        </p:nvSpPr>
        <p:spPr bwMode="auto">
          <a:xfrm>
            <a:off x="3505200" y="5029200"/>
            <a:ext cx="762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Negative Binomial Specification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600200"/>
            <a:ext cx="7391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Prob(Y</a:t>
            </a:r>
            <a:r>
              <a:rPr lang="en-US" sz="2400" baseline="-25000" smtClean="0"/>
              <a:t>i</a:t>
            </a:r>
            <a:r>
              <a:rPr lang="en-US" sz="2400" smtClean="0"/>
              <a:t>=j|</a:t>
            </a:r>
            <a:r>
              <a:rPr lang="en-US" sz="2400" b="1" smtClean="0"/>
              <a:t>x</a:t>
            </a:r>
            <a:r>
              <a:rPr lang="en-US" sz="2400" baseline="-25000" smtClean="0"/>
              <a:t>i</a:t>
            </a:r>
            <a:r>
              <a:rPr lang="en-US" sz="2400" smtClean="0"/>
              <a:t>) has greater mass to the right and left</a:t>
            </a:r>
            <a:br>
              <a:rPr lang="en-US" sz="2400" smtClean="0"/>
            </a:br>
            <a:r>
              <a:rPr lang="en-US" sz="2400" smtClean="0"/>
              <a:t>     of the mean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Conditional mean function is the same as the</a:t>
            </a:r>
            <a:br>
              <a:rPr lang="en-US" sz="2400" smtClean="0"/>
            </a:br>
            <a:r>
              <a:rPr lang="en-US" sz="2400" smtClean="0"/>
              <a:t>     Poisson: E[y</a:t>
            </a:r>
            <a:r>
              <a:rPr lang="en-US" sz="2400" baseline="-25000" smtClean="0"/>
              <a:t>i</a:t>
            </a:r>
            <a:r>
              <a:rPr lang="en-US" sz="2400" smtClean="0"/>
              <a:t>|</a:t>
            </a:r>
            <a:r>
              <a:rPr lang="en-US" sz="2400" b="1" smtClean="0"/>
              <a:t>x</a:t>
            </a:r>
            <a:r>
              <a:rPr lang="en-US" sz="2400" baseline="-25000" smtClean="0"/>
              <a:t>i</a:t>
            </a:r>
            <a:r>
              <a:rPr lang="en-US" sz="2400" smtClean="0"/>
              <a:t>] = </a:t>
            </a:r>
            <a:r>
              <a:rPr lang="el-GR" sz="2400" smtClean="0">
                <a:cs typeface="Times New Roman" pitchFamily="18" charset="0"/>
              </a:rPr>
              <a:t>λ</a:t>
            </a:r>
            <a:r>
              <a:rPr lang="en-US" sz="2400" baseline="-25000" smtClean="0">
                <a:cs typeface="Times New Roman" pitchFamily="18" charset="0"/>
              </a:rPr>
              <a:t>i</a:t>
            </a:r>
            <a:r>
              <a:rPr lang="en-US" sz="2400" smtClean="0">
                <a:cs typeface="Times New Roman" pitchFamily="18" charset="0"/>
              </a:rPr>
              <a:t>=Exp(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>
                <a:sym typeface="Symbol" pitchFamily="18" charset="2"/>
              </a:rPr>
              <a:t>’</a:t>
            </a:r>
            <a:r>
              <a:rPr lang="en-US" sz="2400" b="1" smtClean="0">
                <a:sym typeface="Symbol" pitchFamily="18" charset="2"/>
              </a:rPr>
              <a:t>x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cs typeface="Times New Roman" pitchFamily="18" charset="0"/>
              </a:rPr>
              <a:t>), so marginal</a:t>
            </a:r>
            <a:br>
              <a:rPr lang="en-US" sz="2400" smtClean="0">
                <a:cs typeface="Times New Roman" pitchFamily="18" charset="0"/>
              </a:rPr>
            </a:br>
            <a:r>
              <a:rPr lang="en-US" sz="2400" smtClean="0">
                <a:cs typeface="Times New Roman" pitchFamily="18" charset="0"/>
              </a:rPr>
              <a:t>     effects have the same form.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cs typeface="Times New Roman" pitchFamily="18" charset="0"/>
              </a:rPr>
              <a:t>Variance is Var[</a:t>
            </a:r>
            <a:r>
              <a:rPr lang="en-US" sz="2400" smtClean="0"/>
              <a:t>y</a:t>
            </a:r>
            <a:r>
              <a:rPr lang="en-US" sz="2400" baseline="-25000" smtClean="0"/>
              <a:t>i</a:t>
            </a:r>
            <a:r>
              <a:rPr lang="en-US" sz="2400" smtClean="0"/>
              <a:t>|</a:t>
            </a:r>
            <a:r>
              <a:rPr lang="en-US" sz="2400" b="1" smtClean="0"/>
              <a:t>x</a:t>
            </a:r>
            <a:r>
              <a:rPr lang="en-US" sz="2400" baseline="-25000" smtClean="0"/>
              <a:t>i</a:t>
            </a:r>
            <a:r>
              <a:rPr lang="en-US" sz="2400" smtClean="0"/>
              <a:t>] = </a:t>
            </a:r>
            <a:r>
              <a:rPr lang="el-GR" sz="2400" smtClean="0">
                <a:cs typeface="Times New Roman" pitchFamily="18" charset="0"/>
              </a:rPr>
              <a:t>λ</a:t>
            </a:r>
            <a:r>
              <a:rPr lang="en-US" sz="2400" baseline="-25000" smtClean="0">
                <a:cs typeface="Times New Roman" pitchFamily="18" charset="0"/>
              </a:rPr>
              <a:t>i</a:t>
            </a:r>
            <a:r>
              <a:rPr lang="en-US" sz="2400" smtClean="0">
                <a:cs typeface="Times New Roman" pitchFamily="18" charset="0"/>
              </a:rPr>
              <a:t>(1 + </a:t>
            </a:r>
            <a:r>
              <a:rPr lang="el-GR" sz="2400" smtClean="0">
                <a:cs typeface="Times New Roman" pitchFamily="18" charset="0"/>
              </a:rPr>
              <a:t>α λ</a:t>
            </a:r>
            <a:r>
              <a:rPr lang="en-US" sz="2400" baseline="-25000" smtClean="0">
                <a:cs typeface="Times New Roman" pitchFamily="18" charset="0"/>
              </a:rPr>
              <a:t>i</a:t>
            </a:r>
            <a:r>
              <a:rPr lang="en-US" sz="2400" smtClean="0">
                <a:cs typeface="Times New Roman" pitchFamily="18" charset="0"/>
              </a:rPr>
              <a:t>), </a:t>
            </a:r>
            <a:r>
              <a:rPr lang="el-GR" sz="2400" smtClean="0">
                <a:cs typeface="Times New Roman" pitchFamily="18" charset="0"/>
              </a:rPr>
              <a:t>α</a:t>
            </a:r>
            <a:r>
              <a:rPr lang="en-US" sz="2400" smtClean="0">
                <a:cs typeface="Times New Roman" pitchFamily="18" charset="0"/>
              </a:rPr>
              <a:t> is the</a:t>
            </a:r>
            <a:br>
              <a:rPr lang="en-US" sz="2400" smtClean="0">
                <a:cs typeface="Times New Roman" pitchFamily="18" charset="0"/>
              </a:rPr>
            </a:br>
            <a:r>
              <a:rPr lang="en-US" sz="2400" smtClean="0">
                <a:cs typeface="Times New Roman" pitchFamily="18" charset="0"/>
              </a:rPr>
              <a:t>     overdispersion parameter; </a:t>
            </a:r>
            <a:r>
              <a:rPr lang="el-GR" sz="2400" smtClean="0">
                <a:cs typeface="Times New Roman" pitchFamily="18" charset="0"/>
              </a:rPr>
              <a:t>α</a:t>
            </a:r>
            <a:r>
              <a:rPr lang="en-US" sz="2400" smtClean="0">
                <a:cs typeface="Times New Roman" pitchFamily="18" charset="0"/>
              </a:rPr>
              <a:t> = 0 reverts </a:t>
            </a:r>
            <a:br>
              <a:rPr lang="en-US" sz="2400" smtClean="0">
                <a:cs typeface="Times New Roman" pitchFamily="18" charset="0"/>
              </a:rPr>
            </a:br>
            <a:r>
              <a:rPr lang="en-US" sz="2400" smtClean="0">
                <a:cs typeface="Times New Roman" pitchFamily="18" charset="0"/>
              </a:rPr>
              <a:t>     to the Poisson.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cs typeface="Times New Roman" pitchFamily="18" charset="0"/>
              </a:rPr>
              <a:t>Poisson is consistent when NegBin is appropriate.</a:t>
            </a:r>
            <a:br>
              <a:rPr lang="en-US" sz="2400" smtClean="0">
                <a:cs typeface="Times New Roman" pitchFamily="18" charset="0"/>
              </a:rPr>
            </a:br>
            <a:r>
              <a:rPr lang="en-US" sz="2400" smtClean="0">
                <a:cs typeface="Times New Roman" pitchFamily="18" charset="0"/>
              </a:rPr>
              <a:t>    Therefore, this is a case for the ROBUST</a:t>
            </a:r>
            <a:br>
              <a:rPr lang="en-US" sz="2400" smtClean="0">
                <a:cs typeface="Times New Roman" pitchFamily="18" charset="0"/>
              </a:rPr>
            </a:br>
            <a:r>
              <a:rPr lang="en-US" sz="2400" smtClean="0">
                <a:cs typeface="Times New Roman" pitchFamily="18" charset="0"/>
              </a:rPr>
              <a:t>    covariance matrix estimator.  (Neglected</a:t>
            </a:r>
            <a:br>
              <a:rPr lang="en-US" sz="2400" smtClean="0">
                <a:cs typeface="Times New Roman" pitchFamily="18" charset="0"/>
              </a:rPr>
            </a:br>
            <a:r>
              <a:rPr lang="en-US" sz="2400" smtClean="0">
                <a:cs typeface="Times New Roman" pitchFamily="18" charset="0"/>
              </a:rPr>
              <a:t>    heterogeneity that is uncorrelated with </a:t>
            </a:r>
            <a:r>
              <a:rPr lang="en-US" sz="2400" b="1" smtClean="0">
                <a:cs typeface="Times New Roman" pitchFamily="18" charset="0"/>
              </a:rPr>
              <a:t>x</a:t>
            </a:r>
            <a:r>
              <a:rPr lang="en-US" sz="2400" baseline="-25000" smtClean="0">
                <a:cs typeface="Times New Roman" pitchFamily="18" charset="0"/>
              </a:rPr>
              <a:t>i</a:t>
            </a:r>
            <a:r>
              <a:rPr lang="en-US" sz="2400" smtClean="0">
                <a:cs typeface="Times New Roman" pitchFamily="18" charset="0"/>
              </a:rPr>
              <a:t>.)</a:t>
            </a:r>
            <a:endParaRPr lang="el-GR" sz="2400" smtClean="0">
              <a:cs typeface="Times New Roman" pitchFamily="18" charset="0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143000" y="4419600"/>
            <a:ext cx="7467600" cy="1524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NegBin Model for Doctor Visits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1524000" y="1600200"/>
            <a:ext cx="70104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Negative Binomial Regression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>
                <a:latin typeface="Courier New" pitchFamily="49" charset="0"/>
              </a:rPr>
              <a:t>Log likelihood function    -60134.50735  NegBin  LogL</a:t>
            </a:r>
          </a:p>
          <a:p>
            <a:r>
              <a:rPr lang="en-US" sz="1200" b="1">
                <a:latin typeface="Courier New" pitchFamily="49" charset="0"/>
              </a:rPr>
              <a:t>Restricted log likelihood -103727.29625  Poisson LogL</a:t>
            </a:r>
          </a:p>
          <a:p>
            <a:r>
              <a:rPr lang="en-US" sz="1200" b="1">
                <a:latin typeface="Courier New" pitchFamily="49" charset="0"/>
              </a:rPr>
              <a:t>Chi squared [   1 d.f.]     87185.57782  Reject Poisson model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.4202634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 8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4.40185   120285.01469</a:t>
            </a:r>
          </a:p>
          <a:p>
            <a:r>
              <a:rPr lang="en-US" sz="1200" b="1">
                <a:latin typeface="Courier New" pitchFamily="49" charset="0"/>
              </a:rPr>
              <a:t>NegBin form 2; Psi(i) = theta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 .80825***       .05955       13.572   .0000</a:t>
            </a:r>
          </a:p>
          <a:p>
            <a:r>
              <a:rPr lang="en-US" sz="1200" b="1">
                <a:latin typeface="Courier New" pitchFamily="49" charset="0"/>
              </a:rPr>
              <a:t>     AGE|     .01806***       .00079       22.780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-.03717***       .00386       -9.622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.32596***       .01586       20.556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-.00605          .01880        -.322   .7477       .75862</a:t>
            </a:r>
          </a:p>
          <a:p>
            <a:r>
              <a:rPr lang="en-US" sz="1200" b="1">
                <a:latin typeface="Courier New" pitchFamily="49" charset="0"/>
              </a:rPr>
              <a:t>  HHNINC|    -.46768***       .04663      -10.029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-.15274***       .01729       -8.832   .0000       .40273</a:t>
            </a:r>
          </a:p>
          <a:p>
            <a:r>
              <a:rPr lang="en-US" sz="1200" b="1">
                <a:latin typeface="Courier New" pitchFamily="49" charset="0"/>
              </a:rPr>
              <a:t>        |Dispersion parameter for count data model</a:t>
            </a:r>
          </a:p>
          <a:p>
            <a:r>
              <a:rPr lang="en-US" sz="1200" b="1">
                <a:latin typeface="Courier New" pitchFamily="49" charset="0"/>
              </a:rPr>
              <a:t>   Alpha|    1.89679***       .01981       95.747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752600" y="5867400"/>
            <a:ext cx="5181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Marginal Effects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1219200" y="1905000"/>
            <a:ext cx="6858000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+---------------------------------------------------------------------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Scale Factor for Marginal Effects  3.1835   POISSON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200" b="1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Scale Factor for Marginal Effects  3.1924  NEGATIVE BINOMIAL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AGE|     .05767***       .00317       18.202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-.11867***       .01348       -8.804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1.04058***       .06212       16.751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-.01931          .06382        -.302   .7623       .75862</a:t>
            </a:r>
          </a:p>
          <a:p>
            <a:r>
              <a:rPr lang="en-US" sz="1200" b="1">
                <a:latin typeface="Courier New" pitchFamily="49" charset="0"/>
              </a:rPr>
              <a:t>  HHNINC|   -1.49301***       .16272       -9.176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-.48759***       .06022       -8.097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 Formulations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0" y="3005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685800" y="1676400"/>
          <a:ext cx="29718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5" name="Equation" r:id="rId4" imgW="2184400" imgH="1066800" progId="Equation.DSMT4">
                  <p:embed/>
                </p:oleObj>
              </mc:Choice>
              <mc:Fallback>
                <p:oleObj name="Equation" r:id="rId4" imgW="2184400" imgH="1066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2971800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29000"/>
            <a:ext cx="3200400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00200"/>
            <a:ext cx="3048000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962400"/>
            <a:ext cx="3733800" cy="257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Rectangle 9"/>
          <p:cNvSpPr>
            <a:spLocks noChangeArrowheads="1"/>
          </p:cNvSpPr>
          <p:nvPr/>
        </p:nvSpPr>
        <p:spPr bwMode="auto">
          <a:xfrm>
            <a:off x="533400" y="1600200"/>
            <a:ext cx="3276600" cy="16764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Rectangle 10"/>
          <p:cNvSpPr>
            <a:spLocks noChangeArrowheads="1"/>
          </p:cNvSpPr>
          <p:nvPr/>
        </p:nvSpPr>
        <p:spPr bwMode="auto">
          <a:xfrm>
            <a:off x="533400" y="3429000"/>
            <a:ext cx="3276600" cy="3048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8" name="Rectangle 11"/>
          <p:cNvSpPr>
            <a:spLocks noChangeArrowheads="1"/>
          </p:cNvSpPr>
          <p:nvPr/>
        </p:nvSpPr>
        <p:spPr bwMode="auto">
          <a:xfrm>
            <a:off x="5410200" y="1600200"/>
            <a:ext cx="3276600" cy="2286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Rectangle 12"/>
          <p:cNvSpPr>
            <a:spLocks noChangeArrowheads="1"/>
          </p:cNvSpPr>
          <p:nvPr/>
        </p:nvSpPr>
        <p:spPr bwMode="auto">
          <a:xfrm>
            <a:off x="4876800" y="3962400"/>
            <a:ext cx="3886200" cy="25908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Text Box 13"/>
          <p:cNvSpPr txBox="1">
            <a:spLocks noChangeArrowheads="1"/>
          </p:cNvSpPr>
          <p:nvPr/>
        </p:nvSpPr>
        <p:spPr bwMode="auto">
          <a:xfrm>
            <a:off x="3962400" y="2895600"/>
            <a:ext cx="1295400" cy="379413"/>
          </a:xfrm>
          <a:prstGeom prst="rect">
            <a:avLst/>
          </a:prstGeom>
          <a:solidFill>
            <a:srgbClr val="FF0000">
              <a:alpha val="1098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E[y</a:t>
            </a:r>
            <a:r>
              <a:rPr lang="en-US" baseline="-25000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 |</a:t>
            </a:r>
            <a:r>
              <a:rPr lang="en-US" b="1">
                <a:cs typeface="Times New Roman" pitchFamily="18" charset="0"/>
              </a:rPr>
              <a:t>x</a:t>
            </a:r>
            <a:r>
              <a:rPr lang="en-US" baseline="-25000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 ]=</a:t>
            </a:r>
            <a:r>
              <a:rPr lang="el-GR">
                <a:cs typeface="Times New Roman" pitchFamily="18" charset="0"/>
              </a:rPr>
              <a:t>λ</a:t>
            </a:r>
            <a:r>
              <a:rPr lang="en-US" baseline="-25000">
                <a:cs typeface="Times New Roman" pitchFamily="18" charset="0"/>
              </a:rPr>
              <a:t>i</a:t>
            </a:r>
            <a:endParaRPr lang="el-GR">
              <a:cs typeface="Times New Roman" pitchFamily="18" charset="0"/>
            </a:endParaRPr>
          </a:p>
        </p:txBody>
      </p:sp>
      <p:sp>
        <p:nvSpPr>
          <p:cNvPr id="17421" name="Line 14"/>
          <p:cNvSpPr>
            <a:spLocks noChangeShapeType="1"/>
          </p:cNvSpPr>
          <p:nvPr/>
        </p:nvSpPr>
        <p:spPr bwMode="auto">
          <a:xfrm flipH="1">
            <a:off x="2743200" y="2971800"/>
            <a:ext cx="12192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2" name="Line 15"/>
          <p:cNvSpPr>
            <a:spLocks noChangeShapeType="1"/>
          </p:cNvSpPr>
          <p:nvPr/>
        </p:nvSpPr>
        <p:spPr bwMode="auto">
          <a:xfrm flipH="1">
            <a:off x="1447800" y="3124200"/>
            <a:ext cx="2514600" cy="2438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3" name="Line 16"/>
          <p:cNvSpPr>
            <a:spLocks noChangeShapeType="1"/>
          </p:cNvSpPr>
          <p:nvPr/>
        </p:nvSpPr>
        <p:spPr bwMode="auto">
          <a:xfrm>
            <a:off x="5257800" y="3048000"/>
            <a:ext cx="381000" cy="609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4" name="Line 17"/>
          <p:cNvSpPr>
            <a:spLocks noChangeShapeType="1"/>
          </p:cNvSpPr>
          <p:nvPr/>
        </p:nvSpPr>
        <p:spPr bwMode="auto">
          <a:xfrm>
            <a:off x="5257800" y="3200400"/>
            <a:ext cx="0" cy="2514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NegBin-1 Model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1143000" y="1752600"/>
            <a:ext cx="7315200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Negative Binomial Regression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>
                <a:latin typeface="Courier New" pitchFamily="49" charset="0"/>
              </a:rPr>
              <a:t>Log likelihood function    -60025.78734</a:t>
            </a:r>
          </a:p>
          <a:p>
            <a:r>
              <a:rPr lang="en-US" sz="1200" b="1">
                <a:latin typeface="Courier New" pitchFamily="49" charset="0"/>
              </a:rPr>
              <a:t>Restricted log likelihood -103727.29625</a:t>
            </a:r>
          </a:p>
          <a:p>
            <a:r>
              <a:rPr lang="en-US" sz="1200" b="1">
                <a:latin typeface="Courier New" pitchFamily="49" charset="0"/>
              </a:rPr>
              <a:t>NegBin form 1; Psi(i) = theta*exp[bx(i)]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 .62584***       .05816       10.761   .0000</a:t>
            </a:r>
          </a:p>
          <a:p>
            <a:r>
              <a:rPr lang="en-US" sz="1200" b="1">
                <a:latin typeface="Courier New" pitchFamily="49" charset="0"/>
              </a:rPr>
              <a:t>     AGE|     .01428***       .00073       19.462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-.01549***       .00359       -4.314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.33028***       .01479       22.328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.04324**        .01852        2.335   .0196       .75862</a:t>
            </a:r>
          </a:p>
          <a:p>
            <a:r>
              <a:rPr lang="en-US" sz="1200" b="1">
                <a:latin typeface="Courier New" pitchFamily="49" charset="0"/>
              </a:rPr>
              <a:t>  HHNINC|    -.24543***       .04540       -5.406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-.14877***       .01745       -8.526   .0000       .40273</a:t>
            </a:r>
          </a:p>
          <a:p>
            <a:r>
              <a:rPr lang="en-US" sz="1200" b="1">
                <a:latin typeface="Courier New" pitchFamily="49" charset="0"/>
              </a:rPr>
              <a:t>        |Dispersion parameter for count data model</a:t>
            </a:r>
          </a:p>
          <a:p>
            <a:r>
              <a:rPr lang="en-US" sz="1200" b="1">
                <a:latin typeface="Courier New" pitchFamily="49" charset="0"/>
              </a:rPr>
              <a:t>   Alpha|    6.09246***       .06694       91.018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NegBin-P Model</a:t>
            </a:r>
          </a:p>
        </p:txBody>
      </p:sp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457200" y="1600200"/>
            <a:ext cx="8077200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Negative Binomial (P)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>
                <a:latin typeface="Courier New" pitchFamily="49" charset="0"/>
              </a:rPr>
              <a:t>Log likelihood function    -59992.32903</a:t>
            </a:r>
          </a:p>
          <a:p>
            <a:r>
              <a:rPr lang="en-US" sz="1200" b="1">
                <a:latin typeface="Courier New" pitchFamily="49" charset="0"/>
              </a:rPr>
              <a:t>Restricted log likelihood -103727.29625</a:t>
            </a:r>
          </a:p>
          <a:p>
            <a:r>
              <a:rPr lang="en-US" sz="1200" b="1">
                <a:latin typeface="Courier New" pitchFamily="49" charset="0"/>
              </a:rPr>
              <a:t>Chi squared [   1 d.f.]     87469.93445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 .60840***       .06452        9.429 </a:t>
            </a:r>
          </a:p>
          <a:p>
            <a:r>
              <a:rPr lang="en-US" sz="1200" b="1">
                <a:latin typeface="Courier New" pitchFamily="49" charset="0"/>
              </a:rPr>
              <a:t>     AGE|     .01710***       .00082       20.782 </a:t>
            </a:r>
          </a:p>
          <a:p>
            <a:r>
              <a:rPr lang="en-US" sz="1200" b="1">
                <a:latin typeface="Courier New" pitchFamily="49" charset="0"/>
              </a:rPr>
              <a:t>    EDUC|    -.02313***       .00414       -5.581 </a:t>
            </a:r>
          </a:p>
          <a:p>
            <a:r>
              <a:rPr lang="en-US" sz="1200" b="1">
                <a:latin typeface="Courier New" pitchFamily="49" charset="0"/>
              </a:rPr>
              <a:t>  FEMALE|     .36386***       .01640       22.187 </a:t>
            </a:r>
          </a:p>
          <a:p>
            <a:r>
              <a:rPr lang="en-US" sz="1200" b="1">
                <a:latin typeface="Courier New" pitchFamily="49" charset="0"/>
              </a:rPr>
              <a:t> MARRIED|     .03670*         .02030        1.808 </a:t>
            </a:r>
          </a:p>
          <a:p>
            <a:r>
              <a:rPr lang="en-US" sz="1200" b="1">
                <a:latin typeface="Courier New" pitchFamily="49" charset="0"/>
              </a:rPr>
              <a:t>  HHNINC|    -.35093***       .05146       -6.819 </a:t>
            </a:r>
          </a:p>
          <a:p>
            <a:r>
              <a:rPr lang="en-US" sz="1200" b="1">
                <a:latin typeface="Courier New" pitchFamily="49" charset="0"/>
              </a:rPr>
              <a:t>  HHKIDS|    -.16902***       .01911       -8.843 </a:t>
            </a:r>
          </a:p>
          <a:p>
            <a:r>
              <a:rPr lang="en-US" sz="1200" b="1">
                <a:latin typeface="Courier New" pitchFamily="49" charset="0"/>
              </a:rPr>
              <a:t>        |Dispersion parameter for count data model</a:t>
            </a:r>
          </a:p>
          <a:p>
            <a:r>
              <a:rPr lang="en-US" sz="1200" b="1">
                <a:latin typeface="Courier New" pitchFamily="49" charset="0"/>
              </a:rPr>
              <a:t>   Alpha|    3.85713***       .14581       26.453 </a:t>
            </a:r>
          </a:p>
          <a:p>
            <a:r>
              <a:rPr lang="en-US" sz="1200" b="1">
                <a:latin typeface="Courier New" pitchFamily="49" charset="0"/>
              </a:rPr>
              <a:t>        |Negative Binomial. General form, NegBin P</a:t>
            </a:r>
          </a:p>
          <a:p>
            <a:r>
              <a:rPr lang="en-US" sz="1200" b="1">
                <a:latin typeface="Courier New" pitchFamily="49" charset="0"/>
              </a:rPr>
              <a:t>       P|    1.38693***       .03142       44.140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3257550"/>
            <a:ext cx="11144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3267075"/>
            <a:ext cx="10096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305175"/>
            <a:ext cx="10858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 Box 9"/>
          <p:cNvSpPr txBox="1">
            <a:spLocks noChangeArrowheads="1"/>
          </p:cNvSpPr>
          <p:nvPr/>
        </p:nvSpPr>
        <p:spPr bwMode="auto">
          <a:xfrm>
            <a:off x="5334000" y="2847975"/>
            <a:ext cx="3276600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 NB-2       NB-1       Poisson</a:t>
            </a:r>
          </a:p>
        </p:txBody>
      </p:sp>
      <p:sp>
        <p:nvSpPr>
          <p:cNvPr id="19464" name="Rectangle 10"/>
          <p:cNvSpPr>
            <a:spLocks noChangeArrowheads="1"/>
          </p:cNvSpPr>
          <p:nvPr/>
        </p:nvSpPr>
        <p:spPr bwMode="auto">
          <a:xfrm>
            <a:off x="1724025" y="3276600"/>
            <a:ext cx="990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Rectangle 11"/>
          <p:cNvSpPr>
            <a:spLocks noChangeArrowheads="1"/>
          </p:cNvSpPr>
          <p:nvPr/>
        </p:nvSpPr>
        <p:spPr bwMode="auto">
          <a:xfrm>
            <a:off x="5334000" y="3276600"/>
            <a:ext cx="3276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407987"/>
          </a:xfrm>
        </p:spPr>
        <p:txBody>
          <a:bodyPr/>
          <a:lstStyle/>
          <a:p>
            <a:pPr eaLnBrk="1" hangingPunct="1"/>
            <a:r>
              <a:rPr lang="en-US" sz="3200" b="1" smtClean="0"/>
              <a:t>Marginal Effects for Different Models</a:t>
            </a: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304800" y="1295400"/>
            <a:ext cx="8382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295400" y="609600"/>
            <a:ext cx="6858000" cy="611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Scale Factor for Marginal Effects  3.1835   POISSON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200" b="1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Scale Factor for Marginal Effects  3.1924  NEGATIVE BINOMIAL - 2</a:t>
            </a:r>
          </a:p>
          <a:p>
            <a:r>
              <a:rPr lang="en-US" sz="1200" b="1">
                <a:latin typeface="Courier New" pitchFamily="49" charset="0"/>
              </a:rPr>
              <a:t>     AGE|     .05767***       .00317       18.202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-.11867***       .01348       -8.804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1.04058***       .06212       16.751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-.01931          .06382        -.302   .7623       .75862</a:t>
            </a:r>
          </a:p>
          <a:p>
            <a:r>
              <a:rPr lang="en-US" sz="1200" b="1">
                <a:latin typeface="Courier New" pitchFamily="49" charset="0"/>
              </a:rPr>
              <a:t>  HHNINC|   -1.49301***       .16272       -9.176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-.48759***       .06022       -8.097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  <a:endParaRPr lang="en-US" b="1"/>
          </a:p>
          <a:p>
            <a:r>
              <a:rPr lang="en-US" sz="1200" b="1">
                <a:latin typeface="Courier New" pitchFamily="49" charset="0"/>
              </a:rPr>
              <a:t>Scale Factor for Marginal Effects  3.1835  NEGATIVE BINOMIAL - 1</a:t>
            </a:r>
          </a:p>
          <a:p>
            <a:r>
              <a:rPr lang="en-US" sz="1200" b="1">
                <a:latin typeface="Courier New" pitchFamily="49" charset="0"/>
              </a:rPr>
              <a:t>     AGE|     .04547***       .00263       17.285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-.04933***       .01196       -4.125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1.05145***       .05456       19.272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.13766**        .06154        2.237   .0253       .75862</a:t>
            </a:r>
          </a:p>
          <a:p>
            <a:r>
              <a:rPr lang="en-US" sz="1200" b="1">
                <a:latin typeface="Courier New" pitchFamily="49" charset="0"/>
              </a:rPr>
              <a:t>  HHNINC|    -.78134***       .15139       -5.161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-.47361***       .05885       -8.048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Scale Factor for Marginal Effects  3.0077  NEGATIVE BINOMIAL - P</a:t>
            </a:r>
          </a:p>
          <a:p>
            <a:r>
              <a:rPr lang="en-US" sz="1200" b="1">
                <a:latin typeface="Courier New" pitchFamily="49" charset="0"/>
              </a:rPr>
              <a:t>     AGE|     .05143***       .00246       20.934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-.06957***       .01241       -5.605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1.09436***       .04968       22.027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.11038*         .06109        1.807   .0708       .75862</a:t>
            </a:r>
          </a:p>
          <a:p>
            <a:r>
              <a:rPr lang="en-US" sz="1200" b="1">
                <a:latin typeface="Courier New" pitchFamily="49" charset="0"/>
              </a:rPr>
              <a:t>  HHNINC|   -1.05547***       .15411       -6.849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-.50835***       .05753       -8.836   .0000       .40273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Zero Inflation – ZIP Models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76400" y="1752600"/>
            <a:ext cx="6781800" cy="4530725"/>
          </a:xfrm>
        </p:spPr>
        <p:txBody>
          <a:bodyPr/>
          <a:lstStyle/>
          <a:p>
            <a:pPr eaLnBrk="1" hangingPunct="1"/>
            <a:r>
              <a:rPr lang="en-US" sz="2400" smtClean="0"/>
              <a:t>Two regimes: (Recreation site visits)</a:t>
            </a:r>
          </a:p>
          <a:p>
            <a:pPr lvl="1" eaLnBrk="1" hangingPunct="1"/>
            <a:r>
              <a:rPr lang="en-US" sz="2000" smtClean="0"/>
              <a:t>Zero (with probability 1). (Never visit site)</a:t>
            </a:r>
          </a:p>
          <a:p>
            <a:pPr lvl="1" eaLnBrk="1" hangingPunct="1"/>
            <a:r>
              <a:rPr lang="en-US" sz="2000" smtClean="0"/>
              <a:t>Poisson with Pr(0) = exp[- </a:t>
            </a:r>
            <a:r>
              <a:rPr lang="en-US" sz="2000" smtClean="0">
                <a:sym typeface="Symbol" pitchFamily="18" charset="2"/>
              </a:rPr>
              <a:t>’x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/>
              <a:t>]. (Number of visits, including zero visits this season.)</a:t>
            </a:r>
          </a:p>
          <a:p>
            <a:pPr eaLnBrk="1" hangingPunct="1"/>
            <a:r>
              <a:rPr lang="en-US" sz="2400" smtClean="0"/>
              <a:t>Unconditional:</a:t>
            </a:r>
          </a:p>
          <a:p>
            <a:pPr lvl="1" eaLnBrk="1" hangingPunct="1"/>
            <a:r>
              <a:rPr lang="en-US" sz="2000" smtClean="0"/>
              <a:t>Pr[0] = P(regime 0) + P(regime 1)*Pr[0|regime 1]</a:t>
            </a:r>
          </a:p>
          <a:p>
            <a:pPr lvl="1" eaLnBrk="1" hangingPunct="1"/>
            <a:r>
              <a:rPr lang="en-US" sz="2000" smtClean="0"/>
              <a:t>Pr[j | j &gt;0] = P(regime 1)*Pr[j|regime 1]</a:t>
            </a:r>
          </a:p>
          <a:p>
            <a:pPr eaLnBrk="1" hangingPunct="1"/>
            <a:r>
              <a:rPr lang="en-US" sz="2400" smtClean="0"/>
              <a:t>“Two inflation” – Number of children</a:t>
            </a:r>
          </a:p>
          <a:p>
            <a:pPr eaLnBrk="1" hangingPunct="1"/>
            <a:r>
              <a:rPr lang="en-US" sz="2400" smtClean="0"/>
              <a:t>These are “latent class models”</a:t>
            </a:r>
          </a:p>
          <a:p>
            <a:pPr lvl="1" eaLnBrk="1" hangingPunct="1"/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Zero Inflation Models</a:t>
            </a:r>
          </a:p>
        </p:txBody>
      </p:sp>
      <p:graphicFrame>
        <p:nvGraphicFramePr>
          <p:cNvPr id="22531" name="Object 5"/>
          <p:cNvGraphicFramePr>
            <a:graphicFrameLocks noChangeAspect="1"/>
          </p:cNvGraphicFramePr>
          <p:nvPr/>
        </p:nvGraphicFramePr>
        <p:xfrm>
          <a:off x="2133600" y="1828800"/>
          <a:ext cx="5029200" cy="384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Equation" r:id="rId4" imgW="2489200" imgH="1905000" progId="Equation.DSMT4">
                  <p:embed/>
                </p:oleObj>
              </mc:Choice>
              <mc:Fallback>
                <p:oleObj name="Equation" r:id="rId4" imgW="2489200" imgH="19050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828800"/>
                        <a:ext cx="5029200" cy="384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5486400" y="2495550"/>
            <a:ext cx="16764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Rectangle 7"/>
          <p:cNvSpPr>
            <a:spLocks noChangeArrowheads="1"/>
          </p:cNvSpPr>
          <p:nvPr/>
        </p:nvSpPr>
        <p:spPr bwMode="auto">
          <a:xfrm>
            <a:off x="5486400" y="4638675"/>
            <a:ext cx="16764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8"/>
          <p:cNvSpPr>
            <a:spLocks noChangeArrowheads="1"/>
          </p:cNvSpPr>
          <p:nvPr/>
        </p:nvSpPr>
        <p:spPr bwMode="auto">
          <a:xfrm>
            <a:off x="4419600" y="3124200"/>
            <a:ext cx="990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Rectangle 9"/>
          <p:cNvSpPr>
            <a:spLocks noChangeArrowheads="1"/>
          </p:cNvSpPr>
          <p:nvPr/>
        </p:nvSpPr>
        <p:spPr bwMode="auto">
          <a:xfrm>
            <a:off x="4391025" y="5267325"/>
            <a:ext cx="990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Notes on Zero Inflation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229600" cy="4530725"/>
          </a:xfrm>
        </p:spPr>
        <p:txBody>
          <a:bodyPr/>
          <a:lstStyle/>
          <a:p>
            <a:pPr eaLnBrk="1" hangingPunct="1"/>
            <a:r>
              <a:rPr lang="en-US" smtClean="0"/>
              <a:t>Poisson is not nested in ZIP.  tau = 0 in ZIP(tau) or </a:t>
            </a:r>
            <a:r>
              <a:rPr lang="el-GR" smtClean="0"/>
              <a:t>γ</a:t>
            </a:r>
            <a:r>
              <a:rPr lang="en-US" smtClean="0"/>
              <a:t> = 0 in ZIP does not produce Poisson; it produces ZIP with P(regime 0) = ½.</a:t>
            </a:r>
          </a:p>
          <a:p>
            <a:pPr lvl="1" eaLnBrk="1" hangingPunct="1"/>
            <a:r>
              <a:rPr lang="en-US" smtClean="0"/>
              <a:t>Standard tests are not appropriate</a:t>
            </a:r>
          </a:p>
          <a:p>
            <a:pPr lvl="1" eaLnBrk="1" hangingPunct="1"/>
            <a:r>
              <a:rPr lang="en-US" smtClean="0"/>
              <a:t>Use Vuong statistic.  ZIP model almost always wins.</a:t>
            </a:r>
          </a:p>
          <a:p>
            <a:pPr eaLnBrk="1" hangingPunct="1"/>
            <a:r>
              <a:rPr lang="en-US" smtClean="0"/>
              <a:t>Zero Inflation models extend to NB models – ZINB(tau) and ZINB are standard models</a:t>
            </a:r>
          </a:p>
          <a:p>
            <a:pPr lvl="1" eaLnBrk="1" hangingPunct="1"/>
            <a:r>
              <a:rPr lang="en-US" smtClean="0"/>
              <a:t>Creates two sources of overdispersion</a:t>
            </a:r>
          </a:p>
          <a:p>
            <a:pPr lvl="1" eaLnBrk="1" hangingPunct="1"/>
            <a:r>
              <a:rPr lang="en-US" smtClean="0"/>
              <a:t>Generally difficult to estimate</a:t>
            </a:r>
            <a:endParaRPr lang="el-G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ZIP(</a:t>
            </a:r>
            <a:r>
              <a:rPr lang="el-GR" smtClean="0"/>
              <a:t>τ</a:t>
            </a:r>
            <a:r>
              <a:rPr lang="en-US" smtClean="0"/>
              <a:t>) Model</a:t>
            </a:r>
          </a:p>
        </p:txBody>
      </p:sp>
      <p:sp>
        <p:nvSpPr>
          <p:cNvPr id="24579" name="Text Box 7"/>
          <p:cNvSpPr txBox="1">
            <a:spLocks noChangeArrowheads="1"/>
          </p:cNvSpPr>
          <p:nvPr/>
        </p:nvSpPr>
        <p:spPr bwMode="auto">
          <a:xfrm>
            <a:off x="457200" y="1600200"/>
            <a:ext cx="8229600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Zero Altered Poisson      Regression Model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Logistic distribution used for splitting model.</a:t>
            </a:r>
          </a:p>
          <a:p>
            <a:r>
              <a:rPr lang="en-US" sz="1200" b="1">
                <a:latin typeface="Courier New" pitchFamily="49" charset="0"/>
              </a:rPr>
              <a:t>ZAP term in probability is F[tau x ln LAMBDA]</a:t>
            </a:r>
          </a:p>
          <a:p>
            <a:r>
              <a:rPr lang="en-US" sz="1200" b="1">
                <a:latin typeface="Courier New" pitchFamily="49" charset="0"/>
              </a:rPr>
              <a:t>Comparison of estimated models</a:t>
            </a:r>
          </a:p>
          <a:p>
            <a:r>
              <a:rPr lang="en-US" sz="1200" b="1">
                <a:latin typeface="Courier New" pitchFamily="49" charset="0"/>
              </a:rPr>
              <a:t>            Pr[0|means]       Number of zeros        Log-likelihood</a:t>
            </a:r>
          </a:p>
          <a:p>
            <a:r>
              <a:rPr lang="en-US" sz="1200" b="1">
                <a:latin typeface="Courier New" pitchFamily="49" charset="0"/>
              </a:rPr>
              <a:t>Poisson          .04933   Act.= 10135 Prd.=  1347.9   -103727.29625</a:t>
            </a:r>
          </a:p>
          <a:p>
            <a:r>
              <a:rPr lang="en-US" sz="1200" b="1">
                <a:latin typeface="Courier New" pitchFamily="49" charset="0"/>
              </a:rPr>
              <a:t>Z.I.Poisson      .35944   Act.= 10135 Prd.=  9822.1    -84012.30960</a:t>
            </a:r>
          </a:p>
          <a:p>
            <a:r>
              <a:rPr lang="en-US" sz="1200" b="1">
                <a:latin typeface="Courier New" pitchFamily="49" charset="0"/>
              </a:rPr>
              <a:t>Note, the ZIP log-likelihood is not directly comparable.</a:t>
            </a:r>
          </a:p>
          <a:p>
            <a:r>
              <a:rPr lang="en-US" sz="1200" b="1">
                <a:latin typeface="Courier New" pitchFamily="49" charset="0"/>
              </a:rPr>
              <a:t>ZIP model with nonzero Q does not encompass the others.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Vuong statistic for testing ZIP vs. unaltered model is     44.5723</a:t>
            </a:r>
          </a:p>
          <a:p>
            <a:r>
              <a:rPr lang="en-US" sz="1200" b="1">
                <a:latin typeface="Courier New" pitchFamily="49" charset="0"/>
              </a:rPr>
              <a:t>Distributed as standard normal. A value greater than</a:t>
            </a:r>
          </a:p>
          <a:p>
            <a:r>
              <a:rPr lang="en-US" sz="1200" b="1">
                <a:latin typeface="Courier New" pitchFamily="49" charset="0"/>
              </a:rPr>
              <a:t>+1.96 favors the zero altered Z.I.Poisson model.</a:t>
            </a:r>
          </a:p>
          <a:p>
            <a:r>
              <a:rPr lang="en-US" sz="1200" b="1">
                <a:latin typeface="Courier New" pitchFamily="49" charset="0"/>
              </a:rPr>
              <a:t>A value less than -1.96 rejects the ZIP model.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|Poisson/NB/Gamma regression model</a:t>
            </a:r>
          </a:p>
          <a:p>
            <a:r>
              <a:rPr lang="en-US" sz="1200" b="1">
                <a:latin typeface="Courier New" pitchFamily="49" charset="0"/>
              </a:rPr>
              <a:t>Constant|    1.45145***       .01121      129.498   .0000</a:t>
            </a:r>
          </a:p>
          <a:p>
            <a:r>
              <a:rPr lang="en-US" sz="1200" b="1">
                <a:latin typeface="Courier New" pitchFamily="49" charset="0"/>
              </a:rPr>
              <a:t>     AGE|     .01140***       .00013       86.245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-.02306***       .00075      -30.829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.13129***       .00256       51.357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-.02270***       .00317       -7.151   .0000       .75862</a:t>
            </a:r>
          </a:p>
          <a:p>
            <a:r>
              <a:rPr lang="en-US" sz="1200" b="1">
                <a:latin typeface="Courier New" pitchFamily="49" charset="0"/>
              </a:rPr>
              <a:t>  HHNINC|    -.41799***       .00898      -46.527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-.08750***       .00322      -27.189   .0000       .40273</a:t>
            </a:r>
          </a:p>
          <a:p>
            <a:r>
              <a:rPr lang="en-US" sz="1200" b="1">
                <a:latin typeface="Courier New" pitchFamily="49" charset="0"/>
              </a:rPr>
              <a:t>        |Zero inflation model</a:t>
            </a:r>
          </a:p>
          <a:p>
            <a:r>
              <a:rPr lang="en-US" sz="1200" b="1">
                <a:latin typeface="Courier New" pitchFamily="49" charset="0"/>
              </a:rPr>
              <a:t>     Tau|    -.38910***       .00836      -46.550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24580" name="Line 8"/>
          <p:cNvSpPr>
            <a:spLocks noChangeShapeType="1"/>
          </p:cNvSpPr>
          <p:nvPr/>
        </p:nvSpPr>
        <p:spPr bwMode="auto">
          <a:xfrm flipV="1">
            <a:off x="6248400" y="3657600"/>
            <a:ext cx="0" cy="5334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4581" name="Rectangle 9"/>
          <p:cNvSpPr>
            <a:spLocks noChangeArrowheads="1"/>
          </p:cNvSpPr>
          <p:nvPr/>
        </p:nvSpPr>
        <p:spPr bwMode="auto">
          <a:xfrm>
            <a:off x="457200" y="2362200"/>
            <a:ext cx="6324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ZIP Model</a:t>
            </a: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1447800" y="1524000"/>
            <a:ext cx="6858000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Zero Altered Poisson      Regression Model</a:t>
            </a:r>
          </a:p>
          <a:p>
            <a:r>
              <a:rPr lang="en-US" sz="1200" b="1">
                <a:latin typeface="Courier New" pitchFamily="49" charset="0"/>
              </a:rPr>
              <a:t>Logistic distribution used for splitting model.</a:t>
            </a:r>
          </a:p>
          <a:p>
            <a:r>
              <a:rPr lang="en-US" sz="1200" b="1">
                <a:latin typeface="Courier New" pitchFamily="49" charset="0"/>
              </a:rPr>
              <a:t>ZAP term in probability is F[tau x Z(i)     ]</a:t>
            </a:r>
          </a:p>
          <a:p>
            <a:r>
              <a:rPr lang="en-US" sz="1200" b="1">
                <a:latin typeface="Courier New" pitchFamily="49" charset="0"/>
              </a:rPr>
              <a:t>Comparison of estimated models</a:t>
            </a:r>
          </a:p>
          <a:p>
            <a:r>
              <a:rPr lang="en-US" sz="1200" b="1">
                <a:latin typeface="Courier New" pitchFamily="49" charset="0"/>
              </a:rPr>
              <a:t>            Pr[0|means]       Number of zeros        Log-likelihood</a:t>
            </a:r>
          </a:p>
          <a:p>
            <a:r>
              <a:rPr lang="en-US" sz="1200" b="1">
                <a:latin typeface="Courier New" pitchFamily="49" charset="0"/>
              </a:rPr>
              <a:t>Poisson          .04933   Act.= 10135 Prd.=  1347.9   -103727.29625</a:t>
            </a:r>
          </a:p>
          <a:p>
            <a:r>
              <a:rPr lang="en-US" sz="1200" b="1">
                <a:latin typeface="Courier New" pitchFamily="49" charset="0"/>
              </a:rPr>
              <a:t>Z.I.Poisson      .36565   Act.= 10135 Prd.=  9991.8    -83843.36088</a:t>
            </a:r>
          </a:p>
          <a:p>
            <a:r>
              <a:rPr lang="en-US" sz="1200" b="1">
                <a:latin typeface="Courier New" pitchFamily="49" charset="0"/>
              </a:rPr>
              <a:t>Vuong statistic for testing ZIP vs. unaltered model is     44.6739</a:t>
            </a:r>
          </a:p>
          <a:p>
            <a:r>
              <a:rPr lang="en-US" sz="1200" b="1">
                <a:latin typeface="Courier New" pitchFamily="49" charset="0"/>
              </a:rPr>
              <a:t>Distributed as standard normal. A value greater than</a:t>
            </a:r>
          </a:p>
          <a:p>
            <a:r>
              <a:rPr lang="en-US" sz="1200" b="1">
                <a:latin typeface="Courier New" pitchFamily="49" charset="0"/>
              </a:rPr>
              <a:t>+1.96 favors the zero altered Z.I.Poisson model.</a:t>
            </a:r>
          </a:p>
          <a:p>
            <a:r>
              <a:rPr lang="en-US" sz="1200" b="1">
                <a:latin typeface="Courier New" pitchFamily="49" charset="0"/>
              </a:rPr>
              <a:t>A value less than -1.96 rejects the ZIP model.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|Poisson/NB/Gamma regression model</a:t>
            </a:r>
          </a:p>
          <a:p>
            <a:r>
              <a:rPr lang="en-US" sz="1200" b="1">
                <a:latin typeface="Courier New" pitchFamily="49" charset="0"/>
              </a:rPr>
              <a:t>Constant|    1.47301***       .01123      131.119   .0000</a:t>
            </a:r>
          </a:p>
          <a:p>
            <a:r>
              <a:rPr lang="en-US" sz="1200" b="1">
                <a:latin typeface="Courier New" pitchFamily="49" charset="0"/>
              </a:rPr>
              <a:t>     AGE|     .01100***       .00013       83.038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-.02164***       .00075      -28.864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.10943***       .00256       42.728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-.02774***       .00318       -8.723   .0000       .75862</a:t>
            </a:r>
          </a:p>
          <a:p>
            <a:r>
              <a:rPr lang="en-US" sz="1200" b="1">
                <a:latin typeface="Courier New" pitchFamily="49" charset="0"/>
              </a:rPr>
              <a:t>  HHNINC|    -.42240***       .00902      -46.838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-.08182***       .00323      -25.370   .0000       .40273</a:t>
            </a:r>
          </a:p>
          <a:p>
            <a:r>
              <a:rPr lang="en-US" sz="1200" b="1">
                <a:latin typeface="Courier New" pitchFamily="49" charset="0"/>
              </a:rPr>
              <a:t>        |Zero inflation model</a:t>
            </a:r>
          </a:p>
          <a:p>
            <a:r>
              <a:rPr lang="en-US" sz="1200" b="1">
                <a:latin typeface="Courier New" pitchFamily="49" charset="0"/>
              </a:rPr>
              <a:t>Constant|    -.75828***       .06803      -11.146   .0000</a:t>
            </a:r>
          </a:p>
          <a:p>
            <a:r>
              <a:rPr lang="en-US" sz="1200" b="1">
                <a:latin typeface="Courier New" pitchFamily="49" charset="0"/>
              </a:rPr>
              <a:t>  FEMALE|    -.59011***       .02652      -22.250   .0000       .47877</a:t>
            </a:r>
          </a:p>
          <a:p>
            <a:r>
              <a:rPr lang="en-US" sz="1200" b="1">
                <a:latin typeface="Courier New" pitchFamily="49" charset="0"/>
              </a:rPr>
              <a:t>    EDUC|     .04114***       .00561        7.336   .0000      11.3206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85800"/>
            <a:ext cx="8229600" cy="407988"/>
          </a:xfrm>
        </p:spPr>
        <p:txBody>
          <a:bodyPr/>
          <a:lstStyle/>
          <a:p>
            <a:pPr eaLnBrk="1" hangingPunct="1"/>
            <a:r>
              <a:rPr lang="en-US" sz="3200" b="1" smtClean="0"/>
              <a:t>Marginal Effects for Different Models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04800" y="1295400"/>
            <a:ext cx="8382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295400" y="1447800"/>
            <a:ext cx="68580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Scale Factor for Marginal Effects  3.1835   POISSON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200" b="1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Scale Factor for Marginal Effects  3.1924  NEGATIVE BINOMIAL - 2</a:t>
            </a:r>
          </a:p>
          <a:p>
            <a:r>
              <a:rPr lang="en-US" sz="1200" b="1">
                <a:latin typeface="Courier New" pitchFamily="49" charset="0"/>
              </a:rPr>
              <a:t>     AGE|     .05767***       .00317       18.202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-.11867***       .01348       -8.804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1.04058***       .06212       16.751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-.01931          .06382        -.302   .7623       .75862</a:t>
            </a:r>
          </a:p>
          <a:p>
            <a:r>
              <a:rPr lang="en-US" sz="1200" b="1">
                <a:latin typeface="Courier New" pitchFamily="49" charset="0"/>
              </a:rPr>
              <a:t>  HHNINC|   -1.49301***       .16272       -9.176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-.48759***       .06022       -8.097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  <a:endParaRPr lang="en-US" b="1"/>
          </a:p>
          <a:p>
            <a:r>
              <a:rPr lang="en-US" sz="1200" b="1">
                <a:latin typeface="Courier New" pitchFamily="49" charset="0"/>
              </a:rPr>
              <a:t>Scale Factor for Marginal Effects  3.1149  ZERO INFLATED POISSON</a:t>
            </a:r>
          </a:p>
          <a:p>
            <a:r>
              <a:rPr lang="en-US" sz="1200" b="1">
                <a:latin typeface="Courier New" pitchFamily="49" charset="0"/>
              </a:rPr>
              <a:t>     AGE|     .03427***       .00052       66.157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-.11192***       .00662      -16.901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.97958***       .02917       33.577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-.08639***       .01031       -8.379   .0000       .75862</a:t>
            </a:r>
          </a:p>
          <a:p>
            <a:r>
              <a:rPr lang="en-US" sz="1200" b="1">
                <a:latin typeface="Courier New" pitchFamily="49" charset="0"/>
              </a:rPr>
              <a:t>  HHNINC|   -1.31573***       .03112      -42.278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-.25486***       .01064      -23.958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Hurdle Model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part model:</a:t>
            </a:r>
          </a:p>
          <a:p>
            <a:pPr lvl="1" eaLnBrk="1" hangingPunct="1"/>
            <a:r>
              <a:rPr lang="en-US" smtClean="0"/>
              <a:t>Model 1:  Probability model for more than zero occurrences</a:t>
            </a:r>
          </a:p>
          <a:p>
            <a:pPr lvl="1" eaLnBrk="1" hangingPunct="1"/>
            <a:r>
              <a:rPr lang="en-US" smtClean="0"/>
              <a:t>Model 2:  Model for number of occurrences given that the number is greater than zero.</a:t>
            </a:r>
          </a:p>
          <a:p>
            <a:pPr eaLnBrk="1" hangingPunct="1"/>
            <a:r>
              <a:rPr lang="en-US" smtClean="0"/>
              <a:t>Applications common in health economics</a:t>
            </a:r>
          </a:p>
          <a:p>
            <a:pPr lvl="1" eaLnBrk="1" hangingPunct="1"/>
            <a:r>
              <a:rPr lang="en-US" smtClean="0"/>
              <a:t>Usage of health care facilities</a:t>
            </a:r>
          </a:p>
          <a:p>
            <a:pPr lvl="1" eaLnBrk="1" hangingPunct="1"/>
            <a:r>
              <a:rPr lang="en-US" smtClean="0"/>
              <a:t>Use of drugs, alcohol,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Hurdle Model</a:t>
            </a:r>
          </a:p>
        </p:txBody>
      </p:sp>
      <p:graphicFrame>
        <p:nvGraphicFramePr>
          <p:cNvPr id="28675" name="Object 4"/>
          <p:cNvGraphicFramePr>
            <a:graphicFrameLocks noChangeAspect="1"/>
          </p:cNvGraphicFramePr>
          <p:nvPr/>
        </p:nvGraphicFramePr>
        <p:xfrm>
          <a:off x="838200" y="1752600"/>
          <a:ext cx="7689850" cy="450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Equation" r:id="rId4" imgW="4597400" imgH="2692400" progId="Equation.DSMT4">
                  <p:embed/>
                </p:oleObj>
              </mc:Choice>
              <mc:Fallback>
                <p:oleObj name="Equation" r:id="rId4" imgW="4597400" imgH="2692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752600"/>
                        <a:ext cx="7689850" cy="450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Hurdle Model for Doctor Visits</a:t>
            </a:r>
          </a:p>
        </p:txBody>
      </p:sp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1371600" y="1600200"/>
            <a:ext cx="70866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Poisson hurdle model for counts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>
                <a:latin typeface="Courier New" pitchFamily="49" charset="0"/>
              </a:rPr>
              <a:t>Log likelihood function    -84211.96961</a:t>
            </a:r>
          </a:p>
          <a:p>
            <a:r>
              <a:rPr lang="en-US" sz="1200" b="1">
                <a:latin typeface="Courier New" pitchFamily="49" charset="0"/>
              </a:rPr>
              <a:t>Restricted log likelihood -103727.29625</a:t>
            </a:r>
          </a:p>
          <a:p>
            <a:r>
              <a:rPr lang="en-US" sz="1200" b="1">
                <a:latin typeface="Courier New" pitchFamily="49" charset="0"/>
              </a:rPr>
              <a:t>Chi squared [   1 d.f.]     39030.65329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.1881407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10</a:t>
            </a:r>
          </a:p>
          <a:p>
            <a:r>
              <a:rPr lang="en-US" sz="1200" b="1">
                <a:latin typeface="Courier New" pitchFamily="49" charset="0"/>
              </a:rPr>
              <a:t>LOGIT  hurdle equation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|Parameters of count model equation</a:t>
            </a:r>
          </a:p>
          <a:p>
            <a:r>
              <a:rPr lang="en-US" sz="1200" b="1">
                <a:latin typeface="Courier New" pitchFamily="49" charset="0"/>
              </a:rPr>
              <a:t>Constant|    1.53350***       .01053      145.596   .0000</a:t>
            </a:r>
          </a:p>
          <a:p>
            <a:r>
              <a:rPr lang="en-US" sz="1200" b="1">
                <a:latin typeface="Courier New" pitchFamily="49" charset="0"/>
              </a:rPr>
              <a:t>     AGE|     .01088***       .00013       85.292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-.02387***       .00072      -32.957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.10244***       .00243       42.128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-.03463***       .00294      -11.787   .0000       .75862</a:t>
            </a:r>
          </a:p>
          <a:p>
            <a:r>
              <a:rPr lang="en-US" sz="1200" b="1">
                <a:latin typeface="Courier New" pitchFamily="49" charset="0"/>
              </a:rPr>
              <a:t>  HHNINC|    -.46142***       .00873      -52.842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-.07842***       .00301      -26.022   .0000       .40273</a:t>
            </a:r>
          </a:p>
          <a:p>
            <a:r>
              <a:rPr lang="en-US" sz="1200" b="1">
                <a:latin typeface="Courier New" pitchFamily="49" charset="0"/>
              </a:rPr>
              <a:t>        |Parameters of binary hurdle equation</a:t>
            </a:r>
          </a:p>
          <a:p>
            <a:r>
              <a:rPr lang="en-US" sz="1200" b="1">
                <a:latin typeface="Courier New" pitchFamily="49" charset="0"/>
              </a:rPr>
              <a:t>Constant|     .77475***       .06634       11.678   .0000</a:t>
            </a:r>
          </a:p>
          <a:p>
            <a:r>
              <a:rPr lang="en-US" sz="1200" b="1">
                <a:latin typeface="Courier New" pitchFamily="49" charset="0"/>
              </a:rPr>
              <a:t>  FEMALE|     .59389***       .02597       22.865   .0000       .47877</a:t>
            </a:r>
          </a:p>
          <a:p>
            <a:r>
              <a:rPr lang="en-US" sz="1200" b="1">
                <a:latin typeface="Courier New" pitchFamily="49" charset="0"/>
              </a:rPr>
              <a:t>    EDUC|    -.04562***       .00546       -8.357   .0000      11.3206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Partial Effects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1295400" y="1600200"/>
            <a:ext cx="69342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Partial derivatives of expected val. with</a:t>
            </a:r>
          </a:p>
          <a:p>
            <a:r>
              <a:rPr lang="en-US" sz="1200" b="1">
                <a:latin typeface="Courier New" pitchFamily="49" charset="0"/>
              </a:rPr>
              <a:t>respect to the vector of characteristics.</a:t>
            </a:r>
          </a:p>
          <a:p>
            <a:r>
              <a:rPr lang="en-US" sz="1200" b="1">
                <a:latin typeface="Courier New" pitchFamily="49" charset="0"/>
              </a:rPr>
              <a:t>Effects are averaged over individuals.</a:t>
            </a:r>
          </a:p>
          <a:p>
            <a:r>
              <a:rPr lang="en-US" sz="1200" b="1">
                <a:latin typeface="Courier New" pitchFamily="49" charset="0"/>
              </a:rPr>
              <a:t>Observations used for means are All Obs.</a:t>
            </a:r>
          </a:p>
          <a:p>
            <a:r>
              <a:rPr lang="en-US" sz="1200" b="1">
                <a:latin typeface="Courier New" pitchFamily="49" charset="0"/>
              </a:rPr>
              <a:t>Conditional Mean at Sample Point    .0109</a:t>
            </a:r>
          </a:p>
          <a:p>
            <a:r>
              <a:rPr lang="en-US" sz="1200" b="1">
                <a:latin typeface="Courier New" pitchFamily="49" charset="0"/>
              </a:rPr>
              <a:t>Scale Factor for Marginal Effects  3.0118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|Effects in Count Model Equation</a:t>
            </a:r>
          </a:p>
          <a:p>
            <a:r>
              <a:rPr lang="en-US" sz="1200" b="1">
                <a:latin typeface="Courier New" pitchFamily="49" charset="0"/>
              </a:rPr>
              <a:t>Constant|    4.61864         2.84230        1.625   .1042</a:t>
            </a:r>
          </a:p>
          <a:p>
            <a:r>
              <a:rPr lang="en-US" sz="1200" b="1">
                <a:latin typeface="Courier New" pitchFamily="49" charset="0"/>
              </a:rPr>
              <a:t>     AGE|     .03278          .02018        1.625   .1042      43.5257</a:t>
            </a:r>
          </a:p>
          <a:p>
            <a:r>
              <a:rPr lang="en-US" sz="1200" b="1">
                <a:latin typeface="Courier New" pitchFamily="49" charset="0"/>
              </a:rPr>
              <a:t>    EDUC|    -.07189          .04429       -1.623   .1045      11.3206</a:t>
            </a:r>
          </a:p>
          <a:p>
            <a:r>
              <a:rPr lang="en-US" sz="1200" b="1">
                <a:latin typeface="Courier New" pitchFamily="49" charset="0"/>
              </a:rPr>
              <a:t>  FEMALE|     .30854          .19000        1.624   .1044       .47877</a:t>
            </a:r>
          </a:p>
          <a:p>
            <a:r>
              <a:rPr lang="en-US" sz="1200" b="1">
                <a:latin typeface="Courier New" pitchFamily="49" charset="0"/>
              </a:rPr>
              <a:t> MARRIED|    -.10431          .06479       -1.610   .1074       .75862</a:t>
            </a:r>
          </a:p>
          <a:p>
            <a:r>
              <a:rPr lang="en-US" sz="1200" b="1">
                <a:latin typeface="Courier New" pitchFamily="49" charset="0"/>
              </a:rPr>
              <a:t>  HHNINC|   -1.38971          .85557       -1.624   .1043       .35208</a:t>
            </a:r>
          </a:p>
          <a:p>
            <a:r>
              <a:rPr lang="en-US" sz="1200" b="1">
                <a:latin typeface="Courier New" pitchFamily="49" charset="0"/>
              </a:rPr>
              <a:t>  HHKIDS|    -.23620          .14563       -1.622   .1048       .40273</a:t>
            </a:r>
          </a:p>
          <a:p>
            <a:r>
              <a:rPr lang="en-US" sz="1200" b="1">
                <a:latin typeface="Courier New" pitchFamily="49" charset="0"/>
              </a:rPr>
              <a:t>        |Effects in Binary Hurdle Equation</a:t>
            </a:r>
          </a:p>
          <a:p>
            <a:r>
              <a:rPr lang="en-US" sz="1200" b="1">
                <a:latin typeface="Courier New" pitchFamily="49" charset="0"/>
              </a:rPr>
              <a:t>Constant|     .86178***       .07379       11.678   .0000</a:t>
            </a:r>
          </a:p>
          <a:p>
            <a:r>
              <a:rPr lang="en-US" sz="1200" b="1">
                <a:latin typeface="Courier New" pitchFamily="49" charset="0"/>
              </a:rPr>
              <a:t>  FEMALE|     .66060***       .02889       22.865   .0000       .47877</a:t>
            </a:r>
          </a:p>
          <a:p>
            <a:r>
              <a:rPr lang="en-US" sz="1200" b="1">
                <a:latin typeface="Courier New" pitchFamily="49" charset="0"/>
              </a:rPr>
              <a:t>    EDUC|    -.05074***       .00607       -8.357   .0000      11.3206</a:t>
            </a:r>
          </a:p>
          <a:p>
            <a:r>
              <a:rPr lang="en-US" sz="1200" b="1">
                <a:latin typeface="Courier New" pitchFamily="49" charset="0"/>
              </a:rPr>
              <a:t>        |Combined effect is the sum of the two parts</a:t>
            </a:r>
          </a:p>
          <a:p>
            <a:r>
              <a:rPr lang="en-US" sz="1200" b="1">
                <a:latin typeface="Courier New" pitchFamily="49" charset="0"/>
              </a:rPr>
              <a:t>Constant|    5.48042*        2.85728        1.918   .0551</a:t>
            </a:r>
          </a:p>
          <a:p>
            <a:r>
              <a:rPr lang="en-US" sz="1200" b="1">
                <a:latin typeface="Courier New" pitchFamily="49" charset="0"/>
              </a:rPr>
              <a:t>    EDUC|    -.12264***       .04479       -2.738   .0062      11.3206</a:t>
            </a:r>
          </a:p>
          <a:p>
            <a:r>
              <a:rPr lang="en-US" sz="1200" b="1">
                <a:latin typeface="Courier New" pitchFamily="49" charset="0"/>
              </a:rPr>
              <a:t>  FEMALE|     .96915***       .19441        4.985   .0000       .47877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Panel Data Models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 Heterogeneity; </a:t>
            </a:r>
            <a:r>
              <a:rPr lang="el-GR" sz="2400" smtClean="0"/>
              <a:t>λ</a:t>
            </a:r>
            <a:r>
              <a:rPr lang="en-US" sz="2400" baseline="-25000" smtClean="0"/>
              <a:t>it</a:t>
            </a:r>
            <a:r>
              <a:rPr lang="en-US" sz="2400" smtClean="0"/>
              <a:t>  = exp(</a:t>
            </a:r>
            <a:r>
              <a:rPr lang="el-GR" sz="2400" b="1" smtClean="0"/>
              <a:t>β</a:t>
            </a:r>
            <a:r>
              <a:rPr lang="en-US" sz="2400" smtClean="0"/>
              <a:t>’</a:t>
            </a:r>
            <a:r>
              <a:rPr lang="en-US" sz="2400" b="1" smtClean="0"/>
              <a:t>x</a:t>
            </a:r>
            <a:r>
              <a:rPr lang="en-US" sz="2400" baseline="-25000" smtClean="0"/>
              <a:t>it</a:t>
            </a:r>
            <a:r>
              <a:rPr lang="en-US" sz="2400" smtClean="0"/>
              <a:t> + c</a:t>
            </a:r>
            <a:r>
              <a:rPr lang="en-US" sz="2400" baseline="-25000" smtClean="0"/>
              <a:t>i</a:t>
            </a:r>
            <a:r>
              <a:rPr lang="en-US" sz="2400" smtClean="0"/>
              <a:t>)</a:t>
            </a:r>
            <a:endParaRPr lang="el-GR" sz="240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Fixed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Poisson: Standard, no incidental parameters issue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NB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/>
              <a:t>Hausman, Hall, Griliches (1984) put FE in variance, not the mean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/>
              <a:t>Use “brute force” to get a conventional FE model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Random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Poisson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/>
              <a:t>Log-gamma heterogeneity becomes an NB model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/>
              <a:t>Contemporary treatments are using normal heterogeneity with simulation or quadrature based estimators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NB with random effects is equivalent to two “effects” one time varying one time invariant. The model is probably overspecified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Random Parameters: Mixed models, latent class models, hiererchical – all extended to Poisson and NB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731838"/>
          </a:xfrm>
        </p:spPr>
        <p:txBody>
          <a:bodyPr/>
          <a:lstStyle/>
          <a:p>
            <a:pPr eaLnBrk="1" hangingPunct="1"/>
            <a:r>
              <a:rPr lang="en-US" sz="3200" b="1" smtClean="0"/>
              <a:t>Random Parameters Model</a:t>
            </a:r>
          </a:p>
        </p:txBody>
      </p:sp>
      <p:sp>
        <p:nvSpPr>
          <p:cNvPr id="32771" name="Rectangle 5"/>
          <p:cNvSpPr>
            <a:spLocks noChangeArrowheads="1"/>
          </p:cNvSpPr>
          <p:nvPr/>
        </p:nvSpPr>
        <p:spPr bwMode="auto">
          <a:xfrm>
            <a:off x="381000" y="1295400"/>
            <a:ext cx="83058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2" name="Text Box 6"/>
          <p:cNvSpPr txBox="1">
            <a:spLocks noChangeArrowheads="1"/>
          </p:cNvSpPr>
          <p:nvPr/>
        </p:nvSpPr>
        <p:spPr bwMode="auto">
          <a:xfrm>
            <a:off x="1905000" y="1066800"/>
            <a:ext cx="6477000" cy="542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0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Random Coefficients  Poisson  Model</a:t>
            </a:r>
          </a:p>
          <a:p>
            <a:r>
              <a:rPr lang="en-US" sz="10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000" b="1">
                <a:latin typeface="Courier New" pitchFamily="49" charset="0"/>
              </a:rPr>
              <a:t>Log likelihood function    -73632.16147</a:t>
            </a:r>
          </a:p>
          <a:p>
            <a:r>
              <a:rPr lang="en-US" sz="1000" b="1">
                <a:latin typeface="Courier New" pitchFamily="49" charset="0"/>
              </a:rPr>
              <a:t>Restricted log likelihood -229681.02011</a:t>
            </a:r>
          </a:p>
          <a:p>
            <a:r>
              <a:rPr lang="en-US" sz="1000" b="1">
                <a:latin typeface="Courier New" pitchFamily="49" charset="0"/>
              </a:rPr>
              <a:t>Chi squared [  12 d.f.]    312097.71727</a:t>
            </a:r>
          </a:p>
          <a:p>
            <a:r>
              <a:rPr lang="en-US" sz="10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000" b="1">
                <a:latin typeface="Courier New" pitchFamily="49" charset="0"/>
              </a:rPr>
              <a:t>McFadden Pseudo R-squared      .6794156</a:t>
            </a:r>
          </a:p>
          <a:p>
            <a:r>
              <a:rPr lang="en-US" sz="1000" b="1">
                <a:latin typeface="Courier New" pitchFamily="49" charset="0"/>
              </a:rPr>
              <a:t>Estimation based on N =  27326, K =  16</a:t>
            </a:r>
          </a:p>
          <a:p>
            <a:r>
              <a:rPr lang="en-US" sz="1000" b="1">
                <a:latin typeface="Courier New" pitchFamily="49" charset="0"/>
              </a:rPr>
              <a:t>Unbalanced panel has   7293 individuals</a:t>
            </a:r>
          </a:p>
          <a:p>
            <a:r>
              <a:rPr lang="en-US" sz="1000" b="1">
                <a:latin typeface="Courier New" pitchFamily="49" charset="0"/>
              </a:rPr>
              <a:t>POISSON regression model</a:t>
            </a:r>
          </a:p>
          <a:p>
            <a:r>
              <a:rPr lang="en-US" sz="1000" b="1">
                <a:latin typeface="Courier New" pitchFamily="49" charset="0"/>
              </a:rPr>
              <a:t>Simulation based on     10 Halton draws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        |Means for random parameters</a:t>
            </a:r>
          </a:p>
          <a:p>
            <a:r>
              <a:rPr lang="en-US" sz="1000" b="1">
                <a:latin typeface="Courier New" pitchFamily="49" charset="0"/>
              </a:rPr>
              <a:t>Constant|    1.99617***       .04694       42.523   .0000</a:t>
            </a:r>
          </a:p>
          <a:p>
            <a:r>
              <a:rPr lang="en-US" sz="1000" b="1">
                <a:latin typeface="Courier New" pitchFamily="49" charset="0"/>
              </a:rPr>
              <a:t>    EDUC|    -.16247***       .00433      -37.511   .0000      11.3206</a:t>
            </a:r>
          </a:p>
          <a:p>
            <a:r>
              <a:rPr lang="en-US" sz="1000" b="1">
                <a:latin typeface="Courier New" pitchFamily="49" charset="0"/>
              </a:rPr>
              <a:t> MARRIED|    -.20996***       .01799      -11.672   .0000       .75862</a:t>
            </a:r>
          </a:p>
          <a:p>
            <a:r>
              <a:rPr lang="en-US" sz="1000" b="1">
                <a:latin typeface="Courier New" pitchFamily="49" charset="0"/>
              </a:rPr>
              <a:t>  HHNINC|    -.00028          .05091        -.006   .9956       .35208</a:t>
            </a:r>
          </a:p>
          <a:p>
            <a:r>
              <a:rPr lang="en-US" sz="1000" b="1">
                <a:latin typeface="Courier New" pitchFamily="49" charset="0"/>
              </a:rPr>
              <a:t>        |Scale parameters for dists. of random parameters</a:t>
            </a:r>
          </a:p>
          <a:p>
            <a:r>
              <a:rPr lang="en-US" sz="1000" b="1">
                <a:latin typeface="Courier New" pitchFamily="49" charset="0"/>
              </a:rPr>
              <a:t>Constant|     .23381***       .00263       88.763   .0000</a:t>
            </a:r>
          </a:p>
          <a:p>
            <a:r>
              <a:rPr lang="en-US" sz="1000" b="1">
                <a:latin typeface="Courier New" pitchFamily="49" charset="0"/>
              </a:rPr>
              <a:t>    EDUC|     .00340***       .00018       18.974   .0000</a:t>
            </a:r>
          </a:p>
          <a:p>
            <a:r>
              <a:rPr lang="en-US" sz="1000" b="1">
                <a:latin typeface="Courier New" pitchFamily="49" charset="0"/>
              </a:rPr>
              <a:t> MARRIED|     .08185***       .00269       30.451   .0000</a:t>
            </a:r>
          </a:p>
          <a:p>
            <a:r>
              <a:rPr lang="en-US" sz="1000" b="1">
                <a:latin typeface="Courier New" pitchFamily="49" charset="0"/>
              </a:rPr>
              <a:t>  HHNINC|     .07819***       .00609       12.845   .0000</a:t>
            </a:r>
          </a:p>
          <a:p>
            <a:r>
              <a:rPr lang="en-US" sz="1000" b="1">
                <a:latin typeface="Courier New" pitchFamily="49" charset="0"/>
              </a:rPr>
              <a:t>        |Heterogeneity in the means of random parameters</a:t>
            </a:r>
          </a:p>
          <a:p>
            <a:r>
              <a:rPr lang="en-US" sz="1000" b="1">
                <a:latin typeface="Courier New" pitchFamily="49" charset="0"/>
              </a:rPr>
              <a:t>cONE_AGE|    -.01087***       .00119       -9.122   .0000</a:t>
            </a:r>
          </a:p>
          <a:p>
            <a:r>
              <a:rPr lang="en-US" sz="1000" b="1">
                <a:latin typeface="Courier New" pitchFamily="49" charset="0"/>
              </a:rPr>
              <a:t>cONE_FEM|    -.35468***       .02679      -13.241   .0000</a:t>
            </a:r>
          </a:p>
          <a:p>
            <a:r>
              <a:rPr lang="en-US" sz="1000" b="1">
                <a:latin typeface="Courier New" pitchFamily="49" charset="0"/>
              </a:rPr>
              <a:t>cEDU_AGE|     .00234***       .00011       21.666   .0000</a:t>
            </a:r>
          </a:p>
          <a:p>
            <a:r>
              <a:rPr lang="en-US" sz="1000" b="1">
                <a:latin typeface="Courier New" pitchFamily="49" charset="0"/>
              </a:rPr>
              <a:t>cEDU_FEM|     .06513***       .00245       26.547   .0000</a:t>
            </a:r>
          </a:p>
          <a:p>
            <a:r>
              <a:rPr lang="en-US" sz="1000" b="1">
                <a:latin typeface="Courier New" pitchFamily="49" charset="0"/>
              </a:rPr>
              <a:t>cMAR_AGE|     .00458***       .00041       11.119   .0000</a:t>
            </a:r>
          </a:p>
          <a:p>
            <a:r>
              <a:rPr lang="en-US" sz="1000" b="1">
                <a:latin typeface="Courier New" pitchFamily="49" charset="0"/>
              </a:rPr>
              <a:t>cMAR_FEM|    -.10762***       .00876      -12.282   .0000</a:t>
            </a:r>
          </a:p>
          <a:p>
            <a:r>
              <a:rPr lang="en-US" sz="1000" b="1">
                <a:latin typeface="Courier New" pitchFamily="49" charset="0"/>
              </a:rPr>
              <a:t>cHHN_AGE|    -.00389***       .00118       -3.310   .0009</a:t>
            </a:r>
          </a:p>
          <a:p>
            <a:r>
              <a:rPr lang="en-US" sz="1000" b="1">
                <a:latin typeface="Courier New" pitchFamily="49" charset="0"/>
              </a:rPr>
              <a:t>cHHN_FEM|     .14004***       .02434        5.753   .0000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11512</TotalTime>
  <Words>4008</Words>
  <Application>Microsoft Office PowerPoint</Application>
  <PresentationFormat>On-screen Show (4:3)</PresentationFormat>
  <Paragraphs>515</Paragraphs>
  <Slides>30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Times New Roman</vt:lpstr>
      <vt:lpstr>Arial</vt:lpstr>
      <vt:lpstr>Wingdings</vt:lpstr>
      <vt:lpstr>Verdana</vt:lpstr>
      <vt:lpstr>Tahoma</vt:lpstr>
      <vt:lpstr>Courier New</vt:lpstr>
      <vt:lpstr>Symbol</vt:lpstr>
      <vt:lpstr>Level</vt:lpstr>
      <vt:lpstr>MathType 5.0 Equation</vt:lpstr>
      <vt:lpstr>Discrete Choice Modeling</vt:lpstr>
      <vt:lpstr>Part 8</vt:lpstr>
      <vt:lpstr>Application: Major Derogatory Reports</vt:lpstr>
      <vt:lpstr> </vt:lpstr>
      <vt:lpstr>Doctor Visits</vt:lpstr>
      <vt:lpstr>Basic Modeling for Counts of Events</vt:lpstr>
      <vt:lpstr>Poisson Model for Doctor Visits</vt:lpstr>
      <vt:lpstr>Partial Effects</vt:lpstr>
      <vt:lpstr>Poisson Model Specification Issues</vt:lpstr>
      <vt:lpstr>Poisson Model for Doctor Visits</vt:lpstr>
      <vt:lpstr>Alternative Covariance Matrices</vt:lpstr>
      <vt:lpstr>Negative Binomial Specification</vt:lpstr>
      <vt:lpstr>NegBin Model for Doctor Visits</vt:lpstr>
      <vt:lpstr>Marginal Effects</vt:lpstr>
      <vt:lpstr>Model Formulations</vt:lpstr>
      <vt:lpstr>NegBin-1 Model</vt:lpstr>
      <vt:lpstr>NegBin-P Model</vt:lpstr>
      <vt:lpstr>Marginal Effects for Different Models</vt:lpstr>
      <vt:lpstr>Zero Inflation – ZIP Models</vt:lpstr>
      <vt:lpstr>Zero Inflation Models</vt:lpstr>
      <vt:lpstr>Notes on Zero Inflation Models</vt:lpstr>
      <vt:lpstr>ZIP(τ) Model</vt:lpstr>
      <vt:lpstr>ZIP Model</vt:lpstr>
      <vt:lpstr>Marginal Effects for Different Models</vt:lpstr>
      <vt:lpstr>A Hurdle Model</vt:lpstr>
      <vt:lpstr>Hurdle Model</vt:lpstr>
      <vt:lpstr>Hurdle Model for Doctor Visits</vt:lpstr>
      <vt:lpstr>Partial Effects</vt:lpstr>
      <vt:lpstr>Panel Data Models</vt:lpstr>
      <vt:lpstr>Random Parameters Model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68</cp:revision>
  <dcterms:created xsi:type="dcterms:W3CDTF">2001-06-17T19:05:03Z</dcterms:created>
  <dcterms:modified xsi:type="dcterms:W3CDTF">2012-11-22T03:49:23Z</dcterms:modified>
</cp:coreProperties>
</file>