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9"/>
  </p:notesMasterIdLst>
  <p:handoutMasterIdLst>
    <p:handoutMasterId r:id="rId60"/>
  </p:handoutMasterIdLst>
  <p:sldIdLst>
    <p:sldId id="487" r:id="rId2"/>
    <p:sldId id="434" r:id="rId3"/>
    <p:sldId id="435" r:id="rId4"/>
    <p:sldId id="436" r:id="rId5"/>
    <p:sldId id="437" r:id="rId6"/>
    <p:sldId id="438" r:id="rId7"/>
    <p:sldId id="439" r:id="rId8"/>
    <p:sldId id="440" r:id="rId9"/>
    <p:sldId id="441" r:id="rId10"/>
    <p:sldId id="443" r:id="rId11"/>
    <p:sldId id="444" r:id="rId12"/>
    <p:sldId id="445" r:id="rId13"/>
    <p:sldId id="477" r:id="rId14"/>
    <p:sldId id="471" r:id="rId15"/>
    <p:sldId id="488" r:id="rId16"/>
    <p:sldId id="454" r:id="rId17"/>
    <p:sldId id="489" r:id="rId18"/>
    <p:sldId id="472" r:id="rId19"/>
    <p:sldId id="473" r:id="rId20"/>
    <p:sldId id="455" r:id="rId21"/>
    <p:sldId id="490" r:id="rId22"/>
    <p:sldId id="491" r:id="rId23"/>
    <p:sldId id="457" r:id="rId24"/>
    <p:sldId id="458" r:id="rId25"/>
    <p:sldId id="459" r:id="rId26"/>
    <p:sldId id="460" r:id="rId27"/>
    <p:sldId id="461" r:id="rId28"/>
    <p:sldId id="492" r:id="rId29"/>
    <p:sldId id="462" r:id="rId30"/>
    <p:sldId id="463" r:id="rId31"/>
    <p:sldId id="493" r:id="rId32"/>
    <p:sldId id="496" r:id="rId33"/>
    <p:sldId id="498" r:id="rId34"/>
    <p:sldId id="499" r:id="rId35"/>
    <p:sldId id="497" r:id="rId36"/>
    <p:sldId id="500" r:id="rId37"/>
    <p:sldId id="501" r:id="rId38"/>
    <p:sldId id="503" r:id="rId39"/>
    <p:sldId id="504" r:id="rId40"/>
    <p:sldId id="505" r:id="rId41"/>
    <p:sldId id="506" r:id="rId42"/>
    <p:sldId id="507" r:id="rId43"/>
    <p:sldId id="508" r:id="rId44"/>
    <p:sldId id="464" r:id="rId45"/>
    <p:sldId id="465" r:id="rId46"/>
    <p:sldId id="466" r:id="rId47"/>
    <p:sldId id="467" r:id="rId48"/>
    <p:sldId id="468" r:id="rId49"/>
    <p:sldId id="494" r:id="rId50"/>
    <p:sldId id="495" r:id="rId51"/>
    <p:sldId id="478" r:id="rId52"/>
    <p:sldId id="484" r:id="rId53"/>
    <p:sldId id="485" r:id="rId54"/>
    <p:sldId id="479" r:id="rId55"/>
    <p:sldId id="486" r:id="rId56"/>
    <p:sldId id="481" r:id="rId57"/>
    <p:sldId id="470" r:id="rId58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000000"/>
    <a:srgbClr val="FFFFFF"/>
    <a:srgbClr val="CCECFF"/>
    <a:srgbClr val="FF3300"/>
    <a:srgbClr val="0099FF"/>
    <a:srgbClr val="3399FF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20" autoAdjust="0"/>
    <p:restoredTop sz="94636" autoAdjust="0"/>
  </p:normalViewPr>
  <p:slideViewPr>
    <p:cSldViewPr>
      <p:cViewPr varScale="1">
        <p:scale>
          <a:sx n="84" d="100"/>
          <a:sy n="84" d="100"/>
        </p:scale>
        <p:origin x="-1416" y="-67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fld id="{FA5F101E-3585-4231-8A00-CA5E1CDB71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1506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44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fld id="{D001FAB1-8B11-4BB5-B0F9-1044107EEE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8949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E1F6136-6D9F-47B3-9164-7CC2ED58A976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36113C-0C18-4053-8761-BF4A95E4E425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B557CE22-55EB-4EFD-9B49-992967F0647E}" type="slidenum">
              <a:rPr lang="en-US" smtClean="0"/>
              <a:pPr/>
              <a:t>35</a:t>
            </a:fld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98308" name="Slide Number Placeholder 3"/>
          <p:cNvSpPr txBox="1">
            <a:spLocks noGrp="1"/>
          </p:cNvSpPr>
          <p:nvPr/>
        </p:nvSpPr>
        <p:spPr bwMode="auto">
          <a:xfrm>
            <a:off x="4144963" y="9120188"/>
            <a:ext cx="31686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7273" tIns="48637" rIns="97273" bIns="48637" anchor="b"/>
          <a:lstStyle>
            <a:lvl1pPr defTabSz="9715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715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715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715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715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r"/>
            <a:fld id="{7F522329-6DEC-44F0-B700-509EE93C78B1}" type="slidenum">
              <a:rPr lang="en-US" sz="1300">
                <a:latin typeface="Calibri" pitchFamily="34" charset="0"/>
              </a:rPr>
              <a:pPr algn="r"/>
              <a:t>36</a:t>
            </a:fld>
            <a:endParaRPr lang="en-US" sz="13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5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45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5CCE90-0476-424D-8315-6103510BCB08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B6EA88-30CF-4A35-82D1-F41684EC37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4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5384C0-0D7A-4B71-9530-7AC516B20873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CE1DC4-1C62-48F0-9905-295B8BD374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879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6005B7-BDA1-416A-9584-064817395834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CCAC62-DB90-43BA-828F-FD036745B7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571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1CDF69-0B41-4A5B-BDFB-1E5ACCCDA104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FAE5EE-6174-403C-877B-0F1536FE13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656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986823-6B09-45EF-9955-99AE9EDBA5BB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B86C7-1FBA-4BF1-93D4-3D96EBA670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833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5D7707-16D3-4990-B9D8-E1079085E4CA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3BC785-4C05-4656-BFD4-235571501A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95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7DE80C-3D08-437A-9907-94C089E40C83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C81D90-C244-41F2-ADF0-F3D821D89C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353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4B3CC8-A83F-4DB7-8110-19A2442833D0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D01B2-408A-4CFA-B946-7FA36650AA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084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D283F0-0A42-4FEF-8165-BF216BBD43AB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784567-7AFB-46D5-9DA6-4C5BF8A455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432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E5BF4C-3D81-481A-97CF-80AD4B2C791D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2A9831-3C8E-49C6-9710-8B27D29160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759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F6D655-F312-4B0E-966E-1A7DC9D086AD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8735DE-16A0-4963-8F30-8FBDEF9019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331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34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Verdana" pitchFamily="34" charset="0"/>
                <a:cs typeface="+mn-cs"/>
              </a:defRPr>
            </a:lvl1pPr>
          </a:lstStyle>
          <a:p>
            <a:pPr>
              <a:defRPr/>
            </a:pPr>
            <a:fld id="{97193B47-1772-4FA3-BD88-56AF4F7AA8F6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634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Verdan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Verdana" pitchFamily="34" charset="0"/>
                <a:cs typeface="+mn-cs"/>
              </a:defRPr>
            </a:lvl1pPr>
          </a:lstStyle>
          <a:p>
            <a:pPr>
              <a:defRPr/>
            </a:pPr>
            <a:fld id="{2FE77C69-7BA9-4A18-9EAA-D4EA549DA6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lang="en-US" sz="2400"/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lang="en-US" sz="2400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lang="en-US" sz="2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6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7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8.bin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9.bin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10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1.bin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2.bin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15.png"/><Relationship Id="rId4" Type="http://schemas.openxmlformats.org/officeDocument/2006/relationships/oleObject" Target="../embeddings/oleObject13.bin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600" b="1" smtClean="0">
                <a:solidFill>
                  <a:schemeClr val="folHlink"/>
                </a:solidFill>
              </a:rPr>
              <a:t>Discrete Choice Modeling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676400" y="2563813"/>
            <a:ext cx="6705600" cy="2566987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sz="3600" b="1" smtClean="0"/>
              <a:t>William Greene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sz="3600" b="1" smtClean="0"/>
              <a:t>Stern School of Business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sz="3600" b="1" smtClean="0"/>
              <a:t>New York University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62000" y="1371600"/>
            <a:ext cx="7696200" cy="1676400"/>
          </a:xfrm>
        </p:spPr>
        <p:txBody>
          <a:bodyPr/>
          <a:lstStyle/>
          <a:p>
            <a:pPr eaLnBrk="1" hangingPunct="1"/>
            <a:r>
              <a:rPr lang="en-US" sz="5200" smtClean="0">
                <a:solidFill>
                  <a:schemeClr val="folHlink"/>
                </a:solidFill>
              </a:rPr>
              <a:t>Part 9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676400" y="3846513"/>
            <a:ext cx="6400800" cy="1444625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sz="4300" smtClean="0"/>
              <a:t>Multinomial Logit Models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Microeconomics Platform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752600"/>
            <a:ext cx="7620000" cy="4530725"/>
          </a:xfrm>
        </p:spPr>
        <p:txBody>
          <a:bodyPr/>
          <a:lstStyle/>
          <a:p>
            <a:pPr eaLnBrk="1" hangingPunct="1"/>
            <a:r>
              <a:rPr lang="en-US" sz="2400" smtClean="0"/>
              <a:t>Consumers Maximize Utility (!!!)</a:t>
            </a:r>
          </a:p>
          <a:p>
            <a:pPr eaLnBrk="1" hangingPunct="1"/>
            <a:r>
              <a:rPr lang="en-US" sz="2400" smtClean="0"/>
              <a:t>Fundamental Choice Problem:  Maximize U(x</a:t>
            </a:r>
            <a:r>
              <a:rPr lang="en-US" sz="2400" baseline="-25000" smtClean="0"/>
              <a:t>1</a:t>
            </a:r>
            <a:r>
              <a:rPr lang="en-US" sz="2400" smtClean="0"/>
              <a:t>,x</a:t>
            </a:r>
            <a:r>
              <a:rPr lang="en-US" sz="2400" baseline="-25000" smtClean="0"/>
              <a:t>2</a:t>
            </a:r>
            <a:r>
              <a:rPr lang="en-US" sz="2400" smtClean="0"/>
              <a:t>,…) subject to prices and budget constraints</a:t>
            </a:r>
          </a:p>
          <a:p>
            <a:pPr eaLnBrk="1" hangingPunct="1"/>
            <a:r>
              <a:rPr lang="en-US" sz="2400" smtClean="0"/>
              <a:t>A Crucial Result for the Classical Problem:</a:t>
            </a:r>
          </a:p>
          <a:p>
            <a:pPr lvl="1" eaLnBrk="1" hangingPunct="1"/>
            <a:r>
              <a:rPr lang="en-US" sz="2000" smtClean="0"/>
              <a:t>Indirect Utility Function: V = V(</a:t>
            </a:r>
            <a:r>
              <a:rPr lang="en-US" sz="2000" b="1" smtClean="0"/>
              <a:t>p</a:t>
            </a:r>
            <a:r>
              <a:rPr lang="en-US" sz="2000" smtClean="0"/>
              <a:t>,I)</a:t>
            </a:r>
          </a:p>
          <a:p>
            <a:pPr lvl="1" eaLnBrk="1" hangingPunct="1"/>
            <a:r>
              <a:rPr lang="en-US" sz="2000" smtClean="0"/>
              <a:t>Demand System of Continuous Choices</a:t>
            </a:r>
          </a:p>
          <a:p>
            <a:pPr eaLnBrk="1" hangingPunct="1"/>
            <a:endParaRPr lang="en-US" sz="2400" smtClean="0"/>
          </a:p>
          <a:p>
            <a:pPr eaLnBrk="1" hangingPunct="1"/>
            <a:endParaRPr lang="en-US" sz="2400" smtClean="0"/>
          </a:p>
          <a:p>
            <a:pPr eaLnBrk="1" hangingPunct="1"/>
            <a:r>
              <a:rPr lang="en-US" sz="2400" smtClean="0"/>
              <a:t>The Integrability Problem: Utility is not revealed by demands</a:t>
            </a: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3124200" y="4211638"/>
          <a:ext cx="2041525" cy="81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Equation" r:id="rId4" imgW="952087" imgH="380835" progId="Equation.DSMT4">
                  <p:embed/>
                </p:oleObj>
              </mc:Choice>
              <mc:Fallback>
                <p:oleObj name="Equation" r:id="rId4" imgW="952087" imgH="380835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4211638"/>
                        <a:ext cx="2041525" cy="817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Implications for Discrete Choice Models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43000" y="1828800"/>
            <a:ext cx="7467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/>
              <a:t>Theory is silent about discrete choices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Translation  of utilities to discrete choice requires: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Well defined utility indexes: Completeness of rankings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Rationality: Utility maximization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Axioms of revealed preferences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Choice sets and consideration sets – consumers simplify choice situations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Implication for choice among a set of discrete alternatives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This allows us to build “models.”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What common elements can be assumed?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How can we account for heterogeneity?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However, revealed choices do not reveal utility, only rankings which are scale invariant.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809625"/>
            <a:ext cx="7772400" cy="608013"/>
          </a:xfrm>
        </p:spPr>
        <p:txBody>
          <a:bodyPr/>
          <a:lstStyle/>
          <a:p>
            <a:pPr eaLnBrk="1" hangingPunct="1"/>
            <a:r>
              <a:rPr lang="en-US" smtClean="0"/>
              <a:t>Multinomial Choice Among J Alternatives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981200"/>
            <a:ext cx="77724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2400" smtClean="0"/>
              <a:t>• </a:t>
            </a:r>
            <a:r>
              <a:rPr lang="en-US" sz="2400" b="1" smtClean="0">
                <a:solidFill>
                  <a:srgbClr val="0066FF"/>
                </a:solidFill>
              </a:rPr>
              <a:t>Random Utility Basis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2400" smtClean="0"/>
              <a:t>	       U</a:t>
            </a:r>
            <a:r>
              <a:rPr lang="en-US" sz="1600" smtClean="0"/>
              <a:t>itj</a:t>
            </a:r>
            <a:r>
              <a:rPr lang="en-US" sz="2000" smtClean="0"/>
              <a:t>   =  </a:t>
            </a:r>
            <a:r>
              <a:rPr lang="en-US" sz="2400" smtClean="0">
                <a:sym typeface="Symbol" pitchFamily="18" charset="2"/>
              </a:rPr>
              <a:t></a:t>
            </a:r>
            <a:r>
              <a:rPr lang="en-US" sz="2400" baseline="-25000" smtClean="0">
                <a:sym typeface="Symbol" pitchFamily="18" charset="2"/>
              </a:rPr>
              <a:t>ij</a:t>
            </a:r>
            <a:r>
              <a:rPr lang="en-US" sz="2000" smtClean="0">
                <a:sym typeface="Symbol" pitchFamily="18" charset="2"/>
              </a:rPr>
              <a:t>  </a:t>
            </a:r>
            <a:r>
              <a:rPr lang="en-US" sz="2400" smtClean="0">
                <a:sym typeface="Symbol" pitchFamily="18" charset="2"/>
              </a:rPr>
              <a:t>+</a:t>
            </a:r>
            <a:r>
              <a:rPr lang="en-US" sz="2000" smtClean="0">
                <a:sym typeface="Symbol" pitchFamily="18" charset="2"/>
              </a:rPr>
              <a:t>  </a:t>
            </a:r>
            <a:r>
              <a:rPr lang="en-US" sz="2400" b="1" smtClean="0">
                <a:sym typeface="Symbol" pitchFamily="18" charset="2"/>
              </a:rPr>
              <a:t></a:t>
            </a:r>
            <a:r>
              <a:rPr lang="en-US" sz="2400" baseline="-25000" smtClean="0">
                <a:sym typeface="Symbol" pitchFamily="18" charset="2"/>
              </a:rPr>
              <a:t>i</a:t>
            </a:r>
            <a:r>
              <a:rPr lang="en-US" sz="2400" smtClean="0">
                <a:sym typeface="Symbol" pitchFamily="18" charset="2"/>
              </a:rPr>
              <a:t>’</a:t>
            </a:r>
            <a:r>
              <a:rPr lang="en-US" sz="2400" b="1" smtClean="0">
                <a:sym typeface="Symbol" pitchFamily="18" charset="2"/>
              </a:rPr>
              <a:t>x</a:t>
            </a:r>
            <a:r>
              <a:rPr lang="en-US" sz="2400" baseline="-25000" smtClean="0">
                <a:sym typeface="Symbol" pitchFamily="18" charset="2"/>
              </a:rPr>
              <a:t>itj</a:t>
            </a:r>
            <a:r>
              <a:rPr lang="en-US" sz="2000" smtClean="0">
                <a:sym typeface="Symbol" pitchFamily="18" charset="2"/>
              </a:rPr>
              <a:t>   </a:t>
            </a:r>
            <a:r>
              <a:rPr lang="en-US" sz="2400" smtClean="0">
                <a:sym typeface="Symbol" pitchFamily="18" charset="2"/>
              </a:rPr>
              <a:t>+ </a:t>
            </a:r>
            <a:r>
              <a:rPr lang="en-US" sz="2000" smtClean="0">
                <a:sym typeface="Symbol" pitchFamily="18" charset="2"/>
              </a:rPr>
              <a:t> </a:t>
            </a:r>
            <a:r>
              <a:rPr lang="en-US" sz="2400" b="1" smtClean="0">
                <a:sym typeface="Symbol" pitchFamily="18" charset="2"/>
              </a:rPr>
              <a:t></a:t>
            </a:r>
            <a:r>
              <a:rPr lang="en-US" sz="2400" baseline="-25000" smtClean="0">
                <a:sym typeface="Symbol" pitchFamily="18" charset="2"/>
              </a:rPr>
              <a:t>ij</a:t>
            </a:r>
            <a:r>
              <a:rPr lang="en-US" sz="2400" b="1" smtClean="0">
                <a:sym typeface="Symbol" pitchFamily="18" charset="2"/>
              </a:rPr>
              <a:t>z</a:t>
            </a:r>
            <a:r>
              <a:rPr lang="en-US" sz="2400" baseline="-25000" smtClean="0">
                <a:sym typeface="Symbol" pitchFamily="18" charset="2"/>
              </a:rPr>
              <a:t>it</a:t>
            </a:r>
            <a:r>
              <a:rPr lang="en-US" sz="1600" smtClean="0">
                <a:sym typeface="Symbol" pitchFamily="18" charset="2"/>
              </a:rPr>
              <a:t>   </a:t>
            </a:r>
            <a:r>
              <a:rPr lang="en-US" sz="2400" smtClean="0">
                <a:sym typeface="Symbol" pitchFamily="18" charset="2"/>
              </a:rPr>
              <a:t>+  </a:t>
            </a:r>
            <a:r>
              <a:rPr lang="en-US" sz="2400" baseline="-25000" smtClean="0">
                <a:sym typeface="Symbol" pitchFamily="18" charset="2"/>
              </a:rPr>
              <a:t>ijt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800" smtClean="0"/>
              <a:t>                      i = 1,…,N;  j = 1,…,J(i,t);  t = 1,…,T(i)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/>
              <a:t>                </a:t>
            </a:r>
            <a:r>
              <a:rPr lang="en-US" sz="1800" smtClean="0"/>
              <a:t>N individuals studied, J(i,t) alternatives in the choice</a:t>
            </a:r>
            <a:br>
              <a:rPr lang="en-US" sz="1800" smtClean="0"/>
            </a:br>
            <a:r>
              <a:rPr lang="en-US" sz="1800" smtClean="0"/>
              <a:t>                set, T(i) [usually 1] choice situations examined.</a:t>
            </a:r>
            <a:endParaRPr lang="en-US" sz="24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/>
              <a:t>• </a:t>
            </a:r>
            <a:r>
              <a:rPr lang="en-US" sz="2400" b="1" smtClean="0">
                <a:solidFill>
                  <a:srgbClr val="0066FF"/>
                </a:solidFill>
              </a:rPr>
              <a:t>Maximum Utility Assumption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/>
              <a:t>     Individual i will Choose alternative j in choice setting t iff </a:t>
            </a:r>
            <a:br>
              <a:rPr lang="en-US" sz="2000" smtClean="0"/>
            </a:br>
            <a:r>
              <a:rPr lang="en-US" sz="2000" smtClean="0"/>
              <a:t>              </a:t>
            </a:r>
            <a:r>
              <a:rPr lang="en-US" sz="2400" smtClean="0"/>
              <a:t>U</a:t>
            </a:r>
            <a:r>
              <a:rPr lang="en-US" sz="1600" smtClean="0"/>
              <a:t>itj</a:t>
            </a:r>
            <a:r>
              <a:rPr lang="en-US" sz="2000" smtClean="0"/>
              <a:t>  &gt; </a:t>
            </a:r>
            <a:r>
              <a:rPr lang="en-US" sz="2400" smtClean="0"/>
              <a:t>U</a:t>
            </a:r>
            <a:r>
              <a:rPr lang="en-US" sz="1600" smtClean="0"/>
              <a:t>itk</a:t>
            </a:r>
            <a:r>
              <a:rPr lang="en-US" sz="2000" smtClean="0"/>
              <a:t> for all k </a:t>
            </a:r>
            <a:r>
              <a:rPr lang="en-US" sz="2000" smtClean="0">
                <a:sym typeface="Symbol" pitchFamily="18" charset="2"/>
              </a:rPr>
              <a:t> j.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/>
              <a:t>•</a:t>
            </a:r>
            <a:r>
              <a:rPr lang="en-US" sz="2000" smtClean="0">
                <a:sym typeface="Symbol" pitchFamily="18" charset="2"/>
              </a:rPr>
              <a:t> </a:t>
            </a:r>
            <a:r>
              <a:rPr lang="en-US" sz="2400" b="1" smtClean="0">
                <a:solidFill>
                  <a:srgbClr val="0066FF"/>
                </a:solidFill>
                <a:sym typeface="Symbol" pitchFamily="18" charset="2"/>
              </a:rPr>
              <a:t>Underlying assumptions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Smoothness of utilities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Axioms: Transitive, Complete, Monotonic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Features of Utility Functions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458200" cy="4530725"/>
          </a:xfrm>
        </p:spPr>
        <p:txBody>
          <a:bodyPr/>
          <a:lstStyle/>
          <a:p>
            <a:pPr eaLnBrk="1" hangingPunct="1"/>
            <a:r>
              <a:rPr lang="en-US" sz="2400" smtClean="0"/>
              <a:t>The linearity assumption </a:t>
            </a:r>
            <a:r>
              <a:rPr lang="en-US" smtClean="0"/>
              <a:t>U</a:t>
            </a:r>
            <a:r>
              <a:rPr lang="en-US" sz="1800" smtClean="0"/>
              <a:t>itj</a:t>
            </a:r>
            <a:r>
              <a:rPr lang="en-US" sz="2400" smtClean="0"/>
              <a:t>   =  </a:t>
            </a:r>
            <a:r>
              <a:rPr lang="en-US" smtClean="0">
                <a:sym typeface="Symbol" pitchFamily="18" charset="2"/>
              </a:rPr>
              <a:t></a:t>
            </a:r>
            <a:r>
              <a:rPr lang="en-US" baseline="-25000" smtClean="0">
                <a:sym typeface="Symbol" pitchFamily="18" charset="2"/>
              </a:rPr>
              <a:t>ij</a:t>
            </a:r>
            <a:r>
              <a:rPr lang="en-US" sz="2400" smtClean="0">
                <a:sym typeface="Symbol" pitchFamily="18" charset="2"/>
              </a:rPr>
              <a:t>  </a:t>
            </a:r>
            <a:r>
              <a:rPr lang="en-US" smtClean="0">
                <a:sym typeface="Symbol" pitchFamily="18" charset="2"/>
              </a:rPr>
              <a:t>+</a:t>
            </a:r>
            <a:r>
              <a:rPr lang="en-US" sz="2400" smtClean="0">
                <a:sym typeface="Symbol" pitchFamily="18" charset="2"/>
              </a:rPr>
              <a:t> 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en-US" baseline="-25000" smtClean="0">
                <a:sym typeface="Symbol" pitchFamily="18" charset="2"/>
              </a:rPr>
              <a:t>i</a:t>
            </a:r>
            <a:r>
              <a:rPr lang="en-US" smtClean="0">
                <a:sym typeface="Symbol" pitchFamily="18" charset="2"/>
              </a:rPr>
              <a:t>’</a:t>
            </a:r>
            <a:r>
              <a:rPr lang="en-US" b="1" smtClean="0">
                <a:sym typeface="Symbol" pitchFamily="18" charset="2"/>
              </a:rPr>
              <a:t>x</a:t>
            </a:r>
            <a:r>
              <a:rPr lang="en-US" baseline="-25000" smtClean="0">
                <a:sym typeface="Symbol" pitchFamily="18" charset="2"/>
              </a:rPr>
              <a:t>itj</a:t>
            </a:r>
            <a:r>
              <a:rPr lang="en-US" sz="2400" smtClean="0">
                <a:sym typeface="Symbol" pitchFamily="18" charset="2"/>
              </a:rPr>
              <a:t> </a:t>
            </a:r>
            <a:r>
              <a:rPr lang="en-US" smtClean="0">
                <a:sym typeface="Symbol" pitchFamily="18" charset="2"/>
              </a:rPr>
              <a:t>+</a:t>
            </a:r>
            <a:r>
              <a:rPr lang="en-US" sz="2400" smtClean="0">
                <a:sym typeface="Symbol" pitchFamily="18" charset="2"/>
              </a:rPr>
              <a:t> </a:t>
            </a:r>
            <a:r>
              <a:rPr lang="en-US" b="1" smtClean="0">
                <a:sym typeface="Symbol" pitchFamily="18" charset="2"/>
              </a:rPr>
              <a:t></a:t>
            </a:r>
            <a:r>
              <a:rPr lang="en-US" baseline="-25000" smtClean="0">
                <a:sym typeface="Symbol" pitchFamily="18" charset="2"/>
              </a:rPr>
              <a:t>j </a:t>
            </a:r>
            <a:r>
              <a:rPr lang="en-US" b="1" smtClean="0">
                <a:sym typeface="Symbol" pitchFamily="18" charset="2"/>
              </a:rPr>
              <a:t>z</a:t>
            </a:r>
            <a:r>
              <a:rPr lang="en-US" baseline="-25000" smtClean="0">
                <a:sym typeface="Symbol" pitchFamily="18" charset="2"/>
              </a:rPr>
              <a:t>it</a:t>
            </a:r>
            <a:r>
              <a:rPr lang="en-US" sz="1800" smtClean="0">
                <a:sym typeface="Symbol" pitchFamily="18" charset="2"/>
              </a:rPr>
              <a:t>  </a:t>
            </a:r>
            <a:r>
              <a:rPr lang="en-US" smtClean="0">
                <a:sym typeface="Symbol" pitchFamily="18" charset="2"/>
              </a:rPr>
              <a:t>+ </a:t>
            </a:r>
            <a:r>
              <a:rPr lang="en-US" baseline="-25000" smtClean="0">
                <a:sym typeface="Symbol" pitchFamily="18" charset="2"/>
              </a:rPr>
              <a:t>ijt</a:t>
            </a:r>
            <a:r>
              <a:rPr lang="en-US" sz="2400" smtClean="0"/>
              <a:t>                                            </a:t>
            </a:r>
            <a:r>
              <a:rPr lang="en-US" smtClean="0">
                <a:sym typeface="Symbol" pitchFamily="18" charset="2"/>
              </a:rPr>
              <a:t/>
            </a:r>
            <a:br>
              <a:rPr lang="en-US" smtClean="0">
                <a:sym typeface="Symbol" pitchFamily="18" charset="2"/>
              </a:rPr>
            </a:br>
            <a:r>
              <a:rPr lang="en-US" sz="2400" smtClean="0">
                <a:sym typeface="Symbol" pitchFamily="18" charset="2"/>
              </a:rPr>
              <a:t>To be relaxed later:</a:t>
            </a:r>
            <a:r>
              <a:rPr lang="en-US" smtClean="0">
                <a:sym typeface="Symbol" pitchFamily="18" charset="2"/>
              </a:rPr>
              <a:t>	 </a:t>
            </a:r>
            <a:r>
              <a:rPr lang="en-US" smtClean="0"/>
              <a:t>U</a:t>
            </a:r>
            <a:r>
              <a:rPr lang="en-US" sz="1800" smtClean="0"/>
              <a:t>itj</a:t>
            </a:r>
            <a:r>
              <a:rPr lang="en-US" sz="2400" smtClean="0"/>
              <a:t>   =  V(</a:t>
            </a:r>
            <a:r>
              <a:rPr lang="en-US" sz="2400" b="1" smtClean="0"/>
              <a:t>x</a:t>
            </a:r>
            <a:r>
              <a:rPr lang="en-US" sz="2400" baseline="-25000" smtClean="0"/>
              <a:t>itj</a:t>
            </a:r>
            <a:r>
              <a:rPr lang="en-US" sz="2400" smtClean="0"/>
              <a:t>,</a:t>
            </a:r>
            <a:r>
              <a:rPr lang="en-US" sz="2400" b="1" smtClean="0"/>
              <a:t>z</a:t>
            </a:r>
            <a:r>
              <a:rPr lang="en-US" sz="2400" baseline="-25000" smtClean="0"/>
              <a:t>it</a:t>
            </a:r>
            <a:r>
              <a:rPr lang="en-US" sz="2400" smtClean="0"/>
              <a:t>, 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en-US" b="1" baseline="-25000" smtClean="0">
                <a:sym typeface="Symbol" pitchFamily="18" charset="2"/>
              </a:rPr>
              <a:t>i</a:t>
            </a:r>
            <a:r>
              <a:rPr lang="en-US" sz="2400" smtClean="0">
                <a:sym typeface="Symbol" pitchFamily="18" charset="2"/>
              </a:rPr>
              <a:t>)</a:t>
            </a:r>
            <a:r>
              <a:rPr lang="en-US" sz="2400" smtClean="0"/>
              <a:t> + </a:t>
            </a:r>
            <a:r>
              <a:rPr lang="en-US" smtClean="0">
                <a:sym typeface="Symbol" pitchFamily="18" charset="2"/>
              </a:rPr>
              <a:t></a:t>
            </a:r>
            <a:r>
              <a:rPr lang="en-US" baseline="-25000" smtClean="0">
                <a:sym typeface="Symbol" pitchFamily="18" charset="2"/>
              </a:rPr>
              <a:t>ijt</a:t>
            </a:r>
            <a:endParaRPr lang="en-US" sz="2400" smtClean="0"/>
          </a:p>
          <a:p>
            <a:pPr eaLnBrk="1" hangingPunct="1"/>
            <a:r>
              <a:rPr lang="en-US" sz="2400" smtClean="0"/>
              <a:t>The choice set: Unordered alternatives j = 1,…,J(i,t)</a:t>
            </a:r>
          </a:p>
          <a:p>
            <a:pPr eaLnBrk="1" hangingPunct="1"/>
            <a:r>
              <a:rPr lang="en-US" sz="2400" smtClean="0"/>
              <a:t>Deterministic and random components </a:t>
            </a:r>
          </a:p>
          <a:p>
            <a:pPr eaLnBrk="1" hangingPunct="1"/>
            <a:r>
              <a:rPr lang="en-US" sz="2400" smtClean="0"/>
              <a:t>Generic vs. alternative specific components</a:t>
            </a:r>
          </a:p>
          <a:p>
            <a:pPr lvl="1" eaLnBrk="1" hangingPunct="1"/>
            <a:r>
              <a:rPr lang="en-US" sz="2000" smtClean="0"/>
              <a:t>Attributes of choices, </a:t>
            </a:r>
            <a:r>
              <a:rPr lang="en-US" b="1" smtClean="0">
                <a:sym typeface="Symbol" pitchFamily="18" charset="2"/>
              </a:rPr>
              <a:t>x</a:t>
            </a:r>
            <a:r>
              <a:rPr lang="en-US" baseline="-25000" smtClean="0">
                <a:sym typeface="Symbol" pitchFamily="18" charset="2"/>
              </a:rPr>
              <a:t>itj</a:t>
            </a:r>
            <a:r>
              <a:rPr lang="en-US" sz="2000" smtClean="0"/>
              <a:t> and characteristics of the chooser, </a:t>
            </a:r>
            <a:r>
              <a:rPr lang="en-US" b="1" smtClean="0">
                <a:sym typeface="Symbol" pitchFamily="18" charset="2"/>
              </a:rPr>
              <a:t>z</a:t>
            </a:r>
            <a:r>
              <a:rPr lang="en-US" baseline="-25000" smtClean="0">
                <a:sym typeface="Symbol" pitchFamily="18" charset="2"/>
              </a:rPr>
              <a:t>it</a:t>
            </a:r>
            <a:r>
              <a:rPr lang="en-US" sz="2000" smtClean="0"/>
              <a:t>.</a:t>
            </a:r>
          </a:p>
          <a:p>
            <a:pPr lvl="1" eaLnBrk="1" hangingPunct="1"/>
            <a:r>
              <a:rPr lang="en-US" sz="2000" smtClean="0"/>
              <a:t>Coefficients</a:t>
            </a:r>
          </a:p>
          <a:p>
            <a:pPr lvl="2" eaLnBrk="1" hangingPunct="1"/>
            <a:r>
              <a:rPr lang="en-US" smtClean="0"/>
              <a:t>Alternative specific constants</a:t>
            </a:r>
            <a:r>
              <a:rPr lang="en-US" sz="1800" smtClean="0"/>
              <a:t> </a:t>
            </a:r>
            <a:r>
              <a:rPr lang="en-US" smtClean="0">
                <a:sym typeface="Symbol" pitchFamily="18" charset="2"/>
              </a:rPr>
              <a:t></a:t>
            </a:r>
            <a:r>
              <a:rPr lang="en-US" baseline="-25000" smtClean="0">
                <a:sym typeface="Symbol" pitchFamily="18" charset="2"/>
              </a:rPr>
              <a:t>ij</a:t>
            </a:r>
            <a:r>
              <a:rPr lang="en-US" sz="1800" smtClean="0">
                <a:sym typeface="Symbol" pitchFamily="18" charset="2"/>
              </a:rPr>
              <a:t> </a:t>
            </a:r>
            <a:r>
              <a:rPr lang="en-US" smtClean="0">
                <a:sym typeface="Symbol" pitchFamily="18" charset="2"/>
              </a:rPr>
              <a:t>may vary by individual</a:t>
            </a:r>
            <a:endParaRPr lang="en-US" smtClean="0"/>
          </a:p>
          <a:p>
            <a:pPr lvl="2" eaLnBrk="1" hangingPunct="1"/>
            <a:r>
              <a:rPr lang="en-US" smtClean="0"/>
              <a:t>Preference weights</a:t>
            </a:r>
            <a:r>
              <a:rPr lang="en-US" sz="1800" smtClean="0"/>
              <a:t>, 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en-US" baseline="-25000" smtClean="0">
                <a:sym typeface="Symbol" pitchFamily="18" charset="2"/>
              </a:rPr>
              <a:t>i </a:t>
            </a:r>
            <a:r>
              <a:rPr lang="en-US" smtClean="0">
                <a:sym typeface="Symbol" pitchFamily="18" charset="2"/>
              </a:rPr>
              <a:t>may vary by individual</a:t>
            </a:r>
            <a:endParaRPr lang="en-US" sz="1800" smtClean="0"/>
          </a:p>
          <a:p>
            <a:pPr lvl="2" eaLnBrk="1" hangingPunct="1"/>
            <a:r>
              <a:rPr lang="en-US" smtClean="0"/>
              <a:t>Individual components</a:t>
            </a:r>
            <a:r>
              <a:rPr lang="en-US" sz="1800" smtClean="0"/>
              <a:t>, </a:t>
            </a:r>
            <a:r>
              <a:rPr lang="en-US" b="1" smtClean="0">
                <a:sym typeface="Symbol" pitchFamily="18" charset="2"/>
              </a:rPr>
              <a:t></a:t>
            </a:r>
            <a:r>
              <a:rPr lang="en-US" baseline="-25000" smtClean="0">
                <a:sym typeface="Symbol" pitchFamily="18" charset="2"/>
              </a:rPr>
              <a:t>j </a:t>
            </a:r>
            <a:r>
              <a:rPr lang="en-US" smtClean="0">
                <a:sym typeface="Symbol" pitchFamily="18" charset="2"/>
              </a:rPr>
              <a:t>typically vary by choice, not by person</a:t>
            </a:r>
            <a:endParaRPr lang="en-US" sz="1800" smtClean="0"/>
          </a:p>
          <a:p>
            <a:pPr lvl="2" eaLnBrk="1" hangingPunct="1"/>
            <a:r>
              <a:rPr lang="en-US" smtClean="0"/>
              <a:t>Scaling parameters, </a:t>
            </a:r>
            <a:r>
              <a:rPr lang="el-GR" smtClean="0"/>
              <a:t>σ</a:t>
            </a:r>
            <a:r>
              <a:rPr lang="en-US" smtClean="0"/>
              <a:t> = Var[</a:t>
            </a:r>
            <a:r>
              <a:rPr lang="el-GR" smtClean="0"/>
              <a:t>ε</a:t>
            </a:r>
            <a:r>
              <a:rPr lang="en-US" smtClean="0"/>
              <a:t>], subject to much modeling</a:t>
            </a:r>
            <a:endParaRPr lang="en-US" sz="1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Multinomial Logit (MNL) Model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371600" y="1600200"/>
            <a:ext cx="6858000" cy="4530725"/>
          </a:xfrm>
        </p:spPr>
        <p:txBody>
          <a:bodyPr/>
          <a:lstStyle/>
          <a:p>
            <a:pPr eaLnBrk="1" hangingPunct="1"/>
            <a:r>
              <a:rPr lang="en-US" sz="2000" smtClean="0"/>
              <a:t>Independent extreme value (Gumbel):</a:t>
            </a:r>
          </a:p>
          <a:p>
            <a:pPr lvl="1" eaLnBrk="1" hangingPunct="1"/>
            <a:r>
              <a:rPr lang="en-US" sz="1800" smtClean="0"/>
              <a:t>F(</a:t>
            </a:r>
            <a:r>
              <a:rPr lang="en-US" smtClean="0">
                <a:sym typeface="Symbol" pitchFamily="18" charset="2"/>
              </a:rPr>
              <a:t></a:t>
            </a:r>
            <a:r>
              <a:rPr lang="en-US" sz="1400" smtClean="0">
                <a:sym typeface="Symbol" pitchFamily="18" charset="2"/>
              </a:rPr>
              <a:t>itj</a:t>
            </a:r>
            <a:r>
              <a:rPr lang="en-US" sz="1800" smtClean="0">
                <a:sym typeface="Symbol" pitchFamily="18" charset="2"/>
              </a:rPr>
              <a:t>)  =  1 – Exp(-Exp(</a:t>
            </a:r>
            <a:r>
              <a:rPr lang="en-US" smtClean="0">
                <a:sym typeface="Symbol" pitchFamily="18" charset="2"/>
              </a:rPr>
              <a:t></a:t>
            </a:r>
            <a:r>
              <a:rPr lang="en-US" sz="1400" smtClean="0">
                <a:sym typeface="Symbol" pitchFamily="18" charset="2"/>
              </a:rPr>
              <a:t>itj</a:t>
            </a:r>
            <a:r>
              <a:rPr lang="en-US" sz="1800" smtClean="0">
                <a:sym typeface="Symbol" pitchFamily="18" charset="2"/>
              </a:rPr>
              <a:t>)) (random part of each utility)</a:t>
            </a:r>
          </a:p>
          <a:p>
            <a:pPr lvl="1" eaLnBrk="1" hangingPunct="1"/>
            <a:r>
              <a:rPr lang="en-US" sz="1800" b="1" u="sng" smtClean="0">
                <a:sym typeface="Symbol" pitchFamily="18" charset="2"/>
              </a:rPr>
              <a:t>Independence</a:t>
            </a:r>
            <a:r>
              <a:rPr lang="en-US" sz="1800" smtClean="0">
                <a:sym typeface="Symbol" pitchFamily="18" charset="2"/>
              </a:rPr>
              <a:t> across utility functions</a:t>
            </a:r>
          </a:p>
          <a:p>
            <a:pPr lvl="1" eaLnBrk="1" hangingPunct="1"/>
            <a:r>
              <a:rPr lang="en-US" sz="1800" b="1" u="sng" smtClean="0">
                <a:sym typeface="Symbol" pitchFamily="18" charset="2"/>
              </a:rPr>
              <a:t>Identical variances</a:t>
            </a:r>
            <a:r>
              <a:rPr lang="en-US" sz="1800" smtClean="0">
                <a:sym typeface="Symbol" pitchFamily="18" charset="2"/>
              </a:rPr>
              <a:t> (means absorbed in constants)</a:t>
            </a:r>
          </a:p>
          <a:p>
            <a:pPr lvl="1" eaLnBrk="1" hangingPunct="1"/>
            <a:r>
              <a:rPr lang="en-US" sz="1800" b="1" u="sng" smtClean="0">
                <a:sym typeface="Symbol" pitchFamily="18" charset="2"/>
              </a:rPr>
              <a:t>Same parameters</a:t>
            </a:r>
            <a:r>
              <a:rPr lang="en-US" sz="1800" smtClean="0">
                <a:sym typeface="Symbol" pitchFamily="18" charset="2"/>
              </a:rPr>
              <a:t> for all individuals (temporary)</a:t>
            </a:r>
          </a:p>
          <a:p>
            <a:pPr eaLnBrk="1" hangingPunct="1"/>
            <a:r>
              <a:rPr lang="en-US" sz="2000" smtClean="0">
                <a:sym typeface="Symbol" pitchFamily="18" charset="2"/>
              </a:rPr>
              <a:t>Implied probabilities for observed outcomes</a:t>
            </a:r>
          </a:p>
          <a:p>
            <a:pPr eaLnBrk="1" hangingPunct="1">
              <a:buFont typeface="Wingdings" pitchFamily="2" charset="2"/>
              <a:buNone/>
            </a:pPr>
            <a:endParaRPr lang="en-US" sz="2000" smtClean="0">
              <a:sym typeface="Symbol" pitchFamily="18" charset="2"/>
            </a:endParaRPr>
          </a:p>
        </p:txBody>
      </p:sp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1828800" y="3962400"/>
          <a:ext cx="4800600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" name="Equation" r:id="rId4" imgW="3594100" imgH="762000" progId="Equation.DSMT4">
                  <p:embed/>
                </p:oleObj>
              </mc:Choice>
              <mc:Fallback>
                <p:oleObj name="Equation" r:id="rId4" imgW="3594100" imgH="7620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3962400"/>
                        <a:ext cx="4800600" cy="115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1" name="Rectangle 7"/>
          <p:cNvSpPr>
            <a:spLocks noChangeArrowheads="1"/>
          </p:cNvSpPr>
          <p:nvPr/>
        </p:nvSpPr>
        <p:spPr bwMode="auto">
          <a:xfrm>
            <a:off x="1676400" y="3886200"/>
            <a:ext cx="5105400" cy="1295400"/>
          </a:xfrm>
          <a:prstGeom prst="rect">
            <a:avLst/>
          </a:prstGeom>
          <a:solidFill>
            <a:srgbClr val="FF0000">
              <a:alpha val="1411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Specifying the Probabilities</a:t>
            </a:r>
          </a:p>
        </p:txBody>
      </p:sp>
      <p:sp>
        <p:nvSpPr>
          <p:cNvPr id="10243" name="Text Box 4"/>
          <p:cNvSpPr txBox="1">
            <a:spLocks noChangeArrowheads="1"/>
          </p:cNvSpPr>
          <p:nvPr/>
        </p:nvSpPr>
        <p:spPr bwMode="auto">
          <a:xfrm>
            <a:off x="685800" y="1828800"/>
            <a:ext cx="8229600" cy="201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•</a:t>
            </a:r>
            <a:r>
              <a:rPr lang="en-US">
                <a:solidFill>
                  <a:schemeClr val="folHlink"/>
                </a:solidFill>
                <a:latin typeface="Tahoma" pitchFamily="34" charset="0"/>
              </a:rPr>
              <a:t> </a:t>
            </a:r>
            <a:r>
              <a:rPr lang="en-US">
                <a:latin typeface="Tahoma" pitchFamily="34" charset="0"/>
              </a:rPr>
              <a:t>Choice specific attributes (</a:t>
            </a:r>
            <a:r>
              <a:rPr lang="en-US" b="1">
                <a:latin typeface="Tahoma" pitchFamily="34" charset="0"/>
              </a:rPr>
              <a:t>X</a:t>
            </a:r>
            <a:r>
              <a:rPr lang="en-US">
                <a:latin typeface="Tahoma" pitchFamily="34" charset="0"/>
              </a:rPr>
              <a:t>) vary by choices, multiply by generic</a:t>
            </a:r>
          </a:p>
          <a:p>
            <a:pPr eaLnBrk="1" hangingPunct="1"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  coefficients.  E.g., TTME=terminal time, GC=generalized cost of travel mode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>
                <a:latin typeface="Tahoma" pitchFamily="34" charset="0"/>
              </a:rPr>
              <a:t> Generic characteristics (Income, constants) must be interacted with</a:t>
            </a:r>
          </a:p>
          <a:p>
            <a:pPr eaLnBrk="1" hangingPunct="1"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  choice specific constants. </a:t>
            </a:r>
          </a:p>
          <a:p>
            <a:pPr eaLnBrk="1" hangingPunct="1"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• Estimation by maximum likelihood; d</a:t>
            </a:r>
            <a:r>
              <a:rPr lang="en-US" baseline="-25000">
                <a:latin typeface="Tahoma" pitchFamily="34" charset="0"/>
              </a:rPr>
              <a:t>ij</a:t>
            </a:r>
            <a:r>
              <a:rPr lang="en-US">
                <a:latin typeface="Tahoma" pitchFamily="34" charset="0"/>
              </a:rPr>
              <a:t> = 1 if person i chooses j</a:t>
            </a:r>
          </a:p>
        </p:txBody>
      </p:sp>
      <p:graphicFrame>
        <p:nvGraphicFramePr>
          <p:cNvPr id="10244" name="Object 4"/>
          <p:cNvGraphicFramePr>
            <a:graphicFrameLocks noChangeAspect="1"/>
          </p:cNvGraphicFramePr>
          <p:nvPr/>
        </p:nvGraphicFramePr>
        <p:xfrm>
          <a:off x="1828800" y="4114800"/>
          <a:ext cx="4800600" cy="199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" name="Equation" r:id="rId4" imgW="3594100" imgH="1320800" progId="Equation.DSMT4">
                  <p:embed/>
                </p:oleObj>
              </mc:Choice>
              <mc:Fallback>
                <p:oleObj name="Equation" r:id="rId4" imgW="3594100" imgH="13208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4114800"/>
                        <a:ext cx="4800600" cy="1997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5" name="Rectangle 8"/>
          <p:cNvSpPr>
            <a:spLocks noChangeArrowheads="1"/>
          </p:cNvSpPr>
          <p:nvPr/>
        </p:nvSpPr>
        <p:spPr bwMode="auto">
          <a:xfrm>
            <a:off x="1752600" y="4038600"/>
            <a:ext cx="5562600" cy="23622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809625"/>
            <a:ext cx="8229600" cy="608013"/>
          </a:xfrm>
        </p:spPr>
        <p:txBody>
          <a:bodyPr/>
          <a:lstStyle/>
          <a:p>
            <a:pPr eaLnBrk="1" hangingPunct="1"/>
            <a:r>
              <a:rPr lang="en-US" sz="2800" b="1" smtClean="0"/>
              <a:t>Using the Model to Measure Consumer Surplus</a:t>
            </a:r>
          </a:p>
        </p:txBody>
      </p:sp>
      <p:graphicFrame>
        <p:nvGraphicFramePr>
          <p:cNvPr id="11267" name="Object 4"/>
          <p:cNvGraphicFramePr>
            <a:graphicFrameLocks noChangeAspect="1"/>
          </p:cNvGraphicFramePr>
          <p:nvPr/>
        </p:nvGraphicFramePr>
        <p:xfrm>
          <a:off x="762000" y="1828800"/>
          <a:ext cx="6962775" cy="3957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0" name="Equation" r:id="rId4" imgW="3035300" imgH="1727200" progId="Equation.DSMT4">
                  <p:embed/>
                </p:oleObj>
              </mc:Choice>
              <mc:Fallback>
                <p:oleObj name="Equation" r:id="rId4" imgW="3035300" imgH="17272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828800"/>
                        <a:ext cx="6962775" cy="3957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8" name="Rectangle 7"/>
          <p:cNvSpPr>
            <a:spLocks noChangeArrowheads="1"/>
          </p:cNvSpPr>
          <p:nvPr/>
        </p:nvSpPr>
        <p:spPr bwMode="auto">
          <a:xfrm>
            <a:off x="1295400" y="3505200"/>
            <a:ext cx="6172200" cy="914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69" name="Rectangle 8"/>
          <p:cNvSpPr>
            <a:spLocks noChangeArrowheads="1"/>
          </p:cNvSpPr>
          <p:nvPr/>
        </p:nvSpPr>
        <p:spPr bwMode="auto">
          <a:xfrm>
            <a:off x="1295400" y="1752600"/>
            <a:ext cx="6172200" cy="914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Willingness to Pay</a:t>
            </a:r>
          </a:p>
        </p:txBody>
      </p:sp>
      <p:graphicFrame>
        <p:nvGraphicFramePr>
          <p:cNvPr id="12291" name="Object 5"/>
          <p:cNvGraphicFramePr>
            <a:graphicFrameLocks noChangeAspect="1"/>
          </p:cNvGraphicFramePr>
          <p:nvPr/>
        </p:nvGraphicFramePr>
        <p:xfrm>
          <a:off x="1143000" y="1828800"/>
          <a:ext cx="7391400" cy="382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3" name="Equation" r:id="rId4" imgW="3581400" imgH="1854200" progId="Equation.DSMT4">
                  <p:embed/>
                </p:oleObj>
              </mc:Choice>
              <mc:Fallback>
                <p:oleObj name="Equation" r:id="rId4" imgW="3581400" imgH="18542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828800"/>
                        <a:ext cx="7391400" cy="3825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2" name="Rectangle 6"/>
          <p:cNvSpPr>
            <a:spLocks noChangeArrowheads="1"/>
          </p:cNvSpPr>
          <p:nvPr/>
        </p:nvSpPr>
        <p:spPr bwMode="auto">
          <a:xfrm>
            <a:off x="2057400" y="2209800"/>
            <a:ext cx="4800600" cy="8382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Observed Data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95400" y="1752600"/>
            <a:ext cx="7620000" cy="3962400"/>
          </a:xfrm>
        </p:spPr>
        <p:txBody>
          <a:bodyPr/>
          <a:lstStyle/>
          <a:p>
            <a:pPr eaLnBrk="1" hangingPunct="1"/>
            <a:r>
              <a:rPr lang="en-US" sz="2000" smtClean="0"/>
              <a:t>Types of Data</a:t>
            </a:r>
          </a:p>
          <a:p>
            <a:pPr lvl="1" eaLnBrk="1" hangingPunct="1"/>
            <a:r>
              <a:rPr lang="en-US" sz="1600" smtClean="0"/>
              <a:t>Individual choice</a:t>
            </a:r>
          </a:p>
          <a:p>
            <a:pPr lvl="1" eaLnBrk="1" hangingPunct="1"/>
            <a:r>
              <a:rPr lang="en-US" sz="1600" smtClean="0"/>
              <a:t>Market shares – consumer markets</a:t>
            </a:r>
          </a:p>
          <a:p>
            <a:pPr lvl="1" eaLnBrk="1" hangingPunct="1"/>
            <a:r>
              <a:rPr lang="en-US" sz="1600" smtClean="0"/>
              <a:t>Frequencies – vote counts</a:t>
            </a:r>
          </a:p>
          <a:p>
            <a:pPr lvl="1" eaLnBrk="1" hangingPunct="1"/>
            <a:r>
              <a:rPr lang="en-US" sz="1600" smtClean="0"/>
              <a:t>Ranks – contests, preference rankings</a:t>
            </a:r>
          </a:p>
          <a:p>
            <a:pPr eaLnBrk="1" hangingPunct="1"/>
            <a:r>
              <a:rPr lang="en-US" sz="2000" smtClean="0"/>
              <a:t>Attributes and Characteristics</a:t>
            </a:r>
          </a:p>
          <a:p>
            <a:pPr lvl="1" eaLnBrk="1" hangingPunct="1"/>
            <a:r>
              <a:rPr lang="en-US" sz="1600" smtClean="0"/>
              <a:t>Attributes are features of the choices such as price</a:t>
            </a:r>
          </a:p>
          <a:p>
            <a:pPr lvl="1" eaLnBrk="1" hangingPunct="1"/>
            <a:r>
              <a:rPr lang="en-US" sz="1600" smtClean="0"/>
              <a:t>Characteristics are features of the chooser such as age, gender and income.</a:t>
            </a:r>
          </a:p>
          <a:p>
            <a:pPr eaLnBrk="1" hangingPunct="1"/>
            <a:r>
              <a:rPr lang="en-US" sz="2000" smtClean="0"/>
              <a:t>Choice Settings</a:t>
            </a:r>
          </a:p>
          <a:p>
            <a:pPr lvl="1" eaLnBrk="1" hangingPunct="1"/>
            <a:r>
              <a:rPr lang="en-US" sz="1600" smtClean="0"/>
              <a:t>Cross section</a:t>
            </a:r>
          </a:p>
          <a:p>
            <a:pPr lvl="1" eaLnBrk="1" hangingPunct="1"/>
            <a:r>
              <a:rPr lang="en-US" sz="1600" smtClean="0"/>
              <a:t>Repeated measurement (panel data)</a:t>
            </a:r>
          </a:p>
          <a:p>
            <a:pPr lvl="2" eaLnBrk="1" hangingPunct="1"/>
            <a:r>
              <a:rPr lang="en-US" sz="1400" smtClean="0"/>
              <a:t>Stated choice experiments</a:t>
            </a:r>
          </a:p>
          <a:p>
            <a:pPr lvl="2" eaLnBrk="1" hangingPunct="1"/>
            <a:r>
              <a:rPr lang="en-US" sz="1400" smtClean="0"/>
              <a:t>Repeated observations – THE scanner data on consumer choices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048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 Data on Discrete Choices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1828800"/>
            <a:ext cx="7315200" cy="4267200"/>
          </a:xfrm>
        </p:spPr>
        <p:txBody>
          <a:bodyPr/>
          <a:lstStyle/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endParaRPr lang="en-US" sz="1200" b="1" smtClean="0">
              <a:latin typeface="Courier New" pitchFamily="49" charset="0"/>
            </a:endParaRP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     CHOICE                     ATTRIBUTES                  CHARACTERISTIC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MODE    TRAVEL       INVC      INVT     TTME     GC              HINC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AIR     .00000      59.000   100.00   69.000   70.000          35.000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TRAIN   .00000      31.000   372.00   34.000   71.000          35.000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BUS     .00000      25.000   417.00   35.000   70.000          35.000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CAR     1.0000      10.000   180.00   .00000   30.000          35.000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AIR     .00000      58.000   68.000   64.000   68.000          30.000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TRAIN   .00000      31.000   354.00   44.000   84.000          30.000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BUS     .00000      25.000   399.00   53.000   85.000          30.000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CAR     1.0000      11.000   255.00   .00000   50.000          30.000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AIR     .00000      127.00   193.00   69.000   148.00          60.000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TRAIN   .00000      109.00   888.00   34.000   205.00          60.000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BUS     1.0000      52.000   1025.0   60.000   163.00          60.000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CAR     .00000      50.000   892.00   .00000   147.00          60.000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AIR     .00000      44.000   100.00   64.000   59.000          70.000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TRAIN   .00000      25.000   351.00   44.000   78.000          70.000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BUS     .00000      20.000   361.00   53.000   75.000          70.000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CAR     1.0000      5.0000   180.00   .00000   32.000          70.000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b="1" smtClean="0">
              <a:latin typeface="Courier New" pitchFamily="49" charset="0"/>
            </a:endParaRPr>
          </a:p>
        </p:txBody>
      </p:sp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1009650" y="1981200"/>
            <a:ext cx="1447800" cy="3352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1" name="Rectangle 6"/>
          <p:cNvSpPr>
            <a:spLocks noChangeArrowheads="1"/>
          </p:cNvSpPr>
          <p:nvPr/>
        </p:nvSpPr>
        <p:spPr bwMode="auto">
          <a:xfrm>
            <a:off x="2895600" y="1981200"/>
            <a:ext cx="3124200" cy="33528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2" name="Rectangle 7"/>
          <p:cNvSpPr>
            <a:spLocks noChangeArrowheads="1"/>
          </p:cNvSpPr>
          <p:nvPr/>
        </p:nvSpPr>
        <p:spPr bwMode="auto">
          <a:xfrm>
            <a:off x="6553200" y="1981200"/>
            <a:ext cx="1447800" cy="3352800"/>
          </a:xfrm>
          <a:prstGeom prst="rect">
            <a:avLst/>
          </a:prstGeom>
          <a:solidFill>
            <a:srgbClr val="FFFF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733425"/>
            <a:ext cx="7162800" cy="684213"/>
          </a:xfrm>
        </p:spPr>
        <p:txBody>
          <a:bodyPr/>
          <a:lstStyle/>
          <a:p>
            <a:pPr eaLnBrk="1" hangingPunct="1"/>
            <a:r>
              <a:rPr lang="en-US" smtClean="0"/>
              <a:t>Estimated MNL Model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1447800" y="1600200"/>
            <a:ext cx="6477000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</a:rPr>
              <a:t>Log likelihood function      -199.97662</a:t>
            </a:r>
          </a:p>
          <a:p>
            <a:r>
              <a:rPr lang="en-US" sz="1200" b="1">
                <a:latin typeface="Courier New" pitchFamily="49" charset="0"/>
              </a:rPr>
              <a:t>Estimation based on N =    210, K =   5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1.95216      409.95325</a:t>
            </a:r>
          </a:p>
          <a:p>
            <a:r>
              <a:rPr lang="en-US" sz="1200" b="1">
                <a:latin typeface="Courier New" pitchFamily="49" charset="0"/>
              </a:rPr>
              <a:t>Fin.Smpl.AIC     1.95356      410.24736</a:t>
            </a:r>
          </a:p>
          <a:p>
            <a:r>
              <a:rPr lang="en-US" sz="1200" b="1">
                <a:latin typeface="Courier New" pitchFamily="49" charset="0"/>
              </a:rPr>
              <a:t>Bayes IC         2.03185      426.68878</a:t>
            </a:r>
          </a:p>
          <a:p>
            <a:r>
              <a:rPr lang="en-US" sz="1200" b="1">
                <a:latin typeface="Courier New" pitchFamily="49" charset="0"/>
              </a:rPr>
              <a:t>Hannan Quinn     1.98438      416.71880</a:t>
            </a:r>
          </a:p>
          <a:p>
            <a:r>
              <a:rPr lang="en-US" sz="12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</a:rPr>
              <a:t>Constants only   -283.7588  .2953 .2896</a:t>
            </a:r>
          </a:p>
          <a:p>
            <a:r>
              <a:rPr lang="en-US" sz="1200" b="1">
                <a:latin typeface="Courier New" pitchFamily="49" charset="0"/>
              </a:rPr>
              <a:t>Chi-squared[ 2]          =    167.56429</a:t>
            </a:r>
          </a:p>
          <a:p>
            <a:r>
              <a:rPr lang="en-US" sz="1200" b="1">
                <a:latin typeface="Courier New" pitchFamily="49" charset="0"/>
              </a:rPr>
              <a:t>Prob [ chi squared &gt; value ] =   .00000</a:t>
            </a:r>
          </a:p>
          <a:p>
            <a:r>
              <a:rPr lang="en-US" sz="12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GC|    -.01578***       .00438       -3.601   .0003</a:t>
            </a:r>
          </a:p>
          <a:p>
            <a:r>
              <a:rPr lang="en-US" sz="1200" b="1">
                <a:latin typeface="Courier New" pitchFamily="49" charset="0"/>
              </a:rPr>
              <a:t>    TTME|    -.09709***       .01044       -9.304   .0000</a:t>
            </a:r>
          </a:p>
          <a:p>
            <a:r>
              <a:rPr lang="en-US" sz="1200" b="1">
                <a:latin typeface="Courier New" pitchFamily="49" charset="0"/>
              </a:rPr>
              <a:t>   A_AIR|    5.77636***       .65592        8.807   .0000</a:t>
            </a:r>
          </a:p>
          <a:p>
            <a:r>
              <a:rPr lang="en-US" sz="1200" b="1">
                <a:latin typeface="Courier New" pitchFamily="49" charset="0"/>
              </a:rPr>
              <a:t> A_TRAIN|    3.92300***       .44199        8.876   .0000</a:t>
            </a:r>
          </a:p>
          <a:p>
            <a:r>
              <a:rPr lang="en-US" sz="1200" b="1">
                <a:latin typeface="Courier New" pitchFamily="49" charset="0"/>
              </a:rPr>
              <a:t>   A_BUS|    3.21073***       .44965        7.140   .0000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15364" name="Line 5"/>
          <p:cNvSpPr>
            <a:spLocks noChangeShapeType="1"/>
          </p:cNvSpPr>
          <p:nvPr/>
        </p:nvSpPr>
        <p:spPr bwMode="auto">
          <a:xfrm flipH="1">
            <a:off x="5257800" y="2286000"/>
            <a:ext cx="1524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365" name="Rectangle 4"/>
          <p:cNvSpPr>
            <a:spLocks noChangeArrowheads="1"/>
          </p:cNvSpPr>
          <p:nvPr/>
        </p:nvSpPr>
        <p:spPr bwMode="auto">
          <a:xfrm>
            <a:off x="1447800" y="3810000"/>
            <a:ext cx="3733800" cy="609600"/>
          </a:xfrm>
          <a:prstGeom prst="rect">
            <a:avLst/>
          </a:prstGeom>
          <a:solidFill>
            <a:schemeClr val="accent1">
              <a:alpha val="27058"/>
            </a:scheme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5366" name="Rectangle 5"/>
          <p:cNvSpPr>
            <a:spLocks noChangeArrowheads="1"/>
          </p:cNvSpPr>
          <p:nvPr/>
        </p:nvSpPr>
        <p:spPr bwMode="auto">
          <a:xfrm>
            <a:off x="1447800" y="2192338"/>
            <a:ext cx="3733800" cy="228600"/>
          </a:xfrm>
          <a:prstGeom prst="rect">
            <a:avLst/>
          </a:prstGeom>
          <a:solidFill>
            <a:schemeClr val="accent1">
              <a:alpha val="27058"/>
            </a:scheme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5367" name="Rectangle 6"/>
          <p:cNvSpPr>
            <a:spLocks noChangeArrowheads="1"/>
          </p:cNvSpPr>
          <p:nvPr/>
        </p:nvSpPr>
        <p:spPr bwMode="auto">
          <a:xfrm>
            <a:off x="1447800" y="5257800"/>
            <a:ext cx="5486400" cy="990600"/>
          </a:xfrm>
          <a:prstGeom prst="rect">
            <a:avLst/>
          </a:prstGeom>
          <a:solidFill>
            <a:schemeClr val="accent1">
              <a:alpha val="27058"/>
            </a:scheme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5"/>
          <p:cNvSpPr txBox="1">
            <a:spLocks noChangeArrowheads="1"/>
          </p:cNvSpPr>
          <p:nvPr/>
        </p:nvSpPr>
        <p:spPr bwMode="auto">
          <a:xfrm>
            <a:off x="1143000" y="1676400"/>
            <a:ext cx="6477000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</a:rPr>
              <a:t>Log likelihood function      -199.97662</a:t>
            </a:r>
          </a:p>
          <a:p>
            <a:r>
              <a:rPr lang="en-US" sz="1200" b="1">
                <a:latin typeface="Courier New" pitchFamily="49" charset="0"/>
              </a:rPr>
              <a:t>Estimation based on N =    210, K =   5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1.95216      409.95325</a:t>
            </a:r>
          </a:p>
          <a:p>
            <a:r>
              <a:rPr lang="en-US" sz="1200" b="1">
                <a:latin typeface="Courier New" pitchFamily="49" charset="0"/>
              </a:rPr>
              <a:t>Fin.Smpl.AIC     1.95356      410.24736</a:t>
            </a:r>
          </a:p>
          <a:p>
            <a:r>
              <a:rPr lang="en-US" sz="1200" b="1">
                <a:latin typeface="Courier New" pitchFamily="49" charset="0"/>
              </a:rPr>
              <a:t>Bayes IC         2.03185      426.68878</a:t>
            </a:r>
          </a:p>
          <a:p>
            <a:r>
              <a:rPr lang="en-US" sz="1200" b="1">
                <a:latin typeface="Courier New" pitchFamily="49" charset="0"/>
              </a:rPr>
              <a:t>Hannan Quinn     1.98438      416.71880</a:t>
            </a:r>
          </a:p>
          <a:p>
            <a:r>
              <a:rPr lang="en-US" sz="12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</a:rPr>
              <a:t>Constants only   -283.7588  .2953 .2896</a:t>
            </a:r>
          </a:p>
          <a:p>
            <a:r>
              <a:rPr lang="en-US" sz="1200" b="1">
                <a:latin typeface="Courier New" pitchFamily="49" charset="0"/>
              </a:rPr>
              <a:t>Chi-squared[ 2]          =    167.56429</a:t>
            </a:r>
          </a:p>
          <a:p>
            <a:r>
              <a:rPr lang="en-US" sz="1200" b="1">
                <a:latin typeface="Courier New" pitchFamily="49" charset="0"/>
              </a:rPr>
              <a:t>Prob [ chi squared &gt; value ] =   .00000</a:t>
            </a:r>
          </a:p>
          <a:p>
            <a:r>
              <a:rPr lang="en-US" sz="12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GC|    -.01578***       .00438       -3.601   .0003</a:t>
            </a:r>
          </a:p>
          <a:p>
            <a:r>
              <a:rPr lang="en-US" sz="1200" b="1">
                <a:latin typeface="Courier New" pitchFamily="49" charset="0"/>
              </a:rPr>
              <a:t>    TTME|    -.09709***       .01044       -9.304   .0000</a:t>
            </a:r>
          </a:p>
          <a:p>
            <a:r>
              <a:rPr lang="en-US" sz="1200" b="1">
                <a:latin typeface="Courier New" pitchFamily="49" charset="0"/>
              </a:rPr>
              <a:t>   A_AIR|    5.77636***       .65592        8.807   .0000</a:t>
            </a:r>
          </a:p>
          <a:p>
            <a:r>
              <a:rPr lang="en-US" sz="1200" b="1">
                <a:latin typeface="Courier New" pitchFamily="49" charset="0"/>
              </a:rPr>
              <a:t> A_TRAIN|    3.92300***       .44199        8.876   .0000</a:t>
            </a:r>
          </a:p>
          <a:p>
            <a:r>
              <a:rPr lang="en-US" sz="1200" b="1">
                <a:latin typeface="Courier New" pitchFamily="49" charset="0"/>
              </a:rPr>
              <a:t>   A_BUS|    3.21073***       .44965        7.140   .0000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16387" name="Rectangle 6"/>
          <p:cNvSpPr>
            <a:spLocks noChangeArrowheads="1"/>
          </p:cNvSpPr>
          <p:nvPr/>
        </p:nvSpPr>
        <p:spPr bwMode="auto">
          <a:xfrm>
            <a:off x="2209800" y="5334000"/>
            <a:ext cx="1295400" cy="990600"/>
          </a:xfrm>
          <a:prstGeom prst="rect">
            <a:avLst/>
          </a:prstGeom>
          <a:solidFill>
            <a:srgbClr val="FF0000">
              <a:alpha val="14902"/>
            </a:srgb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8" name="Rectangle 8"/>
          <p:cNvSpPr>
            <a:spLocks noChangeArrowheads="1"/>
          </p:cNvSpPr>
          <p:nvPr/>
        </p:nvSpPr>
        <p:spPr bwMode="auto">
          <a:xfrm>
            <a:off x="838200" y="609600"/>
            <a:ext cx="7162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ctr" eaLnBrk="1" hangingPunct="1"/>
            <a:r>
              <a:rPr lang="en-US" sz="3200">
                <a:solidFill>
                  <a:schemeClr val="tx2"/>
                </a:solidFill>
                <a:latin typeface="Arial" charset="0"/>
              </a:rPr>
              <a:t>Estimated MNL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5"/>
          <p:cNvSpPr txBox="1">
            <a:spLocks noChangeArrowheads="1"/>
          </p:cNvSpPr>
          <p:nvPr/>
        </p:nvSpPr>
        <p:spPr bwMode="auto">
          <a:xfrm>
            <a:off x="1143000" y="1676400"/>
            <a:ext cx="6477000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</a:rPr>
              <a:t>Log likelihood function      -199.97662</a:t>
            </a:r>
          </a:p>
          <a:p>
            <a:r>
              <a:rPr lang="en-US" sz="1200" b="1">
                <a:latin typeface="Courier New" pitchFamily="49" charset="0"/>
              </a:rPr>
              <a:t>Estimation based on N =    210, K =   5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1.95216      409.95325</a:t>
            </a:r>
          </a:p>
          <a:p>
            <a:r>
              <a:rPr lang="en-US" sz="1200" b="1">
                <a:latin typeface="Courier New" pitchFamily="49" charset="0"/>
              </a:rPr>
              <a:t>Fin.Smpl.AIC     1.95356      410.24736</a:t>
            </a:r>
          </a:p>
          <a:p>
            <a:r>
              <a:rPr lang="en-US" sz="1200" b="1">
                <a:latin typeface="Courier New" pitchFamily="49" charset="0"/>
              </a:rPr>
              <a:t>Bayes IC         2.03185      426.68878</a:t>
            </a:r>
          </a:p>
          <a:p>
            <a:r>
              <a:rPr lang="en-US" sz="1200" b="1">
                <a:latin typeface="Courier New" pitchFamily="49" charset="0"/>
              </a:rPr>
              <a:t>Hannan Quinn     1.98438      416.71880</a:t>
            </a:r>
          </a:p>
          <a:p>
            <a:r>
              <a:rPr lang="en-US" sz="12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</a:rPr>
              <a:t>Constants only   -283.7588  .2953 .2896</a:t>
            </a:r>
          </a:p>
          <a:p>
            <a:r>
              <a:rPr lang="en-US" sz="1200" b="1">
                <a:latin typeface="Courier New" pitchFamily="49" charset="0"/>
              </a:rPr>
              <a:t>Chi-squared[ 2]          =    167.56429</a:t>
            </a:r>
          </a:p>
          <a:p>
            <a:r>
              <a:rPr lang="en-US" sz="1200" b="1">
                <a:latin typeface="Courier New" pitchFamily="49" charset="0"/>
              </a:rPr>
              <a:t>Prob [ chi squared &gt; value ] =   .00000</a:t>
            </a:r>
          </a:p>
          <a:p>
            <a:r>
              <a:rPr lang="en-US" sz="12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GC|    -.01578***       .00438       -3.601   .0003</a:t>
            </a:r>
          </a:p>
          <a:p>
            <a:r>
              <a:rPr lang="en-US" sz="1200" b="1">
                <a:latin typeface="Courier New" pitchFamily="49" charset="0"/>
              </a:rPr>
              <a:t>    TTME|    -.09709***       .01044       -9.304   .0000</a:t>
            </a:r>
          </a:p>
          <a:p>
            <a:r>
              <a:rPr lang="en-US" sz="1200" b="1">
                <a:latin typeface="Courier New" pitchFamily="49" charset="0"/>
              </a:rPr>
              <a:t>   A_AIR|    5.77636***       .65592        8.807   .0000</a:t>
            </a:r>
          </a:p>
          <a:p>
            <a:r>
              <a:rPr lang="en-US" sz="1200" b="1">
                <a:latin typeface="Courier New" pitchFamily="49" charset="0"/>
              </a:rPr>
              <a:t> A_TRAIN|    3.92300***       .44199        8.876   .0000</a:t>
            </a:r>
          </a:p>
          <a:p>
            <a:r>
              <a:rPr lang="en-US" sz="1200" b="1">
                <a:latin typeface="Courier New" pitchFamily="49" charset="0"/>
              </a:rPr>
              <a:t>   A_BUS|    3.21073***       .44965        7.140   .0000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17411" name="Rectangle 6"/>
          <p:cNvSpPr>
            <a:spLocks noChangeArrowheads="1"/>
          </p:cNvSpPr>
          <p:nvPr/>
        </p:nvSpPr>
        <p:spPr bwMode="auto">
          <a:xfrm>
            <a:off x="3657600" y="5334000"/>
            <a:ext cx="2209800" cy="990600"/>
          </a:xfrm>
          <a:prstGeom prst="rect">
            <a:avLst/>
          </a:prstGeom>
          <a:solidFill>
            <a:srgbClr val="FF0000">
              <a:alpha val="14902"/>
            </a:srgb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2" name="Rectangle 8"/>
          <p:cNvSpPr>
            <a:spLocks noChangeArrowheads="1"/>
          </p:cNvSpPr>
          <p:nvPr/>
        </p:nvSpPr>
        <p:spPr bwMode="auto">
          <a:xfrm>
            <a:off x="838200" y="609600"/>
            <a:ext cx="7162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ctr" eaLnBrk="1" hangingPunct="1"/>
            <a:r>
              <a:rPr lang="en-US" sz="3200">
                <a:solidFill>
                  <a:schemeClr val="tx2"/>
                </a:solidFill>
                <a:latin typeface="Arial" charset="0"/>
              </a:rPr>
              <a:t>Estimated MNL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581025"/>
            <a:ext cx="8229600" cy="760413"/>
          </a:xfrm>
        </p:spPr>
        <p:txBody>
          <a:bodyPr/>
          <a:lstStyle/>
          <a:p>
            <a:pPr eaLnBrk="1" hangingPunct="1"/>
            <a:r>
              <a:rPr lang="en-US" smtClean="0"/>
              <a:t>Model Fit Based on Log Likelihood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600200" y="1600200"/>
            <a:ext cx="58674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Three sets of predicted probabilities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No model:  P</a:t>
            </a:r>
            <a:r>
              <a:rPr lang="en-US" sz="1600" smtClean="0"/>
              <a:t>ij</a:t>
            </a:r>
            <a:r>
              <a:rPr lang="en-US" sz="2000" smtClean="0"/>
              <a:t>  =  1/J  (.25)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Constants only: P</a:t>
            </a:r>
            <a:r>
              <a:rPr lang="en-US" sz="1600" smtClean="0"/>
              <a:t>ij</a:t>
            </a:r>
            <a:r>
              <a:rPr lang="en-US" sz="2000" smtClean="0"/>
              <a:t>  =  (1/N)</a:t>
            </a:r>
            <a:r>
              <a:rPr lang="en-US" smtClean="0">
                <a:sym typeface="Symbol" pitchFamily="18" charset="2"/>
              </a:rPr>
              <a:t></a:t>
            </a:r>
            <a:r>
              <a:rPr lang="en-US" sz="1600" smtClean="0">
                <a:sym typeface="Symbol" pitchFamily="18" charset="2"/>
              </a:rPr>
              <a:t>i</a:t>
            </a:r>
            <a:r>
              <a:rPr lang="en-US" sz="2000" smtClean="0">
                <a:sym typeface="Symbol" pitchFamily="18" charset="2"/>
              </a:rPr>
              <a:t> d</a:t>
            </a:r>
            <a:r>
              <a:rPr lang="en-US" sz="1600" smtClean="0">
                <a:sym typeface="Symbol" pitchFamily="18" charset="2"/>
              </a:rPr>
              <a:t>ij</a:t>
            </a:r>
            <a:r>
              <a:rPr lang="en-US" sz="2000" smtClean="0"/>
              <a:t>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/>
              <a:t>   [(58,63,30,59)/210=.286,.300,.143,.281)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Estimated model: Logit probabilities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Compute log likelihood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Measure improvement in log likelihood with R-squared = 1 – LogL/LogL0 (“Adjusted” for number of parameters in the model.)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NOT A MEASURE OF “FIT!”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733425"/>
            <a:ext cx="7162800" cy="684213"/>
          </a:xfrm>
        </p:spPr>
        <p:txBody>
          <a:bodyPr/>
          <a:lstStyle/>
          <a:p>
            <a:pPr eaLnBrk="1" hangingPunct="1"/>
            <a:r>
              <a:rPr lang="en-US" smtClean="0"/>
              <a:t>Estimated MNL Model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1447800" y="1600200"/>
            <a:ext cx="6477000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</a:rPr>
              <a:t>Log likelihood function      -199.97662</a:t>
            </a:r>
          </a:p>
          <a:p>
            <a:r>
              <a:rPr lang="en-US" sz="1200" b="1">
                <a:latin typeface="Courier New" pitchFamily="49" charset="0"/>
              </a:rPr>
              <a:t>Estimation based on N =    210, K =   5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1.95216      409.95325</a:t>
            </a:r>
          </a:p>
          <a:p>
            <a:r>
              <a:rPr lang="en-US" sz="1200" b="1">
                <a:latin typeface="Courier New" pitchFamily="49" charset="0"/>
              </a:rPr>
              <a:t>Fin.Smpl.AIC     1.95356      410.24736</a:t>
            </a:r>
          </a:p>
          <a:p>
            <a:r>
              <a:rPr lang="en-US" sz="1200" b="1">
                <a:latin typeface="Courier New" pitchFamily="49" charset="0"/>
              </a:rPr>
              <a:t>Bayes IC         2.03185      426.68878</a:t>
            </a:r>
          </a:p>
          <a:p>
            <a:r>
              <a:rPr lang="en-US" sz="1200" b="1">
                <a:latin typeface="Courier New" pitchFamily="49" charset="0"/>
              </a:rPr>
              <a:t>Hannan Quinn     1.98438      416.71880</a:t>
            </a:r>
          </a:p>
          <a:p>
            <a:r>
              <a:rPr lang="en-US" sz="12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</a:rPr>
              <a:t>Constants only   -283.7588  .2953 .2896</a:t>
            </a:r>
          </a:p>
          <a:p>
            <a:r>
              <a:rPr lang="en-US" sz="1200" b="1">
                <a:latin typeface="Courier New" pitchFamily="49" charset="0"/>
              </a:rPr>
              <a:t>Chi-squared[ 2]          =    167.56429</a:t>
            </a:r>
          </a:p>
          <a:p>
            <a:r>
              <a:rPr lang="en-US" sz="1200" b="1">
                <a:latin typeface="Courier New" pitchFamily="49" charset="0"/>
              </a:rPr>
              <a:t>Prob [ chi squared &gt; value ] =   .00000</a:t>
            </a:r>
          </a:p>
          <a:p>
            <a:r>
              <a:rPr lang="en-US" sz="12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GC|    -.01578***       .00438       -3.601   .0003</a:t>
            </a:r>
          </a:p>
          <a:p>
            <a:r>
              <a:rPr lang="en-US" sz="1200" b="1">
                <a:latin typeface="Courier New" pitchFamily="49" charset="0"/>
              </a:rPr>
              <a:t>    TTME|    -.09709***       .01044       -9.304   .0000</a:t>
            </a:r>
          </a:p>
          <a:p>
            <a:r>
              <a:rPr lang="en-US" sz="1200" b="1">
                <a:latin typeface="Courier New" pitchFamily="49" charset="0"/>
              </a:rPr>
              <a:t>   A_AIR|    5.77636***       .65592        8.807   .0000</a:t>
            </a:r>
          </a:p>
          <a:p>
            <a:r>
              <a:rPr lang="en-US" sz="1200" b="1">
                <a:latin typeface="Courier New" pitchFamily="49" charset="0"/>
              </a:rPr>
              <a:t> A_TRAIN|    3.92300***       .44199        8.876   .0000</a:t>
            </a:r>
          </a:p>
          <a:p>
            <a:r>
              <a:rPr lang="en-US" sz="1200" b="1">
                <a:latin typeface="Courier New" pitchFamily="49" charset="0"/>
              </a:rPr>
              <a:t>   A_BUS|    3.21073***       .44965        7.140   .0000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19460" name="Rectangle 5"/>
          <p:cNvSpPr>
            <a:spLocks noChangeArrowheads="1"/>
          </p:cNvSpPr>
          <p:nvPr/>
        </p:nvSpPr>
        <p:spPr bwMode="auto">
          <a:xfrm>
            <a:off x="1524000" y="2171700"/>
            <a:ext cx="3657600" cy="228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1" name="Rectangle 6"/>
          <p:cNvSpPr>
            <a:spLocks noChangeArrowheads="1"/>
          </p:cNvSpPr>
          <p:nvPr/>
        </p:nvSpPr>
        <p:spPr bwMode="auto">
          <a:xfrm>
            <a:off x="1524000" y="3657600"/>
            <a:ext cx="31242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2" name="Rectangle 7"/>
          <p:cNvSpPr>
            <a:spLocks noChangeArrowheads="1"/>
          </p:cNvSpPr>
          <p:nvPr/>
        </p:nvSpPr>
        <p:spPr bwMode="auto">
          <a:xfrm>
            <a:off x="1524000" y="4038600"/>
            <a:ext cx="36576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533400"/>
            <a:ext cx="8229600" cy="914400"/>
          </a:xfrm>
        </p:spPr>
        <p:txBody>
          <a:bodyPr/>
          <a:lstStyle/>
          <a:p>
            <a:pPr eaLnBrk="1" hangingPunct="1"/>
            <a:r>
              <a:rPr lang="en-US" smtClean="0"/>
              <a:t>Fit the Model with Only ASCs</a:t>
            </a:r>
          </a:p>
        </p:txBody>
      </p:sp>
      <p:sp>
        <p:nvSpPr>
          <p:cNvPr id="20483" name="Text Box 5"/>
          <p:cNvSpPr txBox="1">
            <a:spLocks noChangeArrowheads="1"/>
          </p:cNvSpPr>
          <p:nvPr/>
        </p:nvSpPr>
        <p:spPr bwMode="auto">
          <a:xfrm>
            <a:off x="1447800" y="2209800"/>
            <a:ext cx="6629400" cy="410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</a:rPr>
              <a:t>Log likelihood function      -283.75877</a:t>
            </a:r>
          </a:p>
          <a:p>
            <a:r>
              <a:rPr lang="en-US" sz="1200" b="1">
                <a:latin typeface="Courier New" pitchFamily="49" charset="0"/>
              </a:rPr>
              <a:t>Estimation based on N =    210, K =   3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2.73104      573.51754</a:t>
            </a:r>
          </a:p>
          <a:p>
            <a:r>
              <a:rPr lang="en-US" sz="1200" b="1">
                <a:latin typeface="Courier New" pitchFamily="49" charset="0"/>
              </a:rPr>
              <a:t>Fin.Smpl.AIC     2.73159      573.63404</a:t>
            </a:r>
          </a:p>
          <a:p>
            <a:r>
              <a:rPr lang="en-US" sz="1200" b="1">
                <a:latin typeface="Courier New" pitchFamily="49" charset="0"/>
              </a:rPr>
              <a:t>Bayes IC         2.77885      583.55886</a:t>
            </a:r>
          </a:p>
          <a:p>
            <a:r>
              <a:rPr lang="en-US" sz="1200" b="1">
                <a:latin typeface="Courier New" pitchFamily="49" charset="0"/>
              </a:rPr>
              <a:t>Hannan Quinn     2.75037      577.57687</a:t>
            </a:r>
          </a:p>
          <a:p>
            <a:r>
              <a:rPr lang="en-US" sz="12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</a:rPr>
              <a:t>Constants only   -283.7588  .0000-.0048</a:t>
            </a:r>
          </a:p>
          <a:p>
            <a:r>
              <a:rPr lang="en-US" sz="12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A_AIR|    -.01709          .18491        -.092   .9263</a:t>
            </a:r>
          </a:p>
          <a:p>
            <a:r>
              <a:rPr lang="en-US" sz="1200" b="1">
                <a:latin typeface="Courier New" pitchFamily="49" charset="0"/>
              </a:rPr>
              <a:t> A_TRAIN|     .06560          .18117         .362   .7173</a:t>
            </a:r>
          </a:p>
          <a:p>
            <a:r>
              <a:rPr lang="en-US" sz="1200" b="1">
                <a:latin typeface="Courier New" pitchFamily="49" charset="0"/>
              </a:rPr>
              <a:t>   A_BUS|    -.67634***       .22424       -3.016   .0026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1524000" y="1600200"/>
            <a:ext cx="54102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>
                <a:latin typeface="Arial" charset="0"/>
              </a:rPr>
              <a:t>If the choice set varies across observations, this is the only way to obtain the restricted log likelihood.</a:t>
            </a:r>
          </a:p>
        </p:txBody>
      </p:sp>
      <p:sp>
        <p:nvSpPr>
          <p:cNvPr id="20485" name="Line 6"/>
          <p:cNvSpPr>
            <a:spLocks noChangeShapeType="1"/>
          </p:cNvSpPr>
          <p:nvPr/>
        </p:nvSpPr>
        <p:spPr bwMode="auto">
          <a:xfrm flipH="1">
            <a:off x="5181600" y="2895600"/>
            <a:ext cx="6858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685800"/>
            <a:ext cx="8229600" cy="685800"/>
          </a:xfrm>
        </p:spPr>
        <p:txBody>
          <a:bodyPr/>
          <a:lstStyle/>
          <a:p>
            <a:pPr eaLnBrk="1" hangingPunct="1"/>
            <a:r>
              <a:rPr lang="en-US" smtClean="0"/>
              <a:t>Descriptive Statistics</a:t>
            </a:r>
          </a:p>
        </p:txBody>
      </p:sp>
      <p:sp>
        <p:nvSpPr>
          <p:cNvPr id="21507" name="Text Box 4"/>
          <p:cNvSpPr txBox="1">
            <a:spLocks noChangeArrowheads="1"/>
          </p:cNvSpPr>
          <p:nvPr/>
        </p:nvSpPr>
        <p:spPr bwMode="auto">
          <a:xfrm>
            <a:off x="304800" y="1905000"/>
            <a:ext cx="8458200" cy="466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400" b="1">
                <a:latin typeface="Courier New" pitchFamily="49" charset="0"/>
              </a:rPr>
              <a:t>+-------------------------------------------------------------------------+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|             Descriptive Statistics for Alternative AIR                  :</a:t>
            </a:r>
          </a:p>
          <a:p>
            <a:r>
              <a:rPr lang="en-US" sz="1400" b="1">
                <a:latin typeface="Courier New" pitchFamily="49" charset="0"/>
              </a:rPr>
              <a:t>|     Utility Function          |                    |     58.0 observs.  |</a:t>
            </a:r>
          </a:p>
          <a:p>
            <a:r>
              <a:rPr lang="en-US" sz="1400" b="1">
                <a:latin typeface="Courier New" pitchFamily="49" charset="0"/>
              </a:rPr>
              <a:t>|     Coefficient               | All      210.0 obs.|that chose AIR      |</a:t>
            </a:r>
          </a:p>
          <a:p>
            <a:r>
              <a:rPr lang="en-US" sz="1400" b="1">
                <a:latin typeface="Courier New" pitchFamily="49" charset="0"/>
              </a:rPr>
              <a:t>| Name          Value  Variable | Mean      Std. Dev.|Mean      Std. Dev. |</a:t>
            </a:r>
          </a:p>
          <a:p>
            <a:r>
              <a:rPr lang="en-US" sz="1400" b="1">
                <a:latin typeface="Courier New" pitchFamily="49" charset="0"/>
              </a:rPr>
              <a:t>| -------------------  -------- | -------------------+------------------- |</a:t>
            </a:r>
          </a:p>
          <a:p>
            <a:r>
              <a:rPr lang="en-US" sz="1400" b="1">
                <a:latin typeface="Courier New" pitchFamily="49" charset="0"/>
              </a:rPr>
              <a:t>| GC           -.0158  GC       |  102.648     30.575|  113.552    33.198 |</a:t>
            </a:r>
          </a:p>
          <a:p>
            <a:r>
              <a:rPr lang="en-US" sz="1400" b="1">
                <a:latin typeface="Courier New" pitchFamily="49" charset="0"/>
              </a:rPr>
              <a:t>| TTME         -.0971  TTME     |   61.010     15.719|   46.534    24.389 |</a:t>
            </a:r>
          </a:p>
          <a:p>
            <a:r>
              <a:rPr lang="en-US" sz="1400" b="1">
                <a:latin typeface="Courier New" pitchFamily="49" charset="0"/>
              </a:rPr>
              <a:t>| A_AIR        5.7764  ONE      |    1.000       .000|    1.000      .000 |</a:t>
            </a:r>
          </a:p>
          <a:p>
            <a:r>
              <a:rPr lang="en-US" sz="1400" b="1">
                <a:latin typeface="Courier New" pitchFamily="49" charset="0"/>
              </a:rPr>
              <a:t>+-------------------------------------------------------------------------+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+-------------------------------------------------------------------------+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|             Descriptive Statistics for Alternative TRAIN                :</a:t>
            </a:r>
          </a:p>
          <a:p>
            <a:r>
              <a:rPr lang="en-US" sz="1400" b="1">
                <a:latin typeface="Courier New" pitchFamily="49" charset="0"/>
              </a:rPr>
              <a:t>|     Utility Function          |                    |     63.0 observs.  |</a:t>
            </a:r>
          </a:p>
          <a:p>
            <a:r>
              <a:rPr lang="en-US" sz="1400" b="1">
                <a:latin typeface="Courier New" pitchFamily="49" charset="0"/>
              </a:rPr>
              <a:t>|     Coefficient               | All      210.0 obs.|that chose TRAIN    |</a:t>
            </a:r>
          </a:p>
          <a:p>
            <a:r>
              <a:rPr lang="en-US" sz="1400" b="1">
                <a:latin typeface="Courier New" pitchFamily="49" charset="0"/>
              </a:rPr>
              <a:t>| Name          Value  Variable | Mean      Std. Dev.|Mean      Std. Dev. |</a:t>
            </a:r>
          </a:p>
          <a:p>
            <a:r>
              <a:rPr lang="en-US" sz="1400" b="1">
                <a:latin typeface="Courier New" pitchFamily="49" charset="0"/>
              </a:rPr>
              <a:t>| -------------------  -------- | -------------------+------------------- |</a:t>
            </a:r>
          </a:p>
          <a:p>
            <a:r>
              <a:rPr lang="en-US" sz="1400" b="1">
                <a:latin typeface="Courier New" pitchFamily="49" charset="0"/>
              </a:rPr>
              <a:t>| GC           -.0158  GC       |  130.200     58.235|  106.619    49.601 |</a:t>
            </a:r>
          </a:p>
          <a:p>
            <a:r>
              <a:rPr lang="en-US" sz="1400" b="1">
                <a:latin typeface="Courier New" pitchFamily="49" charset="0"/>
              </a:rPr>
              <a:t>| TTME         -.0971  TTME     |   35.690     12.279|   28.524    19.354 |</a:t>
            </a:r>
          </a:p>
          <a:p>
            <a:r>
              <a:rPr lang="en-US" sz="1400" b="1">
                <a:latin typeface="Courier New" pitchFamily="49" charset="0"/>
              </a:rPr>
              <a:t>| A_TRAIN      3.9230  ONE      |    1.000       .000|    1.000      .000 |</a:t>
            </a:r>
          </a:p>
          <a:p>
            <a:r>
              <a:rPr lang="en-US" sz="1400" b="1">
                <a:latin typeface="Courier New" pitchFamily="49" charset="0"/>
              </a:rPr>
              <a:t>+-------------------------------------------------------------------------+</a:t>
            </a:r>
          </a:p>
          <a:p>
            <a:pPr>
              <a:spcBef>
                <a:spcPct val="50000"/>
              </a:spcBef>
            </a:pPr>
            <a:endParaRPr lang="en-US" sz="1400">
              <a:latin typeface="Courier New" pitchFamily="49" charset="0"/>
            </a:endParaRPr>
          </a:p>
        </p:txBody>
      </p:sp>
      <p:sp>
        <p:nvSpPr>
          <p:cNvPr id="21508" name="Rectangle 5"/>
          <p:cNvSpPr>
            <a:spLocks noChangeArrowheads="1"/>
          </p:cNvSpPr>
          <p:nvPr/>
        </p:nvSpPr>
        <p:spPr bwMode="auto">
          <a:xfrm>
            <a:off x="533400" y="3200400"/>
            <a:ext cx="2819400" cy="685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9" name="Rectangle 6"/>
          <p:cNvSpPr>
            <a:spLocks noChangeArrowheads="1"/>
          </p:cNvSpPr>
          <p:nvPr/>
        </p:nvSpPr>
        <p:spPr bwMode="auto">
          <a:xfrm>
            <a:off x="6324600" y="3200400"/>
            <a:ext cx="1905000" cy="6858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Model Fit Based on Predictions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</a:t>
            </a:r>
            <a:r>
              <a:rPr lang="en-US" sz="1800" smtClean="0"/>
              <a:t>j</a:t>
            </a:r>
            <a:r>
              <a:rPr lang="en-US" sz="2400" smtClean="0"/>
              <a:t> = actual number of choosers of “j.”</a:t>
            </a:r>
          </a:p>
          <a:p>
            <a:pPr eaLnBrk="1" hangingPunct="1"/>
            <a:r>
              <a:rPr lang="en-US" sz="2400" smtClean="0"/>
              <a:t>Nfit</a:t>
            </a:r>
            <a:r>
              <a:rPr lang="en-US" sz="1800" smtClean="0"/>
              <a:t>j</a:t>
            </a:r>
            <a:r>
              <a:rPr lang="en-US" sz="2400" smtClean="0"/>
              <a:t> = </a:t>
            </a:r>
            <a:r>
              <a:rPr lang="en-US" sz="2400" smtClean="0">
                <a:sym typeface="Symbol" pitchFamily="18" charset="2"/>
              </a:rPr>
              <a:t></a:t>
            </a:r>
            <a:r>
              <a:rPr lang="en-US" smtClean="0">
                <a:sym typeface="Symbol" pitchFamily="18" charset="2"/>
              </a:rPr>
              <a:t></a:t>
            </a:r>
            <a:r>
              <a:rPr lang="en-US" sz="1800" smtClean="0">
                <a:sym typeface="Symbol" pitchFamily="18" charset="2"/>
              </a:rPr>
              <a:t>i</a:t>
            </a:r>
            <a:r>
              <a:rPr lang="en-US" sz="2400" smtClean="0">
                <a:sym typeface="Symbol" pitchFamily="18" charset="2"/>
              </a:rPr>
              <a:t> Predicted Probabilities for “j”</a:t>
            </a:r>
          </a:p>
          <a:p>
            <a:pPr eaLnBrk="1" hangingPunct="1"/>
            <a:r>
              <a:rPr lang="en-US" sz="2400" smtClean="0">
                <a:sym typeface="Symbol" pitchFamily="18" charset="2"/>
              </a:rPr>
              <a:t>Cross tabulate:  </a:t>
            </a:r>
            <a:br>
              <a:rPr lang="en-US" sz="2400" smtClean="0">
                <a:sym typeface="Symbol" pitchFamily="18" charset="2"/>
              </a:rPr>
            </a:br>
            <a:r>
              <a:rPr lang="en-US" sz="2400" smtClean="0">
                <a:sym typeface="Symbol" pitchFamily="18" charset="2"/>
              </a:rPr>
              <a:t>Predicted vs. Actual, cell prediction is cell probability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sym typeface="Symbol" pitchFamily="18" charset="2"/>
              </a:rPr>
              <a:t>    Predicted vs. Actual, cell prediction is the cell</a:t>
            </a:r>
            <a:br>
              <a:rPr lang="en-US" sz="2400" smtClean="0">
                <a:sym typeface="Symbol" pitchFamily="18" charset="2"/>
              </a:rPr>
            </a:br>
            <a:r>
              <a:rPr lang="en-US" sz="2400" smtClean="0">
                <a:sym typeface="Symbol" pitchFamily="18" charset="2"/>
              </a:rPr>
              <a:t>                      with the largest probability</a:t>
            </a:r>
          </a:p>
          <a:p>
            <a:pPr eaLnBrk="1" hangingPunct="1">
              <a:buFont typeface="Wingdings" pitchFamily="2" charset="2"/>
              <a:buNone/>
            </a:pPr>
            <a:endParaRPr lang="en-US" sz="2400" smtClean="0">
              <a:sym typeface="Symbol" pitchFamily="18" charset="2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sym typeface="Symbol" pitchFamily="18" charset="2"/>
              </a:rPr>
              <a:t>                      N</a:t>
            </a:r>
            <a:r>
              <a:rPr lang="en-US" sz="1800" smtClean="0">
                <a:sym typeface="Symbol" pitchFamily="18" charset="2"/>
              </a:rPr>
              <a:t>jk </a:t>
            </a:r>
            <a:r>
              <a:rPr lang="en-US" sz="2400" smtClean="0">
                <a:sym typeface="Symbol" pitchFamily="18" charset="2"/>
              </a:rPr>
              <a:t>=  </a:t>
            </a:r>
            <a:r>
              <a:rPr lang="en-US" smtClean="0">
                <a:sym typeface="Symbol" pitchFamily="18" charset="2"/>
              </a:rPr>
              <a:t></a:t>
            </a:r>
            <a:r>
              <a:rPr lang="en-US" sz="1800" smtClean="0">
                <a:sym typeface="Symbol" pitchFamily="18" charset="2"/>
              </a:rPr>
              <a:t>i</a:t>
            </a:r>
            <a:r>
              <a:rPr lang="en-US" sz="2400" smtClean="0">
                <a:sym typeface="Symbol" pitchFamily="18" charset="2"/>
              </a:rPr>
              <a:t> d</a:t>
            </a:r>
            <a:r>
              <a:rPr lang="en-US" sz="1800" smtClean="0">
                <a:sym typeface="Symbol" pitchFamily="18" charset="2"/>
              </a:rPr>
              <a:t>ij</a:t>
            </a:r>
            <a:r>
              <a:rPr lang="en-US" sz="2400" smtClean="0">
                <a:sym typeface="Symbol" pitchFamily="18" charset="2"/>
              </a:rPr>
              <a:t>  Predicted P(i,k)</a:t>
            </a:r>
            <a:br>
              <a:rPr lang="en-US" sz="2400" smtClean="0">
                <a:sym typeface="Symbol" pitchFamily="18" charset="2"/>
              </a:rPr>
            </a:br>
            <a:endParaRPr lang="en-US" sz="2400" smtClean="0">
              <a:sym typeface="Symbol" pitchFamily="18" charset="2"/>
            </a:endParaRP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22532" name="Rectangle 5"/>
          <p:cNvSpPr>
            <a:spLocks noChangeArrowheads="1"/>
          </p:cNvSpPr>
          <p:nvPr/>
        </p:nvSpPr>
        <p:spPr bwMode="auto">
          <a:xfrm>
            <a:off x="2133600" y="4648200"/>
            <a:ext cx="4419600" cy="685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Fit Measures Based on Crosstabulation</a:t>
            </a:r>
          </a:p>
        </p:txBody>
      </p:sp>
      <p:sp>
        <p:nvSpPr>
          <p:cNvPr id="23555" name="Text Box 4"/>
          <p:cNvSpPr txBox="1">
            <a:spLocks noChangeArrowheads="1"/>
          </p:cNvSpPr>
          <p:nvPr/>
        </p:nvSpPr>
        <p:spPr bwMode="auto">
          <a:xfrm>
            <a:off x="457200" y="1676400"/>
            <a:ext cx="8153400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        +-------------------------------------------------------+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        | Cross tabulation of actual choice vs. predicted P(j)  |</a:t>
            </a:r>
          </a:p>
          <a:p>
            <a:r>
              <a:rPr lang="en-US" sz="1200" b="1">
                <a:latin typeface="Courier New" pitchFamily="49" charset="0"/>
              </a:rPr>
              <a:t>        | Row indicator is actual, column is predicted.         |</a:t>
            </a:r>
          </a:p>
          <a:p>
            <a:r>
              <a:rPr lang="en-US" sz="1200" b="1">
                <a:latin typeface="Courier New" pitchFamily="49" charset="0"/>
              </a:rPr>
              <a:t>        | Predicted total is F(k,j,i)=Sum(i=1,...,N) P(k,j,i).  |</a:t>
            </a:r>
          </a:p>
          <a:p>
            <a:r>
              <a:rPr lang="en-US" sz="1200" b="1">
                <a:latin typeface="Courier New" pitchFamily="49" charset="0"/>
              </a:rPr>
              <a:t>        | Column totals may be subject to rounding error.       |</a:t>
            </a:r>
          </a:p>
          <a:p>
            <a:r>
              <a:rPr lang="en-US" sz="1200" b="1">
                <a:latin typeface="Courier New" pitchFamily="49" charset="0"/>
              </a:rPr>
              <a:t>        +-------------------------------------------------------+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       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NLOGIT Cross Tabulation for 4 outcome Multinomial Choice Model</a:t>
            </a:r>
          </a:p>
          <a:p>
            <a:r>
              <a:rPr lang="en-US" sz="1200" b="1">
                <a:latin typeface="Courier New" pitchFamily="49" charset="0"/>
              </a:rPr>
              <a:t>           AIR           TRAIN         BUS           CAR           Total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AIR     |     32      |      8      |      5      |     13      |     58      |</a:t>
            </a:r>
          </a:p>
          <a:p>
            <a:r>
              <a:rPr lang="en-US" sz="1200" b="1">
                <a:latin typeface="Courier New" pitchFamily="49" charset="0"/>
              </a:rPr>
              <a:t>TRAIN   |      8      |     37      |      5      |     14      |     63      |</a:t>
            </a:r>
          </a:p>
          <a:p>
            <a:r>
              <a:rPr lang="en-US" sz="1200" b="1">
                <a:latin typeface="Courier New" pitchFamily="49" charset="0"/>
              </a:rPr>
              <a:t>BUS     |      3      |      5      |     15      |      6      |     30      |</a:t>
            </a:r>
          </a:p>
          <a:p>
            <a:r>
              <a:rPr lang="en-US" sz="1200" b="1">
                <a:latin typeface="Courier New" pitchFamily="49" charset="0"/>
              </a:rPr>
              <a:t>CAR     |     15      |     13      |      6      |     26      |     59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Total   |     58      |     63      |     30      |     59      |    210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       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NLOGIT Cross Tabulation for 4 outcome Constants Only Choice Model</a:t>
            </a:r>
          </a:p>
          <a:p>
            <a:r>
              <a:rPr lang="en-US" sz="1200" b="1">
                <a:latin typeface="Courier New" pitchFamily="49" charset="0"/>
              </a:rPr>
              <a:t>           AIR           TRAIN         BUS           CAR           Total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AIR     |     16      |     17      |      8      |     16      |     58      |</a:t>
            </a:r>
          </a:p>
          <a:p>
            <a:r>
              <a:rPr lang="en-US" sz="1200" b="1">
                <a:latin typeface="Courier New" pitchFamily="49" charset="0"/>
              </a:rPr>
              <a:t>TRAIN   |     17      |     19      |      9      |     18      |     63      |</a:t>
            </a:r>
          </a:p>
          <a:p>
            <a:r>
              <a:rPr lang="en-US" sz="1200" b="1">
                <a:latin typeface="Courier New" pitchFamily="49" charset="0"/>
              </a:rPr>
              <a:t>BUS     |      8      |      9      |      4      |      8      |     30      |</a:t>
            </a:r>
          </a:p>
          <a:p>
            <a:r>
              <a:rPr lang="en-US" sz="1200" b="1">
                <a:latin typeface="Courier New" pitchFamily="49" charset="0"/>
              </a:rPr>
              <a:t>CAR     |     16      |     18      |      8      |     17      |     59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Total   |     58      |     63      |     30      |     59      |    210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</p:txBody>
      </p:sp>
      <p:sp>
        <p:nvSpPr>
          <p:cNvPr id="23556" name="Rectangle 5"/>
          <p:cNvSpPr>
            <a:spLocks noChangeArrowheads="1"/>
          </p:cNvSpPr>
          <p:nvPr/>
        </p:nvSpPr>
        <p:spPr bwMode="auto">
          <a:xfrm>
            <a:off x="1752600" y="335280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7" name="Rectangle 6"/>
          <p:cNvSpPr>
            <a:spLocks noChangeArrowheads="1"/>
          </p:cNvSpPr>
          <p:nvPr/>
        </p:nvSpPr>
        <p:spPr bwMode="auto">
          <a:xfrm>
            <a:off x="1752600" y="516255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8" name="Rectangle 7"/>
          <p:cNvSpPr>
            <a:spLocks noChangeArrowheads="1"/>
          </p:cNvSpPr>
          <p:nvPr/>
        </p:nvSpPr>
        <p:spPr bwMode="auto">
          <a:xfrm>
            <a:off x="3000375" y="3533775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9" name="Rectangle 8"/>
          <p:cNvSpPr>
            <a:spLocks noChangeArrowheads="1"/>
          </p:cNvSpPr>
          <p:nvPr/>
        </p:nvSpPr>
        <p:spPr bwMode="auto">
          <a:xfrm>
            <a:off x="3019425" y="535305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4295775" y="369570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1" name="Rectangle 10"/>
          <p:cNvSpPr>
            <a:spLocks noChangeArrowheads="1"/>
          </p:cNvSpPr>
          <p:nvPr/>
        </p:nvSpPr>
        <p:spPr bwMode="auto">
          <a:xfrm>
            <a:off x="4343400" y="5514975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2" name="Rectangle 11"/>
          <p:cNvSpPr>
            <a:spLocks noChangeArrowheads="1"/>
          </p:cNvSpPr>
          <p:nvPr/>
        </p:nvSpPr>
        <p:spPr bwMode="auto">
          <a:xfrm>
            <a:off x="5581650" y="388620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3" name="Rectangle 12"/>
          <p:cNvSpPr>
            <a:spLocks noChangeArrowheads="1"/>
          </p:cNvSpPr>
          <p:nvPr/>
        </p:nvSpPr>
        <p:spPr bwMode="auto">
          <a:xfrm>
            <a:off x="5591175" y="571500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4" name="Line 13"/>
          <p:cNvSpPr>
            <a:spLocks noChangeShapeType="1"/>
          </p:cNvSpPr>
          <p:nvPr/>
        </p:nvSpPr>
        <p:spPr bwMode="auto">
          <a:xfrm>
            <a:off x="1828800" y="3581400"/>
            <a:ext cx="0" cy="15240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3565" name="Line 14"/>
          <p:cNvSpPr>
            <a:spLocks noChangeShapeType="1"/>
          </p:cNvSpPr>
          <p:nvPr/>
        </p:nvSpPr>
        <p:spPr bwMode="auto">
          <a:xfrm>
            <a:off x="3105150" y="3790950"/>
            <a:ext cx="0" cy="15240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3566" name="Line 15"/>
          <p:cNvSpPr>
            <a:spLocks noChangeShapeType="1"/>
          </p:cNvSpPr>
          <p:nvPr/>
        </p:nvSpPr>
        <p:spPr bwMode="auto">
          <a:xfrm>
            <a:off x="4419600" y="3952875"/>
            <a:ext cx="0" cy="15240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3567" name="Line 16"/>
          <p:cNvSpPr>
            <a:spLocks noChangeShapeType="1"/>
          </p:cNvSpPr>
          <p:nvPr/>
        </p:nvSpPr>
        <p:spPr bwMode="auto">
          <a:xfrm>
            <a:off x="5667375" y="4152900"/>
            <a:ext cx="0" cy="15240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Using the Most Probable Cell</a:t>
            </a:r>
          </a:p>
        </p:txBody>
      </p:sp>
      <p:sp>
        <p:nvSpPr>
          <p:cNvPr id="24579" name="Text Box 5"/>
          <p:cNvSpPr txBox="1">
            <a:spLocks noChangeArrowheads="1"/>
          </p:cNvSpPr>
          <p:nvPr/>
        </p:nvSpPr>
        <p:spPr bwMode="auto">
          <a:xfrm>
            <a:off x="457200" y="1600200"/>
            <a:ext cx="8382000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        +-------------------------------------------------------+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        | Cross tabulation of actual y(ij) vs. predicted y(ij)  |</a:t>
            </a:r>
          </a:p>
          <a:p>
            <a:r>
              <a:rPr lang="en-US" sz="1200" b="1">
                <a:latin typeface="Courier New" pitchFamily="49" charset="0"/>
              </a:rPr>
              <a:t>        | Row indicator is actual, column is predicted.         |</a:t>
            </a:r>
          </a:p>
          <a:p>
            <a:r>
              <a:rPr lang="en-US" sz="1200" b="1">
                <a:latin typeface="Courier New" pitchFamily="49" charset="0"/>
              </a:rPr>
              <a:t>        | Predicted total is N(k,j,i)=Sum(i=1,...,N) Y(k,j,i).  |</a:t>
            </a:r>
          </a:p>
          <a:p>
            <a:r>
              <a:rPr lang="en-US" sz="1200" b="1">
                <a:latin typeface="Courier New" pitchFamily="49" charset="0"/>
              </a:rPr>
              <a:t>        | Predicted y(ij)=1 is the j with largest probability.  |</a:t>
            </a:r>
          </a:p>
          <a:p>
            <a:r>
              <a:rPr lang="en-US" sz="1200" b="1">
                <a:latin typeface="Courier New" pitchFamily="49" charset="0"/>
              </a:rPr>
              <a:t>        +-------------------------------------------------------+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        NLOGIT Cross Tabulation for 4 outcome Multinomial Choice Model</a:t>
            </a:r>
          </a:p>
          <a:p>
            <a:r>
              <a:rPr lang="en-US" sz="1200" b="1">
                <a:latin typeface="Courier New" pitchFamily="49" charset="0"/>
              </a:rPr>
              <a:t>           AIR           TRAIN         BUS           CAR           Total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AIR     |     40      |      3      |      0      |     15      |     58      |</a:t>
            </a:r>
          </a:p>
          <a:p>
            <a:r>
              <a:rPr lang="en-US" sz="1200" b="1">
                <a:latin typeface="Courier New" pitchFamily="49" charset="0"/>
              </a:rPr>
              <a:t>TRAIN   |      4      |     45      |      0      |     14      |     63      |</a:t>
            </a:r>
          </a:p>
          <a:p>
            <a:r>
              <a:rPr lang="en-US" sz="1200" b="1">
                <a:latin typeface="Courier New" pitchFamily="49" charset="0"/>
              </a:rPr>
              <a:t>BUS     |      0      |      3      |     23      |      4      |     30      |</a:t>
            </a:r>
          </a:p>
          <a:p>
            <a:r>
              <a:rPr lang="en-US" sz="1200" b="1">
                <a:latin typeface="Courier New" pitchFamily="49" charset="0"/>
              </a:rPr>
              <a:t>CAR     |      7      |     14      |      0      |     38      |     59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Total   |     51      |     65      |     23      |     71      |    210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        NLOGIT Cross Tabulation for 4 outcome Multinomial Choice Model</a:t>
            </a:r>
          </a:p>
          <a:p>
            <a:r>
              <a:rPr lang="en-US" sz="1200" b="1">
                <a:latin typeface="Courier New" pitchFamily="49" charset="0"/>
              </a:rPr>
              <a:t>           AIR           TRAIN         BUS           CAR           Total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AIR     |      0      |     58      |      0      |      0      |     58      |</a:t>
            </a:r>
          </a:p>
          <a:p>
            <a:r>
              <a:rPr lang="en-US" sz="1200" b="1">
                <a:latin typeface="Courier New" pitchFamily="49" charset="0"/>
              </a:rPr>
              <a:t>TRAIN   |      0      |     63      |      0      |      0      |     63      |</a:t>
            </a:r>
          </a:p>
          <a:p>
            <a:r>
              <a:rPr lang="en-US" sz="1200" b="1">
                <a:latin typeface="Courier New" pitchFamily="49" charset="0"/>
              </a:rPr>
              <a:t>BUS     |      0      |     30      |      0      |      0      |     30      |</a:t>
            </a:r>
          </a:p>
          <a:p>
            <a:r>
              <a:rPr lang="en-US" sz="1200" b="1">
                <a:latin typeface="Courier New" pitchFamily="49" charset="0"/>
              </a:rPr>
              <a:t>CAR     |      0      |     59      |      0      |      0      |     59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Total   |      0      |    210      |      0      |      0      |    210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</p:txBody>
      </p:sp>
      <p:sp>
        <p:nvSpPr>
          <p:cNvPr id="24580" name="Rectangle 6"/>
          <p:cNvSpPr>
            <a:spLocks noChangeArrowheads="1"/>
          </p:cNvSpPr>
          <p:nvPr/>
        </p:nvSpPr>
        <p:spPr bwMode="auto">
          <a:xfrm>
            <a:off x="2819400" y="4724400"/>
            <a:ext cx="685800" cy="1143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1" name="Line 7"/>
          <p:cNvSpPr>
            <a:spLocks noChangeShapeType="1"/>
          </p:cNvSpPr>
          <p:nvPr/>
        </p:nvSpPr>
        <p:spPr bwMode="auto">
          <a:xfrm flipH="1">
            <a:off x="7261225" y="5400675"/>
            <a:ext cx="914400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885825"/>
            <a:ext cx="7772400" cy="531813"/>
          </a:xfrm>
        </p:spPr>
        <p:txBody>
          <a:bodyPr/>
          <a:lstStyle/>
          <a:p>
            <a:pPr eaLnBrk="1" hangingPunct="1"/>
            <a:r>
              <a:rPr lang="en-US" sz="2400" smtClean="0"/>
              <a:t>Effects of Changes in Attributes on Probabilities</a:t>
            </a:r>
          </a:p>
        </p:txBody>
      </p:sp>
      <p:graphicFrame>
        <p:nvGraphicFramePr>
          <p:cNvPr id="25603" name="Object 9"/>
          <p:cNvGraphicFramePr>
            <a:graphicFrameLocks noChangeAspect="1"/>
          </p:cNvGraphicFramePr>
          <p:nvPr/>
        </p:nvGraphicFramePr>
        <p:xfrm>
          <a:off x="990600" y="1752600"/>
          <a:ext cx="7239000" cy="4532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6" name="Equation" r:id="rId4" imgW="5435600" imgH="3403600" progId="Equation.DSMT4">
                  <p:embed/>
                </p:oleObj>
              </mc:Choice>
              <mc:Fallback>
                <p:oleObj name="Equation" r:id="rId4" imgW="5435600" imgH="34036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752600"/>
                        <a:ext cx="7239000" cy="4532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4" name="Rectangle 10"/>
          <p:cNvSpPr>
            <a:spLocks noChangeArrowheads="1"/>
          </p:cNvSpPr>
          <p:nvPr/>
        </p:nvSpPr>
        <p:spPr bwMode="auto">
          <a:xfrm>
            <a:off x="1447800" y="2971800"/>
            <a:ext cx="4267200" cy="762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5" name="Rectangle 11"/>
          <p:cNvSpPr>
            <a:spLocks noChangeArrowheads="1"/>
          </p:cNvSpPr>
          <p:nvPr/>
        </p:nvSpPr>
        <p:spPr bwMode="auto">
          <a:xfrm>
            <a:off x="1447800" y="4143375"/>
            <a:ext cx="5410200" cy="1371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381000"/>
            <a:ext cx="7772400" cy="531813"/>
          </a:xfrm>
        </p:spPr>
        <p:txBody>
          <a:bodyPr/>
          <a:lstStyle/>
          <a:p>
            <a:pPr eaLnBrk="1" hangingPunct="1"/>
            <a:r>
              <a:rPr lang="en-US" sz="2400" smtClean="0"/>
              <a:t>Elasticities for CLOGIT</a:t>
            </a:r>
          </a:p>
        </p:txBody>
      </p:sp>
      <p:sp>
        <p:nvSpPr>
          <p:cNvPr id="26627" name="Text Box 5"/>
          <p:cNvSpPr txBox="1">
            <a:spLocks noChangeArrowheads="1"/>
          </p:cNvSpPr>
          <p:nvPr/>
        </p:nvSpPr>
        <p:spPr bwMode="auto">
          <a:xfrm>
            <a:off x="6477000" y="1811338"/>
            <a:ext cx="1524000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Own effect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Cross effects</a:t>
            </a:r>
          </a:p>
        </p:txBody>
      </p:sp>
      <p:sp>
        <p:nvSpPr>
          <p:cNvPr id="26628" name="Line 6"/>
          <p:cNvSpPr>
            <a:spLocks noChangeShapeType="1"/>
          </p:cNvSpPr>
          <p:nvPr/>
        </p:nvSpPr>
        <p:spPr bwMode="auto">
          <a:xfrm flipH="1">
            <a:off x="6019800" y="19812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629" name="Line 7"/>
          <p:cNvSpPr>
            <a:spLocks noChangeShapeType="1"/>
          </p:cNvSpPr>
          <p:nvPr/>
        </p:nvSpPr>
        <p:spPr bwMode="auto">
          <a:xfrm flipH="1">
            <a:off x="6019800" y="23622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630" name="Rectangle 11"/>
          <p:cNvSpPr>
            <a:spLocks noChangeArrowheads="1"/>
          </p:cNvSpPr>
          <p:nvPr/>
        </p:nvSpPr>
        <p:spPr bwMode="auto">
          <a:xfrm>
            <a:off x="381000" y="1295400"/>
            <a:ext cx="8305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1" name="Text Box 12"/>
          <p:cNvSpPr txBox="1">
            <a:spLocks noChangeArrowheads="1"/>
          </p:cNvSpPr>
          <p:nvPr/>
        </p:nvSpPr>
        <p:spPr bwMode="auto">
          <a:xfrm>
            <a:off x="914400" y="1136650"/>
            <a:ext cx="7620000" cy="556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Elasticity             averaged over observations.|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AIR               |</a:t>
            </a:r>
          </a:p>
          <a:p>
            <a:r>
              <a:rPr lang="en-US" sz="1200" b="1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sz="1200" b="1">
                <a:latin typeface="Courier New" pitchFamily="49" charset="0"/>
              </a:rPr>
              <a:t>| *     Choice=AIR               -.2055     .0666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.0903     .0681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.0903     .0681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.0903     .0681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TRAIN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.3568     .1231   |</a:t>
            </a:r>
          </a:p>
          <a:p>
            <a:r>
              <a:rPr lang="en-US" sz="1200" b="1">
                <a:latin typeface="Courier New" pitchFamily="49" charset="0"/>
              </a:rPr>
              <a:t>| *     Choice=TRAIN             -.9892     .5217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.3568     .1231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.3568     .1231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BUS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.1889     .0743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.1889     .0743   |</a:t>
            </a:r>
          </a:p>
          <a:p>
            <a:r>
              <a:rPr lang="en-US" sz="1200" b="1">
                <a:latin typeface="Courier New" pitchFamily="49" charset="0"/>
              </a:rPr>
              <a:t>| *     Choice=BUS              -1.2040     .4803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.1889     .0743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CAR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.3174     .1195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.3174     .1195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.3174     .1195   |</a:t>
            </a:r>
          </a:p>
          <a:p>
            <a:r>
              <a:rPr lang="en-US" sz="1200" b="1">
                <a:latin typeface="Courier New" pitchFamily="49" charset="0"/>
              </a:rPr>
              <a:t>| *     Choice=CAR               -.9510     .5504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Effects on probabilities of all choices in model: |</a:t>
            </a:r>
          </a:p>
          <a:p>
            <a:r>
              <a:rPr lang="en-US" sz="1200" b="1">
                <a:latin typeface="Courier New" pitchFamily="49" charset="0"/>
              </a:rPr>
              <a:t>| * = Direct Elasticity effect of the attribute.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</p:txBody>
      </p:sp>
      <p:sp>
        <p:nvSpPr>
          <p:cNvPr id="26632" name="Rectangle 13"/>
          <p:cNvSpPr>
            <a:spLocks noChangeArrowheads="1"/>
          </p:cNvSpPr>
          <p:nvPr/>
        </p:nvSpPr>
        <p:spPr bwMode="auto">
          <a:xfrm>
            <a:off x="4038600" y="2095500"/>
            <a:ext cx="685800" cy="533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3" name="Text Box 8"/>
          <p:cNvSpPr txBox="1">
            <a:spLocks noChangeArrowheads="1"/>
          </p:cNvSpPr>
          <p:nvPr/>
        </p:nvSpPr>
        <p:spPr bwMode="auto">
          <a:xfrm>
            <a:off x="6019800" y="1235075"/>
            <a:ext cx="2590800" cy="593725"/>
          </a:xfrm>
          <a:prstGeom prst="rect">
            <a:avLst/>
          </a:prstGeom>
          <a:solidFill>
            <a:srgbClr val="FF0000">
              <a:alpha val="14902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Note the effect of IIA on the cross effects.</a:t>
            </a:r>
          </a:p>
        </p:txBody>
      </p:sp>
      <p:sp>
        <p:nvSpPr>
          <p:cNvPr id="26634" name="Text Box 15"/>
          <p:cNvSpPr txBox="1">
            <a:spLocks noChangeArrowheads="1"/>
          </p:cNvSpPr>
          <p:nvPr/>
        </p:nvSpPr>
        <p:spPr bwMode="auto">
          <a:xfrm>
            <a:off x="6019800" y="3228975"/>
            <a:ext cx="2667000" cy="1571625"/>
          </a:xfrm>
          <a:prstGeom prst="rect">
            <a:avLst/>
          </a:prstGeom>
          <a:solidFill>
            <a:srgbClr val="FF0000">
              <a:alpha val="14902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Elasticities are computed for each observation; the mean and standard deviation are then computed across the sample observations.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Analyzing Behavior of Market </a:t>
            </a:r>
            <a:br>
              <a:rPr lang="en-US" smtClean="0"/>
            </a:br>
            <a:r>
              <a:rPr lang="en-US" smtClean="0"/>
              <a:t>Shares to Examine Discrete Effects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19200" y="1828800"/>
            <a:ext cx="7315200" cy="3200400"/>
          </a:xfrm>
        </p:spPr>
        <p:txBody>
          <a:bodyPr/>
          <a:lstStyle/>
          <a:p>
            <a:pPr eaLnBrk="1" hangingPunct="1"/>
            <a:r>
              <a:rPr lang="en-US" sz="2000" smtClean="0"/>
              <a:t>Scenario: What happens to the number of people who make specific choices if a particular attribute changes in a specified way?</a:t>
            </a:r>
          </a:p>
          <a:p>
            <a:pPr eaLnBrk="1" hangingPunct="1">
              <a:buFont typeface="Wingdings" pitchFamily="2" charset="2"/>
              <a:buNone/>
            </a:pPr>
            <a:endParaRPr lang="en-US" sz="2000" smtClean="0"/>
          </a:p>
          <a:p>
            <a:pPr eaLnBrk="1" hangingPunct="1"/>
            <a:r>
              <a:rPr lang="en-US" sz="2000" smtClean="0"/>
              <a:t>Fit the model first, then using the identical model setup, add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/>
              <a:t>    </a:t>
            </a:r>
            <a:r>
              <a:rPr lang="en-US" sz="2000" b="1" smtClean="0"/>
              <a:t>; Simulation = list of choices to be analyzed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/>
              <a:t>    ; Scenario    = Attribute (in choices) = type of change</a:t>
            </a:r>
          </a:p>
          <a:p>
            <a:pPr eaLnBrk="1" hangingPunct="1">
              <a:buFont typeface="Wingdings" pitchFamily="2" charset="2"/>
              <a:buNone/>
            </a:pPr>
            <a:endParaRPr lang="en-US" sz="2000" b="1" smtClean="0"/>
          </a:p>
          <a:p>
            <a:pPr eaLnBrk="1" hangingPunct="1"/>
            <a:r>
              <a:rPr lang="en-US" sz="2000" smtClean="0"/>
              <a:t>For the CLOGIT application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Courier" pitchFamily="49" charset="0"/>
              </a:rPr>
              <a:t>  </a:t>
            </a:r>
            <a:r>
              <a:rPr lang="en-US" sz="2000" b="1" smtClean="0"/>
              <a:t>; Simulation  =  *                 ? This is ALL choices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/>
              <a:t>    ; Scenario: GC(car)=[*]1.25$  Car_GC rises by 25%</a:t>
            </a:r>
          </a:p>
          <a:p>
            <a:pPr eaLnBrk="1" hangingPunct="1"/>
            <a:endParaRPr lang="en-US" sz="20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85800"/>
            <a:ext cx="7772400" cy="608013"/>
          </a:xfrm>
        </p:spPr>
        <p:txBody>
          <a:bodyPr/>
          <a:lstStyle/>
          <a:p>
            <a:pPr eaLnBrk="1" hangingPunct="1"/>
            <a:r>
              <a:rPr lang="en-US" smtClean="0"/>
              <a:t>Model Simulation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533400" y="1676400"/>
            <a:ext cx="6096000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0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000" b="1">
                <a:latin typeface="Courier New" pitchFamily="49" charset="0"/>
              </a:rPr>
              <a:t>| Discrete Choice (One Level) Model           |</a:t>
            </a:r>
          </a:p>
          <a:p>
            <a:r>
              <a:rPr lang="en-US" sz="1000" b="1">
                <a:latin typeface="Courier New" pitchFamily="49" charset="0"/>
              </a:rPr>
              <a:t>| Model Simulation Using Previous Estimates   |</a:t>
            </a:r>
          </a:p>
          <a:p>
            <a:r>
              <a:rPr lang="en-US" sz="1000" b="1">
                <a:latin typeface="Courier New" pitchFamily="49" charset="0"/>
              </a:rPr>
              <a:t>| Number of observations              210     |</a:t>
            </a:r>
          </a:p>
          <a:p>
            <a:r>
              <a:rPr lang="en-US" sz="10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000" b="1">
                <a:latin typeface="Courier New" pitchFamily="49" charset="0"/>
              </a:rPr>
              <a:t>+------------------------------------------------------+</a:t>
            </a:r>
          </a:p>
          <a:p>
            <a:r>
              <a:rPr lang="en-US" sz="1000" b="1">
                <a:latin typeface="Courier New" pitchFamily="49" charset="0"/>
              </a:rPr>
              <a:t>|Simulations of Probability Model                      |</a:t>
            </a:r>
          </a:p>
          <a:p>
            <a:r>
              <a:rPr lang="en-US" sz="1000" b="1">
                <a:latin typeface="Courier New" pitchFamily="49" charset="0"/>
              </a:rPr>
              <a:t>|Model: Discrete Choice (One Level) Model              |</a:t>
            </a:r>
          </a:p>
          <a:p>
            <a:r>
              <a:rPr lang="en-US" sz="1000" b="1">
                <a:latin typeface="Courier New" pitchFamily="49" charset="0"/>
              </a:rPr>
              <a:t>|Simulated choice set may be a subset of the choices.  |</a:t>
            </a:r>
          </a:p>
          <a:p>
            <a:r>
              <a:rPr lang="en-US" sz="1000" b="1">
                <a:latin typeface="Courier New" pitchFamily="49" charset="0"/>
              </a:rPr>
              <a:t>|Number of individuals is the probability times the    |</a:t>
            </a:r>
          </a:p>
          <a:p>
            <a:r>
              <a:rPr lang="en-US" sz="1000" b="1">
                <a:latin typeface="Courier New" pitchFamily="49" charset="0"/>
              </a:rPr>
              <a:t>|number of observations in the simulated sample.       |</a:t>
            </a:r>
          </a:p>
          <a:p>
            <a:r>
              <a:rPr lang="en-US" sz="1000" b="1">
                <a:latin typeface="Courier New" pitchFamily="49" charset="0"/>
              </a:rPr>
              <a:t>|Column totals may be affected by rounding error.      |</a:t>
            </a:r>
          </a:p>
          <a:p>
            <a:r>
              <a:rPr lang="en-US" sz="1000" b="1">
                <a:latin typeface="Courier New" pitchFamily="49" charset="0"/>
              </a:rPr>
              <a:t>|The model used was simulated with    210 observations.|</a:t>
            </a:r>
          </a:p>
          <a:p>
            <a:r>
              <a:rPr lang="en-US" sz="1000" b="1">
                <a:latin typeface="Courier New" pitchFamily="49" charset="0"/>
              </a:rPr>
              <a:t>+------------------------------------------------------+</a:t>
            </a:r>
          </a:p>
          <a:p>
            <a:r>
              <a:rPr lang="en-US" sz="1000" b="1">
                <a:latin typeface="Courier New" pitchFamily="49" charset="0"/>
              </a:rPr>
              <a:t>-------------------------------------------------------------------------</a:t>
            </a:r>
          </a:p>
          <a:p>
            <a:r>
              <a:rPr lang="en-US" sz="1000" b="1">
                <a:latin typeface="Courier New" pitchFamily="49" charset="0"/>
              </a:rPr>
              <a:t>Specification of scenario 1 is:</a:t>
            </a:r>
          </a:p>
          <a:p>
            <a:r>
              <a:rPr lang="en-US" sz="1000" b="1">
                <a:latin typeface="Courier New" pitchFamily="49" charset="0"/>
              </a:rPr>
              <a:t>Attribute  Alternatives affected            Change type             Value</a:t>
            </a:r>
          </a:p>
          <a:p>
            <a:r>
              <a:rPr lang="en-US" sz="1000" b="1">
                <a:latin typeface="Courier New" pitchFamily="49" charset="0"/>
              </a:rPr>
              <a:t>---------  -------------------------------  ------------------- ---------</a:t>
            </a:r>
          </a:p>
          <a:p>
            <a:r>
              <a:rPr lang="en-US" sz="1000" b="1">
                <a:latin typeface="Courier New" pitchFamily="49" charset="0"/>
              </a:rPr>
              <a:t>GC         CAR                              Scale base by value     1.250</a:t>
            </a:r>
          </a:p>
          <a:p>
            <a:r>
              <a:rPr lang="en-US" sz="1000" b="1">
                <a:latin typeface="Courier New" pitchFamily="49" charset="0"/>
              </a:rPr>
              <a:t>-------------------------------------------------------------------------</a:t>
            </a:r>
          </a:p>
          <a:p>
            <a:r>
              <a:rPr lang="en-US" sz="1000" b="1">
                <a:latin typeface="Courier New" pitchFamily="49" charset="0"/>
              </a:rPr>
              <a:t>The simulator located    209 observations for this scenario.</a:t>
            </a:r>
          </a:p>
          <a:p>
            <a:r>
              <a:rPr lang="en-US" sz="1000" b="1">
                <a:latin typeface="Courier New" pitchFamily="49" charset="0"/>
              </a:rPr>
              <a:t>Simulated Probabilities (shares) for this scenario:</a:t>
            </a:r>
          </a:p>
          <a:p>
            <a:r>
              <a:rPr lang="en-US" sz="1000" b="1">
                <a:latin typeface="Courier New" pitchFamily="49" charset="0"/>
              </a:rPr>
              <a:t>+----------+--------------+--------------+------------------+</a:t>
            </a:r>
          </a:p>
          <a:p>
            <a:r>
              <a:rPr lang="en-US" sz="1000" b="1">
                <a:latin typeface="Courier New" pitchFamily="49" charset="0"/>
              </a:rPr>
              <a:t>|Choice    |     Base     |   Scenario   | Scenario - Base  |</a:t>
            </a:r>
          </a:p>
          <a:p>
            <a:r>
              <a:rPr lang="en-US" sz="1000" b="1">
                <a:latin typeface="Courier New" pitchFamily="49" charset="0"/>
              </a:rPr>
              <a:t>|          |%Share Number |%Share Number |ChgShare ChgNumber|</a:t>
            </a:r>
          </a:p>
          <a:p>
            <a:r>
              <a:rPr lang="en-US" sz="1000" b="1">
                <a:latin typeface="Courier New" pitchFamily="49" charset="0"/>
              </a:rPr>
              <a:t>+----------+--------------+--------------+------------------+</a:t>
            </a:r>
          </a:p>
          <a:p>
            <a:r>
              <a:rPr lang="en-US" sz="1000" b="1">
                <a:latin typeface="Courier New" pitchFamily="49" charset="0"/>
              </a:rPr>
              <a:t>|AIR       | 27.619    58 | 29.592    62 |  1.973%        4 |</a:t>
            </a:r>
          </a:p>
          <a:p>
            <a:r>
              <a:rPr lang="en-US" sz="1000" b="1">
                <a:latin typeface="Courier New" pitchFamily="49" charset="0"/>
              </a:rPr>
              <a:t>|TRAIN     | 30.000    63 | 31.748    67 |  1.748%        4 |</a:t>
            </a:r>
          </a:p>
          <a:p>
            <a:r>
              <a:rPr lang="en-US" sz="1000" b="1">
                <a:latin typeface="Courier New" pitchFamily="49" charset="0"/>
              </a:rPr>
              <a:t>|BUS       | 14.286    30 | 15.189    32 |   .903%        2 |</a:t>
            </a:r>
          </a:p>
          <a:p>
            <a:r>
              <a:rPr lang="en-US" sz="1000" b="1">
                <a:latin typeface="Courier New" pitchFamily="49" charset="0"/>
              </a:rPr>
              <a:t>|CAR       | 28.095    59 | 23.472    49 | -4.624%      -10 |</a:t>
            </a:r>
          </a:p>
          <a:p>
            <a:r>
              <a:rPr lang="en-US" sz="1000" b="1">
                <a:latin typeface="Courier New" pitchFamily="49" charset="0"/>
              </a:rPr>
              <a:t>|Total     |100.000   210 |100.000   210 |   .000%        0 |</a:t>
            </a:r>
          </a:p>
          <a:p>
            <a:r>
              <a:rPr lang="en-US" sz="1000" b="1">
                <a:latin typeface="Courier New" pitchFamily="49" charset="0"/>
              </a:rPr>
              <a:t>+----------+--------------+--------------+------------------+</a:t>
            </a:r>
          </a:p>
        </p:txBody>
      </p:sp>
      <p:sp>
        <p:nvSpPr>
          <p:cNvPr id="28676" name="Text Box 5"/>
          <p:cNvSpPr txBox="1">
            <a:spLocks noChangeArrowheads="1"/>
          </p:cNvSpPr>
          <p:nvPr/>
        </p:nvSpPr>
        <p:spPr bwMode="auto">
          <a:xfrm>
            <a:off x="5334000" y="5181600"/>
            <a:ext cx="3505200" cy="1031875"/>
          </a:xfrm>
          <a:prstGeom prst="rect">
            <a:avLst/>
          </a:prstGeom>
          <a:solidFill>
            <a:srgbClr val="FF0000">
              <a:alpha val="14902"/>
            </a:srgb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>
                <a:latin typeface="Tahoma" pitchFamily="34" charset="0"/>
              </a:rPr>
              <a:t>Changes in the predicted market shares when GC_CAR increases by 25%.</a:t>
            </a:r>
          </a:p>
        </p:txBody>
      </p:sp>
      <p:sp>
        <p:nvSpPr>
          <p:cNvPr id="28677" name="Rectangle 7"/>
          <p:cNvSpPr>
            <a:spLocks noChangeArrowheads="1"/>
          </p:cNvSpPr>
          <p:nvPr/>
        </p:nvSpPr>
        <p:spPr bwMode="auto">
          <a:xfrm>
            <a:off x="3829050" y="5181600"/>
            <a:ext cx="13716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57225"/>
            <a:ext cx="7772400" cy="608013"/>
          </a:xfrm>
        </p:spPr>
        <p:txBody>
          <a:bodyPr/>
          <a:lstStyle/>
          <a:p>
            <a:pPr eaLnBrk="1" hangingPunct="1"/>
            <a:r>
              <a:rPr lang="en-US" smtClean="0"/>
              <a:t>More Complicated Model Simulation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914400" y="1600200"/>
            <a:ext cx="77724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>
                <a:latin typeface="Tahoma" pitchFamily="34" charset="0"/>
              </a:rPr>
              <a:t>In vehicle cost of CAR falls by 10%</a:t>
            </a:r>
            <a:br>
              <a:rPr lang="en-US" sz="2800">
                <a:latin typeface="Tahoma" pitchFamily="34" charset="0"/>
              </a:rPr>
            </a:br>
            <a:r>
              <a:rPr lang="en-US" sz="2800">
                <a:latin typeface="Tahoma" pitchFamily="34" charset="0"/>
              </a:rPr>
              <a:t>Market is limited to ground (Train, Bus, Car)</a:t>
            </a: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1447800" y="2895600"/>
            <a:ext cx="5638800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CLOGIT  ; Lhs = Mode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    	   ; Choices = Air,Train,Bus,Car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    	   ; Rhs = TTME,INVC,INVT,GC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    	   ; Rh2 = One ,Hinc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    	   ; Simulation = TRAIN,BUS,CAR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    	   ; Scenario: GC(car)=[*].9$</a:t>
            </a:r>
          </a:p>
          <a:p>
            <a:pPr eaLnBrk="1" hangingPunct="1">
              <a:spcBef>
                <a:spcPct val="50000"/>
              </a:spcBef>
            </a:pPr>
            <a:endParaRPr lang="en-US" sz="2000" b="1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3"/>
          <p:cNvSpPr txBox="1">
            <a:spLocks noChangeArrowheads="1"/>
          </p:cNvSpPr>
          <p:nvPr/>
        </p:nvSpPr>
        <p:spPr bwMode="auto">
          <a:xfrm>
            <a:off x="533400" y="609600"/>
            <a:ext cx="8077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600" b="1">
                <a:latin typeface="Arial" charset="0"/>
              </a:rPr>
              <a:t>Model Estimation Step</a:t>
            </a:r>
          </a:p>
        </p:txBody>
      </p:sp>
      <p:sp>
        <p:nvSpPr>
          <p:cNvPr id="30723" name="Rectangle 4"/>
          <p:cNvSpPr>
            <a:spLocks noChangeArrowheads="1"/>
          </p:cNvSpPr>
          <p:nvPr/>
        </p:nvSpPr>
        <p:spPr bwMode="auto">
          <a:xfrm>
            <a:off x="304800" y="1295400"/>
            <a:ext cx="8382000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Text Box 5"/>
          <p:cNvSpPr txBox="1">
            <a:spLocks noChangeArrowheads="1"/>
          </p:cNvSpPr>
          <p:nvPr/>
        </p:nvSpPr>
        <p:spPr bwMode="auto">
          <a:xfrm>
            <a:off x="609600" y="1371600"/>
            <a:ext cx="7315200" cy="465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</a:rPr>
              <a:t>Log likelihood function      -172.94366</a:t>
            </a:r>
          </a:p>
          <a:p>
            <a:r>
              <a:rPr lang="en-US" sz="1200" b="1">
                <a:latin typeface="Courier New" pitchFamily="49" charset="0"/>
              </a:rPr>
              <a:t>Estimation based on N =    210, K =  10</a:t>
            </a:r>
          </a:p>
          <a:p>
            <a:r>
              <a:rPr lang="en-US" sz="12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</a:rPr>
              <a:t>Constants only   -283.7588  .3905 .3807</a:t>
            </a:r>
          </a:p>
          <a:p>
            <a:r>
              <a:rPr lang="en-US" sz="1200" b="1">
                <a:latin typeface="Courier New" pitchFamily="49" charset="0"/>
              </a:rPr>
              <a:t>Chi-squared[ 7]          =    221.63022</a:t>
            </a:r>
          </a:p>
          <a:p>
            <a:r>
              <a:rPr lang="en-US" sz="1200" b="1">
                <a:latin typeface="Courier New" pitchFamily="49" charset="0"/>
              </a:rPr>
              <a:t>Prob [ chi squared &gt; value ] =   .00000</a:t>
            </a:r>
          </a:p>
          <a:p>
            <a:r>
              <a:rPr lang="en-US" sz="12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TTME|    -.10289***       .01109       -9.280   .0000</a:t>
            </a:r>
          </a:p>
          <a:p>
            <a:r>
              <a:rPr lang="en-US" sz="1200" b="1">
                <a:latin typeface="Courier New" pitchFamily="49" charset="0"/>
              </a:rPr>
              <a:t>    INVC|    -.08044***       .01995       -4.032   .0001</a:t>
            </a:r>
          </a:p>
          <a:p>
            <a:r>
              <a:rPr lang="en-US" sz="1200" b="1">
                <a:latin typeface="Courier New" pitchFamily="49" charset="0"/>
              </a:rPr>
              <a:t>    INVT|    -.01399***       .00267       -5.240   .0000</a:t>
            </a:r>
          </a:p>
          <a:p>
            <a:r>
              <a:rPr lang="en-US" sz="1200" b="1">
                <a:latin typeface="Courier New" pitchFamily="49" charset="0"/>
              </a:rPr>
              <a:t>      GC|     .07578***       .01833        4.134   .0000</a:t>
            </a:r>
          </a:p>
          <a:p>
            <a:r>
              <a:rPr lang="en-US" sz="1200" b="1">
                <a:latin typeface="Courier New" pitchFamily="49" charset="0"/>
              </a:rPr>
              <a:t>   A_AIR|    4.37035***      1.05734        4.133   .0000</a:t>
            </a:r>
          </a:p>
          <a:p>
            <a:r>
              <a:rPr lang="en-US" sz="1200" b="1">
                <a:latin typeface="Courier New" pitchFamily="49" charset="0"/>
              </a:rPr>
              <a:t>AIR_HIN1|     .00428          .01306         .327   .7434</a:t>
            </a:r>
          </a:p>
          <a:p>
            <a:r>
              <a:rPr lang="en-US" sz="1200" b="1">
                <a:latin typeface="Courier New" pitchFamily="49" charset="0"/>
              </a:rPr>
              <a:t> A_TRAIN|    5.91407***       .68993        8.572   .0000</a:t>
            </a:r>
          </a:p>
          <a:p>
            <a:r>
              <a:rPr lang="en-US" sz="1200" b="1">
                <a:latin typeface="Courier New" pitchFamily="49" charset="0"/>
              </a:rPr>
              <a:t>TRA_HIN2|    -.05907***       .01471       -4.016   .0001</a:t>
            </a:r>
          </a:p>
          <a:p>
            <a:r>
              <a:rPr lang="en-US" sz="1200" b="1">
                <a:latin typeface="Courier New" pitchFamily="49" charset="0"/>
              </a:rPr>
              <a:t>   A_BUS|    4.46269***       .72333        6.170   .0000</a:t>
            </a:r>
          </a:p>
          <a:p>
            <a:r>
              <a:rPr lang="en-US" sz="1200" b="1">
                <a:latin typeface="Courier New" pitchFamily="49" charset="0"/>
              </a:rPr>
              <a:t>BUS_HIN3|    -.02295          .01592       -1.442   .1493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30725" name="Rectangle 6"/>
          <p:cNvSpPr>
            <a:spLocks noChangeArrowheads="1"/>
          </p:cNvSpPr>
          <p:nvPr/>
        </p:nvSpPr>
        <p:spPr bwMode="auto">
          <a:xfrm>
            <a:off x="685800" y="4695825"/>
            <a:ext cx="5448300" cy="1143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6" name="Text Box 7"/>
          <p:cNvSpPr txBox="1">
            <a:spLocks noChangeArrowheads="1"/>
          </p:cNvSpPr>
          <p:nvPr/>
        </p:nvSpPr>
        <p:spPr bwMode="auto">
          <a:xfrm>
            <a:off x="6248400" y="4800600"/>
            <a:ext cx="2590800" cy="9556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Alternative specific constants and interactions of ASCs and Household Income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3"/>
          <p:cNvSpPr txBox="1">
            <a:spLocks noChangeArrowheads="1"/>
          </p:cNvSpPr>
          <p:nvPr/>
        </p:nvSpPr>
        <p:spPr bwMode="auto">
          <a:xfrm>
            <a:off x="609600" y="304800"/>
            <a:ext cx="8077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200" b="1">
                <a:latin typeface="Arial" charset="0"/>
              </a:rPr>
              <a:t>Model Simulation Step</a:t>
            </a:r>
          </a:p>
        </p:txBody>
      </p:sp>
      <p:sp>
        <p:nvSpPr>
          <p:cNvPr id="31747" name="Rectangle 5"/>
          <p:cNvSpPr>
            <a:spLocks noChangeArrowheads="1"/>
          </p:cNvSpPr>
          <p:nvPr/>
        </p:nvSpPr>
        <p:spPr bwMode="auto">
          <a:xfrm>
            <a:off x="381000" y="1295400"/>
            <a:ext cx="8382000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48" name="Text Box 2"/>
          <p:cNvSpPr txBox="1">
            <a:spLocks noChangeArrowheads="1"/>
          </p:cNvSpPr>
          <p:nvPr/>
        </p:nvSpPr>
        <p:spPr bwMode="auto">
          <a:xfrm>
            <a:off x="1143000" y="990600"/>
            <a:ext cx="7010400" cy="575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Discrete Choice (One Level) Model           |</a:t>
            </a:r>
          </a:p>
          <a:p>
            <a:r>
              <a:rPr lang="en-US" sz="1200" b="1">
                <a:latin typeface="Courier New" pitchFamily="49" charset="0"/>
              </a:rPr>
              <a:t>| Model Simulation Using Previous Estimates   |</a:t>
            </a:r>
          </a:p>
          <a:p>
            <a:r>
              <a:rPr lang="en-US" sz="1200" b="1">
                <a:latin typeface="Courier New" pitchFamily="49" charset="0"/>
              </a:rPr>
              <a:t>| Number of observations              210 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|Simulations of Probability Model                      |</a:t>
            </a:r>
          </a:p>
          <a:p>
            <a:r>
              <a:rPr lang="en-US" sz="1200" b="1">
                <a:latin typeface="Courier New" pitchFamily="49" charset="0"/>
              </a:rPr>
              <a:t>|Model: Discrete Choice (One Level) Model              |</a:t>
            </a:r>
          </a:p>
          <a:p>
            <a:r>
              <a:rPr lang="en-US" sz="1200" b="1">
                <a:latin typeface="Courier New" pitchFamily="49" charset="0"/>
              </a:rPr>
              <a:t>|Simulated choice set may be a subset of the choices.  |</a:t>
            </a:r>
          </a:p>
          <a:p>
            <a:r>
              <a:rPr lang="en-US" sz="1200" b="1">
                <a:latin typeface="Courier New" pitchFamily="49" charset="0"/>
              </a:rPr>
              <a:t>|Number of individuals is the probability times the    |</a:t>
            </a:r>
          </a:p>
          <a:p>
            <a:r>
              <a:rPr lang="en-US" sz="1200" b="1">
                <a:latin typeface="Courier New" pitchFamily="49" charset="0"/>
              </a:rPr>
              <a:t>|number of observations in the simulated sample.       |</a:t>
            </a:r>
          </a:p>
          <a:p>
            <a:r>
              <a:rPr lang="en-US" sz="1200" b="1">
                <a:latin typeface="Courier New" pitchFamily="49" charset="0"/>
              </a:rPr>
              <a:t>|Column totals may be affected by rounding error.      |</a:t>
            </a:r>
          </a:p>
          <a:p>
            <a:r>
              <a:rPr lang="en-US" sz="1200" b="1">
                <a:latin typeface="Courier New" pitchFamily="49" charset="0"/>
              </a:rPr>
              <a:t>|The model used was simulated with    210 observations.|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-------------------------------------------------------------------------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Specification of scenario 1 is:</a:t>
            </a:r>
          </a:p>
          <a:p>
            <a:r>
              <a:rPr lang="en-US" sz="1200" b="1">
                <a:latin typeface="Courier New" pitchFamily="49" charset="0"/>
              </a:rPr>
              <a:t>Attribute  Alternatives affected            Change type             Value</a:t>
            </a:r>
          </a:p>
          <a:p>
            <a:r>
              <a:rPr lang="en-US" sz="1200" b="1">
                <a:latin typeface="Courier New" pitchFamily="49" charset="0"/>
              </a:rPr>
              <a:t>---------  -------------------------------  ------------------- ---------</a:t>
            </a:r>
          </a:p>
          <a:p>
            <a:r>
              <a:rPr lang="en-US" sz="1200" b="1">
                <a:latin typeface="Courier New" pitchFamily="49" charset="0"/>
              </a:rPr>
              <a:t>INVC       CAR                              Scale base by value      .900</a:t>
            </a:r>
          </a:p>
          <a:p>
            <a:r>
              <a:rPr lang="en-US" sz="1200" b="1">
                <a:latin typeface="Courier New" pitchFamily="49" charset="0"/>
              </a:rPr>
              <a:t>-------------------------------------------------------------------------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The simulator located    210 observations for this scenario.</a:t>
            </a:r>
          </a:p>
          <a:p>
            <a:r>
              <a:rPr lang="en-US" sz="1200" b="1">
                <a:latin typeface="Courier New" pitchFamily="49" charset="0"/>
              </a:rPr>
              <a:t>Simulated Probabilities (shares) for this scenario:</a:t>
            </a:r>
          </a:p>
          <a:p>
            <a:r>
              <a:rPr lang="en-US" sz="1200" b="1">
                <a:latin typeface="Courier New" pitchFamily="49" charset="0"/>
              </a:rPr>
              <a:t>+----------+--------------+--------------+------------------+</a:t>
            </a:r>
          </a:p>
          <a:p>
            <a:r>
              <a:rPr lang="en-US" sz="1200" b="1">
                <a:latin typeface="Courier New" pitchFamily="49" charset="0"/>
              </a:rPr>
              <a:t>|Choice    |     Base     |   Scenario   | Scenario - Base  |</a:t>
            </a:r>
          </a:p>
          <a:p>
            <a:r>
              <a:rPr lang="en-US" sz="1200" b="1">
                <a:latin typeface="Courier New" pitchFamily="49" charset="0"/>
              </a:rPr>
              <a:t>|          |%Share Number |%Share Number |ChgShare ChgNumber|</a:t>
            </a:r>
          </a:p>
          <a:p>
            <a:r>
              <a:rPr lang="en-US" sz="1200" b="1">
                <a:latin typeface="Courier New" pitchFamily="49" charset="0"/>
              </a:rPr>
              <a:t>+----------+--------------+--------------+------------------+</a:t>
            </a:r>
          </a:p>
          <a:p>
            <a:r>
              <a:rPr lang="en-US" sz="1200" b="1">
                <a:latin typeface="Courier New" pitchFamily="49" charset="0"/>
              </a:rPr>
              <a:t>|TRAIN     | 37.321    78 | 35.854    75 | -1.467%       -3 |</a:t>
            </a:r>
          </a:p>
          <a:p>
            <a:r>
              <a:rPr lang="en-US" sz="1200" b="1">
                <a:latin typeface="Courier New" pitchFamily="49" charset="0"/>
              </a:rPr>
              <a:t>|BUS       | 19.805    42 | 18.641    39 | -1.164%       -3 |</a:t>
            </a:r>
          </a:p>
          <a:p>
            <a:r>
              <a:rPr lang="en-US" sz="1200" b="1">
                <a:latin typeface="Courier New" pitchFamily="49" charset="0"/>
              </a:rPr>
              <a:t>|CAR       | 42.874    90 | 45.506    96 |  2.632%        6 |</a:t>
            </a:r>
          </a:p>
          <a:p>
            <a:r>
              <a:rPr lang="en-US" sz="1200" b="1">
                <a:latin typeface="Courier New" pitchFamily="49" charset="0"/>
              </a:rPr>
              <a:t>|Total     |100.000   210 |100.000   210 |   .000%        0 |</a:t>
            </a:r>
          </a:p>
          <a:p>
            <a:r>
              <a:rPr lang="en-US" sz="1200" b="1">
                <a:latin typeface="Courier New" pitchFamily="49" charset="0"/>
              </a:rPr>
              <a:t>+----------+--------------+--------------+------------------+</a:t>
            </a:r>
          </a:p>
        </p:txBody>
      </p:sp>
      <p:sp>
        <p:nvSpPr>
          <p:cNvPr id="31749" name="Rectangle 7"/>
          <p:cNvSpPr>
            <a:spLocks noChangeArrowheads="1"/>
          </p:cNvSpPr>
          <p:nvPr/>
        </p:nvSpPr>
        <p:spPr bwMode="auto">
          <a:xfrm>
            <a:off x="1314450" y="5715000"/>
            <a:ext cx="5410200" cy="8382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685800"/>
            <a:ext cx="8229600" cy="636588"/>
          </a:xfrm>
        </p:spPr>
        <p:txBody>
          <a:bodyPr/>
          <a:lstStyle/>
          <a:p>
            <a:pPr algn="l" eaLnBrk="1" hangingPunct="1"/>
            <a:r>
              <a:rPr lang="en-US" sz="2400" b="1" smtClean="0">
                <a:solidFill>
                  <a:schemeClr val="tx1"/>
                </a:solidFill>
              </a:rPr>
              <a:t>Compound Scenario: </a:t>
            </a:r>
            <a:br>
              <a:rPr lang="en-US" sz="2400" b="1" smtClean="0">
                <a:solidFill>
                  <a:schemeClr val="tx1"/>
                </a:solidFill>
              </a:rPr>
            </a:br>
            <a:r>
              <a:rPr lang="en-US" sz="2400" b="1" smtClean="0">
                <a:solidFill>
                  <a:schemeClr val="tx1"/>
                </a:solidFill>
              </a:rPr>
              <a:t>GC(Car) falls by 10%, TTME (Air,Train) rises by 25%</a:t>
            </a: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1066800" y="1960563"/>
            <a:ext cx="6629400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2400" b="1">
                <a:latin typeface="Arial" charset="0"/>
              </a:rPr>
              <a:t>NLOGIT  ; Lhs = Mode</a:t>
            </a:r>
          </a:p>
          <a:p>
            <a:r>
              <a:rPr lang="en-US" sz="2400" b="1">
                <a:latin typeface="Arial" charset="0"/>
              </a:rPr>
              <a:t>    	; Choices = Air,Train,Bus,Car</a:t>
            </a:r>
          </a:p>
          <a:p>
            <a:r>
              <a:rPr lang="en-US" sz="2400" b="1">
                <a:latin typeface="Arial" charset="0"/>
              </a:rPr>
              <a:t>    	; Rhs = TTME,INVC,INVT,GC</a:t>
            </a:r>
          </a:p>
          <a:p>
            <a:r>
              <a:rPr lang="en-US" sz="2400" b="1">
                <a:latin typeface="Arial" charset="0"/>
              </a:rPr>
              <a:t>    	; Rh2 = One ,Hinc </a:t>
            </a:r>
          </a:p>
          <a:p>
            <a:r>
              <a:rPr lang="en-US" sz="2400" b="1">
                <a:latin typeface="Arial" charset="0"/>
              </a:rPr>
              <a:t>    	; Simulation = AIR,TRAIN,BUS,CAR</a:t>
            </a:r>
          </a:p>
          <a:p>
            <a:r>
              <a:rPr lang="en-US" sz="2400" b="1">
                <a:latin typeface="Arial" charset="0"/>
              </a:rPr>
              <a:t>    	; Scenario: invc(car)=[*].9 / </a:t>
            </a:r>
          </a:p>
          <a:p>
            <a:r>
              <a:rPr lang="en-US" sz="2400" b="1">
                <a:latin typeface="Arial" charset="0"/>
              </a:rPr>
              <a:t>                         ttme(air,train)=[*]1.25 $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71600" y="685800"/>
            <a:ext cx="6705600" cy="636588"/>
          </a:xfrm>
        </p:spPr>
        <p:txBody>
          <a:bodyPr/>
          <a:lstStyle/>
          <a:p>
            <a:pPr algn="l" eaLnBrk="1" hangingPunct="1"/>
            <a:r>
              <a:rPr lang="en-US" sz="2000" b="1" smtClean="0">
                <a:solidFill>
                  <a:schemeClr val="tx1"/>
                </a:solidFill>
              </a:rPr>
              <a:t>Compound Scenario: </a:t>
            </a:r>
            <a:br>
              <a:rPr lang="en-US" sz="2000" b="1" smtClean="0">
                <a:solidFill>
                  <a:schemeClr val="tx1"/>
                </a:solidFill>
              </a:rPr>
            </a:br>
            <a:r>
              <a:rPr lang="en-US" sz="2000" b="1" smtClean="0">
                <a:solidFill>
                  <a:schemeClr val="tx1"/>
                </a:solidFill>
              </a:rPr>
              <a:t>GC(Car) falls by 10%, TTME (Air,Train) rises by 25% </a:t>
            </a:r>
            <a:br>
              <a:rPr lang="en-US" sz="2000" b="1" smtClean="0">
                <a:solidFill>
                  <a:schemeClr val="tx1"/>
                </a:solidFill>
              </a:rPr>
            </a:br>
            <a:r>
              <a:rPr lang="en-US" sz="2000" b="1" smtClean="0">
                <a:solidFill>
                  <a:schemeClr val="tx1"/>
                </a:solidFill>
              </a:rPr>
              <a:t>(at the same time).</a:t>
            </a: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1066800" y="1600200"/>
            <a:ext cx="7848600" cy="495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+------------------------------------------------------+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|Simulations of Probability Model                      |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|Model: Discrete Choice (One Level) Model              |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|Simulated choice set may be a subset of the choices.  |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|Number of individuals is the probability times the    |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|number of observations in the simulated sample.       |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|Column totals may be affected by rounding error.      |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|The model used was simulated with    210 observations.|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+------------------------------------------------------+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-------------------------------------------------------------------------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Specification of scenario 1 is:</a:t>
            </a:r>
          </a:p>
          <a:p>
            <a:r>
              <a:rPr lang="en-US" sz="1200" b="1">
                <a:latin typeface="Courier New" pitchFamily="49" charset="0"/>
              </a:rPr>
              <a:t>Attribute  Alternatives affected            Change type             Value</a:t>
            </a:r>
          </a:p>
          <a:p>
            <a:r>
              <a:rPr lang="en-US" sz="1200" b="1">
                <a:latin typeface="Courier New" pitchFamily="49" charset="0"/>
              </a:rPr>
              <a:t>---------  -------------------------------  ------------------- ---------</a:t>
            </a:r>
          </a:p>
          <a:p>
            <a:r>
              <a:rPr lang="en-US" sz="1200" b="1">
                <a:latin typeface="Courier New" pitchFamily="49" charset="0"/>
              </a:rPr>
              <a:t>INVC       CAR                              Scale base by value      .900</a:t>
            </a:r>
          </a:p>
          <a:p>
            <a:r>
              <a:rPr lang="en-US" sz="1200" b="1">
                <a:latin typeface="Courier New" pitchFamily="49" charset="0"/>
              </a:rPr>
              <a:t>TTME       AIR      TRAIN                   Scale base by value     1.250</a:t>
            </a:r>
          </a:p>
          <a:p>
            <a:r>
              <a:rPr lang="en-US" sz="1200" b="1">
                <a:latin typeface="Courier New" pitchFamily="49" charset="0"/>
              </a:rPr>
              <a:t>-------------------------------------------------------------------------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The simulator located    210 observations for this scenario.</a:t>
            </a:r>
          </a:p>
          <a:p>
            <a:r>
              <a:rPr lang="en-US" sz="1200" b="1">
                <a:latin typeface="Courier New" pitchFamily="49" charset="0"/>
              </a:rPr>
              <a:t>Simulated Probabilities (shares) for this scenario:</a:t>
            </a:r>
          </a:p>
          <a:p>
            <a:r>
              <a:rPr lang="en-US" sz="1200" b="1">
                <a:latin typeface="Courier New" pitchFamily="49" charset="0"/>
              </a:rPr>
              <a:t>+----------+--------------+--------------+------------------+</a:t>
            </a:r>
          </a:p>
          <a:p>
            <a:r>
              <a:rPr lang="en-US" sz="1200" b="1">
                <a:latin typeface="Courier New" pitchFamily="49" charset="0"/>
              </a:rPr>
              <a:t>|Choice    |     Base     |   Scenario   | Scenario - Base  |</a:t>
            </a:r>
          </a:p>
          <a:p>
            <a:r>
              <a:rPr lang="en-US" sz="1200" b="1">
                <a:latin typeface="Courier New" pitchFamily="49" charset="0"/>
              </a:rPr>
              <a:t>|          |%Share Number |%Share Number |ChgShare ChgNumber|</a:t>
            </a:r>
          </a:p>
          <a:p>
            <a:r>
              <a:rPr lang="en-US" sz="1200" b="1">
                <a:latin typeface="Courier New" pitchFamily="49" charset="0"/>
              </a:rPr>
              <a:t>+----------+--------------+--------------+------------------+</a:t>
            </a:r>
          </a:p>
          <a:p>
            <a:r>
              <a:rPr lang="en-US" sz="1200" b="1">
                <a:latin typeface="Courier New" pitchFamily="49" charset="0"/>
              </a:rPr>
              <a:t>|AIR       | 27.619    58 | 16.516    35 |-11.103%      -23 |</a:t>
            </a:r>
          </a:p>
          <a:p>
            <a:r>
              <a:rPr lang="en-US" sz="1200" b="1">
                <a:latin typeface="Courier New" pitchFamily="49" charset="0"/>
              </a:rPr>
              <a:t>|TRAIN     | 30.000    63 | 23.012    48 | -6.988%      -15 |</a:t>
            </a:r>
          </a:p>
          <a:p>
            <a:r>
              <a:rPr lang="en-US" sz="1200" b="1">
                <a:latin typeface="Courier New" pitchFamily="49" charset="0"/>
              </a:rPr>
              <a:t>|BUS       | 14.286    30 | 18.495    39 |  4.209%        9 |</a:t>
            </a:r>
          </a:p>
          <a:p>
            <a:r>
              <a:rPr lang="en-US" sz="1200" b="1">
                <a:latin typeface="Courier New" pitchFamily="49" charset="0"/>
              </a:rPr>
              <a:t>|CAR       | 28.095    59 | 41.977    88 | 13.882%       29 |</a:t>
            </a:r>
          </a:p>
          <a:p>
            <a:r>
              <a:rPr lang="en-US" sz="1200" b="1">
                <a:latin typeface="Courier New" pitchFamily="49" charset="0"/>
              </a:rPr>
              <a:t>|Total     |100.000   210 |100.000   210 |   .000%        0 |</a:t>
            </a:r>
          </a:p>
          <a:p>
            <a:r>
              <a:rPr lang="en-US" sz="1200" b="1">
                <a:latin typeface="Courier New" pitchFamily="49" charset="0"/>
              </a:rPr>
              <a:t>+----------+--------------+--------------+------------------+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1219200" y="5410200"/>
            <a:ext cx="5410200" cy="914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Willingness to Pay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    U(alt) = a</a:t>
            </a:r>
            <a:r>
              <a:rPr lang="en-US" sz="2400" baseline="-25000" smtClean="0"/>
              <a:t>j</a:t>
            </a:r>
            <a:r>
              <a:rPr lang="en-US" sz="2400" smtClean="0"/>
              <a:t> + b</a:t>
            </a:r>
            <a:r>
              <a:rPr lang="en-US" sz="2400" baseline="-25000" smtClean="0"/>
              <a:t>INCOME</a:t>
            </a:r>
            <a:r>
              <a:rPr lang="en-US" sz="2400" smtClean="0"/>
              <a:t>*INCOME + b</a:t>
            </a:r>
            <a:r>
              <a:rPr lang="en-US" sz="2400" baseline="-25000" smtClean="0"/>
              <a:t>Attribute</a:t>
            </a:r>
            <a:r>
              <a:rPr lang="en-US" sz="2400" smtClean="0"/>
              <a:t>*Attribute + …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    WTP = MU(Attribute)/MU(Income)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    When MU(Income) is not available, an approximation</a:t>
            </a:r>
            <a:br>
              <a:rPr lang="en-US" sz="2400" smtClean="0"/>
            </a:br>
            <a:r>
              <a:rPr lang="en-US" sz="2400" smtClean="0"/>
              <a:t>often used is –MU(Cost).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   </a:t>
            </a:r>
            <a:endParaRPr lang="en-US" sz="1000" smtClean="0"/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     U(Air,Train,Bus,Car)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       =  </a:t>
            </a:r>
            <a:r>
              <a:rPr lang="el-GR" sz="2400" smtClean="0"/>
              <a:t>α</a:t>
            </a:r>
            <a:r>
              <a:rPr lang="en-US" sz="2400" baseline="-25000" smtClean="0"/>
              <a:t>alt</a:t>
            </a:r>
            <a:r>
              <a:rPr lang="en-US" sz="2400" smtClean="0"/>
              <a:t>  + </a:t>
            </a:r>
            <a:r>
              <a:rPr lang="el-GR" sz="2400" smtClean="0"/>
              <a:t>β</a:t>
            </a:r>
            <a:r>
              <a:rPr lang="en-US" sz="2400" baseline="-25000" smtClean="0"/>
              <a:t>cost</a:t>
            </a:r>
            <a:r>
              <a:rPr lang="en-US" sz="2400" smtClean="0"/>
              <a:t> Cost + </a:t>
            </a:r>
            <a:r>
              <a:rPr lang="el-GR" sz="2400" smtClean="0"/>
              <a:t>β</a:t>
            </a:r>
            <a:r>
              <a:rPr lang="en-US" sz="2400" baseline="-25000" smtClean="0"/>
              <a:t>INVT</a:t>
            </a:r>
            <a:r>
              <a:rPr lang="en-US" sz="2400" smtClean="0"/>
              <a:t> INVT  + </a:t>
            </a:r>
            <a:r>
              <a:rPr lang="el-GR" sz="2400" smtClean="0"/>
              <a:t>β</a:t>
            </a:r>
            <a:r>
              <a:rPr lang="en-US" sz="2400" baseline="-25000" smtClean="0"/>
              <a:t>TTME</a:t>
            </a:r>
            <a:r>
              <a:rPr lang="en-US" sz="2400" smtClean="0"/>
              <a:t> TTME +    </a:t>
            </a:r>
            <a:r>
              <a:rPr lang="el-GR" sz="2400" smtClean="0"/>
              <a:t>ε</a:t>
            </a:r>
            <a:r>
              <a:rPr lang="en-US" sz="2400" baseline="-25000" smtClean="0"/>
              <a:t>alt </a:t>
            </a:r>
            <a:endParaRPr lang="en-US" sz="2400" smtClean="0"/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   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         WTP for less in vehicle time  = -</a:t>
            </a:r>
            <a:r>
              <a:rPr lang="el-GR" sz="2400" smtClean="0"/>
              <a:t>β</a:t>
            </a:r>
            <a:r>
              <a:rPr lang="en-US" sz="2400" baseline="-25000" smtClean="0"/>
              <a:t>INVT</a:t>
            </a:r>
            <a:r>
              <a:rPr lang="en-US" sz="2400" smtClean="0"/>
              <a:t> / </a:t>
            </a:r>
            <a:r>
              <a:rPr lang="el-GR" sz="2400" smtClean="0"/>
              <a:t>β</a:t>
            </a:r>
            <a:r>
              <a:rPr lang="en-US" sz="2400" baseline="-25000" smtClean="0"/>
              <a:t>COST</a:t>
            </a:r>
            <a:r>
              <a:rPr lang="en-US" sz="2400" smtClean="0"/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         WTP for less terminal time    = -</a:t>
            </a:r>
            <a:r>
              <a:rPr lang="el-GR" sz="2400" smtClean="0"/>
              <a:t>β</a:t>
            </a:r>
            <a:r>
              <a:rPr lang="en-US" sz="2400" baseline="-25000" smtClean="0"/>
              <a:t>TIME</a:t>
            </a:r>
            <a:r>
              <a:rPr lang="en-US" sz="2400" smtClean="0"/>
              <a:t> / </a:t>
            </a:r>
            <a:r>
              <a:rPr lang="el-GR" sz="2400" smtClean="0"/>
              <a:t>β</a:t>
            </a:r>
            <a:r>
              <a:rPr lang="en-US" sz="2400" baseline="-25000" smtClean="0"/>
              <a:t>COST</a:t>
            </a:r>
            <a:r>
              <a:rPr lang="en-US" sz="2400" smtClean="0"/>
              <a:t> </a:t>
            </a:r>
          </a:p>
          <a:p>
            <a:pPr eaLnBrk="1" hangingPunct="1">
              <a:buFont typeface="Wingdings" pitchFamily="2" charset="2"/>
              <a:buNone/>
            </a:pPr>
            <a:endParaRPr lang="en-US" sz="2400" baseline="-25000" smtClean="0"/>
          </a:p>
        </p:txBody>
      </p:sp>
      <p:sp>
        <p:nvSpPr>
          <p:cNvPr id="34820" name="Rectangle 3"/>
          <p:cNvSpPr>
            <a:spLocks noChangeArrowheads="1"/>
          </p:cNvSpPr>
          <p:nvPr/>
        </p:nvSpPr>
        <p:spPr bwMode="auto">
          <a:xfrm>
            <a:off x="1143000" y="5029200"/>
            <a:ext cx="6172200" cy="990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WTP from CLOGIT Model</a:t>
            </a:r>
          </a:p>
        </p:txBody>
      </p:sp>
      <p:sp>
        <p:nvSpPr>
          <p:cNvPr id="35843" name="TextBox 4"/>
          <p:cNvSpPr txBox="1">
            <a:spLocks noChangeArrowheads="1"/>
          </p:cNvSpPr>
          <p:nvPr/>
        </p:nvSpPr>
        <p:spPr bwMode="auto">
          <a:xfrm>
            <a:off x="1752600" y="1676400"/>
            <a:ext cx="6096000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GC|    -.00286          .00610        -.469   .6390</a:t>
            </a:r>
          </a:p>
          <a:p>
            <a:r>
              <a:rPr lang="sv-SE" sz="1200" b="1">
                <a:latin typeface="Courier New" pitchFamily="49" charset="0"/>
                <a:cs typeface="Courier New" pitchFamily="49" charset="0"/>
              </a:rPr>
              <a:t>    INVT|    -.00349***       .00115       -3.037   .0024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TTME|    -.09746***       .01035       -9.414   .0000</a:t>
            </a:r>
          </a:p>
          <a:p>
            <a:r>
              <a:rPr lang="nl-NL" sz="1200" b="1">
                <a:latin typeface="Courier New" pitchFamily="49" charset="0"/>
                <a:cs typeface="Courier New" pitchFamily="49" charset="0"/>
              </a:rPr>
              <a:t>    AASC|    4.05405***       .83662        4.846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TASC|    3.64460***       .44276        8.232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BASC|    3.19579***       .45194        7.071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WALD ; fn1=WTP_INVT=b_invt/b_gc ; fn2=WTP_TTME=b_ttme/b_gc$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WALD procedure. 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sv-SE" sz="1200" b="1">
                <a:latin typeface="Courier New" pitchFamily="49" charset="0"/>
                <a:cs typeface="Courier New" pitchFamily="49" charset="0"/>
              </a:rPr>
              <a:t>WTP_INVT|    1.22006         2.88619         .423   .6725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WTP_TTME|    34.0771        73.07097         .466   .6410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Estimation in WTP Space</a:t>
            </a:r>
          </a:p>
        </p:txBody>
      </p:sp>
      <p:graphicFrame>
        <p:nvGraphicFramePr>
          <p:cNvPr id="36867" name="Object 2"/>
          <p:cNvGraphicFramePr>
            <a:graphicFrameLocks noChangeAspect="1"/>
          </p:cNvGraphicFramePr>
          <p:nvPr/>
        </p:nvGraphicFramePr>
        <p:xfrm>
          <a:off x="1447800" y="1752600"/>
          <a:ext cx="6464300" cy="434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9" name="Equation" r:id="rId4" imgW="4495800" imgH="3022600" progId="Equation.DSMT4">
                  <p:embed/>
                </p:oleObj>
              </mc:Choice>
              <mc:Fallback>
                <p:oleObj name="Equation" r:id="rId4" imgW="4495800" imgH="30226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752600"/>
                        <a:ext cx="6464300" cy="434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8" name="Rectangle 3"/>
          <p:cNvSpPr>
            <a:spLocks noChangeArrowheads="1"/>
          </p:cNvSpPr>
          <p:nvPr/>
        </p:nvSpPr>
        <p:spPr bwMode="auto">
          <a:xfrm>
            <a:off x="1905000" y="4038600"/>
            <a:ext cx="5486400" cy="14478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Nonlinear Utility Functions</a:t>
            </a:r>
          </a:p>
        </p:txBody>
      </p:sp>
      <p:graphicFrame>
        <p:nvGraphicFramePr>
          <p:cNvPr id="37891" name="Object 4"/>
          <p:cNvGraphicFramePr>
            <a:graphicFrameLocks noChangeAspect="1"/>
          </p:cNvGraphicFramePr>
          <p:nvPr/>
        </p:nvGraphicFramePr>
        <p:xfrm>
          <a:off x="1066800" y="1752600"/>
          <a:ext cx="7243763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5" name="Equation" r:id="rId4" imgW="4292600" imgH="2438400" progId="Equation.DSMT4">
                  <p:embed/>
                </p:oleObj>
              </mc:Choice>
              <mc:Fallback>
                <p:oleObj name="Equation" r:id="rId4" imgW="4292600" imgH="24384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752600"/>
                        <a:ext cx="7243763" cy="411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1524000" y="2133600"/>
            <a:ext cx="26670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1524000" y="2971800"/>
            <a:ext cx="4038600" cy="914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1524000" y="5029200"/>
            <a:ext cx="4038600" cy="914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ctrTitle" idx="4294967295"/>
          </p:nvPr>
        </p:nvSpPr>
        <p:spPr>
          <a:xfrm>
            <a:off x="533400" y="2133600"/>
            <a:ext cx="7772400" cy="1470025"/>
          </a:xfrm>
        </p:spPr>
        <p:txBody>
          <a:bodyPr/>
          <a:lstStyle/>
          <a:p>
            <a:r>
              <a:rPr lang="en-AU" smtClean="0"/>
              <a:t>Assessing Prospect Theoretic Functional Forms and Risk in a Non-linear Logit Framework: Valuing Reliability Embedded Travel Time Savings</a:t>
            </a:r>
            <a:endParaRPr lang="en-US" smtClean="0"/>
          </a:p>
        </p:txBody>
      </p:sp>
      <p:sp>
        <p:nvSpPr>
          <p:cNvPr id="38915" name="Subtitle 2"/>
          <p:cNvSpPr>
            <a:spLocks noGrp="1"/>
          </p:cNvSpPr>
          <p:nvPr>
            <p:ph type="subTitle" idx="4294967295"/>
          </p:nvPr>
        </p:nvSpPr>
        <p:spPr>
          <a:xfrm>
            <a:off x="1143000" y="3962400"/>
            <a:ext cx="6400800" cy="236220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David Hensher</a:t>
            </a: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The University of Sydney, ITLS</a:t>
            </a: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William Greene</a:t>
            </a: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Stern School of Business, New York University</a:t>
            </a: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endParaRPr lang="en-US" sz="1600" smtClean="0"/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8</a:t>
            </a:r>
            <a:r>
              <a:rPr lang="en-US" sz="1600" baseline="30000" smtClean="0"/>
              <a:t>th</a:t>
            </a:r>
            <a:r>
              <a:rPr lang="en-US" sz="1600" smtClean="0"/>
              <a:t> Annual Advances in Econometrics Conference</a:t>
            </a: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Louisiana State University</a:t>
            </a: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Baton Rouge, LA</a:t>
            </a: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November 6-8, 2009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Prospect Theory</a:t>
            </a:r>
          </a:p>
        </p:txBody>
      </p:sp>
      <p:sp>
        <p:nvSpPr>
          <p:cNvPr id="39939" name="Rectangle 3"/>
          <p:cNvSpPr>
            <a:spLocks noGrp="1"/>
          </p:cNvSpPr>
          <p:nvPr>
            <p:ph type="body" idx="1"/>
          </p:nvPr>
        </p:nvSpPr>
        <p:spPr>
          <a:xfrm>
            <a:off x="838200" y="1676400"/>
            <a:ext cx="7848600" cy="45307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smtClean="0"/>
              <a:t>Marginal value function for an attribute (outcome) </a:t>
            </a:r>
            <a:br>
              <a:rPr lang="en-US" sz="2400" smtClean="0"/>
            </a:br>
            <a:r>
              <a:rPr lang="en-US" sz="2400" smtClean="0"/>
              <a:t>v(x</a:t>
            </a:r>
            <a:r>
              <a:rPr lang="en-US" sz="2400" baseline="-25000" smtClean="0"/>
              <a:t>m</a:t>
            </a:r>
            <a:r>
              <a:rPr lang="en-US" sz="2400" smtClean="0"/>
              <a:t>) = subjective value of attribute</a:t>
            </a:r>
          </a:p>
          <a:p>
            <a:pPr>
              <a:lnSpc>
                <a:spcPct val="90000"/>
              </a:lnSpc>
            </a:pPr>
            <a:endParaRPr lang="en-US" sz="2400" smtClean="0"/>
          </a:p>
          <a:p>
            <a:pPr>
              <a:lnSpc>
                <a:spcPct val="90000"/>
              </a:lnSpc>
            </a:pPr>
            <a:r>
              <a:rPr lang="en-US" sz="2400" smtClean="0"/>
              <a:t>Decision weight w(p</a:t>
            </a:r>
            <a:r>
              <a:rPr lang="en-US" sz="2400" baseline="-25000" smtClean="0"/>
              <a:t>m</a:t>
            </a:r>
            <a:r>
              <a:rPr lang="en-US" sz="2400" smtClean="0"/>
              <a:t>) = impact of a probability on </a:t>
            </a:r>
            <a:br>
              <a:rPr lang="en-US" sz="2400" smtClean="0"/>
            </a:br>
            <a:r>
              <a:rPr lang="en-US" sz="2400" smtClean="0"/>
              <a:t>utility of a prospect</a:t>
            </a:r>
          </a:p>
          <a:p>
            <a:pPr>
              <a:lnSpc>
                <a:spcPct val="90000"/>
              </a:lnSpc>
            </a:pPr>
            <a:endParaRPr lang="en-US" sz="2400" smtClean="0"/>
          </a:p>
          <a:p>
            <a:pPr>
              <a:lnSpc>
                <a:spcPct val="90000"/>
              </a:lnSpc>
            </a:pPr>
            <a:r>
              <a:rPr lang="en-US" sz="2400" smtClean="0"/>
              <a:t>Value function V(x</a:t>
            </a:r>
            <a:r>
              <a:rPr lang="en-US" sz="2400" baseline="-25000" smtClean="0"/>
              <a:t>m</a:t>
            </a:r>
            <a:r>
              <a:rPr lang="en-US" sz="2400" smtClean="0"/>
              <a:t>,p</a:t>
            </a:r>
            <a:r>
              <a:rPr lang="en-US" sz="2400" baseline="-25000" smtClean="0"/>
              <a:t>m</a:t>
            </a:r>
            <a:r>
              <a:rPr lang="en-US" sz="2400" smtClean="0"/>
              <a:t>) = v(x</a:t>
            </a:r>
            <a:r>
              <a:rPr lang="en-US" sz="2400" baseline="-25000" smtClean="0"/>
              <a:t>m</a:t>
            </a:r>
            <a:r>
              <a:rPr lang="en-US" sz="2400" smtClean="0"/>
              <a:t>)w(p</a:t>
            </a:r>
            <a:r>
              <a:rPr lang="en-US" sz="2400" baseline="-25000" smtClean="0"/>
              <a:t>m</a:t>
            </a:r>
            <a:r>
              <a:rPr lang="en-US" sz="2400" smtClean="0"/>
              <a:t>) = value of a prospect that delivers outcome x</a:t>
            </a:r>
            <a:r>
              <a:rPr lang="en-US" sz="2400" baseline="-25000" smtClean="0"/>
              <a:t>m</a:t>
            </a:r>
            <a:r>
              <a:rPr lang="en-US" sz="2400" smtClean="0"/>
              <a:t> with probability p</a:t>
            </a:r>
            <a:r>
              <a:rPr lang="en-US" sz="2400" baseline="-25000" smtClean="0"/>
              <a:t>m</a:t>
            </a:r>
            <a:endParaRPr lang="en-US" sz="2400" smtClean="0"/>
          </a:p>
          <a:p>
            <a:pPr>
              <a:lnSpc>
                <a:spcPct val="90000"/>
              </a:lnSpc>
            </a:pPr>
            <a:endParaRPr lang="en-US" sz="2400" smtClean="0"/>
          </a:p>
          <a:p>
            <a:pPr>
              <a:lnSpc>
                <a:spcPct val="90000"/>
              </a:lnSpc>
            </a:pPr>
            <a:r>
              <a:rPr lang="en-US" sz="2400" smtClean="0"/>
              <a:t>We explore functional forms for w(p</a:t>
            </a:r>
            <a:r>
              <a:rPr lang="en-US" sz="2400" baseline="-25000" smtClean="0"/>
              <a:t>m</a:t>
            </a:r>
            <a:r>
              <a:rPr lang="en-US" sz="2400" smtClean="0"/>
              <a:t>) with </a:t>
            </a:r>
            <a:br>
              <a:rPr lang="en-US" sz="2400" smtClean="0"/>
            </a:br>
            <a:r>
              <a:rPr lang="en-US" sz="2400" smtClean="0"/>
              <a:t>implications for decisions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 smtClean="0"/>
              <a:t>Value and Weighting Functions</a:t>
            </a:r>
          </a:p>
        </p:txBody>
      </p:sp>
      <p:graphicFrame>
        <p:nvGraphicFramePr>
          <p:cNvPr id="40963" name="Object 2"/>
          <p:cNvGraphicFramePr>
            <a:graphicFrameLocks noChangeAspect="1"/>
          </p:cNvGraphicFramePr>
          <p:nvPr/>
        </p:nvGraphicFramePr>
        <p:xfrm>
          <a:off x="1320800" y="1905000"/>
          <a:ext cx="6985000" cy="302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4" name="Equation" r:id="rId4" imgW="3403600" imgH="1473200" progId="Equation.DSMT4">
                  <p:embed/>
                </p:oleObj>
              </mc:Choice>
              <mc:Fallback>
                <p:oleObj name="Equation" r:id="rId4" imgW="3403600" imgH="14732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0800" y="1905000"/>
                        <a:ext cx="6985000" cy="302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Choice Model</a:t>
            </a:r>
          </a:p>
        </p:txBody>
      </p:sp>
      <p:sp>
        <p:nvSpPr>
          <p:cNvPr id="4198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mtClean="0"/>
              <a:t>  U(j)  =  </a:t>
            </a:r>
            <a:r>
              <a:rPr lang="el-GR" smtClean="0"/>
              <a:t>β</a:t>
            </a:r>
            <a:r>
              <a:rPr lang="en-US" baseline="-25000" smtClean="0"/>
              <a:t>ref</a:t>
            </a:r>
            <a:r>
              <a:rPr lang="en-US" smtClean="0"/>
              <a:t> + </a:t>
            </a:r>
            <a:r>
              <a:rPr lang="el-GR" smtClean="0"/>
              <a:t>β</a:t>
            </a:r>
            <a:r>
              <a:rPr lang="en-US" baseline="-25000" smtClean="0"/>
              <a:t>cost</a:t>
            </a:r>
            <a:r>
              <a:rPr lang="en-US" smtClean="0"/>
              <a:t>Cost + </a:t>
            </a:r>
            <a:r>
              <a:rPr lang="el-GR" smtClean="0"/>
              <a:t>β</a:t>
            </a:r>
            <a:r>
              <a:rPr lang="en-US" baseline="-25000" smtClean="0"/>
              <a:t>Age</a:t>
            </a:r>
            <a:r>
              <a:rPr lang="en-US" smtClean="0"/>
              <a:t>Age + </a:t>
            </a:r>
            <a:r>
              <a:rPr lang="el-GR" smtClean="0"/>
              <a:t>β</a:t>
            </a:r>
            <a:r>
              <a:rPr lang="en-US" baseline="-25000" smtClean="0"/>
              <a:t>Toll</a:t>
            </a:r>
            <a:r>
              <a:rPr lang="en-US" smtClean="0"/>
              <a:t>TollASC</a:t>
            </a:r>
            <a:br>
              <a:rPr lang="en-US" smtClean="0"/>
            </a:br>
            <a:r>
              <a:rPr lang="en-US" smtClean="0"/>
              <a:t>             + </a:t>
            </a:r>
            <a:r>
              <a:rPr lang="el-GR" smtClean="0"/>
              <a:t>β</a:t>
            </a:r>
            <a:r>
              <a:rPr lang="en-US" baseline="-25000" smtClean="0"/>
              <a:t>curr</a:t>
            </a:r>
            <a:r>
              <a:rPr lang="en-US" smtClean="0"/>
              <a:t> 	w(p</a:t>
            </a:r>
            <a:r>
              <a:rPr lang="en-US" baseline="-25000" smtClean="0"/>
              <a:t>curr</a:t>
            </a:r>
            <a:r>
              <a:rPr lang="en-US" smtClean="0"/>
              <a:t>)v(t</a:t>
            </a:r>
            <a:r>
              <a:rPr lang="en-US" baseline="-25000" smtClean="0"/>
              <a:t>curr</a:t>
            </a:r>
            <a:r>
              <a:rPr lang="en-US" smtClean="0"/>
              <a:t>)</a:t>
            </a:r>
            <a:br>
              <a:rPr lang="en-US" smtClean="0"/>
            </a:br>
            <a:r>
              <a:rPr lang="en-US" smtClean="0"/>
              <a:t>             + </a:t>
            </a:r>
            <a:r>
              <a:rPr lang="el-GR" smtClean="0"/>
              <a:t>β</a:t>
            </a:r>
            <a:r>
              <a:rPr lang="en-US" baseline="-25000" smtClean="0"/>
              <a:t>late</a:t>
            </a:r>
            <a:r>
              <a:rPr lang="en-US" smtClean="0"/>
              <a:t> 	w(p</a:t>
            </a:r>
            <a:r>
              <a:rPr lang="en-US" baseline="-25000" smtClean="0"/>
              <a:t>late</a:t>
            </a:r>
            <a:r>
              <a:rPr lang="en-US" smtClean="0"/>
              <a:t>) v(t</a:t>
            </a:r>
            <a:r>
              <a:rPr lang="en-US" baseline="-25000" smtClean="0"/>
              <a:t>late</a:t>
            </a:r>
            <a:r>
              <a:rPr lang="en-US" smtClean="0"/>
              <a:t>)</a:t>
            </a:r>
            <a:br>
              <a:rPr lang="en-US" smtClean="0"/>
            </a:br>
            <a:r>
              <a:rPr lang="en-US" smtClean="0"/>
              <a:t>             + </a:t>
            </a:r>
            <a:r>
              <a:rPr lang="el-GR" smtClean="0"/>
              <a:t>β</a:t>
            </a:r>
            <a:r>
              <a:rPr lang="en-US" baseline="-25000" smtClean="0"/>
              <a:t>early</a:t>
            </a:r>
            <a:r>
              <a:rPr lang="en-US" smtClean="0"/>
              <a:t> w(p</a:t>
            </a:r>
            <a:r>
              <a:rPr lang="en-US" baseline="-25000" smtClean="0"/>
              <a:t>early</a:t>
            </a:r>
            <a:r>
              <a:rPr lang="en-US" smtClean="0"/>
              <a:t>)v(t</a:t>
            </a:r>
            <a:r>
              <a:rPr lang="en-US" baseline="-25000" smtClean="0"/>
              <a:t>early</a:t>
            </a:r>
            <a:r>
              <a:rPr lang="en-US" smtClean="0"/>
              <a:t>)  +  </a:t>
            </a:r>
            <a:r>
              <a:rPr lang="el-GR" smtClean="0"/>
              <a:t>ε</a:t>
            </a:r>
            <a:r>
              <a:rPr lang="en-US" baseline="-25000" smtClean="0"/>
              <a:t>j</a:t>
            </a:r>
          </a:p>
          <a:p>
            <a:pPr>
              <a:lnSpc>
                <a:spcPct val="80000"/>
              </a:lnSpc>
            </a:pPr>
            <a:endParaRPr lang="el-GR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mtClean="0"/>
              <a:t>  Constraint: </a:t>
            </a:r>
            <a:r>
              <a:rPr lang="el-GR" smtClean="0"/>
              <a:t>β</a:t>
            </a:r>
            <a:r>
              <a:rPr lang="en-US" baseline="-25000" smtClean="0"/>
              <a:t>curr</a:t>
            </a:r>
            <a:r>
              <a:rPr lang="en-US" smtClean="0"/>
              <a:t> = </a:t>
            </a:r>
            <a:r>
              <a:rPr lang="el-GR" smtClean="0"/>
              <a:t>β</a:t>
            </a:r>
            <a:r>
              <a:rPr lang="en-US" baseline="-25000" smtClean="0"/>
              <a:t>late</a:t>
            </a:r>
            <a:r>
              <a:rPr lang="en-US" smtClean="0"/>
              <a:t> = </a:t>
            </a:r>
            <a:r>
              <a:rPr lang="el-GR" smtClean="0"/>
              <a:t>β</a:t>
            </a:r>
            <a:r>
              <a:rPr lang="en-US" baseline="-25000" smtClean="0"/>
              <a:t>early</a:t>
            </a:r>
          </a:p>
          <a:p>
            <a:pPr>
              <a:lnSpc>
                <a:spcPct val="80000"/>
              </a:lnSpc>
            </a:pPr>
            <a:endParaRPr lang="en-US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mtClean="0"/>
              <a:t>   U(j)  =  </a:t>
            </a:r>
            <a:r>
              <a:rPr lang="el-GR" smtClean="0"/>
              <a:t>β</a:t>
            </a:r>
            <a:r>
              <a:rPr lang="en-US" baseline="-25000" smtClean="0"/>
              <a:t>ref</a:t>
            </a:r>
            <a:r>
              <a:rPr lang="en-US" smtClean="0"/>
              <a:t> + </a:t>
            </a:r>
            <a:r>
              <a:rPr lang="el-GR" smtClean="0"/>
              <a:t>β</a:t>
            </a:r>
            <a:r>
              <a:rPr lang="en-US" baseline="-25000" smtClean="0"/>
              <a:t>cost</a:t>
            </a:r>
            <a:r>
              <a:rPr lang="en-US" smtClean="0"/>
              <a:t>Cost + </a:t>
            </a:r>
            <a:r>
              <a:rPr lang="el-GR" smtClean="0"/>
              <a:t>β</a:t>
            </a:r>
            <a:r>
              <a:rPr lang="en-US" baseline="-25000" smtClean="0"/>
              <a:t>Age</a:t>
            </a:r>
            <a:r>
              <a:rPr lang="en-US" smtClean="0"/>
              <a:t>Age + </a:t>
            </a:r>
            <a:r>
              <a:rPr lang="el-GR" smtClean="0"/>
              <a:t>β</a:t>
            </a:r>
            <a:r>
              <a:rPr lang="en-US" baseline="-25000" smtClean="0"/>
              <a:t>Toll</a:t>
            </a:r>
            <a:r>
              <a:rPr lang="en-US" smtClean="0"/>
              <a:t>TollASC</a:t>
            </a:r>
            <a:br>
              <a:rPr lang="en-US" smtClean="0"/>
            </a:br>
            <a:r>
              <a:rPr lang="en-US" sz="900" smtClean="0"/>
              <a:t> </a:t>
            </a:r>
            <a:br>
              <a:rPr lang="en-US" sz="900" smtClean="0"/>
            </a:br>
            <a:r>
              <a:rPr lang="en-US" smtClean="0"/>
              <a:t>             + </a:t>
            </a:r>
            <a:r>
              <a:rPr lang="el-GR" smtClean="0"/>
              <a:t>β</a:t>
            </a:r>
            <a:r>
              <a:rPr lang="en-US" smtClean="0"/>
              <a:t>[    w(p</a:t>
            </a:r>
            <a:r>
              <a:rPr lang="en-US" baseline="-25000" smtClean="0"/>
              <a:t>curr</a:t>
            </a:r>
            <a:r>
              <a:rPr lang="en-US" smtClean="0"/>
              <a:t>)v(t</a:t>
            </a:r>
            <a:r>
              <a:rPr lang="en-US" baseline="-25000" smtClean="0"/>
              <a:t>curr</a:t>
            </a:r>
            <a:r>
              <a:rPr lang="en-US" smtClean="0"/>
              <a:t>)</a:t>
            </a:r>
            <a:br>
              <a:rPr lang="en-US" smtClean="0"/>
            </a:br>
            <a:r>
              <a:rPr lang="en-US" smtClean="0"/>
              <a:t>                    + w(p</a:t>
            </a:r>
            <a:r>
              <a:rPr lang="en-US" baseline="-25000" smtClean="0"/>
              <a:t>late</a:t>
            </a:r>
            <a:r>
              <a:rPr lang="en-US" smtClean="0"/>
              <a:t>)v(t</a:t>
            </a:r>
            <a:r>
              <a:rPr lang="en-US" baseline="-25000" smtClean="0"/>
              <a:t>late</a:t>
            </a:r>
            <a:r>
              <a:rPr lang="en-US" smtClean="0"/>
              <a:t>)</a:t>
            </a:r>
            <a:br>
              <a:rPr lang="en-US" smtClean="0"/>
            </a:br>
            <a:r>
              <a:rPr lang="en-US" smtClean="0"/>
              <a:t>                    + w(p</a:t>
            </a:r>
            <a:r>
              <a:rPr lang="en-US" baseline="-25000" smtClean="0"/>
              <a:t>early</a:t>
            </a:r>
            <a:r>
              <a:rPr lang="en-US" smtClean="0"/>
              <a:t>)v(t</a:t>
            </a:r>
            <a:r>
              <a:rPr lang="en-US" baseline="-25000" smtClean="0"/>
              <a:t>early</a:t>
            </a:r>
            <a:r>
              <a:rPr lang="en-US" smtClean="0"/>
              <a:t>)] +  </a:t>
            </a:r>
            <a:r>
              <a:rPr lang="el-GR" smtClean="0"/>
              <a:t>ε</a:t>
            </a:r>
            <a:r>
              <a:rPr lang="en-US" baseline="-25000" smtClean="0"/>
              <a:t>j</a:t>
            </a:r>
            <a:endParaRPr lang="el-GR" smtClean="0"/>
          </a:p>
          <a:p>
            <a:pPr>
              <a:lnSpc>
                <a:spcPct val="80000"/>
              </a:lnSpc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Stated Choice Survey</a:t>
            </a:r>
          </a:p>
        </p:txBody>
      </p:sp>
      <p:sp>
        <p:nvSpPr>
          <p:cNvPr id="43011" name="Rectangle 3"/>
          <p:cNvSpPr>
            <a:spLocks noGrp="1"/>
          </p:cNvSpPr>
          <p:nvPr>
            <p:ph type="body" idx="1"/>
          </p:nvPr>
        </p:nvSpPr>
        <p:spPr>
          <a:xfrm>
            <a:off x="1600200" y="1600200"/>
            <a:ext cx="65532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AU" sz="2400" b="1" smtClean="0"/>
              <a:t>Trip Attributes in Stated Choice Design</a:t>
            </a:r>
            <a:endParaRPr lang="en-US" sz="2400" smtClean="0"/>
          </a:p>
          <a:p>
            <a:pPr lvl="1">
              <a:lnSpc>
                <a:spcPct val="90000"/>
              </a:lnSpc>
            </a:pPr>
            <a:r>
              <a:rPr lang="en-US" sz="2000" smtClean="0"/>
              <a:t>Routes A and B</a:t>
            </a:r>
          </a:p>
          <a:p>
            <a:pPr lvl="1">
              <a:lnSpc>
                <a:spcPct val="90000"/>
              </a:lnSpc>
            </a:pPr>
            <a:r>
              <a:rPr lang="en-US" sz="2000" smtClean="0"/>
              <a:t>Free flow travel time</a:t>
            </a:r>
          </a:p>
          <a:p>
            <a:pPr lvl="1">
              <a:lnSpc>
                <a:spcPct val="90000"/>
              </a:lnSpc>
            </a:pPr>
            <a:r>
              <a:rPr lang="en-US" sz="2000" smtClean="0"/>
              <a:t>Slowed down travel time</a:t>
            </a:r>
          </a:p>
          <a:p>
            <a:pPr lvl="1">
              <a:lnSpc>
                <a:spcPct val="90000"/>
              </a:lnSpc>
            </a:pPr>
            <a:r>
              <a:rPr lang="en-US" sz="2000" smtClean="0"/>
              <a:t>Stop/start/crawling travel time</a:t>
            </a:r>
          </a:p>
          <a:p>
            <a:pPr lvl="1">
              <a:lnSpc>
                <a:spcPct val="90000"/>
              </a:lnSpc>
            </a:pPr>
            <a:r>
              <a:rPr lang="en-US" sz="2000" smtClean="0"/>
              <a:t>Minutes arriving earlier than expected </a:t>
            </a:r>
          </a:p>
          <a:p>
            <a:pPr lvl="1">
              <a:lnSpc>
                <a:spcPct val="90000"/>
              </a:lnSpc>
            </a:pPr>
            <a:r>
              <a:rPr lang="en-US" sz="2000" smtClean="0"/>
              <a:t>Minutes arriving later than expected</a:t>
            </a:r>
          </a:p>
          <a:p>
            <a:pPr lvl="1">
              <a:lnSpc>
                <a:spcPct val="90000"/>
              </a:lnSpc>
            </a:pPr>
            <a:r>
              <a:rPr lang="en-US" sz="2000" smtClean="0"/>
              <a:t>Probability of arriving earlier than expected</a:t>
            </a:r>
          </a:p>
          <a:p>
            <a:pPr lvl="1">
              <a:lnSpc>
                <a:spcPct val="90000"/>
              </a:lnSpc>
            </a:pPr>
            <a:r>
              <a:rPr lang="en-US" sz="2000" smtClean="0"/>
              <a:t>Probability of arriving at the time expected</a:t>
            </a:r>
          </a:p>
          <a:p>
            <a:pPr lvl="1">
              <a:lnSpc>
                <a:spcPct val="90000"/>
              </a:lnSpc>
            </a:pPr>
            <a:r>
              <a:rPr lang="en-US" sz="2000" smtClean="0"/>
              <a:t>Probability of arriving later than expected</a:t>
            </a:r>
          </a:p>
          <a:p>
            <a:pPr lvl="1">
              <a:lnSpc>
                <a:spcPct val="90000"/>
              </a:lnSpc>
            </a:pPr>
            <a:r>
              <a:rPr lang="en-US" sz="2000" smtClean="0"/>
              <a:t>Running cost</a:t>
            </a:r>
          </a:p>
          <a:p>
            <a:pPr lvl="1">
              <a:lnSpc>
                <a:spcPct val="90000"/>
              </a:lnSpc>
            </a:pPr>
            <a:r>
              <a:rPr lang="en-US" sz="2000" smtClean="0"/>
              <a:t>Toll Cost</a:t>
            </a:r>
          </a:p>
          <a:p>
            <a:pPr>
              <a:lnSpc>
                <a:spcPct val="90000"/>
              </a:lnSpc>
            </a:pPr>
            <a:r>
              <a:rPr lang="en-US" sz="2400" b="1" smtClean="0"/>
              <a:t>Demographics:  Age, Income, Gender</a:t>
            </a:r>
          </a:p>
        </p:txBody>
      </p:sp>
      <p:sp>
        <p:nvSpPr>
          <p:cNvPr id="43012" name="Rectangle 3"/>
          <p:cNvSpPr>
            <a:spLocks noChangeArrowheads="1"/>
          </p:cNvSpPr>
          <p:nvPr/>
        </p:nvSpPr>
        <p:spPr bwMode="auto">
          <a:xfrm>
            <a:off x="1905000" y="4038600"/>
            <a:ext cx="5486400" cy="9906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Survey Instrument</a:t>
            </a:r>
          </a:p>
        </p:txBody>
      </p:sp>
      <p:graphicFrame>
        <p:nvGraphicFramePr>
          <p:cNvPr id="44035" name="Object 2"/>
          <p:cNvGraphicFramePr>
            <a:graphicFrameLocks noChangeAspect="1"/>
          </p:cNvGraphicFramePr>
          <p:nvPr>
            <p:ph idx="1"/>
          </p:nvPr>
        </p:nvGraphicFramePr>
        <p:xfrm>
          <a:off x="685800" y="1600200"/>
          <a:ext cx="7772400" cy="4941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6" name="Document" r:id="rId4" imgW="9210675" imgH="5857875" progId="Word.Document.8">
                  <p:embed/>
                </p:oleObj>
              </mc:Choice>
              <mc:Fallback>
                <p:oleObj name="Document" r:id="rId4" imgW="9210675" imgH="5857875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600200"/>
                        <a:ext cx="7772400" cy="4941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Data</a:t>
            </a:r>
          </a:p>
        </p:txBody>
      </p:sp>
      <p:pic>
        <p:nvPicPr>
          <p:cNvPr id="4505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52600"/>
            <a:ext cx="8458200" cy="340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Estimation Results</a:t>
            </a:r>
          </a:p>
        </p:txBody>
      </p:sp>
      <p:pic>
        <p:nvPicPr>
          <p:cNvPr id="4608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1390650"/>
            <a:ext cx="8418512" cy="493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4" name="Rectangle 6"/>
          <p:cNvSpPr>
            <a:spLocks noChangeArrowheads="1"/>
          </p:cNvSpPr>
          <p:nvPr/>
        </p:nvSpPr>
        <p:spPr bwMode="auto">
          <a:xfrm>
            <a:off x="3733800" y="1905000"/>
            <a:ext cx="1828800" cy="4267200"/>
          </a:xfrm>
          <a:prstGeom prst="rect">
            <a:avLst/>
          </a:prstGeom>
          <a:solidFill>
            <a:srgbClr val="0066FF">
              <a:alpha val="27843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048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Choice Based Sampling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/>
              <a:t>Over/Underrepresenting alternatives in the data set</a:t>
            </a:r>
          </a:p>
          <a:p>
            <a:pPr eaLnBrk="1" hangingPunct="1">
              <a:lnSpc>
                <a:spcPct val="90000"/>
              </a:lnSpc>
            </a:pPr>
            <a:endParaRPr lang="en-US" sz="2000" smtClean="0"/>
          </a:p>
          <a:p>
            <a:pPr eaLnBrk="1" hangingPunct="1">
              <a:lnSpc>
                <a:spcPct val="90000"/>
              </a:lnSpc>
            </a:pPr>
            <a:endParaRPr lang="en-US" sz="2000" smtClean="0"/>
          </a:p>
          <a:p>
            <a:pPr eaLnBrk="1" hangingPunct="1">
              <a:lnSpc>
                <a:spcPct val="90000"/>
              </a:lnSpc>
            </a:pPr>
            <a:endParaRPr lang="en-US" sz="2000" smtClean="0"/>
          </a:p>
          <a:p>
            <a:pPr eaLnBrk="1" hangingPunct="1">
              <a:lnSpc>
                <a:spcPct val="90000"/>
              </a:lnSpc>
            </a:pPr>
            <a:endParaRPr lang="en-US" sz="2000" smtClean="0"/>
          </a:p>
          <a:p>
            <a:pPr eaLnBrk="1" hangingPunct="1">
              <a:lnSpc>
                <a:spcPct val="90000"/>
              </a:lnSpc>
            </a:pPr>
            <a:endParaRPr lang="en-US" sz="2000" smtClean="0"/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May cause biases in parameter estimates.  (Possibly constants only)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Certainly causes biases in estimated variances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Weighted log likelihood, weight = </a:t>
            </a:r>
            <a:r>
              <a:rPr lang="en-US" smtClean="0">
                <a:sym typeface="Symbol" pitchFamily="18" charset="2"/>
              </a:rPr>
              <a:t></a:t>
            </a:r>
            <a:r>
              <a:rPr lang="en-US" sz="1200" smtClean="0">
                <a:sym typeface="Symbol" pitchFamily="18" charset="2"/>
              </a:rPr>
              <a:t>j</a:t>
            </a:r>
            <a:r>
              <a:rPr lang="en-US" sz="1800" smtClean="0">
                <a:sym typeface="Symbol" pitchFamily="18" charset="2"/>
              </a:rPr>
              <a:t> / F</a:t>
            </a:r>
            <a:r>
              <a:rPr lang="en-US" sz="1200" smtClean="0">
                <a:sym typeface="Symbol" pitchFamily="18" charset="2"/>
              </a:rPr>
              <a:t>j</a:t>
            </a:r>
            <a:r>
              <a:rPr lang="en-US" sz="2000" smtClean="0">
                <a:sym typeface="Symbol" pitchFamily="18" charset="2"/>
              </a:rPr>
              <a:t> </a:t>
            </a:r>
            <a:r>
              <a:rPr lang="en-US" sz="1800" smtClean="0">
                <a:sym typeface="Symbol" pitchFamily="18" charset="2"/>
              </a:rPr>
              <a:t>for all i.</a:t>
            </a:r>
            <a:endParaRPr lang="en-US" sz="1200" smtClean="0"/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Fixup of covariance matrix – use “sandwich” estimator.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b="1" smtClean="0"/>
              <a:t>; Choices = list of names / list of true proportions $</a:t>
            </a:r>
          </a:p>
        </p:txBody>
      </p:sp>
      <p:graphicFrame>
        <p:nvGraphicFramePr>
          <p:cNvPr id="521220" name="Group 4"/>
          <p:cNvGraphicFramePr>
            <a:graphicFrameLocks noGrp="1"/>
          </p:cNvGraphicFramePr>
          <p:nvPr/>
        </p:nvGraphicFramePr>
        <p:xfrm>
          <a:off x="1752600" y="2286000"/>
          <a:ext cx="5334000" cy="1189038"/>
        </p:xfrm>
        <a:graphic>
          <a:graphicData uri="http://schemas.openxmlformats.org/drawingml/2006/table">
            <a:tbl>
              <a:tblPr/>
              <a:tblGrid>
                <a:gridCol w="1066800"/>
                <a:gridCol w="1066800"/>
                <a:gridCol w="1066800"/>
                <a:gridCol w="1066800"/>
                <a:gridCol w="1066800"/>
              </a:tblGrid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Choice`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Air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Car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0.09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Sample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7134" name="Rectangle 31"/>
          <p:cNvSpPr>
            <a:spLocks noChangeArrowheads="1"/>
          </p:cNvSpPr>
          <p:nvPr/>
        </p:nvSpPr>
        <p:spPr bwMode="auto">
          <a:xfrm>
            <a:off x="1752600" y="2286000"/>
            <a:ext cx="5334000" cy="12192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Choice Based Sampling Estimators</a:t>
            </a:r>
          </a:p>
        </p:txBody>
      </p:sp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1600200" y="1447800"/>
            <a:ext cx="6248400" cy="529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--------+-------------------------------------------------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+---------+--------------+----------------+--------+------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 Unweighted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--------+------------------------------------------------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TTME|    -.10289***       .01109       -9.280   .0000</a:t>
            </a:r>
          </a:p>
          <a:p>
            <a:r>
              <a:rPr lang="en-US" sz="1200" b="1">
                <a:latin typeface="Courier New" pitchFamily="49" charset="0"/>
              </a:rPr>
              <a:t>    INVC|    -.08044***       .01995       -4.032   .0001</a:t>
            </a:r>
          </a:p>
          <a:p>
            <a:r>
              <a:rPr lang="en-US" sz="1200" b="1">
                <a:latin typeface="Courier New" pitchFamily="49" charset="0"/>
              </a:rPr>
              <a:t>    INVT|    -.01399***       .00267       -5.240   .0000</a:t>
            </a:r>
          </a:p>
          <a:p>
            <a:r>
              <a:rPr lang="en-US" sz="1200" b="1">
                <a:latin typeface="Courier New" pitchFamily="49" charset="0"/>
              </a:rPr>
              <a:t>      GC|     .07578***       .01833        4.134   .0000</a:t>
            </a:r>
          </a:p>
          <a:p>
            <a:r>
              <a:rPr lang="en-US" sz="1200" b="1">
                <a:latin typeface="Courier New" pitchFamily="49" charset="0"/>
              </a:rPr>
              <a:t>   A_AIR|    4.37035***      1.05734        4.133   .0000</a:t>
            </a:r>
          </a:p>
          <a:p>
            <a:r>
              <a:rPr lang="en-US" sz="1200" b="1">
                <a:latin typeface="Courier New" pitchFamily="49" charset="0"/>
              </a:rPr>
              <a:t>AIR_HIN1|     .00428          .01306         .327   .7434</a:t>
            </a:r>
          </a:p>
          <a:p>
            <a:r>
              <a:rPr lang="en-US" sz="1200" b="1">
                <a:latin typeface="Courier New" pitchFamily="49" charset="0"/>
              </a:rPr>
              <a:t> A_TRAIN|    5.91407***       .68993        8.572   .0000</a:t>
            </a:r>
          </a:p>
          <a:p>
            <a:r>
              <a:rPr lang="en-US" sz="1200" b="1">
                <a:latin typeface="Courier New" pitchFamily="49" charset="0"/>
              </a:rPr>
              <a:t>TRA_HIN2|    -.05907***       .01471       -4.016   .0001</a:t>
            </a:r>
          </a:p>
          <a:p>
            <a:r>
              <a:rPr lang="en-US" sz="1200" b="1">
                <a:latin typeface="Courier New" pitchFamily="49" charset="0"/>
              </a:rPr>
              <a:t>   A_BUS|    4.46269***       .72333        6.170   .0000</a:t>
            </a:r>
          </a:p>
          <a:p>
            <a:r>
              <a:rPr lang="en-US" sz="1200" b="1">
                <a:latin typeface="Courier New" pitchFamily="49" charset="0"/>
              </a:rPr>
              <a:t>BUS_HIN3|    -.02295          .01592       -1.442   .1493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---------------------------------------------------------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 Weighted</a:t>
            </a:r>
          </a:p>
          <a:p>
            <a:r>
              <a:rPr lang="en-US" sz="1200" b="1">
                <a:latin typeface="Courier New" pitchFamily="49" charset="0"/>
              </a:rPr>
              <a:t>---------+-----------------------------------------------  </a:t>
            </a:r>
          </a:p>
          <a:p>
            <a:r>
              <a:rPr lang="en-US" sz="1200" b="1">
                <a:latin typeface="Courier New" pitchFamily="49" charset="0"/>
              </a:rPr>
              <a:t>    TTME|    -.13611***       .02538       -5.363   .0000</a:t>
            </a:r>
          </a:p>
          <a:p>
            <a:r>
              <a:rPr lang="en-US" sz="1200" b="1">
                <a:latin typeface="Courier New" pitchFamily="49" charset="0"/>
              </a:rPr>
              <a:t>    INVC|    -.10351***       .02470       -4.190   .0000</a:t>
            </a:r>
          </a:p>
          <a:p>
            <a:r>
              <a:rPr lang="en-US" sz="1200" b="1">
                <a:latin typeface="Courier New" pitchFamily="49" charset="0"/>
              </a:rPr>
              <a:t>    INVT|    -.01772***       .00323       -5.486   .0000</a:t>
            </a:r>
          </a:p>
          <a:p>
            <a:r>
              <a:rPr lang="en-US" sz="1200" b="1">
                <a:latin typeface="Courier New" pitchFamily="49" charset="0"/>
              </a:rPr>
              <a:t>      GC|     .10225***       .02107        4.853   .0000</a:t>
            </a:r>
          </a:p>
          <a:p>
            <a:r>
              <a:rPr lang="en-US" sz="1200" b="1">
                <a:latin typeface="Courier New" pitchFamily="49" charset="0"/>
              </a:rPr>
              <a:t>   A_AIR|    4.52505***      1.75589        2.577   .0100</a:t>
            </a:r>
          </a:p>
          <a:p>
            <a:r>
              <a:rPr lang="en-US" sz="1200" b="1">
                <a:latin typeface="Courier New" pitchFamily="49" charset="0"/>
              </a:rPr>
              <a:t>AIR_HIN1|     .00746          .01481         .504   .6145</a:t>
            </a:r>
          </a:p>
          <a:p>
            <a:r>
              <a:rPr lang="en-US" sz="1200" b="1">
                <a:latin typeface="Courier New" pitchFamily="49" charset="0"/>
              </a:rPr>
              <a:t> A_TRAIN|    5.53229***       .97331        5.684   .0000</a:t>
            </a:r>
          </a:p>
          <a:p>
            <a:r>
              <a:rPr lang="en-US" sz="1200" b="1">
                <a:latin typeface="Courier New" pitchFamily="49" charset="0"/>
              </a:rPr>
              <a:t>TRA_HIN2|    -.06026***       .02235       -2.696   .0070</a:t>
            </a:r>
          </a:p>
          <a:p>
            <a:r>
              <a:rPr lang="en-US" sz="1200" b="1">
                <a:latin typeface="Courier New" pitchFamily="49" charset="0"/>
              </a:rPr>
              <a:t>   A_BUS|    4.36579***       .97182        4.492   .0000</a:t>
            </a:r>
          </a:p>
          <a:p>
            <a:r>
              <a:rPr lang="en-US" sz="1200" b="1">
                <a:latin typeface="Courier New" pitchFamily="49" charset="0"/>
              </a:rPr>
              <a:t>BUS_HIN3|    -.01957          .01631       -1.200   .2302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Changes in Estimated Elasticities</a:t>
            </a:r>
          </a:p>
        </p:txBody>
      </p:sp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1752600" y="1981200"/>
            <a:ext cx="5867400" cy="43656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4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| Elasticity             averaged over observations.|</a:t>
            </a:r>
          </a:p>
          <a:p>
            <a:r>
              <a:rPr lang="en-US" sz="1400" b="1">
                <a:latin typeface="Courier New" pitchFamily="49" charset="0"/>
              </a:rPr>
              <a:t>| Attribute is INVC     in choice CAR               |</a:t>
            </a:r>
          </a:p>
          <a:p>
            <a:r>
              <a:rPr lang="en-US" sz="1400" b="1">
                <a:latin typeface="Courier New" pitchFamily="49" charset="0"/>
              </a:rPr>
              <a:t>| Effects on probabilities of all choices in model: |</a:t>
            </a:r>
          </a:p>
          <a:p>
            <a:r>
              <a:rPr lang="en-US" sz="1400" b="1">
                <a:latin typeface="Courier New" pitchFamily="49" charset="0"/>
              </a:rPr>
              <a:t>| * = Direct Elasticity effect of the attribute.    |</a:t>
            </a:r>
          </a:p>
          <a:p>
            <a:r>
              <a:rPr lang="en-US" sz="14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| Unweighted                                        |</a:t>
            </a:r>
          </a:p>
          <a:p>
            <a:r>
              <a:rPr lang="en-US" sz="1400" b="1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sz="1400" b="1">
                <a:latin typeface="Courier New" pitchFamily="49" charset="0"/>
              </a:rPr>
              <a:t>|       Choice=AIR                .3622     .3437   |</a:t>
            </a:r>
          </a:p>
          <a:p>
            <a:r>
              <a:rPr lang="en-US" sz="1400" b="1">
                <a:latin typeface="Courier New" pitchFamily="49" charset="0"/>
              </a:rPr>
              <a:t>|       Choice=TRAIN              .3622     .3437   |</a:t>
            </a:r>
          </a:p>
          <a:p>
            <a:r>
              <a:rPr lang="en-US" sz="1400" b="1">
                <a:latin typeface="Courier New" pitchFamily="49" charset="0"/>
              </a:rPr>
              <a:t>|       Choice=BUS                .3622     .3437   |</a:t>
            </a:r>
          </a:p>
          <a:p>
            <a:r>
              <a:rPr lang="en-US" sz="1400" b="1">
                <a:latin typeface="Courier New" pitchFamily="49" charset="0"/>
              </a:rPr>
              <a:t>| *     Choice=CAR              -1.3266    1.1731   |</a:t>
            </a:r>
          </a:p>
          <a:p>
            <a:r>
              <a:rPr lang="en-US" sz="14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| Weighted                                          |</a:t>
            </a:r>
          </a:p>
          <a:p>
            <a:r>
              <a:rPr lang="en-US" sz="1400" b="1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sz="1400" b="1">
                <a:latin typeface="Courier New" pitchFamily="49" charset="0"/>
              </a:rPr>
              <a:t>|       Choice=AIR                .8371     .7363   |</a:t>
            </a:r>
          </a:p>
          <a:p>
            <a:r>
              <a:rPr lang="en-US" sz="1400" b="1">
                <a:latin typeface="Courier New" pitchFamily="49" charset="0"/>
              </a:rPr>
              <a:t>|       Choice=TRAIN              .8371     .7363   |</a:t>
            </a:r>
          </a:p>
          <a:p>
            <a:r>
              <a:rPr lang="en-US" sz="1400" b="1">
                <a:latin typeface="Courier New" pitchFamily="49" charset="0"/>
              </a:rPr>
              <a:t>|       Choice=BUS                .8371     .7363   |</a:t>
            </a:r>
          </a:p>
          <a:p>
            <a:r>
              <a:rPr lang="en-US" sz="1400" b="1">
                <a:latin typeface="Courier New" pitchFamily="49" charset="0"/>
              </a:rPr>
              <a:t>| *     Choice=CAR              -1.3362    1.4557   |</a:t>
            </a:r>
          </a:p>
          <a:p>
            <a:r>
              <a:rPr lang="en-US" sz="1400" b="1">
                <a:latin typeface="Courier New" pitchFamily="49" charset="0"/>
              </a:rPr>
              <a:t>+---------------------------------------------------+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609600"/>
            <a:ext cx="8229600" cy="701675"/>
          </a:xfrm>
        </p:spPr>
        <p:txBody>
          <a:bodyPr/>
          <a:lstStyle/>
          <a:p>
            <a:pPr eaLnBrk="1" hangingPunct="1"/>
            <a:r>
              <a:rPr lang="en-US" smtClean="0"/>
              <a:t>The I.I.D Assumption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828800"/>
            <a:ext cx="7772400" cy="4252913"/>
          </a:xfrm>
        </p:spPr>
        <p:txBody>
          <a:bodyPr/>
          <a:lstStyle/>
          <a:p>
            <a:pPr eaLnBrk="1" hangingPunct="1"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mtClean="0"/>
              <a:t>	    U</a:t>
            </a:r>
            <a:r>
              <a:rPr lang="en-US" sz="1800" smtClean="0"/>
              <a:t>itj</a:t>
            </a:r>
            <a:r>
              <a:rPr lang="en-US" sz="2400" smtClean="0"/>
              <a:t>   =  </a:t>
            </a:r>
            <a:r>
              <a:rPr lang="en-US" smtClean="0">
                <a:sym typeface="Symbol" pitchFamily="18" charset="2"/>
              </a:rPr>
              <a:t></a:t>
            </a:r>
            <a:r>
              <a:rPr lang="en-US" sz="2000" baseline="-25000" smtClean="0">
                <a:sym typeface="Symbol" pitchFamily="18" charset="2"/>
              </a:rPr>
              <a:t>ij</a:t>
            </a:r>
            <a:r>
              <a:rPr lang="en-US" sz="2400" smtClean="0">
                <a:sym typeface="Symbol" pitchFamily="18" charset="2"/>
              </a:rPr>
              <a:t>  </a:t>
            </a:r>
            <a:r>
              <a:rPr lang="en-US" smtClean="0">
                <a:sym typeface="Symbol" pitchFamily="18" charset="2"/>
              </a:rPr>
              <a:t>+</a:t>
            </a:r>
            <a:r>
              <a:rPr lang="en-US" sz="2400" smtClean="0">
                <a:sym typeface="Symbol" pitchFamily="18" charset="2"/>
              </a:rPr>
              <a:t>  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en-US" smtClean="0">
                <a:sym typeface="Symbol" pitchFamily="18" charset="2"/>
              </a:rPr>
              <a:t>’</a:t>
            </a:r>
            <a:r>
              <a:rPr lang="en-US" b="1" smtClean="0">
                <a:sym typeface="Symbol" pitchFamily="18" charset="2"/>
              </a:rPr>
              <a:t>x</a:t>
            </a:r>
            <a:r>
              <a:rPr lang="en-US" sz="2000" smtClean="0">
                <a:sym typeface="Symbol" pitchFamily="18" charset="2"/>
              </a:rPr>
              <a:t>itj</a:t>
            </a:r>
            <a:r>
              <a:rPr lang="en-US" sz="2400" smtClean="0">
                <a:sym typeface="Symbol" pitchFamily="18" charset="2"/>
              </a:rPr>
              <a:t>   </a:t>
            </a:r>
            <a:r>
              <a:rPr lang="en-US" smtClean="0">
                <a:sym typeface="Symbol" pitchFamily="18" charset="2"/>
              </a:rPr>
              <a:t>+ </a:t>
            </a:r>
            <a:r>
              <a:rPr lang="en-US" sz="2400" smtClean="0">
                <a:sym typeface="Symbol" pitchFamily="18" charset="2"/>
              </a:rPr>
              <a:t> </a:t>
            </a:r>
            <a:r>
              <a:rPr lang="en-US" b="1" smtClean="0">
                <a:sym typeface="Symbol" pitchFamily="18" charset="2"/>
              </a:rPr>
              <a:t></a:t>
            </a:r>
            <a:r>
              <a:rPr lang="en-US" smtClean="0">
                <a:sym typeface="Symbol" pitchFamily="18" charset="2"/>
              </a:rPr>
              <a:t>’</a:t>
            </a:r>
            <a:r>
              <a:rPr lang="en-US" b="1" smtClean="0">
                <a:sym typeface="Symbol" pitchFamily="18" charset="2"/>
              </a:rPr>
              <a:t>z</a:t>
            </a:r>
            <a:r>
              <a:rPr lang="en-US" sz="2000" smtClean="0">
                <a:sym typeface="Symbol" pitchFamily="18" charset="2"/>
              </a:rPr>
              <a:t>it</a:t>
            </a:r>
            <a:r>
              <a:rPr lang="en-US" sz="1800" smtClean="0">
                <a:sym typeface="Symbol" pitchFamily="18" charset="2"/>
              </a:rPr>
              <a:t>   </a:t>
            </a:r>
            <a:r>
              <a:rPr lang="en-US" smtClean="0">
                <a:sym typeface="Symbol" pitchFamily="18" charset="2"/>
              </a:rPr>
              <a:t>+  </a:t>
            </a:r>
            <a:r>
              <a:rPr lang="en-US" sz="2000" smtClean="0">
                <a:sym typeface="Symbol" pitchFamily="18" charset="2"/>
              </a:rPr>
              <a:t>ijt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1800" smtClean="0"/>
              <a:t>     F(</a:t>
            </a:r>
            <a:r>
              <a:rPr lang="en-US" smtClean="0">
                <a:sym typeface="Symbol" pitchFamily="18" charset="2"/>
              </a:rPr>
              <a:t></a:t>
            </a:r>
            <a:r>
              <a:rPr lang="en-US" sz="1400" smtClean="0">
                <a:sym typeface="Symbol" pitchFamily="18" charset="2"/>
              </a:rPr>
              <a:t>itj</a:t>
            </a:r>
            <a:r>
              <a:rPr lang="en-US" sz="1800" smtClean="0">
                <a:sym typeface="Symbol" pitchFamily="18" charset="2"/>
              </a:rPr>
              <a:t>)  =  1 – Exp(-Exp(</a:t>
            </a:r>
            <a:r>
              <a:rPr lang="en-US" smtClean="0">
                <a:sym typeface="Symbol" pitchFamily="18" charset="2"/>
              </a:rPr>
              <a:t></a:t>
            </a:r>
            <a:r>
              <a:rPr lang="en-US" sz="1400" smtClean="0">
                <a:sym typeface="Symbol" pitchFamily="18" charset="2"/>
              </a:rPr>
              <a:t>itj</a:t>
            </a:r>
            <a:r>
              <a:rPr lang="en-US" sz="1800" smtClean="0">
                <a:sym typeface="Symbol" pitchFamily="18" charset="2"/>
              </a:rPr>
              <a:t>)) (random part of each utility)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1800" b="1" smtClean="0">
                <a:sym typeface="Symbol" pitchFamily="18" charset="2"/>
              </a:rPr>
              <a:t>     </a:t>
            </a:r>
            <a:r>
              <a:rPr lang="en-US" sz="1800" b="1" u="sng" smtClean="0">
                <a:sym typeface="Symbol" pitchFamily="18" charset="2"/>
              </a:rPr>
              <a:t>Independence</a:t>
            </a:r>
            <a:r>
              <a:rPr lang="en-US" sz="1800" smtClean="0">
                <a:sym typeface="Symbol" pitchFamily="18" charset="2"/>
              </a:rPr>
              <a:t> across utility functions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1800" smtClean="0">
                <a:sym typeface="Symbol" pitchFamily="18" charset="2"/>
              </a:rPr>
              <a:t>     </a:t>
            </a:r>
            <a:r>
              <a:rPr lang="en-US" sz="1800" b="1" u="sng" smtClean="0">
                <a:sym typeface="Symbol" pitchFamily="18" charset="2"/>
              </a:rPr>
              <a:t>Identical variances</a:t>
            </a:r>
            <a:r>
              <a:rPr lang="en-US" sz="1800" smtClean="0">
                <a:sym typeface="Symbol" pitchFamily="18" charset="2"/>
              </a:rPr>
              <a:t> (means absorbed in constants)</a:t>
            </a:r>
          </a:p>
          <a:p>
            <a:pPr eaLnBrk="1" hangingPunct="1"/>
            <a:endParaRPr lang="en-US" sz="2000" smtClean="0"/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/>
              <a:t>          Restriction on equal scaling may be inappropriate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/>
              <a:t>          Correlation across alternatives may be suppressed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/>
              <a:t>          Equal cross elasticities is a substantive restriction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/>
              <a:t>          Behavioral implication of independence from irrelevant</a:t>
            </a:r>
            <a:br>
              <a:rPr lang="en-US" sz="2000" smtClean="0"/>
            </a:br>
            <a:r>
              <a:rPr lang="en-US" sz="2000" smtClean="0"/>
              <a:t>       alternatives is unreasonable (IIA). If an alternative is</a:t>
            </a:r>
            <a:br>
              <a:rPr lang="en-US" sz="2000" smtClean="0"/>
            </a:br>
            <a:r>
              <a:rPr lang="en-US" sz="2000" smtClean="0"/>
              <a:t>       removed, probability is spread equally across the</a:t>
            </a:r>
            <a:br>
              <a:rPr lang="en-US" sz="2000" smtClean="0"/>
            </a:br>
            <a:r>
              <a:rPr lang="en-US" sz="2000" smtClean="0"/>
              <a:t>       remaining alternatives.</a:t>
            </a:r>
          </a:p>
        </p:txBody>
      </p:sp>
      <p:sp>
        <p:nvSpPr>
          <p:cNvPr id="50180" name="Rectangle 5"/>
          <p:cNvSpPr>
            <a:spLocks noChangeArrowheads="1"/>
          </p:cNvSpPr>
          <p:nvPr/>
        </p:nvSpPr>
        <p:spPr bwMode="auto">
          <a:xfrm>
            <a:off x="1295400" y="1905000"/>
            <a:ext cx="5867400" cy="1828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048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A Hausman Test for IIA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631950"/>
            <a:ext cx="7620000" cy="4530725"/>
          </a:xfrm>
        </p:spPr>
        <p:txBody>
          <a:bodyPr/>
          <a:lstStyle/>
          <a:p>
            <a:pPr eaLnBrk="1" hangingPunct="1"/>
            <a:r>
              <a:rPr lang="en-US" sz="2000" smtClean="0"/>
              <a:t>Estimate full model with “irrelevant alternatives”</a:t>
            </a:r>
          </a:p>
          <a:p>
            <a:pPr eaLnBrk="1" hangingPunct="1"/>
            <a:r>
              <a:rPr lang="en-US" sz="2000" smtClean="0"/>
              <a:t>Estimate the short model eliminating the irrelevant alternatives</a:t>
            </a:r>
          </a:p>
          <a:p>
            <a:pPr lvl="1" eaLnBrk="1" hangingPunct="1"/>
            <a:r>
              <a:rPr lang="en-US" sz="1800" smtClean="0"/>
              <a:t>Eliminate individuals who chose the irrelevant alternatives</a:t>
            </a:r>
          </a:p>
          <a:p>
            <a:pPr lvl="1" eaLnBrk="1" hangingPunct="1"/>
            <a:r>
              <a:rPr lang="en-US" sz="1800" smtClean="0"/>
              <a:t>Drop attributes that are constant in the surviving choice set.</a:t>
            </a:r>
          </a:p>
          <a:p>
            <a:pPr eaLnBrk="1" hangingPunct="1"/>
            <a:r>
              <a:rPr lang="en-US" sz="2000" smtClean="0"/>
              <a:t>Do the coefficients change?  </a:t>
            </a:r>
          </a:p>
          <a:p>
            <a:pPr lvl="1" eaLnBrk="1" hangingPunct="1"/>
            <a:r>
              <a:rPr lang="en-US" sz="1800" smtClean="0"/>
              <a:t>Use a Hausman test: </a:t>
            </a:r>
          </a:p>
          <a:p>
            <a:pPr lvl="1" eaLnBrk="1" hangingPunct="1"/>
            <a:r>
              <a:rPr lang="en-US" sz="1800" smtClean="0"/>
              <a:t>Chi-squared, d.f.  Number of parameters estimated</a:t>
            </a:r>
          </a:p>
          <a:p>
            <a:pPr eaLnBrk="1" hangingPunct="1"/>
            <a:endParaRPr lang="en-US" sz="2000" smtClean="0"/>
          </a:p>
          <a:p>
            <a:pPr eaLnBrk="1" hangingPunct="1"/>
            <a:endParaRPr lang="en-US" sz="2000" smtClean="0"/>
          </a:p>
          <a:p>
            <a:pPr eaLnBrk="1" hangingPunct="1"/>
            <a:r>
              <a:rPr lang="en-US" sz="2000" smtClean="0"/>
              <a:t>Practicalities:  Fit the model, then again with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/>
              <a:t>                             ;IAS = the irrelevant alternative(s)</a:t>
            </a:r>
          </a:p>
        </p:txBody>
      </p:sp>
      <p:graphicFrame>
        <p:nvGraphicFramePr>
          <p:cNvPr id="51204" name="Object 4"/>
          <p:cNvGraphicFramePr>
            <a:graphicFrameLocks noChangeAspect="1"/>
          </p:cNvGraphicFramePr>
          <p:nvPr/>
        </p:nvGraphicFramePr>
        <p:xfrm>
          <a:off x="2066925" y="4159250"/>
          <a:ext cx="4638675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6" name="Equation" r:id="rId4" imgW="2654300" imgH="279400" progId="Equation.DSMT4">
                  <p:embed/>
                </p:oleObj>
              </mc:Choice>
              <mc:Fallback>
                <p:oleObj name="Equation" r:id="rId4" imgW="2654300" imgH="2794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6925" y="4159250"/>
                        <a:ext cx="4638675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5" name="Rectangle 6"/>
          <p:cNvSpPr>
            <a:spLocks noChangeArrowheads="1"/>
          </p:cNvSpPr>
          <p:nvPr/>
        </p:nvSpPr>
        <p:spPr bwMode="auto">
          <a:xfrm>
            <a:off x="1981200" y="4114800"/>
            <a:ext cx="4800600" cy="609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IIA Test</a:t>
            </a:r>
          </a:p>
        </p:txBody>
      </p:sp>
      <p:sp>
        <p:nvSpPr>
          <p:cNvPr id="52227" name="Text Box 5"/>
          <p:cNvSpPr txBox="1">
            <a:spLocks noChangeArrowheads="1"/>
          </p:cNvSpPr>
          <p:nvPr/>
        </p:nvSpPr>
        <p:spPr bwMode="auto">
          <a:xfrm>
            <a:off x="533400" y="1752600"/>
            <a:ext cx="8153400" cy="449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600" b="1">
                <a:latin typeface="Courier New" pitchFamily="49" charset="0"/>
              </a:rPr>
              <a:t>/* Using the internal routine usually means specifying</a:t>
            </a:r>
          </a:p>
          <a:p>
            <a:r>
              <a:rPr lang="en-US" sz="1600" b="1">
                <a:latin typeface="Courier New" pitchFamily="49" charset="0"/>
              </a:rPr>
              <a:t>*/ an unreasonable model. It is also easy to program directly.</a:t>
            </a:r>
          </a:p>
          <a:p>
            <a:endParaRPr lang="en-US" sz="1600" b="1">
              <a:latin typeface="Courier New" pitchFamily="49" charset="0"/>
            </a:endParaRPr>
          </a:p>
          <a:p>
            <a:r>
              <a:rPr lang="en-US" sz="1600" b="1">
                <a:latin typeface="Courier New" pitchFamily="49" charset="0"/>
              </a:rPr>
              <a:t>clogit;lhs=mode;choices=air,train,bus,car</a:t>
            </a:r>
          </a:p>
          <a:p>
            <a:r>
              <a:rPr lang="en-US" sz="1600" b="1">
                <a:latin typeface="Courier New" pitchFamily="49" charset="0"/>
              </a:rPr>
              <a:t>      ;rhs=gc,ttme,invc,invt,</a:t>
            </a:r>
            <a:r>
              <a:rPr lang="en-US" sz="1600" b="1">
                <a:solidFill>
                  <a:srgbClr val="FF3300"/>
                </a:solidFill>
                <a:latin typeface="Courier New" pitchFamily="49" charset="0"/>
              </a:rPr>
              <a:t>aasc</a:t>
            </a:r>
            <a:r>
              <a:rPr lang="en-US" sz="1600" b="1">
                <a:latin typeface="Courier New" pitchFamily="49" charset="0"/>
              </a:rPr>
              <a:t>,tasc,basc$</a:t>
            </a:r>
          </a:p>
          <a:p>
            <a:r>
              <a:rPr lang="en-US" sz="1600" b="1">
                <a:latin typeface="Courier New" pitchFamily="49" charset="0"/>
              </a:rPr>
              <a:t>matrix;bfull=b(1:4);vfull=varb(1:4,1:4)$</a:t>
            </a:r>
          </a:p>
          <a:p>
            <a:endParaRPr lang="en-US" sz="1600" b="1">
              <a:latin typeface="Courier New" pitchFamily="49" charset="0"/>
            </a:endParaRPr>
          </a:p>
          <a:p>
            <a:r>
              <a:rPr lang="en-US" sz="1600" b="1">
                <a:solidFill>
                  <a:srgbClr val="FF3300"/>
                </a:solidFill>
                <a:latin typeface="Courier New" pitchFamily="49" charset="0"/>
              </a:rPr>
              <a:t>create ; j = trn(-4,0)$</a:t>
            </a:r>
          </a:p>
          <a:p>
            <a:r>
              <a:rPr lang="en-US" sz="1600" b="1">
                <a:solidFill>
                  <a:srgbClr val="FF3300"/>
                </a:solidFill>
                <a:latin typeface="Courier New" pitchFamily="49" charset="0"/>
              </a:rPr>
              <a:t>reject ; j=1 | chair=1 $</a:t>
            </a:r>
          </a:p>
          <a:p>
            <a:endParaRPr lang="en-US" sz="1600" b="1">
              <a:solidFill>
                <a:srgbClr val="FF3300"/>
              </a:solidFill>
              <a:latin typeface="Courier New" pitchFamily="49" charset="0"/>
            </a:endParaRPr>
          </a:p>
          <a:p>
            <a:r>
              <a:rPr lang="en-US" sz="1600" b="1">
                <a:latin typeface="Courier New" pitchFamily="49" charset="0"/>
              </a:rPr>
              <a:t>clogit;lhs=mode;choices=train,bus,car</a:t>
            </a:r>
          </a:p>
          <a:p>
            <a:r>
              <a:rPr lang="en-US" sz="1600" b="1">
                <a:latin typeface="Courier New" pitchFamily="49" charset="0"/>
              </a:rPr>
              <a:t>      ;rhs=gc,ttme,invc,invt,tasc,basc$</a:t>
            </a:r>
          </a:p>
          <a:p>
            <a:r>
              <a:rPr lang="en-US" sz="1600" b="1">
                <a:latin typeface="Courier New" pitchFamily="49" charset="0"/>
              </a:rPr>
              <a:t>matrix;bshort=b(1:4);vshort=varb(1:4,1:4)$</a:t>
            </a:r>
          </a:p>
          <a:p>
            <a:endParaRPr lang="en-US" sz="1600" b="1">
              <a:latin typeface="Courier New" pitchFamily="49" charset="0"/>
            </a:endParaRPr>
          </a:p>
          <a:p>
            <a:r>
              <a:rPr lang="en-US" sz="1600" b="1">
                <a:latin typeface="Courier New" pitchFamily="49" charset="0"/>
              </a:rPr>
              <a:t>matrix;d=bshort-bfull;v=vshort-vfull$</a:t>
            </a:r>
          </a:p>
          <a:p>
            <a:r>
              <a:rPr lang="en-US" sz="1600" b="1">
                <a:latin typeface="Courier New" pitchFamily="49" charset="0"/>
              </a:rPr>
              <a:t>matrix;list;iiatest=d'&lt;v&gt;d$</a:t>
            </a:r>
          </a:p>
          <a:p>
            <a:r>
              <a:rPr lang="en-US" sz="1600" b="1">
                <a:latin typeface="Courier New" pitchFamily="49" charset="0"/>
              </a:rPr>
              <a:t>calc;list;ctb(.95,4)$</a:t>
            </a:r>
          </a:p>
          <a:p>
            <a:endParaRPr lang="en-US" sz="1600" b="1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IIA Test for Choice AIR</a:t>
            </a:r>
          </a:p>
        </p:txBody>
      </p:sp>
      <p:sp>
        <p:nvSpPr>
          <p:cNvPr id="53251" name="Text Box 4"/>
          <p:cNvSpPr txBox="1">
            <a:spLocks noChangeArrowheads="1"/>
          </p:cNvSpPr>
          <p:nvPr/>
        </p:nvSpPr>
        <p:spPr bwMode="auto">
          <a:xfrm>
            <a:off x="990600" y="1752600"/>
            <a:ext cx="7696200" cy="465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200" b="1">
                <a:latin typeface="Courier New" pitchFamily="49" charset="0"/>
              </a:rPr>
              <a:t>|Variable| Coefficient  | Standard Error |b/St.Er.|P[|Z|&gt;z]|</a:t>
            </a:r>
          </a:p>
          <a:p>
            <a:r>
              <a:rPr lang="en-US" sz="12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200" b="1">
                <a:latin typeface="Courier New" pitchFamily="49" charset="0"/>
              </a:rPr>
              <a:t> GC      |     .06929537       .01743306     3.975   .0001</a:t>
            </a:r>
          </a:p>
          <a:p>
            <a:r>
              <a:rPr lang="en-US" sz="1200" b="1">
                <a:latin typeface="Courier New" pitchFamily="49" charset="0"/>
              </a:rPr>
              <a:t> TTME    |    -.10364955       .01093815    -9.476   .0000</a:t>
            </a:r>
          </a:p>
          <a:p>
            <a:r>
              <a:rPr lang="en-US" sz="1200" b="1">
                <a:latin typeface="Courier New" pitchFamily="49" charset="0"/>
              </a:rPr>
              <a:t> INVC    |    -.08493182       .01938251    -4.382   .0000</a:t>
            </a:r>
          </a:p>
          <a:p>
            <a:r>
              <a:rPr lang="en-US" sz="1200" b="1">
                <a:latin typeface="Courier New" pitchFamily="49" charset="0"/>
              </a:rPr>
              <a:t> INVT    |    -.01333220       .00251698    -5.297   .0000</a:t>
            </a:r>
          </a:p>
          <a:p>
            <a:r>
              <a:rPr lang="en-US" sz="1200" b="1">
                <a:latin typeface="Courier New" pitchFamily="49" charset="0"/>
              </a:rPr>
              <a:t> AASC    |    5.20474275       .90521312     5.750   .0000</a:t>
            </a:r>
          </a:p>
          <a:p>
            <a:r>
              <a:rPr lang="en-US" sz="1200" b="1">
                <a:latin typeface="Courier New" pitchFamily="49" charset="0"/>
              </a:rPr>
              <a:t> TASC    |    4.36060457       .51066543     8.539   .0000</a:t>
            </a:r>
          </a:p>
          <a:p>
            <a:r>
              <a:rPr lang="en-US" sz="1200" b="1">
                <a:latin typeface="Courier New" pitchFamily="49" charset="0"/>
              </a:rPr>
              <a:t> BASC    |    3.76323447       .50625946     7.433   .0000</a:t>
            </a:r>
          </a:p>
          <a:p>
            <a:r>
              <a:rPr lang="en-US" sz="12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200" b="1">
                <a:latin typeface="Courier New" pitchFamily="49" charset="0"/>
              </a:rPr>
              <a:t> GC      |     .53961173       .14654681     3.682   .0002</a:t>
            </a:r>
          </a:p>
          <a:p>
            <a:r>
              <a:rPr lang="en-US" sz="1200" b="1">
                <a:latin typeface="Courier New" pitchFamily="49" charset="0"/>
              </a:rPr>
              <a:t> TTME    |    -.06847037       .01674719    -4.088   .0000</a:t>
            </a:r>
          </a:p>
          <a:p>
            <a:r>
              <a:rPr lang="en-US" sz="1200" b="1">
                <a:latin typeface="Courier New" pitchFamily="49" charset="0"/>
              </a:rPr>
              <a:t> INVC    |    -.58715772       .14955000    -3.926   .0001</a:t>
            </a:r>
          </a:p>
          <a:p>
            <a:r>
              <a:rPr lang="en-US" sz="1200" b="1">
                <a:latin typeface="Courier New" pitchFamily="49" charset="0"/>
              </a:rPr>
              <a:t> INVT    |    -.09100015       .02158271    -4.216   .0000</a:t>
            </a:r>
          </a:p>
          <a:p>
            <a:r>
              <a:rPr lang="en-US" sz="1200" b="1">
                <a:latin typeface="Courier New" pitchFamily="49" charset="0"/>
              </a:rPr>
              <a:t> TASC    |    4.62957401       .81841212     5.657   .0000</a:t>
            </a:r>
          </a:p>
          <a:p>
            <a:r>
              <a:rPr lang="en-US" sz="1200" b="1">
                <a:latin typeface="Courier New" pitchFamily="49" charset="0"/>
              </a:rPr>
              <a:t> BASC    |    3.27415138       .76403628     4.285   .0000</a:t>
            </a:r>
          </a:p>
          <a:p>
            <a:r>
              <a:rPr lang="en-US" sz="1200" b="1">
                <a:latin typeface="Courier New" pitchFamily="49" charset="0"/>
              </a:rPr>
              <a:t>Matrix IIATEST  has  1 rows and  1 columns.</a:t>
            </a:r>
          </a:p>
          <a:p>
            <a:r>
              <a:rPr lang="en-US" sz="1200" b="1">
                <a:latin typeface="Courier New" pitchFamily="49" charset="0"/>
              </a:rPr>
              <a:t>               1</a:t>
            </a:r>
          </a:p>
          <a:p>
            <a:r>
              <a:rPr lang="en-US" sz="1200" b="1">
                <a:latin typeface="Courier New" pitchFamily="49" charset="0"/>
              </a:rPr>
              <a:t>        +--------------</a:t>
            </a:r>
          </a:p>
          <a:p>
            <a:r>
              <a:rPr lang="en-US" sz="1200" b="1">
                <a:latin typeface="Courier New" pitchFamily="49" charset="0"/>
              </a:rPr>
              <a:t>       1|   33.78445         Test statistic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Listed Calculator Results      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 Result  =      9.487729     Critical value</a:t>
            </a:r>
          </a:p>
        </p:txBody>
      </p:sp>
      <p:sp>
        <p:nvSpPr>
          <p:cNvPr id="53252" name="Rectangle 5"/>
          <p:cNvSpPr>
            <a:spLocks noChangeArrowheads="1"/>
          </p:cNvSpPr>
          <p:nvPr/>
        </p:nvSpPr>
        <p:spPr bwMode="auto">
          <a:xfrm>
            <a:off x="1066800" y="2306638"/>
            <a:ext cx="5562600" cy="762000"/>
          </a:xfrm>
          <a:prstGeom prst="rect">
            <a:avLst/>
          </a:prstGeom>
          <a:solidFill>
            <a:srgbClr val="FF0000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53" name="Rectangle 6"/>
          <p:cNvSpPr>
            <a:spLocks noChangeArrowheads="1"/>
          </p:cNvSpPr>
          <p:nvPr/>
        </p:nvSpPr>
        <p:spPr bwMode="auto">
          <a:xfrm>
            <a:off x="1066800" y="3787775"/>
            <a:ext cx="5562600" cy="762000"/>
          </a:xfrm>
          <a:prstGeom prst="rect">
            <a:avLst/>
          </a:prstGeom>
          <a:solidFill>
            <a:srgbClr val="FF0000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Case Study – Omitted Attributes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47800" y="1752600"/>
            <a:ext cx="67818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Do all consumers evaluate all attributes?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An information processing strategy – minimize processing cost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Lexicographic preferences – some attributes are irrelevant.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Do we know which attributes are evaluated?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How to incorporate omitted attributes information in the model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Zero fill in the data?  Zero is not a valid PRICE.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Change the equation – True zeros in utility functions</a:t>
            </a:r>
            <a:br>
              <a:rPr lang="en-US" sz="2000" smtClean="0"/>
            </a:br>
            <a:r>
              <a:rPr lang="en-US" sz="2000" smtClean="0"/>
              <a:t>Some consumers do not “value” some attributes.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048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Modeling Attribute Choice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95400" y="1752600"/>
            <a:ext cx="7086600" cy="4530725"/>
          </a:xfrm>
        </p:spPr>
        <p:txBody>
          <a:bodyPr/>
          <a:lstStyle/>
          <a:p>
            <a:pPr eaLnBrk="1" hangingPunct="1"/>
            <a:r>
              <a:rPr lang="en-US" smtClean="0"/>
              <a:t>Conventional:  U</a:t>
            </a:r>
            <a:r>
              <a:rPr lang="en-US" baseline="-25000" smtClean="0"/>
              <a:t>j</a:t>
            </a:r>
            <a:r>
              <a:rPr lang="en-US" smtClean="0"/>
              <a:t> = 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en-US" smtClean="0">
                <a:sym typeface="Symbol" pitchFamily="18" charset="2"/>
              </a:rPr>
              <a:t>′x</a:t>
            </a:r>
            <a:r>
              <a:rPr lang="en-US" baseline="-25000" smtClean="0">
                <a:sym typeface="Symbol" pitchFamily="18" charset="2"/>
              </a:rPr>
              <a:t>j</a:t>
            </a:r>
            <a:r>
              <a:rPr lang="en-US" smtClean="0">
                <a:sym typeface="Symbol" pitchFamily="18" charset="2"/>
              </a:rPr>
              <a:t>.  </a:t>
            </a:r>
          </a:p>
          <a:p>
            <a:pPr lvl="1" eaLnBrk="1" hangingPunct="1"/>
            <a:r>
              <a:rPr lang="en-US" smtClean="0">
                <a:sym typeface="Symbol" pitchFamily="18" charset="2"/>
              </a:rPr>
              <a:t>For ignored attributes, set x</a:t>
            </a:r>
            <a:r>
              <a:rPr lang="en-US" baseline="-25000" smtClean="0">
                <a:sym typeface="Symbol" pitchFamily="18" charset="2"/>
              </a:rPr>
              <a:t>k,ijt</a:t>
            </a:r>
            <a:r>
              <a:rPr lang="en-US" smtClean="0">
                <a:sym typeface="Symbol" pitchFamily="18" charset="2"/>
              </a:rPr>
              <a:t> =0.  This </a:t>
            </a:r>
            <a:br>
              <a:rPr lang="en-US" smtClean="0">
                <a:sym typeface="Symbol" pitchFamily="18" charset="2"/>
              </a:rPr>
            </a:br>
            <a:r>
              <a:rPr lang="en-US" smtClean="0">
                <a:sym typeface="Symbol" pitchFamily="18" charset="2"/>
              </a:rPr>
              <a:t>eliminates x</a:t>
            </a:r>
            <a:r>
              <a:rPr lang="en-US" sz="2800" baseline="-25000" smtClean="0">
                <a:sym typeface="Symbol" pitchFamily="18" charset="2"/>
              </a:rPr>
              <a:t>kj</a:t>
            </a:r>
            <a:r>
              <a:rPr lang="en-US" smtClean="0">
                <a:sym typeface="Symbol" pitchFamily="18" charset="2"/>
              </a:rPr>
              <a:t> from the utility function</a:t>
            </a:r>
          </a:p>
          <a:p>
            <a:pPr lvl="1" eaLnBrk="1" hangingPunct="1"/>
            <a:r>
              <a:rPr lang="en-US" smtClean="0">
                <a:sym typeface="Symbol" pitchFamily="18" charset="2"/>
              </a:rPr>
              <a:t>Price = 0 is not a reasonable datum. </a:t>
            </a:r>
            <a:br>
              <a:rPr lang="en-US" smtClean="0">
                <a:sym typeface="Symbol" pitchFamily="18" charset="2"/>
              </a:rPr>
            </a:br>
            <a:r>
              <a:rPr lang="en-US" smtClean="0">
                <a:sym typeface="Symbol" pitchFamily="18" charset="2"/>
              </a:rPr>
              <a:t>Distorts choice probabilities</a:t>
            </a:r>
          </a:p>
          <a:p>
            <a:pPr eaLnBrk="1" hangingPunct="1"/>
            <a:r>
              <a:rPr lang="en-US" smtClean="0">
                <a:sym typeface="Symbol" pitchFamily="18" charset="2"/>
              </a:rPr>
              <a:t>Appropriate: Formally set 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en-US" b="1" baseline="-25000" smtClean="0">
                <a:sym typeface="Symbol" pitchFamily="18" charset="2"/>
              </a:rPr>
              <a:t>k</a:t>
            </a:r>
            <a:r>
              <a:rPr lang="en-US" smtClean="0">
                <a:sym typeface="Symbol" pitchFamily="18" charset="2"/>
              </a:rPr>
              <a:t> = 0</a:t>
            </a:r>
          </a:p>
          <a:p>
            <a:pPr lvl="1" eaLnBrk="1" hangingPunct="1"/>
            <a:r>
              <a:rPr lang="en-US" smtClean="0">
                <a:sym typeface="Symbol" pitchFamily="18" charset="2"/>
              </a:rPr>
              <a:t>Requires a ‘person specific’ model</a:t>
            </a:r>
          </a:p>
          <a:p>
            <a:pPr lvl="1" eaLnBrk="1" hangingPunct="1"/>
            <a:r>
              <a:rPr lang="en-US" smtClean="0">
                <a:sym typeface="Symbol" pitchFamily="18" charset="2"/>
              </a:rPr>
              <a:t>Accommodate as part of model estimation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Choice Strategy Heterogeneity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1600200"/>
            <a:ext cx="77724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Methodologically, a rather minor point – construct appropriate likelihood given known information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/>
              <a:t> </a:t>
            </a:r>
          </a:p>
          <a:p>
            <a:pPr eaLnBrk="1" hangingPunct="1">
              <a:lnSpc>
                <a:spcPct val="90000"/>
              </a:lnSpc>
            </a:pPr>
            <a:endParaRPr lang="en-US" sz="2400" smtClean="0"/>
          </a:p>
          <a:p>
            <a:pPr eaLnBrk="1" hangingPunct="1">
              <a:lnSpc>
                <a:spcPct val="90000"/>
              </a:lnSpc>
            </a:pPr>
            <a:endParaRPr lang="en-US" sz="2400" smtClean="0"/>
          </a:p>
          <a:p>
            <a:pPr eaLnBrk="1" hangingPunct="1">
              <a:lnSpc>
                <a:spcPct val="90000"/>
              </a:lnSpc>
            </a:pPr>
            <a:endParaRPr lang="en-US" sz="2400" smtClean="0"/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Not a latent class model. Classes are not latent.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Not the ‘variable selection’ issue (the worst form of “stepwise” modeling)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Familiar strategy gives the wrong answer.</a:t>
            </a:r>
          </a:p>
        </p:txBody>
      </p:sp>
      <p:graphicFrame>
        <p:nvGraphicFramePr>
          <p:cNvPr id="56324" name="Object 4"/>
          <p:cNvGraphicFramePr>
            <a:graphicFrameLocks noChangeAspect="1"/>
          </p:cNvGraphicFramePr>
          <p:nvPr/>
        </p:nvGraphicFramePr>
        <p:xfrm>
          <a:off x="1828800" y="2743200"/>
          <a:ext cx="55626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6" name="Equation" r:id="rId4" imgW="2413000" imgH="292100" progId="Equation.DSMT4">
                  <p:embed/>
                </p:oleObj>
              </mc:Choice>
              <mc:Fallback>
                <p:oleObj name="Equation" r:id="rId4" imgW="2413000" imgH="2921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743200"/>
                        <a:ext cx="5562600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5" name="Rectangle 6"/>
          <p:cNvSpPr>
            <a:spLocks noChangeArrowheads="1"/>
          </p:cNvSpPr>
          <p:nvPr/>
        </p:nvSpPr>
        <p:spPr bwMode="auto">
          <a:xfrm>
            <a:off x="1600200" y="2590800"/>
            <a:ext cx="6096000" cy="990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304800"/>
            <a:ext cx="8534400" cy="1139825"/>
          </a:xfrm>
        </p:spPr>
        <p:txBody>
          <a:bodyPr/>
          <a:lstStyle/>
          <a:p>
            <a:pPr eaLnBrk="1" hangingPunct="1"/>
            <a:r>
              <a:rPr lang="en-US" smtClean="0"/>
              <a:t>Application: Sydney </a:t>
            </a:r>
            <a:br>
              <a:rPr lang="en-US" smtClean="0"/>
            </a:br>
            <a:r>
              <a:rPr lang="en-US" smtClean="0"/>
              <a:t>Commuters’ Route Choice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95400" y="1828800"/>
            <a:ext cx="72390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Stated Preference study – several possible choice situations considered by each person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Multinomial and mixed (random parameters) logit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Consumers included data on which attributes were ignored.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(Ignored attributes coded -888 in NLOGIT are automatically treated by constraining </a:t>
            </a:r>
            <a:r>
              <a:rPr lang="el-GR" smtClean="0"/>
              <a:t>β</a:t>
            </a:r>
            <a:r>
              <a:rPr lang="en-US" smtClean="0"/>
              <a:t>=0 for that observation.)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Data for Application of Information Strategy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95400" y="1946275"/>
            <a:ext cx="6858000" cy="43021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    S</a:t>
            </a:r>
            <a:r>
              <a:rPr lang="en-US" sz="1800" smtClean="0"/>
              <a:t>tated/Revealed preference study, Sydney car commuters.  500+ surveyed, about 10 choice situations for each.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    E</a:t>
            </a:r>
            <a:r>
              <a:rPr lang="en-US" sz="1800" smtClean="0"/>
              <a:t>xisting route vs. 3 proposed alternatives.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    A</a:t>
            </a:r>
            <a:r>
              <a:rPr lang="en-US" sz="1800" smtClean="0"/>
              <a:t>ttribute design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b="1" smtClean="0"/>
              <a:t>Original: respondents presented with 3, 4, 5, or 6 attributes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b="1" smtClean="0"/>
              <a:t>Attributes – four level design.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400" b="1" smtClean="0"/>
              <a:t>Free flow time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400" b="1" smtClean="0"/>
              <a:t>Slowed down time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400" b="1" smtClean="0"/>
              <a:t>Stop/start time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400" b="1" smtClean="0"/>
              <a:t>Trip time variability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400" b="1" smtClean="0"/>
              <a:t>Toll cost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400" b="1" smtClean="0"/>
              <a:t>Running cost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b="1" smtClean="0"/>
              <a:t>Final: respondents use only some attributes </a:t>
            </a:r>
            <a:r>
              <a:rPr lang="en-US" sz="1600" b="1" u="sng" smtClean="0">
                <a:solidFill>
                  <a:srgbClr val="FF3300"/>
                </a:solidFill>
              </a:rPr>
              <a:t>and indicate when surveyed which ones they ignored</a:t>
            </a:r>
          </a:p>
          <a:p>
            <a:pPr lvl="1" eaLnBrk="1" hangingPunct="1">
              <a:lnSpc>
                <a:spcPct val="90000"/>
              </a:lnSpc>
            </a:pPr>
            <a:endParaRPr lang="en-US" sz="1600" b="1" smtClean="0"/>
          </a:p>
          <a:p>
            <a:pPr eaLnBrk="1" hangingPunct="1">
              <a:lnSpc>
                <a:spcPct val="90000"/>
              </a:lnSpc>
            </a:pPr>
            <a:endParaRPr lang="en-US" sz="1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graphicFrame>
        <p:nvGraphicFramePr>
          <p:cNvPr id="59395" name="Object 5"/>
          <p:cNvGraphicFramePr>
            <a:graphicFrameLocks noChangeAspect="1"/>
          </p:cNvGraphicFramePr>
          <p:nvPr>
            <p:ph idx="4294967295"/>
          </p:nvPr>
        </p:nvGraphicFramePr>
        <p:xfrm>
          <a:off x="381000" y="381000"/>
          <a:ext cx="8382000" cy="6208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396" name="Bitmap Image" r:id="rId4" imgW="6028571" imgH="4590476" progId="Paint.Picture">
                  <p:embed/>
                </p:oleObj>
              </mc:Choice>
              <mc:Fallback>
                <p:oleObj name="Bitmap Image" r:id="rId4" imgW="6028571" imgH="4590476" progId="Paint.Picture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81000"/>
                        <a:ext cx="8382000" cy="6208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Discrete Choice Model Extensions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828800"/>
            <a:ext cx="7543800" cy="3657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/>
              <a:t>Heteroscedasticity and other forms of heterogeneity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Across individuals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Across alternatives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/>
              <a:t>Panel data (Repeated measures)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Random and fixed effects models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Building into a multinomial logit model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/>
              <a:t>The nested logit model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/>
              <a:t>Latent class model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/>
              <a:t>Mixed logit, error components and multinomial probit models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/>
              <a:t>A Generalized Mixed Logit Model – The frontier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/>
              <a:t>Combining revealed and stated preference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11310</TotalTime>
  <Words>4789</Words>
  <Application>Microsoft Office PowerPoint</Application>
  <PresentationFormat>On-screen Show (4:3)</PresentationFormat>
  <Paragraphs>783</Paragraphs>
  <Slides>57</Slides>
  <Notes>57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57</vt:i4>
      </vt:variant>
    </vt:vector>
  </HeadingPairs>
  <TitlesOfParts>
    <vt:vector size="71" baseType="lpstr">
      <vt:lpstr>Times New Roman</vt:lpstr>
      <vt:lpstr>Arial</vt:lpstr>
      <vt:lpstr>Wingdings</vt:lpstr>
      <vt:lpstr>Verdana</vt:lpstr>
      <vt:lpstr>Symbol</vt:lpstr>
      <vt:lpstr>Tahoma</vt:lpstr>
      <vt:lpstr>Courier New</vt:lpstr>
      <vt:lpstr>Courier</vt:lpstr>
      <vt:lpstr>Calibri</vt:lpstr>
      <vt:lpstr>Level</vt:lpstr>
      <vt:lpstr>MathType 5.0 Equation</vt:lpstr>
      <vt:lpstr>MathType 6.0 Equation</vt:lpstr>
      <vt:lpstr>Microsoft Word Document</vt:lpstr>
      <vt:lpstr>Bitmap Image</vt:lpstr>
      <vt:lpstr>Discrete Choice Modeling</vt:lpstr>
      <vt:lpstr>Part 9</vt:lpstr>
      <vt:lpstr>A Microeconomics Platform</vt:lpstr>
      <vt:lpstr>Implications for Discrete Choice Models</vt:lpstr>
      <vt:lpstr>Multinomial Choice Among J Alternatives</vt:lpstr>
      <vt:lpstr>Features of Utility Functions</vt:lpstr>
      <vt:lpstr>The Multinomial Logit (MNL) Model</vt:lpstr>
      <vt:lpstr>Specifying the Probabilities</vt:lpstr>
      <vt:lpstr>Using the Model to Measure Consumer Surplus</vt:lpstr>
      <vt:lpstr>Willingness to Pay</vt:lpstr>
      <vt:lpstr>Observed Data</vt:lpstr>
      <vt:lpstr> Data on Discrete Choices</vt:lpstr>
      <vt:lpstr>Estimated MNL Model</vt:lpstr>
      <vt:lpstr>PowerPoint Presentation</vt:lpstr>
      <vt:lpstr>PowerPoint Presentation</vt:lpstr>
      <vt:lpstr>Model Fit Based on Log Likelihood</vt:lpstr>
      <vt:lpstr>Estimated MNL Model</vt:lpstr>
      <vt:lpstr>Fit the Model with Only ASCs</vt:lpstr>
      <vt:lpstr>Descriptive Statistics</vt:lpstr>
      <vt:lpstr>Model Fit Based on Predictions</vt:lpstr>
      <vt:lpstr>Fit Measures Based on Crosstabulation</vt:lpstr>
      <vt:lpstr>Using the Most Probable Cell</vt:lpstr>
      <vt:lpstr>Effects of Changes in Attributes on Probabilities</vt:lpstr>
      <vt:lpstr>Elasticities for CLOGIT</vt:lpstr>
      <vt:lpstr>Analyzing Behavior of Market  Shares to Examine Discrete Effects</vt:lpstr>
      <vt:lpstr>Model Simulation</vt:lpstr>
      <vt:lpstr>More Complicated Model Simulation</vt:lpstr>
      <vt:lpstr>PowerPoint Presentation</vt:lpstr>
      <vt:lpstr>PowerPoint Presentation</vt:lpstr>
      <vt:lpstr>Compound Scenario:  GC(Car) falls by 10%, TTME (Air,Train) rises by 25%</vt:lpstr>
      <vt:lpstr>Compound Scenario:  GC(Car) falls by 10%, TTME (Air,Train) rises by 25%  (at the same time).</vt:lpstr>
      <vt:lpstr>Willingness to Pay</vt:lpstr>
      <vt:lpstr>WTP from CLOGIT Model</vt:lpstr>
      <vt:lpstr>Estimation in WTP Space</vt:lpstr>
      <vt:lpstr>Nonlinear Utility Functions</vt:lpstr>
      <vt:lpstr>Assessing Prospect Theoretic Functional Forms and Risk in a Non-linear Logit Framework: Valuing Reliability Embedded Travel Time Savings</vt:lpstr>
      <vt:lpstr>Prospect Theory</vt:lpstr>
      <vt:lpstr>Value and Weighting Functions</vt:lpstr>
      <vt:lpstr>Choice Model</vt:lpstr>
      <vt:lpstr>Stated Choice Survey</vt:lpstr>
      <vt:lpstr>Survey Instrument</vt:lpstr>
      <vt:lpstr>Data</vt:lpstr>
      <vt:lpstr>Estimation Results</vt:lpstr>
      <vt:lpstr>Choice Based Sampling</vt:lpstr>
      <vt:lpstr>Choice Based Sampling Estimators</vt:lpstr>
      <vt:lpstr>Changes in Estimated Elasticities</vt:lpstr>
      <vt:lpstr>The I.I.D Assumption</vt:lpstr>
      <vt:lpstr>A Hausman Test for IIA</vt:lpstr>
      <vt:lpstr>IIA Test</vt:lpstr>
      <vt:lpstr>IIA Test for Choice AIR</vt:lpstr>
      <vt:lpstr>Case Study – Omitted Attributes</vt:lpstr>
      <vt:lpstr>Modeling Attribute Choice</vt:lpstr>
      <vt:lpstr>Choice Strategy Heterogeneity</vt:lpstr>
      <vt:lpstr>Application: Sydney  Commuters’ Route Choice</vt:lpstr>
      <vt:lpstr>Data for Application of Information Strategy</vt:lpstr>
      <vt:lpstr>PowerPoint Presentation</vt:lpstr>
      <vt:lpstr>Discrete Choice Model Extensions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Sherrie</cp:lastModifiedBy>
  <cp:revision>77</cp:revision>
  <dcterms:created xsi:type="dcterms:W3CDTF">2001-06-17T19:05:03Z</dcterms:created>
  <dcterms:modified xsi:type="dcterms:W3CDTF">2012-11-22T03:49:38Z</dcterms:modified>
</cp:coreProperties>
</file>