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277" r:id="rId3"/>
    <p:sldId id="278" r:id="rId4"/>
    <p:sldId id="279" r:id="rId5"/>
    <p:sldId id="323" r:id="rId6"/>
    <p:sldId id="281" r:id="rId7"/>
    <p:sldId id="324" r:id="rId8"/>
    <p:sldId id="291" r:id="rId9"/>
    <p:sldId id="288" r:id="rId10"/>
    <p:sldId id="282" r:id="rId11"/>
    <p:sldId id="283" r:id="rId12"/>
    <p:sldId id="284" r:id="rId13"/>
    <p:sldId id="287" r:id="rId14"/>
    <p:sldId id="286" r:id="rId15"/>
    <p:sldId id="292" r:id="rId16"/>
    <p:sldId id="260" r:id="rId17"/>
    <p:sldId id="259" r:id="rId18"/>
    <p:sldId id="264" r:id="rId19"/>
    <p:sldId id="293" r:id="rId20"/>
    <p:sldId id="294" r:id="rId21"/>
    <p:sldId id="297" r:id="rId22"/>
    <p:sldId id="295" r:id="rId23"/>
    <p:sldId id="296" r:id="rId24"/>
    <p:sldId id="298" r:id="rId25"/>
    <p:sldId id="263" r:id="rId26"/>
    <p:sldId id="299" r:id="rId27"/>
    <p:sldId id="300" r:id="rId28"/>
    <p:sldId id="301" r:id="rId29"/>
    <p:sldId id="302" r:id="rId30"/>
    <p:sldId id="265" r:id="rId31"/>
    <p:sldId id="303" r:id="rId32"/>
    <p:sldId id="304" r:id="rId33"/>
    <p:sldId id="305" r:id="rId34"/>
    <p:sldId id="306" r:id="rId35"/>
    <p:sldId id="307" r:id="rId36"/>
    <p:sldId id="308" r:id="rId37"/>
    <p:sldId id="316" r:id="rId38"/>
    <p:sldId id="312" r:id="rId39"/>
    <p:sldId id="313" r:id="rId40"/>
    <p:sldId id="315" r:id="rId41"/>
    <p:sldId id="317" r:id="rId42"/>
    <p:sldId id="314" r:id="rId43"/>
    <p:sldId id="266" r:id="rId44"/>
    <p:sldId id="309" r:id="rId45"/>
    <p:sldId id="318" r:id="rId46"/>
    <p:sldId id="310" r:id="rId47"/>
    <p:sldId id="311" r:id="rId48"/>
    <p:sldId id="267" r:id="rId49"/>
    <p:sldId id="319" r:id="rId50"/>
    <p:sldId id="268" r:id="rId51"/>
    <p:sldId id="321" r:id="rId52"/>
    <p:sldId id="325" r:id="rId53"/>
    <p:sldId id="320" r:id="rId54"/>
    <p:sldId id="327" r:id="rId55"/>
    <p:sldId id="326" r:id="rId56"/>
    <p:sldId id="322" r:id="rId57"/>
    <p:sldId id="328" r:id="rId58"/>
    <p:sldId id="329" r:id="rId59"/>
    <p:sldId id="330" r:id="rId60"/>
    <p:sldId id="331" r:id="rId61"/>
    <p:sldId id="332" r:id="rId62"/>
    <p:sldId id="333" r:id="rId63"/>
    <p:sldId id="334" r:id="rId64"/>
    <p:sldId id="335" r:id="rId65"/>
    <p:sldId id="336" r:id="rId66"/>
    <p:sldId id="337" r:id="rId67"/>
    <p:sldId id="271" r:id="rId68"/>
    <p:sldId id="339" r:id="rId69"/>
    <p:sldId id="340" r:id="rId70"/>
    <p:sldId id="341" r:id="rId71"/>
    <p:sldId id="342" r:id="rId72"/>
    <p:sldId id="344" r:id="rId73"/>
    <p:sldId id="345" r:id="rId74"/>
    <p:sldId id="272" r:id="rId75"/>
    <p:sldId id="343" r:id="rId76"/>
    <p:sldId id="346" r:id="rId77"/>
    <p:sldId id="347" r:id="rId78"/>
    <p:sldId id="348" r:id="rId79"/>
    <p:sldId id="349" r:id="rId80"/>
    <p:sldId id="350"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764" autoAdjust="0"/>
    <p:restoredTop sz="94713" autoAdjust="0"/>
  </p:normalViewPr>
  <p:slideViewPr>
    <p:cSldViewPr>
      <p:cViewPr>
        <p:scale>
          <a:sx n="100" d="100"/>
          <a:sy n="100" d="100"/>
        </p:scale>
        <p:origin x="-534" y="-1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7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646073-B5F9-4269-A9A7-4BADB309A479}" type="datetimeFigureOut">
              <a:rPr lang="en-US" smtClean="0"/>
              <a:pPr/>
              <a:t>3/19/2012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CAB0B8-0778-49AF-8C09-0195EBBC1DA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DB01F7-605E-4C85-B650-850B2A49037F}" type="slidenum">
              <a:rPr lang="en-US"/>
              <a:pPr/>
              <a:t>2</a:t>
            </a:fld>
            <a:endParaRPr lang="en-US"/>
          </a:p>
        </p:txBody>
      </p:sp>
      <p:sp>
        <p:nvSpPr>
          <p:cNvPr id="996354" name="Rectangle 2"/>
          <p:cNvSpPr>
            <a:spLocks noGrp="1" noRot="1" noChangeAspect="1" noChangeArrowheads="1" noTextEdit="1"/>
          </p:cNvSpPr>
          <p:nvPr>
            <p:ph type="sldImg"/>
          </p:nvPr>
        </p:nvSpPr>
        <p:spPr>
          <a:ln/>
        </p:spPr>
      </p:sp>
      <p:sp>
        <p:nvSpPr>
          <p:cNvPr id="996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71A3FA-AB04-4453-A145-FE100DB33E08}" type="slidenum">
              <a:rPr lang="en-US"/>
              <a:pPr/>
              <a:t>3</a:t>
            </a:fld>
            <a:endParaRPr lang="en-US"/>
          </a:p>
        </p:txBody>
      </p:sp>
      <p:sp>
        <p:nvSpPr>
          <p:cNvPr id="997378" name="Rectangle 2"/>
          <p:cNvSpPr>
            <a:spLocks noGrp="1" noRot="1" noChangeAspect="1" noChangeArrowheads="1" noTextEdit="1"/>
          </p:cNvSpPr>
          <p:nvPr>
            <p:ph type="sldImg"/>
          </p:nvPr>
        </p:nvSpPr>
        <p:spPr>
          <a:ln/>
        </p:spPr>
      </p:sp>
      <p:sp>
        <p:nvSpPr>
          <p:cNvPr id="997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50F0DA-EE47-4248-9868-17A70942894C}" type="slidenum">
              <a:rPr lang="en-US"/>
              <a:pPr/>
              <a:t>4</a:t>
            </a:fld>
            <a:endParaRPr lang="en-US"/>
          </a:p>
        </p:txBody>
      </p:sp>
      <p:sp>
        <p:nvSpPr>
          <p:cNvPr id="998402" name="Rectangle 2"/>
          <p:cNvSpPr>
            <a:spLocks noGrp="1" noRot="1" noChangeAspect="1" noChangeArrowheads="1" noTextEdit="1"/>
          </p:cNvSpPr>
          <p:nvPr>
            <p:ph type="sldImg"/>
          </p:nvPr>
        </p:nvSpPr>
        <p:spPr>
          <a:ln/>
        </p:spPr>
      </p:sp>
      <p:sp>
        <p:nvSpPr>
          <p:cNvPr id="998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E1E2C7-002D-40C7-8131-1580A83C31D7}" type="slidenum">
              <a:rPr lang="en-US"/>
              <a:pPr/>
              <a:t>6</a:t>
            </a:fld>
            <a:endParaRPr lang="en-US"/>
          </a:p>
        </p:txBody>
      </p:sp>
      <p:sp>
        <p:nvSpPr>
          <p:cNvPr id="1000450" name="Rectangle 2"/>
          <p:cNvSpPr>
            <a:spLocks noGrp="1" noRot="1" noChangeAspect="1" noChangeArrowheads="1" noTextEdit="1"/>
          </p:cNvSpPr>
          <p:nvPr>
            <p:ph type="sldImg"/>
          </p:nvPr>
        </p:nvSpPr>
        <p:spPr>
          <a:ln/>
        </p:spPr>
      </p:sp>
      <p:sp>
        <p:nvSpPr>
          <p:cNvPr id="1000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F7162C-314C-41D4-BF8C-4461A1E61C97}" type="slidenum">
              <a:rPr lang="en-US"/>
              <a:pPr/>
              <a:t>7</a:t>
            </a:fld>
            <a:endParaRPr lang="en-US"/>
          </a:p>
        </p:txBody>
      </p:sp>
      <p:sp>
        <p:nvSpPr>
          <p:cNvPr id="999426" name="Rectangle 2"/>
          <p:cNvSpPr>
            <a:spLocks noGrp="1" noRot="1" noChangeAspect="1" noChangeArrowheads="1" noTextEdit="1"/>
          </p:cNvSpPr>
          <p:nvPr>
            <p:ph type="sldImg"/>
          </p:nvPr>
        </p:nvSpPr>
        <p:spPr>
          <a:ln/>
        </p:spPr>
      </p:sp>
      <p:sp>
        <p:nvSpPr>
          <p:cNvPr id="999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8298D3-C119-4B09-A146-6657572DBBBF}" type="slidenum">
              <a:rPr lang="en-US"/>
              <a:pPr/>
              <a:t>8</a:t>
            </a:fld>
            <a:endParaRPr lang="en-US"/>
          </a:p>
        </p:txBody>
      </p:sp>
      <p:sp>
        <p:nvSpPr>
          <p:cNvPr id="1004546" name="Rectangle 2"/>
          <p:cNvSpPr>
            <a:spLocks noGrp="1" noRot="1" noChangeAspect="1" noChangeArrowheads="1" noTextEdit="1"/>
          </p:cNvSpPr>
          <p:nvPr>
            <p:ph type="sldImg"/>
          </p:nvPr>
        </p:nvSpPr>
        <p:spPr>
          <a:ln/>
        </p:spPr>
      </p:sp>
      <p:sp>
        <p:nvSpPr>
          <p:cNvPr id="1004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85247A-3DA1-4DBB-A137-E3745F54DB3F}" type="slidenum">
              <a:rPr lang="en-US"/>
              <a:pPr/>
              <a:t>9</a:t>
            </a:fld>
            <a:endParaRPr lang="en-US"/>
          </a:p>
        </p:txBody>
      </p:sp>
      <p:sp>
        <p:nvSpPr>
          <p:cNvPr id="1001474" name="Rectangle 2"/>
          <p:cNvSpPr>
            <a:spLocks noGrp="1" noRot="1" noChangeAspect="1" noChangeArrowheads="1" noTextEdit="1"/>
          </p:cNvSpPr>
          <p:nvPr>
            <p:ph type="sldImg"/>
          </p:nvPr>
        </p:nvSpPr>
        <p:spPr>
          <a:ln/>
        </p:spPr>
      </p:sp>
      <p:sp>
        <p:nvSpPr>
          <p:cNvPr id="1001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85247A-3DA1-4DBB-A137-E3745F54DB3F}" type="slidenum">
              <a:rPr lang="en-US"/>
              <a:pPr/>
              <a:t>10</a:t>
            </a:fld>
            <a:endParaRPr lang="en-US"/>
          </a:p>
        </p:txBody>
      </p:sp>
      <p:sp>
        <p:nvSpPr>
          <p:cNvPr id="1001474" name="Rectangle 2"/>
          <p:cNvSpPr>
            <a:spLocks noGrp="1" noRot="1" noChangeAspect="1" noChangeArrowheads="1" noTextEdit="1"/>
          </p:cNvSpPr>
          <p:nvPr>
            <p:ph type="sldImg"/>
          </p:nvPr>
        </p:nvSpPr>
        <p:spPr>
          <a:ln/>
        </p:spPr>
      </p:sp>
      <p:sp>
        <p:nvSpPr>
          <p:cNvPr id="1001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0E35F2-CE6D-4072-8290-618D5A4E1076}" type="slidenum">
              <a:rPr lang="en-US"/>
              <a:pPr/>
              <a:t>11</a:t>
            </a:fld>
            <a:endParaRPr lang="en-US"/>
          </a:p>
        </p:txBody>
      </p:sp>
      <p:sp>
        <p:nvSpPr>
          <p:cNvPr id="1002498" name="Rectangle 2"/>
          <p:cNvSpPr>
            <a:spLocks noGrp="1" noRot="1" noChangeAspect="1" noChangeArrowheads="1" noTextEdit="1"/>
          </p:cNvSpPr>
          <p:nvPr>
            <p:ph type="sldImg"/>
          </p:nvPr>
        </p:nvSpPr>
        <p:spPr>
          <a:ln/>
        </p:spPr>
      </p:sp>
      <p:sp>
        <p:nvSpPr>
          <p:cNvPr id="1002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D1B26E-7AB6-4369-BA2F-9C56580C13D5}" type="slidenum">
              <a:rPr lang="en-US"/>
              <a:pPr/>
              <a:t>12</a:t>
            </a:fld>
            <a:endParaRPr lang="en-US"/>
          </a:p>
        </p:txBody>
      </p:sp>
      <p:sp>
        <p:nvSpPr>
          <p:cNvPr id="1003522" name="Rectangle 2"/>
          <p:cNvSpPr>
            <a:spLocks noGrp="1" noRot="1" noChangeAspect="1" noChangeArrowheads="1" noTextEdit="1"/>
          </p:cNvSpPr>
          <p:nvPr>
            <p:ph type="sldImg"/>
          </p:nvPr>
        </p:nvSpPr>
        <p:spPr>
          <a:ln/>
        </p:spPr>
      </p:sp>
      <p:sp>
        <p:nvSpPr>
          <p:cNvPr id="1003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60DEB6-A5A2-4EA5-AE88-C0780216C991}" type="slidenum">
              <a:rPr lang="en-US"/>
              <a:pPr/>
              <a:t>13</a:t>
            </a:fld>
            <a:endParaRPr lang="en-US"/>
          </a:p>
        </p:txBody>
      </p:sp>
      <p:sp>
        <p:nvSpPr>
          <p:cNvPr id="1012738" name="Rectangle 2"/>
          <p:cNvSpPr>
            <a:spLocks noGrp="1" noRot="1" noChangeAspect="1" noChangeArrowheads="1" noTextEdit="1"/>
          </p:cNvSpPr>
          <p:nvPr>
            <p:ph type="sldImg"/>
          </p:nvPr>
        </p:nvSpPr>
        <p:spPr>
          <a:ln/>
        </p:spPr>
      </p:sp>
      <p:sp>
        <p:nvSpPr>
          <p:cNvPr id="1012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727043-97FD-435E-A055-7C25CACAB4E5}" type="slidenum">
              <a:rPr lang="en-US"/>
              <a:pPr/>
              <a:t>14</a:t>
            </a:fld>
            <a:endParaRPr lang="en-US"/>
          </a:p>
        </p:txBody>
      </p:sp>
      <p:sp>
        <p:nvSpPr>
          <p:cNvPr id="1005570" name="Rectangle 2"/>
          <p:cNvSpPr>
            <a:spLocks noGrp="1" noRot="1" noChangeAspect="1" noChangeArrowheads="1" noTextEdit="1"/>
          </p:cNvSpPr>
          <p:nvPr>
            <p:ph type="sldImg"/>
          </p:nvPr>
        </p:nvSpPr>
        <p:spPr>
          <a:ln/>
        </p:spPr>
      </p:sp>
      <p:sp>
        <p:nvSpPr>
          <p:cNvPr id="1005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ln/>
        </p:spPr>
        <p:txBody>
          <a:bodyPr/>
          <a:lstStyle/>
          <a:p>
            <a:endParaRPr lang="en-US" smtClean="0"/>
          </a:p>
        </p:txBody>
      </p:sp>
      <p:sp>
        <p:nvSpPr>
          <p:cNvPr id="27651" name="Slide Number Placeholder 3"/>
          <p:cNvSpPr>
            <a:spLocks noGrp="1"/>
          </p:cNvSpPr>
          <p:nvPr>
            <p:ph type="sldNum" sz="quarter" idx="5"/>
          </p:nvPr>
        </p:nvSpPr>
        <p:spPr>
          <a:noFill/>
        </p:spPr>
        <p:txBody>
          <a:bodyPr/>
          <a:lstStyle/>
          <a:p>
            <a:fld id="{4A2D31FB-EF6E-4BED-870F-504785A438BE}" type="slidenum">
              <a:rPr lang="en-US" smtClean="0">
                <a:cs typeface="Arial" pitchFamily="34" charset="0"/>
              </a:rPr>
              <a:pPr/>
              <a:t>19</a:t>
            </a:fld>
            <a:endParaRPr lang="en-US" smtClean="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p:spPr>
        <p:txBody>
          <a:bodyPr/>
          <a:lstStyle/>
          <a:p>
            <a:endParaRPr lang="en-US" smtClean="0"/>
          </a:p>
        </p:txBody>
      </p:sp>
      <p:sp>
        <p:nvSpPr>
          <p:cNvPr id="31747" name="Slide Number Placeholder 3"/>
          <p:cNvSpPr>
            <a:spLocks noGrp="1"/>
          </p:cNvSpPr>
          <p:nvPr>
            <p:ph type="sldNum" sz="quarter" idx="5"/>
          </p:nvPr>
        </p:nvSpPr>
        <p:spPr>
          <a:noFill/>
        </p:spPr>
        <p:txBody>
          <a:bodyPr/>
          <a:lstStyle/>
          <a:p>
            <a:fld id="{426E35F2-5239-4C0C-AAFB-16DF3578939F}" type="slidenum">
              <a:rPr lang="en-US" smtClean="0">
                <a:cs typeface="Arial" pitchFamily="34" charset="0"/>
              </a:rPr>
              <a:pPr/>
              <a:t>20</a:t>
            </a:fld>
            <a:endParaRPr lang="en-US" smtClean="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noTextEdit="1"/>
          </p:cNvSpPr>
          <p:nvPr>
            <p:ph type="sldImg"/>
          </p:nvPr>
        </p:nvSpPr>
        <p:spPr>
          <a:ln/>
        </p:spPr>
      </p:sp>
      <p:sp>
        <p:nvSpPr>
          <p:cNvPr id="218114" name="Notes Placeholder 2"/>
          <p:cNvSpPr>
            <a:spLocks noGrp="1"/>
          </p:cNvSpPr>
          <p:nvPr>
            <p:ph type="body" idx="1"/>
          </p:nvPr>
        </p:nvSpPr>
        <p:spPr>
          <a:noFill/>
          <a:ln/>
        </p:spPr>
        <p:txBody>
          <a:bodyPr/>
          <a:lstStyle/>
          <a:p>
            <a:pPr eaLnBrk="1" hangingPunct="1"/>
            <a:endParaRPr lang="en-US" smtClean="0"/>
          </a:p>
        </p:txBody>
      </p:sp>
      <p:sp>
        <p:nvSpPr>
          <p:cNvPr id="218115" name="Slide Number Placeholder 3"/>
          <p:cNvSpPr>
            <a:spLocks noGrp="1"/>
          </p:cNvSpPr>
          <p:nvPr>
            <p:ph type="sldNum" sz="quarter" idx="5"/>
          </p:nvPr>
        </p:nvSpPr>
        <p:spPr>
          <a:noFill/>
        </p:spPr>
        <p:txBody>
          <a:bodyPr/>
          <a:lstStyle/>
          <a:p>
            <a:fld id="{BECE7D19-1FB2-497C-9387-F530A6F37AA9}" type="slidenum">
              <a:rPr lang="en-US" smtClean="0">
                <a:cs typeface="Arial" pitchFamily="34" charset="0"/>
              </a:rPr>
              <a:pPr/>
              <a:t>21</a:t>
            </a:fld>
            <a:endParaRPr lang="en-US" smtClean="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a:ln/>
        </p:spPr>
      </p:sp>
      <p:sp>
        <p:nvSpPr>
          <p:cNvPr id="35842" name="Notes Placeholder 2"/>
          <p:cNvSpPr>
            <a:spLocks noGrp="1"/>
          </p:cNvSpPr>
          <p:nvPr>
            <p:ph type="body" idx="1"/>
          </p:nvPr>
        </p:nvSpPr>
        <p:spPr>
          <a:noFill/>
          <a:ln/>
        </p:spPr>
        <p:txBody>
          <a:bodyPr/>
          <a:lstStyle/>
          <a:p>
            <a:pPr eaLnBrk="1" hangingPunct="1"/>
            <a:endParaRPr lang="en-US" smtClean="0"/>
          </a:p>
        </p:txBody>
      </p:sp>
      <p:sp>
        <p:nvSpPr>
          <p:cNvPr id="35843" name="Slide Number Placeholder 3"/>
          <p:cNvSpPr>
            <a:spLocks noGrp="1"/>
          </p:cNvSpPr>
          <p:nvPr>
            <p:ph type="sldNum" sz="quarter" idx="5"/>
          </p:nvPr>
        </p:nvSpPr>
        <p:spPr>
          <a:noFill/>
        </p:spPr>
        <p:txBody>
          <a:bodyPr/>
          <a:lstStyle/>
          <a:p>
            <a:fld id="{4CB4DA08-25CF-44E5-B50E-BD412F1C3433}" type="slidenum">
              <a:rPr lang="en-US" smtClean="0">
                <a:cs typeface="Arial" pitchFamily="34" charset="0"/>
              </a:rPr>
              <a:pPr/>
              <a:t>22</a:t>
            </a:fld>
            <a:endParaRPr lang="en-US" smtClean="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a:ln/>
        </p:spPr>
      </p:sp>
      <p:sp>
        <p:nvSpPr>
          <p:cNvPr id="37890" name="Notes Placeholder 2"/>
          <p:cNvSpPr>
            <a:spLocks noGrp="1"/>
          </p:cNvSpPr>
          <p:nvPr>
            <p:ph type="body" idx="1"/>
          </p:nvPr>
        </p:nvSpPr>
        <p:spPr>
          <a:noFill/>
          <a:ln/>
        </p:spPr>
        <p:txBody>
          <a:bodyPr/>
          <a:lstStyle/>
          <a:p>
            <a:pPr eaLnBrk="1" hangingPunct="1"/>
            <a:endParaRPr lang="en-US" smtClean="0"/>
          </a:p>
        </p:txBody>
      </p:sp>
      <p:sp>
        <p:nvSpPr>
          <p:cNvPr id="37891" name="Slide Number Placeholder 3"/>
          <p:cNvSpPr>
            <a:spLocks noGrp="1"/>
          </p:cNvSpPr>
          <p:nvPr>
            <p:ph type="sldNum" sz="quarter" idx="5"/>
          </p:nvPr>
        </p:nvSpPr>
        <p:spPr>
          <a:noFill/>
        </p:spPr>
        <p:txBody>
          <a:bodyPr/>
          <a:lstStyle/>
          <a:p>
            <a:fld id="{EC27DEC8-1248-4D0B-ADB4-530055C051AE}" type="slidenum">
              <a:rPr lang="en-US" smtClean="0">
                <a:cs typeface="Arial" pitchFamily="34" charset="0"/>
              </a:rPr>
              <a:pPr/>
              <a:t>23</a:t>
            </a:fld>
            <a:endParaRPr lang="en-US" smtClean="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ln/>
        </p:spPr>
        <p:txBody>
          <a:bodyPr/>
          <a:lstStyle/>
          <a:p>
            <a:endParaRPr lang="en-US" smtClean="0"/>
          </a:p>
        </p:txBody>
      </p:sp>
      <p:sp>
        <p:nvSpPr>
          <p:cNvPr id="27651" name="Slide Number Placeholder 3"/>
          <p:cNvSpPr>
            <a:spLocks noGrp="1"/>
          </p:cNvSpPr>
          <p:nvPr>
            <p:ph type="sldNum" sz="quarter" idx="5"/>
          </p:nvPr>
        </p:nvSpPr>
        <p:spPr>
          <a:noFill/>
        </p:spPr>
        <p:txBody>
          <a:bodyPr/>
          <a:lstStyle/>
          <a:p>
            <a:fld id="{4A2D31FB-EF6E-4BED-870F-504785A438BE}" type="slidenum">
              <a:rPr lang="en-US" smtClean="0">
                <a:cs typeface="Arial" pitchFamily="34" charset="0"/>
              </a:rPr>
              <a:pPr/>
              <a:t>26</a:t>
            </a:fld>
            <a:endParaRPr lang="en-US" smtClean="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noTextEdit="1"/>
          </p:cNvSpPr>
          <p:nvPr>
            <p:ph type="sldImg"/>
          </p:nvPr>
        </p:nvSpPr>
        <p:spPr>
          <a:ln/>
        </p:spPr>
      </p:sp>
      <p:sp>
        <p:nvSpPr>
          <p:cNvPr id="218114" name="Notes Placeholder 2"/>
          <p:cNvSpPr>
            <a:spLocks noGrp="1"/>
          </p:cNvSpPr>
          <p:nvPr>
            <p:ph type="body" idx="1"/>
          </p:nvPr>
        </p:nvSpPr>
        <p:spPr>
          <a:noFill/>
          <a:ln/>
        </p:spPr>
        <p:txBody>
          <a:bodyPr/>
          <a:lstStyle/>
          <a:p>
            <a:pPr eaLnBrk="1" hangingPunct="1"/>
            <a:endParaRPr lang="en-US" smtClean="0"/>
          </a:p>
        </p:txBody>
      </p:sp>
      <p:sp>
        <p:nvSpPr>
          <p:cNvPr id="218115" name="Slide Number Placeholder 3"/>
          <p:cNvSpPr>
            <a:spLocks noGrp="1"/>
          </p:cNvSpPr>
          <p:nvPr>
            <p:ph type="sldNum" sz="quarter" idx="5"/>
          </p:nvPr>
        </p:nvSpPr>
        <p:spPr>
          <a:noFill/>
        </p:spPr>
        <p:txBody>
          <a:bodyPr/>
          <a:lstStyle/>
          <a:p>
            <a:fld id="{BECE7D19-1FB2-497C-9387-F530A6F37AA9}" type="slidenum">
              <a:rPr lang="en-US" smtClean="0">
                <a:cs typeface="Arial" pitchFamily="34" charset="0"/>
              </a:rPr>
              <a:pPr/>
              <a:t>27</a:t>
            </a:fld>
            <a:endParaRPr lang="en-US" smtClean="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a:ln/>
        </p:spPr>
      </p:sp>
      <p:sp>
        <p:nvSpPr>
          <p:cNvPr id="35842" name="Notes Placeholder 2"/>
          <p:cNvSpPr>
            <a:spLocks noGrp="1"/>
          </p:cNvSpPr>
          <p:nvPr>
            <p:ph type="body" idx="1"/>
          </p:nvPr>
        </p:nvSpPr>
        <p:spPr>
          <a:noFill/>
          <a:ln/>
        </p:spPr>
        <p:txBody>
          <a:bodyPr/>
          <a:lstStyle/>
          <a:p>
            <a:pPr eaLnBrk="1" hangingPunct="1"/>
            <a:endParaRPr lang="en-US" smtClean="0"/>
          </a:p>
        </p:txBody>
      </p:sp>
      <p:sp>
        <p:nvSpPr>
          <p:cNvPr id="35843" name="Slide Number Placeholder 3"/>
          <p:cNvSpPr>
            <a:spLocks noGrp="1"/>
          </p:cNvSpPr>
          <p:nvPr>
            <p:ph type="sldNum" sz="quarter" idx="5"/>
          </p:nvPr>
        </p:nvSpPr>
        <p:spPr>
          <a:noFill/>
        </p:spPr>
        <p:txBody>
          <a:bodyPr/>
          <a:lstStyle/>
          <a:p>
            <a:fld id="{4CB4DA08-25CF-44E5-B50E-BD412F1C3433}" type="slidenum">
              <a:rPr lang="en-US" smtClean="0">
                <a:cs typeface="Arial" pitchFamily="34" charset="0"/>
              </a:rPr>
              <a:pPr/>
              <a:t>28</a:t>
            </a:fld>
            <a:endParaRPr lang="en-US" smtClean="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14E8272-D3CE-4EEE-845D-21298F897F10}" type="slidenum">
              <a:rPr lang="en-US" smtClean="0"/>
              <a:pPr/>
              <a:t>34</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123CEBD8-3AB4-4851-A1F1-925C3B6BB7BC}" type="slidenum">
              <a:rPr lang="en-US" smtClean="0"/>
              <a:pPr/>
              <a:t>35</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1E2BC569-DA27-4FDA-A317-342C7087B447}" type="slidenum">
              <a:rPr lang="en-US" smtClean="0"/>
              <a:pPr/>
              <a:t>36</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smtClean="0"/>
          </a:p>
        </p:txBody>
      </p:sp>
      <p:sp>
        <p:nvSpPr>
          <p:cNvPr id="71684" name="Slide Number Placeholder 3"/>
          <p:cNvSpPr txBox="1">
            <a:spLocks noGrp="1"/>
          </p:cNvSpPr>
          <p:nvPr/>
        </p:nvSpPr>
        <p:spPr bwMode="auto">
          <a:xfrm>
            <a:off x="3885903" y="8687405"/>
            <a:ext cx="2972097" cy="456595"/>
          </a:xfrm>
          <a:prstGeom prst="rect">
            <a:avLst/>
          </a:prstGeom>
          <a:noFill/>
          <a:ln w="9525">
            <a:noFill/>
            <a:miter lim="800000"/>
            <a:headEnd/>
            <a:tailEnd/>
          </a:ln>
        </p:spPr>
        <p:txBody>
          <a:bodyPr lIns="91432" tIns="45716" rIns="91432" bIns="45716" anchor="b"/>
          <a:lstStyle/>
          <a:p>
            <a:pPr algn="r" defTabSz="914485"/>
            <a:fld id="{2C1726AC-84F8-42D2-9D67-82FBFC847B03}" type="slidenum">
              <a:rPr lang="en-US" sz="1200"/>
              <a:pPr algn="r" defTabSz="914485"/>
              <a:t>37</a:t>
            </a:fld>
            <a:endParaRPr 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smtClean="0"/>
          </a:p>
        </p:txBody>
      </p:sp>
      <p:sp>
        <p:nvSpPr>
          <p:cNvPr id="71684" name="Slide Number Placeholder 3"/>
          <p:cNvSpPr>
            <a:spLocks noGrp="1"/>
          </p:cNvSpPr>
          <p:nvPr>
            <p:ph type="sldNum" sz="quarter" idx="5"/>
          </p:nvPr>
        </p:nvSpPr>
        <p:spPr>
          <a:noFill/>
        </p:spPr>
        <p:txBody>
          <a:bodyPr/>
          <a:lstStyle/>
          <a:p>
            <a:fld id="{59785BAD-FFA2-4DE1-A173-893DAF74E2E5}" type="slidenum">
              <a:rPr lang="en-US" smtClean="0">
                <a:cs typeface="Arial" charset="0"/>
              </a:rPr>
              <a:pPr/>
              <a:t>64</a:t>
            </a:fld>
            <a:endParaRPr lang="en-US"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1C656383-ED67-4044-BB34-F812A16FB5BA}" type="slidenum">
              <a:rPr lang="en-US" smtClean="0">
                <a:cs typeface="Arial" charset="0"/>
              </a:rPr>
              <a:pPr/>
              <a:t>65</a:t>
            </a:fld>
            <a:endParaRPr lang="en-US"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BA66DC11-5069-4AA6-9987-352013CA42A7}" type="slidenum">
              <a:rPr lang="en-US" smtClean="0">
                <a:cs typeface="Arial" charset="0"/>
              </a:rPr>
              <a:pPr/>
              <a:t>66</a:t>
            </a:fld>
            <a:endParaRPr lang="en-US" smtClean="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noTextEdit="1"/>
          </p:cNvSpPr>
          <p:nvPr>
            <p:ph type="sldImg"/>
          </p:nvPr>
        </p:nvSpPr>
        <p:spPr>
          <a:ln/>
        </p:spPr>
      </p:sp>
      <p:sp>
        <p:nvSpPr>
          <p:cNvPr id="218114" name="Notes Placeholder 2"/>
          <p:cNvSpPr>
            <a:spLocks noGrp="1"/>
          </p:cNvSpPr>
          <p:nvPr>
            <p:ph type="body" idx="1"/>
          </p:nvPr>
        </p:nvSpPr>
        <p:spPr>
          <a:noFill/>
          <a:ln/>
        </p:spPr>
        <p:txBody>
          <a:bodyPr/>
          <a:lstStyle/>
          <a:p>
            <a:pPr eaLnBrk="1" hangingPunct="1"/>
            <a:endParaRPr lang="en-US" smtClean="0"/>
          </a:p>
        </p:txBody>
      </p:sp>
      <p:sp>
        <p:nvSpPr>
          <p:cNvPr id="218115" name="Slide Number Placeholder 3"/>
          <p:cNvSpPr>
            <a:spLocks noGrp="1"/>
          </p:cNvSpPr>
          <p:nvPr>
            <p:ph type="sldNum" sz="quarter" idx="5"/>
          </p:nvPr>
        </p:nvSpPr>
        <p:spPr>
          <a:noFill/>
        </p:spPr>
        <p:txBody>
          <a:bodyPr/>
          <a:lstStyle/>
          <a:p>
            <a:fld id="{BECE7D19-1FB2-497C-9387-F530A6F37AA9}" type="slidenum">
              <a:rPr lang="en-US" smtClean="0">
                <a:cs typeface="Arial" pitchFamily="34" charset="0"/>
              </a:rPr>
              <a:pPr/>
              <a:t>73</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95ABCF-35F0-4E14-975F-70FA6792FED5}" type="datetimeFigureOut">
              <a:rPr lang="en-US" smtClean="0"/>
              <a:pPr/>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Font typeface="Arial" pitchFamily="34" charset="0"/>
              <a:buChar char="•"/>
              <a:defRPr/>
            </a:lvl1pPr>
            <a:lvl5pPr>
              <a:buFont typeface="Webdings" pitchFamily="18"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5ABCF-35F0-4E14-975F-70FA6792FED5}" type="datetimeFigureOut">
              <a:rPr lang="en-US" smtClean="0"/>
              <a:pPr/>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95ABCF-35F0-4E14-975F-70FA6792FED5}" type="datetimeFigureOut">
              <a:rPr lang="en-US" smtClean="0"/>
              <a:pPr/>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95ABCF-35F0-4E14-975F-70FA6792FED5}" type="datetimeFigureOut">
              <a:rPr lang="en-US" smtClean="0"/>
              <a:pPr/>
              <a:t>3/19/2012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95ABCF-35F0-4E14-975F-70FA6792FED5}" type="datetimeFigureOut">
              <a:rPr lang="en-US" smtClean="0"/>
              <a:pPr/>
              <a:t>3/19/2012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95ABCF-35F0-4E14-975F-70FA6792FED5}" type="datetimeFigureOut">
              <a:rPr lang="en-US" smtClean="0"/>
              <a:pPr/>
              <a:t>3/19/2012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95ABCF-35F0-4E14-975F-70FA6792FED5}" type="datetimeFigureOut">
              <a:rPr lang="en-US" smtClean="0"/>
              <a:pPr/>
              <a:t>3/19/2012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95ABCF-35F0-4E14-975F-70FA6792FED5}" type="datetimeFigureOut">
              <a:rPr lang="en-US" smtClean="0"/>
              <a:pPr/>
              <a:t>3/19/2012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95ABCF-35F0-4E14-975F-70FA6792FED5}" type="datetimeFigureOut">
              <a:rPr lang="en-US" smtClean="0"/>
              <a:pPr/>
              <a:t>3/19/2012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5ABCF-35F0-4E14-975F-70FA6792FED5}" type="datetimeFigureOut">
              <a:rPr lang="en-US" smtClean="0"/>
              <a:pPr/>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5ABCF-35F0-4E14-975F-70FA6792FED5}" type="datetimeFigureOut">
              <a:rPr lang="en-US" smtClean="0"/>
              <a:pPr/>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FCA58-70A0-4A12-B13E-83CD751EE3B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95ABCF-35F0-4E14-975F-70FA6792FED5}" type="datetimeFigureOut">
              <a:rPr lang="en-US" smtClean="0"/>
              <a:pPr/>
              <a:t>3/19/2012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FCA58-70A0-4A12-B13E-83CD751EE3BE}" type="slidenum">
              <a:rPr lang="en-US" smtClean="0"/>
              <a:pPr/>
              <a:t>‹#›</a:t>
            </a:fld>
            <a:endParaRPr lang="en-US"/>
          </a:p>
        </p:txBody>
      </p:sp>
      <p:pic>
        <p:nvPicPr>
          <p:cNvPr id="1026" name="Picture 2"/>
          <p:cNvPicPr>
            <a:picLocks noChangeAspect="1" noChangeArrowheads="1"/>
          </p:cNvPicPr>
          <p:nvPr/>
        </p:nvPicPr>
        <p:blipFill>
          <a:blip r:embed="rId13"/>
          <a:srcRect/>
          <a:stretch>
            <a:fillRect/>
          </a:stretch>
        </p:blipFill>
        <p:spPr bwMode="auto">
          <a:xfrm>
            <a:off x="0" y="0"/>
            <a:ext cx="9144000" cy="381000"/>
          </a:xfrm>
          <a:prstGeom prst="rect">
            <a:avLst/>
          </a:prstGeom>
          <a:noFill/>
          <a:ln w="9525">
            <a:noFill/>
            <a:miter lim="800000"/>
            <a:headEnd/>
            <a:tailEnd/>
          </a:ln>
          <a:effectLst/>
        </p:spPr>
      </p:pic>
      <p:sp>
        <p:nvSpPr>
          <p:cNvPr id="14" name="TextBox 13"/>
          <p:cNvSpPr txBox="1"/>
          <p:nvPr/>
        </p:nvSpPr>
        <p:spPr>
          <a:xfrm>
            <a:off x="0" y="376340"/>
            <a:ext cx="9144000" cy="369332"/>
          </a:xfrm>
          <a:prstGeom prst="rect">
            <a:avLst/>
          </a:prstGeom>
          <a:solidFill>
            <a:srgbClr val="7030A0">
              <a:alpha val="17000"/>
            </a:srgbClr>
          </a:solidFill>
        </p:spPr>
        <p:txBody>
          <a:bodyPr wrap="square" rtlCol="0">
            <a:spAutoFit/>
          </a:body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Tahoma" pitchFamily="34" charset="0"/>
          <a:ea typeface="Tahoma" pitchFamily="34" charset="0"/>
          <a:cs typeface="Tahoma"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Font typeface="Symbol" pitchFamily="18" charset="2"/>
        <a:buChar char="·"/>
        <a:defRPr sz="2800" kern="1200">
          <a:solidFill>
            <a:schemeClr val="tx1"/>
          </a:solidFill>
          <a:latin typeface="Tahoma" pitchFamily="34" charset="0"/>
          <a:ea typeface="Tahoma" pitchFamily="34" charset="0"/>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Tahoma" pitchFamily="34" charset="0"/>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Tahoma" pitchFamily="34" charset="0"/>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Tahoma" pitchFamily="34" charset="0"/>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16.v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oleObject18.bin"/></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6.xml"/><Relationship Id="rId1" Type="http://schemas.openxmlformats.org/officeDocument/2006/relationships/vmlDrawing" Target="../drawings/vmlDrawing22.vml"/></Relationships>
</file>

<file path=ppt/slides/_rels/slide8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smtClean="0">
                <a:latin typeface="Tahoma" pitchFamily="34" charset="0"/>
                <a:ea typeface="Tahoma" pitchFamily="34" charset="0"/>
                <a:cs typeface="Tahoma" pitchFamily="34" charset="0"/>
              </a:rPr>
              <a:t>Spatial Discrete Choice Models</a:t>
            </a:r>
            <a:endParaRPr lang="en-US">
              <a:latin typeface="Tahoma" pitchFamily="34" charset="0"/>
              <a:ea typeface="Tahoma" pitchFamily="34" charset="0"/>
              <a:cs typeface="Tahoma" pitchFamily="34" charset="0"/>
            </a:endParaRPr>
          </a:p>
        </p:txBody>
      </p:sp>
      <p:sp>
        <p:nvSpPr>
          <p:cNvPr id="3" name="Subtitle 2"/>
          <p:cNvSpPr>
            <a:spLocks noGrp="1"/>
          </p:cNvSpPr>
          <p:nvPr>
            <p:ph type="subTitle" idx="1"/>
          </p:nvPr>
        </p:nvSpPr>
        <p:spPr>
          <a:xfrm>
            <a:off x="990600" y="3352800"/>
            <a:ext cx="7467600" cy="914400"/>
          </a:xfrm>
        </p:spPr>
        <p:txBody>
          <a:bodyPr>
            <a:normAutofit/>
          </a:bodyPr>
          <a:lstStyle/>
          <a:p>
            <a:r>
              <a:rPr lang="en-US" sz="2400" b="1" smtClean="0">
                <a:solidFill>
                  <a:schemeClr val="tx1"/>
                </a:solidFill>
              </a:rPr>
              <a:t>Professor William Greene</a:t>
            </a:r>
          </a:p>
          <a:p>
            <a:r>
              <a:rPr lang="en-US" sz="2400" b="1" smtClean="0">
                <a:solidFill>
                  <a:schemeClr val="tx1"/>
                </a:solidFill>
              </a:rPr>
              <a:t>Stern School of Business, New York University</a:t>
            </a:r>
          </a:p>
          <a:p>
            <a:endParaRPr lang="en-US" b="1" smtClean="0">
              <a:solidFill>
                <a:schemeClr val="tx1"/>
              </a:solidFill>
            </a:endParaRPr>
          </a:p>
          <a:p>
            <a:endParaRPr lang="en-US" smtClean="0"/>
          </a:p>
          <a:p>
            <a:endParaRPr lang="en-US"/>
          </a:p>
        </p:txBody>
      </p:sp>
      <p:sp>
        <p:nvSpPr>
          <p:cNvPr id="4" name="Rounded Rectangle 3"/>
          <p:cNvSpPr/>
          <p:nvPr/>
        </p:nvSpPr>
        <p:spPr>
          <a:xfrm>
            <a:off x="685800" y="2057400"/>
            <a:ext cx="7772400" cy="762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410" name="Rectangle 2"/>
          <p:cNvSpPr>
            <a:spLocks noGrp="1" noChangeArrowheads="1"/>
          </p:cNvSpPr>
          <p:nvPr>
            <p:ph type="title"/>
          </p:nvPr>
        </p:nvSpPr>
        <p:spPr>
          <a:xfrm>
            <a:off x="381000" y="1066800"/>
            <a:ext cx="8229600" cy="503238"/>
          </a:xfrm>
        </p:spPr>
        <p:txBody>
          <a:bodyPr>
            <a:noAutofit/>
          </a:bodyPr>
          <a:lstStyle/>
          <a:p>
            <a:r>
              <a:rPr lang="en-US" sz="3200" b="1"/>
              <a:t>Spatial </a:t>
            </a:r>
            <a:r>
              <a:rPr lang="en-US" sz="3200" b="1" smtClean="0"/>
              <a:t>Correlation</a:t>
            </a:r>
            <a:endParaRPr lang="en-US" sz="3200" b="1"/>
          </a:p>
        </p:txBody>
      </p:sp>
      <p:pic>
        <p:nvPicPr>
          <p:cNvPr id="2052" name="Picture 4"/>
          <p:cNvPicPr>
            <a:picLocks noChangeAspect="1" noChangeArrowheads="1"/>
          </p:cNvPicPr>
          <p:nvPr/>
        </p:nvPicPr>
        <p:blipFill>
          <a:blip r:embed="rId3"/>
          <a:srcRect/>
          <a:stretch>
            <a:fillRect/>
          </a:stretch>
        </p:blipFill>
        <p:spPr bwMode="auto">
          <a:xfrm>
            <a:off x="381000" y="1981200"/>
            <a:ext cx="8321042" cy="33432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Text Box 2"/>
          <p:cNvSpPr txBox="1">
            <a:spLocks noChangeArrowheads="1"/>
          </p:cNvSpPr>
          <p:nvPr/>
        </p:nvSpPr>
        <p:spPr bwMode="auto">
          <a:xfrm>
            <a:off x="381000" y="2743200"/>
            <a:ext cx="3581400" cy="1384995"/>
          </a:xfrm>
          <a:prstGeom prst="rect">
            <a:avLst/>
          </a:prstGeom>
          <a:solidFill>
            <a:srgbClr val="7030A0">
              <a:alpha val="15000"/>
            </a:srgbClr>
          </a:solidFill>
          <a:ln w="9525">
            <a:noFill/>
            <a:miter lim="800000"/>
            <a:headEnd/>
            <a:tailEnd/>
          </a:ln>
          <a:effectLst/>
        </p:spPr>
        <p:txBody>
          <a:bodyPr>
            <a:spAutoFit/>
          </a:bodyPr>
          <a:lstStyle/>
          <a:p>
            <a:pPr>
              <a:spcBef>
                <a:spcPct val="50000"/>
              </a:spcBef>
            </a:pPr>
            <a:r>
              <a:rPr lang="en-US" sz="2800">
                <a:solidFill>
                  <a:srgbClr val="080808"/>
                </a:solidFill>
                <a:latin typeface="Tahoma" pitchFamily="34" charset="0"/>
              </a:rPr>
              <a:t>Per Capita Income in </a:t>
            </a:r>
            <a:r>
              <a:rPr lang="en-US" sz="2800" smtClean="0">
                <a:solidFill>
                  <a:srgbClr val="080808"/>
                </a:solidFill>
                <a:latin typeface="Tahoma" pitchFamily="34" charset="0"/>
              </a:rPr>
              <a:t>Monroe </a:t>
            </a:r>
            <a:r>
              <a:rPr lang="en-US" sz="2800">
                <a:solidFill>
                  <a:srgbClr val="080808"/>
                </a:solidFill>
                <a:latin typeface="Tahoma" pitchFamily="34" charset="0"/>
              </a:rPr>
              <a:t>County, </a:t>
            </a:r>
            <a:r>
              <a:rPr lang="en-US" sz="2800" smtClean="0">
                <a:solidFill>
                  <a:srgbClr val="080808"/>
                </a:solidFill>
                <a:latin typeface="Tahoma" pitchFamily="34" charset="0"/>
              </a:rPr>
              <a:t>New York, USA</a:t>
            </a:r>
            <a:endParaRPr lang="en-US" sz="2800">
              <a:solidFill>
                <a:srgbClr val="080808"/>
              </a:solidFill>
              <a:latin typeface="Tahoma" pitchFamily="34" charset="0"/>
            </a:endParaRPr>
          </a:p>
        </p:txBody>
      </p:sp>
      <p:pic>
        <p:nvPicPr>
          <p:cNvPr id="917507" name="Picture 3" descr="aa"/>
          <p:cNvPicPr>
            <a:picLocks noChangeAspect="1" noChangeArrowheads="1"/>
          </p:cNvPicPr>
          <p:nvPr/>
        </p:nvPicPr>
        <p:blipFill>
          <a:blip r:embed="rId3"/>
          <a:srcRect/>
          <a:stretch>
            <a:fillRect/>
          </a:stretch>
        </p:blipFill>
        <p:spPr bwMode="auto">
          <a:xfrm>
            <a:off x="4419600" y="2590800"/>
            <a:ext cx="3910013" cy="3387725"/>
          </a:xfrm>
          <a:prstGeom prst="rect">
            <a:avLst/>
          </a:prstGeom>
          <a:noFill/>
        </p:spPr>
      </p:pic>
      <p:sp>
        <p:nvSpPr>
          <p:cNvPr id="917509" name="Rectangle 5"/>
          <p:cNvSpPr>
            <a:spLocks noGrp="1" noChangeArrowheads="1"/>
          </p:cNvSpPr>
          <p:nvPr>
            <p:ph type="title"/>
          </p:nvPr>
        </p:nvSpPr>
        <p:spPr>
          <a:xfrm>
            <a:off x="457200" y="1066800"/>
            <a:ext cx="8229600" cy="1143000"/>
          </a:xfrm>
        </p:spPr>
        <p:txBody>
          <a:bodyPr>
            <a:normAutofit/>
          </a:bodyPr>
          <a:lstStyle/>
          <a:p>
            <a:r>
              <a:rPr lang="en-US" sz="3200" b="1"/>
              <a:t>Spatially Autocorrelated Data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6" name="Rectangle 4"/>
          <p:cNvSpPr>
            <a:spLocks noGrp="1" noChangeArrowheads="1"/>
          </p:cNvSpPr>
          <p:nvPr>
            <p:ph type="title"/>
          </p:nvPr>
        </p:nvSpPr>
        <p:spPr>
          <a:xfrm>
            <a:off x="152400" y="762000"/>
            <a:ext cx="8839200" cy="838200"/>
          </a:xfrm>
        </p:spPr>
        <p:txBody>
          <a:bodyPr>
            <a:noAutofit/>
          </a:bodyPr>
          <a:lstStyle/>
          <a:p>
            <a:r>
              <a:rPr lang="en-US" sz="3200" b="1" smtClean="0"/>
              <a:t>The Hypothesis </a:t>
            </a:r>
            <a:r>
              <a:rPr lang="en-US" sz="3200" b="1"/>
              <a:t>of Spatial Autocorrelation</a:t>
            </a:r>
          </a:p>
        </p:txBody>
      </p:sp>
      <p:pic>
        <p:nvPicPr>
          <p:cNvPr id="3075" name="Picture 3"/>
          <p:cNvPicPr>
            <a:picLocks noChangeAspect="1" noChangeArrowheads="1"/>
          </p:cNvPicPr>
          <p:nvPr/>
        </p:nvPicPr>
        <p:blipFill>
          <a:blip r:embed="rId3"/>
          <a:srcRect/>
          <a:stretch>
            <a:fillRect/>
          </a:stretch>
        </p:blipFill>
        <p:spPr bwMode="auto">
          <a:xfrm>
            <a:off x="1219200" y="1600200"/>
            <a:ext cx="7036820"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0"/>
            <a:ext cx="8839200" cy="655638"/>
          </a:xfrm>
        </p:spPr>
        <p:txBody>
          <a:bodyPr>
            <a:normAutofit/>
          </a:bodyPr>
          <a:lstStyle/>
          <a:p>
            <a:r>
              <a:rPr lang="en-US" sz="3200" b="1" smtClean="0"/>
              <a:t>Spatial Discrete Choice Modeling: Agenda</a:t>
            </a:r>
            <a:endParaRPr lang="en-US" sz="3200" b="1"/>
          </a:p>
        </p:txBody>
      </p:sp>
      <p:sp>
        <p:nvSpPr>
          <p:cNvPr id="3" name="Content Placeholder 2"/>
          <p:cNvSpPr>
            <a:spLocks noGrp="1"/>
          </p:cNvSpPr>
          <p:nvPr>
            <p:ph idx="1"/>
          </p:nvPr>
        </p:nvSpPr>
        <p:spPr>
          <a:xfrm>
            <a:off x="1066800" y="1600200"/>
            <a:ext cx="7620000" cy="4525963"/>
          </a:xfrm>
        </p:spPr>
        <p:txBody>
          <a:bodyPr>
            <a:normAutofit fontScale="92500" lnSpcReduction="20000"/>
          </a:bodyPr>
          <a:lstStyle/>
          <a:p>
            <a:pPr>
              <a:buNone/>
            </a:pPr>
            <a:r>
              <a:rPr lang="en-US" smtClean="0">
                <a:sym typeface="Wingdings"/>
              </a:rPr>
              <a:t>  </a:t>
            </a:r>
            <a:r>
              <a:rPr lang="en-US" smtClean="0"/>
              <a:t>Linear Models with Spatial Correlation</a:t>
            </a:r>
          </a:p>
          <a:p>
            <a:pPr>
              <a:buNone/>
            </a:pPr>
            <a:r>
              <a:rPr lang="en-US" smtClean="0">
                <a:sym typeface="Wingdings"/>
              </a:rPr>
              <a:t>  </a:t>
            </a:r>
            <a:r>
              <a:rPr lang="en-US" smtClean="0"/>
              <a:t>Discrete Choice Models</a:t>
            </a:r>
          </a:p>
          <a:p>
            <a:pPr>
              <a:buNone/>
            </a:pPr>
            <a:r>
              <a:rPr lang="en-US" smtClean="0">
                <a:sym typeface="Wingdings"/>
              </a:rPr>
              <a:t>  </a:t>
            </a:r>
            <a:r>
              <a:rPr lang="en-US" smtClean="0"/>
              <a:t>Spatial Correlation in Nonlinear Models</a:t>
            </a:r>
          </a:p>
          <a:p>
            <a:pPr lvl="1"/>
            <a:r>
              <a:rPr lang="en-US" smtClean="0"/>
              <a:t>Basics of Discrete Choice Models</a:t>
            </a:r>
          </a:p>
          <a:p>
            <a:pPr lvl="1"/>
            <a:r>
              <a:rPr lang="en-US" smtClean="0"/>
              <a:t>Maximum Likelihood Estimation</a:t>
            </a:r>
          </a:p>
          <a:p>
            <a:pPr>
              <a:buNone/>
            </a:pPr>
            <a:r>
              <a:rPr lang="en-US" smtClean="0">
                <a:sym typeface="Wingdings"/>
              </a:rPr>
              <a:t>  </a:t>
            </a:r>
            <a:r>
              <a:rPr lang="en-US" smtClean="0"/>
              <a:t>Spatial Correlation in Discrete Choice</a:t>
            </a:r>
          </a:p>
          <a:p>
            <a:pPr lvl="1"/>
            <a:r>
              <a:rPr lang="en-US" smtClean="0"/>
              <a:t>Binary Choice</a:t>
            </a:r>
          </a:p>
          <a:p>
            <a:pPr lvl="1"/>
            <a:r>
              <a:rPr lang="en-US" smtClean="0"/>
              <a:t>Ordered Choice</a:t>
            </a:r>
          </a:p>
          <a:p>
            <a:pPr lvl="1"/>
            <a:r>
              <a:rPr lang="en-US" smtClean="0"/>
              <a:t>Unordered Multinomial Choice</a:t>
            </a:r>
          </a:p>
          <a:p>
            <a:pPr lvl="1"/>
            <a:r>
              <a:rPr lang="en-US" smtClean="0"/>
              <a:t>Models for Counts</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7746" name="Rectangle 2"/>
          <p:cNvSpPr>
            <a:spLocks noGrp="1" noChangeArrowheads="1"/>
          </p:cNvSpPr>
          <p:nvPr>
            <p:ph type="title"/>
          </p:nvPr>
        </p:nvSpPr>
        <p:spPr/>
        <p:txBody>
          <a:bodyPr>
            <a:normAutofit/>
          </a:bodyPr>
          <a:lstStyle/>
          <a:p>
            <a:r>
              <a:rPr lang="en-US" sz="3200" b="1" smtClean="0"/>
              <a:t>Linear Spatial </a:t>
            </a:r>
            <a:r>
              <a:rPr lang="en-US" sz="3200" b="1"/>
              <a:t>Autocorrelation</a:t>
            </a:r>
          </a:p>
        </p:txBody>
      </p:sp>
      <p:graphicFrame>
        <p:nvGraphicFramePr>
          <p:cNvPr id="927748" name="Object 4"/>
          <p:cNvGraphicFramePr>
            <a:graphicFrameLocks noChangeAspect="1"/>
          </p:cNvGraphicFramePr>
          <p:nvPr/>
        </p:nvGraphicFramePr>
        <p:xfrm>
          <a:off x="457200" y="1981200"/>
          <a:ext cx="8088312" cy="3900487"/>
        </p:xfrm>
        <a:graphic>
          <a:graphicData uri="http://schemas.openxmlformats.org/presentationml/2006/ole">
            <p:oleObj spid="_x0000_s5122" name="Equation" r:id="rId4" imgW="3949560" imgH="1904760" progId="Equation.DSMT4">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676" name="Rectangle 4"/>
          <p:cNvSpPr>
            <a:spLocks noGrp="1" noChangeArrowheads="1"/>
          </p:cNvSpPr>
          <p:nvPr>
            <p:ph type="title"/>
          </p:nvPr>
        </p:nvSpPr>
        <p:spPr>
          <a:xfrm>
            <a:off x="533400" y="1066800"/>
            <a:ext cx="8229600" cy="1143000"/>
          </a:xfrm>
        </p:spPr>
        <p:txBody>
          <a:bodyPr>
            <a:normAutofit/>
          </a:bodyPr>
          <a:lstStyle/>
          <a:p>
            <a:r>
              <a:rPr lang="en-US" sz="3600" b="1"/>
              <a:t>Testing for Spatial Autocorrelation</a:t>
            </a:r>
          </a:p>
        </p:txBody>
      </p:sp>
      <p:graphicFrame>
        <p:nvGraphicFramePr>
          <p:cNvPr id="924677" name="Object 5"/>
          <p:cNvGraphicFramePr>
            <a:graphicFrameLocks noChangeAspect="1"/>
          </p:cNvGraphicFramePr>
          <p:nvPr>
            <p:ph idx="1"/>
          </p:nvPr>
        </p:nvGraphicFramePr>
        <p:xfrm>
          <a:off x="1447800" y="2714625"/>
          <a:ext cx="6748463" cy="2238375"/>
        </p:xfrm>
        <a:graphic>
          <a:graphicData uri="http://schemas.openxmlformats.org/presentationml/2006/ole">
            <p:oleObj spid="_x0000_s92162" name="Bitmap Image" r:id="rId4" imgW="5571429" imgH="1848108" progId="PBrush">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srcRect/>
          <a:stretch>
            <a:fillRect/>
          </a:stretch>
        </p:blipFill>
        <p:spPr bwMode="auto">
          <a:xfrm>
            <a:off x="609600" y="990600"/>
            <a:ext cx="7486650" cy="5543550"/>
          </a:xfrm>
          <a:prstGeom prst="rect">
            <a:avLst/>
          </a:prstGeom>
          <a:noFill/>
          <a:ln w="9525">
            <a:noFill/>
            <a:miter lim="800000"/>
            <a:headEnd/>
            <a:tailEnd/>
          </a:ln>
          <a:effectLst/>
        </p:spPr>
      </p:pic>
      <p:sp>
        <p:nvSpPr>
          <p:cNvPr id="5" name="Rounded Rectangle 4"/>
          <p:cNvSpPr/>
          <p:nvPr/>
        </p:nvSpPr>
        <p:spPr>
          <a:xfrm>
            <a:off x="685800" y="5909096"/>
            <a:ext cx="7772400" cy="6096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a:xfrm>
            <a:off x="381000" y="1143000"/>
            <a:ext cx="8229600" cy="1143000"/>
          </a:xfrm>
        </p:spPr>
        <p:txBody>
          <a:bodyPr>
            <a:normAutofit/>
          </a:bodyPr>
          <a:lstStyle/>
          <a:p>
            <a:r>
              <a:rPr lang="en-US" sz="3200" b="1" smtClean="0"/>
              <a:t>Spatial Autocorrelation</a:t>
            </a:r>
            <a:endParaRPr lang="en-US" sz="3200" b="1"/>
          </a:p>
        </p:txBody>
      </p:sp>
      <p:graphicFrame>
        <p:nvGraphicFramePr>
          <p:cNvPr id="929796" name="Object 4"/>
          <p:cNvGraphicFramePr>
            <a:graphicFrameLocks noChangeAspect="1"/>
          </p:cNvGraphicFramePr>
          <p:nvPr>
            <p:ph idx="1"/>
          </p:nvPr>
        </p:nvGraphicFramePr>
        <p:xfrm>
          <a:off x="1676400" y="2590800"/>
          <a:ext cx="6009292" cy="2895600"/>
        </p:xfrm>
        <a:graphic>
          <a:graphicData uri="http://schemas.openxmlformats.org/presentationml/2006/ole">
            <p:oleObj spid="_x0000_s9218" name="Equation" r:id="rId4" imgW="2450880" imgH="1180800" progId="Equation.DSMT4">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a:xfrm>
            <a:off x="457200" y="685800"/>
            <a:ext cx="8458200" cy="1143000"/>
          </a:xfrm>
        </p:spPr>
        <p:txBody>
          <a:bodyPr>
            <a:normAutofit/>
          </a:bodyPr>
          <a:lstStyle/>
          <a:p>
            <a:r>
              <a:rPr lang="en-US" sz="3200" b="1" smtClean="0"/>
              <a:t>Spatial Autoregression in a Linear Model</a:t>
            </a:r>
            <a:endParaRPr lang="en-US" sz="3200" b="1"/>
          </a:p>
        </p:txBody>
      </p:sp>
      <p:graphicFrame>
        <p:nvGraphicFramePr>
          <p:cNvPr id="929796" name="Object 4"/>
          <p:cNvGraphicFramePr>
            <a:graphicFrameLocks noChangeAspect="1"/>
          </p:cNvGraphicFramePr>
          <p:nvPr>
            <p:ph idx="1"/>
          </p:nvPr>
        </p:nvGraphicFramePr>
        <p:xfrm>
          <a:off x="1600200" y="2054225"/>
          <a:ext cx="6321425" cy="3684588"/>
        </p:xfrm>
        <a:graphic>
          <a:graphicData uri="http://schemas.openxmlformats.org/presentationml/2006/ole">
            <p:oleObj spid="_x0000_s6146" name="Equation" r:id="rId4" imgW="2527200" imgH="147312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Rectangle 2"/>
          <p:cNvSpPr>
            <a:spLocks noGrp="1" noChangeArrowheads="1"/>
          </p:cNvSpPr>
          <p:nvPr>
            <p:ph type="title"/>
          </p:nvPr>
        </p:nvSpPr>
        <p:spPr>
          <a:xfrm>
            <a:off x="457200" y="1143000"/>
            <a:ext cx="8229600" cy="1143000"/>
          </a:xfrm>
        </p:spPr>
        <p:txBody>
          <a:bodyPr>
            <a:normAutofit/>
          </a:bodyPr>
          <a:lstStyle/>
          <a:p>
            <a:r>
              <a:rPr lang="en-US" sz="3200" b="1" smtClean="0"/>
              <a:t>Complications of the Generalized </a:t>
            </a:r>
            <a:br>
              <a:rPr lang="en-US" sz="3200" b="1" smtClean="0"/>
            </a:br>
            <a:r>
              <a:rPr lang="en-US" sz="3200" b="1" smtClean="0"/>
              <a:t>Regression Model</a:t>
            </a:r>
            <a:endParaRPr lang="en-US" sz="3200" b="1"/>
          </a:p>
        </p:txBody>
      </p:sp>
      <p:sp>
        <p:nvSpPr>
          <p:cNvPr id="932867" name="Rectangle 3"/>
          <p:cNvSpPr>
            <a:spLocks noGrp="1" noChangeArrowheads="1"/>
          </p:cNvSpPr>
          <p:nvPr>
            <p:ph type="body" idx="1"/>
          </p:nvPr>
        </p:nvSpPr>
        <p:spPr>
          <a:xfrm>
            <a:off x="304800" y="2743200"/>
            <a:ext cx="8229600" cy="3047999"/>
          </a:xfrm>
        </p:spPr>
        <p:txBody>
          <a:bodyPr>
            <a:normAutofit/>
          </a:bodyPr>
          <a:lstStyle/>
          <a:p>
            <a:pPr>
              <a:buNone/>
            </a:pPr>
            <a:r>
              <a:rPr lang="en-US" sz="2800" smtClean="0">
                <a:sym typeface="Wingdings"/>
              </a:rPr>
              <a:t></a:t>
            </a:r>
            <a:r>
              <a:rPr lang="en-US" smtClean="0">
                <a:sym typeface="Wingdings"/>
              </a:rPr>
              <a:t>  </a:t>
            </a:r>
            <a:r>
              <a:rPr lang="en-US" sz="2600" smtClean="0"/>
              <a:t>Potentially </a:t>
            </a:r>
            <a:r>
              <a:rPr lang="en-US" sz="2600"/>
              <a:t>very large N – GPS data on </a:t>
            </a:r>
            <a:r>
              <a:rPr lang="en-US" sz="2600" smtClean="0"/>
              <a:t>agriculture</a:t>
            </a:r>
            <a:br>
              <a:rPr lang="en-US" sz="2600" smtClean="0"/>
            </a:br>
            <a:r>
              <a:rPr lang="en-US" sz="2600" smtClean="0"/>
              <a:t>  plots</a:t>
            </a:r>
            <a:endParaRPr lang="en-US" sz="2600"/>
          </a:p>
          <a:p>
            <a:pPr>
              <a:buNone/>
            </a:pPr>
            <a:r>
              <a:rPr lang="en-US" sz="2800" smtClean="0">
                <a:sym typeface="Wingdings"/>
              </a:rPr>
              <a:t></a:t>
            </a:r>
            <a:r>
              <a:rPr lang="en-US" sz="2600" smtClean="0">
                <a:sym typeface="Wingdings"/>
              </a:rPr>
              <a:t>   </a:t>
            </a:r>
            <a:r>
              <a:rPr lang="en-US" sz="2600" smtClean="0"/>
              <a:t>Estimation </a:t>
            </a:r>
            <a:r>
              <a:rPr lang="en-US" sz="2600"/>
              <a:t>of </a:t>
            </a:r>
            <a:r>
              <a:rPr lang="en-US" sz="2600">
                <a:sym typeface="Symbol" pitchFamily="18" charset="2"/>
              </a:rPr>
              <a:t>. There is no natural residual </a:t>
            </a:r>
            <a:r>
              <a:rPr lang="en-US" sz="2600" smtClean="0">
                <a:sym typeface="Symbol" pitchFamily="18" charset="2"/>
              </a:rPr>
              <a:t>based</a:t>
            </a:r>
            <a:br>
              <a:rPr lang="en-US" sz="2600" smtClean="0">
                <a:sym typeface="Symbol" pitchFamily="18" charset="2"/>
              </a:rPr>
            </a:br>
            <a:r>
              <a:rPr lang="en-US" sz="2600" smtClean="0">
                <a:sym typeface="Symbol" pitchFamily="18" charset="2"/>
              </a:rPr>
              <a:t>  estimator</a:t>
            </a:r>
            <a:endParaRPr lang="en-US" sz="2600">
              <a:sym typeface="Symbol" pitchFamily="18" charset="2"/>
            </a:endParaRPr>
          </a:p>
          <a:p>
            <a:pPr>
              <a:buNone/>
            </a:pPr>
            <a:r>
              <a:rPr lang="en-US" sz="2800" smtClean="0">
                <a:sym typeface="Wingdings"/>
              </a:rPr>
              <a:t>  </a:t>
            </a:r>
            <a:r>
              <a:rPr lang="en-US" sz="2600" smtClean="0">
                <a:sym typeface="Symbol" pitchFamily="18" charset="2"/>
              </a:rPr>
              <a:t>Complicated </a:t>
            </a:r>
            <a:r>
              <a:rPr lang="en-US" sz="2600">
                <a:sym typeface="Symbol" pitchFamily="18" charset="2"/>
              </a:rPr>
              <a:t>covariance structure – no </a:t>
            </a:r>
            <a:r>
              <a:rPr lang="en-US" sz="2600" smtClean="0">
                <a:sym typeface="Symbol" pitchFamily="18" charset="2"/>
              </a:rPr>
              <a:t>simple</a:t>
            </a:r>
          </a:p>
          <a:p>
            <a:pPr>
              <a:buNone/>
            </a:pPr>
            <a:r>
              <a:rPr lang="en-US" sz="2600">
                <a:sym typeface="Symbol" pitchFamily="18" charset="2"/>
              </a:rPr>
              <a:t> </a:t>
            </a:r>
            <a:r>
              <a:rPr lang="en-US" sz="2600" smtClean="0">
                <a:sym typeface="Symbol" pitchFamily="18" charset="2"/>
              </a:rPr>
              <a:t>    transformations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890" name="Rectangle 2"/>
          <p:cNvSpPr>
            <a:spLocks noGrp="1" noChangeArrowheads="1"/>
          </p:cNvSpPr>
          <p:nvPr>
            <p:ph type="title"/>
          </p:nvPr>
        </p:nvSpPr>
        <p:spPr>
          <a:xfrm>
            <a:off x="381000" y="1371600"/>
            <a:ext cx="8229600" cy="1143000"/>
          </a:xfrm>
        </p:spPr>
        <p:txBody>
          <a:bodyPr>
            <a:normAutofit/>
          </a:bodyPr>
          <a:lstStyle/>
          <a:p>
            <a:r>
              <a:rPr lang="en-US" sz="3200" b="1"/>
              <a:t>Panel Data Application</a:t>
            </a:r>
          </a:p>
        </p:txBody>
      </p:sp>
      <p:graphicFrame>
        <p:nvGraphicFramePr>
          <p:cNvPr id="933892" name="Object 4"/>
          <p:cNvGraphicFramePr>
            <a:graphicFrameLocks noChangeAspect="1"/>
          </p:cNvGraphicFramePr>
          <p:nvPr/>
        </p:nvGraphicFramePr>
        <p:xfrm>
          <a:off x="784225" y="2743200"/>
          <a:ext cx="7680325" cy="2514600"/>
        </p:xfrm>
        <a:graphic>
          <a:graphicData uri="http://schemas.openxmlformats.org/presentationml/2006/ole">
            <p:oleObj spid="_x0000_s7170" name="Equation" r:id="rId4" imgW="3530520" imgH="115560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716" name="Rectangle 4"/>
          <p:cNvSpPr>
            <a:spLocks noGrp="1" noChangeArrowheads="1"/>
          </p:cNvSpPr>
          <p:nvPr>
            <p:ph type="title"/>
          </p:nvPr>
        </p:nvSpPr>
        <p:spPr/>
        <p:txBody>
          <a:bodyPr>
            <a:normAutofit/>
          </a:bodyPr>
          <a:lstStyle/>
          <a:p>
            <a:r>
              <a:rPr lang="en-US" sz="3200" b="1"/>
              <a:t>Spatial Autocorrelation in a Panel</a:t>
            </a:r>
          </a:p>
        </p:txBody>
      </p:sp>
      <p:pic>
        <p:nvPicPr>
          <p:cNvPr id="11266" name="Picture 2"/>
          <p:cNvPicPr>
            <a:picLocks noChangeAspect="1" noChangeArrowheads="1"/>
          </p:cNvPicPr>
          <p:nvPr/>
        </p:nvPicPr>
        <p:blipFill>
          <a:blip r:embed="rId3"/>
          <a:srcRect/>
          <a:stretch>
            <a:fillRect/>
          </a:stretch>
        </p:blipFill>
        <p:spPr bwMode="auto">
          <a:xfrm>
            <a:off x="457200" y="1661377"/>
            <a:ext cx="8305800" cy="4971643"/>
          </a:xfrm>
          <a:prstGeom prst="rect">
            <a:avLst/>
          </a:prstGeom>
          <a:noFill/>
          <a:ln w="9525">
            <a:noFill/>
            <a:miter lim="800000"/>
            <a:headEnd/>
            <a:tailEnd/>
          </a:ln>
          <a:effectLst/>
        </p:spPr>
      </p:pic>
      <p:sp>
        <p:nvSpPr>
          <p:cNvPr id="5" name="Rounded Rectangle 4"/>
          <p:cNvSpPr/>
          <p:nvPr/>
        </p:nvSpPr>
        <p:spPr>
          <a:xfrm>
            <a:off x="762000" y="5943600"/>
            <a:ext cx="7772400" cy="762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685800" y="3089696"/>
            <a:ext cx="7772400" cy="533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685800" y="4267200"/>
            <a:ext cx="7772400" cy="533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Rectangle 2"/>
          <p:cNvSpPr>
            <a:spLocks noGrp="1" noChangeArrowheads="1"/>
          </p:cNvSpPr>
          <p:nvPr>
            <p:ph type="title"/>
          </p:nvPr>
        </p:nvSpPr>
        <p:spPr/>
        <p:txBody>
          <a:bodyPr>
            <a:normAutofit/>
          </a:bodyPr>
          <a:lstStyle/>
          <a:p>
            <a:r>
              <a:rPr lang="en-US" sz="3600" b="1"/>
              <a:t>Alternative </a:t>
            </a:r>
            <a:r>
              <a:rPr lang="en-US" sz="3600" b="1" smtClean="0"/>
              <a:t>Panel Formulations</a:t>
            </a:r>
            <a:endParaRPr lang="en-US" sz="3600" b="1"/>
          </a:p>
        </p:txBody>
      </p:sp>
      <p:graphicFrame>
        <p:nvGraphicFramePr>
          <p:cNvPr id="935940" name="Object 4"/>
          <p:cNvGraphicFramePr>
            <a:graphicFrameLocks noChangeAspect="1"/>
          </p:cNvGraphicFramePr>
          <p:nvPr/>
        </p:nvGraphicFramePr>
        <p:xfrm>
          <a:off x="457200" y="1905000"/>
          <a:ext cx="8458200" cy="4219575"/>
        </p:xfrm>
        <a:graphic>
          <a:graphicData uri="http://schemas.openxmlformats.org/presentationml/2006/ole">
            <p:oleObj spid="_x0000_s8194" name="Equation" r:id="rId4" imgW="5219640" imgH="2603160" progId="Equation.DSMT4">
              <p:embed/>
            </p:oleObj>
          </a:graphicData>
        </a:graphic>
      </p:graphicFrame>
      <p:sp>
        <p:nvSpPr>
          <p:cNvPr id="4" name="Rounded Rectangle 3"/>
          <p:cNvSpPr/>
          <p:nvPr/>
        </p:nvSpPr>
        <p:spPr>
          <a:xfrm>
            <a:off x="355122" y="1870496"/>
            <a:ext cx="2438400" cy="381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355122" y="2625304"/>
            <a:ext cx="2514600" cy="381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346496" y="3810000"/>
            <a:ext cx="2971800" cy="381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346496" y="4953000"/>
            <a:ext cx="2438400" cy="3810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79438"/>
          </a:xfrm>
        </p:spPr>
        <p:txBody>
          <a:bodyPr>
            <a:noAutofit/>
          </a:bodyPr>
          <a:lstStyle/>
          <a:p>
            <a:r>
              <a:rPr lang="en-US" sz="3600" b="1" smtClean="0"/>
              <a:t>Analytical Environment</a:t>
            </a:r>
            <a:endParaRPr lang="en-US" sz="3600" b="1"/>
          </a:p>
        </p:txBody>
      </p:sp>
      <p:sp>
        <p:nvSpPr>
          <p:cNvPr id="3" name="Content Placeholder 2"/>
          <p:cNvSpPr>
            <a:spLocks noGrp="1"/>
          </p:cNvSpPr>
          <p:nvPr>
            <p:ph idx="1"/>
          </p:nvPr>
        </p:nvSpPr>
        <p:spPr>
          <a:xfrm>
            <a:off x="457200" y="1905000"/>
            <a:ext cx="8229600" cy="4525963"/>
          </a:xfrm>
        </p:spPr>
        <p:txBody>
          <a:bodyPr/>
          <a:lstStyle/>
          <a:p>
            <a:pPr>
              <a:buNone/>
            </a:pPr>
            <a:r>
              <a:rPr lang="en-US" sz="2800" smtClean="0">
                <a:sym typeface="Wingdings"/>
              </a:rPr>
              <a:t></a:t>
            </a:r>
            <a:r>
              <a:rPr lang="en-US" smtClean="0">
                <a:sym typeface="Wingdings"/>
              </a:rPr>
              <a:t>   </a:t>
            </a:r>
            <a:r>
              <a:rPr lang="en-US" smtClean="0"/>
              <a:t>Generalized linear regression</a:t>
            </a:r>
          </a:p>
          <a:p>
            <a:pPr>
              <a:buNone/>
            </a:pPr>
            <a:r>
              <a:rPr lang="en-US" sz="2800" smtClean="0">
                <a:sym typeface="Wingdings"/>
              </a:rPr>
              <a:t></a:t>
            </a:r>
            <a:r>
              <a:rPr lang="en-US" smtClean="0">
                <a:sym typeface="Wingdings"/>
              </a:rPr>
              <a:t>   </a:t>
            </a:r>
            <a:r>
              <a:rPr lang="en-US" smtClean="0"/>
              <a:t>Complicated disturbance covariance</a:t>
            </a:r>
            <a:br>
              <a:rPr lang="en-US" smtClean="0"/>
            </a:br>
            <a:r>
              <a:rPr lang="en-US" smtClean="0"/>
              <a:t>   matrix</a:t>
            </a:r>
          </a:p>
          <a:p>
            <a:pPr>
              <a:buNone/>
            </a:pPr>
            <a:r>
              <a:rPr lang="en-US" sz="2800" smtClean="0">
                <a:sym typeface="Wingdings"/>
              </a:rPr>
              <a:t></a:t>
            </a:r>
            <a:r>
              <a:rPr lang="en-US" smtClean="0">
                <a:sym typeface="Wingdings"/>
              </a:rPr>
              <a:t>   </a:t>
            </a:r>
            <a:r>
              <a:rPr lang="en-US" smtClean="0"/>
              <a:t>Estimation platform</a:t>
            </a:r>
          </a:p>
          <a:p>
            <a:pPr lvl="1"/>
            <a:r>
              <a:rPr lang="en-US" smtClean="0"/>
              <a:t>Generalized least squares</a:t>
            </a:r>
          </a:p>
          <a:p>
            <a:pPr lvl="1"/>
            <a:r>
              <a:rPr lang="en-US" smtClean="0"/>
              <a:t>Maximum likelihood estimation when normally distributed disturbances (still GLS)</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533400"/>
          </a:xfrm>
        </p:spPr>
        <p:txBody>
          <a:bodyPr>
            <a:noAutofit/>
          </a:bodyPr>
          <a:lstStyle/>
          <a:p>
            <a:r>
              <a:rPr lang="en-US" sz="3600" b="1" smtClean="0"/>
              <a:t>Discrete Choices</a:t>
            </a:r>
            <a:endParaRPr lang="en-US" sz="3600" b="1"/>
          </a:p>
        </p:txBody>
      </p:sp>
      <p:sp>
        <p:nvSpPr>
          <p:cNvPr id="3" name="Content Placeholder 2"/>
          <p:cNvSpPr>
            <a:spLocks noGrp="1"/>
          </p:cNvSpPr>
          <p:nvPr>
            <p:ph idx="1"/>
          </p:nvPr>
        </p:nvSpPr>
        <p:spPr/>
        <p:txBody>
          <a:bodyPr>
            <a:normAutofit/>
          </a:bodyPr>
          <a:lstStyle/>
          <a:p>
            <a:pPr>
              <a:buNone/>
            </a:pPr>
            <a:r>
              <a:rPr lang="en-US" smtClean="0">
                <a:sym typeface="Wingdings"/>
              </a:rPr>
              <a:t>  </a:t>
            </a:r>
            <a:r>
              <a:rPr lang="en-US" smtClean="0"/>
              <a:t>Land use intensity in Austin, Texas –</a:t>
            </a:r>
            <a:br>
              <a:rPr lang="en-US" smtClean="0"/>
            </a:br>
            <a:r>
              <a:rPr lang="en-US" smtClean="0"/>
              <a:t>  Intensity = 1,2,3,4</a:t>
            </a:r>
          </a:p>
          <a:p>
            <a:pPr>
              <a:buNone/>
            </a:pPr>
            <a:r>
              <a:rPr lang="en-US" smtClean="0">
                <a:sym typeface="Wingdings"/>
              </a:rPr>
              <a:t>  </a:t>
            </a:r>
            <a:r>
              <a:rPr lang="en-US" smtClean="0"/>
              <a:t>Land Usage Types in France, 1,2,3</a:t>
            </a:r>
          </a:p>
          <a:p>
            <a:pPr>
              <a:buNone/>
            </a:pPr>
            <a:r>
              <a:rPr lang="en-US" smtClean="0">
                <a:sym typeface="Wingdings"/>
              </a:rPr>
              <a:t>  Oak Tree Regeneration in Pennsylvania</a:t>
            </a:r>
            <a:br>
              <a:rPr lang="en-US" smtClean="0">
                <a:sym typeface="Wingdings"/>
              </a:rPr>
            </a:br>
            <a:r>
              <a:rPr lang="en-US" smtClean="0">
                <a:sym typeface="Wingdings"/>
              </a:rPr>
              <a:t>  Number </a:t>
            </a:r>
            <a:r>
              <a:rPr lang="en-US" smtClean="0"/>
              <a:t>= 0,1,2,… (Many zeros)</a:t>
            </a:r>
          </a:p>
          <a:p>
            <a:pPr>
              <a:buNone/>
            </a:pPr>
            <a:r>
              <a:rPr lang="en-US" smtClean="0">
                <a:sym typeface="Wingdings"/>
              </a:rPr>
              <a:t>  </a:t>
            </a:r>
            <a:r>
              <a:rPr lang="en-US" smtClean="0"/>
              <a:t>Teenagers physically active = 1 or</a:t>
            </a:r>
            <a:br>
              <a:rPr lang="en-US" smtClean="0"/>
            </a:br>
            <a:r>
              <a:rPr lang="en-US" smtClean="0"/>
              <a:t>  physically inactive = 0, in Bay Area, CA.</a:t>
            </a:r>
            <a:r>
              <a:rPr lang="en-US" smtClean="0">
                <a:sym typeface="Wingdings"/>
              </a:rPr>
              <a:t> </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762000"/>
          </a:xfrm>
        </p:spPr>
        <p:txBody>
          <a:bodyPr>
            <a:normAutofit/>
          </a:bodyPr>
          <a:lstStyle/>
          <a:p>
            <a:r>
              <a:rPr lang="en-US" sz="3600" b="1" smtClean="0"/>
              <a:t>Discrete Choice Modeling</a:t>
            </a:r>
            <a:endParaRPr lang="en-US" sz="3600" b="1"/>
          </a:p>
        </p:txBody>
      </p:sp>
      <p:sp>
        <p:nvSpPr>
          <p:cNvPr id="3" name="Content Placeholder 2"/>
          <p:cNvSpPr>
            <a:spLocks noGrp="1"/>
          </p:cNvSpPr>
          <p:nvPr>
            <p:ph idx="1"/>
          </p:nvPr>
        </p:nvSpPr>
        <p:spPr>
          <a:xfrm>
            <a:off x="457200" y="2438400"/>
            <a:ext cx="8229600" cy="3581400"/>
          </a:xfrm>
        </p:spPr>
        <p:txBody>
          <a:bodyPr>
            <a:normAutofit fontScale="92500" lnSpcReduction="20000"/>
          </a:bodyPr>
          <a:lstStyle/>
          <a:p>
            <a:pPr>
              <a:buNone/>
            </a:pPr>
            <a:r>
              <a:rPr lang="en-US" smtClean="0">
                <a:sym typeface="Wingdings"/>
              </a:rPr>
              <a:t>  </a:t>
            </a:r>
            <a:r>
              <a:rPr lang="en-US" smtClean="0"/>
              <a:t>Discrete outcome reveals a specific choice</a:t>
            </a:r>
            <a:br>
              <a:rPr lang="en-US" smtClean="0"/>
            </a:br>
            <a:endParaRPr lang="en-US" smtClean="0"/>
          </a:p>
          <a:p>
            <a:pPr>
              <a:buNone/>
            </a:pPr>
            <a:r>
              <a:rPr lang="en-US" smtClean="0">
                <a:sym typeface="Wingdings"/>
              </a:rPr>
              <a:t>  </a:t>
            </a:r>
            <a:r>
              <a:rPr lang="en-US" smtClean="0"/>
              <a:t>Underlying preferences are modeled</a:t>
            </a:r>
            <a:br>
              <a:rPr lang="en-US" smtClean="0"/>
            </a:br>
            <a:endParaRPr lang="en-US" smtClean="0"/>
          </a:p>
          <a:p>
            <a:pPr>
              <a:buNone/>
            </a:pPr>
            <a:r>
              <a:rPr lang="en-US" smtClean="0">
                <a:sym typeface="Wingdings"/>
              </a:rPr>
              <a:t>  </a:t>
            </a:r>
            <a:r>
              <a:rPr lang="en-US" smtClean="0"/>
              <a:t>Models for observed data are usually not</a:t>
            </a:r>
            <a:br>
              <a:rPr lang="en-US" smtClean="0"/>
            </a:br>
            <a:r>
              <a:rPr lang="en-US" smtClean="0"/>
              <a:t>  conditional means</a:t>
            </a:r>
          </a:p>
          <a:p>
            <a:pPr lvl="1"/>
            <a:r>
              <a:rPr lang="en-US" smtClean="0"/>
              <a:t>Generally, probabilities of outcomes</a:t>
            </a:r>
          </a:p>
          <a:p>
            <a:pPr lvl="1"/>
            <a:r>
              <a:rPr lang="en-US" smtClean="0"/>
              <a:t>Nonlinear models – cannot be estimated by any type of linear least squares</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838200"/>
          </a:xfrm>
        </p:spPr>
        <p:txBody>
          <a:bodyPr>
            <a:normAutofit/>
          </a:bodyPr>
          <a:lstStyle/>
          <a:p>
            <a:r>
              <a:rPr lang="en-US" sz="3600" b="1" smtClean="0"/>
              <a:t>Discrete Outcomes </a:t>
            </a:r>
            <a:endParaRPr lang="en-US" sz="3600" b="1"/>
          </a:p>
        </p:txBody>
      </p:sp>
      <p:sp>
        <p:nvSpPr>
          <p:cNvPr id="3" name="Content Placeholder 2"/>
          <p:cNvSpPr>
            <a:spLocks noGrp="1"/>
          </p:cNvSpPr>
          <p:nvPr>
            <p:ph idx="1"/>
          </p:nvPr>
        </p:nvSpPr>
        <p:spPr>
          <a:xfrm>
            <a:off x="457200" y="2057401"/>
            <a:ext cx="8229600" cy="3810000"/>
          </a:xfrm>
        </p:spPr>
        <p:txBody>
          <a:bodyPr>
            <a:normAutofit/>
          </a:bodyPr>
          <a:lstStyle/>
          <a:p>
            <a:pPr>
              <a:buNone/>
            </a:pPr>
            <a:r>
              <a:rPr lang="en-US" smtClean="0">
                <a:sym typeface="Wingdings"/>
              </a:rPr>
              <a:t>  </a:t>
            </a:r>
            <a:r>
              <a:rPr lang="en-US" smtClean="0"/>
              <a:t>Discrete Revelation of Underlying</a:t>
            </a:r>
            <a:br>
              <a:rPr lang="en-US" smtClean="0"/>
            </a:br>
            <a:r>
              <a:rPr lang="en-US" smtClean="0"/>
              <a:t>  Preferences</a:t>
            </a:r>
          </a:p>
          <a:p>
            <a:pPr lvl="1"/>
            <a:r>
              <a:rPr lang="en-US" smtClean="0"/>
              <a:t>Binary choice between two alternatives</a:t>
            </a:r>
          </a:p>
          <a:p>
            <a:pPr lvl="1"/>
            <a:r>
              <a:rPr lang="en-US" smtClean="0"/>
              <a:t>Unordered choice among multiple alternatives</a:t>
            </a:r>
          </a:p>
          <a:p>
            <a:pPr lvl="1"/>
            <a:r>
              <a:rPr lang="en-US" smtClean="0"/>
              <a:t>Ordered choice revealing underlying strength of preferences </a:t>
            </a:r>
            <a:endParaRPr lang="en-US"/>
          </a:p>
          <a:p>
            <a:pPr>
              <a:buNone/>
            </a:pPr>
            <a:r>
              <a:rPr lang="en-US" smtClean="0">
                <a:sym typeface="Wingdings"/>
              </a:rPr>
              <a:t>  </a:t>
            </a:r>
            <a:r>
              <a:rPr lang="en-US" smtClean="0"/>
              <a:t>Counts of Events</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4"/>
          <p:cNvSpPr>
            <a:spLocks noGrp="1" noChangeArrowheads="1"/>
          </p:cNvSpPr>
          <p:nvPr>
            <p:ph type="title"/>
          </p:nvPr>
        </p:nvSpPr>
        <p:spPr/>
        <p:txBody>
          <a:bodyPr>
            <a:normAutofit/>
          </a:bodyPr>
          <a:lstStyle/>
          <a:p>
            <a:pPr algn="ctr" eaLnBrk="1" hangingPunct="1"/>
            <a:r>
              <a:rPr lang="en-US" sz="3600" b="1" smtClean="0"/>
              <a:t>Simple Binary Choice: Insurance</a:t>
            </a:r>
          </a:p>
        </p:txBody>
      </p:sp>
      <p:pic>
        <p:nvPicPr>
          <p:cNvPr id="26626" name="Picture 5"/>
          <p:cNvPicPr>
            <a:picLocks noChangeAspect="1" noChangeArrowheads="1"/>
          </p:cNvPicPr>
          <p:nvPr/>
        </p:nvPicPr>
        <p:blipFill>
          <a:blip r:embed="rId3"/>
          <a:srcRect/>
          <a:stretch>
            <a:fillRect/>
          </a:stretch>
        </p:blipFill>
        <p:spPr bwMode="auto">
          <a:xfrm>
            <a:off x="1143000" y="1828800"/>
            <a:ext cx="6781800" cy="43734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normAutofit/>
          </a:bodyPr>
          <a:lstStyle/>
          <a:p>
            <a:pPr algn="ctr" eaLnBrk="1" hangingPunct="1"/>
            <a:r>
              <a:rPr lang="en-US" sz="3600" b="1" smtClean="0"/>
              <a:t>Redefined Multinomial Choice</a:t>
            </a:r>
          </a:p>
        </p:txBody>
      </p:sp>
      <p:pic>
        <p:nvPicPr>
          <p:cNvPr id="30722" name="Picture 3"/>
          <p:cNvPicPr>
            <a:picLocks noChangeAspect="1" noChangeArrowheads="1"/>
          </p:cNvPicPr>
          <p:nvPr/>
        </p:nvPicPr>
        <p:blipFill>
          <a:blip r:embed="rId3"/>
          <a:srcRect/>
          <a:stretch>
            <a:fillRect/>
          </a:stretch>
        </p:blipFill>
        <p:spPr bwMode="auto">
          <a:xfrm>
            <a:off x="1066800" y="1831975"/>
            <a:ext cx="7094538" cy="4645025"/>
          </a:xfrm>
          <a:prstGeom prst="rect">
            <a:avLst/>
          </a:prstGeom>
          <a:noFill/>
          <a:ln w="9525">
            <a:noFill/>
            <a:miter lim="800000"/>
            <a:headEnd/>
            <a:tailEnd/>
          </a:ln>
        </p:spPr>
      </p:pic>
      <p:sp>
        <p:nvSpPr>
          <p:cNvPr id="30723" name="Rectangle 4"/>
          <p:cNvSpPr>
            <a:spLocks noChangeArrowheads="1"/>
          </p:cNvSpPr>
          <p:nvPr/>
        </p:nvSpPr>
        <p:spPr bwMode="auto">
          <a:xfrm>
            <a:off x="3657600" y="2562225"/>
            <a:ext cx="3886200" cy="3276600"/>
          </a:xfrm>
          <a:prstGeom prst="rect">
            <a:avLst/>
          </a:prstGeom>
          <a:solidFill>
            <a:srgbClr val="FF0000">
              <a:alpha val="5098"/>
            </a:srgbClr>
          </a:solidFill>
          <a:ln w="19050">
            <a:solidFill>
              <a:schemeClr val="tx1"/>
            </a:solidFill>
            <a:miter lim="800000"/>
            <a:headEnd/>
            <a:tailEnd/>
          </a:ln>
        </p:spPr>
        <p:txBody>
          <a:bodyPr wrap="none" anchor="ctr"/>
          <a:lstStyle/>
          <a:p>
            <a:pPr eaLnBrk="0" hangingPunct="0"/>
            <a:endParaRPr lang="en-US"/>
          </a:p>
        </p:txBody>
      </p:sp>
      <p:sp>
        <p:nvSpPr>
          <p:cNvPr id="30724" name="Rectangle 5"/>
          <p:cNvSpPr>
            <a:spLocks noChangeArrowheads="1"/>
          </p:cNvSpPr>
          <p:nvPr/>
        </p:nvSpPr>
        <p:spPr bwMode="auto">
          <a:xfrm>
            <a:off x="2114550" y="2562225"/>
            <a:ext cx="990600" cy="3276600"/>
          </a:xfrm>
          <a:prstGeom prst="rect">
            <a:avLst/>
          </a:prstGeom>
          <a:solidFill>
            <a:srgbClr val="FF0000">
              <a:alpha val="5098"/>
            </a:srgbClr>
          </a:solidFill>
          <a:ln w="19050">
            <a:solidFill>
              <a:schemeClr val="tx1"/>
            </a:solidFill>
            <a:miter lim="800000"/>
            <a:headEnd/>
            <a:tailEnd/>
          </a:ln>
        </p:spPr>
        <p:txBody>
          <a:bodyPr wrap="none" anchor="ctr"/>
          <a:lstStyle/>
          <a:p>
            <a:pPr eaLnBrk="0" hangingPunct="0"/>
            <a:endParaRPr lang="en-US"/>
          </a:p>
        </p:txBody>
      </p:sp>
      <p:sp>
        <p:nvSpPr>
          <p:cNvPr id="30725" name="Text Box 6"/>
          <p:cNvSpPr txBox="1">
            <a:spLocks noChangeArrowheads="1"/>
          </p:cNvSpPr>
          <p:nvPr/>
        </p:nvSpPr>
        <p:spPr bwMode="auto">
          <a:xfrm>
            <a:off x="2114550" y="2173288"/>
            <a:ext cx="990600" cy="333375"/>
          </a:xfrm>
          <a:prstGeom prst="rect">
            <a:avLst/>
          </a:prstGeom>
          <a:noFill/>
          <a:ln w="28575">
            <a:solidFill>
              <a:schemeClr val="tx1"/>
            </a:solidFill>
            <a:miter lim="800000"/>
            <a:headEnd/>
            <a:tailEnd/>
          </a:ln>
        </p:spPr>
        <p:txBody>
          <a:bodyPr>
            <a:spAutoFit/>
          </a:bodyPr>
          <a:lstStyle/>
          <a:p>
            <a:pPr algn="ctr" eaLnBrk="0" hangingPunct="0">
              <a:spcBef>
                <a:spcPct val="50000"/>
              </a:spcBef>
            </a:pPr>
            <a:r>
              <a:rPr lang="en-US" sz="1400" b="1">
                <a:latin typeface="Arial" pitchFamily="34" charset="0"/>
              </a:rPr>
              <a:t>Fly</a:t>
            </a:r>
          </a:p>
        </p:txBody>
      </p:sp>
      <p:sp>
        <p:nvSpPr>
          <p:cNvPr id="30726" name="Text Box 7"/>
          <p:cNvSpPr txBox="1">
            <a:spLocks noChangeArrowheads="1"/>
          </p:cNvSpPr>
          <p:nvPr/>
        </p:nvSpPr>
        <p:spPr bwMode="auto">
          <a:xfrm>
            <a:off x="3657600" y="2181225"/>
            <a:ext cx="3886200" cy="333375"/>
          </a:xfrm>
          <a:prstGeom prst="rect">
            <a:avLst/>
          </a:prstGeom>
          <a:noFill/>
          <a:ln w="28575">
            <a:solidFill>
              <a:schemeClr val="tx1"/>
            </a:solidFill>
            <a:miter lim="800000"/>
            <a:headEnd/>
            <a:tailEnd/>
          </a:ln>
        </p:spPr>
        <p:txBody>
          <a:bodyPr>
            <a:spAutoFit/>
          </a:bodyPr>
          <a:lstStyle/>
          <a:p>
            <a:pPr algn="ctr" eaLnBrk="0" hangingPunct="0">
              <a:spcBef>
                <a:spcPct val="50000"/>
              </a:spcBef>
            </a:pPr>
            <a:r>
              <a:rPr lang="en-US" sz="1400" b="1">
                <a:latin typeface="Arial" pitchFamily="34" charset="0"/>
              </a:rPr>
              <a:t>Ground</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152400" y="685800"/>
            <a:ext cx="8839200" cy="1143000"/>
          </a:xfrm>
        </p:spPr>
        <p:txBody>
          <a:bodyPr>
            <a:normAutofit/>
          </a:bodyPr>
          <a:lstStyle/>
          <a:p>
            <a:pPr algn="ctr" eaLnBrk="1" hangingPunct="1"/>
            <a:r>
              <a:rPr lang="en-US" sz="2800" b="1" smtClean="0">
                <a:solidFill>
                  <a:schemeClr val="tx1"/>
                </a:solidFill>
              </a:rPr>
              <a:t>Multinomial Unordered Choice - Transport Mode</a:t>
            </a:r>
          </a:p>
        </p:txBody>
      </p:sp>
      <p:pic>
        <p:nvPicPr>
          <p:cNvPr id="206850" name="Picture 4"/>
          <p:cNvPicPr>
            <a:picLocks noChangeAspect="1" noChangeArrowheads="1"/>
          </p:cNvPicPr>
          <p:nvPr/>
        </p:nvPicPr>
        <p:blipFill>
          <a:blip r:embed="rId3"/>
          <a:srcRect/>
          <a:stretch>
            <a:fillRect/>
          </a:stretch>
        </p:blipFill>
        <p:spPr bwMode="auto">
          <a:xfrm>
            <a:off x="990599" y="1676400"/>
            <a:ext cx="6750237" cy="441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a:xfrm>
            <a:off x="457200" y="762000"/>
            <a:ext cx="8229600" cy="914400"/>
          </a:xfrm>
        </p:spPr>
        <p:txBody>
          <a:bodyPr>
            <a:normAutofit/>
          </a:bodyPr>
          <a:lstStyle/>
          <a:p>
            <a:pPr eaLnBrk="1" hangingPunct="1"/>
            <a:r>
              <a:rPr lang="en-US" sz="3600" b="1" smtClean="0"/>
              <a:t>Health Satisfaction (HSAT)</a:t>
            </a:r>
          </a:p>
        </p:txBody>
      </p:sp>
      <p:sp>
        <p:nvSpPr>
          <p:cNvPr id="34818" name="Text Box 5"/>
          <p:cNvSpPr txBox="1">
            <a:spLocks noChangeArrowheads="1"/>
          </p:cNvSpPr>
          <p:nvPr/>
        </p:nvSpPr>
        <p:spPr bwMode="auto">
          <a:xfrm>
            <a:off x="1219200" y="1803400"/>
            <a:ext cx="6934200" cy="366713"/>
          </a:xfrm>
          <a:prstGeom prst="rect">
            <a:avLst/>
          </a:prstGeom>
          <a:noFill/>
          <a:ln w="19050">
            <a:noFill/>
            <a:miter lim="800000"/>
            <a:headEnd/>
            <a:tailEnd/>
          </a:ln>
        </p:spPr>
        <p:txBody>
          <a:bodyPr>
            <a:spAutoFit/>
          </a:bodyPr>
          <a:lstStyle/>
          <a:p>
            <a:pPr algn="ctr" eaLnBrk="0" hangingPunct="0">
              <a:spcBef>
                <a:spcPct val="50000"/>
              </a:spcBef>
            </a:pPr>
            <a:r>
              <a:rPr lang="en-US" b="1">
                <a:latin typeface="Arial" pitchFamily="34" charset="0"/>
              </a:rPr>
              <a:t>Self administered survey: Health Care Satisfaction? (0 – 10)</a:t>
            </a:r>
          </a:p>
        </p:txBody>
      </p:sp>
      <p:sp>
        <p:nvSpPr>
          <p:cNvPr id="34819" name="Line 6"/>
          <p:cNvSpPr>
            <a:spLocks noChangeShapeType="1"/>
          </p:cNvSpPr>
          <p:nvPr/>
        </p:nvSpPr>
        <p:spPr bwMode="auto">
          <a:xfrm>
            <a:off x="1676400" y="6324600"/>
            <a:ext cx="6096000" cy="0"/>
          </a:xfrm>
          <a:prstGeom prst="line">
            <a:avLst/>
          </a:prstGeom>
          <a:noFill/>
          <a:ln w="57150">
            <a:solidFill>
              <a:srgbClr val="FF3300"/>
            </a:solidFill>
            <a:round/>
            <a:headEnd type="triangle" w="med" len="med"/>
            <a:tailEnd type="triangle" w="med" len="med"/>
          </a:ln>
        </p:spPr>
        <p:txBody>
          <a:bodyPr wrap="none"/>
          <a:lstStyle/>
          <a:p>
            <a:endParaRPr lang="en-US"/>
          </a:p>
        </p:txBody>
      </p:sp>
      <p:sp>
        <p:nvSpPr>
          <p:cNvPr id="34820" name="Text Box 19"/>
          <p:cNvSpPr txBox="1">
            <a:spLocks noChangeArrowheads="1"/>
          </p:cNvSpPr>
          <p:nvPr/>
        </p:nvSpPr>
        <p:spPr bwMode="auto">
          <a:xfrm>
            <a:off x="1905000" y="6477000"/>
            <a:ext cx="5715000" cy="366713"/>
          </a:xfrm>
          <a:prstGeom prst="rect">
            <a:avLst/>
          </a:prstGeom>
          <a:noFill/>
          <a:ln w="19050">
            <a:noFill/>
            <a:miter lim="800000"/>
            <a:headEnd/>
            <a:tailEnd/>
          </a:ln>
        </p:spPr>
        <p:txBody>
          <a:bodyPr wrap="square">
            <a:spAutoFit/>
          </a:bodyPr>
          <a:lstStyle/>
          <a:p>
            <a:pPr algn="ctr" eaLnBrk="0" hangingPunct="0">
              <a:spcBef>
                <a:spcPct val="50000"/>
              </a:spcBef>
            </a:pPr>
            <a:r>
              <a:rPr lang="en-US" b="1">
                <a:latin typeface="Arial" pitchFamily="34" charset="0"/>
              </a:rPr>
              <a:t>Continuous Preference Scale</a:t>
            </a:r>
          </a:p>
        </p:txBody>
      </p:sp>
      <p:pic>
        <p:nvPicPr>
          <p:cNvPr id="34821" name="Picture 20"/>
          <p:cNvPicPr>
            <a:picLocks noChangeAspect="1" noChangeArrowheads="1"/>
          </p:cNvPicPr>
          <p:nvPr/>
        </p:nvPicPr>
        <p:blipFill>
          <a:blip r:embed="rId3"/>
          <a:srcRect/>
          <a:stretch>
            <a:fillRect/>
          </a:stretch>
        </p:blipFill>
        <p:spPr bwMode="auto">
          <a:xfrm>
            <a:off x="1905000" y="2143125"/>
            <a:ext cx="5638800" cy="414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3"/>
          <p:cNvSpPr>
            <a:spLocks noGrp="1"/>
          </p:cNvSpPr>
          <p:nvPr>
            <p:ph type="title" idx="4294967295"/>
          </p:nvPr>
        </p:nvSpPr>
        <p:spPr>
          <a:xfrm>
            <a:off x="457200" y="685800"/>
            <a:ext cx="8229600" cy="1143000"/>
          </a:xfrm>
        </p:spPr>
        <p:txBody>
          <a:bodyPr>
            <a:normAutofit/>
          </a:bodyPr>
          <a:lstStyle/>
          <a:p>
            <a:pPr eaLnBrk="1" hangingPunct="1"/>
            <a:r>
              <a:rPr lang="en-US" sz="3600" b="1" smtClean="0"/>
              <a:t>Ordered Preferences at IMDB.com</a:t>
            </a:r>
          </a:p>
        </p:txBody>
      </p:sp>
      <p:pic>
        <p:nvPicPr>
          <p:cNvPr id="36866" name="Picture 2"/>
          <p:cNvPicPr>
            <a:picLocks noChangeAspect="1" noChangeArrowheads="1"/>
          </p:cNvPicPr>
          <p:nvPr/>
        </p:nvPicPr>
        <p:blipFill>
          <a:blip r:embed="rId3"/>
          <a:srcRect/>
          <a:stretch>
            <a:fillRect/>
          </a:stretch>
        </p:blipFill>
        <p:spPr bwMode="auto">
          <a:xfrm>
            <a:off x="685800" y="1752600"/>
            <a:ext cx="7848600" cy="4462463"/>
          </a:xfrm>
          <a:prstGeom prst="rect">
            <a:avLst/>
          </a:prstGeom>
          <a:noFill/>
          <a:ln w="9525">
            <a:noFill/>
            <a:miter lim="800000"/>
            <a:headEnd/>
            <a:tailEnd/>
          </a:ln>
        </p:spPr>
      </p:pic>
      <p:sp>
        <p:nvSpPr>
          <p:cNvPr id="36867" name="Rectangle 5"/>
          <p:cNvSpPr>
            <a:spLocks noChangeArrowheads="1"/>
          </p:cNvSpPr>
          <p:nvPr/>
        </p:nvSpPr>
        <p:spPr bwMode="auto">
          <a:xfrm>
            <a:off x="457200" y="1676400"/>
            <a:ext cx="8077200" cy="4572000"/>
          </a:xfrm>
          <a:prstGeom prst="rect">
            <a:avLst/>
          </a:prstGeom>
          <a:solidFill>
            <a:srgbClr val="7030A0">
              <a:alpha val="10196"/>
            </a:srgbClr>
          </a:solidFill>
          <a:ln w="28575">
            <a:solidFill>
              <a:schemeClr val="tx1"/>
            </a:solidFill>
            <a:miter lim="800000"/>
            <a:headEnd/>
            <a:tailEnd/>
          </a:ln>
        </p:spPr>
        <p:txBody>
          <a:bodyPr wrap="none" anchor="ctr"/>
          <a:lstStyle/>
          <a:p>
            <a:pPr eaLnBrk="0" hangingPunct="0"/>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smtClean="0"/>
              <a:t>Counts of Events</a:t>
            </a:r>
            <a:endParaRPr lang="en-US" sz="3600" b="1"/>
          </a:p>
        </p:txBody>
      </p:sp>
      <p:pic>
        <p:nvPicPr>
          <p:cNvPr id="12292" name="Picture 4"/>
          <p:cNvPicPr>
            <a:picLocks noChangeAspect="1" noChangeArrowheads="1"/>
          </p:cNvPicPr>
          <p:nvPr/>
        </p:nvPicPr>
        <p:blipFill>
          <a:blip r:embed="rId2"/>
          <a:srcRect/>
          <a:stretch>
            <a:fillRect/>
          </a:stretch>
        </p:blipFill>
        <p:spPr bwMode="auto">
          <a:xfrm>
            <a:off x="1524000" y="1752600"/>
            <a:ext cx="6453188" cy="469699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90600"/>
          </a:xfrm>
        </p:spPr>
        <p:txBody>
          <a:bodyPr>
            <a:normAutofit/>
          </a:bodyPr>
          <a:lstStyle/>
          <a:p>
            <a:r>
              <a:rPr lang="en-US" sz="3600" b="1" smtClean="0"/>
              <a:t>Modeling Discrete Outcomes</a:t>
            </a:r>
            <a:endParaRPr lang="en-US" sz="3600" b="1"/>
          </a:p>
        </p:txBody>
      </p:sp>
      <p:sp>
        <p:nvSpPr>
          <p:cNvPr id="3" name="Content Placeholder 2"/>
          <p:cNvSpPr>
            <a:spLocks noGrp="1"/>
          </p:cNvSpPr>
          <p:nvPr>
            <p:ph idx="1"/>
          </p:nvPr>
        </p:nvSpPr>
        <p:spPr>
          <a:xfrm>
            <a:off x="457200" y="1981200"/>
            <a:ext cx="8229600" cy="3840163"/>
          </a:xfrm>
        </p:spPr>
        <p:txBody>
          <a:bodyPr/>
          <a:lstStyle/>
          <a:p>
            <a:pPr>
              <a:buNone/>
            </a:pPr>
            <a:r>
              <a:rPr lang="en-US" smtClean="0">
                <a:sym typeface="Wingdings"/>
              </a:rPr>
              <a:t> </a:t>
            </a:r>
            <a:r>
              <a:rPr lang="en-US" smtClean="0"/>
              <a:t>“Dependent Variable” typically labels an</a:t>
            </a:r>
            <a:br>
              <a:rPr lang="en-US" smtClean="0"/>
            </a:br>
            <a:r>
              <a:rPr lang="en-US" smtClean="0"/>
              <a:t>  outcome</a:t>
            </a:r>
          </a:p>
          <a:p>
            <a:pPr lvl="1"/>
            <a:r>
              <a:rPr lang="en-US" smtClean="0"/>
              <a:t>No quantitative meaning</a:t>
            </a:r>
          </a:p>
          <a:p>
            <a:pPr lvl="1"/>
            <a:r>
              <a:rPr lang="en-US" smtClean="0"/>
              <a:t>Conditional relationship to covariates</a:t>
            </a:r>
          </a:p>
          <a:p>
            <a:pPr>
              <a:buNone/>
            </a:pPr>
            <a:r>
              <a:rPr lang="en-US" smtClean="0">
                <a:sym typeface="Wingdings"/>
              </a:rPr>
              <a:t> </a:t>
            </a:r>
            <a:r>
              <a:rPr lang="en-US" smtClean="0"/>
              <a:t>No “regression” relationship in most cases</a:t>
            </a:r>
          </a:p>
          <a:p>
            <a:pPr>
              <a:buNone/>
            </a:pPr>
            <a:r>
              <a:rPr lang="en-US" smtClean="0">
                <a:sym typeface="Wingdings"/>
              </a:rPr>
              <a:t> </a:t>
            </a:r>
            <a:r>
              <a:rPr lang="en-US" smtClean="0"/>
              <a:t>The “model” is usually a probability</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4"/>
          <p:cNvSpPr>
            <a:spLocks noGrp="1" noChangeArrowheads="1"/>
          </p:cNvSpPr>
          <p:nvPr>
            <p:ph type="title"/>
          </p:nvPr>
        </p:nvSpPr>
        <p:spPr/>
        <p:txBody>
          <a:bodyPr>
            <a:normAutofit/>
          </a:bodyPr>
          <a:lstStyle/>
          <a:p>
            <a:pPr algn="ctr" eaLnBrk="1" hangingPunct="1"/>
            <a:r>
              <a:rPr lang="en-US" sz="3600" b="1" smtClean="0"/>
              <a:t>Simple Binary Choice: Insurance</a:t>
            </a:r>
          </a:p>
        </p:txBody>
      </p:sp>
      <p:pic>
        <p:nvPicPr>
          <p:cNvPr id="26626" name="Picture 5"/>
          <p:cNvPicPr>
            <a:picLocks noChangeAspect="1" noChangeArrowheads="1"/>
          </p:cNvPicPr>
          <p:nvPr/>
        </p:nvPicPr>
        <p:blipFill>
          <a:blip r:embed="rId3"/>
          <a:srcRect/>
          <a:stretch>
            <a:fillRect/>
          </a:stretch>
        </p:blipFill>
        <p:spPr bwMode="auto">
          <a:xfrm>
            <a:off x="1981200" y="1828800"/>
            <a:ext cx="4699417" cy="3030537"/>
          </a:xfrm>
          <a:prstGeom prst="rect">
            <a:avLst/>
          </a:prstGeom>
          <a:noFill/>
          <a:ln w="9525">
            <a:noFill/>
            <a:miter lim="800000"/>
            <a:headEnd/>
            <a:tailEnd/>
          </a:ln>
        </p:spPr>
      </p:pic>
      <p:sp>
        <p:nvSpPr>
          <p:cNvPr id="4" name="TextBox 3"/>
          <p:cNvSpPr txBox="1"/>
          <p:nvPr/>
        </p:nvSpPr>
        <p:spPr>
          <a:xfrm>
            <a:off x="1600200" y="5334000"/>
            <a:ext cx="5410200" cy="646331"/>
          </a:xfrm>
          <a:prstGeom prst="rect">
            <a:avLst/>
          </a:prstGeom>
          <a:solidFill>
            <a:srgbClr val="7030A0">
              <a:alpha val="13000"/>
            </a:srgbClr>
          </a:solidFill>
          <a:ln w="6350">
            <a:solidFill>
              <a:schemeClr val="tx1"/>
            </a:solidFill>
          </a:ln>
        </p:spPr>
        <p:txBody>
          <a:bodyPr wrap="square" rtlCol="0">
            <a:spAutoFit/>
          </a:bodyPr>
          <a:lstStyle/>
          <a:p>
            <a:r>
              <a:rPr lang="en-US" smtClean="0"/>
              <a:t>Decision: Yes or No = 1 or 0</a:t>
            </a:r>
            <a:br>
              <a:rPr lang="en-US" smtClean="0"/>
            </a:br>
            <a:r>
              <a:rPr lang="en-US" smtClean="0"/>
              <a:t>Depends on Income, Health, Marital Status, Gender</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152400" y="685800"/>
            <a:ext cx="8839200" cy="1143000"/>
          </a:xfrm>
        </p:spPr>
        <p:txBody>
          <a:bodyPr>
            <a:normAutofit/>
          </a:bodyPr>
          <a:lstStyle/>
          <a:p>
            <a:pPr algn="ctr" eaLnBrk="1" hangingPunct="1"/>
            <a:r>
              <a:rPr lang="en-US" sz="2800" b="1" smtClean="0">
                <a:solidFill>
                  <a:schemeClr val="tx1"/>
                </a:solidFill>
              </a:rPr>
              <a:t>Multinomial Unordered Choice - Transport Mode</a:t>
            </a:r>
          </a:p>
        </p:txBody>
      </p:sp>
      <p:pic>
        <p:nvPicPr>
          <p:cNvPr id="206850" name="Picture 4"/>
          <p:cNvPicPr>
            <a:picLocks noChangeAspect="1" noChangeArrowheads="1"/>
          </p:cNvPicPr>
          <p:nvPr/>
        </p:nvPicPr>
        <p:blipFill>
          <a:blip r:embed="rId3"/>
          <a:srcRect/>
          <a:stretch>
            <a:fillRect/>
          </a:stretch>
        </p:blipFill>
        <p:spPr bwMode="auto">
          <a:xfrm>
            <a:off x="2133600" y="1676400"/>
            <a:ext cx="5029201" cy="3292782"/>
          </a:xfrm>
          <a:prstGeom prst="rect">
            <a:avLst/>
          </a:prstGeom>
          <a:noFill/>
          <a:ln w="9525">
            <a:noFill/>
            <a:miter lim="800000"/>
            <a:headEnd/>
            <a:tailEnd/>
          </a:ln>
        </p:spPr>
      </p:pic>
      <p:sp>
        <p:nvSpPr>
          <p:cNvPr id="4" name="TextBox 3"/>
          <p:cNvSpPr txBox="1"/>
          <p:nvPr/>
        </p:nvSpPr>
        <p:spPr>
          <a:xfrm>
            <a:off x="2133600" y="5257800"/>
            <a:ext cx="5029200" cy="646331"/>
          </a:xfrm>
          <a:prstGeom prst="rect">
            <a:avLst/>
          </a:prstGeom>
          <a:solidFill>
            <a:srgbClr val="7030A0">
              <a:alpha val="13000"/>
            </a:srgbClr>
          </a:solidFill>
          <a:ln w="6350">
            <a:solidFill>
              <a:schemeClr val="tx1"/>
            </a:solidFill>
          </a:ln>
        </p:spPr>
        <p:txBody>
          <a:bodyPr wrap="square" rtlCol="0">
            <a:spAutoFit/>
          </a:bodyPr>
          <a:lstStyle/>
          <a:p>
            <a:r>
              <a:rPr lang="en-US" smtClean="0"/>
              <a:t>Decision: Which Type, A, T, B, C.   </a:t>
            </a:r>
          </a:p>
          <a:p>
            <a:r>
              <a:rPr lang="en-US" smtClean="0"/>
              <a:t>Depends on Income, Price, Travel Time</a:t>
            </a:r>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a:xfrm>
            <a:off x="457200" y="762000"/>
            <a:ext cx="8229600" cy="914400"/>
          </a:xfrm>
        </p:spPr>
        <p:txBody>
          <a:bodyPr>
            <a:normAutofit/>
          </a:bodyPr>
          <a:lstStyle/>
          <a:p>
            <a:pPr eaLnBrk="1" hangingPunct="1"/>
            <a:r>
              <a:rPr lang="en-US" sz="3600" b="1" smtClean="0"/>
              <a:t>Health Satisfaction (HSAT)</a:t>
            </a:r>
          </a:p>
        </p:txBody>
      </p:sp>
      <p:sp>
        <p:nvSpPr>
          <p:cNvPr id="34818" name="Text Box 5"/>
          <p:cNvSpPr txBox="1">
            <a:spLocks noChangeArrowheads="1"/>
          </p:cNvSpPr>
          <p:nvPr/>
        </p:nvSpPr>
        <p:spPr bwMode="auto">
          <a:xfrm>
            <a:off x="1219200" y="1803400"/>
            <a:ext cx="6934200" cy="366713"/>
          </a:xfrm>
          <a:prstGeom prst="rect">
            <a:avLst/>
          </a:prstGeom>
          <a:noFill/>
          <a:ln w="19050">
            <a:noFill/>
            <a:miter lim="800000"/>
            <a:headEnd/>
            <a:tailEnd/>
          </a:ln>
        </p:spPr>
        <p:txBody>
          <a:bodyPr>
            <a:spAutoFit/>
          </a:bodyPr>
          <a:lstStyle/>
          <a:p>
            <a:pPr algn="ctr" eaLnBrk="0" hangingPunct="0">
              <a:spcBef>
                <a:spcPct val="50000"/>
              </a:spcBef>
            </a:pPr>
            <a:r>
              <a:rPr lang="en-US" b="1">
                <a:latin typeface="Arial" pitchFamily="34" charset="0"/>
              </a:rPr>
              <a:t>Self administered survey: Health Care Satisfaction? (0 – 10)</a:t>
            </a:r>
          </a:p>
        </p:txBody>
      </p:sp>
      <p:pic>
        <p:nvPicPr>
          <p:cNvPr id="34821" name="Picture 20"/>
          <p:cNvPicPr>
            <a:picLocks noChangeAspect="1" noChangeArrowheads="1"/>
          </p:cNvPicPr>
          <p:nvPr/>
        </p:nvPicPr>
        <p:blipFill>
          <a:blip r:embed="rId3"/>
          <a:srcRect/>
          <a:stretch>
            <a:fillRect/>
          </a:stretch>
        </p:blipFill>
        <p:spPr bwMode="auto">
          <a:xfrm>
            <a:off x="2590800" y="2214048"/>
            <a:ext cx="4038600" cy="2967552"/>
          </a:xfrm>
          <a:prstGeom prst="rect">
            <a:avLst/>
          </a:prstGeom>
          <a:noFill/>
          <a:ln w="9525">
            <a:noFill/>
            <a:miter lim="800000"/>
            <a:headEnd/>
            <a:tailEnd/>
          </a:ln>
        </p:spPr>
      </p:pic>
      <p:sp>
        <p:nvSpPr>
          <p:cNvPr id="7" name="TextBox 6"/>
          <p:cNvSpPr txBox="1"/>
          <p:nvPr/>
        </p:nvSpPr>
        <p:spPr>
          <a:xfrm>
            <a:off x="1676400" y="5334000"/>
            <a:ext cx="5791200" cy="646331"/>
          </a:xfrm>
          <a:prstGeom prst="rect">
            <a:avLst/>
          </a:prstGeom>
          <a:solidFill>
            <a:srgbClr val="7030A0">
              <a:alpha val="13000"/>
            </a:srgbClr>
          </a:solidFill>
          <a:ln w="6350">
            <a:solidFill>
              <a:schemeClr val="tx1"/>
            </a:solidFill>
          </a:ln>
        </p:spPr>
        <p:txBody>
          <a:bodyPr wrap="square" rtlCol="0">
            <a:spAutoFit/>
          </a:bodyPr>
          <a:lstStyle/>
          <a:p>
            <a:r>
              <a:rPr lang="en-US" smtClean="0"/>
              <a:t>Outcome: Preference = 0,1,2,…,10</a:t>
            </a:r>
          </a:p>
          <a:p>
            <a:r>
              <a:rPr lang="en-US" smtClean="0"/>
              <a:t>Depends on Income, Marital Status, Children, Age, Gender</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smtClean="0"/>
              <a:t>Counts of Events</a:t>
            </a:r>
            <a:endParaRPr lang="en-US" sz="3600" b="1"/>
          </a:p>
        </p:txBody>
      </p:sp>
      <p:pic>
        <p:nvPicPr>
          <p:cNvPr id="13315" name="Picture 3"/>
          <p:cNvPicPr>
            <a:picLocks noChangeAspect="1" noChangeArrowheads="1"/>
          </p:cNvPicPr>
          <p:nvPr/>
        </p:nvPicPr>
        <p:blipFill>
          <a:blip r:embed="rId2"/>
          <a:srcRect/>
          <a:stretch>
            <a:fillRect/>
          </a:stretch>
        </p:blipFill>
        <p:spPr bwMode="auto">
          <a:xfrm>
            <a:off x="2133600" y="1828800"/>
            <a:ext cx="4724400" cy="3438684"/>
          </a:xfrm>
          <a:prstGeom prst="rect">
            <a:avLst/>
          </a:prstGeom>
          <a:noFill/>
          <a:ln w="9525">
            <a:noFill/>
            <a:miter lim="800000"/>
            <a:headEnd/>
            <a:tailEnd/>
          </a:ln>
          <a:effectLst/>
        </p:spPr>
      </p:pic>
      <p:sp>
        <p:nvSpPr>
          <p:cNvPr id="6" name="TextBox 5"/>
          <p:cNvSpPr txBox="1"/>
          <p:nvPr/>
        </p:nvSpPr>
        <p:spPr>
          <a:xfrm>
            <a:off x="1371600" y="5486400"/>
            <a:ext cx="6019800" cy="646331"/>
          </a:xfrm>
          <a:prstGeom prst="rect">
            <a:avLst/>
          </a:prstGeom>
          <a:solidFill>
            <a:srgbClr val="7030A0">
              <a:alpha val="13000"/>
            </a:srgbClr>
          </a:solidFill>
          <a:ln w="6350">
            <a:solidFill>
              <a:schemeClr val="tx1"/>
            </a:solidFill>
          </a:ln>
        </p:spPr>
        <p:txBody>
          <a:bodyPr wrap="square" rtlCol="0">
            <a:spAutoFit/>
          </a:bodyPr>
          <a:lstStyle/>
          <a:p>
            <a:r>
              <a:rPr lang="en-US" smtClean="0"/>
              <a:t>Outcome: How many events at each location = 0,1,…,10</a:t>
            </a:r>
          </a:p>
          <a:p>
            <a:r>
              <a:rPr lang="en-US" smtClean="0"/>
              <a:t>Depends on Season, Population, Economic Activity</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579438"/>
          </a:xfrm>
        </p:spPr>
        <p:txBody>
          <a:bodyPr>
            <a:noAutofit/>
          </a:bodyPr>
          <a:lstStyle/>
          <a:p>
            <a:r>
              <a:rPr lang="en-US" sz="3600" b="1" smtClean="0"/>
              <a:t>Nonlinear Spatial Modeling</a:t>
            </a:r>
            <a:endParaRPr lang="en-US" sz="3600" b="1"/>
          </a:p>
        </p:txBody>
      </p:sp>
      <p:sp>
        <p:nvSpPr>
          <p:cNvPr id="3" name="Content Placeholder 2"/>
          <p:cNvSpPr>
            <a:spLocks noGrp="1"/>
          </p:cNvSpPr>
          <p:nvPr>
            <p:ph idx="1"/>
          </p:nvPr>
        </p:nvSpPr>
        <p:spPr>
          <a:xfrm>
            <a:off x="457200" y="2209800"/>
            <a:ext cx="8229600" cy="3916363"/>
          </a:xfrm>
        </p:spPr>
        <p:txBody>
          <a:bodyPr>
            <a:normAutofit/>
          </a:bodyPr>
          <a:lstStyle/>
          <a:p>
            <a:pPr>
              <a:buNone/>
            </a:pPr>
            <a:r>
              <a:rPr lang="en-US" smtClean="0">
                <a:sym typeface="Wingdings"/>
              </a:rPr>
              <a:t>  </a:t>
            </a:r>
            <a:r>
              <a:rPr lang="en-US" smtClean="0"/>
              <a:t>Discrete outcome y</a:t>
            </a:r>
            <a:r>
              <a:rPr lang="en-US" baseline="-25000" smtClean="0"/>
              <a:t>it</a:t>
            </a:r>
            <a:r>
              <a:rPr lang="en-US" smtClean="0"/>
              <a:t> = 0, 1, …, J for</a:t>
            </a:r>
            <a:br>
              <a:rPr lang="en-US" smtClean="0"/>
            </a:br>
            <a:r>
              <a:rPr lang="en-US" smtClean="0"/>
              <a:t>  some finite or infinite (count case) J.</a:t>
            </a:r>
          </a:p>
          <a:p>
            <a:pPr lvl="1"/>
            <a:r>
              <a:rPr lang="en-US"/>
              <a:t>i</a:t>
            </a:r>
            <a:r>
              <a:rPr lang="en-US" smtClean="0"/>
              <a:t> = 1,…,n</a:t>
            </a:r>
          </a:p>
          <a:p>
            <a:pPr lvl="1"/>
            <a:r>
              <a:rPr lang="en-US"/>
              <a:t>t</a:t>
            </a:r>
            <a:r>
              <a:rPr lang="en-US" smtClean="0"/>
              <a:t> = 1,…,T</a:t>
            </a:r>
          </a:p>
          <a:p>
            <a:pPr>
              <a:buNone/>
            </a:pPr>
            <a:r>
              <a:rPr lang="en-US" smtClean="0">
                <a:sym typeface="Wingdings"/>
              </a:rPr>
              <a:t>  </a:t>
            </a:r>
            <a:r>
              <a:rPr lang="en-US" smtClean="0"/>
              <a:t>Covariates </a:t>
            </a:r>
            <a:r>
              <a:rPr lang="en-US" b="1" smtClean="0"/>
              <a:t>x</a:t>
            </a:r>
            <a:r>
              <a:rPr lang="en-US" baseline="-25000" smtClean="0"/>
              <a:t>it</a:t>
            </a:r>
            <a:r>
              <a:rPr lang="en-US" smtClean="0"/>
              <a:t> .</a:t>
            </a:r>
          </a:p>
          <a:p>
            <a:pPr>
              <a:buNone/>
            </a:pPr>
            <a:r>
              <a:rPr lang="en-US" smtClean="0">
                <a:sym typeface="Wingdings"/>
              </a:rPr>
              <a:t>  </a:t>
            </a:r>
            <a:r>
              <a:rPr lang="en-US" smtClean="0"/>
              <a:t>Conditional Probability (y</a:t>
            </a:r>
            <a:r>
              <a:rPr lang="en-US" baseline="-25000" smtClean="0"/>
              <a:t>it</a:t>
            </a:r>
            <a:r>
              <a:rPr lang="en-US" smtClean="0"/>
              <a:t> = j) </a:t>
            </a:r>
            <a:br>
              <a:rPr lang="en-US" smtClean="0"/>
            </a:br>
            <a:r>
              <a:rPr lang="en-US" smtClean="0"/>
              <a:t>  = a function of </a:t>
            </a:r>
            <a:r>
              <a:rPr lang="en-US" b="1" smtClean="0"/>
              <a:t>x</a:t>
            </a:r>
            <a:r>
              <a:rPr lang="en-US" baseline="-25000" smtClean="0"/>
              <a:t>it</a:t>
            </a:r>
            <a:r>
              <a:rPr lang="en-US" smtClean="0"/>
              <a:t>.</a:t>
            </a:r>
            <a:r>
              <a:rPr lang="en-US" smtClean="0">
                <a:sym typeface="Wingdings"/>
              </a:rPr>
              <a:t> </a:t>
            </a:r>
            <a:endParaRPr lang="en-US" baseline="-2500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685800"/>
          </a:xfrm>
        </p:spPr>
        <p:txBody>
          <a:bodyPr>
            <a:normAutofit/>
          </a:bodyPr>
          <a:lstStyle/>
          <a:p>
            <a:r>
              <a:rPr lang="en-US" sz="3600" b="1" smtClean="0"/>
              <a:t>Two Platforms</a:t>
            </a:r>
            <a:endParaRPr lang="en-US" sz="3600" b="1"/>
          </a:p>
        </p:txBody>
      </p:sp>
      <p:sp>
        <p:nvSpPr>
          <p:cNvPr id="3" name="Content Placeholder 2"/>
          <p:cNvSpPr>
            <a:spLocks noGrp="1"/>
          </p:cNvSpPr>
          <p:nvPr>
            <p:ph idx="1"/>
          </p:nvPr>
        </p:nvSpPr>
        <p:spPr>
          <a:xfrm>
            <a:off x="381000" y="2133600"/>
            <a:ext cx="8229600" cy="4191000"/>
          </a:xfrm>
        </p:spPr>
        <p:txBody>
          <a:bodyPr>
            <a:normAutofit fontScale="92500" lnSpcReduction="10000"/>
          </a:bodyPr>
          <a:lstStyle/>
          <a:p>
            <a:pPr>
              <a:buNone/>
            </a:pPr>
            <a:r>
              <a:rPr lang="en-US" smtClean="0">
                <a:sym typeface="Wingdings"/>
              </a:rPr>
              <a:t> </a:t>
            </a:r>
            <a:r>
              <a:rPr lang="en-US" smtClean="0"/>
              <a:t>Random Utility for Preference Models</a:t>
            </a:r>
            <a:br>
              <a:rPr lang="en-US" smtClean="0"/>
            </a:br>
            <a:r>
              <a:rPr lang="en-US" smtClean="0"/>
              <a:t> Outcome reveals underlying utility</a:t>
            </a:r>
          </a:p>
          <a:p>
            <a:pPr lvl="1"/>
            <a:r>
              <a:rPr lang="en-US" smtClean="0"/>
              <a:t>Binary:    u* = </a:t>
            </a:r>
            <a:r>
              <a:rPr lang="en-US" b="1" smtClean="0">
                <a:sym typeface="Symbol"/>
              </a:rPr>
              <a:t>’x</a:t>
            </a:r>
            <a:r>
              <a:rPr lang="en-US" smtClean="0"/>
              <a:t>    y = 1 if u* &gt; 0</a:t>
            </a:r>
          </a:p>
          <a:p>
            <a:pPr lvl="1"/>
            <a:r>
              <a:rPr lang="en-US" smtClean="0"/>
              <a:t>Ordered: u* = </a:t>
            </a:r>
            <a:r>
              <a:rPr lang="en-US" b="1" smtClean="0">
                <a:sym typeface="Symbol"/>
              </a:rPr>
              <a:t></a:t>
            </a:r>
            <a:r>
              <a:rPr lang="en-US" smtClean="0">
                <a:sym typeface="Symbol"/>
              </a:rPr>
              <a:t>’</a:t>
            </a:r>
            <a:r>
              <a:rPr lang="en-US" b="1" smtClean="0">
                <a:sym typeface="Symbol"/>
              </a:rPr>
              <a:t>x</a:t>
            </a:r>
            <a:r>
              <a:rPr lang="en-US" smtClean="0"/>
              <a:t>   y = j if   </a:t>
            </a:r>
            <a:r>
              <a:rPr lang="en-US" smtClean="0">
                <a:sym typeface="Symbol"/>
              </a:rPr>
              <a:t></a:t>
            </a:r>
            <a:r>
              <a:rPr lang="en-US" baseline="-25000" smtClean="0">
                <a:sym typeface="Symbol"/>
              </a:rPr>
              <a:t>j-1</a:t>
            </a:r>
            <a:r>
              <a:rPr lang="en-US" smtClean="0">
                <a:sym typeface="Symbol"/>
              </a:rPr>
              <a:t> &lt; </a:t>
            </a:r>
            <a:r>
              <a:rPr lang="en-US" smtClean="0"/>
              <a:t>u* &lt; </a:t>
            </a:r>
            <a:r>
              <a:rPr lang="en-US" smtClean="0">
                <a:sym typeface="Symbol"/>
              </a:rPr>
              <a:t></a:t>
            </a:r>
            <a:r>
              <a:rPr lang="en-US" baseline="-25000" smtClean="0">
                <a:sym typeface="Symbol"/>
              </a:rPr>
              <a:t>j</a:t>
            </a:r>
            <a:endParaRPr lang="en-US" smtClean="0"/>
          </a:p>
          <a:p>
            <a:pPr lvl="1"/>
            <a:r>
              <a:rPr lang="en-US" smtClean="0"/>
              <a:t>Unordered: u*(j) = </a:t>
            </a:r>
            <a:r>
              <a:rPr lang="en-US" b="1" smtClean="0">
                <a:sym typeface="Symbol"/>
              </a:rPr>
              <a:t></a:t>
            </a:r>
            <a:r>
              <a:rPr lang="en-US" smtClean="0">
                <a:sym typeface="Symbol"/>
              </a:rPr>
              <a:t>’x</a:t>
            </a:r>
            <a:r>
              <a:rPr lang="en-US" baseline="-25000" smtClean="0">
                <a:sym typeface="Symbol"/>
              </a:rPr>
              <a:t>j</a:t>
            </a:r>
            <a:r>
              <a:rPr lang="en-US" smtClean="0"/>
              <a:t> , y = j if u*(j) &gt; u*(k)</a:t>
            </a:r>
            <a:endParaRPr lang="en-US"/>
          </a:p>
          <a:p>
            <a:pPr>
              <a:buNone/>
            </a:pPr>
            <a:r>
              <a:rPr lang="en-US" smtClean="0">
                <a:sym typeface="Wingdings"/>
              </a:rPr>
              <a:t> </a:t>
            </a:r>
            <a:r>
              <a:rPr lang="en-US" smtClean="0"/>
              <a:t>Nonlinear Regression for Count Models</a:t>
            </a:r>
            <a:br>
              <a:rPr lang="en-US" smtClean="0"/>
            </a:br>
            <a:r>
              <a:rPr lang="en-US" smtClean="0"/>
              <a:t> Outcome is governed by a nonlinear</a:t>
            </a:r>
            <a:br>
              <a:rPr lang="en-US" smtClean="0"/>
            </a:br>
            <a:r>
              <a:rPr lang="en-US" smtClean="0"/>
              <a:t> regression</a:t>
            </a:r>
          </a:p>
          <a:p>
            <a:pPr lvl="1"/>
            <a:r>
              <a:rPr lang="en-US" smtClean="0"/>
              <a:t>E[y|x]  =  g(</a:t>
            </a:r>
            <a:r>
              <a:rPr lang="en-US" b="1" smtClean="0">
                <a:sym typeface="Symbol"/>
              </a:rPr>
              <a:t></a:t>
            </a:r>
            <a:r>
              <a:rPr lang="en-US" smtClean="0">
                <a:sym typeface="Symbol"/>
              </a:rPr>
              <a:t>,</a:t>
            </a:r>
            <a:r>
              <a:rPr lang="en-US" b="1" smtClean="0">
                <a:sym typeface="Symbol"/>
              </a:rPr>
              <a:t>x</a:t>
            </a:r>
            <a:r>
              <a:rPr lang="en-US" smtClean="0">
                <a:sym typeface="Symbol"/>
              </a:rPr>
              <a:t>)</a:t>
            </a:r>
            <a:endParaRPr lang="en-US"/>
          </a:p>
        </p:txBody>
      </p:sp>
      <p:sp>
        <p:nvSpPr>
          <p:cNvPr id="4" name="Rounded Rectangle 3"/>
          <p:cNvSpPr/>
          <p:nvPr/>
        </p:nvSpPr>
        <p:spPr>
          <a:xfrm>
            <a:off x="381000" y="2133600"/>
            <a:ext cx="7772400" cy="914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381000" y="4343400"/>
            <a:ext cx="7772400" cy="1295400"/>
          </a:xfrm>
          <a:prstGeom prst="roundRect">
            <a:avLst/>
          </a:prstGeom>
          <a:solidFill>
            <a:srgbClr val="7030A0">
              <a:alpha val="1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smtClean="0"/>
              <a:t>Probit and Logit Models</a:t>
            </a:r>
            <a:endParaRPr lang="en-US" sz="3600" b="1"/>
          </a:p>
        </p:txBody>
      </p:sp>
      <p:graphicFrame>
        <p:nvGraphicFramePr>
          <p:cNvPr id="3" name="Object 2"/>
          <p:cNvGraphicFramePr>
            <a:graphicFrameLocks noChangeAspect="1"/>
          </p:cNvGraphicFramePr>
          <p:nvPr/>
        </p:nvGraphicFramePr>
        <p:xfrm>
          <a:off x="914400" y="1828800"/>
          <a:ext cx="6934200" cy="533400"/>
        </p:xfrm>
        <a:graphic>
          <a:graphicData uri="http://schemas.openxmlformats.org/presentationml/2006/ole">
            <p:oleObj spid="_x0000_s15362" name="Equation" r:id="rId3" imgW="2806560" imgH="215640" progId="Equation.DSMT4">
              <p:embed/>
            </p:oleObj>
          </a:graphicData>
        </a:graphic>
      </p:graphicFrame>
      <p:pic>
        <p:nvPicPr>
          <p:cNvPr id="4" name="Picture 6"/>
          <p:cNvPicPr>
            <a:picLocks noChangeAspect="1" noChangeArrowheads="1"/>
          </p:cNvPicPr>
          <p:nvPr/>
        </p:nvPicPr>
        <p:blipFill>
          <a:blip r:embed="rId4"/>
          <a:srcRect/>
          <a:stretch>
            <a:fillRect/>
          </a:stretch>
        </p:blipFill>
        <p:spPr bwMode="auto">
          <a:xfrm>
            <a:off x="1143000" y="2514600"/>
            <a:ext cx="7239000" cy="3739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smtClean="0"/>
              <a:t>Implied Regression Function</a:t>
            </a:r>
            <a:endParaRPr lang="en-US" sz="3600" b="1"/>
          </a:p>
        </p:txBody>
      </p:sp>
      <p:pic>
        <p:nvPicPr>
          <p:cNvPr id="20482" name="Picture 2"/>
          <p:cNvPicPr>
            <a:picLocks noChangeAspect="1" noChangeArrowheads="1"/>
          </p:cNvPicPr>
          <p:nvPr/>
        </p:nvPicPr>
        <p:blipFill>
          <a:blip r:embed="rId2"/>
          <a:srcRect/>
          <a:stretch>
            <a:fillRect/>
          </a:stretch>
        </p:blipFill>
        <p:spPr bwMode="auto">
          <a:xfrm>
            <a:off x="1295400" y="1752600"/>
            <a:ext cx="6524625" cy="4229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457200" y="1066800"/>
            <a:ext cx="8229600" cy="1219200"/>
          </a:xfrm>
        </p:spPr>
        <p:txBody>
          <a:bodyPr>
            <a:normAutofit/>
          </a:bodyPr>
          <a:lstStyle/>
          <a:p>
            <a:pPr algn="ctr" eaLnBrk="1" hangingPunct="1"/>
            <a:r>
              <a:rPr lang="en-US" sz="3600" b="1" smtClean="0">
                <a:solidFill>
                  <a:schemeClr val="tx1"/>
                </a:solidFill>
              </a:rPr>
              <a:t>Estimated Binary Choice Models:</a:t>
            </a:r>
            <a:br>
              <a:rPr lang="en-US" sz="3600" b="1" smtClean="0">
                <a:solidFill>
                  <a:schemeClr val="tx1"/>
                </a:solidFill>
              </a:rPr>
            </a:br>
            <a:r>
              <a:rPr lang="en-US" sz="3600" b="1" smtClean="0">
                <a:solidFill>
                  <a:schemeClr val="tx1"/>
                </a:solidFill>
              </a:rPr>
              <a:t>The Results Depend on F(</a:t>
            </a:r>
            <a:r>
              <a:rPr lang="el-GR" sz="3600" b="1" smtClean="0">
                <a:solidFill>
                  <a:schemeClr val="tx1"/>
                </a:solidFill>
              </a:rPr>
              <a:t>ε</a:t>
            </a:r>
            <a:r>
              <a:rPr lang="en-US" sz="3600" b="1" smtClean="0">
                <a:solidFill>
                  <a:schemeClr val="tx1"/>
                </a:solidFill>
              </a:rPr>
              <a:t>)</a:t>
            </a:r>
          </a:p>
        </p:txBody>
      </p:sp>
      <p:sp>
        <p:nvSpPr>
          <p:cNvPr id="34819" name="Text Box 3"/>
          <p:cNvSpPr txBox="1">
            <a:spLocks noChangeArrowheads="1"/>
          </p:cNvSpPr>
          <p:nvPr/>
        </p:nvSpPr>
        <p:spPr bwMode="auto">
          <a:xfrm>
            <a:off x="609600" y="2667000"/>
            <a:ext cx="7924800" cy="3093154"/>
          </a:xfrm>
          <a:prstGeom prst="rect">
            <a:avLst/>
          </a:prstGeom>
          <a:noFill/>
          <a:ln w="9525">
            <a:noFill/>
            <a:miter lim="800000"/>
            <a:headEnd/>
            <a:tailEnd/>
          </a:ln>
        </p:spPr>
        <p:txBody>
          <a:bodyPr>
            <a:spAutoFit/>
          </a:bodyPr>
          <a:lstStyle/>
          <a:p>
            <a:pPr eaLnBrk="1" hangingPunct="1">
              <a:spcBef>
                <a:spcPct val="50000"/>
              </a:spcBef>
            </a:pPr>
            <a:r>
              <a:rPr lang="en-US" sz="1200" b="1">
                <a:latin typeface="Courier"/>
              </a:rPr>
              <a:t>	        </a:t>
            </a:r>
            <a:r>
              <a:rPr lang="en-US" sz="1200" b="1">
                <a:latin typeface="Tahoma" pitchFamily="34" charset="0"/>
              </a:rPr>
              <a:t>LOGIT</a:t>
            </a:r>
            <a:r>
              <a:rPr lang="en-US" sz="1200" b="1">
                <a:latin typeface="Courier"/>
              </a:rPr>
              <a:t>                   </a:t>
            </a:r>
            <a:r>
              <a:rPr lang="en-US" sz="1200" b="1">
                <a:latin typeface="Tahoma" pitchFamily="34" charset="0"/>
              </a:rPr>
              <a:t>PROBIT</a:t>
            </a:r>
            <a:r>
              <a:rPr lang="en-US" sz="1200" b="1">
                <a:latin typeface="Courier"/>
              </a:rPr>
              <a:t>               </a:t>
            </a:r>
            <a:r>
              <a:rPr lang="en-US" sz="1200" b="1">
                <a:latin typeface="Tahoma" pitchFamily="34" charset="0"/>
              </a:rPr>
              <a:t>EXTREME</a:t>
            </a:r>
            <a:r>
              <a:rPr lang="en-US" sz="1200" b="1">
                <a:latin typeface="Courier"/>
              </a:rPr>
              <a:t>  </a:t>
            </a:r>
            <a:r>
              <a:rPr lang="en-US" sz="1200" b="1">
                <a:latin typeface="Tahoma" pitchFamily="34" charset="0"/>
              </a:rPr>
              <a:t>VALUE</a:t>
            </a:r>
          </a:p>
          <a:p>
            <a:pPr eaLnBrk="1" hangingPunct="1">
              <a:spcBef>
                <a:spcPct val="50000"/>
              </a:spcBef>
            </a:pPr>
            <a:r>
              <a:rPr lang="en-US" sz="1400" b="1">
                <a:latin typeface="Courier New" pitchFamily="49" charset="0"/>
              </a:rPr>
              <a:t>Variable  Estimate  t-ratio   Estimate   t-ratio   Estimate    t-ratio</a:t>
            </a:r>
          </a:p>
          <a:p>
            <a:pPr eaLnBrk="1" hangingPunct="1">
              <a:spcBef>
                <a:spcPct val="50000"/>
              </a:spcBef>
            </a:pPr>
            <a:r>
              <a:rPr lang="en-US" sz="1400" b="1">
                <a:latin typeface="Courier New" pitchFamily="49" charset="0"/>
              </a:rPr>
              <a:t>Constant   -0.42085  -2.662   -0.25179   -2.600     0.00960     0.078</a:t>
            </a:r>
          </a:p>
          <a:p>
            <a:pPr eaLnBrk="1" hangingPunct="1">
              <a:spcBef>
                <a:spcPct val="50000"/>
              </a:spcBef>
            </a:pPr>
            <a:r>
              <a:rPr lang="en-US" sz="1400" b="1" smtClean="0">
                <a:latin typeface="Courier New" pitchFamily="49" charset="0"/>
              </a:rPr>
              <a:t>X1          </a:t>
            </a:r>
            <a:r>
              <a:rPr lang="en-US" sz="1400" b="1">
                <a:latin typeface="Courier New" pitchFamily="49" charset="0"/>
              </a:rPr>
              <a:t>0.02365   7.205    0.01445    7.257     0.01878     7.129</a:t>
            </a:r>
          </a:p>
          <a:p>
            <a:pPr eaLnBrk="1" hangingPunct="1">
              <a:spcBef>
                <a:spcPct val="50000"/>
              </a:spcBef>
            </a:pPr>
            <a:r>
              <a:rPr lang="en-US" sz="1400" b="1" smtClean="0">
                <a:latin typeface="Courier New" pitchFamily="49" charset="0"/>
              </a:rPr>
              <a:t>X2         </a:t>
            </a:r>
            <a:r>
              <a:rPr lang="en-US" sz="1400" b="1">
                <a:latin typeface="Courier New" pitchFamily="49" charset="0"/>
              </a:rPr>
              <a:t>-0.44198  -2.610   -0.27128   -2.635    -0.32343    -2.536</a:t>
            </a:r>
          </a:p>
          <a:p>
            <a:pPr eaLnBrk="1" hangingPunct="1">
              <a:spcBef>
                <a:spcPct val="50000"/>
              </a:spcBef>
            </a:pPr>
            <a:r>
              <a:rPr lang="en-US" sz="1400" b="1" smtClean="0">
                <a:latin typeface="Courier New" pitchFamily="49" charset="0"/>
              </a:rPr>
              <a:t>X3          </a:t>
            </a:r>
            <a:r>
              <a:rPr lang="en-US" sz="1400" b="1">
                <a:latin typeface="Courier New" pitchFamily="49" charset="0"/>
              </a:rPr>
              <a:t>0.63825   8.453    0.38685    8.472     0.52280     8.407</a:t>
            </a:r>
          </a:p>
          <a:p>
            <a:pPr eaLnBrk="1" hangingPunct="1">
              <a:spcBef>
                <a:spcPct val="50000"/>
              </a:spcBef>
            </a:pPr>
            <a:r>
              <a:rPr lang="en-US" sz="1400" b="1">
                <a:latin typeface="Courier New" pitchFamily="49" charset="0"/>
              </a:rPr>
              <a:t>Log-L           -2097.48	          -2097.35              -2098.17</a:t>
            </a:r>
          </a:p>
          <a:p>
            <a:pPr eaLnBrk="1" hangingPunct="1">
              <a:spcBef>
                <a:spcPct val="50000"/>
              </a:spcBef>
            </a:pPr>
            <a:r>
              <a:rPr lang="en-US" sz="1400" b="1">
                <a:latin typeface="Courier New" pitchFamily="49" charset="0"/>
              </a:rPr>
              <a:t>Log-L(0)        -2169.27            -2169.27              -2169.27</a:t>
            </a:r>
          </a:p>
          <a:p>
            <a:pPr eaLnBrk="1" hangingPunct="1">
              <a:spcBef>
                <a:spcPct val="50000"/>
              </a:spcBef>
            </a:pPr>
            <a:r>
              <a:rPr lang="en-US" sz="1200" b="1">
                <a:latin typeface="Courier New" pitchFamily="49" charset="0"/>
              </a:rPr>
              <a:t> </a:t>
            </a:r>
          </a:p>
          <a:p>
            <a:pPr eaLnBrk="1" hangingPunct="1">
              <a:spcBef>
                <a:spcPct val="50000"/>
              </a:spcBef>
            </a:pPr>
            <a:endParaRPr lang="en-US" sz="1200">
              <a:latin typeface="Courier New" pitchFamily="49" charset="0"/>
            </a:endParaRPr>
          </a:p>
        </p:txBody>
      </p:sp>
      <p:sp>
        <p:nvSpPr>
          <p:cNvPr id="34820" name="Rectangle 4"/>
          <p:cNvSpPr>
            <a:spLocks noChangeArrowheads="1"/>
          </p:cNvSpPr>
          <p:nvPr/>
        </p:nvSpPr>
        <p:spPr bwMode="auto">
          <a:xfrm>
            <a:off x="533400" y="2438400"/>
            <a:ext cx="8077200" cy="2971800"/>
          </a:xfrm>
          <a:prstGeom prst="rect">
            <a:avLst/>
          </a:prstGeom>
          <a:noFill/>
          <a:ln w="9525">
            <a:solidFill>
              <a:schemeClr val="tx1"/>
            </a:solidFill>
            <a:miter lim="800000"/>
            <a:headEnd/>
            <a:tailEnd/>
          </a:ln>
        </p:spPr>
        <p:txBody>
          <a:bodyPr wrap="none" anchor="ctr"/>
          <a:lstStyle/>
          <a:p>
            <a:endParaRPr lang="en-US"/>
          </a:p>
        </p:txBody>
      </p:sp>
      <p:sp>
        <p:nvSpPr>
          <p:cNvPr id="34821" name="Line 5"/>
          <p:cNvSpPr>
            <a:spLocks noChangeShapeType="1"/>
          </p:cNvSpPr>
          <p:nvPr/>
        </p:nvSpPr>
        <p:spPr bwMode="auto">
          <a:xfrm>
            <a:off x="533400" y="3276600"/>
            <a:ext cx="8077200" cy="0"/>
          </a:xfrm>
          <a:prstGeom prst="line">
            <a:avLst/>
          </a:prstGeom>
          <a:noFill/>
          <a:ln w="9525">
            <a:solidFill>
              <a:schemeClr val="tx1"/>
            </a:solidFill>
            <a:round/>
            <a:headEnd/>
            <a:tailEnd/>
          </a:ln>
        </p:spPr>
        <p:txBody>
          <a:bodyPr wrap="none"/>
          <a:lstStyle/>
          <a:p>
            <a:endParaRPr lang="en-US"/>
          </a:p>
        </p:txBody>
      </p:sp>
      <p:sp>
        <p:nvSpPr>
          <p:cNvPr id="34822" name="Line 6"/>
          <p:cNvSpPr>
            <a:spLocks noChangeShapeType="1"/>
          </p:cNvSpPr>
          <p:nvPr/>
        </p:nvSpPr>
        <p:spPr bwMode="auto">
          <a:xfrm>
            <a:off x="3733800" y="2438400"/>
            <a:ext cx="0" cy="2971800"/>
          </a:xfrm>
          <a:prstGeom prst="line">
            <a:avLst/>
          </a:prstGeom>
          <a:noFill/>
          <a:ln w="9525">
            <a:solidFill>
              <a:schemeClr val="tx1"/>
            </a:solidFill>
            <a:round/>
            <a:headEnd/>
            <a:tailEnd/>
          </a:ln>
        </p:spPr>
        <p:txBody>
          <a:bodyPr wrap="none"/>
          <a:lstStyle/>
          <a:p>
            <a:endParaRPr lang="en-US"/>
          </a:p>
        </p:txBody>
      </p:sp>
      <p:sp>
        <p:nvSpPr>
          <p:cNvPr id="34823" name="Line 7"/>
          <p:cNvSpPr>
            <a:spLocks noChangeShapeType="1"/>
          </p:cNvSpPr>
          <p:nvPr/>
        </p:nvSpPr>
        <p:spPr bwMode="auto">
          <a:xfrm>
            <a:off x="1638300" y="2438400"/>
            <a:ext cx="0" cy="2971800"/>
          </a:xfrm>
          <a:prstGeom prst="line">
            <a:avLst/>
          </a:prstGeom>
          <a:noFill/>
          <a:ln w="9525">
            <a:solidFill>
              <a:schemeClr val="tx1"/>
            </a:solidFill>
            <a:round/>
            <a:headEnd/>
            <a:tailEnd/>
          </a:ln>
        </p:spPr>
        <p:txBody>
          <a:bodyPr wrap="none"/>
          <a:lstStyle/>
          <a:p>
            <a:endParaRPr lang="en-US"/>
          </a:p>
        </p:txBody>
      </p:sp>
      <p:sp>
        <p:nvSpPr>
          <p:cNvPr id="34824" name="Line 8"/>
          <p:cNvSpPr>
            <a:spLocks noChangeShapeType="1"/>
          </p:cNvSpPr>
          <p:nvPr/>
        </p:nvSpPr>
        <p:spPr bwMode="auto">
          <a:xfrm>
            <a:off x="6019800" y="2438400"/>
            <a:ext cx="0" cy="2971800"/>
          </a:xfrm>
          <a:prstGeom prst="line">
            <a:avLst/>
          </a:prstGeom>
          <a:noFill/>
          <a:ln w="9525">
            <a:solidFill>
              <a:schemeClr val="tx1"/>
            </a:solidFill>
            <a:round/>
            <a:headEnd/>
            <a:tailEnd/>
          </a:ln>
        </p:spPr>
        <p:txBody>
          <a:bodyPr wrap="none"/>
          <a:lstStyle/>
          <a:p>
            <a:endParaRPr lang="en-US"/>
          </a:p>
        </p:txBody>
      </p:sp>
      <p:sp>
        <p:nvSpPr>
          <p:cNvPr id="34825" name="Line 9"/>
          <p:cNvSpPr>
            <a:spLocks noChangeShapeType="1"/>
          </p:cNvSpPr>
          <p:nvPr/>
        </p:nvSpPr>
        <p:spPr bwMode="auto">
          <a:xfrm>
            <a:off x="533400" y="2895600"/>
            <a:ext cx="8077200" cy="0"/>
          </a:xfrm>
          <a:prstGeom prst="line">
            <a:avLst/>
          </a:prstGeom>
          <a:noFill/>
          <a:ln w="9525">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295400" y="1600200"/>
            <a:ext cx="6781800" cy="457200"/>
          </a:xfrm>
          <a:prstGeom prst="rect">
            <a:avLst/>
          </a:prstGeom>
          <a:noFill/>
          <a:ln w="9525">
            <a:noFill/>
            <a:miter lim="800000"/>
            <a:headEnd/>
            <a:tailEnd/>
          </a:ln>
        </p:spPr>
        <p:txBody>
          <a:bodyPr>
            <a:spAutoFit/>
          </a:bodyPr>
          <a:lstStyle/>
          <a:p>
            <a:pPr eaLnBrk="1" hangingPunct="1">
              <a:spcBef>
                <a:spcPct val="50000"/>
              </a:spcBef>
            </a:pPr>
            <a:endParaRPr lang="en-US" sz="2400"/>
          </a:p>
        </p:txBody>
      </p:sp>
      <p:sp>
        <p:nvSpPr>
          <p:cNvPr id="35843" name="Text Box 6"/>
          <p:cNvSpPr txBox="1">
            <a:spLocks noChangeArrowheads="1"/>
          </p:cNvSpPr>
          <p:nvPr/>
        </p:nvSpPr>
        <p:spPr bwMode="auto">
          <a:xfrm>
            <a:off x="1143000" y="5725180"/>
            <a:ext cx="6400800" cy="523220"/>
          </a:xfrm>
          <a:prstGeom prst="rect">
            <a:avLst/>
          </a:prstGeom>
          <a:solidFill>
            <a:srgbClr val="7030A0">
              <a:alpha val="15000"/>
            </a:srgbClr>
          </a:solidFill>
          <a:ln w="9525">
            <a:solidFill>
              <a:schemeClr val="tx1"/>
            </a:solidFill>
            <a:miter lim="800000"/>
            <a:headEnd/>
            <a:tailEnd/>
          </a:ln>
        </p:spPr>
        <p:txBody>
          <a:bodyPr wrap="square">
            <a:spAutoFit/>
          </a:bodyPr>
          <a:lstStyle/>
          <a:p>
            <a:pPr>
              <a:spcBef>
                <a:spcPct val="50000"/>
              </a:spcBef>
            </a:pPr>
            <a:r>
              <a:rPr lang="en-US" sz="2800">
                <a:sym typeface="Symbol" pitchFamily="18" charset="2"/>
              </a:rPr>
              <a:t></a:t>
            </a:r>
            <a:r>
              <a:rPr lang="en-US" sz="2400">
                <a:sym typeface="Symbol" pitchFamily="18" charset="2"/>
              </a:rPr>
              <a:t> + </a:t>
            </a:r>
            <a:r>
              <a:rPr lang="en-US" sz="2800">
                <a:sym typeface="Symbol" pitchFamily="18" charset="2"/>
              </a:rPr>
              <a:t></a:t>
            </a:r>
            <a:r>
              <a:rPr lang="en-US" sz="2400" baseline="-25000">
                <a:sym typeface="Symbol" pitchFamily="18" charset="2"/>
              </a:rPr>
              <a:t>1</a:t>
            </a:r>
            <a:r>
              <a:rPr lang="en-US" sz="2400">
                <a:sym typeface="Symbol" pitchFamily="18" charset="2"/>
              </a:rPr>
              <a:t> </a:t>
            </a:r>
            <a:r>
              <a:rPr lang="en-US" sz="2400" smtClean="0">
                <a:sym typeface="Symbol" pitchFamily="18" charset="2"/>
              </a:rPr>
              <a:t>(</a:t>
            </a:r>
            <a:r>
              <a:rPr lang="en-US" sz="2400" smtClean="0">
                <a:latin typeface="Arial" pitchFamily="34" charset="0"/>
                <a:sym typeface="Symbol" pitchFamily="18" charset="2"/>
              </a:rPr>
              <a:t>X1+1</a:t>
            </a:r>
            <a:r>
              <a:rPr lang="en-US" sz="2400">
                <a:sym typeface="Symbol" pitchFamily="18" charset="2"/>
              </a:rPr>
              <a:t>) + </a:t>
            </a:r>
            <a:r>
              <a:rPr lang="en-US" sz="2800">
                <a:sym typeface="Symbol" pitchFamily="18" charset="2"/>
              </a:rPr>
              <a:t></a:t>
            </a:r>
            <a:r>
              <a:rPr lang="en-US" sz="2400" baseline="-25000">
                <a:sym typeface="Symbol" pitchFamily="18" charset="2"/>
              </a:rPr>
              <a:t>2</a:t>
            </a:r>
            <a:r>
              <a:rPr lang="en-US" sz="2400">
                <a:sym typeface="Symbol" pitchFamily="18" charset="2"/>
              </a:rPr>
              <a:t> </a:t>
            </a:r>
            <a:r>
              <a:rPr lang="en-US" sz="2400" smtClean="0">
                <a:sym typeface="Symbol" pitchFamily="18" charset="2"/>
              </a:rPr>
              <a:t>(</a:t>
            </a:r>
            <a:r>
              <a:rPr lang="en-US" sz="2400" smtClean="0">
                <a:latin typeface="Arial" pitchFamily="34" charset="0"/>
                <a:sym typeface="Symbol" pitchFamily="18" charset="2"/>
              </a:rPr>
              <a:t>X2</a:t>
            </a:r>
            <a:r>
              <a:rPr lang="en-US" sz="2400" smtClean="0">
                <a:sym typeface="Symbol" pitchFamily="18" charset="2"/>
              </a:rPr>
              <a:t>) </a:t>
            </a:r>
            <a:r>
              <a:rPr lang="en-US" sz="2400">
                <a:sym typeface="Symbol" pitchFamily="18" charset="2"/>
              </a:rPr>
              <a:t>+ </a:t>
            </a:r>
            <a:r>
              <a:rPr lang="en-US" sz="2800">
                <a:sym typeface="Symbol" pitchFamily="18" charset="2"/>
              </a:rPr>
              <a:t></a:t>
            </a:r>
            <a:r>
              <a:rPr lang="en-US" sz="2400" baseline="-25000">
                <a:sym typeface="Symbol" pitchFamily="18" charset="2"/>
              </a:rPr>
              <a:t>3</a:t>
            </a:r>
            <a:r>
              <a:rPr lang="en-US" sz="2400">
                <a:sym typeface="Symbol" pitchFamily="18" charset="2"/>
              </a:rPr>
              <a:t> </a:t>
            </a:r>
            <a:r>
              <a:rPr lang="en-US" sz="2400" smtClean="0">
                <a:latin typeface="Arial" pitchFamily="34" charset="0"/>
                <a:sym typeface="Symbol" pitchFamily="18" charset="2"/>
              </a:rPr>
              <a:t>X3  </a:t>
            </a:r>
            <a:r>
              <a:rPr lang="en-US" sz="2400" smtClean="0">
                <a:latin typeface="Tahoma" pitchFamily="34" charset="0"/>
                <a:sym typeface="Symbol" pitchFamily="18" charset="2"/>
              </a:rPr>
              <a:t>(</a:t>
            </a:r>
            <a:r>
              <a:rPr lang="en-US" sz="2400" smtClean="0">
                <a:sym typeface="Symbol" pitchFamily="18" charset="2"/>
              </a:rPr>
              <a:t></a:t>
            </a:r>
            <a:r>
              <a:rPr lang="en-US" sz="2400" baseline="-25000" smtClean="0">
                <a:sym typeface="Symbol" pitchFamily="18" charset="2"/>
              </a:rPr>
              <a:t>1</a:t>
            </a:r>
            <a:r>
              <a:rPr lang="en-US" sz="2400" smtClean="0">
                <a:latin typeface="Tahoma" pitchFamily="34" charset="0"/>
                <a:sym typeface="Symbol" pitchFamily="18" charset="2"/>
              </a:rPr>
              <a:t> is positive)</a:t>
            </a:r>
          </a:p>
        </p:txBody>
      </p:sp>
      <p:sp>
        <p:nvSpPr>
          <p:cNvPr id="35844" name="Text Box 10"/>
          <p:cNvSpPr txBox="1">
            <a:spLocks noChangeArrowheads="1"/>
          </p:cNvSpPr>
          <p:nvPr/>
        </p:nvSpPr>
        <p:spPr bwMode="auto">
          <a:xfrm>
            <a:off x="381000" y="838200"/>
            <a:ext cx="8534400" cy="954107"/>
          </a:xfrm>
          <a:prstGeom prst="rect">
            <a:avLst/>
          </a:prstGeom>
          <a:noFill/>
          <a:ln w="9525">
            <a:noFill/>
            <a:miter lim="800000"/>
            <a:headEnd/>
            <a:tailEnd/>
          </a:ln>
        </p:spPr>
        <p:txBody>
          <a:bodyPr wrap="square">
            <a:spAutoFit/>
          </a:bodyPr>
          <a:lstStyle/>
          <a:p>
            <a:pPr algn="ctr" eaLnBrk="1" hangingPunct="1">
              <a:spcBef>
                <a:spcPct val="50000"/>
              </a:spcBef>
            </a:pPr>
            <a:r>
              <a:rPr lang="en-US" sz="2800" b="1">
                <a:latin typeface="Tahoma" pitchFamily="34" charset="0"/>
              </a:rPr>
              <a:t>Effect on Predicted Probability </a:t>
            </a:r>
            <a:r>
              <a:rPr lang="en-US" sz="2800" b="1" smtClean="0">
                <a:latin typeface="Tahoma" pitchFamily="34" charset="0"/>
              </a:rPr>
              <a:t/>
            </a:r>
            <a:br>
              <a:rPr lang="en-US" sz="2800" b="1" smtClean="0">
                <a:latin typeface="Tahoma" pitchFamily="34" charset="0"/>
              </a:rPr>
            </a:br>
            <a:r>
              <a:rPr lang="en-US" sz="2800" b="1" smtClean="0">
                <a:latin typeface="Tahoma" pitchFamily="34" charset="0"/>
              </a:rPr>
              <a:t>of </a:t>
            </a:r>
            <a:r>
              <a:rPr lang="en-US" sz="2800" b="1">
                <a:latin typeface="Tahoma" pitchFamily="34" charset="0"/>
              </a:rPr>
              <a:t>an Increase in </a:t>
            </a:r>
            <a:r>
              <a:rPr lang="en-US" sz="2800" b="1" smtClean="0">
                <a:latin typeface="Tahoma" pitchFamily="34" charset="0"/>
              </a:rPr>
              <a:t>X1</a:t>
            </a:r>
            <a:endParaRPr lang="en-US" sz="2800" b="1">
              <a:latin typeface="Tahoma" pitchFamily="34" charset="0"/>
            </a:endParaRPr>
          </a:p>
        </p:txBody>
      </p:sp>
      <p:pic>
        <p:nvPicPr>
          <p:cNvPr id="21506" name="Picture 2"/>
          <p:cNvPicPr>
            <a:picLocks noChangeAspect="1" noChangeArrowheads="1"/>
          </p:cNvPicPr>
          <p:nvPr/>
        </p:nvPicPr>
        <p:blipFill>
          <a:blip r:embed="rId3"/>
          <a:srcRect/>
          <a:stretch>
            <a:fillRect/>
          </a:stretch>
        </p:blipFill>
        <p:spPr bwMode="auto">
          <a:xfrm>
            <a:off x="1752600" y="1828800"/>
            <a:ext cx="5438775" cy="3552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457200" y="762000"/>
            <a:ext cx="8534400" cy="1143000"/>
          </a:xfrm>
        </p:spPr>
        <p:txBody>
          <a:bodyPr>
            <a:normAutofit/>
          </a:bodyPr>
          <a:lstStyle/>
          <a:p>
            <a:pPr algn="ctr" eaLnBrk="1" hangingPunct="1"/>
            <a:r>
              <a:rPr lang="en-US" sz="3200" b="1" smtClean="0">
                <a:solidFill>
                  <a:schemeClr val="tx1"/>
                </a:solidFill>
              </a:rPr>
              <a:t>Estimated Partial Effects vs. Coefficients</a:t>
            </a:r>
          </a:p>
        </p:txBody>
      </p:sp>
      <p:pic>
        <p:nvPicPr>
          <p:cNvPr id="16386" name="Picture 2"/>
          <p:cNvPicPr>
            <a:picLocks noChangeAspect="1" noChangeArrowheads="1"/>
          </p:cNvPicPr>
          <p:nvPr/>
        </p:nvPicPr>
        <p:blipFill>
          <a:blip r:embed="rId3"/>
          <a:srcRect/>
          <a:stretch>
            <a:fillRect/>
          </a:stretch>
        </p:blipFill>
        <p:spPr bwMode="auto">
          <a:xfrm>
            <a:off x="2057400" y="4114800"/>
            <a:ext cx="5257800" cy="2132682"/>
          </a:xfrm>
          <a:prstGeom prst="rect">
            <a:avLst/>
          </a:prstGeom>
          <a:noFill/>
          <a:ln w="9525">
            <a:noFill/>
            <a:miter lim="800000"/>
            <a:headEnd/>
            <a:tailEnd/>
          </a:ln>
          <a:effectLst/>
        </p:spPr>
      </p:pic>
      <p:pic>
        <p:nvPicPr>
          <p:cNvPr id="16388" name="Picture 4"/>
          <p:cNvPicPr>
            <a:picLocks noChangeAspect="1" noChangeArrowheads="1"/>
          </p:cNvPicPr>
          <p:nvPr/>
        </p:nvPicPr>
        <p:blipFill>
          <a:blip r:embed="rId4"/>
          <a:srcRect/>
          <a:stretch>
            <a:fillRect/>
          </a:stretch>
        </p:blipFill>
        <p:spPr bwMode="auto">
          <a:xfrm>
            <a:off x="1295400" y="1676400"/>
            <a:ext cx="6234476" cy="23574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457200" y="838200"/>
            <a:ext cx="8229600" cy="685800"/>
          </a:xfrm>
        </p:spPr>
        <p:txBody>
          <a:bodyPr>
            <a:normAutofit/>
          </a:bodyPr>
          <a:lstStyle/>
          <a:p>
            <a:pPr eaLnBrk="1" hangingPunct="1"/>
            <a:r>
              <a:rPr lang="en-US" sz="3600" b="1" smtClean="0">
                <a:solidFill>
                  <a:schemeClr val="tx1"/>
                </a:solidFill>
              </a:rPr>
              <a:t>Applications: Health Care Usage</a:t>
            </a:r>
          </a:p>
        </p:txBody>
      </p:sp>
      <p:sp>
        <p:nvSpPr>
          <p:cNvPr id="22531" name="Text Box 3"/>
          <p:cNvSpPr txBox="1">
            <a:spLocks noChangeArrowheads="1"/>
          </p:cNvSpPr>
          <p:nvPr/>
        </p:nvSpPr>
        <p:spPr bwMode="auto">
          <a:xfrm>
            <a:off x="457200" y="1600200"/>
            <a:ext cx="8382000" cy="4803775"/>
          </a:xfrm>
          <a:prstGeom prst="rect">
            <a:avLst/>
          </a:prstGeom>
          <a:noFill/>
          <a:ln w="19050">
            <a:noFill/>
            <a:miter lim="800000"/>
            <a:headEnd/>
            <a:tailEnd/>
          </a:ln>
        </p:spPr>
        <p:txBody>
          <a:bodyPr>
            <a:spAutoFit/>
          </a:bodyPr>
          <a:lstStyle/>
          <a:p>
            <a:pPr>
              <a:spcBef>
                <a:spcPct val="5000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b="1"/>
              <a:t>Variables in the file are</a:t>
            </a:r>
            <a:r>
              <a:rPr lang="en-US" sz="1400"/>
              <a:t/>
            </a:r>
            <a:br>
              <a:rPr lang="en-US" sz="1400"/>
            </a:br>
            <a:r>
              <a:rPr lang="en-US" sz="140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(Downloaded from the JAE Archive)</a:t>
            </a:r>
            <a:br>
              <a:rPr lang="en-US" sz="1400"/>
            </a:br>
            <a:endParaRPr lang="en-US" sz="1400"/>
          </a:p>
          <a:p>
            <a:r>
              <a:rPr lang="en-US" sz="1400"/>
              <a:t>                   </a:t>
            </a:r>
            <a:r>
              <a:rPr lang="en-US" sz="1400" b="1">
                <a:solidFill>
                  <a:srgbClr val="FF3300"/>
                </a:solidFill>
              </a:rPr>
              <a:t>DOCTOR  	=  1(Number of doctor visits &gt; 0)</a:t>
            </a:r>
            <a:br>
              <a:rPr lang="en-US" sz="1400" b="1">
                <a:solidFill>
                  <a:srgbClr val="FF3300"/>
                </a:solidFill>
              </a:rPr>
            </a:br>
            <a:r>
              <a:rPr lang="en-US" sz="1400" b="1"/>
              <a:t>                   HOSPITAL	=  1(Number of hospital visits &gt; 0)</a:t>
            </a:r>
          </a:p>
          <a:p>
            <a:r>
              <a:rPr lang="en-US" sz="1400" b="1"/>
              <a:t>                   HSAT       	=  health satisfaction, coded 0 (low) - 10 (high)  </a:t>
            </a:r>
          </a:p>
          <a:p>
            <a:r>
              <a:rPr lang="en-US" sz="1400" b="1">
                <a:solidFill>
                  <a:srgbClr val="FF3300"/>
                </a:solidFill>
              </a:rPr>
              <a:t>                   </a:t>
            </a:r>
            <a:r>
              <a:rPr lang="en-US" sz="1400" b="1"/>
              <a:t>DOCVIS    	=  number of doctor visits in last three months</a:t>
            </a:r>
            <a:br>
              <a:rPr lang="en-US" sz="1400" b="1"/>
            </a:br>
            <a:r>
              <a:rPr lang="en-US" sz="1400" b="1"/>
              <a:t>                   HOSPVIS  	=  number of hospital visits in last calendar year</a:t>
            </a:r>
            <a:r>
              <a:rPr lang="en-US" sz="1400" b="1">
                <a:solidFill>
                  <a:srgbClr val="FF3300"/>
                </a:solidFill>
              </a:rPr>
              <a:t/>
            </a:r>
            <a:br>
              <a:rPr lang="en-US" sz="1400" b="1">
                <a:solidFill>
                  <a:srgbClr val="FF3300"/>
                </a:solidFill>
              </a:rPr>
            </a:br>
            <a:r>
              <a:rPr lang="en-US" sz="1400" b="1">
                <a:solidFill>
                  <a:srgbClr val="FF3300"/>
                </a:solidFill>
              </a:rPr>
              <a:t>                   </a:t>
            </a:r>
            <a:r>
              <a:rPr lang="en-US" sz="1400" b="1"/>
              <a:t>PUBLIC    	=  insured in public health insurance = 1; otherwise = 0</a:t>
            </a:r>
            <a:br>
              <a:rPr lang="en-US" sz="1400" b="1"/>
            </a:br>
            <a:r>
              <a:rPr lang="en-US" sz="1400" b="1"/>
              <a:t>                   ADDON 	=  insured by add-on insurance = 1; otherswise = 0</a:t>
            </a:r>
          </a:p>
          <a:p>
            <a:r>
              <a:rPr lang="en-US" sz="1400"/>
              <a:t>                   </a:t>
            </a:r>
            <a:r>
              <a:rPr lang="en-US" sz="1400" b="1">
                <a:solidFill>
                  <a:srgbClr val="FF3300"/>
                </a:solidFill>
              </a:rPr>
              <a:t>HHNINC 	=  household nominal monthly net income in German marks / 10000</a:t>
            </a:r>
            <a:r>
              <a:rPr lang="en-US" sz="1400"/>
              <a:t>.</a:t>
            </a:r>
          </a:p>
          <a:p>
            <a:r>
              <a:rPr lang="en-US" sz="1400"/>
              <a:t>                                             (4 observations with income=0 were dropped)</a:t>
            </a:r>
            <a:br>
              <a:rPr lang="en-US" sz="1400"/>
            </a:br>
            <a:r>
              <a:rPr lang="en-US" sz="1400"/>
              <a:t>                   </a:t>
            </a:r>
            <a:r>
              <a:rPr lang="en-US" sz="1400" b="1"/>
              <a:t>HHKIDS 	=  children under age 16 in the household = 1; otherwise = 0</a:t>
            </a:r>
            <a:br>
              <a:rPr lang="en-US" sz="1400" b="1"/>
            </a:br>
            <a:r>
              <a:rPr lang="en-US" sz="1400" b="1"/>
              <a:t>                   EDUC 	=  years of schooling </a:t>
            </a:r>
          </a:p>
          <a:p>
            <a:r>
              <a:rPr lang="en-US" sz="1400" b="1"/>
              <a:t>                   </a:t>
            </a:r>
            <a:r>
              <a:rPr lang="en-US" sz="1400" b="1">
                <a:solidFill>
                  <a:srgbClr val="FF3300"/>
                </a:solidFill>
              </a:rPr>
              <a:t>AGE 	=  age in years</a:t>
            </a:r>
          </a:p>
          <a:p>
            <a:r>
              <a:rPr lang="en-US" sz="1400" b="1"/>
              <a:t>                   </a:t>
            </a:r>
            <a:r>
              <a:rPr lang="en-US" sz="1400" b="1">
                <a:solidFill>
                  <a:srgbClr val="FF3300"/>
                </a:solidFill>
              </a:rPr>
              <a:t>FEMALE 	=  1 for female headed household, 0 for male</a:t>
            </a:r>
          </a:p>
          <a:p>
            <a:r>
              <a:rPr lang="en-US" sz="1400" b="1"/>
              <a:t>                   EDUC 	=  years of education</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smtClean="0"/>
              <a:t>An Estimated Binary Choice Model</a:t>
            </a:r>
            <a:endParaRPr lang="en-US" sz="3200" b="1"/>
          </a:p>
        </p:txBody>
      </p:sp>
      <p:pic>
        <p:nvPicPr>
          <p:cNvPr id="23554" name="Picture 2"/>
          <p:cNvPicPr>
            <a:picLocks noChangeAspect="1" noChangeArrowheads="1"/>
          </p:cNvPicPr>
          <p:nvPr/>
        </p:nvPicPr>
        <p:blipFill>
          <a:blip r:embed="rId2"/>
          <a:srcRect/>
          <a:stretch>
            <a:fillRect/>
          </a:stretch>
        </p:blipFill>
        <p:spPr bwMode="auto">
          <a:xfrm>
            <a:off x="1600200" y="1524000"/>
            <a:ext cx="6076205" cy="502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smtClean="0"/>
              <a:t>An Estimated Ordered Choice Model</a:t>
            </a:r>
            <a:endParaRPr lang="en-US" sz="3200" b="1"/>
          </a:p>
        </p:txBody>
      </p:sp>
      <p:pic>
        <p:nvPicPr>
          <p:cNvPr id="24578" name="Picture 2"/>
          <p:cNvPicPr>
            <a:picLocks noChangeAspect="1" noChangeArrowheads="1"/>
          </p:cNvPicPr>
          <p:nvPr/>
        </p:nvPicPr>
        <p:blipFill>
          <a:blip r:embed="rId2"/>
          <a:srcRect/>
          <a:stretch>
            <a:fillRect/>
          </a:stretch>
        </p:blipFill>
        <p:spPr bwMode="auto">
          <a:xfrm>
            <a:off x="1752600" y="1653842"/>
            <a:ext cx="5604809" cy="50517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14400"/>
          </a:xfrm>
        </p:spPr>
        <p:txBody>
          <a:bodyPr>
            <a:normAutofit/>
          </a:bodyPr>
          <a:lstStyle/>
          <a:p>
            <a:r>
              <a:rPr lang="en-US" sz="3200" b="1" smtClean="0"/>
              <a:t>An Estimated Count Data Model</a:t>
            </a:r>
            <a:endParaRPr lang="en-US" sz="3200" b="1"/>
          </a:p>
        </p:txBody>
      </p:sp>
      <p:pic>
        <p:nvPicPr>
          <p:cNvPr id="25602" name="Picture 2"/>
          <p:cNvPicPr>
            <a:picLocks noChangeAspect="1" noChangeArrowheads="1"/>
          </p:cNvPicPr>
          <p:nvPr/>
        </p:nvPicPr>
        <p:blipFill>
          <a:blip r:embed="rId2"/>
          <a:srcRect/>
          <a:stretch>
            <a:fillRect/>
          </a:stretch>
        </p:blipFill>
        <p:spPr bwMode="auto">
          <a:xfrm>
            <a:off x="1752599" y="1447800"/>
            <a:ext cx="5748867" cy="5181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152400" y="1066800"/>
            <a:ext cx="8686800" cy="606425"/>
          </a:xfrm>
        </p:spPr>
        <p:txBody>
          <a:bodyPr>
            <a:normAutofit fontScale="90000"/>
          </a:bodyPr>
          <a:lstStyle/>
          <a:p>
            <a:pPr eaLnBrk="1" hangingPunct="1"/>
            <a:r>
              <a:rPr lang="en-US" smtClean="0"/>
              <a:t> </a:t>
            </a:r>
            <a:r>
              <a:rPr lang="en-US" sz="3100" b="1" smtClean="0"/>
              <a:t>210 Observations on Travel Mode  Choice</a:t>
            </a:r>
          </a:p>
        </p:txBody>
      </p:sp>
      <p:sp>
        <p:nvSpPr>
          <p:cNvPr id="22531" name="Rectangle 3"/>
          <p:cNvSpPr>
            <a:spLocks noGrp="1" noChangeArrowheads="1"/>
          </p:cNvSpPr>
          <p:nvPr>
            <p:ph type="body" idx="4294967295"/>
          </p:nvPr>
        </p:nvSpPr>
        <p:spPr>
          <a:xfrm>
            <a:off x="990600" y="1828800"/>
            <a:ext cx="7315200" cy="4267200"/>
          </a:xfrm>
        </p:spPr>
        <p:txBody>
          <a:bodyPr/>
          <a:lstStyle/>
          <a:p>
            <a:pPr eaLnBrk="1" hangingPunct="1">
              <a:lnSpc>
                <a:spcPct val="50000"/>
              </a:lnSpc>
              <a:spcBef>
                <a:spcPct val="50000"/>
              </a:spcBef>
              <a:buClrTx/>
              <a:buFont typeface="Wingdings" pitchFamily="2" charset="2"/>
              <a:buNone/>
            </a:pPr>
            <a:endParaRPr lang="en-US" sz="1200" b="1" smtClean="0">
              <a:latin typeface="Courier New" pitchFamily="49" charset="0"/>
            </a:endParaRPr>
          </a:p>
          <a:p>
            <a:pPr eaLnBrk="1" hangingPunct="1">
              <a:lnSpc>
                <a:spcPct val="50000"/>
              </a:lnSpc>
              <a:spcBef>
                <a:spcPct val="50000"/>
              </a:spcBef>
              <a:buClrTx/>
              <a:buFont typeface="Wingdings" pitchFamily="2" charset="2"/>
              <a:buNone/>
            </a:pPr>
            <a:r>
              <a:rPr lang="en-US" sz="1200" b="1" smtClean="0">
                <a:latin typeface="Courier New" pitchFamily="49" charset="0"/>
              </a:rPr>
              <a:t>     CHOICE                     ATTRIBUTES                  CHARACTERISTIC</a:t>
            </a:r>
          </a:p>
          <a:p>
            <a:pPr eaLnBrk="1" hangingPunct="1">
              <a:lnSpc>
                <a:spcPct val="50000"/>
              </a:lnSpc>
              <a:spcBef>
                <a:spcPct val="50000"/>
              </a:spcBef>
              <a:buClrTx/>
              <a:buFont typeface="Wingdings" pitchFamily="2" charset="2"/>
              <a:buNone/>
            </a:pPr>
            <a:r>
              <a:rPr lang="en-US" sz="1200" b="1" smtClean="0">
                <a:latin typeface="Courier New" pitchFamily="49" charset="0"/>
              </a:rPr>
              <a:t>MODE    TRAVEL       INVC      INVT     TTME     GC              HINC</a:t>
            </a:r>
          </a:p>
          <a:p>
            <a:pPr eaLnBrk="1" hangingPunct="1">
              <a:lnSpc>
                <a:spcPct val="50000"/>
              </a:lnSpc>
              <a:spcBef>
                <a:spcPct val="50000"/>
              </a:spcBef>
              <a:buClrTx/>
              <a:buFont typeface="Wingdings" pitchFamily="2" charset="2"/>
              <a:buNone/>
            </a:pPr>
            <a:r>
              <a:rPr lang="en-US" sz="1200" b="1" smtClean="0">
                <a:latin typeface="Courier New" pitchFamily="49" charset="0"/>
              </a:rPr>
              <a:t>AIR     .00000      59.000   100.00   69.000   70.000          35.000</a:t>
            </a:r>
          </a:p>
          <a:p>
            <a:pPr eaLnBrk="1" hangingPunct="1">
              <a:lnSpc>
                <a:spcPct val="50000"/>
              </a:lnSpc>
              <a:spcBef>
                <a:spcPct val="50000"/>
              </a:spcBef>
              <a:buClrTx/>
              <a:buFont typeface="Wingdings" pitchFamily="2" charset="2"/>
              <a:buNone/>
            </a:pPr>
            <a:r>
              <a:rPr lang="en-US" sz="1200" b="1" smtClean="0">
                <a:latin typeface="Courier New" pitchFamily="49" charset="0"/>
              </a:rPr>
              <a:t>TRAIN   .00000      31.000   372.00   34.000   71.000          35.000</a:t>
            </a:r>
          </a:p>
          <a:p>
            <a:pPr eaLnBrk="1" hangingPunct="1">
              <a:lnSpc>
                <a:spcPct val="50000"/>
              </a:lnSpc>
              <a:spcBef>
                <a:spcPct val="50000"/>
              </a:spcBef>
              <a:buClrTx/>
              <a:buFont typeface="Wingdings" pitchFamily="2" charset="2"/>
              <a:buNone/>
            </a:pPr>
            <a:r>
              <a:rPr lang="en-US" sz="1200" b="1" smtClean="0">
                <a:latin typeface="Courier New" pitchFamily="49" charset="0"/>
              </a:rPr>
              <a:t>BUS     .00000      25.000   417.00   35.000   70.000          35.000</a:t>
            </a:r>
          </a:p>
          <a:p>
            <a:pPr eaLnBrk="1" hangingPunct="1">
              <a:lnSpc>
                <a:spcPct val="50000"/>
              </a:lnSpc>
              <a:spcBef>
                <a:spcPct val="50000"/>
              </a:spcBef>
              <a:buClrTx/>
              <a:buFont typeface="Wingdings" pitchFamily="2" charset="2"/>
              <a:buNone/>
            </a:pPr>
            <a:r>
              <a:rPr lang="en-US" sz="1200" b="1" smtClean="0">
                <a:latin typeface="Courier New" pitchFamily="49" charset="0"/>
              </a:rPr>
              <a:t>CAR     1.0000      10.000   180.00   .00000   30.000          35.000</a:t>
            </a:r>
          </a:p>
          <a:p>
            <a:pPr eaLnBrk="1" hangingPunct="1">
              <a:lnSpc>
                <a:spcPct val="50000"/>
              </a:lnSpc>
              <a:spcBef>
                <a:spcPct val="50000"/>
              </a:spcBef>
              <a:buClrTx/>
              <a:buFont typeface="Wingdings" pitchFamily="2" charset="2"/>
              <a:buNone/>
            </a:pPr>
            <a:r>
              <a:rPr lang="en-US" sz="1200" b="1" smtClean="0">
                <a:latin typeface="Courier New" pitchFamily="49" charset="0"/>
              </a:rPr>
              <a:t>AIR     .00000      58.000   68.000   64.000   68.000          30.000</a:t>
            </a:r>
          </a:p>
          <a:p>
            <a:pPr eaLnBrk="1" hangingPunct="1">
              <a:lnSpc>
                <a:spcPct val="50000"/>
              </a:lnSpc>
              <a:spcBef>
                <a:spcPct val="50000"/>
              </a:spcBef>
              <a:buClrTx/>
              <a:buFont typeface="Wingdings" pitchFamily="2" charset="2"/>
              <a:buNone/>
            </a:pPr>
            <a:r>
              <a:rPr lang="en-US" sz="1200" b="1" smtClean="0">
                <a:latin typeface="Courier New" pitchFamily="49" charset="0"/>
              </a:rPr>
              <a:t>TRAIN   .00000      31.000   354.00   44.000   84.000          30.000</a:t>
            </a:r>
          </a:p>
          <a:p>
            <a:pPr eaLnBrk="1" hangingPunct="1">
              <a:lnSpc>
                <a:spcPct val="50000"/>
              </a:lnSpc>
              <a:spcBef>
                <a:spcPct val="50000"/>
              </a:spcBef>
              <a:buClrTx/>
              <a:buFont typeface="Wingdings" pitchFamily="2" charset="2"/>
              <a:buNone/>
            </a:pPr>
            <a:r>
              <a:rPr lang="en-US" sz="1200" b="1" smtClean="0">
                <a:latin typeface="Courier New" pitchFamily="49" charset="0"/>
              </a:rPr>
              <a:t>BUS     .00000      25.000   399.00   53.000   85.000          30.000</a:t>
            </a:r>
          </a:p>
          <a:p>
            <a:pPr eaLnBrk="1" hangingPunct="1">
              <a:lnSpc>
                <a:spcPct val="50000"/>
              </a:lnSpc>
              <a:spcBef>
                <a:spcPct val="50000"/>
              </a:spcBef>
              <a:buClrTx/>
              <a:buFont typeface="Wingdings" pitchFamily="2" charset="2"/>
              <a:buNone/>
            </a:pPr>
            <a:r>
              <a:rPr lang="en-US" sz="1200" b="1" smtClean="0">
                <a:latin typeface="Courier New" pitchFamily="49" charset="0"/>
              </a:rPr>
              <a:t>CAR     1.0000      11.000   255.00   .00000   50.000          30.000</a:t>
            </a:r>
          </a:p>
          <a:p>
            <a:pPr eaLnBrk="1" hangingPunct="1">
              <a:lnSpc>
                <a:spcPct val="50000"/>
              </a:lnSpc>
              <a:spcBef>
                <a:spcPct val="50000"/>
              </a:spcBef>
              <a:buClrTx/>
              <a:buFont typeface="Wingdings" pitchFamily="2" charset="2"/>
              <a:buNone/>
            </a:pPr>
            <a:r>
              <a:rPr lang="en-US" sz="1200" b="1" smtClean="0">
                <a:latin typeface="Courier New" pitchFamily="49" charset="0"/>
              </a:rPr>
              <a:t>AIR     .00000      127.00   193.00   69.000   148.00          60.000</a:t>
            </a:r>
          </a:p>
          <a:p>
            <a:pPr eaLnBrk="1" hangingPunct="1">
              <a:lnSpc>
                <a:spcPct val="80000"/>
              </a:lnSpc>
              <a:buFont typeface="Wingdings" pitchFamily="2" charset="2"/>
              <a:buNone/>
            </a:pPr>
            <a:r>
              <a:rPr lang="en-US" sz="1200" b="1" smtClean="0">
                <a:latin typeface="Courier New" pitchFamily="49" charset="0"/>
              </a:rPr>
              <a:t>TRAIN   .00000      109.00   888.00   34.000   205.00          60.000</a:t>
            </a:r>
          </a:p>
          <a:p>
            <a:pPr eaLnBrk="1" hangingPunct="1">
              <a:lnSpc>
                <a:spcPct val="80000"/>
              </a:lnSpc>
              <a:buFont typeface="Wingdings" pitchFamily="2" charset="2"/>
              <a:buNone/>
            </a:pPr>
            <a:r>
              <a:rPr lang="en-US" sz="1200" b="1" smtClean="0">
                <a:latin typeface="Courier New" pitchFamily="49" charset="0"/>
              </a:rPr>
              <a:t>BUS     1.0000      52.000   1025.0   60.000   163.00          60.000</a:t>
            </a:r>
          </a:p>
          <a:p>
            <a:pPr eaLnBrk="1" hangingPunct="1">
              <a:lnSpc>
                <a:spcPct val="80000"/>
              </a:lnSpc>
              <a:buFont typeface="Wingdings" pitchFamily="2" charset="2"/>
              <a:buNone/>
            </a:pPr>
            <a:r>
              <a:rPr lang="en-US" sz="1200" b="1" smtClean="0">
                <a:latin typeface="Courier New" pitchFamily="49" charset="0"/>
              </a:rPr>
              <a:t>CAR     .00000      50.000   892.00   .00000   147.00          60.000</a:t>
            </a:r>
          </a:p>
          <a:p>
            <a:pPr eaLnBrk="1" hangingPunct="1">
              <a:lnSpc>
                <a:spcPct val="80000"/>
              </a:lnSpc>
              <a:buFont typeface="Wingdings" pitchFamily="2" charset="2"/>
              <a:buNone/>
            </a:pPr>
            <a:r>
              <a:rPr lang="en-US" sz="1200" b="1" smtClean="0">
                <a:latin typeface="Courier New" pitchFamily="49" charset="0"/>
              </a:rPr>
              <a:t>AIR     .00000      44.000   100.00   64.000   59.000          70.000</a:t>
            </a:r>
          </a:p>
          <a:p>
            <a:pPr eaLnBrk="1" hangingPunct="1">
              <a:lnSpc>
                <a:spcPct val="80000"/>
              </a:lnSpc>
              <a:buFont typeface="Wingdings" pitchFamily="2" charset="2"/>
              <a:buNone/>
            </a:pPr>
            <a:r>
              <a:rPr lang="en-US" sz="1200" b="1" smtClean="0">
                <a:latin typeface="Courier New" pitchFamily="49" charset="0"/>
              </a:rPr>
              <a:t>TRAIN   .00000      25.000   351.00   44.000   78.000          70.000</a:t>
            </a:r>
          </a:p>
          <a:p>
            <a:pPr eaLnBrk="1" hangingPunct="1">
              <a:lnSpc>
                <a:spcPct val="80000"/>
              </a:lnSpc>
              <a:buFont typeface="Wingdings" pitchFamily="2" charset="2"/>
              <a:buNone/>
            </a:pPr>
            <a:r>
              <a:rPr lang="en-US" sz="1200" b="1" smtClean="0">
                <a:latin typeface="Courier New" pitchFamily="49" charset="0"/>
              </a:rPr>
              <a:t>BUS     .00000      20.000   361.00   53.000   75.000          70.000</a:t>
            </a:r>
          </a:p>
          <a:p>
            <a:pPr eaLnBrk="1" hangingPunct="1">
              <a:lnSpc>
                <a:spcPct val="80000"/>
              </a:lnSpc>
              <a:buFont typeface="Wingdings" pitchFamily="2" charset="2"/>
              <a:buNone/>
            </a:pPr>
            <a:r>
              <a:rPr lang="en-US" sz="1200" b="1" smtClean="0">
                <a:latin typeface="Courier New" pitchFamily="49" charset="0"/>
              </a:rPr>
              <a:t>CAR     1.0000      5.0000   180.00   .00000   32.000          70.000</a:t>
            </a:r>
          </a:p>
          <a:p>
            <a:pPr eaLnBrk="1" hangingPunct="1">
              <a:lnSpc>
                <a:spcPct val="80000"/>
              </a:lnSpc>
              <a:buFont typeface="Wingdings" pitchFamily="2" charset="2"/>
              <a:buNone/>
            </a:pPr>
            <a:endParaRPr lang="en-US" sz="1200" b="1" smtClean="0">
              <a:latin typeface="Courier New" pitchFamily="49" charset="0"/>
            </a:endParaRPr>
          </a:p>
        </p:txBody>
      </p:sp>
      <p:sp>
        <p:nvSpPr>
          <p:cNvPr id="22532" name="Rectangle 5"/>
          <p:cNvSpPr>
            <a:spLocks noChangeArrowheads="1"/>
          </p:cNvSpPr>
          <p:nvPr/>
        </p:nvSpPr>
        <p:spPr bwMode="auto">
          <a:xfrm>
            <a:off x="1009650" y="1981200"/>
            <a:ext cx="1447800" cy="3352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2533" name="Rectangle 6"/>
          <p:cNvSpPr>
            <a:spLocks noChangeArrowheads="1"/>
          </p:cNvSpPr>
          <p:nvPr/>
        </p:nvSpPr>
        <p:spPr bwMode="auto">
          <a:xfrm>
            <a:off x="2895600" y="1981200"/>
            <a:ext cx="3124200" cy="33528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22534" name="Rectangle 7"/>
          <p:cNvSpPr>
            <a:spLocks noChangeArrowheads="1"/>
          </p:cNvSpPr>
          <p:nvPr/>
        </p:nvSpPr>
        <p:spPr bwMode="auto">
          <a:xfrm>
            <a:off x="6553200" y="1981200"/>
            <a:ext cx="1447800" cy="3352800"/>
          </a:xfrm>
          <a:prstGeom prst="rect">
            <a:avLst/>
          </a:prstGeom>
          <a:solidFill>
            <a:srgbClr val="FFFF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smtClean="0"/>
              <a:t>An Estimated Unordered Choice Model</a:t>
            </a:r>
            <a:endParaRPr lang="en-US" sz="3200" b="1"/>
          </a:p>
        </p:txBody>
      </p:sp>
      <p:pic>
        <p:nvPicPr>
          <p:cNvPr id="26626" name="Picture 2"/>
          <p:cNvPicPr>
            <a:picLocks noChangeAspect="1" noChangeArrowheads="1"/>
          </p:cNvPicPr>
          <p:nvPr/>
        </p:nvPicPr>
        <p:blipFill>
          <a:blip r:embed="rId2"/>
          <a:srcRect/>
          <a:stretch>
            <a:fillRect/>
          </a:stretch>
        </p:blipFill>
        <p:spPr bwMode="auto">
          <a:xfrm>
            <a:off x="1371600" y="1676400"/>
            <a:ext cx="6809857" cy="4724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838200"/>
          </a:xfrm>
        </p:spPr>
        <p:txBody>
          <a:bodyPr>
            <a:noAutofit/>
          </a:bodyPr>
          <a:lstStyle/>
          <a:p>
            <a:r>
              <a:rPr lang="en-US" sz="2800" b="1" smtClean="0"/>
              <a:t>Maximum Likelihood Estimation</a:t>
            </a:r>
            <a:br>
              <a:rPr lang="en-US" sz="2800" b="1" smtClean="0"/>
            </a:br>
            <a:r>
              <a:rPr lang="en-US" sz="2800" b="1" smtClean="0"/>
              <a:t>Cross Section Case</a:t>
            </a:r>
            <a:br>
              <a:rPr lang="en-US" sz="2800" b="1" smtClean="0"/>
            </a:br>
            <a:r>
              <a:rPr lang="en-US" sz="2800" b="1" smtClean="0"/>
              <a:t>Binary Outcome</a:t>
            </a:r>
            <a:endParaRPr lang="en-US" sz="2800" b="1"/>
          </a:p>
        </p:txBody>
      </p:sp>
      <p:graphicFrame>
        <p:nvGraphicFramePr>
          <p:cNvPr id="4" name="Object 3"/>
          <p:cNvGraphicFramePr>
            <a:graphicFrameLocks noChangeAspect="1"/>
          </p:cNvGraphicFramePr>
          <p:nvPr/>
        </p:nvGraphicFramePr>
        <p:xfrm>
          <a:off x="1295400" y="2362200"/>
          <a:ext cx="5783262" cy="3851275"/>
        </p:xfrm>
        <a:graphic>
          <a:graphicData uri="http://schemas.openxmlformats.org/presentationml/2006/ole">
            <p:oleObj spid="_x0000_s14338" name="Equation" r:id="rId3" imgW="3213000" imgH="2222280" progId="Equation.DSMT4">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smtClean="0"/>
              <a:t>Cross Section Case</a:t>
            </a:r>
            <a:endParaRPr lang="en-US" sz="3200" b="1"/>
          </a:p>
        </p:txBody>
      </p:sp>
      <p:graphicFrame>
        <p:nvGraphicFramePr>
          <p:cNvPr id="3" name="Object 2"/>
          <p:cNvGraphicFramePr>
            <a:graphicFrameLocks noChangeAspect="1"/>
          </p:cNvGraphicFramePr>
          <p:nvPr/>
        </p:nvGraphicFramePr>
        <p:xfrm>
          <a:off x="609600" y="1828800"/>
          <a:ext cx="7097713" cy="4160838"/>
        </p:xfrm>
        <a:graphic>
          <a:graphicData uri="http://schemas.openxmlformats.org/presentationml/2006/ole">
            <p:oleObj spid="_x0000_s17410" name="Equation" r:id="rId3" imgW="3682800" imgH="2158920" progId="Equation.DSMT4">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86800" cy="1143000"/>
          </a:xfrm>
        </p:spPr>
        <p:txBody>
          <a:bodyPr>
            <a:normAutofit/>
          </a:bodyPr>
          <a:lstStyle/>
          <a:p>
            <a:r>
              <a:rPr lang="en-US" sz="3200" b="1" smtClean="0"/>
              <a:t>Log Likelihoods for Binary Choice Models</a:t>
            </a:r>
            <a:endParaRPr lang="en-US" sz="3200" b="1"/>
          </a:p>
        </p:txBody>
      </p:sp>
      <p:graphicFrame>
        <p:nvGraphicFramePr>
          <p:cNvPr id="3" name="Object 2"/>
          <p:cNvGraphicFramePr>
            <a:graphicFrameLocks noChangeAspect="1"/>
          </p:cNvGraphicFramePr>
          <p:nvPr/>
        </p:nvGraphicFramePr>
        <p:xfrm>
          <a:off x="1866900" y="1905000"/>
          <a:ext cx="5003800" cy="3733800"/>
        </p:xfrm>
        <a:graphic>
          <a:graphicData uri="http://schemas.openxmlformats.org/presentationml/2006/ole">
            <p:oleObj spid="_x0000_s22530" name="Equation" r:id="rId3" imgW="2450880" imgH="1828800" progId="Equation.DSMT4">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a:bodyPr>
          <a:lstStyle/>
          <a:p>
            <a:r>
              <a:rPr lang="en-US" sz="3200" b="1" smtClean="0"/>
              <a:t>Spatially Correlated Observations</a:t>
            </a:r>
            <a:br>
              <a:rPr lang="en-US" sz="3200" b="1" smtClean="0"/>
            </a:br>
            <a:r>
              <a:rPr lang="en-US" sz="3200" b="1" smtClean="0"/>
              <a:t>Correlation Based on Unobservables</a:t>
            </a:r>
            <a:endParaRPr lang="en-US" sz="3200" b="1"/>
          </a:p>
        </p:txBody>
      </p:sp>
      <p:graphicFrame>
        <p:nvGraphicFramePr>
          <p:cNvPr id="3" name="Object 2"/>
          <p:cNvGraphicFramePr>
            <a:graphicFrameLocks noChangeAspect="1"/>
          </p:cNvGraphicFramePr>
          <p:nvPr/>
        </p:nvGraphicFramePr>
        <p:xfrm>
          <a:off x="914400" y="2365375"/>
          <a:ext cx="7386638" cy="3627438"/>
        </p:xfrm>
        <a:graphic>
          <a:graphicData uri="http://schemas.openxmlformats.org/presentationml/2006/ole">
            <p:oleObj spid="_x0000_s18434" name="Equation" r:id="rId3" imgW="3543120" imgH="1739880" progId="Equation.DSMT4">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smtClean="0"/>
              <a:t>Spatially Correlated Observations</a:t>
            </a:r>
            <a:br>
              <a:rPr lang="en-US" sz="3200" b="1" smtClean="0"/>
            </a:br>
            <a:r>
              <a:rPr lang="en-US" sz="3200" b="1" smtClean="0"/>
              <a:t>Correlated Utilities</a:t>
            </a:r>
            <a:endParaRPr lang="en-US" sz="3200" b="1"/>
          </a:p>
        </p:txBody>
      </p:sp>
      <p:graphicFrame>
        <p:nvGraphicFramePr>
          <p:cNvPr id="3" name="Object 2"/>
          <p:cNvGraphicFramePr>
            <a:graphicFrameLocks noChangeAspect="1"/>
          </p:cNvGraphicFramePr>
          <p:nvPr/>
        </p:nvGraphicFramePr>
        <p:xfrm>
          <a:off x="457200" y="1981200"/>
          <a:ext cx="8170649" cy="3657600"/>
        </p:xfrm>
        <a:graphic>
          <a:graphicData uri="http://schemas.openxmlformats.org/presentationml/2006/ole">
            <p:oleObj spid="_x0000_s19458" name="Equation" r:id="rId3" imgW="3403440" imgH="1523880" progId="Equation.DSMT4">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a:bodyPr>
          <a:lstStyle/>
          <a:p>
            <a:r>
              <a:rPr lang="en-US" sz="3600" b="1" smtClean="0"/>
              <a:t>Log Likelihood</a:t>
            </a:r>
            <a:endParaRPr lang="en-US" sz="3600" b="1"/>
          </a:p>
        </p:txBody>
      </p:sp>
      <p:sp>
        <p:nvSpPr>
          <p:cNvPr id="3" name="Content Placeholder 2"/>
          <p:cNvSpPr>
            <a:spLocks noGrp="1"/>
          </p:cNvSpPr>
          <p:nvPr>
            <p:ph idx="1"/>
          </p:nvPr>
        </p:nvSpPr>
        <p:spPr>
          <a:xfrm>
            <a:off x="457200" y="2286000"/>
            <a:ext cx="8229600" cy="3306763"/>
          </a:xfrm>
        </p:spPr>
        <p:txBody>
          <a:bodyPr/>
          <a:lstStyle/>
          <a:p>
            <a:pPr>
              <a:buNone/>
            </a:pPr>
            <a:r>
              <a:rPr lang="en-US" smtClean="0">
                <a:sym typeface="Wingdings"/>
              </a:rPr>
              <a:t>  </a:t>
            </a:r>
            <a:r>
              <a:rPr lang="en-US" smtClean="0"/>
              <a:t>In the unrestricted spatial case, the log</a:t>
            </a:r>
            <a:br>
              <a:rPr lang="en-US" smtClean="0"/>
            </a:br>
            <a:r>
              <a:rPr lang="en-US" smtClean="0"/>
              <a:t>  likelihood is one term,</a:t>
            </a:r>
          </a:p>
          <a:p>
            <a:pPr>
              <a:buNone/>
            </a:pPr>
            <a:r>
              <a:rPr lang="en-US" smtClean="0">
                <a:sym typeface="Wingdings"/>
              </a:rPr>
              <a:t>  L</a:t>
            </a:r>
            <a:r>
              <a:rPr lang="en-US" smtClean="0"/>
              <a:t>ogL = log Prob(y</a:t>
            </a:r>
            <a:r>
              <a:rPr lang="en-US" baseline="-25000" smtClean="0"/>
              <a:t>1</a:t>
            </a:r>
            <a:r>
              <a:rPr lang="en-US" smtClean="0"/>
              <a:t>|</a:t>
            </a:r>
            <a:r>
              <a:rPr lang="en-US" b="1" smtClean="0"/>
              <a:t>x</a:t>
            </a:r>
            <a:r>
              <a:rPr lang="en-US" baseline="-25000" smtClean="0"/>
              <a:t>1</a:t>
            </a:r>
            <a:r>
              <a:rPr lang="en-US" smtClean="0"/>
              <a:t>, y</a:t>
            </a:r>
            <a:r>
              <a:rPr lang="en-US" baseline="-25000" smtClean="0"/>
              <a:t>2</a:t>
            </a:r>
            <a:r>
              <a:rPr lang="en-US" smtClean="0"/>
              <a:t>|</a:t>
            </a:r>
            <a:r>
              <a:rPr lang="en-US" b="1" smtClean="0"/>
              <a:t>x</a:t>
            </a:r>
            <a:r>
              <a:rPr lang="en-US" baseline="-25000" smtClean="0"/>
              <a:t>2</a:t>
            </a:r>
            <a:r>
              <a:rPr lang="en-US" smtClean="0"/>
              <a:t>, … ,y</a:t>
            </a:r>
            <a:r>
              <a:rPr lang="en-US" baseline="-25000" smtClean="0"/>
              <a:t>n</a:t>
            </a:r>
            <a:r>
              <a:rPr lang="en-US" smtClean="0"/>
              <a:t>|</a:t>
            </a:r>
            <a:r>
              <a:rPr lang="en-US" b="1" smtClean="0"/>
              <a:t>x</a:t>
            </a:r>
            <a:r>
              <a:rPr lang="en-US" baseline="-25000" smtClean="0"/>
              <a:t>n</a:t>
            </a:r>
            <a:r>
              <a:rPr lang="en-US" smtClean="0"/>
              <a:t>)</a:t>
            </a:r>
          </a:p>
          <a:p>
            <a:pPr>
              <a:buNone/>
            </a:pPr>
            <a:r>
              <a:rPr lang="en-US" smtClean="0">
                <a:sym typeface="Wingdings"/>
              </a:rPr>
              <a:t>  </a:t>
            </a:r>
            <a:r>
              <a:rPr lang="en-US" smtClean="0"/>
              <a:t>In the discrete choice case, the</a:t>
            </a:r>
            <a:br>
              <a:rPr lang="en-US" smtClean="0"/>
            </a:br>
            <a:r>
              <a:rPr lang="en-US" smtClean="0"/>
              <a:t>  probability will be an n fold integral,</a:t>
            </a:r>
            <a:br>
              <a:rPr lang="en-US" smtClean="0"/>
            </a:br>
            <a:r>
              <a:rPr lang="en-US" smtClean="0"/>
              <a:t>  usually for a normal distribution.</a:t>
            </a:r>
            <a:r>
              <a:rPr lang="en-US" smtClean="0">
                <a:sym typeface="Wingdings"/>
              </a:rPr>
              <a:t> </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a:bodyPr>
          <a:lstStyle/>
          <a:p>
            <a:r>
              <a:rPr lang="en-US" sz="3200" b="1" smtClean="0"/>
              <a:t>LogL for an Unrestricted BC Model</a:t>
            </a:r>
            <a:endParaRPr lang="en-US" sz="3200" b="1"/>
          </a:p>
        </p:txBody>
      </p:sp>
      <p:graphicFrame>
        <p:nvGraphicFramePr>
          <p:cNvPr id="4" name="Object 3"/>
          <p:cNvGraphicFramePr>
            <a:graphicFrameLocks noChangeAspect="1"/>
          </p:cNvGraphicFramePr>
          <p:nvPr/>
        </p:nvGraphicFramePr>
        <p:xfrm>
          <a:off x="457200" y="1981200"/>
          <a:ext cx="7923213" cy="4121150"/>
        </p:xfrm>
        <a:graphic>
          <a:graphicData uri="http://schemas.openxmlformats.org/presentationml/2006/ole">
            <p:oleObj spid="_x0000_s28674" name="Equation" r:id="rId3" imgW="5003640" imgH="2603160" progId="Equation.DSMT4">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229600" cy="914400"/>
          </a:xfrm>
        </p:spPr>
        <p:txBody>
          <a:bodyPr>
            <a:normAutofit fontScale="90000"/>
          </a:bodyPr>
          <a:lstStyle/>
          <a:p>
            <a:r>
              <a:rPr lang="en-US" sz="3600" b="1" smtClean="0"/>
              <a:t>Solution Approaches for Binary Choice</a:t>
            </a:r>
            <a:endParaRPr lang="en-US" sz="3600" b="1"/>
          </a:p>
        </p:txBody>
      </p:sp>
      <p:sp>
        <p:nvSpPr>
          <p:cNvPr id="3" name="Content Placeholder 2"/>
          <p:cNvSpPr>
            <a:spLocks noGrp="1"/>
          </p:cNvSpPr>
          <p:nvPr>
            <p:ph idx="1"/>
          </p:nvPr>
        </p:nvSpPr>
        <p:spPr>
          <a:xfrm>
            <a:off x="1295400" y="2209800"/>
            <a:ext cx="6553200" cy="3962400"/>
          </a:xfrm>
        </p:spPr>
        <p:txBody>
          <a:bodyPr>
            <a:normAutofit fontScale="85000" lnSpcReduction="20000"/>
          </a:bodyPr>
          <a:lstStyle/>
          <a:p>
            <a:pPr>
              <a:buNone/>
            </a:pPr>
            <a:r>
              <a:rPr lang="en-US" sz="3300" smtClean="0">
                <a:sym typeface="Wingdings"/>
              </a:rPr>
              <a:t></a:t>
            </a:r>
            <a:r>
              <a:rPr lang="en-US" sz="3000" smtClean="0"/>
              <a:t>  Distinguish between private and</a:t>
            </a:r>
            <a:br>
              <a:rPr lang="en-US" sz="3000" smtClean="0"/>
            </a:br>
            <a:r>
              <a:rPr lang="en-US" sz="3000" smtClean="0"/>
              <a:t>  social shocks and use pseudo-ML</a:t>
            </a:r>
          </a:p>
          <a:p>
            <a:pPr>
              <a:buNone/>
            </a:pPr>
            <a:endParaRPr lang="en-US" sz="1400" smtClean="0"/>
          </a:p>
          <a:p>
            <a:pPr>
              <a:buNone/>
            </a:pPr>
            <a:r>
              <a:rPr lang="en-US" sz="3300" smtClean="0">
                <a:sym typeface="Wingdings"/>
              </a:rPr>
              <a:t></a:t>
            </a:r>
            <a:r>
              <a:rPr lang="en-US" smtClean="0">
                <a:sym typeface="Wingdings"/>
              </a:rPr>
              <a:t>  </a:t>
            </a:r>
            <a:r>
              <a:rPr lang="en-US" sz="3000" smtClean="0"/>
              <a:t>Approximate the joint density and</a:t>
            </a:r>
            <a:br>
              <a:rPr lang="en-US" sz="3000" smtClean="0"/>
            </a:br>
            <a:r>
              <a:rPr lang="en-US" sz="3000" smtClean="0"/>
              <a:t>  use GMM with the EM algorithm</a:t>
            </a:r>
            <a:r>
              <a:rPr lang="en-US" smtClean="0"/>
              <a:t/>
            </a:r>
            <a:br>
              <a:rPr lang="en-US" smtClean="0"/>
            </a:br>
            <a:endParaRPr lang="en-US" sz="1100" smtClean="0"/>
          </a:p>
          <a:p>
            <a:pPr>
              <a:buNone/>
            </a:pPr>
            <a:r>
              <a:rPr lang="en-US" sz="3300" smtClean="0">
                <a:sym typeface="Wingdings"/>
              </a:rPr>
              <a:t></a:t>
            </a:r>
            <a:r>
              <a:rPr lang="en-US" smtClean="0">
                <a:sym typeface="Wingdings"/>
              </a:rPr>
              <a:t>  </a:t>
            </a:r>
            <a:r>
              <a:rPr lang="en-US" sz="3000" smtClean="0"/>
              <a:t>Parameterize the spatial correlation</a:t>
            </a:r>
            <a:br>
              <a:rPr lang="en-US" sz="3000" smtClean="0"/>
            </a:br>
            <a:r>
              <a:rPr lang="en-US" sz="3000" smtClean="0"/>
              <a:t>  and use copula methods</a:t>
            </a:r>
            <a:r>
              <a:rPr lang="en-US" smtClean="0"/>
              <a:t/>
            </a:r>
            <a:br>
              <a:rPr lang="en-US" smtClean="0"/>
            </a:br>
            <a:endParaRPr lang="en-US" sz="1200" smtClean="0"/>
          </a:p>
          <a:p>
            <a:pPr>
              <a:buNone/>
            </a:pPr>
            <a:r>
              <a:rPr lang="en-US" sz="3300" smtClean="0">
                <a:sym typeface="Wingdings"/>
              </a:rPr>
              <a:t></a:t>
            </a:r>
            <a:r>
              <a:rPr lang="en-US" sz="3000" smtClean="0"/>
              <a:t>  Define neighborhoods – make </a:t>
            </a:r>
            <a:r>
              <a:rPr lang="en-US" sz="3000" b="1" smtClean="0"/>
              <a:t>W</a:t>
            </a:r>
            <a:r>
              <a:rPr lang="en-US" sz="3000" smtClean="0"/>
              <a:t> a </a:t>
            </a:r>
            <a:br>
              <a:rPr lang="en-US" sz="3000" smtClean="0"/>
            </a:br>
            <a:r>
              <a:rPr lang="en-US" sz="3000" smtClean="0"/>
              <a:t>  sparse matrix and use pseudo-ML</a:t>
            </a:r>
          </a:p>
          <a:p>
            <a:pPr>
              <a:buNone/>
            </a:pPr>
            <a:r>
              <a:rPr lang="en-US" sz="3300" smtClean="0">
                <a:sym typeface="Wingdings"/>
              </a:rPr>
              <a:t></a:t>
            </a:r>
            <a:r>
              <a:rPr lang="en-US" sz="2800" smtClean="0">
                <a:sym typeface="Wingdings"/>
              </a:rPr>
              <a:t>  </a:t>
            </a:r>
            <a:r>
              <a:rPr lang="en-US" sz="3100" smtClean="0">
                <a:sym typeface="Wingdings"/>
              </a:rPr>
              <a:t>Others …</a:t>
            </a:r>
            <a:endParaRPr lang="en-US" sz="310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533400"/>
          </a:xfrm>
        </p:spPr>
        <p:txBody>
          <a:bodyPr>
            <a:normAutofit fontScale="90000"/>
          </a:bodyPr>
          <a:lstStyle/>
          <a:p>
            <a:r>
              <a:rPr lang="en-US" sz="3200" b="1" smtClean="0"/>
              <a:t>Pseudo Maximum Likelihood</a:t>
            </a:r>
            <a:endParaRPr lang="en-US" sz="3200" b="1"/>
          </a:p>
        </p:txBody>
      </p:sp>
      <p:sp>
        <p:nvSpPr>
          <p:cNvPr id="4" name="TextBox 3"/>
          <p:cNvSpPr txBox="1"/>
          <p:nvPr/>
        </p:nvSpPr>
        <p:spPr>
          <a:xfrm>
            <a:off x="457200" y="1628001"/>
            <a:ext cx="7924800" cy="276999"/>
          </a:xfrm>
          <a:prstGeom prst="rect">
            <a:avLst/>
          </a:prstGeom>
          <a:noFill/>
          <a:ln w="6350">
            <a:solidFill>
              <a:schemeClr val="tx1"/>
            </a:solidFill>
          </a:ln>
        </p:spPr>
        <p:txBody>
          <a:bodyPr wrap="square" rtlCol="0">
            <a:spAutoFit/>
          </a:bodyPr>
          <a:lstStyle/>
          <a:p>
            <a:pPr algn="ctr"/>
            <a:r>
              <a:rPr lang="en-US" sz="1200" smtClean="0">
                <a:latin typeface="Tahoma" pitchFamily="34" charset="0"/>
                <a:ea typeface="Tahoma" pitchFamily="34" charset="0"/>
                <a:cs typeface="Tahoma" pitchFamily="34" charset="0"/>
              </a:rPr>
              <a:t>Smirnov, A., “Modeling Spatial Discrete Choice,” Regional Science and Urban Economics, 40, 2010.</a:t>
            </a:r>
            <a:endParaRPr lang="en-US" sz="1200">
              <a:latin typeface="Tahoma" pitchFamily="34" charset="0"/>
              <a:ea typeface="Tahoma" pitchFamily="34" charset="0"/>
              <a:cs typeface="Tahoma" pitchFamily="34" charset="0"/>
            </a:endParaRPr>
          </a:p>
        </p:txBody>
      </p:sp>
      <p:graphicFrame>
        <p:nvGraphicFramePr>
          <p:cNvPr id="5" name="Object 4"/>
          <p:cNvGraphicFramePr>
            <a:graphicFrameLocks noChangeAspect="1"/>
          </p:cNvGraphicFramePr>
          <p:nvPr/>
        </p:nvGraphicFramePr>
        <p:xfrm>
          <a:off x="971550" y="2133600"/>
          <a:ext cx="7258050" cy="4433888"/>
        </p:xfrm>
        <a:graphic>
          <a:graphicData uri="http://schemas.openxmlformats.org/presentationml/2006/ole">
            <p:oleObj spid="_x0000_s93186" name="Equation" r:id="rId3" imgW="4012920" imgH="2450880" progId="Equation.DSMT4">
              <p:embed/>
            </p:oleObj>
          </a:graphicData>
        </a:graphic>
      </p:graphicFrame>
      <p:sp>
        <p:nvSpPr>
          <p:cNvPr id="6" name="Rectangle 5"/>
          <p:cNvSpPr/>
          <p:nvPr/>
        </p:nvSpPr>
        <p:spPr>
          <a:xfrm>
            <a:off x="2244304" y="4580626"/>
            <a:ext cx="838200" cy="6096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776930" y="4589252"/>
            <a:ext cx="990600" cy="6096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90600" y="5334000"/>
            <a:ext cx="5943600" cy="304800"/>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p:spPr>
        <p:txBody>
          <a:bodyPr>
            <a:normAutofit/>
          </a:bodyPr>
          <a:lstStyle/>
          <a:p>
            <a:r>
              <a:rPr lang="en-US" sz="3200" b="1" smtClean="0"/>
              <a:t>Pseudo Maximum Likelihood</a:t>
            </a:r>
            <a:endParaRPr lang="en-US" sz="3200"/>
          </a:p>
        </p:txBody>
      </p:sp>
      <p:sp>
        <p:nvSpPr>
          <p:cNvPr id="3" name="Content Placeholder 2"/>
          <p:cNvSpPr>
            <a:spLocks noGrp="1"/>
          </p:cNvSpPr>
          <p:nvPr>
            <p:ph idx="1"/>
          </p:nvPr>
        </p:nvSpPr>
        <p:spPr>
          <a:xfrm>
            <a:off x="1371600" y="1676400"/>
            <a:ext cx="6400800" cy="4525963"/>
          </a:xfrm>
        </p:spPr>
        <p:txBody>
          <a:bodyPr>
            <a:normAutofit/>
          </a:bodyPr>
          <a:lstStyle/>
          <a:p>
            <a:pPr>
              <a:buNone/>
            </a:pPr>
            <a:r>
              <a:rPr lang="en-US" sz="2800" smtClean="0">
                <a:sym typeface="Wingdings"/>
              </a:rPr>
              <a:t></a:t>
            </a:r>
            <a:r>
              <a:rPr lang="en-US" sz="2400" smtClean="0">
                <a:sym typeface="Wingdings"/>
              </a:rPr>
              <a:t>  </a:t>
            </a:r>
            <a:r>
              <a:rPr lang="en-US" sz="2400" smtClean="0"/>
              <a:t>Assumes away the correlation in the</a:t>
            </a:r>
            <a:br>
              <a:rPr lang="en-US" sz="2400" smtClean="0"/>
            </a:br>
            <a:r>
              <a:rPr lang="en-US" sz="2400" smtClean="0"/>
              <a:t> reduced form</a:t>
            </a:r>
          </a:p>
          <a:p>
            <a:pPr>
              <a:buNone/>
            </a:pPr>
            <a:r>
              <a:rPr lang="en-US" sz="2800" smtClean="0">
                <a:sym typeface="Wingdings"/>
              </a:rPr>
              <a:t></a:t>
            </a:r>
            <a:r>
              <a:rPr lang="en-US" sz="2400" smtClean="0">
                <a:sym typeface="Wingdings"/>
              </a:rPr>
              <a:t>  </a:t>
            </a:r>
            <a:r>
              <a:rPr lang="en-US" sz="2400" smtClean="0"/>
              <a:t>Makes a behavioral assumption</a:t>
            </a:r>
          </a:p>
          <a:p>
            <a:pPr>
              <a:buNone/>
            </a:pPr>
            <a:r>
              <a:rPr lang="en-US" sz="2800" smtClean="0">
                <a:sym typeface="Wingdings"/>
              </a:rPr>
              <a:t></a:t>
            </a:r>
            <a:r>
              <a:rPr lang="en-US" sz="2400" smtClean="0">
                <a:sym typeface="Wingdings"/>
              </a:rPr>
              <a:t>  </a:t>
            </a:r>
            <a:r>
              <a:rPr lang="en-US" sz="2400" smtClean="0"/>
              <a:t>Requires inversion of (</a:t>
            </a:r>
            <a:r>
              <a:rPr lang="en-US" sz="2400" b="1" smtClean="0"/>
              <a:t>I</a:t>
            </a:r>
            <a:r>
              <a:rPr lang="en-US" sz="2400" smtClean="0"/>
              <a:t>-</a:t>
            </a:r>
            <a:r>
              <a:rPr lang="en-US" sz="2400" smtClean="0">
                <a:sym typeface="Symbol"/>
              </a:rPr>
              <a:t></a:t>
            </a:r>
            <a:r>
              <a:rPr lang="en-US" sz="2400" b="1" smtClean="0">
                <a:sym typeface="Symbol"/>
              </a:rPr>
              <a:t>W</a:t>
            </a:r>
            <a:r>
              <a:rPr lang="en-US" sz="2400" smtClean="0">
                <a:sym typeface="Symbol"/>
              </a:rPr>
              <a:t>)</a:t>
            </a:r>
          </a:p>
          <a:p>
            <a:pPr>
              <a:buNone/>
            </a:pPr>
            <a:r>
              <a:rPr lang="en-US" sz="2800" smtClean="0">
                <a:sym typeface="Wingdings"/>
              </a:rPr>
              <a:t></a:t>
            </a:r>
            <a:r>
              <a:rPr lang="en-US" sz="2400" smtClean="0">
                <a:sym typeface="Wingdings"/>
              </a:rPr>
              <a:t>  </a:t>
            </a:r>
            <a:r>
              <a:rPr lang="en-US" sz="2400" smtClean="0">
                <a:sym typeface="Symbol"/>
              </a:rPr>
              <a:t>Computation of </a:t>
            </a:r>
            <a:r>
              <a:rPr lang="en-US" sz="2400" smtClean="0"/>
              <a:t>(</a:t>
            </a:r>
            <a:r>
              <a:rPr lang="en-US" sz="2400" b="1" smtClean="0"/>
              <a:t>I</a:t>
            </a:r>
            <a:r>
              <a:rPr lang="en-US" sz="2400" smtClean="0"/>
              <a:t>-</a:t>
            </a:r>
            <a:r>
              <a:rPr lang="en-US" sz="2400" smtClean="0">
                <a:sym typeface="Symbol"/>
              </a:rPr>
              <a:t></a:t>
            </a:r>
            <a:r>
              <a:rPr lang="en-US" sz="2400" b="1" smtClean="0">
                <a:sym typeface="Symbol"/>
              </a:rPr>
              <a:t>W</a:t>
            </a:r>
            <a:r>
              <a:rPr lang="en-US" sz="2400" smtClean="0">
                <a:sym typeface="Symbol"/>
              </a:rPr>
              <a:t>) is part of the</a:t>
            </a:r>
            <a:br>
              <a:rPr lang="en-US" sz="2400" smtClean="0">
                <a:sym typeface="Symbol"/>
              </a:rPr>
            </a:br>
            <a:r>
              <a:rPr lang="en-US" sz="2400" smtClean="0">
                <a:sym typeface="Symbol"/>
              </a:rPr>
              <a:t> optimization process -  is estimated </a:t>
            </a:r>
            <a:br>
              <a:rPr lang="en-US" sz="2400" smtClean="0">
                <a:sym typeface="Symbol"/>
              </a:rPr>
            </a:br>
            <a:r>
              <a:rPr lang="en-US" sz="2400" smtClean="0">
                <a:sym typeface="Symbol"/>
              </a:rPr>
              <a:t> with </a:t>
            </a:r>
            <a:r>
              <a:rPr lang="en-US" sz="2400" b="1" smtClean="0">
                <a:sym typeface="Symbol"/>
              </a:rPr>
              <a:t></a:t>
            </a:r>
            <a:r>
              <a:rPr lang="en-US" sz="2400" smtClean="0">
                <a:sym typeface="Symbol"/>
              </a:rPr>
              <a:t> .</a:t>
            </a:r>
          </a:p>
          <a:p>
            <a:pPr>
              <a:buNone/>
            </a:pPr>
            <a:r>
              <a:rPr lang="en-US" sz="2800" smtClean="0">
                <a:sym typeface="Wingdings"/>
              </a:rPr>
              <a:t></a:t>
            </a:r>
            <a:r>
              <a:rPr lang="en-US" sz="2400" smtClean="0">
                <a:sym typeface="Wingdings"/>
              </a:rPr>
              <a:t>  </a:t>
            </a:r>
            <a:r>
              <a:rPr lang="en-US" sz="2400" smtClean="0">
                <a:sym typeface="Symbol"/>
              </a:rPr>
              <a:t>Does not require multidimensional</a:t>
            </a:r>
            <a:br>
              <a:rPr lang="en-US" sz="2400" smtClean="0">
                <a:sym typeface="Symbol"/>
              </a:rPr>
            </a:br>
            <a:r>
              <a:rPr lang="en-US" sz="2400" smtClean="0">
                <a:sym typeface="Symbol"/>
              </a:rPr>
              <a:t> integration (for a logit model, requires no</a:t>
            </a:r>
            <a:br>
              <a:rPr lang="en-US" sz="2400" smtClean="0">
                <a:sym typeface="Symbol"/>
              </a:rPr>
            </a:br>
            <a:r>
              <a:rPr lang="en-US" sz="2400" smtClean="0">
                <a:sym typeface="Symbol"/>
              </a:rPr>
              <a:t> integration)</a:t>
            </a:r>
            <a:endParaRPr lang="en-US" sz="2400" smtClean="0"/>
          </a:p>
          <a:p>
            <a:endParaRPr lang="en-US" sz="240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85800"/>
          </a:xfrm>
        </p:spPr>
        <p:txBody>
          <a:bodyPr>
            <a:normAutofit/>
          </a:bodyPr>
          <a:lstStyle/>
          <a:p>
            <a:r>
              <a:rPr lang="en-US" sz="3200" b="1" smtClean="0"/>
              <a:t>GMM</a:t>
            </a:r>
            <a:endParaRPr lang="en-US" sz="3200" b="1"/>
          </a:p>
        </p:txBody>
      </p:sp>
      <p:sp>
        <p:nvSpPr>
          <p:cNvPr id="4" name="TextBox 3"/>
          <p:cNvSpPr txBox="1"/>
          <p:nvPr/>
        </p:nvSpPr>
        <p:spPr>
          <a:xfrm>
            <a:off x="609600" y="1676400"/>
            <a:ext cx="7924800" cy="830997"/>
          </a:xfrm>
          <a:prstGeom prst="rect">
            <a:avLst/>
          </a:prstGeom>
          <a:noFill/>
          <a:ln w="6350">
            <a:solidFill>
              <a:schemeClr val="tx1"/>
            </a:solidFill>
          </a:ln>
        </p:spPr>
        <p:txBody>
          <a:bodyPr wrap="square" rtlCol="0">
            <a:spAutoFit/>
          </a:bodyPr>
          <a:lstStyle/>
          <a:p>
            <a:r>
              <a:rPr lang="en-US" sz="1200" smtClean="0">
                <a:latin typeface="Tahoma" pitchFamily="34" charset="0"/>
                <a:ea typeface="Tahoma" pitchFamily="34" charset="0"/>
                <a:cs typeface="Tahoma" pitchFamily="34" charset="0"/>
              </a:rPr>
              <a:t>Pinske, J. and Slade, M., (1998) “Contracting in Space: An Application of Spatial Statistics to Discrete Choice Models,” Journal of Econometrics, 85, 1, 125-154.</a:t>
            </a:r>
          </a:p>
          <a:p>
            <a:r>
              <a:rPr lang="en-US" sz="1200" smtClean="0">
                <a:latin typeface="Tahoma" pitchFamily="34" charset="0"/>
                <a:ea typeface="Tahoma" pitchFamily="34" charset="0"/>
                <a:cs typeface="Tahoma" pitchFamily="34" charset="0"/>
              </a:rPr>
              <a:t>Pinkse</a:t>
            </a:r>
            <a:r>
              <a:rPr lang="en-US" sz="1200">
                <a:latin typeface="Tahoma" pitchFamily="34" charset="0"/>
                <a:ea typeface="Tahoma" pitchFamily="34" charset="0"/>
                <a:cs typeface="Tahoma" pitchFamily="34" charset="0"/>
              </a:rPr>
              <a:t>, </a:t>
            </a:r>
            <a:r>
              <a:rPr lang="en-US" sz="1200" smtClean="0">
                <a:latin typeface="Tahoma" pitchFamily="34" charset="0"/>
                <a:ea typeface="Tahoma" pitchFamily="34" charset="0"/>
                <a:cs typeface="Tahoma" pitchFamily="34" charset="0"/>
              </a:rPr>
              <a:t>J. </a:t>
            </a:r>
            <a:r>
              <a:rPr lang="en-US" sz="1200">
                <a:latin typeface="Tahoma" pitchFamily="34" charset="0"/>
                <a:ea typeface="Tahoma" pitchFamily="34" charset="0"/>
                <a:cs typeface="Tahoma" pitchFamily="34" charset="0"/>
              </a:rPr>
              <a:t>, Slade, </a:t>
            </a:r>
            <a:r>
              <a:rPr lang="en-US" sz="1200" smtClean="0">
                <a:latin typeface="Tahoma" pitchFamily="34" charset="0"/>
                <a:ea typeface="Tahoma" pitchFamily="34" charset="0"/>
                <a:cs typeface="Tahoma" pitchFamily="34" charset="0"/>
              </a:rPr>
              <a:t>M. </a:t>
            </a:r>
            <a:r>
              <a:rPr lang="en-US" sz="1200">
                <a:latin typeface="Tahoma" pitchFamily="34" charset="0"/>
                <a:ea typeface="Tahoma" pitchFamily="34" charset="0"/>
                <a:cs typeface="Tahoma" pitchFamily="34" charset="0"/>
              </a:rPr>
              <a:t>and Shen, </a:t>
            </a:r>
            <a:r>
              <a:rPr lang="en-US" sz="1200" smtClean="0">
                <a:latin typeface="Tahoma" pitchFamily="34" charset="0"/>
                <a:ea typeface="Tahoma" pitchFamily="34" charset="0"/>
                <a:cs typeface="Tahoma" pitchFamily="34" charset="0"/>
              </a:rPr>
              <a:t>L (2006</a:t>
            </a:r>
            <a:r>
              <a:rPr lang="en-US" sz="1200">
                <a:latin typeface="Tahoma" pitchFamily="34" charset="0"/>
                <a:ea typeface="Tahoma" pitchFamily="34" charset="0"/>
                <a:cs typeface="Tahoma" pitchFamily="34" charset="0"/>
              </a:rPr>
              <a:t>) </a:t>
            </a:r>
            <a:r>
              <a:rPr lang="en-US" sz="1200" smtClean="0">
                <a:latin typeface="Tahoma" pitchFamily="34" charset="0"/>
                <a:ea typeface="Tahoma" pitchFamily="34" charset="0"/>
                <a:cs typeface="Tahoma" pitchFamily="34" charset="0"/>
              </a:rPr>
              <a:t>“Dynamic </a:t>
            </a:r>
            <a:r>
              <a:rPr lang="en-US" sz="1200">
                <a:latin typeface="Tahoma" pitchFamily="34" charset="0"/>
                <a:ea typeface="Tahoma" pitchFamily="34" charset="0"/>
                <a:cs typeface="Tahoma" pitchFamily="34" charset="0"/>
              </a:rPr>
              <a:t>Spatial Discrete Choice Using </a:t>
            </a:r>
            <a:r>
              <a:rPr lang="en-US" sz="1200" smtClean="0">
                <a:latin typeface="Tahoma" pitchFamily="34" charset="0"/>
                <a:ea typeface="Tahoma" pitchFamily="34" charset="0"/>
                <a:cs typeface="Tahoma" pitchFamily="34" charset="0"/>
              </a:rPr>
              <a:t>One Step GMM</a:t>
            </a:r>
            <a:r>
              <a:rPr lang="en-US" sz="1200">
                <a:latin typeface="Tahoma" pitchFamily="34" charset="0"/>
                <a:ea typeface="Tahoma" pitchFamily="34" charset="0"/>
                <a:cs typeface="Tahoma" pitchFamily="34" charset="0"/>
              </a:rPr>
              <a:t>: An Application to Mine Operating </a:t>
            </a:r>
            <a:r>
              <a:rPr lang="en-US" sz="1200" smtClean="0">
                <a:latin typeface="Tahoma" pitchFamily="34" charset="0"/>
                <a:ea typeface="Tahoma" pitchFamily="34" charset="0"/>
                <a:cs typeface="Tahoma" pitchFamily="34" charset="0"/>
              </a:rPr>
              <a:t>Decisions”, </a:t>
            </a:r>
            <a:r>
              <a:rPr lang="en-US" sz="1200">
                <a:latin typeface="Tahoma" pitchFamily="34" charset="0"/>
                <a:ea typeface="Tahoma" pitchFamily="34" charset="0"/>
                <a:cs typeface="Tahoma" pitchFamily="34" charset="0"/>
              </a:rPr>
              <a:t>Spatial Economic Analysis, 1: 1, 53 — </a:t>
            </a:r>
            <a:r>
              <a:rPr lang="en-US" sz="1200" smtClean="0">
                <a:latin typeface="Tahoma" pitchFamily="34" charset="0"/>
                <a:ea typeface="Tahoma" pitchFamily="34" charset="0"/>
                <a:cs typeface="Tahoma" pitchFamily="34" charset="0"/>
              </a:rPr>
              <a:t>99.</a:t>
            </a:r>
            <a:endParaRPr lang="en-US" sz="1200">
              <a:latin typeface="Tahoma" pitchFamily="34" charset="0"/>
              <a:ea typeface="Tahoma" pitchFamily="34" charset="0"/>
              <a:cs typeface="Tahoma" pitchFamily="34" charset="0"/>
            </a:endParaRPr>
          </a:p>
        </p:txBody>
      </p:sp>
      <p:graphicFrame>
        <p:nvGraphicFramePr>
          <p:cNvPr id="5" name="Object 4"/>
          <p:cNvGraphicFramePr>
            <a:graphicFrameLocks noChangeAspect="1"/>
          </p:cNvGraphicFramePr>
          <p:nvPr/>
        </p:nvGraphicFramePr>
        <p:xfrm>
          <a:off x="1295400" y="2667000"/>
          <a:ext cx="6351639" cy="3886200"/>
        </p:xfrm>
        <a:graphic>
          <a:graphicData uri="http://schemas.openxmlformats.org/presentationml/2006/ole">
            <p:oleObj spid="_x0000_s94210" name="Equation" r:id="rId3" imgW="3860640" imgH="2361960" progId="Equation.DSMT4">
              <p:embed/>
            </p:oleObj>
          </a:graphicData>
        </a:graphic>
      </p:graphicFrame>
      <p:sp>
        <p:nvSpPr>
          <p:cNvPr id="6" name="Rectangle 5"/>
          <p:cNvSpPr/>
          <p:nvPr/>
        </p:nvSpPr>
        <p:spPr>
          <a:xfrm>
            <a:off x="1295400" y="3733800"/>
            <a:ext cx="2590800" cy="3048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95400" y="5562600"/>
            <a:ext cx="3124200" cy="304800"/>
          </a:xfrm>
          <a:prstGeom prst="rect">
            <a:avLst/>
          </a:prstGeom>
          <a:solidFill>
            <a:srgbClr val="7030A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3200" b="1" smtClean="0"/>
              <a:t>GMM</a:t>
            </a:r>
            <a:endParaRPr lang="en-US" sz="3200" b="1"/>
          </a:p>
        </p:txBody>
      </p:sp>
      <p:graphicFrame>
        <p:nvGraphicFramePr>
          <p:cNvPr id="5" name="Object 4"/>
          <p:cNvGraphicFramePr>
            <a:graphicFrameLocks noChangeAspect="1"/>
          </p:cNvGraphicFramePr>
          <p:nvPr/>
        </p:nvGraphicFramePr>
        <p:xfrm>
          <a:off x="1524000" y="1905000"/>
          <a:ext cx="5838276" cy="4114800"/>
        </p:xfrm>
        <a:graphic>
          <a:graphicData uri="http://schemas.openxmlformats.org/presentationml/2006/ole">
            <p:oleObj spid="_x0000_s95234" name="Equation" r:id="rId3" imgW="3441600" imgH="2425680" progId="Equation.DSMT4">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p:spPr>
        <p:txBody>
          <a:bodyPr>
            <a:noAutofit/>
          </a:bodyPr>
          <a:lstStyle/>
          <a:p>
            <a:r>
              <a:rPr lang="en-US" sz="3200" b="1" smtClean="0"/>
              <a:t>GMM Approach</a:t>
            </a:r>
            <a:endParaRPr lang="en-US" sz="3200" b="1"/>
          </a:p>
        </p:txBody>
      </p:sp>
      <p:sp>
        <p:nvSpPr>
          <p:cNvPr id="3" name="Content Placeholder 2"/>
          <p:cNvSpPr>
            <a:spLocks noGrp="1"/>
          </p:cNvSpPr>
          <p:nvPr>
            <p:ph idx="1"/>
          </p:nvPr>
        </p:nvSpPr>
        <p:spPr>
          <a:xfrm>
            <a:off x="1295400" y="1676400"/>
            <a:ext cx="7086600" cy="4525963"/>
          </a:xfrm>
        </p:spPr>
        <p:txBody>
          <a:bodyPr>
            <a:normAutofit/>
          </a:bodyPr>
          <a:lstStyle/>
          <a:p>
            <a:pPr>
              <a:buNone/>
            </a:pPr>
            <a:r>
              <a:rPr lang="en-US" sz="2800" smtClean="0">
                <a:sym typeface="Wingdings"/>
              </a:rPr>
              <a:t>  </a:t>
            </a:r>
            <a:r>
              <a:rPr lang="en-US" sz="2400" smtClean="0">
                <a:sym typeface="Symbol"/>
              </a:rPr>
              <a:t>Spatial autocorrelation induces</a:t>
            </a:r>
            <a:br>
              <a:rPr lang="en-US" sz="2400" smtClean="0">
                <a:sym typeface="Symbol"/>
              </a:rPr>
            </a:br>
            <a:r>
              <a:rPr lang="en-US" sz="2400" smtClean="0">
                <a:sym typeface="Symbol"/>
              </a:rPr>
              <a:t>  heteroscedasticity that is a function of </a:t>
            </a:r>
          </a:p>
          <a:p>
            <a:pPr>
              <a:buNone/>
            </a:pPr>
            <a:r>
              <a:rPr lang="en-US" sz="2800" smtClean="0">
                <a:sym typeface="Wingdings"/>
              </a:rPr>
              <a:t>  </a:t>
            </a:r>
            <a:r>
              <a:rPr lang="en-US" sz="2400" smtClean="0">
                <a:sym typeface="Symbol"/>
              </a:rPr>
              <a:t>Moment equations include the</a:t>
            </a:r>
            <a:br>
              <a:rPr lang="en-US" sz="2400" smtClean="0">
                <a:sym typeface="Symbol"/>
              </a:rPr>
            </a:br>
            <a:r>
              <a:rPr lang="en-US" sz="2400" smtClean="0">
                <a:sym typeface="Symbol"/>
              </a:rPr>
              <a:t>  heteroscedasticity and an additional</a:t>
            </a:r>
            <a:br>
              <a:rPr lang="en-US" sz="2400" smtClean="0">
                <a:sym typeface="Symbol"/>
              </a:rPr>
            </a:br>
            <a:r>
              <a:rPr lang="en-US" sz="2400" smtClean="0">
                <a:sym typeface="Symbol"/>
              </a:rPr>
              <a:t>  instrumental variable for identifying .</a:t>
            </a:r>
          </a:p>
          <a:p>
            <a:pPr>
              <a:buNone/>
            </a:pPr>
            <a:r>
              <a:rPr lang="en-US" sz="2800" smtClean="0">
                <a:sym typeface="Wingdings"/>
              </a:rPr>
              <a:t>  </a:t>
            </a:r>
            <a:r>
              <a:rPr lang="en-US" sz="2400" smtClean="0">
                <a:sym typeface="Symbol"/>
              </a:rPr>
              <a:t>LM test of   = 0 is carried out under the null</a:t>
            </a:r>
            <a:br>
              <a:rPr lang="en-US" sz="2400" smtClean="0">
                <a:sym typeface="Symbol"/>
              </a:rPr>
            </a:br>
            <a:r>
              <a:rPr lang="en-US" sz="2400" smtClean="0">
                <a:sym typeface="Symbol"/>
              </a:rPr>
              <a:t>  hypothesis that  =  0.</a:t>
            </a:r>
          </a:p>
          <a:p>
            <a:pPr>
              <a:buNone/>
            </a:pPr>
            <a:r>
              <a:rPr lang="en-US" sz="2800" smtClean="0">
                <a:sym typeface="Wingdings"/>
              </a:rPr>
              <a:t>  </a:t>
            </a:r>
            <a:r>
              <a:rPr lang="en-US" sz="2400" smtClean="0">
                <a:sym typeface="Symbol"/>
              </a:rPr>
              <a:t>Application: Contract type in pricing for 118</a:t>
            </a:r>
            <a:br>
              <a:rPr lang="en-US" sz="2400" smtClean="0">
                <a:sym typeface="Symbol"/>
              </a:rPr>
            </a:br>
            <a:r>
              <a:rPr lang="en-US" sz="2400" smtClean="0">
                <a:sym typeface="Symbol"/>
              </a:rPr>
              <a:t>  Vancouver service stations.</a:t>
            </a:r>
            <a:endParaRPr lang="en-US" sz="240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731838"/>
          </a:xfrm>
        </p:spPr>
        <p:txBody>
          <a:bodyPr>
            <a:normAutofit/>
          </a:bodyPr>
          <a:lstStyle/>
          <a:p>
            <a:r>
              <a:rPr lang="en-US" sz="3200" b="1" smtClean="0"/>
              <a:t>Copula Method and Parameterization</a:t>
            </a:r>
            <a:endParaRPr lang="en-US" sz="3200" b="1"/>
          </a:p>
        </p:txBody>
      </p:sp>
      <p:sp>
        <p:nvSpPr>
          <p:cNvPr id="5" name="TextBox 4"/>
          <p:cNvSpPr txBox="1"/>
          <p:nvPr/>
        </p:nvSpPr>
        <p:spPr>
          <a:xfrm>
            <a:off x="457200" y="1524000"/>
            <a:ext cx="7924800" cy="461665"/>
          </a:xfrm>
          <a:prstGeom prst="rect">
            <a:avLst/>
          </a:prstGeom>
          <a:noFill/>
          <a:ln w="6350">
            <a:solidFill>
              <a:schemeClr val="tx1"/>
            </a:solidFill>
          </a:ln>
        </p:spPr>
        <p:txBody>
          <a:bodyPr wrap="square" rtlCol="0">
            <a:spAutoFit/>
          </a:bodyPr>
          <a:lstStyle/>
          <a:p>
            <a:r>
              <a:rPr lang="en-US" sz="1200" smtClean="0">
                <a:latin typeface="Tahoma" pitchFamily="34" charset="0"/>
                <a:ea typeface="Tahoma" pitchFamily="34" charset="0"/>
                <a:cs typeface="Tahoma" pitchFamily="34" charset="0"/>
              </a:rPr>
              <a:t>Bhat, C. and Sener, I., (2009)  “A </a:t>
            </a:r>
            <a:r>
              <a:rPr lang="en-US" sz="1200">
                <a:latin typeface="Tahoma" pitchFamily="34" charset="0"/>
                <a:ea typeface="Tahoma" pitchFamily="34" charset="0"/>
                <a:cs typeface="Tahoma" pitchFamily="34" charset="0"/>
              </a:rPr>
              <a:t>copula-based closed-form binary logit choice model</a:t>
            </a:r>
          </a:p>
          <a:p>
            <a:r>
              <a:rPr lang="en-US" sz="1200">
                <a:latin typeface="Tahoma" pitchFamily="34" charset="0"/>
                <a:ea typeface="Tahoma" pitchFamily="34" charset="0"/>
                <a:cs typeface="Tahoma" pitchFamily="34" charset="0"/>
              </a:rPr>
              <a:t>for accommodating spatial correlation </a:t>
            </a:r>
            <a:r>
              <a:rPr lang="en-US" sz="1200" smtClean="0">
                <a:latin typeface="Tahoma" pitchFamily="34" charset="0"/>
                <a:ea typeface="Tahoma" pitchFamily="34" charset="0"/>
                <a:cs typeface="Tahoma" pitchFamily="34" charset="0"/>
              </a:rPr>
              <a:t>across observational units,” </a:t>
            </a:r>
            <a:r>
              <a:rPr lang="nn-NO" sz="1200" smtClean="0">
                <a:latin typeface="Tahoma" pitchFamily="34" charset="0"/>
                <a:ea typeface="Tahoma" pitchFamily="34" charset="0"/>
                <a:cs typeface="Tahoma" pitchFamily="34" charset="0"/>
              </a:rPr>
              <a:t>Journal of Geographical Systems, 11, 243–272</a:t>
            </a:r>
            <a:endParaRPr lang="en-US" sz="1200">
              <a:latin typeface="Tahoma" pitchFamily="34" charset="0"/>
              <a:ea typeface="Tahoma" pitchFamily="34" charset="0"/>
              <a:cs typeface="Tahoma" pitchFamily="34" charset="0"/>
            </a:endParaRPr>
          </a:p>
        </p:txBody>
      </p:sp>
      <p:graphicFrame>
        <p:nvGraphicFramePr>
          <p:cNvPr id="4" name="Object 3"/>
          <p:cNvGraphicFramePr>
            <a:graphicFrameLocks noChangeAspect="1"/>
          </p:cNvGraphicFramePr>
          <p:nvPr/>
        </p:nvGraphicFramePr>
        <p:xfrm>
          <a:off x="1219200" y="2438400"/>
          <a:ext cx="6611471" cy="3048000"/>
        </p:xfrm>
        <a:graphic>
          <a:graphicData uri="http://schemas.openxmlformats.org/presentationml/2006/ole">
            <p:oleObj spid="_x0000_s96258" name="Equation" r:id="rId3" imgW="3746160" imgH="1726920" progId="Equation.DSMT4">
              <p:embed/>
            </p:oleObj>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2"/>
          <a:srcRect/>
          <a:stretch>
            <a:fillRect/>
          </a:stretch>
        </p:blipFill>
        <p:spPr bwMode="auto">
          <a:xfrm>
            <a:off x="228600" y="1981200"/>
            <a:ext cx="8425214" cy="320040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smtClean="0"/>
              <a:t>Copula Representation</a:t>
            </a:r>
            <a:endParaRPr lang="en-US"/>
          </a:p>
        </p:txBody>
      </p:sp>
      <p:sp>
        <p:nvSpPr>
          <p:cNvPr id="6" name="Rectangle 5"/>
          <p:cNvSpPr/>
          <p:nvPr/>
        </p:nvSpPr>
        <p:spPr>
          <a:xfrm>
            <a:off x="152400" y="4495800"/>
            <a:ext cx="8610600" cy="762000"/>
          </a:xfrm>
          <a:prstGeom prst="rect">
            <a:avLst/>
          </a:prstGeom>
          <a:solidFill>
            <a:srgbClr val="7030A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Model</a:t>
            </a:r>
            <a:endParaRPr lang="en-US"/>
          </a:p>
        </p:txBody>
      </p:sp>
      <p:pic>
        <p:nvPicPr>
          <p:cNvPr id="98306" name="Picture 2"/>
          <p:cNvPicPr>
            <a:picLocks noChangeAspect="1" noChangeArrowheads="1"/>
          </p:cNvPicPr>
          <p:nvPr/>
        </p:nvPicPr>
        <p:blipFill>
          <a:blip r:embed="rId2"/>
          <a:srcRect/>
          <a:stretch>
            <a:fillRect/>
          </a:stretch>
        </p:blipFill>
        <p:spPr bwMode="auto">
          <a:xfrm>
            <a:off x="685800" y="1828800"/>
            <a:ext cx="7656599" cy="4257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Likelihood</a:t>
            </a:r>
            <a:endParaRPr lang="en-US"/>
          </a:p>
        </p:txBody>
      </p:sp>
      <p:pic>
        <p:nvPicPr>
          <p:cNvPr id="99330" name="Picture 2"/>
          <p:cNvPicPr>
            <a:picLocks noChangeAspect="1" noChangeArrowheads="1"/>
          </p:cNvPicPr>
          <p:nvPr/>
        </p:nvPicPr>
        <p:blipFill>
          <a:blip r:embed="rId2"/>
          <a:srcRect/>
          <a:stretch>
            <a:fillRect/>
          </a:stretch>
        </p:blipFill>
        <p:spPr bwMode="auto">
          <a:xfrm>
            <a:off x="762000" y="2133600"/>
            <a:ext cx="7543800" cy="22978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Parameterization</a:t>
            </a:r>
            <a:endParaRPr lang="en-US"/>
          </a:p>
        </p:txBody>
      </p:sp>
      <p:pic>
        <p:nvPicPr>
          <p:cNvPr id="100354" name="Picture 2"/>
          <p:cNvPicPr>
            <a:picLocks noChangeAspect="1" noChangeArrowheads="1"/>
          </p:cNvPicPr>
          <p:nvPr/>
        </p:nvPicPr>
        <p:blipFill>
          <a:blip r:embed="rId2"/>
          <a:srcRect/>
          <a:stretch>
            <a:fillRect/>
          </a:stretch>
        </p:blipFill>
        <p:spPr bwMode="auto">
          <a:xfrm>
            <a:off x="1676400" y="1905000"/>
            <a:ext cx="4124325" cy="1514475"/>
          </a:xfrm>
          <a:prstGeom prst="rect">
            <a:avLst/>
          </a:prstGeom>
          <a:noFill/>
          <a:ln w="9525">
            <a:noFill/>
            <a:miter lim="800000"/>
            <a:headEnd/>
            <a:tailEnd/>
          </a:ln>
          <a:effectLst/>
        </p:spPr>
      </p:pic>
      <p:pic>
        <p:nvPicPr>
          <p:cNvPr id="100355" name="Picture 3"/>
          <p:cNvPicPr>
            <a:picLocks noChangeAspect="1" noChangeArrowheads="1"/>
          </p:cNvPicPr>
          <p:nvPr/>
        </p:nvPicPr>
        <p:blipFill>
          <a:blip r:embed="rId3"/>
          <a:srcRect/>
          <a:stretch>
            <a:fillRect/>
          </a:stretch>
        </p:blipFill>
        <p:spPr bwMode="auto">
          <a:xfrm>
            <a:off x="209550" y="3581400"/>
            <a:ext cx="8934450" cy="17974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a:srcRect/>
          <a:stretch>
            <a:fillRect/>
          </a:stretch>
        </p:blipFill>
        <p:spPr bwMode="auto">
          <a:xfrm>
            <a:off x="1981200" y="914400"/>
            <a:ext cx="5019675" cy="5810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2"/>
          <a:srcRect/>
          <a:stretch>
            <a:fillRect/>
          </a:stretch>
        </p:blipFill>
        <p:spPr bwMode="auto">
          <a:xfrm>
            <a:off x="914400" y="1524000"/>
            <a:ext cx="7182770" cy="3886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762000"/>
          </a:xfrm>
        </p:spPr>
        <p:txBody>
          <a:bodyPr>
            <a:normAutofit/>
          </a:bodyPr>
          <a:lstStyle/>
          <a:p>
            <a:r>
              <a:rPr lang="en-US" smtClean="0"/>
              <a:t>Other Approaches</a:t>
            </a:r>
            <a:endParaRPr lang="en-US"/>
          </a:p>
        </p:txBody>
      </p:sp>
      <p:sp>
        <p:nvSpPr>
          <p:cNvPr id="3" name="Content Placeholder 2"/>
          <p:cNvSpPr>
            <a:spLocks noGrp="1"/>
          </p:cNvSpPr>
          <p:nvPr>
            <p:ph idx="1"/>
          </p:nvPr>
        </p:nvSpPr>
        <p:spPr>
          <a:xfrm>
            <a:off x="533400" y="2819400"/>
            <a:ext cx="8229600" cy="3124200"/>
          </a:xfrm>
        </p:spPr>
        <p:txBody>
          <a:bodyPr/>
          <a:lstStyle/>
          <a:p>
            <a:pPr>
              <a:buNone/>
            </a:pPr>
            <a:r>
              <a:rPr lang="en-US" sz="2800" smtClean="0">
                <a:sym typeface="Wingdings"/>
              </a:rPr>
              <a:t></a:t>
            </a:r>
            <a:r>
              <a:rPr lang="en-US" smtClean="0">
                <a:sym typeface="Wingdings"/>
              </a:rPr>
              <a:t>   </a:t>
            </a:r>
            <a:r>
              <a:rPr lang="en-US" sz="2400" smtClean="0"/>
              <a:t>Case (1992): Define “regions” or neighborhoods.  No</a:t>
            </a:r>
            <a:br>
              <a:rPr lang="en-US" sz="2400" smtClean="0"/>
            </a:br>
            <a:r>
              <a:rPr lang="en-US" sz="2400" smtClean="0"/>
              <a:t>   correlation across regions.  Produces essentially a</a:t>
            </a:r>
            <a:br>
              <a:rPr lang="en-US" sz="2400" smtClean="0"/>
            </a:br>
            <a:r>
              <a:rPr lang="en-US" sz="2400" smtClean="0"/>
              <a:t>   panel data probit model.</a:t>
            </a:r>
          </a:p>
          <a:p>
            <a:pPr>
              <a:buNone/>
            </a:pPr>
            <a:r>
              <a:rPr lang="en-US" sz="2800" smtClean="0">
                <a:sym typeface="Wingdings"/>
              </a:rPr>
              <a:t></a:t>
            </a:r>
            <a:r>
              <a:rPr lang="en-US" sz="2400" smtClean="0">
                <a:sym typeface="Wingdings"/>
              </a:rPr>
              <a:t>    </a:t>
            </a:r>
            <a:r>
              <a:rPr lang="en-US" sz="2400" smtClean="0"/>
              <a:t>Beron and Vijverberg (2003):  Brute force integration</a:t>
            </a:r>
            <a:br>
              <a:rPr lang="en-US" sz="2400" smtClean="0"/>
            </a:br>
            <a:r>
              <a:rPr lang="en-US" sz="2400" smtClean="0"/>
              <a:t>    using GHK simulator in a probit model.</a:t>
            </a:r>
            <a:r>
              <a:rPr lang="en-US" sz="2400" smtClean="0">
                <a:sym typeface="Wingdings"/>
              </a:rPr>
              <a:t> </a:t>
            </a:r>
          </a:p>
          <a:p>
            <a:pPr>
              <a:buNone/>
            </a:pPr>
            <a:r>
              <a:rPr lang="en-US" sz="2800" smtClean="0">
                <a:sym typeface="Wingdings"/>
              </a:rPr>
              <a:t></a:t>
            </a:r>
            <a:r>
              <a:rPr lang="en-US" sz="2400" smtClean="0">
                <a:sym typeface="Wingdings"/>
              </a:rPr>
              <a:t>    Others.  See Bhat and Sener (2009).</a:t>
            </a:r>
            <a:endParaRPr lang="en-US" sz="2400"/>
          </a:p>
        </p:txBody>
      </p:sp>
      <p:sp>
        <p:nvSpPr>
          <p:cNvPr id="4" name="TextBox 3"/>
          <p:cNvSpPr txBox="1"/>
          <p:nvPr/>
        </p:nvSpPr>
        <p:spPr>
          <a:xfrm>
            <a:off x="533400" y="1828800"/>
            <a:ext cx="8001000" cy="646331"/>
          </a:xfrm>
          <a:prstGeom prst="rect">
            <a:avLst/>
          </a:prstGeom>
          <a:noFill/>
          <a:ln w="6350">
            <a:solidFill>
              <a:schemeClr val="tx1"/>
            </a:solidFill>
          </a:ln>
        </p:spPr>
        <p:txBody>
          <a:bodyPr wrap="square" rtlCol="0">
            <a:spAutoFit/>
          </a:bodyPr>
          <a:lstStyle/>
          <a:p>
            <a:r>
              <a:rPr lang="en-US" sz="1200" smtClean="0">
                <a:latin typeface="Tahoma" pitchFamily="34" charset="0"/>
                <a:ea typeface="Tahoma" pitchFamily="34" charset="0"/>
                <a:cs typeface="Tahoma" pitchFamily="34" charset="0"/>
              </a:rPr>
              <a:t>Case A (1992) Neighborhood influence and technological change. Economics 22:491–508</a:t>
            </a:r>
          </a:p>
          <a:p>
            <a:r>
              <a:rPr lang="en-US" sz="1200" smtClean="0">
                <a:latin typeface="Tahoma" pitchFamily="34" charset="0"/>
                <a:ea typeface="Tahoma" pitchFamily="34" charset="0"/>
                <a:cs typeface="Tahoma" pitchFamily="34" charset="0"/>
              </a:rPr>
              <a:t>Beron KJ, Vijverberg WPM (2004) Probit in a spatial context: a monte carlo analysis. In: Anselin L, Florax RJGM, Rey SJ (eds) Advances in spatial econometrics: methodology, tools and applications. Springer,  Berlin</a:t>
            </a:r>
            <a:endParaRPr lang="en-US" sz="120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381000" y="1371600"/>
            <a:ext cx="8229600" cy="152400"/>
          </a:xfrm>
          <a:prstGeom prst="rect">
            <a:avLst/>
          </a:prstGeom>
          <a:solidFill>
            <a:schemeClr val="bg1"/>
          </a:solidFill>
          <a:ln w="19050">
            <a:noFill/>
            <a:miter lim="800000"/>
            <a:headEnd/>
            <a:tailEnd/>
          </a:ln>
        </p:spPr>
        <p:txBody>
          <a:bodyPr wrap="none" anchor="ctr"/>
          <a:lstStyle/>
          <a:p>
            <a:endParaRPr lang="en-US"/>
          </a:p>
        </p:txBody>
      </p:sp>
      <p:pic>
        <p:nvPicPr>
          <p:cNvPr id="17411" name="Picture 7"/>
          <p:cNvPicPr>
            <a:picLocks noChangeAspect="1" noChangeArrowheads="1"/>
          </p:cNvPicPr>
          <p:nvPr/>
        </p:nvPicPr>
        <p:blipFill>
          <a:blip r:embed="rId3"/>
          <a:srcRect/>
          <a:stretch>
            <a:fillRect/>
          </a:stretch>
        </p:blipFill>
        <p:spPr bwMode="auto">
          <a:xfrm>
            <a:off x="2819400" y="1524000"/>
            <a:ext cx="2971800" cy="42279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457200" y="990600"/>
            <a:ext cx="8229600" cy="762000"/>
          </a:xfrm>
        </p:spPr>
        <p:txBody>
          <a:bodyPr>
            <a:normAutofit/>
          </a:bodyPr>
          <a:lstStyle/>
          <a:p>
            <a:pPr eaLnBrk="1" hangingPunct="1"/>
            <a:r>
              <a:rPr lang="en-US" sz="3600" b="1" smtClean="0"/>
              <a:t>Ordered Probability Model</a:t>
            </a:r>
          </a:p>
        </p:txBody>
      </p:sp>
      <p:graphicFrame>
        <p:nvGraphicFramePr>
          <p:cNvPr id="1026" name="Object 4"/>
          <p:cNvGraphicFramePr>
            <a:graphicFrameLocks noChangeAspect="1"/>
          </p:cNvGraphicFramePr>
          <p:nvPr/>
        </p:nvGraphicFramePr>
        <p:xfrm>
          <a:off x="1414463" y="2070100"/>
          <a:ext cx="6392862" cy="3808413"/>
        </p:xfrm>
        <a:graphic>
          <a:graphicData uri="http://schemas.openxmlformats.org/presentationml/2006/ole">
            <p:oleObj spid="_x0000_s103426" name="Equation" r:id="rId4" imgW="3581280" imgH="2133360" progId="Equation.DSMT4">
              <p:embed/>
            </p:oleObj>
          </a:graphicData>
        </a:graphic>
      </p:graphicFrame>
      <p:sp>
        <p:nvSpPr>
          <p:cNvPr id="1028"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idx="4294967295"/>
          </p:nvPr>
        </p:nvSpPr>
        <p:spPr>
          <a:xfrm>
            <a:off x="457200" y="838200"/>
            <a:ext cx="8534400" cy="685800"/>
          </a:xfrm>
        </p:spPr>
        <p:txBody>
          <a:bodyPr>
            <a:normAutofit/>
          </a:bodyPr>
          <a:lstStyle/>
          <a:p>
            <a:pPr eaLnBrk="1" hangingPunct="1"/>
            <a:r>
              <a:rPr lang="en-US" sz="3200" b="1" smtClean="0"/>
              <a:t>Outcomes for Health Satisfaction</a:t>
            </a:r>
          </a:p>
        </p:txBody>
      </p:sp>
      <p:pic>
        <p:nvPicPr>
          <p:cNvPr id="24579" name="Picture 5"/>
          <p:cNvPicPr>
            <a:picLocks noChangeAspect="1" noChangeArrowheads="1"/>
          </p:cNvPicPr>
          <p:nvPr/>
        </p:nvPicPr>
        <p:blipFill>
          <a:blip r:embed="rId3"/>
          <a:srcRect/>
          <a:stretch>
            <a:fillRect/>
          </a:stretch>
        </p:blipFill>
        <p:spPr bwMode="auto">
          <a:xfrm>
            <a:off x="1447800" y="1752600"/>
            <a:ext cx="6553200" cy="4664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762000"/>
          </a:xfrm>
        </p:spPr>
        <p:txBody>
          <a:bodyPr>
            <a:normAutofit/>
          </a:bodyPr>
          <a:lstStyle/>
          <a:p>
            <a:r>
              <a:rPr lang="en-US" sz="3600" b="1" smtClean="0"/>
              <a:t>A Spatial Ordered Choice Model</a:t>
            </a:r>
            <a:endParaRPr lang="en-US" sz="3600" b="1"/>
          </a:p>
        </p:txBody>
      </p:sp>
      <p:sp>
        <p:nvSpPr>
          <p:cNvPr id="4" name="TextBox 3"/>
          <p:cNvSpPr txBox="1"/>
          <p:nvPr/>
        </p:nvSpPr>
        <p:spPr>
          <a:xfrm>
            <a:off x="609600" y="1676400"/>
            <a:ext cx="7924800" cy="461665"/>
          </a:xfrm>
          <a:prstGeom prst="rect">
            <a:avLst/>
          </a:prstGeom>
          <a:noFill/>
          <a:ln w="6350">
            <a:solidFill>
              <a:schemeClr val="tx1"/>
            </a:solidFill>
          </a:ln>
        </p:spPr>
        <p:txBody>
          <a:bodyPr wrap="square" rtlCol="0">
            <a:spAutoFit/>
          </a:bodyPr>
          <a:lstStyle/>
          <a:p>
            <a:r>
              <a:rPr lang="en-US" sz="1200" smtClean="0">
                <a:latin typeface="Tahoma" pitchFamily="34" charset="0"/>
                <a:ea typeface="Tahoma" pitchFamily="34" charset="0"/>
                <a:cs typeface="Tahoma" pitchFamily="34" charset="0"/>
              </a:rPr>
              <a:t>Wang, C. and Kockelman,  K., (2009) Bayesian Inference for Ordered Response Data with a Dynamic Spatial Ordered Probit Model, Working Paper, </a:t>
            </a:r>
            <a:r>
              <a:rPr lang="en-US" sz="1200">
                <a:latin typeface="Tahoma" pitchFamily="34" charset="0"/>
                <a:ea typeface="Tahoma" pitchFamily="34" charset="0"/>
                <a:cs typeface="Tahoma" pitchFamily="34" charset="0"/>
              </a:rPr>
              <a:t>Department of Civil and Environmental </a:t>
            </a:r>
            <a:r>
              <a:rPr lang="en-US" sz="1200" smtClean="0">
                <a:latin typeface="Tahoma" pitchFamily="34" charset="0"/>
                <a:ea typeface="Tahoma" pitchFamily="34" charset="0"/>
                <a:cs typeface="Tahoma" pitchFamily="34" charset="0"/>
              </a:rPr>
              <a:t>Engineering, Bucknell University.</a:t>
            </a:r>
            <a:endParaRPr lang="en-US" sz="1200">
              <a:latin typeface="Tahoma" pitchFamily="34" charset="0"/>
              <a:ea typeface="Tahoma" pitchFamily="34" charset="0"/>
              <a:cs typeface="Tahoma" pitchFamily="34" charset="0"/>
            </a:endParaRPr>
          </a:p>
        </p:txBody>
      </p:sp>
      <p:graphicFrame>
        <p:nvGraphicFramePr>
          <p:cNvPr id="109570" name="Object 2"/>
          <p:cNvGraphicFramePr>
            <a:graphicFrameLocks noChangeAspect="1"/>
          </p:cNvGraphicFramePr>
          <p:nvPr/>
        </p:nvGraphicFramePr>
        <p:xfrm>
          <a:off x="1143000" y="2438400"/>
          <a:ext cx="6553200" cy="3897213"/>
        </p:xfrm>
        <a:graphic>
          <a:graphicData uri="http://schemas.openxmlformats.org/presentationml/2006/ole">
            <p:oleObj spid="_x0000_s109570" name="Equation" r:id="rId3" imgW="4165560" imgH="2476440" progId="Equation.DSMT4">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smtClean="0"/>
              <a:t>OCM for Land Use Intensity</a:t>
            </a:r>
            <a:endParaRPr lang="en-US" sz="3600" b="1"/>
          </a:p>
        </p:txBody>
      </p:sp>
      <p:pic>
        <p:nvPicPr>
          <p:cNvPr id="105474" name="Picture 2"/>
          <p:cNvPicPr>
            <a:picLocks noChangeAspect="1" noChangeArrowheads="1"/>
          </p:cNvPicPr>
          <p:nvPr/>
        </p:nvPicPr>
        <p:blipFill>
          <a:blip r:embed="rId2"/>
          <a:srcRect/>
          <a:stretch>
            <a:fillRect/>
          </a:stretch>
        </p:blipFill>
        <p:spPr bwMode="auto">
          <a:xfrm>
            <a:off x="914400" y="2057400"/>
            <a:ext cx="7686675" cy="40038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OCM for Land Use Intensity</a:t>
            </a:r>
            <a:endParaRPr lang="en-US"/>
          </a:p>
        </p:txBody>
      </p:sp>
      <p:pic>
        <p:nvPicPr>
          <p:cNvPr id="106498" name="Picture 2"/>
          <p:cNvPicPr>
            <a:picLocks noChangeAspect="1" noChangeArrowheads="1"/>
          </p:cNvPicPr>
          <p:nvPr/>
        </p:nvPicPr>
        <p:blipFill>
          <a:blip r:embed="rId2"/>
          <a:srcRect/>
          <a:stretch>
            <a:fillRect/>
          </a:stretch>
        </p:blipFill>
        <p:spPr bwMode="auto">
          <a:xfrm>
            <a:off x="609600" y="2133600"/>
            <a:ext cx="7800975" cy="4162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smtClean="0"/>
              <a:t>Estimated Dynamic OCM</a:t>
            </a:r>
            <a:endParaRPr lang="en-US" sz="3600" b="1"/>
          </a:p>
        </p:txBody>
      </p:sp>
      <p:pic>
        <p:nvPicPr>
          <p:cNvPr id="107522" name="Picture 2"/>
          <p:cNvPicPr>
            <a:picLocks noChangeAspect="1" noChangeArrowheads="1"/>
          </p:cNvPicPr>
          <p:nvPr/>
        </p:nvPicPr>
        <p:blipFill>
          <a:blip r:embed="rId2"/>
          <a:srcRect/>
          <a:stretch>
            <a:fillRect/>
          </a:stretch>
        </p:blipFill>
        <p:spPr bwMode="auto">
          <a:xfrm>
            <a:off x="1447800" y="1828800"/>
            <a:ext cx="6234113" cy="47280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2"/>
          <a:srcRect/>
          <a:stretch>
            <a:fillRect/>
          </a:stretch>
        </p:blipFill>
        <p:spPr bwMode="auto">
          <a:xfrm>
            <a:off x="990600" y="914400"/>
            <a:ext cx="7486194" cy="556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a:bodyPr>
          <a:lstStyle/>
          <a:p>
            <a:r>
              <a:rPr lang="en-US" sz="3600" b="1" smtClean="0"/>
              <a:t>Unordered Multinomial Choice</a:t>
            </a:r>
            <a:endParaRPr lang="en-US" sz="3600" b="1"/>
          </a:p>
        </p:txBody>
      </p:sp>
      <p:graphicFrame>
        <p:nvGraphicFramePr>
          <p:cNvPr id="5" name="Object 4"/>
          <p:cNvGraphicFramePr>
            <a:graphicFrameLocks noChangeAspect="1"/>
          </p:cNvGraphicFramePr>
          <p:nvPr/>
        </p:nvGraphicFramePr>
        <p:xfrm>
          <a:off x="914400" y="2133600"/>
          <a:ext cx="7594600" cy="3429000"/>
        </p:xfrm>
        <a:graphic>
          <a:graphicData uri="http://schemas.openxmlformats.org/presentationml/2006/ole">
            <p:oleObj spid="_x0000_s179202" name="Equation" r:id="rId3" imgW="3797280" imgH="1714320" progId="Equation.DSMT4">
              <p:embed/>
            </p:oleObj>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152400" y="685800"/>
            <a:ext cx="8839200" cy="1143000"/>
          </a:xfrm>
        </p:spPr>
        <p:txBody>
          <a:bodyPr>
            <a:normAutofit/>
          </a:bodyPr>
          <a:lstStyle/>
          <a:p>
            <a:pPr algn="ctr" eaLnBrk="1" hangingPunct="1"/>
            <a:r>
              <a:rPr lang="en-US" sz="2800" b="1" smtClean="0">
                <a:solidFill>
                  <a:schemeClr val="tx1"/>
                </a:solidFill>
              </a:rPr>
              <a:t>Multinomial Unordered Choice - Transport Mode</a:t>
            </a:r>
          </a:p>
        </p:txBody>
      </p:sp>
      <p:pic>
        <p:nvPicPr>
          <p:cNvPr id="206850" name="Picture 4"/>
          <p:cNvPicPr>
            <a:picLocks noChangeAspect="1" noChangeArrowheads="1"/>
          </p:cNvPicPr>
          <p:nvPr/>
        </p:nvPicPr>
        <p:blipFill>
          <a:blip r:embed="rId3"/>
          <a:srcRect/>
          <a:stretch>
            <a:fillRect/>
          </a:stretch>
        </p:blipFill>
        <p:spPr bwMode="auto">
          <a:xfrm>
            <a:off x="2133600" y="1676400"/>
            <a:ext cx="5029201" cy="3292782"/>
          </a:xfrm>
          <a:prstGeom prst="rect">
            <a:avLst/>
          </a:prstGeom>
          <a:noFill/>
          <a:ln w="9525">
            <a:noFill/>
            <a:miter lim="800000"/>
            <a:headEnd/>
            <a:tailEnd/>
          </a:ln>
        </p:spPr>
      </p:pic>
      <p:sp>
        <p:nvSpPr>
          <p:cNvPr id="4" name="TextBox 3"/>
          <p:cNvSpPr txBox="1"/>
          <p:nvPr/>
        </p:nvSpPr>
        <p:spPr>
          <a:xfrm>
            <a:off x="2133600" y="5257800"/>
            <a:ext cx="5029200" cy="646331"/>
          </a:xfrm>
          <a:prstGeom prst="rect">
            <a:avLst/>
          </a:prstGeom>
          <a:solidFill>
            <a:srgbClr val="7030A0">
              <a:alpha val="13000"/>
            </a:srgbClr>
          </a:solidFill>
          <a:ln w="6350">
            <a:solidFill>
              <a:schemeClr val="tx1"/>
            </a:solidFill>
          </a:ln>
        </p:spPr>
        <p:txBody>
          <a:bodyPr wrap="square" rtlCol="0">
            <a:spAutoFit/>
          </a:bodyPr>
          <a:lstStyle/>
          <a:p>
            <a:r>
              <a:rPr lang="en-US" smtClean="0"/>
              <a:t>Decision: Which Type, A, T, B, C.   </a:t>
            </a:r>
          </a:p>
          <a:p>
            <a:r>
              <a:rPr lang="en-US" smtClean="0"/>
              <a:t>Depends on Income, Price, Travel Time</a:t>
            </a:r>
            <a:endParaRPr lang="en-US"/>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US" sz="3600" b="1" smtClean="0"/>
              <a:t>Spatial Multinomial Probit</a:t>
            </a:r>
            <a:endParaRPr lang="en-US" sz="3600" b="1"/>
          </a:p>
        </p:txBody>
      </p:sp>
      <p:sp>
        <p:nvSpPr>
          <p:cNvPr id="4" name="TextBox 3"/>
          <p:cNvSpPr txBox="1"/>
          <p:nvPr/>
        </p:nvSpPr>
        <p:spPr>
          <a:xfrm>
            <a:off x="304800" y="1600200"/>
            <a:ext cx="7924800" cy="461665"/>
          </a:xfrm>
          <a:prstGeom prst="rect">
            <a:avLst/>
          </a:prstGeom>
          <a:noFill/>
          <a:ln w="6350">
            <a:solidFill>
              <a:schemeClr val="tx1"/>
            </a:solidFill>
          </a:ln>
        </p:spPr>
        <p:txBody>
          <a:bodyPr wrap="square" rtlCol="0">
            <a:spAutoFit/>
          </a:bodyPr>
          <a:lstStyle/>
          <a:p>
            <a:r>
              <a:rPr lang="en-US" sz="1200" b="1" smtClean="0">
                <a:latin typeface="Tahoma" pitchFamily="34" charset="0"/>
                <a:ea typeface="Tahoma" pitchFamily="34" charset="0"/>
                <a:cs typeface="Tahoma" pitchFamily="34" charset="0"/>
              </a:rPr>
              <a:t>Chakir, R. and Parent, O. (2009) “Determinants of land use changes: A spatial multinomial probit approach, Papers in Regional Science, 88, 2, 328-346.</a:t>
            </a:r>
          </a:p>
        </p:txBody>
      </p:sp>
      <p:graphicFrame>
        <p:nvGraphicFramePr>
          <p:cNvPr id="5" name="Object 4"/>
          <p:cNvGraphicFramePr>
            <a:graphicFrameLocks noChangeAspect="1"/>
          </p:cNvGraphicFramePr>
          <p:nvPr/>
        </p:nvGraphicFramePr>
        <p:xfrm>
          <a:off x="1371600" y="2667000"/>
          <a:ext cx="5906938" cy="2514600"/>
        </p:xfrm>
        <a:graphic>
          <a:graphicData uri="http://schemas.openxmlformats.org/presentationml/2006/ole">
            <p:oleObj spid="_x0000_s180226" name="Equation" r:id="rId3" imgW="3162240" imgH="1346040" progId="Equation.DSMT4">
              <p:embed/>
            </p:oleObj>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p:cNvPicPr>
            <a:picLocks noChangeAspect="1" noChangeArrowheads="1"/>
          </p:cNvPicPr>
          <p:nvPr/>
        </p:nvPicPr>
        <p:blipFill>
          <a:blip r:embed="rId2"/>
          <a:srcRect/>
          <a:stretch>
            <a:fillRect/>
          </a:stretch>
        </p:blipFill>
        <p:spPr bwMode="auto">
          <a:xfrm>
            <a:off x="609600" y="1447800"/>
            <a:ext cx="8120743" cy="411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p:cNvPicPr>
            <a:picLocks noChangeAspect="1" noChangeArrowheads="1"/>
          </p:cNvPicPr>
          <p:nvPr/>
        </p:nvPicPr>
        <p:blipFill>
          <a:blip r:embed="rId2"/>
          <a:srcRect/>
          <a:stretch>
            <a:fillRect/>
          </a:stretch>
        </p:blipFill>
        <p:spPr bwMode="auto">
          <a:xfrm>
            <a:off x="228600" y="1828800"/>
            <a:ext cx="8164286" cy="259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p:cNvPicPr>
            <a:picLocks noChangeAspect="1" noChangeArrowheads="1"/>
          </p:cNvPicPr>
          <p:nvPr/>
        </p:nvPicPr>
        <p:blipFill>
          <a:blip r:embed="rId2"/>
          <a:srcRect/>
          <a:stretch>
            <a:fillRect/>
          </a:stretch>
        </p:blipFill>
        <p:spPr bwMode="auto">
          <a:xfrm>
            <a:off x="2133600" y="1219200"/>
            <a:ext cx="4572000" cy="2919253"/>
          </a:xfrm>
          <a:prstGeom prst="rect">
            <a:avLst/>
          </a:prstGeom>
          <a:noFill/>
          <a:ln w="9525">
            <a:noFill/>
            <a:miter lim="800000"/>
            <a:headEnd/>
            <a:tailEnd/>
          </a:ln>
          <a:effectLst/>
        </p:spPr>
      </p:pic>
      <p:pic>
        <p:nvPicPr>
          <p:cNvPr id="183299" name="Picture 3"/>
          <p:cNvPicPr>
            <a:picLocks noChangeAspect="1" noChangeArrowheads="1"/>
          </p:cNvPicPr>
          <p:nvPr/>
        </p:nvPicPr>
        <p:blipFill>
          <a:blip r:embed="rId3"/>
          <a:srcRect/>
          <a:stretch>
            <a:fillRect/>
          </a:stretch>
        </p:blipFill>
        <p:spPr bwMode="auto">
          <a:xfrm>
            <a:off x="1219200" y="4495800"/>
            <a:ext cx="6972300" cy="1352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srcRect/>
          <a:stretch>
            <a:fillRect/>
          </a:stretch>
        </p:blipFill>
        <p:spPr bwMode="auto">
          <a:xfrm>
            <a:off x="1524000" y="1752600"/>
            <a:ext cx="6453188" cy="4696993"/>
          </a:xfrm>
          <a:prstGeom prst="rect">
            <a:avLst/>
          </a:prstGeom>
          <a:noFill/>
          <a:ln w="9525">
            <a:noFill/>
            <a:miter lim="800000"/>
            <a:headEnd/>
            <a:tailEnd/>
          </a:ln>
          <a:effectLst/>
        </p:spPr>
      </p:pic>
      <p:sp>
        <p:nvSpPr>
          <p:cNvPr id="3" name="Title 2"/>
          <p:cNvSpPr>
            <a:spLocks noGrp="1"/>
          </p:cNvSpPr>
          <p:nvPr>
            <p:ph type="title"/>
          </p:nvPr>
        </p:nvSpPr>
        <p:spPr/>
        <p:txBody>
          <a:bodyPr>
            <a:normAutofit/>
          </a:bodyPr>
          <a:lstStyle/>
          <a:p>
            <a:r>
              <a:rPr lang="en-US" sz="3600" b="1" smtClean="0"/>
              <a:t>Modeling Counts</a:t>
            </a:r>
            <a:endParaRPr lang="en-US" sz="3600" b="1"/>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Canonical Model</a:t>
            </a:r>
            <a:endParaRPr lang="en-US"/>
          </a:p>
        </p:txBody>
      </p:sp>
      <p:graphicFrame>
        <p:nvGraphicFramePr>
          <p:cNvPr id="3" name="Object 2"/>
          <p:cNvGraphicFramePr>
            <a:graphicFrameLocks noChangeAspect="1"/>
          </p:cNvGraphicFramePr>
          <p:nvPr/>
        </p:nvGraphicFramePr>
        <p:xfrm>
          <a:off x="1828799" y="2590800"/>
          <a:ext cx="5895703" cy="3810000"/>
        </p:xfrm>
        <a:graphic>
          <a:graphicData uri="http://schemas.openxmlformats.org/presentationml/2006/ole">
            <p:oleObj spid="_x0000_s184322" name="Equation" r:id="rId3" imgW="3340080" imgH="2158920" progId="Equation.DSMT4">
              <p:embed/>
            </p:oleObj>
          </a:graphicData>
        </a:graphic>
      </p:graphicFrame>
      <p:sp>
        <p:nvSpPr>
          <p:cNvPr id="4" name="TextBox 3"/>
          <p:cNvSpPr txBox="1"/>
          <p:nvPr/>
        </p:nvSpPr>
        <p:spPr>
          <a:xfrm>
            <a:off x="1143000" y="1828800"/>
            <a:ext cx="7391400" cy="461665"/>
          </a:xfrm>
          <a:prstGeom prst="rect">
            <a:avLst/>
          </a:prstGeom>
          <a:noFill/>
          <a:ln w="6350">
            <a:solidFill>
              <a:schemeClr val="tx1"/>
            </a:solidFill>
          </a:ln>
        </p:spPr>
        <p:txBody>
          <a:bodyPr wrap="square" rtlCol="0">
            <a:spAutoFit/>
          </a:bodyPr>
          <a:lstStyle/>
          <a:p>
            <a:r>
              <a:rPr lang="en-US" sz="1200" smtClean="0">
                <a:latin typeface="Tahoma" pitchFamily="34" charset="0"/>
                <a:ea typeface="Tahoma" pitchFamily="34" charset="0"/>
                <a:cs typeface="Tahoma" pitchFamily="34" charset="0"/>
              </a:rPr>
              <a:t>Rathbun, S and Fei, L (2006) “A Spatial Zero-Inflated Poisson Regression Model for Oak Regeneration,”  Environmental Ecology Statistics, 13, 2006, 409-426</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p:cNvPicPr>
            <a:picLocks noChangeAspect="1" noChangeArrowheads="1"/>
          </p:cNvPicPr>
          <p:nvPr/>
        </p:nvPicPr>
        <p:blipFill>
          <a:blip r:embed="rId2"/>
          <a:srcRect/>
          <a:stretch>
            <a:fillRect/>
          </a:stretch>
        </p:blipFill>
        <p:spPr bwMode="auto">
          <a:xfrm>
            <a:off x="838200" y="1143000"/>
            <a:ext cx="7416454"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1119</TotalTime>
  <Words>1050</Words>
  <Application>Microsoft Office PowerPoint</Application>
  <PresentationFormat>On-screen Show (4:3)</PresentationFormat>
  <Paragraphs>235</Paragraphs>
  <Slides>80</Slides>
  <Notes>29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80</vt:i4>
      </vt:variant>
    </vt:vector>
  </HeadingPairs>
  <TitlesOfParts>
    <vt:vector size="83" baseType="lpstr">
      <vt:lpstr>Office Theme</vt:lpstr>
      <vt:lpstr>Equation</vt:lpstr>
      <vt:lpstr>Bitmap Image</vt:lpstr>
      <vt:lpstr>Spatial Discrete Choice Models</vt:lpstr>
      <vt:lpstr>Spatial Correlation</vt:lpstr>
      <vt:lpstr>Spatially Autocorrelated Data</vt:lpstr>
      <vt:lpstr>The Hypothesis of Spatial Autocorrelation</vt:lpstr>
      <vt:lpstr>Spatial Discrete Choice Modeling: Agenda</vt:lpstr>
      <vt:lpstr>Linear Spatial Autocorrelation</vt:lpstr>
      <vt:lpstr>Testing for Spatial Autocorrelation</vt:lpstr>
      <vt:lpstr>Slide 8</vt:lpstr>
      <vt:lpstr>Spatial Autocorrelation</vt:lpstr>
      <vt:lpstr>Spatial Autoregression in a Linear Model</vt:lpstr>
      <vt:lpstr>Complications of the Generalized  Regression Model</vt:lpstr>
      <vt:lpstr>Panel Data Application</vt:lpstr>
      <vt:lpstr>Spatial Autocorrelation in a Panel</vt:lpstr>
      <vt:lpstr>Alternative Panel Formulations</vt:lpstr>
      <vt:lpstr>Analytical Environment</vt:lpstr>
      <vt:lpstr>Discrete Choices</vt:lpstr>
      <vt:lpstr>Discrete Choice Modeling</vt:lpstr>
      <vt:lpstr>Discrete Outcomes </vt:lpstr>
      <vt:lpstr>Simple Binary Choice: Insurance</vt:lpstr>
      <vt:lpstr>Redefined Multinomial Choice</vt:lpstr>
      <vt:lpstr>Multinomial Unordered Choice - Transport Mode</vt:lpstr>
      <vt:lpstr>Health Satisfaction (HSAT)</vt:lpstr>
      <vt:lpstr>Ordered Preferences at IMDB.com</vt:lpstr>
      <vt:lpstr>Counts of Events</vt:lpstr>
      <vt:lpstr>Modeling Discrete Outcomes</vt:lpstr>
      <vt:lpstr>Simple Binary Choice: Insurance</vt:lpstr>
      <vt:lpstr>Multinomial Unordered Choice - Transport Mode</vt:lpstr>
      <vt:lpstr>Health Satisfaction (HSAT)</vt:lpstr>
      <vt:lpstr>Counts of Events</vt:lpstr>
      <vt:lpstr>Nonlinear Spatial Modeling</vt:lpstr>
      <vt:lpstr>Two Platforms</vt:lpstr>
      <vt:lpstr>Probit and Logit Models</vt:lpstr>
      <vt:lpstr>Implied Regression Function</vt:lpstr>
      <vt:lpstr>Estimated Binary Choice Models: The Results Depend on F(ε)</vt:lpstr>
      <vt:lpstr>Slide 35</vt:lpstr>
      <vt:lpstr>Estimated Partial Effects vs. Coefficients</vt:lpstr>
      <vt:lpstr>Applications: Health Care Usage</vt:lpstr>
      <vt:lpstr>An Estimated Binary Choice Model</vt:lpstr>
      <vt:lpstr>An Estimated Ordered Choice Model</vt:lpstr>
      <vt:lpstr>An Estimated Count Data Model</vt:lpstr>
      <vt:lpstr> 210 Observations on Travel Mode  Choice</vt:lpstr>
      <vt:lpstr>An Estimated Unordered Choice Model</vt:lpstr>
      <vt:lpstr>Maximum Likelihood Estimation Cross Section Case Binary Outcome</vt:lpstr>
      <vt:lpstr>Cross Section Case</vt:lpstr>
      <vt:lpstr>Log Likelihoods for Binary Choice Models</vt:lpstr>
      <vt:lpstr>Spatially Correlated Observations Correlation Based on Unobservables</vt:lpstr>
      <vt:lpstr>Spatially Correlated Observations Correlated Utilities</vt:lpstr>
      <vt:lpstr>Log Likelihood</vt:lpstr>
      <vt:lpstr>LogL for an Unrestricted BC Model</vt:lpstr>
      <vt:lpstr>Solution Approaches for Binary Choice</vt:lpstr>
      <vt:lpstr>Pseudo Maximum Likelihood</vt:lpstr>
      <vt:lpstr>Pseudo Maximum Likelihood</vt:lpstr>
      <vt:lpstr>GMM</vt:lpstr>
      <vt:lpstr>GMM</vt:lpstr>
      <vt:lpstr>GMM Approach</vt:lpstr>
      <vt:lpstr>Copula Method and Parameterization</vt:lpstr>
      <vt:lpstr>Copula Representation</vt:lpstr>
      <vt:lpstr>Model</vt:lpstr>
      <vt:lpstr>Likelihood</vt:lpstr>
      <vt:lpstr>Parameterization</vt:lpstr>
      <vt:lpstr>Slide 61</vt:lpstr>
      <vt:lpstr>Slide 62</vt:lpstr>
      <vt:lpstr>Other Approaches</vt:lpstr>
      <vt:lpstr>Slide 64</vt:lpstr>
      <vt:lpstr>Ordered Probability Model</vt:lpstr>
      <vt:lpstr>Outcomes for Health Satisfaction</vt:lpstr>
      <vt:lpstr>A Spatial Ordered Choice Model</vt:lpstr>
      <vt:lpstr>OCM for Land Use Intensity</vt:lpstr>
      <vt:lpstr>OCM for Land Use Intensity</vt:lpstr>
      <vt:lpstr>Estimated Dynamic OCM</vt:lpstr>
      <vt:lpstr>Slide 71</vt:lpstr>
      <vt:lpstr>Unordered Multinomial Choice</vt:lpstr>
      <vt:lpstr>Multinomial Unordered Choice - Transport Mode</vt:lpstr>
      <vt:lpstr>Spatial Multinomial Probit</vt:lpstr>
      <vt:lpstr>Slide 75</vt:lpstr>
      <vt:lpstr>Slide 76</vt:lpstr>
      <vt:lpstr>Slide 77</vt:lpstr>
      <vt:lpstr>Modeling Counts</vt:lpstr>
      <vt:lpstr>Canonical Model</vt:lpstr>
      <vt:lpstr>Slide 80</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dc:creator>
  <cp:lastModifiedBy>Bill</cp:lastModifiedBy>
  <cp:revision>73</cp:revision>
  <dcterms:created xsi:type="dcterms:W3CDTF">2011-05-10T16:36:56Z</dcterms:created>
  <dcterms:modified xsi:type="dcterms:W3CDTF">2012-03-19T13:47:02Z</dcterms:modified>
</cp:coreProperties>
</file>