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7"/>
  </p:notesMasterIdLst>
  <p:handoutMasterIdLst>
    <p:handoutMasterId r:id="rId148"/>
  </p:handoutMasterIdLst>
  <p:sldIdLst>
    <p:sldId id="482" r:id="rId2"/>
    <p:sldId id="481" r:id="rId3"/>
    <p:sldId id="539" r:id="rId4"/>
    <p:sldId id="549" r:id="rId5"/>
    <p:sldId id="715" r:id="rId6"/>
    <p:sldId id="550" r:id="rId7"/>
    <p:sldId id="541" r:id="rId8"/>
    <p:sldId id="542" r:id="rId9"/>
    <p:sldId id="711" r:id="rId10"/>
    <p:sldId id="543" r:id="rId11"/>
    <p:sldId id="544" r:id="rId12"/>
    <p:sldId id="540" r:id="rId13"/>
    <p:sldId id="545" r:id="rId14"/>
    <p:sldId id="546" r:id="rId15"/>
    <p:sldId id="552" r:id="rId16"/>
    <p:sldId id="553" r:id="rId17"/>
    <p:sldId id="554" r:id="rId18"/>
    <p:sldId id="555" r:id="rId19"/>
    <p:sldId id="556" r:id="rId20"/>
    <p:sldId id="557" r:id="rId21"/>
    <p:sldId id="717" r:id="rId22"/>
    <p:sldId id="559" r:id="rId23"/>
    <p:sldId id="560" r:id="rId24"/>
    <p:sldId id="561" r:id="rId25"/>
    <p:sldId id="718" r:id="rId26"/>
    <p:sldId id="562" r:id="rId27"/>
    <p:sldId id="563" r:id="rId28"/>
    <p:sldId id="564" r:id="rId29"/>
    <p:sldId id="713" r:id="rId30"/>
    <p:sldId id="737" r:id="rId31"/>
    <p:sldId id="734" r:id="rId32"/>
    <p:sldId id="733" r:id="rId33"/>
    <p:sldId id="735" r:id="rId34"/>
    <p:sldId id="736" r:id="rId35"/>
    <p:sldId id="566" r:id="rId36"/>
    <p:sldId id="567" r:id="rId37"/>
    <p:sldId id="587" r:id="rId38"/>
    <p:sldId id="588" r:id="rId39"/>
    <p:sldId id="568" r:id="rId40"/>
    <p:sldId id="569" r:id="rId41"/>
    <p:sldId id="719" r:id="rId42"/>
    <p:sldId id="571" r:id="rId43"/>
    <p:sldId id="572" r:id="rId44"/>
    <p:sldId id="573" r:id="rId45"/>
    <p:sldId id="574" r:id="rId46"/>
    <p:sldId id="575" r:id="rId47"/>
    <p:sldId id="576" r:id="rId48"/>
    <p:sldId id="577" r:id="rId49"/>
    <p:sldId id="578" r:id="rId50"/>
    <p:sldId id="580" r:id="rId51"/>
    <p:sldId id="581" r:id="rId52"/>
    <p:sldId id="582" r:id="rId53"/>
    <p:sldId id="584" r:id="rId54"/>
    <p:sldId id="583" r:id="rId55"/>
    <p:sldId id="586" r:id="rId56"/>
    <p:sldId id="732" r:id="rId57"/>
    <p:sldId id="723" r:id="rId58"/>
    <p:sldId id="725" r:id="rId59"/>
    <p:sldId id="727" r:id="rId60"/>
    <p:sldId id="728" r:id="rId61"/>
    <p:sldId id="729" r:id="rId62"/>
    <p:sldId id="730" r:id="rId63"/>
    <p:sldId id="731" r:id="rId64"/>
    <p:sldId id="593" r:id="rId65"/>
    <p:sldId id="743" r:id="rId66"/>
    <p:sldId id="744" r:id="rId67"/>
    <p:sldId id="738" r:id="rId68"/>
    <p:sldId id="739" r:id="rId69"/>
    <p:sldId id="740" r:id="rId70"/>
    <p:sldId id="741" r:id="rId71"/>
    <p:sldId id="596" r:id="rId72"/>
    <p:sldId id="597" r:id="rId73"/>
    <p:sldId id="598" r:id="rId74"/>
    <p:sldId id="601" r:id="rId75"/>
    <p:sldId id="720" r:id="rId76"/>
    <p:sldId id="604" r:id="rId77"/>
    <p:sldId id="605" r:id="rId78"/>
    <p:sldId id="607" r:id="rId79"/>
    <p:sldId id="615" r:id="rId80"/>
    <p:sldId id="621" r:id="rId81"/>
    <p:sldId id="622" r:id="rId82"/>
    <p:sldId id="617" r:id="rId83"/>
    <p:sldId id="618" r:id="rId84"/>
    <p:sldId id="619" r:id="rId85"/>
    <p:sldId id="620" r:id="rId86"/>
    <p:sldId id="623" r:id="rId87"/>
    <p:sldId id="624" r:id="rId88"/>
    <p:sldId id="625" r:id="rId89"/>
    <p:sldId id="626" r:id="rId90"/>
    <p:sldId id="627" r:id="rId91"/>
    <p:sldId id="628" r:id="rId92"/>
    <p:sldId id="629" r:id="rId93"/>
    <p:sldId id="630" r:id="rId94"/>
    <p:sldId id="631" r:id="rId95"/>
    <p:sldId id="632" r:id="rId96"/>
    <p:sldId id="633" r:id="rId97"/>
    <p:sldId id="636" r:id="rId98"/>
    <p:sldId id="637" r:id="rId99"/>
    <p:sldId id="638" r:id="rId100"/>
    <p:sldId id="639" r:id="rId101"/>
    <p:sldId id="641" r:id="rId102"/>
    <p:sldId id="642" r:id="rId103"/>
    <p:sldId id="643" r:id="rId104"/>
    <p:sldId id="644" r:id="rId105"/>
    <p:sldId id="645" r:id="rId106"/>
    <p:sldId id="658" r:id="rId107"/>
    <p:sldId id="660" r:id="rId108"/>
    <p:sldId id="661" r:id="rId109"/>
    <p:sldId id="663" r:id="rId110"/>
    <p:sldId id="665" r:id="rId111"/>
    <p:sldId id="669" r:id="rId112"/>
    <p:sldId id="670" r:id="rId113"/>
    <p:sldId id="671" r:id="rId114"/>
    <p:sldId id="672" r:id="rId115"/>
    <p:sldId id="673" r:id="rId116"/>
    <p:sldId id="674" r:id="rId117"/>
    <p:sldId id="677" r:id="rId118"/>
    <p:sldId id="722" r:id="rId119"/>
    <p:sldId id="679" r:id="rId120"/>
    <p:sldId id="680" r:id="rId121"/>
    <p:sldId id="681" r:id="rId122"/>
    <p:sldId id="682" r:id="rId123"/>
    <p:sldId id="683" r:id="rId124"/>
    <p:sldId id="684" r:id="rId125"/>
    <p:sldId id="685" r:id="rId126"/>
    <p:sldId id="686" r:id="rId127"/>
    <p:sldId id="687" r:id="rId128"/>
    <p:sldId id="688" r:id="rId129"/>
    <p:sldId id="689" r:id="rId130"/>
    <p:sldId id="690" r:id="rId131"/>
    <p:sldId id="691" r:id="rId132"/>
    <p:sldId id="692" r:id="rId133"/>
    <p:sldId id="693" r:id="rId134"/>
    <p:sldId id="694" r:id="rId135"/>
    <p:sldId id="695" r:id="rId136"/>
    <p:sldId id="696" r:id="rId137"/>
    <p:sldId id="698" r:id="rId138"/>
    <p:sldId id="702" r:id="rId139"/>
    <p:sldId id="703" r:id="rId140"/>
    <p:sldId id="704" r:id="rId141"/>
    <p:sldId id="706" r:id="rId142"/>
    <p:sldId id="707" r:id="rId143"/>
    <p:sldId id="708" r:id="rId144"/>
    <p:sldId id="709" r:id="rId145"/>
    <p:sldId id="710" r:id="rId1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ECFF"/>
    <a:srgbClr val="CCCC00"/>
    <a:srgbClr val="7030A0"/>
    <a:srgbClr val="0000FF"/>
    <a:srgbClr val="6B00B4"/>
    <a:srgbClr val="8B00EA"/>
    <a:srgbClr val="0066FF"/>
    <a:srgbClr val="0000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71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handoutMaster" Target="handoutMasters/handoutMaster1.xml"/><Relationship Id="rId15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28A82-8353-486C-B641-5102CC59EF4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59C75ABA-68C0-480D-BFE6-ADEA8E6AEE9A}" type="slidenum">
              <a:rPr lang="en-US" sz="1200"/>
              <a:pPr algn="r" defTabSz="914485"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4CFC4-6E68-450F-8AEB-1E99E5FA7578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813C4F-21A3-4640-A7E8-2472AEC3B6C5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593AA8-D995-4E11-B084-51A6B4ED686B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58AAC-91CE-4413-9D41-8968290800EB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CD05C3-8D4C-4E6B-A255-3D52ED22703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991C8-B47C-453E-BA04-87A5E817F28F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9E16D8-13D4-4A84-A7C9-51644C3A791E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63597-591F-4001-8FC1-F60E05A4722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07985-AEDB-4238-99AF-A38446549511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6B69B-B7B5-4095-BE65-380AD86B9607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6797D-3139-46D1-B4BA-5D65A9B13D7D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33E61-7237-44A6-9EEB-9D2AC8123B71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ADB80-FCEC-494B-B93E-5A112154915C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0BA65-25D9-4634-856B-31B30276403D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504BD2-3CC7-427B-A198-68F96ED2D95A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43AC0-026E-463A-9461-9FD59EBDBDED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A8B2D2-23E6-4B55-9283-3010B3A1E9B2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FF8EA-9F56-424D-8145-0572B3814B40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E5FC73-A68D-4CF3-9965-A948FC244A2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5F0A5-C8EA-4E45-9424-BC81AE2B67EF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BDEC65-B5D0-484B-BC86-1F8ABA12DE74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E52DC-0A94-4140-AB64-9BBFAF5F1374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7B538-A655-4FA5-8F42-080CE6FCB6C3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2A6ED-9177-4ACD-8EDD-C857134F0035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14638-3E99-4A29-B7F3-26B744816B62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C342AF-74CE-4334-9BAB-5C5D6A0DE49B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83E37-44AF-4A31-85B5-B8D3F8293E86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D00417-E24B-44C0-901C-7F0757E1FA8D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DE0F0-6C07-4071-996B-7D6472C51876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432908-E4B5-4CDB-AE80-E30BA11099F0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112FEC-6734-4C16-93CD-F929C88F1914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71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C2F32-D31B-4F7D-A514-34558A3626AB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 txBox="1">
            <a:spLocks noGrp="1"/>
          </p:cNvSpPr>
          <p:nvPr/>
        </p:nvSpPr>
        <p:spPr bwMode="auto">
          <a:xfrm>
            <a:off x="3886409" y="8687426"/>
            <a:ext cx="2971593" cy="45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 defTabSz="914265" eaLnBrk="1" hangingPunct="1"/>
            <a:fld id="{47908AC3-1AE0-48D5-81B0-324D085B07B0}" type="slidenum">
              <a:rPr lang="en-US" sz="1300"/>
              <a:pPr algn="r" defTabSz="914265" eaLnBrk="1" hangingPunct="1"/>
              <a:t>74</a:t>
            </a:fld>
            <a:endParaRPr lang="en-US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2B31C-6E57-475E-8C1F-AD43B46B714F}" type="slidenum">
              <a:rPr lang="en-US" smtClean="0"/>
              <a:pPr/>
              <a:t>76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93C348-DEBE-4B09-8EFA-A161529FC4EF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79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BF4C2-9BC3-4BB7-B6ED-DDAEA3ECC44A}" type="slidenum">
              <a:rPr lang="en-US" smtClean="0"/>
              <a:pPr/>
              <a:t>80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C22DF1-6CAC-4DF5-8D36-34EBF38C835B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1A6B2-15F8-47BB-A8CC-54242ACF8AB3}" type="slidenum">
              <a:rPr lang="en-US" smtClean="0"/>
              <a:pPr/>
              <a:t>87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05D82-375F-4CD7-A171-3B405532AF81}" type="slidenum">
              <a:rPr lang="en-US" smtClean="0"/>
              <a:pPr/>
              <a:t>88</a:t>
            </a:fld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A27AA-AABA-402D-B6D8-612B2B107EFF}" type="slidenum">
              <a:rPr lang="en-US" smtClean="0"/>
              <a:pPr/>
              <a:t>89</a:t>
            </a:fld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301FBD-B81A-4CC5-B975-4ED17558C9D4}" type="slidenum">
              <a:rPr lang="en-US" smtClean="0"/>
              <a:pPr/>
              <a:t>90</a:t>
            </a:fld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E88B3-E374-442C-8885-00D967DE8431}" type="slidenum">
              <a:rPr lang="en-US" smtClean="0"/>
              <a:pPr/>
              <a:t>91</a:t>
            </a:fld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04380-4D80-4E15-A846-2C88E2CB3053}" type="slidenum">
              <a:rPr lang="en-US" smtClean="0"/>
              <a:pPr/>
              <a:t>94</a:t>
            </a:fld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21B54-A4BB-4FBE-82D0-88C672AD894B}" type="slidenum">
              <a:rPr lang="en-US" smtClean="0"/>
              <a:pPr/>
              <a:t>95</a:t>
            </a:fld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B9C306-1975-47B6-BFD7-57831F878A7C}" type="slidenum">
              <a:rPr lang="en-US" smtClean="0"/>
              <a:pPr/>
              <a:t>96</a:t>
            </a:fld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97</a:t>
            </a:fld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30836-BC60-4C42-A2B7-B518E3B6E0CF}" type="slidenum">
              <a:rPr lang="en-US" smtClean="0"/>
              <a:pPr/>
              <a:t>98</a:t>
            </a:fld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01540-8459-4444-97ED-F2D445FBEC86}" type="slidenum">
              <a:rPr lang="en-US" smtClean="0"/>
              <a:pPr/>
              <a:t>99</a:t>
            </a:fld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100</a:t>
            </a:fld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102</a:t>
            </a:fld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103</a:t>
            </a:fld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4B9D9-0763-42E9-81C5-411135AD8C66}" type="slidenum">
              <a:rPr lang="en-US" smtClean="0"/>
              <a:pPr/>
              <a:t>104</a:t>
            </a:fld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90851-1448-4E8D-8581-A9F06DF2389B}" type="slidenum">
              <a:rPr lang="en-US" smtClean="0"/>
              <a:pPr/>
              <a:t>105</a:t>
            </a:fld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093AA-924C-4BA1-A4FE-47209230682D}" type="slidenum">
              <a:rPr lang="en-US" smtClean="0">
                <a:cs typeface="Arial" charset="0"/>
              </a:rPr>
              <a:pPr/>
              <a:t>106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8993AE-7DF1-47FE-896A-074FECA644A2}" type="slidenum">
              <a:rPr lang="en-US" smtClean="0">
                <a:cs typeface="Arial" charset="0"/>
              </a:rPr>
              <a:pPr/>
              <a:t>110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89E8E0-8F26-4F5F-BF5C-CBFABEA4CC1E}" type="slidenum">
              <a:rPr lang="en-US" smtClean="0">
                <a:cs typeface="Arial" charset="0"/>
              </a:rPr>
              <a:pPr/>
              <a:t>113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E079AA-2C60-43CF-80E8-3D42158FFBFC}" type="slidenum">
              <a:rPr lang="en-US" smtClean="0">
                <a:cs typeface="Arial" charset="0"/>
              </a:rPr>
              <a:pPr/>
              <a:t>114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A22A1-7CF8-45EE-8BD8-89D0D05134C4}" type="slidenum">
              <a:rPr lang="en-US" smtClean="0">
                <a:cs typeface="Arial" charset="0"/>
              </a:rPr>
              <a:pPr/>
              <a:t>118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9D027422-0113-4CB0-855F-B69482172C33}" type="slidenum">
              <a:rPr lang="en-US" sz="1200"/>
              <a:pPr algn="r" defTabSz="914485" eaLnBrk="1" hangingPunct="1"/>
              <a:t>120</a:t>
            </a:fld>
            <a:endParaRPr lang="en-US" sz="120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4859DD-11EE-4814-A6BE-E84B1FC32330}" type="slidenum">
              <a:rPr lang="en-US" smtClean="0">
                <a:cs typeface="Arial" charset="0"/>
              </a:rPr>
              <a:pPr/>
              <a:t>121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1CFFF-E2F7-4385-95BF-E1675FF8A023}" type="slidenum">
              <a:rPr lang="en-US" smtClean="0">
                <a:cs typeface="Arial" charset="0"/>
              </a:rPr>
              <a:pPr/>
              <a:t>122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35F23-9FFA-4682-9DD4-1C346CCA42F3}" type="slidenum">
              <a:rPr lang="en-US" smtClean="0">
                <a:cs typeface="Arial" charset="0"/>
              </a:rPr>
              <a:pPr/>
              <a:t>125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EBEC1-A7BA-4F8B-9540-1C053920C0F2}" type="slidenum">
              <a:rPr lang="en-US" smtClean="0">
                <a:cs typeface="Arial" charset="0"/>
              </a:rPr>
              <a:pPr/>
              <a:t>131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058A4-CA8D-46FF-9B27-6209E78B47DC}" type="slidenum">
              <a:rPr lang="en-US" smtClean="0">
                <a:cs typeface="Arial" charset="0"/>
              </a:rPr>
              <a:pPr/>
              <a:t>132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05944-27DB-4BEA-B36D-5C0253A011DE}" type="slidenum">
              <a:rPr lang="en-US" smtClean="0">
                <a:cs typeface="Arial" charset="0"/>
              </a:rPr>
              <a:pPr/>
              <a:t>133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9D3A6C-E334-417D-9F3C-5AF2224BA83B}" type="slidenum">
              <a:rPr lang="en-US" smtClean="0">
                <a:cs typeface="Arial" charset="0"/>
              </a:rPr>
              <a:pPr/>
              <a:t>134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6C10E9-5910-4146-AD33-393209E2692C}" type="slidenum">
              <a:rPr lang="en-US" smtClean="0">
                <a:cs typeface="Arial" charset="0"/>
              </a:rPr>
              <a:pPr/>
              <a:t>135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26CDD3-68BA-41F6-B9D3-5F3BF2F4BCBA}" type="slidenum">
              <a:rPr lang="en-US" smtClean="0">
                <a:cs typeface="Arial" charset="0"/>
              </a:rPr>
              <a:pPr/>
              <a:t>136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defTabSz="914485" eaLnBrk="1" hangingPunct="1"/>
            <a:fld id="{A7755789-AACD-4754-BBED-0E516C17D2CA}" type="slidenum">
              <a:rPr lang="en-US" sz="1200"/>
              <a:pPr algn="r" defTabSz="914485" eaLnBrk="1" hangingPunct="1"/>
              <a:t>137</a:t>
            </a:fld>
            <a:endParaRPr lang="en-US" sz="120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2AF5C-A880-43F8-8D6E-F9D14F37026C}" type="slidenum">
              <a:rPr lang="en-US" smtClean="0">
                <a:cs typeface="Arial" charset="0"/>
              </a:rPr>
              <a:pPr/>
              <a:t>138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6520F0-76C7-45AA-B22C-5997FCA7E657}" type="slidenum">
              <a:rPr lang="en-US" smtClean="0">
                <a:cs typeface="Arial" charset="0"/>
              </a:rPr>
              <a:pPr/>
              <a:t>139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1CB4C4-9367-4677-BAA8-63F935DC8D7C}" type="slidenum">
              <a:rPr lang="en-US" smtClean="0">
                <a:cs typeface="Arial" charset="0"/>
              </a:rPr>
              <a:pPr/>
              <a:t>140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2CEC0E-2179-4C30-9A7F-5590E386FB8A}" type="slidenum">
              <a:rPr lang="en-US" smtClean="0">
                <a:cs typeface="Arial" charset="0"/>
              </a:rPr>
              <a:pPr/>
              <a:t>142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44CE4-5AB8-4BED-91AF-2A01B222C774}" type="slidenum">
              <a:rPr lang="en-US" smtClean="0">
                <a:cs typeface="Arial" charset="0"/>
              </a:rPr>
              <a:pPr/>
              <a:t>143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64E27-B17D-4FBB-957E-BD2ABD315068}" type="slidenum">
              <a:rPr lang="en-US" smtClean="0">
                <a:cs typeface="Arial" charset="0"/>
              </a:rPr>
              <a:pPr/>
              <a:t>144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0141D-DC07-4E62-91DD-D9208353FB93}" type="slidenum">
              <a:rPr lang="en-US" smtClean="0">
                <a:cs typeface="Arial" charset="0"/>
              </a:rPr>
              <a:pPr/>
              <a:t>145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6.bin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8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0.bin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1.bin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95.png"/><Relationship Id="rId4" Type="http://schemas.openxmlformats.org/officeDocument/2006/relationships/oleObject" Target="../embeddings/oleObject22.bin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3.bin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4.bin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5.bin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6.bin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7.bin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oleObject" Target="../embeddings/oleObject28.bin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9.bin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30.bin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1.bin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2.bin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6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3.bin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4.bin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733800"/>
            <a:ext cx="8229600" cy="1219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Empirical Methods for 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Microeconomic Applications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University of Lugano, Switzerland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May 27-31, </a:t>
            </a:r>
            <a:r>
              <a:rPr lang="en-US" sz="2800" smtClean="0">
                <a:solidFill>
                  <a:schemeClr val="folHlink"/>
                </a:solidFill>
              </a:rPr>
              <a:t>2019</a:t>
            </a: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</a:t>
            </a:r>
            <a:r>
              <a:rPr lang="en-US" sz="2400" b="1" smtClean="0">
                <a:latin typeface="Arial" charset="0"/>
              </a:rPr>
              <a:t>Business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New York University</a:t>
            </a: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1B. Binary Choice – Nonlinear Modeling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4114800"/>
            <a:ext cx="1872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8400" y="914400"/>
            <a:ext cx="1600200" cy="229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Agenda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2362200"/>
            <a:ext cx="6096000" cy="2362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Models for Binary Choice</a:t>
            </a:r>
          </a:p>
          <a:p>
            <a:pPr eaLnBrk="1" hangingPunct="1"/>
            <a:r>
              <a:rPr lang="en-US" smtClean="0">
                <a:latin typeface="Arial" charset="0"/>
              </a:rPr>
              <a:t>Specification</a:t>
            </a:r>
          </a:p>
          <a:p>
            <a:pPr eaLnBrk="1" hangingPunct="1"/>
            <a:r>
              <a:rPr lang="en-US" smtClean="0">
                <a:latin typeface="Arial" charset="0"/>
              </a:rPr>
              <a:t>Maximum Likelihood Estimation</a:t>
            </a:r>
          </a:p>
          <a:p>
            <a:pPr eaLnBrk="1" hangingPunct="1"/>
            <a:r>
              <a:rPr lang="en-US" smtClean="0">
                <a:latin typeface="Arial" charset="0"/>
              </a:rPr>
              <a:t>Estimating Partial Effects</a:t>
            </a:r>
          </a:p>
          <a:p>
            <a:pPr eaLnBrk="1" hangingPunct="1"/>
            <a:r>
              <a:rPr lang="en-US" smtClean="0">
                <a:latin typeface="Arial" charset="0"/>
              </a:rPr>
              <a:t>Measuring Fit</a:t>
            </a:r>
          </a:p>
          <a:p>
            <a:pPr eaLnBrk="1" hangingPunct="1"/>
            <a:r>
              <a:rPr lang="en-US" smtClean="0">
                <a:latin typeface="Arial" charset="0"/>
              </a:rPr>
              <a:t>Testing Hypotheses</a:t>
            </a:r>
          </a:p>
          <a:p>
            <a:pPr eaLnBrk="1" hangingPunct="1"/>
            <a:r>
              <a:rPr lang="en-US" smtClean="0">
                <a:latin typeface="Arial" charset="0"/>
              </a:rPr>
              <a:t>Panel Data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7030A0"/>
                </a:solidFill>
              </a:rPr>
              <a:t>Application: Health Care Usage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382000" cy="44319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FF3300"/>
                </a:solidFill>
              </a:rPr>
              <a:t>German Health Care Usage </a:t>
            </a:r>
            <a:r>
              <a:rPr lang="en-US" sz="1600" b="1" smtClean="0">
                <a:solidFill>
                  <a:srgbClr val="FF3300"/>
                </a:solidFill>
              </a:rPr>
              <a:t>Data (GSOEP)</a:t>
            </a:r>
            <a:r>
              <a:rPr lang="en-US" sz="1400"/>
              <a:t/>
            </a:r>
            <a:br>
              <a:rPr lang="en-US" sz="1400"/>
            </a:br>
            <a:r>
              <a:rPr lang="en-US" sz="1400" smtClean="0"/>
              <a:t>Data </a:t>
            </a:r>
            <a:r>
              <a:rPr lang="en-US" sz="1400"/>
              <a:t>downloaded from Journal of Applied Econometrics Archive. This is an unbalanced panel with 7,293 </a:t>
            </a:r>
            <a:r>
              <a:rPr lang="en-US" sz="1400" smtClean="0"/>
              <a:t>individuals,</a:t>
            </a:r>
            <a:r>
              <a:rPr lang="en-US" sz="1400" b="1" smtClean="0"/>
              <a:t> Varying Numbers of Periods</a:t>
            </a:r>
            <a:r>
              <a:rPr lang="en-US" sz="1400" smtClean="0"/>
              <a:t> </a:t>
            </a:r>
            <a:r>
              <a:rPr lang="en-US" sz="1400"/>
              <a:t>They can be used for regression, count models, binary choice, ordered choice, and bivariate binary choice.  </a:t>
            </a:r>
            <a:r>
              <a:rPr lang="en-US" sz="1400" smtClean="0"/>
              <a:t>There </a:t>
            </a:r>
            <a:r>
              <a:rPr lang="en-US" sz="1400"/>
              <a:t>are altogether 27,326 observations.  The number of observations ranges from 1 to 7.  </a:t>
            </a:r>
            <a:r>
              <a:rPr lang="en-US" sz="1400" smtClean="0"/>
              <a:t>Frequencies </a:t>
            </a:r>
            <a:r>
              <a:rPr lang="en-US" sz="1400"/>
              <a:t>are: 1=1525, 2=2158, 3=825, 4=926, 5=1051, 6=1000, </a:t>
            </a:r>
            <a:r>
              <a:rPr lang="en-US" sz="1400" smtClean="0"/>
              <a:t>7=987.</a:t>
            </a:r>
            <a:r>
              <a:rPr lang="en-US" sz="1400"/>
              <a:t> </a:t>
            </a:r>
            <a:br>
              <a:rPr lang="en-US" sz="1400"/>
            </a:br>
            <a:r>
              <a:rPr lang="en-US" sz="1400"/>
              <a:t/>
            </a:r>
            <a:br>
              <a:rPr lang="en-US" sz="1400"/>
            </a:br>
            <a:r>
              <a:rPr lang="en-US" sz="1400" b="1" smtClean="0"/>
              <a:t>Variables </a:t>
            </a:r>
            <a:r>
              <a:rPr lang="en-US" sz="1400" b="1"/>
              <a:t>in the file </a:t>
            </a:r>
            <a:r>
              <a:rPr lang="en-US" sz="1400" b="1" smtClean="0"/>
              <a:t>are</a:t>
            </a:r>
            <a:endParaRPr lang="en-US" sz="1400"/>
          </a:p>
          <a:p>
            <a:r>
              <a:rPr lang="en-US" sz="1400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DOCTOR  	=  1(Number of doctor visits &gt; 0)</a:t>
            </a:r>
            <a:br>
              <a:rPr lang="en-US" sz="1400" b="1">
                <a:solidFill>
                  <a:srgbClr val="FF3300"/>
                </a:solidFill>
              </a:rPr>
            </a:br>
            <a:r>
              <a:rPr lang="en-US" sz="1400" b="1"/>
              <a:t>                   </a:t>
            </a:r>
            <a:r>
              <a:rPr lang="en-US" sz="1400" b="1">
                <a:solidFill>
                  <a:srgbClr val="FF0000"/>
                </a:solidFill>
              </a:rPr>
              <a:t>HOSPITAL	=  1(Number of hospital visits &gt; 0)</a:t>
            </a:r>
          </a:p>
          <a:p>
            <a:r>
              <a:rPr lang="en-US" sz="1400" b="1"/>
              <a:t>                   </a:t>
            </a:r>
            <a:r>
              <a:rPr lang="en-US" sz="1400" b="1">
                <a:solidFill>
                  <a:srgbClr val="FF0000"/>
                </a:solidFill>
              </a:rPr>
              <a:t>HSAT       	=  health satisfaction, coded 0 (low) - 10 (high) </a:t>
            </a:r>
            <a:r>
              <a:rPr lang="en-US" sz="1400" b="1"/>
              <a:t> </a:t>
            </a:r>
          </a:p>
          <a:p>
            <a:r>
              <a:rPr lang="en-US" sz="1400" b="1">
                <a:solidFill>
                  <a:srgbClr val="FF3300"/>
                </a:solidFill>
              </a:rPr>
              <a:t>                   </a:t>
            </a:r>
            <a:r>
              <a:rPr lang="en-US" sz="1400" b="1"/>
              <a:t>DOCVIS    	=  number of doctor visits in last three months</a:t>
            </a:r>
            <a:br>
              <a:rPr lang="en-US" sz="1400" b="1"/>
            </a:br>
            <a:r>
              <a:rPr lang="en-US" sz="1400" b="1"/>
              <a:t>                   HOSPVIS  	=  number of hospital visits in last calendar year</a:t>
            </a:r>
            <a:r>
              <a:rPr lang="en-US" sz="1400" b="1">
                <a:solidFill>
                  <a:srgbClr val="FF3300"/>
                </a:solidFill>
              </a:rPr>
              <a:t/>
            </a:r>
            <a:br>
              <a:rPr lang="en-US" sz="1400" b="1">
                <a:solidFill>
                  <a:srgbClr val="FF3300"/>
                </a:solidFill>
              </a:rPr>
            </a:br>
            <a:r>
              <a:rPr lang="en-US" sz="1400" b="1">
                <a:solidFill>
                  <a:srgbClr val="FF3300"/>
                </a:solidFill>
              </a:rPr>
              <a:t>                   </a:t>
            </a:r>
            <a:r>
              <a:rPr lang="en-US" sz="1400" b="1"/>
              <a:t>PUBLIC    	=  insured in public health insurance = 1; otherwise = 0</a:t>
            </a:r>
            <a:br>
              <a:rPr lang="en-US" sz="1400" b="1"/>
            </a:br>
            <a:r>
              <a:rPr lang="en-US" sz="1400" b="1"/>
              <a:t>                   </a:t>
            </a:r>
            <a:r>
              <a:rPr lang="en-US" sz="1400" b="1">
                <a:solidFill>
                  <a:srgbClr val="FF0000"/>
                </a:solidFill>
              </a:rPr>
              <a:t>ADDON 	=  insured by add-on insurance = 1; </a:t>
            </a:r>
            <a:r>
              <a:rPr lang="en-US" sz="1400" b="1" smtClean="0">
                <a:solidFill>
                  <a:srgbClr val="FF0000"/>
                </a:solidFill>
              </a:rPr>
              <a:t>otherwise </a:t>
            </a:r>
            <a:r>
              <a:rPr lang="en-US" sz="1400" b="1">
                <a:solidFill>
                  <a:srgbClr val="FF0000"/>
                </a:solidFill>
              </a:rPr>
              <a:t>= 0</a:t>
            </a:r>
          </a:p>
          <a:p>
            <a:r>
              <a:rPr lang="en-US" sz="1400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HHNINC 	=  household nominal monthly net income in German marks / 10000</a:t>
            </a:r>
            <a:r>
              <a:rPr lang="en-US" sz="1400"/>
              <a:t>.</a:t>
            </a:r>
          </a:p>
          <a:p>
            <a:r>
              <a:rPr lang="en-US" sz="1400"/>
              <a:t>                                             (4 observations with income=0 were dropped)</a:t>
            </a:r>
            <a:br>
              <a:rPr lang="en-US" sz="1400"/>
            </a:br>
            <a:r>
              <a:rPr lang="en-US" sz="1400"/>
              <a:t>                   </a:t>
            </a:r>
            <a:r>
              <a:rPr lang="en-US" sz="1400" b="1"/>
              <a:t>HHKIDS 	=  children under age 16 in the household = 1; otherwise = 0</a:t>
            </a:r>
            <a:br>
              <a:rPr lang="en-US" sz="1400" b="1"/>
            </a:br>
            <a:r>
              <a:rPr lang="en-US" sz="1400" b="1"/>
              <a:t>                   EDUC 	=  years of schooling </a:t>
            </a:r>
          </a:p>
          <a:p>
            <a:r>
              <a:rPr lang="en-US" sz="1400" b="1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AGE 	=  age in years</a:t>
            </a:r>
          </a:p>
          <a:p>
            <a:r>
              <a:rPr lang="en-US" sz="1400" b="1"/>
              <a:t>                   </a:t>
            </a:r>
            <a:r>
              <a:rPr lang="en-US" sz="1400" b="1">
                <a:solidFill>
                  <a:srgbClr val="FF3300"/>
                </a:solidFill>
              </a:rPr>
              <a:t>FEMALE 	=  1 for female headed household, 0 for </a:t>
            </a:r>
            <a:r>
              <a:rPr lang="en-US" sz="1400" b="1" smtClean="0">
                <a:solidFill>
                  <a:srgbClr val="FF3300"/>
                </a:solidFill>
              </a:rPr>
              <a:t>male</a:t>
            </a:r>
            <a:endParaRPr lang="en-US" sz="1400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066800"/>
            <a:ext cx="5410200" cy="564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Application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00200"/>
            <a:ext cx="7620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27,326 Observations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1 to 7 years, panel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7,293 households observed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We use the 1994 year,  3,337 household observations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1143000" y="3962400"/>
            <a:ext cx="7391400" cy="24145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Descriptive Statistics</a:t>
            </a:r>
          </a:p>
          <a:p>
            <a:r>
              <a:rPr lang="en-US" sz="1600" b="1">
                <a:latin typeface="Courier New" pitchFamily="49" charset="0"/>
              </a:rPr>
              <a:t>=========================================================</a:t>
            </a:r>
          </a:p>
          <a:p>
            <a:r>
              <a:rPr lang="en-US" sz="1600" b="1">
                <a:latin typeface="Courier New" pitchFamily="49" charset="0"/>
              </a:rPr>
              <a:t>Variable     Mean       Std.Dev.     Minimum      Maximum</a:t>
            </a:r>
          </a:p>
          <a:p>
            <a:r>
              <a:rPr lang="en-US" sz="1600" b="1">
                <a:latin typeface="Courier New" pitchFamily="49" charset="0"/>
              </a:rPr>
              <a:t>--------+------------------------------------------------</a:t>
            </a:r>
          </a:p>
          <a:p>
            <a:r>
              <a:rPr lang="en-US" sz="1600" b="1">
                <a:latin typeface="Courier New" pitchFamily="49" charset="0"/>
              </a:rPr>
              <a:t>  DOCTOR|  .657980      .474456      .000000      1.00000</a:t>
            </a:r>
          </a:p>
          <a:p>
            <a:r>
              <a:rPr lang="en-US" sz="1600" b="1">
                <a:latin typeface="Courier New" pitchFamily="49" charset="0"/>
              </a:rPr>
              <a:t>     AGE|  42.6266      11.5860      25.0000      64.0000</a:t>
            </a:r>
          </a:p>
          <a:p>
            <a:r>
              <a:rPr lang="en-US" sz="1600" b="1">
                <a:latin typeface="Courier New" pitchFamily="49" charset="0"/>
              </a:rPr>
              <a:t>  HHNINC|  .444764      .216586      .340000E-01  3.00000</a:t>
            </a:r>
          </a:p>
          <a:p>
            <a:r>
              <a:rPr lang="en-US" sz="1600" b="1">
                <a:latin typeface="Courier New" pitchFamily="49" charset="0"/>
              </a:rPr>
              <a:t>  FEMALE|  .463429      .498735      .000000      1.00000</a:t>
            </a:r>
          </a:p>
          <a:p>
            <a:pPr>
              <a:spcBef>
                <a:spcPct val="50000"/>
              </a:spcBef>
            </a:pPr>
            <a:endParaRPr lang="en-US" sz="16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Simple Binary Choice: Insurance</a:t>
            </a:r>
          </a:p>
        </p:txBody>
      </p:sp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76400"/>
            <a:ext cx="758854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Censored Health Satisfaction Scale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905000"/>
            <a:ext cx="51752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5257800" y="5943600"/>
            <a:ext cx="16764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365" name="Straight Arrow Connector 8"/>
          <p:cNvCxnSpPr>
            <a:cxnSpLocks noChangeShapeType="1"/>
          </p:cNvCxnSpPr>
          <p:nvPr/>
        </p:nvCxnSpPr>
        <p:spPr bwMode="auto">
          <a:xfrm rot="10800000">
            <a:off x="2438400" y="5943600"/>
            <a:ext cx="2590800" cy="15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366" name="TextBox 10"/>
          <p:cNvSpPr txBox="1">
            <a:spLocks noChangeArrowheads="1"/>
          </p:cNvSpPr>
          <p:nvPr/>
        </p:nvSpPr>
        <p:spPr bwMode="auto">
          <a:xfrm>
            <a:off x="2514600" y="6172200"/>
            <a:ext cx="251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15367" name="TextBox 17"/>
          <p:cNvSpPr txBox="1">
            <a:spLocks noChangeArrowheads="1"/>
          </p:cNvSpPr>
          <p:nvPr/>
        </p:nvSpPr>
        <p:spPr bwMode="auto">
          <a:xfrm>
            <a:off x="4800600" y="6172200"/>
            <a:ext cx="251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   1 = Healthy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282248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0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733800"/>
            <a:ext cx="832599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038600" y="21336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Oregon Health Insurance Experiment</a:t>
            </a:r>
            <a:endParaRPr lang="en-US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Count Transformed to Indicator</a:t>
            </a:r>
          </a:p>
        </p:txBody>
      </p:sp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590800"/>
            <a:ext cx="3891125" cy="265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590800"/>
            <a:ext cx="448810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Redefined Multinomial Choice</a:t>
            </a:r>
          </a:p>
        </p:txBody>
      </p:sp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676400"/>
            <a:ext cx="7067550" cy="4830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Random Utility Approach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990600" y="2548468"/>
            <a:ext cx="7772400" cy="3276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Underlying Preference Scale, U*(choices)</a:t>
            </a:r>
          </a:p>
          <a:p>
            <a:pPr eaLnBrk="1" hangingPunct="1"/>
            <a:r>
              <a:rPr lang="en-US" smtClean="0">
                <a:latin typeface="Arial" charset="0"/>
              </a:rPr>
              <a:t>Revelation of Preferences:</a:t>
            </a:r>
          </a:p>
          <a:p>
            <a:pPr eaLnBrk="1" hangingPunct="1"/>
            <a:endParaRPr lang="en-US" sz="900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U*(choices)  </a:t>
            </a:r>
            <a:r>
              <a:rPr lang="en-US" u="sng" smtClean="0">
                <a:latin typeface="Arial" charset="0"/>
              </a:rPr>
              <a:t>&lt;</a:t>
            </a:r>
            <a:r>
              <a:rPr lang="en-US" smtClean="0">
                <a:latin typeface="Arial" charset="0"/>
              </a:rPr>
              <a:t>  0          Choice “0”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lvl="1" eaLnBrk="1" hangingPunct="1"/>
            <a:r>
              <a:rPr lang="en-US" smtClean="0">
                <a:latin typeface="Arial" charset="0"/>
              </a:rPr>
              <a:t>U*(choices)  &gt;  0          Choice “1”</a:t>
            </a:r>
          </a:p>
          <a:p>
            <a:pPr lvl="1" eaLnBrk="1" hangingPunct="1"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326148" y="3962400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4326148" y="4849811"/>
            <a:ext cx="68580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A Model for Binary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81200"/>
            <a:ext cx="7162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Yes or No decision (Buy/NotBuy, Do/NotDo)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Example, choose to visit physician or not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Model:  Net utility of visit at least once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   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  =  </a:t>
            </a:r>
            <a:r>
              <a:rPr lang="en-US" sz="2000" smtClean="0">
                <a:latin typeface="Arial" charset="0"/>
                <a:sym typeface="Symbol" pitchFamily="18" charset="2"/>
              </a:rPr>
              <a:t>+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Sex + 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r>
              <a:rPr lang="en-US" sz="2000" smtClean="0">
                <a:latin typeface="Arial" charset="0"/>
                <a:sym typeface="Symbol" pitchFamily="18" charset="2"/>
              </a:rPr>
              <a:t>Choose to visit if net utility is positive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	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r>
              <a:rPr lang="en-US" sz="2000" smtClean="0">
                <a:latin typeface="Arial" charset="0"/>
                <a:sym typeface="Symbol" pitchFamily="18" charset="2"/>
              </a:rPr>
              <a:t>Net utility = U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visit</a:t>
            </a:r>
            <a:r>
              <a:rPr lang="en-US" sz="2000" smtClean="0">
                <a:latin typeface="Arial" charset="0"/>
                <a:sym typeface="Symbol" pitchFamily="18" charset="2"/>
              </a:rPr>
              <a:t> – U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not visit</a:t>
            </a:r>
            <a:endParaRPr lang="en-US" sz="2000" smtClean="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Data:  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 	= [1,age,income,sex]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		    </a:t>
            </a:r>
            <a:r>
              <a:rPr lang="en-US" sz="2000" b="1" smtClean="0">
                <a:latin typeface="Arial" charset="0"/>
              </a:rPr>
              <a:t>y</a:t>
            </a:r>
            <a:r>
              <a:rPr lang="en-US" sz="2000" smtClean="0">
                <a:latin typeface="Arial" charset="0"/>
              </a:rPr>
              <a:t>  	= 1 if choose visit</a:t>
            </a:r>
            <a:r>
              <a:rPr lang="en-US" sz="2000" smtClean="0"/>
              <a:t>, </a:t>
            </a:r>
            <a:r>
              <a:rPr lang="en-US" sz="2000" smtClean="0">
                <a:sym typeface="Wingdings" pitchFamily="2" charset="2"/>
              </a:rPr>
              <a:t>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&gt; 0, 0 if not.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10800000" flipV="1">
            <a:off x="6477000" y="3429000"/>
            <a:ext cx="6096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6781800" y="3059668"/>
            <a:ext cx="1981200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smtClean="0">
                <a:latin typeface="+mj-lt"/>
              </a:rPr>
              <a:t>Random Utility</a:t>
            </a:r>
            <a:endParaRPr lang="en-US" sz="16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263525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981200"/>
            <a:ext cx="6781800" cy="3733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Modeling the Binary Choice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	         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= </a:t>
            </a:r>
            <a:r>
              <a:rPr lang="en-US" sz="2000" smtClean="0">
                <a:latin typeface="Arial" charset="0"/>
                <a:sym typeface="Symbol" pitchFamily="18" charset="2"/>
              </a:rPr>
              <a:t>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 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 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 + 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endParaRPr lang="en-US" sz="200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Chooses to visit:  </a:t>
            </a:r>
            <a:r>
              <a:rPr lang="en-US" sz="2000" smtClean="0">
                <a:latin typeface="Arial" charset="0"/>
              </a:rPr>
              <a:t>U</a:t>
            </a:r>
            <a:r>
              <a:rPr lang="en-US" sz="2000" baseline="-25000" smtClean="0">
                <a:latin typeface="Arial" charset="0"/>
              </a:rPr>
              <a:t>visit</a:t>
            </a:r>
            <a:r>
              <a:rPr lang="en-US" sz="2000" smtClean="0">
                <a:latin typeface="Arial" charset="0"/>
              </a:rPr>
              <a:t> &gt;  0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               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 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 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 +  &gt; 0</a:t>
            </a:r>
            <a:br>
              <a:rPr lang="en-US" sz="2000" smtClean="0">
                <a:latin typeface="Arial" charset="0"/>
                <a:sym typeface="Symbol" pitchFamily="18" charset="2"/>
              </a:rPr>
            </a:br>
            <a:endParaRPr lang="en-US" sz="2000" smtClean="0">
              <a:latin typeface="Arial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Arial" charset="0"/>
                <a:sym typeface="Symbol" pitchFamily="18" charset="2"/>
              </a:rPr>
              <a:t>                       &gt;  -[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1 </a:t>
            </a:r>
            <a:r>
              <a:rPr lang="en-US" sz="2000" smtClean="0">
                <a:latin typeface="Arial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2 </a:t>
            </a:r>
            <a:r>
              <a:rPr lang="en-US" sz="2000" smtClean="0">
                <a:latin typeface="Arial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charset="0"/>
                <a:sym typeface="Symbol" pitchFamily="18" charset="2"/>
              </a:rPr>
              <a:t>3 </a:t>
            </a:r>
            <a:r>
              <a:rPr lang="en-US" sz="2000" smtClean="0">
                <a:latin typeface="Arial" charset="0"/>
                <a:sym typeface="Symbol" pitchFamily="18" charset="2"/>
              </a:rPr>
              <a:t>Sex ]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81000" y="1066800"/>
            <a:ext cx="85344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7030A0"/>
                </a:solidFill>
                <a:latin typeface="+mj-lt"/>
              </a:rPr>
              <a:t>Choosing Between </a:t>
            </a:r>
            <a:r>
              <a:rPr lang="en-US" sz="3200" smtClean="0">
                <a:solidFill>
                  <a:srgbClr val="7030A0"/>
                </a:solidFill>
                <a:latin typeface="+mj-lt"/>
              </a:rPr>
              <a:t>Two </a:t>
            </a:r>
            <a:r>
              <a:rPr lang="en-US" sz="3200">
                <a:solidFill>
                  <a:srgbClr val="7030A0"/>
                </a:solidFill>
                <a:latin typeface="+mj-lt"/>
              </a:rPr>
              <a:t>Alternatives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An Econometric Model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70075"/>
            <a:ext cx="85344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Choose to visit iff U</a:t>
            </a:r>
            <a:r>
              <a:rPr lang="en-US" sz="1600" smtClean="0">
                <a:latin typeface="Arial" pitchFamily="34" charset="0"/>
                <a:cs typeface="Arial" pitchFamily="34" charset="0"/>
              </a:rPr>
              <a:t>visit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&gt;  0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U</a:t>
            </a:r>
            <a:r>
              <a:rPr lang="en-US" sz="1600" smtClean="0">
                <a:latin typeface="Arial" pitchFamily="34" charset="0"/>
                <a:cs typeface="Arial" pitchFamily="34" charset="0"/>
              </a:rPr>
              <a:t>visit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  = 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 +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 + </a:t>
            </a:r>
            <a:r>
              <a:rPr lang="en-US" sz="1600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U</a:t>
            </a:r>
            <a:r>
              <a:rPr lang="en-US" sz="1600" smtClean="0">
                <a:latin typeface="Arial" pitchFamily="34" charset="0"/>
                <a:cs typeface="Arial" pitchFamily="34" charset="0"/>
                <a:sym typeface="Symbol" pitchFamily="18" charset="2"/>
              </a:rPr>
              <a:t>visit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  &gt; 0      &gt; -(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Sex)</a:t>
            </a:r>
            <a:b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</a:b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           &lt;    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/>
            </a:r>
            <a:b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</a:b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Probability model: For any person observed by the analyst, </a:t>
            </a:r>
          </a:p>
          <a:p>
            <a:pPr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Prob(visit)  =  Prob[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 &lt;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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>
                <a:latin typeface="Arial" pitchFamily="34" charset="0"/>
                <a:cs typeface="Arial" pitchFamily="34" charset="0"/>
                <a:sym typeface="Symbol" pitchFamily="18" charset="2"/>
              </a:rPr>
              <a:t>Sex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]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/>
            </a:r>
            <a:b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</a:b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Note the relationship between the unobserved  and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1905000" y="5957888"/>
            <a:ext cx="5257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  <a:sym typeface="Symbol" pitchFamily="18" charset="2"/>
              </a:rPr>
              <a:t>+</a:t>
            </a:r>
            <a:r>
              <a:rPr lang="en-US" sz="2800" baseline="-25000">
                <a:latin typeface="Tahoma" pitchFamily="34" charset="0"/>
                <a:sym typeface="Symbol" pitchFamily="18" charset="2"/>
              </a:rPr>
              <a:t>1</a:t>
            </a:r>
            <a:r>
              <a:rPr lang="en-US" sz="2800">
                <a:latin typeface="Tahoma" pitchFamily="34" charset="0"/>
                <a:sym typeface="Symbol" pitchFamily="18" charset="2"/>
              </a:rPr>
              <a:t>Age + </a:t>
            </a:r>
            <a:r>
              <a:rPr lang="en-US" sz="2800" baseline="-25000">
                <a:latin typeface="Tahoma" pitchFamily="34" charset="0"/>
                <a:sym typeface="Symbol" pitchFamily="18" charset="2"/>
              </a:rPr>
              <a:t>2 </a:t>
            </a:r>
            <a:r>
              <a:rPr lang="en-US" sz="2800">
                <a:latin typeface="Tahoma" pitchFamily="34" charset="0"/>
                <a:sym typeface="Symbol" pitchFamily="18" charset="2"/>
              </a:rPr>
              <a:t>Income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>
                <a:sym typeface="Symbol" pitchFamily="18" charset="2"/>
              </a:rPr>
              <a:t>3 </a:t>
            </a:r>
            <a:r>
              <a:rPr lang="en-US" sz="2800">
                <a:latin typeface="Tahoma" pitchFamily="34" charset="0"/>
                <a:sym typeface="Symbol" pitchFamily="18" charset="2"/>
              </a:rPr>
              <a:t>Sex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351" y="1066800"/>
            <a:ext cx="8030541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Modeling Approaches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9248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Nonparametric – “relationship”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Minimal Assumptions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Minimal Conclusions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Semiparametric – “index function”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Stronger assumptions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Robust to model misspecification (heteroscedasticity)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Still weak conclusions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Parametric – “Probability function and index”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Strongest assumptions – complete specification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Strongest conclusions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</a:rPr>
              <a:t>Possibly less robust. (Not necessarily)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The Linear Probability “Model”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Nonparametric Regressions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143000" y="4786312"/>
            <a:ext cx="2209800" cy="3952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P(Visit)=f(Income)</a:t>
            </a:r>
          </a:p>
        </p:txBody>
      </p:sp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00275"/>
            <a:ext cx="3810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1550" y="4076700"/>
            <a:ext cx="40576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5638800" y="3429000"/>
            <a:ext cx="2209800" cy="3952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P(Visit)=f(Age)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7030A0"/>
                </a:solidFill>
              </a:rPr>
              <a:t>Klein and Spady Semiparametric</a:t>
            </a:r>
            <a:br>
              <a:rPr lang="en-US" smtClean="0">
                <a:solidFill>
                  <a:srgbClr val="7030A0"/>
                </a:solidFill>
              </a:rPr>
            </a:br>
            <a:r>
              <a:rPr lang="en-US" smtClean="0">
                <a:solidFill>
                  <a:srgbClr val="7030A0"/>
                </a:solidFill>
              </a:rPr>
              <a:t>No specific distribution assumed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285750" y="4343400"/>
            <a:ext cx="1609724" cy="116955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Note necessary normalizations. Coefficients are </a:t>
            </a:r>
            <a:r>
              <a:rPr lang="en-US" sz="1400" b="1" smtClean="0">
                <a:latin typeface="Arial" charset="0"/>
              </a:rPr>
              <a:t>relative to FEMALE.</a:t>
            </a:r>
            <a:endParaRPr lang="en-US" sz="1400" b="1">
              <a:latin typeface="Arial" charset="0"/>
            </a:endParaRP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2133600" y="5844381"/>
            <a:ext cx="60960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Prob(y</a:t>
            </a:r>
            <a:r>
              <a:rPr lang="en-US" baseline="-25000"/>
              <a:t>i</a:t>
            </a:r>
            <a:r>
              <a:rPr lang="en-US"/>
              <a:t> = 1 | x</a:t>
            </a:r>
            <a:r>
              <a:rPr lang="en-US" baseline="-25000"/>
              <a:t>i</a:t>
            </a:r>
            <a:r>
              <a:rPr lang="en-US"/>
              <a:t> )  </a:t>
            </a:r>
            <a:r>
              <a:rPr lang="en-US" smtClean="0"/>
              <a:t>=</a:t>
            </a:r>
            <a:r>
              <a:rPr lang="en-US" smtClean="0">
                <a:latin typeface="Calibri" pitchFamily="34" charset="0"/>
              </a:rPr>
              <a:t>G(</a:t>
            </a:r>
            <a:r>
              <a:rPr lang="en-US" b="1" smtClean="0">
                <a:latin typeface="Calibri" pitchFamily="34" charset="0"/>
                <a:sym typeface="Symbol"/>
              </a:rPr>
              <a:t>’</a:t>
            </a:r>
            <a:r>
              <a:rPr lang="en-US" b="1" smtClean="0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 G is estimated by kernel methods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4524" y="2438400"/>
            <a:ext cx="7163599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Fully Parametric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315200" cy="37338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Index Function: U* = </a:t>
            </a:r>
            <a:r>
              <a:rPr lang="el-GR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’x</a:t>
            </a:r>
            <a:r>
              <a:rPr lang="en-US" smtClean="0">
                <a:latin typeface="Arial" pitchFamily="34" charset="0"/>
                <a:cs typeface="Arial" pitchFamily="34" charset="0"/>
              </a:rPr>
              <a:t> + </a:t>
            </a:r>
            <a:r>
              <a:rPr lang="el-GR" smtClean="0">
                <a:latin typeface="Arial" pitchFamily="34" charset="0"/>
                <a:cs typeface="Arial" pitchFamily="34" charset="0"/>
              </a:rPr>
              <a:t>ε</a:t>
            </a:r>
            <a:endParaRPr lang="en-US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Observation Mechanism: y = 1[U* &gt; 0]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Distribution: </a:t>
            </a:r>
            <a:r>
              <a:rPr lang="el-GR" smtClean="0">
                <a:latin typeface="Arial" pitchFamily="34" charset="0"/>
                <a:cs typeface="Arial" pitchFamily="34" charset="0"/>
              </a:rPr>
              <a:t>ε</a:t>
            </a:r>
            <a:r>
              <a:rPr lang="en-US" smtClean="0">
                <a:latin typeface="Arial" pitchFamily="34" charset="0"/>
                <a:cs typeface="Arial" pitchFamily="34" charset="0"/>
              </a:rPr>
              <a:t> ~ f(</a:t>
            </a:r>
            <a:r>
              <a:rPr lang="el-GR" smtClean="0">
                <a:latin typeface="Arial" pitchFamily="34" charset="0"/>
                <a:cs typeface="Arial" pitchFamily="34" charset="0"/>
              </a:rPr>
              <a:t>ε</a:t>
            </a:r>
            <a:r>
              <a:rPr lang="en-US" smtClean="0">
                <a:latin typeface="Arial" pitchFamily="34" charset="0"/>
                <a:cs typeface="Arial" pitchFamily="34" charset="0"/>
              </a:rPr>
              <a:t>); Normal, Logistic, …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Maximum Likelihood Estimation:</a:t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/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>Max(</a:t>
            </a:r>
            <a:r>
              <a:rPr lang="el-GR" b="1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smtClean="0">
                <a:latin typeface="Arial" pitchFamily="34" charset="0"/>
                <a:cs typeface="Arial" pitchFamily="34" charset="0"/>
              </a:rPr>
              <a:t>) logL = </a:t>
            </a:r>
            <a:r>
              <a:rPr lang="el-GR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 log Prob(Y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mtClean="0">
                <a:latin typeface="Arial" pitchFamily="34" charset="0"/>
                <a:cs typeface="Arial" pitchFamily="34" charset="0"/>
              </a:rPr>
              <a:t>= y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|x</a:t>
            </a:r>
            <a:r>
              <a:rPr lang="en-US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mtClean="0">
                <a:latin typeface="Arial" pitchFamily="34" charset="0"/>
                <a:cs typeface="Arial" pitchFamily="34" charset="0"/>
              </a:rPr>
              <a:t>)</a:t>
            </a:r>
            <a:endParaRPr lang="el-G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8698"/>
            <a:ext cx="8477250" cy="44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12954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Parametric Logit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Parametric vs. Semiparametric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44196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  .02365/.63825 =    .04133</a:t>
            </a:r>
          </a:p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-.44198/.63825  =  -.69249</a:t>
            </a:r>
            <a:endParaRPr lang="en-US" sz="2400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819400"/>
            <a:ext cx="405809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3200"/>
            <a:ext cx="396522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04800" y="22860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           Parametric Logit                                  Klein/Spady Semiparametric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V="1">
            <a:off x="4953000" y="3048000"/>
            <a:ext cx="2286000" cy="1524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4953000" y="3505200"/>
            <a:ext cx="2286000" cy="1524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88606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Parametric Model Estimation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286000"/>
            <a:ext cx="7315200" cy="3505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How to estimate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, 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, 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, 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It’s not regression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The technique of maximum likelihood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Prob[y=1] =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Prob[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&gt; -(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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1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Age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2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Income + </a:t>
            </a:r>
            <a:r>
              <a:rPr lang="en-US" sz="20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3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Sex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)]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    </a:t>
            </a:r>
            <a:r>
              <a:rPr lang="en-US" sz="2000" smtClean="0">
                <a:latin typeface="Arial" pitchFamily="34" charset="0"/>
                <a:cs typeface="Arial" pitchFamily="34" charset="0"/>
                <a:sym typeface="Symbol" pitchFamily="18" charset="2"/>
              </a:rPr>
              <a:t>Prob[y=0]  =  1 - Prob[y=1]</a:t>
            </a:r>
            <a:r>
              <a:rPr 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Requires a model for the probability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981200" y="3390501"/>
          <a:ext cx="5375275" cy="571899"/>
        </p:xfrm>
        <a:graphic>
          <a:graphicData uri="http://schemas.openxmlformats.org/presentationml/2006/ole">
            <p:oleObj spid="_x0000_s174082" name="Equation" r:id="rId4" imgW="2552700" imgH="27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Completing the Model:  F(</a:t>
            </a:r>
            <a:r>
              <a:rPr lang="en-US" sz="4800" smtClean="0">
                <a:solidFill>
                  <a:srgbClr val="7030A0"/>
                </a:solidFill>
                <a:sym typeface="Symbol" pitchFamily="18" charset="2"/>
              </a:rPr>
              <a:t></a:t>
            </a:r>
            <a:r>
              <a:rPr lang="en-US" smtClean="0">
                <a:solidFill>
                  <a:srgbClr val="7030A0"/>
                </a:solidFill>
                <a:sym typeface="Symbol" pitchFamily="18" charset="2"/>
              </a:rPr>
              <a:t>)</a:t>
            </a:r>
            <a:endParaRPr lang="en-US" sz="4800" smtClean="0">
              <a:solidFill>
                <a:srgbClr val="7030A0"/>
              </a:solidFill>
              <a:sym typeface="Symbol" pitchFamily="18" charset="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209800"/>
            <a:ext cx="7620000" cy="3352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The distribution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Normal:       </a:t>
            </a:r>
            <a:r>
              <a:rPr lang="en-US" sz="20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natural for behavior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Logistic:      </a:t>
            </a:r>
            <a:r>
              <a:rPr lang="en-US" sz="20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LOGIT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allows “thicker tails”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Gompertz:  </a:t>
            </a:r>
            <a:r>
              <a:rPr lang="en-US" sz="20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EXTREME VALUE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, asymmetric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Others: 	      mostly experimental 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Does it matter?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Yes, large difference in estimates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Not much, quantities of interest are more stable.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8698"/>
            <a:ext cx="8477250" cy="44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1295400"/>
            <a:ext cx="8229600" cy="53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Fully Parametric Logit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Estimated Binary Choice Models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09600" y="2667000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b="1">
                <a:latin typeface="Courier" pitchFamily="49" charset="0"/>
              </a:rPr>
              <a:t>	        </a:t>
            </a:r>
            <a:r>
              <a:rPr lang="en-US" sz="1200" b="1">
                <a:latin typeface="Tahoma" pitchFamily="34" charset="0"/>
              </a:rPr>
              <a:t>LOGIT</a:t>
            </a:r>
            <a:r>
              <a:rPr lang="en-US" sz="1200" b="1">
                <a:latin typeface="Courier" pitchFamily="49" charset="0"/>
              </a:rPr>
              <a:t>                   </a:t>
            </a:r>
            <a:r>
              <a:rPr lang="en-US" sz="1200" b="1">
                <a:latin typeface="Tahoma" pitchFamily="34" charset="0"/>
              </a:rPr>
              <a:t>PROBIT</a:t>
            </a:r>
            <a:r>
              <a:rPr lang="en-US" sz="1200" b="1">
                <a:latin typeface="Courier" pitchFamily="49" charset="0"/>
              </a:rPr>
              <a:t>               </a:t>
            </a:r>
            <a:r>
              <a:rPr lang="en-US" sz="1200" b="1">
                <a:latin typeface="Tahoma" pitchFamily="34" charset="0"/>
              </a:rPr>
              <a:t>EXTREME</a:t>
            </a:r>
            <a:r>
              <a:rPr lang="en-US" sz="1200" b="1">
                <a:latin typeface="Courier" pitchFamily="49" charset="0"/>
              </a:rPr>
              <a:t>  </a:t>
            </a:r>
            <a:r>
              <a:rPr lang="en-US" sz="1200" b="1">
                <a:latin typeface="Tahoma" pitchFamily="34" charset="0"/>
              </a:rPr>
              <a:t>VALUE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Variable  Estimate  t-ratio   Estimate   t-ratio   Estimate    t-ratio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Constant   -0.42085  -2.662   -0.25179   -2.600     0.00960     0.078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Age         0.02365   7.205    0.01445    7.257     0.01878     7.129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Income     -0.44198  -2.610   -0.27128   -2.635    -0.32343    -2.536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Sex         0.63825   8.453    0.38685    8.472     0.52280     8.407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Log-L           -2097.48	          -2097.35              -2098.17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Courier New" pitchFamily="49" charset="0"/>
              </a:rPr>
              <a:t>Log-L(0)        -2169.27            -2169.27              -2169.27</a:t>
            </a:r>
          </a:p>
          <a:p>
            <a:pPr eaLnBrk="1" hangingPunct="1"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endParaRPr lang="en-US" sz="1200">
              <a:latin typeface="Courier New" pitchFamily="49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533400" y="2438400"/>
            <a:ext cx="80772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533400" y="3276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3733800" y="24384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1638300" y="24384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6019800" y="24384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33400" y="2895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819400" y="2895600"/>
            <a:ext cx="914400" cy="16002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953000" y="2895600"/>
            <a:ext cx="914400" cy="16002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315200" y="2895600"/>
            <a:ext cx="914400" cy="1600200"/>
          </a:xfrm>
          <a:prstGeom prst="rect">
            <a:avLst/>
          </a:prstGeom>
          <a:solidFill>
            <a:srgbClr val="7030A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295400" y="1600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914400" y="5638800"/>
            <a:ext cx="563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ym typeface="Symbol" pitchFamily="18" charset="2"/>
              </a:rPr>
              <a:t></a:t>
            </a:r>
            <a:r>
              <a:rPr lang="en-US" sz="2400">
                <a:sym typeface="Symbol" pitchFamily="18" charset="2"/>
              </a:rPr>
              <a:t>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Age+1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(</a:t>
            </a:r>
            <a:r>
              <a:rPr lang="en-US" sz="2400">
                <a:latin typeface="Arial" charset="0"/>
                <a:sym typeface="Symbol" pitchFamily="18" charset="2"/>
              </a:rPr>
              <a:t>Income</a:t>
            </a:r>
            <a:r>
              <a:rPr lang="en-US" sz="2400">
                <a:sym typeface="Symbol" pitchFamily="18" charset="2"/>
              </a:rPr>
              <a:t>) + 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3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latin typeface="Arial" charset="0"/>
                <a:sym typeface="Symbol" pitchFamily="18" charset="2"/>
              </a:rPr>
              <a:t>Sex</a:t>
            </a:r>
          </a:p>
        </p:txBody>
      </p:sp>
      <p:sp>
        <p:nvSpPr>
          <p:cNvPr id="35844" name="Text Box 10"/>
          <p:cNvSpPr txBox="1">
            <a:spLocks noChangeArrowheads="1"/>
          </p:cNvSpPr>
          <p:nvPr/>
        </p:nvSpPr>
        <p:spPr bwMode="auto">
          <a:xfrm>
            <a:off x="533400" y="106680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rgbClr val="7030A0"/>
                </a:solidFill>
                <a:latin typeface="Tahoma" pitchFamily="34" charset="0"/>
              </a:rPr>
              <a:t>Effect on Predicted Probability of an Increase in Age</a:t>
            </a:r>
          </a:p>
        </p:txBody>
      </p:sp>
      <p:sp>
        <p:nvSpPr>
          <p:cNvPr id="35845" name="Text Box 11"/>
          <p:cNvSpPr txBox="1">
            <a:spLocks noChangeArrowheads="1"/>
          </p:cNvSpPr>
          <p:nvPr/>
        </p:nvSpPr>
        <p:spPr bwMode="auto">
          <a:xfrm>
            <a:off x="6172200" y="56388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  <a:sym typeface="Symbol" pitchFamily="18" charset="2"/>
              </a:rPr>
              <a:t>(</a:t>
            </a:r>
            <a:r>
              <a:rPr lang="en-US" sz="2800">
                <a:sym typeface="Symbol" pitchFamily="18" charset="2"/>
              </a:rPr>
              <a:t></a:t>
            </a:r>
            <a:r>
              <a:rPr lang="en-US" sz="2800" baseline="-25000">
                <a:sym typeface="Symbol" pitchFamily="18" charset="2"/>
              </a:rPr>
              <a:t>1</a:t>
            </a:r>
            <a:r>
              <a:rPr lang="en-US" sz="2800">
                <a:latin typeface="Tahoma" pitchFamily="34" charset="0"/>
                <a:sym typeface="Symbol" pitchFamily="18" charset="2"/>
              </a:rPr>
              <a:t> </a:t>
            </a:r>
            <a:r>
              <a:rPr lang="en-US" sz="2800" smtClean="0">
                <a:latin typeface="Tahoma" pitchFamily="34" charset="0"/>
                <a:sym typeface="Symbol" pitchFamily="18" charset="2"/>
              </a:rPr>
              <a:t>&gt; 0)</a:t>
            </a:r>
            <a:endParaRPr lang="en-US" sz="2800">
              <a:latin typeface="Tahoma" pitchFamily="34" charset="0"/>
              <a:sym typeface="Symbol" pitchFamily="18" charset="2"/>
            </a:endParaRPr>
          </a:p>
        </p:txBody>
      </p:sp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7717" y="1752600"/>
            <a:ext cx="601128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Effects in Probability Models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57400"/>
            <a:ext cx="83058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Prob[Outcome]  =  some F(</a:t>
            </a:r>
            <a:r>
              <a:rPr lang="en-US" sz="2000" smtClean="0">
                <a:sym typeface="Symbol" pitchFamily="18" charset="2"/>
              </a:rPr>
              <a:t>+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Income…)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ym typeface="Symbol" pitchFamily="18" charset="2"/>
              </a:rPr>
              <a:t>“Partial effect”   =  </a:t>
            </a:r>
            <a:r>
              <a:rPr lang="en-US" sz="2000" smtClean="0"/>
              <a:t>F(</a:t>
            </a:r>
            <a:r>
              <a:rPr lang="en-US" sz="2000" smtClean="0">
                <a:sym typeface="Symbol" pitchFamily="18" charset="2"/>
              </a:rPr>
              <a:t>+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Income…) / ”x”    (derivative)</a:t>
            </a:r>
            <a:br>
              <a:rPr lang="en-US" sz="2000" smtClean="0">
                <a:sym typeface="Symbol" pitchFamily="18" charset="2"/>
              </a:rPr>
            </a:br>
            <a:endParaRPr lang="en-US" sz="2000" smtClean="0"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ym typeface="Symbol" pitchFamily="18" charset="2"/>
              </a:rPr>
              <a:t>Partial effects are derivatives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ym typeface="Symbol" pitchFamily="18" charset="2"/>
              </a:rPr>
              <a:t>Result varies with model</a:t>
            </a:r>
            <a:br>
              <a:rPr lang="en-US" sz="1800" smtClean="0">
                <a:sym typeface="Symbol" pitchFamily="18" charset="2"/>
              </a:rPr>
            </a:br>
            <a:r>
              <a:rPr lang="en-US" sz="1800" smtClean="0">
                <a:sym typeface="Symbol"/>
              </a:rPr>
              <a:t> </a:t>
            </a:r>
            <a:endParaRPr lang="en-US" sz="1800" smtClean="0">
              <a:sym typeface="Symbol" pitchFamily="18" charset="2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sym typeface="Symbol" pitchFamily="18" charset="2"/>
              </a:rPr>
              <a:t>Logit: </a:t>
            </a:r>
            <a:r>
              <a:rPr lang="en-US" sz="1600" smtClean="0"/>
              <a:t>F(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600" smtClean="0">
                <a:sym typeface="Symbol" pitchFamily="18" charset="2"/>
              </a:rPr>
              <a:t>+</a:t>
            </a:r>
            <a:r>
              <a:rPr lang="en-US" sz="1800" smtClean="0">
                <a:sym typeface="Symbol" pitchFamily="18" charset="2"/>
              </a:rPr>
              <a:t></a:t>
            </a:r>
            <a:r>
              <a:rPr lang="en-US" sz="1600" baseline="-25000" smtClean="0">
                <a:sym typeface="Symbol" pitchFamily="18" charset="2"/>
              </a:rPr>
              <a:t>1</a:t>
            </a:r>
            <a:r>
              <a:rPr lang="en-US" sz="1600" smtClean="0">
                <a:sym typeface="Symbol" pitchFamily="18" charset="2"/>
              </a:rPr>
              <a:t>Income…) /</a:t>
            </a:r>
            <a:r>
              <a:rPr lang="en-US" sz="1600" b="1" smtClean="0">
                <a:sym typeface="Symbol" pitchFamily="18" charset="2"/>
              </a:rPr>
              <a:t>x</a:t>
            </a:r>
            <a:r>
              <a:rPr lang="en-US" sz="1600" smtClean="0">
                <a:sym typeface="Symbol" pitchFamily="18" charset="2"/>
              </a:rPr>
              <a:t>            	=  Prob * (1-Prob)    </a:t>
            </a:r>
            <a:r>
              <a:rPr lang="en-US" sz="1600" smtClean="0">
                <a:sym typeface="Symbol"/>
              </a:rPr>
              <a:t></a:t>
            </a:r>
            <a:r>
              <a:rPr lang="en-US" sz="16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sym typeface="Symbol" pitchFamily="18" charset="2"/>
              </a:rPr>
              <a:t>Probit:  </a:t>
            </a:r>
            <a:r>
              <a:rPr lang="en-US" sz="1600" smtClean="0"/>
              <a:t>F(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600" smtClean="0">
                <a:sym typeface="Symbol" pitchFamily="18" charset="2"/>
              </a:rPr>
              <a:t>+</a:t>
            </a:r>
            <a:r>
              <a:rPr lang="en-US" sz="1800" smtClean="0">
                <a:sym typeface="Symbol" pitchFamily="18" charset="2"/>
              </a:rPr>
              <a:t></a:t>
            </a:r>
            <a:r>
              <a:rPr lang="en-US" sz="1600" baseline="-25000" smtClean="0">
                <a:sym typeface="Symbol" pitchFamily="18" charset="2"/>
              </a:rPr>
              <a:t>1</a:t>
            </a:r>
            <a:r>
              <a:rPr lang="en-US" sz="1600" smtClean="0">
                <a:sym typeface="Symbol" pitchFamily="18" charset="2"/>
              </a:rPr>
              <a:t>Income…)/</a:t>
            </a:r>
            <a:r>
              <a:rPr lang="en-US" sz="1600" b="1" smtClean="0">
                <a:sym typeface="Symbol" pitchFamily="18" charset="2"/>
              </a:rPr>
              <a:t>x</a:t>
            </a:r>
            <a:r>
              <a:rPr lang="en-US" sz="1600" smtClean="0">
                <a:sym typeface="Symbol" pitchFamily="18" charset="2"/>
              </a:rPr>
              <a:t>               	=  Normal density     </a:t>
            </a:r>
            <a:r>
              <a:rPr lang="en-US" sz="1600" smtClean="0">
                <a:sym typeface="Symbol"/>
              </a:rPr>
              <a:t></a:t>
            </a:r>
            <a:r>
              <a:rPr lang="en-US" sz="16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sym typeface="Symbol" pitchFamily="18" charset="2"/>
              </a:rPr>
              <a:t>Extreme Value:  </a:t>
            </a:r>
            <a:r>
              <a:rPr lang="en-US" sz="1600" smtClean="0"/>
              <a:t>F(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600" smtClean="0">
                <a:sym typeface="Symbol" pitchFamily="18" charset="2"/>
              </a:rPr>
              <a:t>+</a:t>
            </a:r>
            <a:r>
              <a:rPr lang="en-US" sz="1800" smtClean="0">
                <a:sym typeface="Symbol" pitchFamily="18" charset="2"/>
              </a:rPr>
              <a:t></a:t>
            </a:r>
            <a:r>
              <a:rPr lang="en-US" sz="1600" baseline="-25000" smtClean="0">
                <a:sym typeface="Symbol" pitchFamily="18" charset="2"/>
              </a:rPr>
              <a:t>1</a:t>
            </a:r>
            <a:r>
              <a:rPr lang="en-US" sz="1600" smtClean="0">
                <a:sym typeface="Symbol" pitchFamily="18" charset="2"/>
              </a:rPr>
              <a:t>Income…)/</a:t>
            </a:r>
            <a:r>
              <a:rPr lang="en-US" sz="1600" b="1" smtClean="0">
                <a:sym typeface="Symbol" pitchFamily="18" charset="2"/>
              </a:rPr>
              <a:t>x</a:t>
            </a:r>
            <a:r>
              <a:rPr lang="en-US" sz="1600" smtClean="0">
                <a:sym typeface="Symbol" pitchFamily="18" charset="2"/>
              </a:rPr>
              <a:t>   	=  Prob * (-log Prob) </a:t>
            </a:r>
            <a:r>
              <a:rPr lang="en-US" sz="1600" smtClean="0">
                <a:sym typeface="Symbol"/>
              </a:rPr>
              <a:t></a:t>
            </a:r>
            <a:r>
              <a:rPr lang="en-US" sz="16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 </a:t>
            </a:r>
            <a:br>
              <a:rPr lang="en-US" sz="1600" smtClean="0">
                <a:sym typeface="Symbol" pitchFamily="18" charset="2"/>
              </a:rPr>
            </a:br>
            <a:endParaRPr lang="en-US" sz="1600" smtClean="0"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smtClean="0">
                <a:sym typeface="Symbol" pitchFamily="18" charset="2"/>
              </a:rPr>
              <a:t>Scaling usually erases model differences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371600" y="3733800"/>
            <a:ext cx="7315200" cy="990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Estimated Partial Effects</a:t>
            </a:r>
            <a:endParaRPr lang="en-US"/>
          </a:p>
        </p:txBody>
      </p:sp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10641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953000"/>
            <a:ext cx="324069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648200" y="5410200"/>
            <a:ext cx="35052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n w="12700">
                  <a:noFill/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LPM Estimates Partial Effects</a:t>
            </a:r>
            <a:endParaRPr lang="en-US" b="1">
              <a:ln w="12700">
                <a:noFill/>
              </a:ln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124200"/>
            <a:ext cx="608930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19200"/>
            <a:ext cx="61341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 bwMode="auto">
          <a:xfrm>
            <a:off x="2921478" y="3775496"/>
            <a:ext cx="228600" cy="228600"/>
          </a:xfrm>
          <a:prstGeom prst="ellipse">
            <a:avLst/>
          </a:prstGeom>
          <a:solidFill>
            <a:srgbClr val="CCCC0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86407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Linear Probability vs. Logit Binary Choice Model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098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Ultimately, I think the preference for one or the other is largely generational, with people who went to graduate school prior to the Credibility Revolution preferring the probit or logit [model] 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smtClean="0"/>
              <a:t>The </a:t>
            </a:r>
            <a:r>
              <a:rPr lang="en-US" sz="4000" b="1" i="1" smtClean="0"/>
              <a:t>Linear Probability Model</a:t>
            </a:r>
            <a:endParaRPr lang="en-US" sz="4000" b="1" i="1"/>
          </a:p>
        </p:txBody>
      </p:sp>
      <p:sp>
        <p:nvSpPr>
          <p:cNvPr id="4" name="TextBox 3"/>
          <p:cNvSpPr txBox="1"/>
          <p:nvPr/>
        </p:nvSpPr>
        <p:spPr>
          <a:xfrm>
            <a:off x="381000" y="5830669"/>
            <a:ext cx="8458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/>
              <a:t>Marc F Bellemare: A Rant on Estimation with Binary Dependent Variables (Technical</a:t>
            </a:r>
            <a:r>
              <a:rPr lang="en-US" b="1" smtClean="0"/>
              <a:t>)    </a:t>
            </a:r>
            <a:r>
              <a:rPr lang="en-US" smtClean="0"/>
              <a:t> </a:t>
            </a:r>
            <a:r>
              <a:rPr lang="en-US" smtClean="0"/>
              <a:t>http</a:t>
            </a:r>
            <a:r>
              <a:rPr lang="en-US" smtClean="0"/>
              <a:t>://</a:t>
            </a:r>
            <a:r>
              <a:rPr lang="en-US" smtClean="0"/>
              <a:t>marcfbellemare.com/wordpress/8951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19200"/>
            <a:ext cx="6409118" cy="5286082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71800"/>
            <a:ext cx="830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… the right way to approach things is probably to estimate all three if possible, to present your preferred specification, and to explain in a footnote … that your results are robust to the choice of estimator.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524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smtClean="0"/>
              <a:t>Maybe </a:t>
            </a:r>
            <a:r>
              <a:rPr lang="en-US" sz="5400" b="1" i="1" smtClean="0"/>
              <a:t>Not</a:t>
            </a:r>
            <a:endParaRPr lang="en-US" sz="5400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8742568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657600"/>
            <a:ext cx="4876800" cy="292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6248400" y="5029200"/>
            <a:ext cx="144780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 for a Dummy Variable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362200"/>
            <a:ext cx="82296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,d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	= F(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+d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       		= conditional mean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Partial effect of 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  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Prob[y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= 1|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=1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  -    Prob[y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 1|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baseline="-250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Partial effect at the data means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 Probit:  </a:t>
            </a:r>
            <a:endParaRPr lang="en-US" sz="240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eaLnBrk="1" hangingPunct="1"/>
            <a:endParaRPr lang="en-US" sz="2400" smtClean="0">
              <a:latin typeface="+mj-lt"/>
              <a:sym typeface="Symbol" pitchFamily="18" charset="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057400" y="4479426"/>
          <a:ext cx="4038600" cy="702174"/>
        </p:xfrm>
        <a:graphic>
          <a:graphicData uri="http://schemas.openxmlformats.org/presentationml/2006/ole">
            <p:oleObj spid="_x0000_s175106" name="Equation" r:id="rId4" imgW="1752600" imgH="304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992187"/>
            <a:ext cx="8763000" cy="760413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Probit Partial Effect – Dummy Variable</a:t>
            </a:r>
          </a:p>
        </p:txBody>
      </p:sp>
      <p:pic>
        <p:nvPicPr>
          <p:cNvPr id="4096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8229600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660400" y="4114800"/>
            <a:ext cx="8229600" cy="5715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Binary Choice Models</a:t>
            </a:r>
            <a:endParaRPr lang="en-US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708018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b="1" smtClean="0"/>
              <a:t>Average Partial Effects</a:t>
            </a:r>
            <a:endParaRPr lang="en-US" b="1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0200"/>
            <a:ext cx="6582954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5257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>
                <a:latin typeface="Arial" pitchFamily="34" charset="0"/>
                <a:cs typeface="Arial" pitchFamily="34" charset="0"/>
              </a:rPr>
              <a:t>Other things equal, the take up rate is about .02 higher in female headed households.  The gross rates do not account for the facts that female headed households are a little older and a bit less educated, and both effects would push the take up rate up.</a:t>
            </a: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371600" y="1981200"/>
            <a:ext cx="39624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371600" y="3759678"/>
            <a:ext cx="39624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371600" y="3022122"/>
            <a:ext cx="25146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71600" y="4791974"/>
            <a:ext cx="2514600" cy="228600"/>
          </a:xfrm>
          <a:prstGeom prst="rect">
            <a:avLst/>
          </a:prstGeom>
          <a:solidFill>
            <a:srgbClr val="8B00EA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Left Brace 9"/>
          <p:cNvSpPr/>
          <p:nvPr/>
        </p:nvSpPr>
        <p:spPr bwMode="auto">
          <a:xfrm>
            <a:off x="914400" y="2133600"/>
            <a:ext cx="304800" cy="1066800"/>
          </a:xfrm>
          <a:prstGeom prst="leftBrace">
            <a:avLst/>
          </a:prstGeom>
          <a:solidFill>
            <a:srgbClr val="6B00B4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Left Brace 10"/>
          <p:cNvSpPr/>
          <p:nvPr/>
        </p:nvSpPr>
        <p:spPr bwMode="auto">
          <a:xfrm>
            <a:off x="914400" y="3886200"/>
            <a:ext cx="304800" cy="1066800"/>
          </a:xfrm>
          <a:prstGeom prst="leftBrace">
            <a:avLst/>
          </a:prstGeom>
          <a:solidFill>
            <a:srgbClr val="6B00B4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Computing Partial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2209800"/>
            <a:ext cx="6629400" cy="26670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at the data means?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Simple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Inference is well defined.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Average the individual effects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More appropriate?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Asymptotic standard errors are problematic.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Average Partial Effects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143000" y="2286000"/>
          <a:ext cx="7194550" cy="2794000"/>
        </p:xfrm>
        <a:graphic>
          <a:graphicData uri="http://schemas.openxmlformats.org/presentationml/2006/ole">
            <p:oleObj spid="_x0000_s176130" name="Equation" r:id="rId4" imgW="3467100" imgH="1346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APE vs. Partial Effects at Means</a:t>
            </a:r>
            <a:endParaRPr lang="en-US"/>
          </a:p>
        </p:txBody>
      </p:sp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200400"/>
            <a:ext cx="32766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667000"/>
            <a:ext cx="29813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25908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Average Partial Effects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20574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Effects at Means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smtClean="0"/>
              <a:t>A Nonlinear Effect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81534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Binomial Probit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 -2086.94545</a:t>
            </a:r>
          </a:p>
          <a:p>
            <a:r>
              <a:rPr lang="en-US" sz="14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400" b="1">
                <a:latin typeface="Courier New" pitchFamily="49" charset="0"/>
              </a:rPr>
              <a:t>Chi squared [   4 d.f.]       164.64874</a:t>
            </a:r>
          </a:p>
          <a:p>
            <a:r>
              <a:rPr lang="en-US" sz="14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Constant|    1.30811***       .35673        3.667   .0002</a:t>
            </a:r>
          </a:p>
          <a:p>
            <a:r>
              <a:rPr lang="en-US" sz="1400" b="1">
                <a:latin typeface="Courier New" pitchFamily="49" charset="0"/>
              </a:rPr>
              <a:t>   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AGE|    -.06487***       .01757       -3.693   .0002      42.6266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   AGESQ|     .00091***       .00020        4.540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-.17362*         .10537       -1.648   .0994       .44476</a:t>
            </a:r>
          </a:p>
          <a:p>
            <a:r>
              <a:rPr lang="en-US" sz="1400" b="1">
                <a:latin typeface="Courier New" pitchFamily="49" charset="0"/>
              </a:rPr>
              <a:t>  FEMALE|     .39666***       .04583        8.655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Note: ***, **, * = Significance at 1%, 5%, 10% level.</a:t>
            </a:r>
          </a:p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609600" y="1574800"/>
            <a:ext cx="3733800" cy="3693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 = F(age, age</a:t>
            </a:r>
            <a:r>
              <a:rPr lang="en-US" b="1" baseline="3000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b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income, 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Nonlinear Effects</a:t>
            </a:r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154687"/>
            <a:ext cx="6096000" cy="310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52600" y="54218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atin typeface="+mj-lt"/>
              </a:rPr>
              <a:t>This is the probability implied by the model.</a:t>
            </a:r>
            <a:endParaRPr lang="en-US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Effects?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229600" cy="4064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E[y] = F[*] 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</a:t>
            </a:r>
          </a:p>
          <a:p>
            <a:r>
              <a:rPr lang="en-US" sz="1400" b="1">
                <a:latin typeface="Courier New" pitchFamily="49" charset="0"/>
              </a:rPr>
              <a:t>They are computed at the means of the Xs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     </a:t>
            </a:r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AGE|    -.02363***       .00639       -3.696   .0002     -1.51422</a:t>
            </a:r>
          </a:p>
          <a:p>
            <a:r>
              <a:rPr lang="en-US" sz="1400" b="1">
                <a:solidFill>
                  <a:srgbClr val="FF3300"/>
                </a:solidFill>
                <a:latin typeface="Courier New" pitchFamily="49" charset="0"/>
              </a:rPr>
              <a:t>   AGESQ|     .00033***     .729872D-04     4.545   .0000       .97316</a:t>
            </a:r>
          </a:p>
          <a:p>
            <a:r>
              <a:rPr lang="en-US" sz="1400" b="1">
                <a:latin typeface="Courier New" pitchFamily="49" charset="0"/>
              </a:rPr>
              <a:t>  INCOME|    -.06324*         .03837       -1.648   .0993      -.04228</a:t>
            </a:r>
          </a:p>
          <a:p>
            <a:r>
              <a:rPr lang="en-US" sz="14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400" b="1">
                <a:latin typeface="Courier New" pitchFamily="49" charset="0"/>
              </a:rPr>
              <a:t>  FEMALE|     .14282***       .01620        8.819   .0000       .09950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endParaRPr lang="en-US" sz="1400" b="1">
              <a:latin typeface="Courier New" pitchFamily="49" charset="0"/>
            </a:endParaRPr>
          </a:p>
          <a:p>
            <a:r>
              <a:rPr lang="en-US" b="1">
                <a:latin typeface="Courier New" pitchFamily="49" charset="0"/>
              </a:rPr>
              <a:t>Separate </a:t>
            </a:r>
            <a:r>
              <a:rPr lang="en-US" b="1" smtClean="0">
                <a:latin typeface="Courier New" pitchFamily="49" charset="0"/>
              </a:rPr>
              <a:t>“partial effects” </a:t>
            </a:r>
            <a:r>
              <a:rPr lang="en-US" b="1">
                <a:latin typeface="Courier New" pitchFamily="49" charset="0"/>
              </a:rPr>
              <a:t>for Age and Age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make no sense.</a:t>
            </a:r>
          </a:p>
          <a:p>
            <a:r>
              <a:rPr lang="en-US" b="1">
                <a:latin typeface="Courier New" pitchFamily="49" charset="0"/>
              </a:rPr>
              <a:t>They are not varying “partially.”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r>
              <a:rPr lang="en-US" b="1" smtClean="0"/>
              <a:t>Practicalities of Nonlinearities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762000" y="2286000"/>
            <a:ext cx="8001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PROBIT	; Lhs=doctor </a:t>
            </a:r>
          </a:p>
          <a:p>
            <a:r>
              <a:rPr lang="en-US" sz="2400" b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                	; Rhs=one,age,agesq,income,female  </a:t>
            </a:r>
          </a:p>
          <a:p>
            <a:r>
              <a:rPr lang="en-US" sz="2400" b="1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                	; Partial effects $</a:t>
            </a:r>
          </a:p>
          <a:p>
            <a:endParaRPr lang="en-US" sz="2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PROBIT     	; Lhs=doctor </a:t>
            </a:r>
          </a:p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                   	; Rhs=one,</a:t>
            </a:r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age,age*age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,income,female $</a:t>
            </a:r>
          </a:p>
          <a:p>
            <a:endParaRPr lang="en-US" sz="2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PARTIALS 	; Effects : age $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609600" y="2514600"/>
          <a:ext cx="7886700" cy="2859088"/>
        </p:xfrm>
        <a:graphic>
          <a:graphicData uri="http://schemas.openxmlformats.org/presentationml/2006/ole">
            <p:oleObj spid="_x0000_s177154" name="Equation" r:id="rId4" imgW="4660560" imgH="16887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7030A0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362200"/>
            <a:ext cx="716760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Interaction Effects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422275" y="2292350"/>
          <a:ext cx="8453438" cy="3246438"/>
        </p:xfrm>
        <a:graphic>
          <a:graphicData uri="http://schemas.openxmlformats.org/presentationml/2006/ole">
            <p:oleObj spid="_x0000_s178178" name="Equation" r:id="rId4" imgW="4267200" imgH="1638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Partial Effects?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533400" y="2133600"/>
            <a:ext cx="8153400" cy="3495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Partial derivatives of E[y] = F[*]  with</a:t>
            </a:r>
          </a:p>
          <a:p>
            <a:r>
              <a:rPr lang="en-US" sz="1400" b="1">
                <a:latin typeface="Courier New" pitchFamily="49" charset="0"/>
              </a:rPr>
              <a:t>respect to the vector of characteristics</a:t>
            </a:r>
          </a:p>
          <a:p>
            <a:r>
              <a:rPr lang="en-US" sz="1400" b="1">
                <a:latin typeface="Courier New" pitchFamily="49" charset="0"/>
              </a:rPr>
              <a:t>They are computed at the means of the Xs</a:t>
            </a:r>
          </a:p>
          <a:p>
            <a:r>
              <a:rPr lang="en-US" sz="1400" b="1">
                <a:latin typeface="Courier New" pitchFamily="49" charset="0"/>
              </a:rPr>
              <a:t>Observations used for means are All Obs.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|Index function for probability</a:t>
            </a:r>
          </a:p>
          <a:p>
            <a:r>
              <a:rPr lang="en-US" sz="1400" b="1">
                <a:latin typeface="Courier New" pitchFamily="49" charset="0"/>
              </a:rPr>
              <a:t>Constant|    -.18002**        .07421       -2.426   .0153</a:t>
            </a:r>
          </a:p>
          <a:p>
            <a:r>
              <a:rPr lang="en-US" sz="1400" b="1">
                <a:latin typeface="Courier New" pitchFamily="49" charset="0"/>
              </a:rPr>
              <a:t>     AGE|     .00732***       .00168        4.365   .0000       .46983</a:t>
            </a:r>
          </a:p>
          <a:p>
            <a:r>
              <a:rPr lang="en-US" sz="1400" b="1">
                <a:latin typeface="Courier New" pitchFamily="49" charset="0"/>
              </a:rPr>
              <a:t>  INCOME|     .11681          .16362         .714   .4753       .07825</a:t>
            </a:r>
          </a:p>
          <a:p>
            <a:r>
              <a:rPr lang="en-US" sz="1400" b="1">
                <a:latin typeface="Courier New" pitchFamily="49" charset="0"/>
              </a:rPr>
              <a:t> AGE_INC|    -.00497          .00367       -1.355   .1753      -.14250</a:t>
            </a:r>
          </a:p>
          <a:p>
            <a:r>
              <a:rPr lang="en-US" sz="1400" b="1">
                <a:latin typeface="Courier New" pitchFamily="49" charset="0"/>
              </a:rPr>
              <a:t>        |Marginal effect for dummy variable is P|1 - P|0.</a:t>
            </a:r>
          </a:p>
          <a:p>
            <a:r>
              <a:rPr lang="en-US" sz="1400" b="1">
                <a:latin typeface="Courier New" pitchFamily="49" charset="0"/>
              </a:rPr>
              <a:t>  FEMALE|     .13902***       .01619        8.586   .0000       .09703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609600" y="1676400"/>
            <a:ext cx="73914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The software does not know that Age_Inc = Age*Income.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Direct Effect of Age</a:t>
            </a:r>
          </a:p>
        </p:txBody>
      </p:sp>
      <p:pic>
        <p:nvPicPr>
          <p:cNvPr id="5120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54102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11956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Income Effect</a:t>
            </a: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676400"/>
            <a:ext cx="6005513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4000" b="1" smtClean="0"/>
              <a:t>Income Effect on Health</a:t>
            </a:r>
            <a:br>
              <a:rPr lang="en-US" sz="4000" b="1" smtClean="0"/>
            </a:br>
            <a:r>
              <a:rPr lang="en-US" sz="4000" b="1" smtClean="0"/>
              <a:t>for Different Ages</a:t>
            </a: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99908"/>
            <a:ext cx="6962775" cy="412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Gender – Age Interaction Effects</a:t>
            </a:r>
          </a:p>
        </p:txBody>
      </p:sp>
      <p:pic>
        <p:nvPicPr>
          <p:cNvPr id="267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133600"/>
            <a:ext cx="6720604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b="1" smtClean="0"/>
              <a:t>Interaction Effect</a:t>
            </a:r>
            <a:endParaRPr lang="en-US" b="1"/>
          </a:p>
        </p:txBody>
      </p:sp>
      <p:graphicFrame>
        <p:nvGraphicFramePr>
          <p:cNvPr id="108546" name="Object 4"/>
          <p:cNvGraphicFramePr>
            <a:graphicFrameLocks noChangeAspect="1"/>
          </p:cNvGraphicFramePr>
          <p:nvPr/>
        </p:nvGraphicFramePr>
        <p:xfrm>
          <a:off x="1143000" y="2362200"/>
          <a:ext cx="7308850" cy="3466900"/>
        </p:xfrm>
        <a:graphic>
          <a:graphicData uri="http://schemas.openxmlformats.org/presentationml/2006/ole">
            <p:oleObj spid="_x0000_s179202" name="Equation" r:id="rId3" imgW="4419600" imgH="20955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066800" y="4648200"/>
            <a:ext cx="7543800" cy="1219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Margins and Odds Ratios</a:t>
            </a:r>
            <a:endParaRPr lang="en-US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52600"/>
            <a:ext cx="619951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52578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+mj-lt"/>
              </a:rPr>
              <a:t>Overall take up rate of public insurance is greater for females than</a:t>
            </a:r>
            <a:br>
              <a:rPr lang="en-US" sz="1600" b="1" smtClean="0">
                <a:latin typeface="+mj-lt"/>
              </a:rPr>
            </a:br>
            <a:r>
              <a:rPr lang="en-US" sz="1600" b="1" smtClean="0">
                <a:latin typeface="+mj-lt"/>
              </a:rPr>
              <a:t>males.  What does the binary choice model say about the difference?</a:t>
            </a:r>
            <a:endParaRPr lang="en-US" sz="1600" b="1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+mj-lt"/>
              </a:rPr>
              <a:t>.8617</a:t>
            </a:r>
            <a:endParaRPr lang="en-US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+mj-lt"/>
              </a:rPr>
              <a:t>.9144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42026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+mj-lt"/>
              </a:rPr>
              <a:t>.1383</a:t>
            </a:r>
            <a:endParaRPr lang="en-US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42788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+mj-lt"/>
              </a:rPr>
              <a:t>.0856</a:t>
            </a:r>
            <a:endParaRPr lang="en-US" b="1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Odds Ratios for Insurance Takeup Model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b="1" smtClean="0">
                <a:latin typeface="Arial" pitchFamily="34" charset="0"/>
                <a:cs typeface="Arial" pitchFamily="34" charset="0"/>
              </a:rPr>
              <a:t>Logit vs. Probit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09800"/>
            <a:ext cx="741957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1143000" y="3657600"/>
            <a:ext cx="7162800" cy="5334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5334000"/>
            <a:ext cx="7162800" cy="5334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429000" cy="914400"/>
          </a:xfrm>
        </p:spPr>
        <p:txBody>
          <a:bodyPr/>
          <a:lstStyle/>
          <a:p>
            <a:r>
              <a:rPr lang="en-US" smtClean="0"/>
              <a:t>Odds Ratios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066800"/>
            <a:ext cx="4800600" cy="838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smtClean="0">
                <a:solidFill>
                  <a:srgbClr val="FF0000"/>
                </a:solidFill>
              </a:rPr>
              <a:t>This calculation is not meaningful if the model is not a binary logit model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20675683"/>
              </p:ext>
            </p:extLst>
          </p:nvPr>
        </p:nvGraphicFramePr>
        <p:xfrm>
          <a:off x="2057400" y="2286000"/>
          <a:ext cx="5741987" cy="4313238"/>
        </p:xfrm>
        <a:graphic>
          <a:graphicData uri="http://schemas.openxmlformats.org/presentationml/2006/ole">
            <p:oleObj spid="_x0000_s479234" name="Equation" r:id="rId3" imgW="2908080" imgH="218412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2057400" y="2286000"/>
            <a:ext cx="4953000" cy="16764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057400" y="5791200"/>
            <a:ext cx="6019800" cy="838200"/>
          </a:xfrm>
          <a:prstGeom prst="rect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25849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Odds Ratio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Exp(</a:t>
            </a:r>
            <a:r>
              <a:rPr lang="en-US" smtClean="0">
                <a:sym typeface="Symbol"/>
              </a:rPr>
              <a:t></a:t>
            </a:r>
            <a:r>
              <a:rPr lang="en-US" smtClean="0"/>
              <a:t>) = </a:t>
            </a:r>
            <a:r>
              <a:rPr lang="en-US" b="1" smtClean="0">
                <a:solidFill>
                  <a:srgbClr val="FF0000"/>
                </a:solidFill>
              </a:rPr>
              <a:t>multiplicative</a:t>
            </a:r>
            <a:r>
              <a:rPr lang="en-US" smtClean="0"/>
              <a:t> change in the odds ratio when z changes by 1 unit.</a:t>
            </a:r>
            <a:endParaRPr lang="en-US"/>
          </a:p>
          <a:p>
            <a:r>
              <a:rPr lang="en-US" smtClean="0"/>
              <a:t>dOR(</a:t>
            </a:r>
            <a:r>
              <a:rPr lang="en-US" b="1" smtClean="0"/>
              <a:t>x</a:t>
            </a:r>
            <a:r>
              <a:rPr lang="en-US" smtClean="0"/>
              <a:t>,z)/d</a:t>
            </a:r>
            <a:r>
              <a:rPr lang="en-US" b="1" smtClean="0"/>
              <a:t>x</a:t>
            </a:r>
            <a:r>
              <a:rPr lang="en-US" smtClean="0"/>
              <a:t> = OR(</a:t>
            </a:r>
            <a:r>
              <a:rPr lang="en-US" b="1" smtClean="0"/>
              <a:t>x</a:t>
            </a:r>
            <a:r>
              <a:rPr lang="en-US" smtClean="0"/>
              <a:t>,z)*</a:t>
            </a:r>
            <a:r>
              <a:rPr lang="en-US" b="1" smtClean="0">
                <a:sym typeface="Symbol"/>
              </a:rPr>
              <a:t></a:t>
            </a:r>
            <a:r>
              <a:rPr lang="en-US" smtClean="0">
                <a:sym typeface="Symbol"/>
              </a:rPr>
              <a:t>, not exp(</a:t>
            </a:r>
            <a:r>
              <a:rPr lang="en-US" b="1" smtClean="0">
                <a:sym typeface="Symbol"/>
              </a:rPr>
              <a:t></a:t>
            </a:r>
            <a:r>
              <a:rPr lang="en-US" smtClean="0">
                <a:sym typeface="Symbol"/>
              </a:rPr>
              <a:t>)</a:t>
            </a:r>
            <a:endParaRPr lang="en-US">
              <a:sym typeface="Symbol"/>
            </a:endParaRPr>
          </a:p>
          <a:p>
            <a:r>
              <a:rPr lang="en-US" smtClean="0">
                <a:sym typeface="Symbol"/>
              </a:rPr>
              <a:t>The “odds ratio” is not a partial effect – it is not a derivative.</a:t>
            </a:r>
            <a:endParaRPr lang="en-US">
              <a:sym typeface="Symbol"/>
            </a:endParaRPr>
          </a:p>
          <a:p>
            <a:r>
              <a:rPr lang="en-US" smtClean="0">
                <a:sym typeface="Symbol"/>
              </a:rPr>
              <a:t>It is only meaningful when the odds ratio is itself of interest and the change of the variable by a whole unit is meaningful.</a:t>
            </a:r>
          </a:p>
          <a:p>
            <a:r>
              <a:rPr lang="en-US" smtClean="0">
                <a:sym typeface="Symbol"/>
              </a:rPr>
              <a:t>“Odds ratios” might be interesting for dummy variables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6033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8200" y="3962400"/>
            <a:ext cx="2743200" cy="381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Odds Ratio = exp(b)</a:t>
            </a:r>
            <a:endParaRPr lang="en-US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133600" y="2743200"/>
            <a:ext cx="990600" cy="609600"/>
          </a:xfrm>
          <a:prstGeom prst="rect">
            <a:avLst/>
          </a:prstGeom>
          <a:solidFill>
            <a:srgbClr val="99CC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133600" y="5943600"/>
            <a:ext cx="990600" cy="609600"/>
          </a:xfrm>
          <a:prstGeom prst="rect">
            <a:avLst/>
          </a:prstGeom>
          <a:solidFill>
            <a:srgbClr val="99CC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3657600" y="4267200"/>
            <a:ext cx="457200" cy="762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26670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41569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24400" y="3810000"/>
            <a:ext cx="37338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Standard Error = exp(b)*Std.Error(b)  </a:t>
            </a:r>
            <a:b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Delta Method</a:t>
            </a:r>
            <a:endParaRPr lang="en-US" sz="1400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276600" y="2743200"/>
            <a:ext cx="990600" cy="609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276600" y="5943600"/>
            <a:ext cx="990600" cy="6096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37338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41569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5400" y="3886200"/>
            <a:ext cx="32766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</a:t>
            </a: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P values are taken from </a:t>
            </a:r>
            <a:b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original coefficients, not the OR</a:t>
            </a:r>
            <a:endParaRPr lang="en-US" sz="1400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724400" y="2743200"/>
            <a:ext cx="1524000" cy="6096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725256" y="5943600"/>
            <a:ext cx="1523144" cy="609600"/>
          </a:xfrm>
          <a:prstGeom prst="rect">
            <a:avLst/>
          </a:prstGeom>
          <a:solidFill>
            <a:srgbClr val="0099FF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47244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41569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46375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029026"/>
            <a:ext cx="8539959" cy="27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3896380"/>
            <a:ext cx="35814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Confidence limits are exp(b-1.96s) to exp(b+1.96s), not OR </a:t>
            </a:r>
            <a:r>
              <a:rPr lang="en-US" sz="1400" b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 S.E.</a:t>
            </a:r>
            <a:endParaRPr lang="en-US" sz="1400" b="1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477000" y="2743200"/>
            <a:ext cx="2209800" cy="609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477000" y="5943600"/>
            <a:ext cx="2209800" cy="609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8610600" y="3429000"/>
            <a:ext cx="0" cy="2438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178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56446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48" y="3138755"/>
            <a:ext cx="8566228" cy="219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88095925"/>
              </p:ext>
            </p:extLst>
          </p:nvPr>
        </p:nvGraphicFramePr>
        <p:xfrm>
          <a:off x="830263" y="5334000"/>
          <a:ext cx="7164387" cy="1385888"/>
        </p:xfrm>
        <a:graphic>
          <a:graphicData uri="http://schemas.openxmlformats.org/presentationml/2006/ole">
            <p:oleObj spid="_x0000_s480258" name="Equation" r:id="rId5" imgW="4203360" imgH="812520" progId="Equation.DSMT4">
              <p:embed/>
            </p:oleObj>
          </a:graphicData>
        </a:graphic>
      </p:graphicFrame>
      <p:cxnSp>
        <p:nvCxnSpPr>
          <p:cNvPr id="4" name="Straight Arrow Connector 3"/>
          <p:cNvCxnSpPr/>
          <p:nvPr/>
        </p:nvCxnSpPr>
        <p:spPr bwMode="auto">
          <a:xfrm flipH="1">
            <a:off x="6912318" y="4876800"/>
            <a:ext cx="17526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Rectangle 5"/>
          <p:cNvSpPr/>
          <p:nvPr/>
        </p:nvSpPr>
        <p:spPr bwMode="auto">
          <a:xfrm>
            <a:off x="1400175" y="3228975"/>
            <a:ext cx="1676400" cy="1295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1773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Margins are about units of measurement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>
                <a:latin typeface="Arial" pitchFamily="34" charset="0"/>
                <a:cs typeface="Arial" pitchFamily="34" charset="0"/>
              </a:rPr>
              <a:t>Partial Effect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Takeup rate for female headed households is about 91.7%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Other things equal, female headed households are about .02 (about 2.1%) more likely to take up the public insurance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>
                <a:latin typeface="Arial" pitchFamily="34" charset="0"/>
                <a:cs typeface="Arial" pitchFamily="34" charset="0"/>
              </a:rPr>
              <a:t>Odds Ratio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The odds that a female headed household takes up the insurance is about 14.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The odds go up by about 26% for a female headed household compared to a male headed household.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838200"/>
            <a:ext cx="6924675" cy="2676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733800"/>
            <a:ext cx="6805047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539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760782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4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410200"/>
            <a:ext cx="831096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762000" y="1447800"/>
            <a:ext cx="7607821" cy="9144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62000" y="3200400"/>
            <a:ext cx="7607821" cy="3810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74892" y="4606184"/>
            <a:ext cx="2911907" cy="381000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838200"/>
            <a:ext cx="7467600" cy="3429000"/>
          </a:xfrm>
          <a:prstGeom prst="rect">
            <a:avLst/>
          </a:prstGeom>
        </p:spPr>
      </p:pic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516989"/>
            <a:ext cx="8229600" cy="211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4953000" y="5486400"/>
            <a:ext cx="3962400" cy="381000"/>
          </a:xfrm>
          <a:prstGeom prst="rect">
            <a:avLst/>
          </a:prstGeom>
          <a:solidFill>
            <a:srgbClr val="99CC00">
              <a:alpha val="1019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3" y="1514475"/>
            <a:ext cx="745807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133600" y="4876800"/>
            <a:ext cx="5486400" cy="333375"/>
          </a:xfrm>
          <a:prstGeom prst="rect">
            <a:avLst/>
          </a:prstGeom>
          <a:solidFill>
            <a:srgbClr val="FF0000">
              <a:alpha val="2313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971800"/>
            <a:ext cx="77628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0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90600"/>
            <a:ext cx="75247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581400"/>
            <a:ext cx="8610600" cy="56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79438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28956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Measures of Fit in Binary Choice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How Well Does the Model Fit?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763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 is no R squared.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Least squares for linear models is computed to maximize R</a:t>
            </a:r>
            <a:r>
              <a:rPr lang="en-US" sz="2000" baseline="30000" smtClean="0">
                <a:latin typeface="Arial" pitchFamily="34" charset="0"/>
                <a:cs typeface="Arial" pitchFamily="34" charset="0"/>
              </a:rPr>
              <a:t>2</a:t>
            </a:r>
            <a:endParaRPr lang="en-US" sz="200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There are no residuals or sums of squares in a binary choice model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The model is not computed to optimize the fit of the model to the data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can we measure the “fit” of the model to the data?</a:t>
            </a:r>
          </a:p>
          <a:p>
            <a:pPr lvl="1"/>
            <a:r>
              <a:rPr lang="en-US" sz="2000" smtClean="0">
                <a:latin typeface="Arial" pitchFamily="34" charset="0"/>
                <a:cs typeface="Arial" pitchFamily="34" charset="0"/>
              </a:rPr>
              <a:t>“Fit measures” computed from the log likelihood</a:t>
            </a:r>
          </a:p>
          <a:p>
            <a:pPr lvl="2"/>
            <a:r>
              <a:rPr lang="en-US" sz="1600" b="1" smtClean="0">
                <a:latin typeface="Arial" pitchFamily="34" charset="0"/>
                <a:cs typeface="Arial" pitchFamily="34" charset="0"/>
              </a:rPr>
              <a:t>“Pseudo R squared” = 1 – logL/logL0</a:t>
            </a:r>
          </a:p>
          <a:p>
            <a:pPr lvl="2"/>
            <a:r>
              <a:rPr lang="en-US" sz="1600" smtClean="0">
                <a:latin typeface="Arial" pitchFamily="34" charset="0"/>
                <a:cs typeface="Arial" pitchFamily="34" charset="0"/>
              </a:rPr>
              <a:t>Also called the “likelihood ratio index”</a:t>
            </a:r>
          </a:p>
          <a:p>
            <a:pPr lvl="2"/>
            <a:r>
              <a:rPr lang="en-US" sz="1600" smtClean="0">
                <a:latin typeface="Arial" pitchFamily="34" charset="0"/>
                <a:cs typeface="Arial" pitchFamily="34" charset="0"/>
              </a:rPr>
              <a:t>Others… - these do not measure fit.</a:t>
            </a:r>
          </a:p>
          <a:p>
            <a:pPr lvl="1"/>
            <a:r>
              <a:rPr lang="en-US" sz="2000" smtClean="0">
                <a:latin typeface="Arial" pitchFamily="34" charset="0"/>
                <a:cs typeface="Arial" pitchFamily="34" charset="0"/>
              </a:rPr>
              <a:t>Direct assessment of the effectiveness of the model at predicting the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606425"/>
          </a:xfrm>
        </p:spPr>
        <p:txBody>
          <a:bodyPr/>
          <a:lstStyle/>
          <a:p>
            <a:r>
              <a:rPr lang="en-US" smtClean="0"/>
              <a:t>Fitstat</a:t>
            </a:r>
            <a:endParaRPr lang="en-US"/>
          </a:p>
        </p:txBody>
      </p:sp>
      <p:pic>
        <p:nvPicPr>
          <p:cNvPr id="400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133600"/>
            <a:ext cx="8768619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533400" y="5718175"/>
            <a:ext cx="822960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 R-Squareds that range</a:t>
            </a:r>
            <a:r>
              <a:rPr kumimoji="0" lang="en-US" sz="2400" b="0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from .273 to .810</a:t>
            </a: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3962400"/>
            <a:ext cx="4114800" cy="228600"/>
          </a:xfrm>
          <a:prstGeom prst="rect">
            <a:avLst/>
          </a:prstGeom>
          <a:solidFill>
            <a:srgbClr val="CCCC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4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Pseudo R Squared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458200" cy="3733800"/>
          </a:xfrm>
        </p:spPr>
        <p:txBody>
          <a:bodyPr/>
          <a:lstStyle/>
          <a:p>
            <a:pPr marL="508000" indent="-436563"/>
            <a:r>
              <a:rPr lang="en-US" sz="2400" smtClean="0">
                <a:latin typeface="Arial" pitchFamily="34" charset="0"/>
                <a:cs typeface="Arial" pitchFamily="34" charset="0"/>
              </a:rPr>
              <a:t>1 – LogL(model)/LogL(constant term only)</a:t>
            </a:r>
          </a:p>
          <a:p>
            <a:pPr marL="508000" indent="-436563"/>
            <a:r>
              <a:rPr lang="en-US" sz="2400" smtClean="0">
                <a:latin typeface="Arial" pitchFamily="34" charset="0"/>
                <a:cs typeface="Arial" pitchFamily="34" charset="0"/>
              </a:rPr>
              <a:t>Also called “likelihood ratio index</a:t>
            </a:r>
          </a:p>
          <a:p>
            <a:pPr marL="508000" indent="-436563"/>
            <a:r>
              <a:rPr lang="en-US" sz="2400" smtClean="0">
                <a:latin typeface="Arial" pitchFamily="34" charset="0"/>
                <a:cs typeface="Arial" pitchFamily="34" charset="0"/>
              </a:rPr>
              <a:t>Bounded by 0 and 1-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ε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marL="508000" indent="-436563"/>
            <a:r>
              <a:rPr lang="en-US" sz="2400" smtClean="0">
                <a:latin typeface="Arial" pitchFamily="34" charset="0"/>
                <a:cs typeface="Arial" pitchFamily="34" charset="0"/>
              </a:rPr>
              <a:t>Increases when variables are added to the model</a:t>
            </a:r>
          </a:p>
          <a:p>
            <a:pPr marL="508000" indent="-436563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Values between 0 and 1 have no meaning</a:t>
            </a:r>
          </a:p>
          <a:p>
            <a:pPr marL="508000" indent="-436563"/>
            <a:r>
              <a:rPr lang="en-US" sz="2400" smtClean="0">
                <a:latin typeface="Arial" pitchFamily="34" charset="0"/>
                <a:cs typeface="Arial" pitchFamily="34" charset="0"/>
              </a:rPr>
              <a:t>Can be surprisingly low.</a:t>
            </a:r>
          </a:p>
          <a:p>
            <a:pPr marL="469900" indent="-469900"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Should not be used to compare nonnested models</a:t>
            </a:r>
          </a:p>
          <a:p>
            <a:pPr marL="908050" lvl="1" indent="-436563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logL</a:t>
            </a:r>
          </a:p>
          <a:p>
            <a:pPr marL="908050" lvl="1" indent="-436563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information criteria to compare nonnested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Fit Measures for a Logit Model</a:t>
            </a:r>
            <a:endParaRPr lang="en-US"/>
          </a:p>
        </p:txBody>
      </p:sp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724400" cy="487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Fit Measures Based on Predictions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2133600"/>
            <a:ext cx="6400800" cy="32766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Computation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the model to compute predicted probabilities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the model and a rule to compute predicted y = 0 or 1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Fit measure compares predictions to actuals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Predicting the Outcome 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514600"/>
            <a:ext cx="6705600" cy="3505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Predicted probabilities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P = F(a + 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Age + 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Income + 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Female+…)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Predicting outcomes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Predict y=1 if P is “large”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Use 0.5 for “large” (more likely than not)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Generally, use 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Count successes and failures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4648200" y="4876800"/>
          <a:ext cx="1905000" cy="511175"/>
        </p:xfrm>
        <a:graphic>
          <a:graphicData uri="http://schemas.openxmlformats.org/presentationml/2006/ole">
            <p:oleObj spid="_x0000_s183298" name="Equation" r:id="rId4" imgW="901309" imgH="24119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Cramer Fit Measure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286000" y="1779587"/>
          <a:ext cx="4445000" cy="2106613"/>
        </p:xfrm>
        <a:graphic>
          <a:graphicData uri="http://schemas.openxmlformats.org/presentationml/2006/ole">
            <p:oleObj spid="_x0000_s184322" name="Equation" r:id="rId4" imgW="3162300" imgH="1498600" progId="Equation.DSMT4">
              <p:embed/>
            </p:oleObj>
          </a:graphicData>
        </a:graphic>
      </p:graphicFrame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1828800" y="3962400"/>
            <a:ext cx="5638800" cy="156966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FF3300"/>
                </a:solidFill>
                <a:latin typeface="Courier New" pitchFamily="49" charset="0"/>
              </a:rPr>
              <a:t>Fit Measures Based on Model Predictions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| Efron                        =   .04825</a:t>
            </a:r>
            <a:r>
              <a:rPr lang="en-US" sz="1600" b="1" smtClean="0">
                <a:latin typeface="Courier New" pitchFamily="49" charset="0"/>
              </a:rPr>
              <a:t>|</a:t>
            </a:r>
            <a:endParaRPr lang="en-US" sz="1600" b="1">
              <a:latin typeface="Courier New" pitchFamily="49" charset="0"/>
            </a:endParaRPr>
          </a:p>
          <a:p>
            <a:r>
              <a:rPr lang="en-US" sz="1600" b="1">
                <a:latin typeface="Courier New" pitchFamily="49" charset="0"/>
              </a:rPr>
              <a:t>| Veall and Zimmerman          =   .08365|</a:t>
            </a:r>
          </a:p>
          <a:p>
            <a:r>
              <a:rPr lang="en-US" sz="1600" b="1">
                <a:latin typeface="Courier New" pitchFamily="49" charset="0"/>
              </a:rPr>
              <a:t>| </a:t>
            </a:r>
            <a:r>
              <a:rPr lang="en-US" sz="1600" b="1">
                <a:solidFill>
                  <a:srgbClr val="0000FF"/>
                </a:solidFill>
                <a:latin typeface="Courier New" pitchFamily="49" charset="0"/>
              </a:rPr>
              <a:t>Cramer                       =   .04771</a:t>
            </a:r>
            <a:r>
              <a:rPr lang="en-US" sz="1600" b="1">
                <a:latin typeface="Courier New" pitchFamily="49" charset="0"/>
              </a:rPr>
              <a:t>|</a:t>
            </a:r>
          </a:p>
          <a:p>
            <a:r>
              <a:rPr lang="en-US" sz="1600" b="1">
                <a:latin typeface="Courier New" pitchFamily="49" charset="0"/>
              </a:rPr>
              <a:t>+----------------------------------------+</a:t>
            </a:r>
            <a:endParaRPr lang="en-US" sz="16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6670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Hypothesis Testing in Binary Choice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Hypothesis Tests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438400"/>
            <a:ext cx="7848600" cy="3505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Restrictions:  Linear or nonlinear functions of the model parameters</a:t>
            </a:r>
          </a:p>
          <a:p>
            <a:pPr eaLnBrk="1" hangingPunct="1"/>
            <a:r>
              <a:rPr lang="en-US" smtClean="0">
                <a:latin typeface="Arial" charset="0"/>
              </a:rPr>
              <a:t>Structural ‘change’: Constancy of parameters</a:t>
            </a:r>
          </a:p>
          <a:p>
            <a:pPr eaLnBrk="1" hangingPunct="1"/>
            <a:r>
              <a:rPr lang="en-US" smtClean="0">
                <a:latin typeface="Arial" charset="0"/>
              </a:rPr>
              <a:t>Specification Tests:  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Model specification: distribution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Heteroscedasticity: Generally parametric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4000" b="1" smtClean="0"/>
              <a:t>Hypothesis Testing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2590800"/>
            <a:ext cx="6781800" cy="2743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There is no F statistic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Comparisons of Likelihood Functions: Likelihood Ratio Tests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Distance Measures: Wald Statistics</a:t>
            </a:r>
          </a:p>
          <a:p>
            <a:pPr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Lagrange Multiplier Tests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841375"/>
            <a:ext cx="8229600" cy="1139825"/>
          </a:xfrm>
        </p:spPr>
        <p:txBody>
          <a:bodyPr/>
          <a:lstStyle/>
          <a:p>
            <a:r>
              <a:rPr lang="en-US" b="1" smtClean="0"/>
              <a:t>Requires an Estimator of the Covariance Matrix for b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447799" y="2133600"/>
          <a:ext cx="6925805" cy="4191000"/>
        </p:xfrm>
        <a:graphic>
          <a:graphicData uri="http://schemas.openxmlformats.org/presentationml/2006/ole">
            <p:oleObj spid="_x0000_s187394" name="Equation" r:id="rId3" imgW="4279680" imgH="25905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Robust Covariance Matrix(?)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179513" y="1727200"/>
          <a:ext cx="7126287" cy="4673600"/>
        </p:xfrm>
        <a:graphic>
          <a:graphicData uri="http://schemas.openxmlformats.org/presentationml/2006/ole">
            <p:oleObj spid="_x0000_s188418" name="Equation" r:id="rId4" imgW="3873500" imgH="2540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The Robust Matrix is not Robust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848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To: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Heteroscedasticity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Correlation across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Omitted heterogeneity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Omitted variables (even if orthogonal)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Wrong distribution assumed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Wrong functional form for index function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In all cases, the estimator is inconsistent so a “robust” covariance matrix is pointless.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(In general, it is merely harmless.)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458200" cy="1139825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  <a:cs typeface="Arial" pitchFamily="34" charset="0"/>
              </a:rPr>
              <a:t>Estimated Robust Covariance Matrix for Logit Model</a:t>
            </a:r>
          </a:p>
        </p:txBody>
      </p:sp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609600" y="2209800"/>
            <a:ext cx="7772400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|Robust Standard Errors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.68442        2.724   .0065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.03115       -3.278   .0010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.00035        4.446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.75103         .682   .4954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.01703       -1.082   .2792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.07585        8.618   .0000       .46343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|Conventional Standard Errors Based on Second Derivatives</a:t>
            </a:r>
          </a:p>
          <a:p>
            <a:r>
              <a:rPr lang="en-US" sz="14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400" b="1">
                <a:latin typeface="Courier New" pitchFamily="49" charset="0"/>
              </a:rPr>
              <a:t>     AGE|    -.10209***       .03056       -3.341   .0008      42.6266</a:t>
            </a:r>
          </a:p>
          <a:p>
            <a:r>
              <a:rPr lang="en-US" sz="1400" b="1"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4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400" b="1">
                <a:latin typeface="Courier New" pitchFamily="49" charset="0"/>
              </a:rPr>
              <a:t> AGE_INC|    -.01843          .01691       -1.090   .2756      19.0288</a:t>
            </a:r>
          </a:p>
          <a:p>
            <a:r>
              <a:rPr lang="en-US" sz="1400" b="1">
                <a:latin typeface="Courier New" pitchFamily="49" charset="0"/>
              </a:rPr>
              <a:t>  FEMALE|     .65366***       .07588        8.615   .0000       .46343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Base Model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2157948"/>
            <a:ext cx="8077200" cy="36009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6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 smtClean="0">
                <a:latin typeface="Courier New" pitchFamily="49" charset="0"/>
              </a:rPr>
              <a:t>--------+-------------------------------------------------------------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Constant|    1.86428***       .67793        2.750   .0060</a:t>
            </a:r>
          </a:p>
          <a:p>
            <a:r>
              <a:rPr lang="en-US" sz="1200" b="1">
                <a:latin typeface="Courier New" pitchFamily="49" charset="0"/>
              </a:rPr>
              <a:t>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AGE|    -.10209***       .03056       -3.341   .0008      42.6266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   AGESQ|     .00154***       .00034        4.556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.51206          .74600         .686   .4925       .44476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AGE_INC|    -.01843          .01691       -1.090   .2756      19.0288</a:t>
            </a:r>
          </a:p>
          <a:p>
            <a:r>
              <a:rPr lang="en-US" sz="1200" b="1">
                <a:latin typeface="Courier New" pitchFamily="49" charset="0"/>
              </a:rPr>
              <a:t>  FEMALE|     .65366***       .07588        8.615   .0000       .46343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343400" y="2462212"/>
            <a:ext cx="3200400" cy="13477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H</a:t>
            </a:r>
            <a:r>
              <a:rPr lang="en-US" b="1" baseline="-25000">
                <a:latin typeface="Arial" charset="0"/>
              </a:rPr>
              <a:t>0</a:t>
            </a:r>
            <a:r>
              <a:rPr lang="en-US" b="1">
                <a:latin typeface="Arial" charset="0"/>
              </a:rPr>
              <a:t>: Age is not a significant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determinant of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      Prob(Doctor = 1)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  <a:cs typeface="Times New Roman" pitchFamily="18" charset="0"/>
              </a:rPr>
              <a:t>H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0</a:t>
            </a:r>
            <a:r>
              <a:rPr lang="en-US" b="1">
                <a:latin typeface="Arial" charset="0"/>
                <a:cs typeface="Times New Roman" pitchFamily="18" charset="0"/>
              </a:rPr>
              <a:t>: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2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  <a:cs typeface="Times New Roman" pitchFamily="18" charset="0"/>
              </a:rPr>
              <a:t>β</a:t>
            </a:r>
            <a:r>
              <a:rPr lang="en-US" b="1" baseline="-25000">
                <a:latin typeface="Arial" charset="0"/>
                <a:cs typeface="Times New Roman" pitchFamily="18" charset="0"/>
              </a:rPr>
              <a:t>3</a:t>
            </a:r>
            <a:r>
              <a:rPr lang="en-US" b="1">
                <a:latin typeface="Arial" charset="0"/>
                <a:cs typeface="Times New Roman" pitchFamily="18" charset="0"/>
              </a:rPr>
              <a:t> = </a:t>
            </a:r>
            <a:r>
              <a:rPr lang="el-GR" b="1">
                <a:latin typeface="Arial" charset="0"/>
              </a:rPr>
              <a:t>β</a:t>
            </a:r>
            <a:r>
              <a:rPr lang="en-US" b="1" baseline="-25000">
                <a:latin typeface="Arial" charset="0"/>
              </a:rPr>
              <a:t>5</a:t>
            </a:r>
            <a:r>
              <a:rPr lang="en-US" b="1">
                <a:latin typeface="Arial" charset="0"/>
              </a:rPr>
              <a:t> = 0 </a:t>
            </a:r>
            <a:endParaRPr lang="el-GR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Likelihood Ratio Tests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514600"/>
            <a:ext cx="7086600" cy="2971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Null hypothesis restricts the parameter vector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Alternative releases the restriction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Test statistic: Chi-squared =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2 (LogL|Unrestricted model –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    LogL|Restrictions) </a:t>
            </a:r>
            <a:r>
              <a:rPr lang="en-US" sz="2400" u="sng" smtClean="0">
                <a:latin typeface="Arial" pitchFamily="34" charset="0"/>
                <a:cs typeface="Arial" pitchFamily="34" charset="0"/>
              </a:rPr>
              <a:t>&gt;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   Degrees of freedom = number of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LR Test of H</a:t>
            </a:r>
            <a:r>
              <a:rPr lang="en-US" b="1" baseline="-25000" smtClean="0"/>
              <a:t>0</a:t>
            </a:r>
            <a:endParaRPr lang="en-US" b="1" smtClean="0">
              <a:cs typeface="Times New Roman" pitchFamily="18" charset="0"/>
            </a:endParaRPr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4572000" y="2284274"/>
            <a:ext cx="3886200" cy="17543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     -2124.06568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2 d.f.]        90.40827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.0208384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</a:t>
            </a:r>
            <a:r>
              <a:rPr lang="en-US" sz="1200" b="1" smtClean="0">
                <a:latin typeface="Courier New" pitchFamily="49" charset="0"/>
              </a:rPr>
              <a:t>3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533400" y="2284274"/>
            <a:ext cx="3886200" cy="17543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UNRESTRICTED MODEL</a:t>
            </a:r>
          </a:p>
          <a:p>
            <a:r>
              <a:rPr lang="en-US" sz="1200" b="1">
                <a:latin typeface="Courier New" pitchFamily="49" charset="0"/>
              </a:rPr>
              <a:t>Binary Logit Model for Binary Choice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Log likelihood function     -2085.92452</a:t>
            </a:r>
          </a:p>
          <a:p>
            <a:r>
              <a:rPr lang="en-US" sz="1200" b="1">
                <a:latin typeface="Courier New" pitchFamily="49" charset="0"/>
              </a:rPr>
              <a:t>Restricted log likelihood   -2169.26982</a:t>
            </a:r>
          </a:p>
          <a:p>
            <a:r>
              <a:rPr lang="en-US" sz="1200" b="1">
                <a:latin typeface="Courier New" pitchFamily="49" charset="0"/>
              </a:rPr>
              <a:t>Chi squared [   5 d.f.]       166.69058</a:t>
            </a:r>
          </a:p>
          <a:p>
            <a:r>
              <a:rPr lang="en-US" sz="12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</a:rPr>
              <a:t>McFadden Pseudo R-squared      .0384209</a:t>
            </a:r>
          </a:p>
          <a:p>
            <a:r>
              <a:rPr lang="en-US" sz="1200" b="1">
                <a:latin typeface="Courier New" pitchFamily="49" charset="0"/>
              </a:rPr>
              <a:t>Estimation based on N =   3377, K =   </a:t>
            </a:r>
            <a:r>
              <a:rPr lang="en-US" sz="1200" b="1" smtClean="0">
                <a:latin typeface="Courier New" pitchFamily="49" charset="0"/>
              </a:rPr>
              <a:t>6</a:t>
            </a:r>
            <a:endParaRPr lang="en-US" sz="1200" b="1">
              <a:latin typeface="Courier New" pitchFamily="49" charset="0"/>
            </a:endParaRP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533400" y="41910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2[-2085.92452 - (-2124.06568)]  =  77.46456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Wald Test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2209800"/>
            <a:ext cx="7086600" cy="25146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Unrestricted parameter vector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is estimated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Discrepancy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:  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m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Variance of discrepancy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is estimated: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                         Var[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=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RVR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’</a:t>
            </a:r>
            <a:endParaRPr lang="en-US" sz="2400" b="1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Wald Statistic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’[Var(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 = q’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RVR’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q </a:t>
            </a:r>
            <a:r>
              <a:rPr lang="en-US" sz="2400" smtClean="0">
                <a:latin typeface="+mj-lt"/>
              </a:rPr>
              <a:t/>
            </a:r>
            <a:br>
              <a:rPr lang="en-US" sz="2400" smtClean="0">
                <a:latin typeface="+mj-lt"/>
              </a:rPr>
            </a:br>
            <a:endParaRPr lang="en-US" sz="2400" b="1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mtClean="0"/>
              <a:t>Carrying Out a Wald Test</a:t>
            </a:r>
            <a:endParaRPr lang="el-GR" b="1" smtClean="0">
              <a:cs typeface="Times New Roman" pitchFamily="18" charset="0"/>
            </a:endParaRP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819400"/>
            <a:ext cx="5334000" cy="321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762000" y="6111875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Chi squared[3]  =  69.0541</a:t>
            </a:r>
          </a:p>
        </p:txBody>
      </p:sp>
      <p:pic>
        <p:nvPicPr>
          <p:cNvPr id="3205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453402"/>
            <a:ext cx="3190875" cy="132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 bwMode="auto">
          <a:xfrm>
            <a:off x="2286000" y="3471859"/>
            <a:ext cx="552452" cy="2286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290763" y="3810000"/>
            <a:ext cx="547689" cy="1524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852859" y="3429000"/>
            <a:ext cx="1085852" cy="3048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852859" y="3810000"/>
            <a:ext cx="1085852" cy="1524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548311" y="3429000"/>
            <a:ext cx="552452" cy="30480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562600" y="3809999"/>
            <a:ext cx="552452" cy="138111"/>
          </a:xfrm>
          <a:prstGeom prst="rect">
            <a:avLst/>
          </a:prstGeom>
          <a:solidFill>
            <a:srgbClr val="FF0000">
              <a:alpha val="2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5400" y="3429000"/>
            <a:ext cx="4572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0" y="3505200"/>
            <a:ext cx="4572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400" y="4476690"/>
            <a:ext cx="4572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R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1400" y="4572000"/>
            <a:ext cx="12954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  - m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5486400"/>
            <a:ext cx="9144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RV</a:t>
            </a:r>
            <a:r>
              <a:rPr lang="en-US" sz="2000" b="1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R</a:t>
            </a:r>
            <a:r>
              <a:rPr lang="en-US" sz="2000" b="1" smtClean="0">
                <a:latin typeface="Arial" pitchFamily="34" charset="0"/>
                <a:cs typeface="Arial" pitchFamily="34" charset="0"/>
                <a:sym typeface="Symbol"/>
              </a:rPr>
              <a:t>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1400" y="5314890"/>
            <a:ext cx="129540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Arial" pitchFamily="34" charset="0"/>
                <a:cs typeface="Arial" pitchFamily="34" charset="0"/>
              </a:rPr>
              <a:t>Wald</a:t>
            </a:r>
            <a:endParaRPr lang="en-US" sz="20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Lagrange Multiplier Test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2133600"/>
            <a:ext cx="69342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Restricted model is estimated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Derivatives of unrestricted model and variances of derivatives are computed at restricted estimates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Wald test of whether derivatives are zero tests the restrictions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Usually hard to compute – difficult to program the derivatives and their variances.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LM Test for a Logit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1"/>
            <a:ext cx="7467600" cy="4114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(subject to restictions) 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r>
              <a:rPr lang="en-US" sz="2400" smtClean="0">
                <a:latin typeface="Arial" pitchFamily="34" charset="0"/>
                <a:cs typeface="Arial" pitchFamily="34" charset="0"/>
              </a:rPr>
              <a:t>(e.g., with zeros in appropriate positions.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P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 for each observation.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e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 = [y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– P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 =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using full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vector</a:t>
            </a:r>
            <a:br>
              <a:rPr lang="en-US" sz="2400" smtClean="0">
                <a:latin typeface="Arial" pitchFamily="34" charset="0"/>
                <a:cs typeface="Arial" pitchFamily="34" charset="0"/>
              </a:rPr>
            </a:b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LM = 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</a:t>
            </a:r>
            <a:r>
              <a:rPr lang="en-US" sz="2400" baseline="3000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mtClean="0"/>
              <a:t>Test Results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609600" y="3505200"/>
            <a:ext cx="7924800" cy="1343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ourier New" pitchFamily="49" charset="0"/>
              </a:rPr>
              <a:t>Matrix LM       has  1 rows and  1 columns.</a:t>
            </a:r>
          </a:p>
          <a:p>
            <a:r>
              <a:rPr lang="en-US" sz="1600" b="1">
                <a:latin typeface="Courier New" pitchFamily="49" charset="0"/>
              </a:rPr>
              <a:t>               1</a:t>
            </a:r>
          </a:p>
          <a:p>
            <a:r>
              <a:rPr lang="en-US" sz="1600" b="1">
                <a:latin typeface="Courier New" pitchFamily="49" charset="0"/>
              </a:rPr>
              <a:t>        +-------------+</a:t>
            </a:r>
          </a:p>
          <a:p>
            <a:r>
              <a:rPr lang="en-US" sz="1600" b="1">
                <a:latin typeface="Courier New" pitchFamily="49" charset="0"/>
              </a:rPr>
              <a:t>       1|   81.45829  |</a:t>
            </a:r>
          </a:p>
          <a:p>
            <a:r>
              <a:rPr lang="en-US" sz="1600" b="1">
                <a:latin typeface="Courier New" pitchFamily="49" charset="0"/>
              </a:rPr>
              <a:t>        +-------------+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609600" y="5105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Wald Chi squared[3]  =  69.0541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609600" y="5867400"/>
            <a:ext cx="7924800" cy="365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LR Chi squared[3]  =  2[-2085.92452 - (-2124.06568)]  =  77.46456</a:t>
            </a:r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2667000" y="1600200"/>
            <a:ext cx="4343400" cy="17637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Matrix DERIV    has  6 rows and  1 columns.</a:t>
            </a:r>
          </a:p>
          <a:p>
            <a:r>
              <a:rPr lang="en-US" sz="1200" b="1">
                <a:latin typeface="Courier New" pitchFamily="49" charset="0"/>
              </a:rPr>
              <a:t>        +-------------+</a:t>
            </a:r>
          </a:p>
          <a:p>
            <a:r>
              <a:rPr lang="en-US" sz="1200" b="1">
                <a:latin typeface="Courier New" pitchFamily="49" charset="0"/>
              </a:rPr>
              <a:t>       1|  .2393443D-05       zero from FOC</a:t>
            </a:r>
          </a:p>
          <a:p>
            <a:r>
              <a:rPr lang="en-US" sz="1200" b="1">
                <a:latin typeface="Courier New" pitchFamily="49" charset="0"/>
              </a:rPr>
              <a:t>       2| 2268.60186</a:t>
            </a:r>
          </a:p>
          <a:p>
            <a:r>
              <a:rPr lang="en-US" sz="1200" b="1">
                <a:latin typeface="Courier New" pitchFamily="49" charset="0"/>
              </a:rPr>
              <a:t>       3|  .2122049D+06</a:t>
            </a:r>
          </a:p>
          <a:p>
            <a:r>
              <a:rPr lang="en-US" sz="1200" b="1">
                <a:latin typeface="Courier New" pitchFamily="49" charset="0"/>
              </a:rPr>
              <a:t>       4|  .9683957D-06       zero from FOC</a:t>
            </a:r>
          </a:p>
          <a:p>
            <a:r>
              <a:rPr lang="en-US" sz="1200" b="1">
                <a:latin typeface="Courier New" pitchFamily="49" charset="0"/>
              </a:rPr>
              <a:t>       5|  849.70485</a:t>
            </a:r>
          </a:p>
          <a:p>
            <a:r>
              <a:rPr lang="en-US" sz="1200" b="1">
                <a:latin typeface="Courier New" pitchFamily="49" charset="0"/>
              </a:rPr>
              <a:t>       6|  .2380413D-05       zero from FOC</a:t>
            </a:r>
          </a:p>
          <a:p>
            <a:r>
              <a:rPr lang="en-US" sz="1200" b="1">
                <a:latin typeface="Courier New" pitchFamily="49" charset="0"/>
              </a:rPr>
              <a:t>        +-------------+</a:t>
            </a:r>
          </a:p>
        </p:txBody>
      </p:sp>
      <p:sp>
        <p:nvSpPr>
          <p:cNvPr id="40967" name="Line 8"/>
          <p:cNvSpPr>
            <a:spLocks noChangeShapeType="1"/>
          </p:cNvSpPr>
          <p:nvPr/>
        </p:nvSpPr>
        <p:spPr bwMode="auto">
          <a:xfrm flipH="1">
            <a:off x="4953000" y="211455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0968" name="Line 9"/>
          <p:cNvSpPr>
            <a:spLocks noChangeShapeType="1"/>
          </p:cNvSpPr>
          <p:nvPr/>
        </p:nvSpPr>
        <p:spPr bwMode="auto">
          <a:xfrm flipH="1">
            <a:off x="4953000" y="26670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0969" name="Line 10"/>
          <p:cNvSpPr>
            <a:spLocks noChangeShapeType="1"/>
          </p:cNvSpPr>
          <p:nvPr/>
        </p:nvSpPr>
        <p:spPr bwMode="auto">
          <a:xfrm flipH="1">
            <a:off x="4953000" y="302895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676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Test of Structural Stability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514600"/>
            <a:ext cx="6705600" cy="3657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In the original application, separate models were fit for men and women.</a:t>
            </a:r>
          </a:p>
          <a:p>
            <a:pPr eaLnBrk="1" hangingPunct="1"/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We seek a counterpart to the Chow test for linear models.</a:t>
            </a:r>
          </a:p>
          <a:p>
            <a:pPr eaLnBrk="1" hangingPunct="1"/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Use a likelihood ratio test.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Testing Structural Stability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209800"/>
            <a:ext cx="8229600" cy="28956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</a:rPr>
              <a:t>Fit the same model in each subsample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Unrestricted log likelihood is the sum of the subsample log likelihoods: LogL1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Pool the subsamples, fit the model to the pooled sample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Restricted log likelihood is that from the pooled sample: LogL0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Chi-squared = 2*(LogL1 – LogL0) </a:t>
            </a:r>
            <a:br>
              <a:rPr lang="en-US" sz="2000" smtClean="0">
                <a:latin typeface="Arial" charset="0"/>
              </a:rPr>
            </a:br>
            <a:r>
              <a:rPr lang="en-US" sz="2000" smtClean="0">
                <a:latin typeface="Arial" charset="0"/>
              </a:rPr>
              <a:t>degrees of freedom = (K-1)*model size.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Structural Change (Over Groups) Test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1066800" y="1371600"/>
            <a:ext cx="6934200" cy="544764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Pooled</a:t>
            </a:r>
            <a:r>
              <a:rPr lang="en-US" sz="1200" b="1">
                <a:latin typeface="Courier New" pitchFamily="49" charset="0"/>
              </a:rPr>
              <a:t> Log likelihood function     -2123.84754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1.76536***       .67060        2.633   .0085</a:t>
            </a:r>
          </a:p>
          <a:p>
            <a:r>
              <a:rPr lang="en-US" sz="1200" b="1">
                <a:latin typeface="Courier New" pitchFamily="49" charset="0"/>
              </a:rPr>
              <a:t>     AGE|    -.08577***       .03018       -2.842   .0045      42.6266</a:t>
            </a:r>
          </a:p>
          <a:p>
            <a:r>
              <a:rPr lang="en-US" sz="1200" b="1">
                <a:latin typeface="Courier New" pitchFamily="49" charset="0"/>
              </a:rPr>
              <a:t>   AGESQ|     .00139***       .00033        4.168   .0000      1951.22</a:t>
            </a:r>
          </a:p>
          <a:p>
            <a:r>
              <a:rPr lang="en-US" sz="1200" b="1">
                <a:latin typeface="Courier New" pitchFamily="49" charset="0"/>
              </a:rPr>
              <a:t>  INCOME|     .61090          .74073         .825   .4095       .44476</a:t>
            </a:r>
          </a:p>
          <a:p>
            <a:r>
              <a:rPr lang="en-US" sz="1200" b="1">
                <a:latin typeface="Courier New" pitchFamily="49" charset="0"/>
              </a:rPr>
              <a:t> AGE_INC|    -.02192          .01678       -1.306   .1915      19.0288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Male</a:t>
            </a:r>
            <a:r>
              <a:rPr lang="en-US" sz="1200" b="1">
                <a:latin typeface="Courier New" pitchFamily="49" charset="0"/>
              </a:rPr>
              <a:t> Log likelihood function     -1198.55615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1.65856*         .86595        1.915   .0555</a:t>
            </a:r>
          </a:p>
          <a:p>
            <a:r>
              <a:rPr lang="en-US" sz="1200" b="1">
                <a:latin typeface="Courier New" pitchFamily="49" charset="0"/>
              </a:rPr>
              <a:t>     AGE|    -.10350***       .03928       -2.635   .0084      41.6529</a:t>
            </a:r>
          </a:p>
          <a:p>
            <a:r>
              <a:rPr lang="en-US" sz="1200" b="1">
                <a:latin typeface="Courier New" pitchFamily="49" charset="0"/>
              </a:rPr>
              <a:t>   AGESQ|     .00165***       .00044        3.760   .0002      1869.06</a:t>
            </a:r>
          </a:p>
          <a:p>
            <a:r>
              <a:rPr lang="en-US" sz="1200" b="1">
                <a:latin typeface="Courier New" pitchFamily="49" charset="0"/>
              </a:rPr>
              <a:t>  INCOME|     .99214          .93005        1.067   .2861       .45174</a:t>
            </a:r>
          </a:p>
          <a:p>
            <a:r>
              <a:rPr lang="en-US" sz="1200" b="1">
                <a:latin typeface="Courier New" pitchFamily="49" charset="0"/>
              </a:rPr>
              <a:t> AGE_INC|    -.02632          .02130       -1.235   .2167      19.0016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solidFill>
                  <a:srgbClr val="FF0000"/>
                </a:solidFill>
                <a:latin typeface="Courier New" pitchFamily="49" charset="0"/>
              </a:rPr>
              <a:t>Female</a:t>
            </a:r>
            <a:r>
              <a:rPr lang="en-US" sz="1200" b="1">
                <a:latin typeface="Courier New" pitchFamily="49" charset="0"/>
              </a:rPr>
              <a:t> Log likelihood function   </a:t>
            </a:r>
            <a:r>
              <a:rPr lang="en-US" sz="1200" b="1" smtClean="0"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-885.19118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Constant|    2.91277***      1.10880        2.627   .0086</a:t>
            </a:r>
          </a:p>
          <a:p>
            <a:r>
              <a:rPr lang="en-US" sz="1200" b="1">
                <a:latin typeface="Courier New" pitchFamily="49" charset="0"/>
              </a:rPr>
              <a:t>     AGE|    -.10433**        .04909       -2.125   .0336      43.7540</a:t>
            </a:r>
          </a:p>
          <a:p>
            <a:r>
              <a:rPr lang="en-US" sz="1200" b="1">
                <a:latin typeface="Courier New" pitchFamily="49" charset="0"/>
              </a:rPr>
              <a:t>   AGESQ|     .00143***       .00054        2.673   .0075      2046.35</a:t>
            </a:r>
          </a:p>
          <a:p>
            <a:r>
              <a:rPr lang="en-US" sz="1200" b="1">
                <a:latin typeface="Courier New" pitchFamily="49" charset="0"/>
              </a:rPr>
              <a:t>  INCOME|    -.17913         1.27741        -.140   .8885       .43669</a:t>
            </a:r>
          </a:p>
          <a:p>
            <a:r>
              <a:rPr lang="en-US" sz="1200" b="1">
                <a:latin typeface="Courier New" pitchFamily="49" charset="0"/>
              </a:rPr>
              <a:t> AGE_INC|    -.00729          .02850        -.256   .7981      19.0604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Chi squared[5] = 2[-885.19118+(-1198.55615) – (-2123.84754] = 80.2004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1752600"/>
            <a:ext cx="6477000" cy="3048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3513666"/>
            <a:ext cx="6477000" cy="372533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43000" y="4969934"/>
            <a:ext cx="6477000" cy="372533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2895600"/>
            <a:ext cx="7696200" cy="1676400"/>
          </a:xfrm>
        </p:spPr>
        <p:txBody>
          <a:bodyPr/>
          <a:lstStyle/>
          <a:p>
            <a:pPr marL="0" indent="0" eaLnBrk="1" hangingPunct="1"/>
            <a:r>
              <a:rPr lang="en-US" sz="5400" smtClean="0">
                <a:latin typeface="Arial" charset="0"/>
              </a:rPr>
              <a:t>Inference About </a:t>
            </a:r>
            <a:br>
              <a:rPr lang="en-US" sz="5400" smtClean="0">
                <a:latin typeface="Arial" charset="0"/>
              </a:rPr>
            </a:br>
            <a:r>
              <a:rPr lang="en-US" sz="5400" smtClean="0">
                <a:latin typeface="Arial" charset="0"/>
              </a:rPr>
              <a:t>Partial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143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Effects for Binary Choice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133600" y="1937890"/>
          <a:ext cx="4913312" cy="1033910"/>
        </p:xfrm>
        <a:graphic>
          <a:graphicData uri="http://schemas.openxmlformats.org/presentationml/2006/ole">
            <p:oleObj spid="_x0000_s190466" name="Equation" r:id="rId4" imgW="3378200" imgH="711200" progId="Equation.DSMT4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144713" y="3182938"/>
          <a:ext cx="3341687" cy="1008062"/>
        </p:xfrm>
        <a:graphic>
          <a:graphicData uri="http://schemas.openxmlformats.org/presentationml/2006/ole">
            <p:oleObj spid="_x0000_s190467" name="Equation" r:id="rId5" imgW="2273300" imgH="685800" progId="Equation.DSMT4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133600" y="4487184"/>
          <a:ext cx="5029200" cy="999216"/>
        </p:xfrm>
        <a:graphic>
          <a:graphicData uri="http://schemas.openxmlformats.org/presentationml/2006/ole">
            <p:oleObj spid="_x0000_s190468" name="Equation" r:id="rId6" imgW="3454400" imgH="685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The Delta Method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762000" y="1981200"/>
          <a:ext cx="7607304" cy="4267200"/>
        </p:xfrm>
        <a:graphic>
          <a:graphicData uri="http://schemas.openxmlformats.org/presentationml/2006/ole">
            <p:oleObj spid="_x0000_s191490" name="Equation" r:id="rId4" imgW="3898800" imgH="21841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Computing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362200"/>
            <a:ext cx="7315200" cy="2819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Compute at the data means?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Simple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Inference is well defined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Average the individual effects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More appropriate?</a:t>
            </a:r>
          </a:p>
          <a:p>
            <a:pPr lvl="1" eaLnBrk="1" hangingPunct="1"/>
            <a:r>
              <a:rPr lang="en-US" sz="2000" smtClean="0">
                <a:latin typeface="Arial" pitchFamily="34" charset="0"/>
                <a:cs typeface="Arial" pitchFamily="34" charset="0"/>
              </a:rPr>
              <a:t>Asymptotic standard errors a bit more complicated.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1"/>
            <a:ext cx="8229600" cy="838200"/>
          </a:xfrm>
        </p:spPr>
        <p:txBody>
          <a:bodyPr/>
          <a:lstStyle/>
          <a:p>
            <a:r>
              <a:rPr lang="en-US" smtClean="0"/>
              <a:t>APE vs. Partial Effects at the Mean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286000" y="1600200"/>
          <a:ext cx="4400550" cy="838200"/>
        </p:xfrm>
        <a:graphic>
          <a:graphicData uri="http://schemas.openxmlformats.org/presentationml/2006/ole">
            <p:oleObj spid="_x0000_s192514" name="Equation" r:id="rId3" imgW="3200400" imgH="609600" progId="Equation.DSMT4">
              <p:embed/>
            </p:oleObj>
          </a:graphicData>
        </a:graphic>
      </p:graphicFrame>
      <p:pic>
        <p:nvPicPr>
          <p:cNvPr id="396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590800"/>
            <a:ext cx="698194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08000" y="2471738"/>
          <a:ext cx="8178800" cy="2409825"/>
        </p:xfrm>
        <a:graphic>
          <a:graphicData uri="http://schemas.openxmlformats.org/presentationml/2006/ole">
            <p:oleObj spid="_x0000_s193538" name="Equation" r:id="rId4" imgW="4254480" imgH="1257120" progId="Equation.DSMT4">
              <p:embed/>
            </p:oleObj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533400" y="5181600"/>
          <a:ext cx="8181033" cy="762000"/>
        </p:xfrm>
        <a:graphic>
          <a:graphicData uri="http://schemas.openxmlformats.org/presentationml/2006/ole">
            <p:oleObj spid="_x0000_s193539" name="Equation" r:id="rId5" imgW="4635500" imgH="431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7030A0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4546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68971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solidFill>
                  <a:srgbClr val="7030A0"/>
                </a:solidFill>
              </a:rPr>
              <a:t>Krinsky and Robb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4495800" cy="3960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Estimate </a:t>
            </a:r>
            <a:r>
              <a:rPr lang="el-GR" b="1">
                <a:cs typeface="Times New Roman" pitchFamily="18" charset="0"/>
              </a:rPr>
              <a:t>β</a:t>
            </a:r>
            <a:r>
              <a:rPr lang="en-US" b="1">
                <a:cs typeface="Times New Roman" pitchFamily="18" charset="0"/>
              </a:rPr>
              <a:t> </a:t>
            </a:r>
            <a:r>
              <a:rPr lang="en-US">
                <a:cs typeface="Times New Roman" pitchFamily="18" charset="0"/>
              </a:rPr>
              <a:t>by Maximum Likelihood with </a:t>
            </a:r>
            <a:r>
              <a:rPr lang="en-US" b="1">
                <a:cs typeface="Times New Roman" pitchFamily="18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Estimate asymptotic covariance matrix with </a:t>
            </a:r>
            <a:r>
              <a:rPr lang="en-US" b="1">
                <a:cs typeface="Times New Roman" pitchFamily="18" charset="0"/>
              </a:rPr>
              <a:t>V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Draw R observations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from the normal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       population N[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,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]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 = 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  +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*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(r), 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 drawn from N[0,I]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  =  Cholesky matrix,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 = </a:t>
            </a:r>
            <a:r>
              <a:rPr lang="en-US" b="1">
                <a:cs typeface="Times New Roman" pitchFamily="18" charset="0"/>
              </a:rPr>
              <a:t>CC’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partial effects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 using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the sample variance of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(r),r=1,…,R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Use the sample standard deviations of the R observations to estimate the sampling standard errors for the partial effects.</a:t>
            </a:r>
            <a:endParaRPr lang="el-GR">
              <a:cs typeface="Times New Roman" pitchFamily="18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57375"/>
            <a:ext cx="38290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7030A0"/>
                </a:solidFill>
              </a:rPr>
              <a:t>Krinsky and Robb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362200"/>
            <a:ext cx="24971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09800"/>
            <a:ext cx="5707063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Line 7"/>
          <p:cNvSpPr>
            <a:spLocks noChangeShapeType="1"/>
          </p:cNvSpPr>
          <p:nvPr/>
        </p:nvSpPr>
        <p:spPr bwMode="auto">
          <a:xfrm flipV="1">
            <a:off x="6172200" y="3581400"/>
            <a:ext cx="1905000" cy="914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2" name="Line 8"/>
          <p:cNvSpPr>
            <a:spLocks noChangeShapeType="1"/>
          </p:cNvSpPr>
          <p:nvPr/>
        </p:nvSpPr>
        <p:spPr bwMode="auto">
          <a:xfrm flipV="1">
            <a:off x="6172200" y="4343400"/>
            <a:ext cx="1828800" cy="381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3" name="Line 9"/>
          <p:cNvSpPr>
            <a:spLocks noChangeShapeType="1"/>
          </p:cNvSpPr>
          <p:nvPr/>
        </p:nvSpPr>
        <p:spPr bwMode="auto">
          <a:xfrm>
            <a:off x="6172200" y="4876800"/>
            <a:ext cx="1905000" cy="76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533400" y="4419600"/>
            <a:ext cx="5638800" cy="6096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Text Box 11"/>
          <p:cNvSpPr txBox="1">
            <a:spLocks noChangeArrowheads="1"/>
          </p:cNvSpPr>
          <p:nvPr/>
        </p:nvSpPr>
        <p:spPr bwMode="auto">
          <a:xfrm>
            <a:off x="6426200" y="1981200"/>
            <a:ext cx="24384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Delta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2895600"/>
            <a:ext cx="6400800" cy="1106487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z="5400" b="1" smtClean="0">
                <a:solidFill>
                  <a:srgbClr val="7030A0"/>
                </a:solidFill>
              </a:rPr>
              <a:t>Panel Data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Unbalanced Panels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438400"/>
            <a:ext cx="31614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24000" y="4583668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7030A0"/>
                </a:solidFill>
                <a:latin typeface="+mj-lt"/>
              </a:rPr>
              <a:t>GSOEP</a:t>
            </a:r>
          </a:p>
          <a:p>
            <a:r>
              <a:rPr lang="en-US" b="1" smtClean="0">
                <a:solidFill>
                  <a:srgbClr val="7030A0"/>
                </a:solidFill>
                <a:latin typeface="+mj-lt"/>
              </a:rPr>
              <a:t>Group Sizes</a:t>
            </a:r>
            <a:endParaRPr lang="en-US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2133600"/>
            <a:ext cx="4724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Most theoretical results are for balanced panels.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Most real world panels are unbalanced.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Often the gaps are caused by attrition.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The major question is whether the gaps are ‘missing completely at random.’  If not, the observation mechanism is endogenous, and at least some methods will produce questionable results.</a:t>
            </a:r>
          </a:p>
          <a:p>
            <a:endParaRPr lang="en-US" sz="16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Researchers rarely have any reason to treat the data as nonrandomly sampled.  (This is good news.)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Unbalanced Panels and Attrition ‘Bias’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286000"/>
          </a:xfrm>
        </p:spPr>
        <p:txBody>
          <a:bodyPr/>
          <a:lstStyle/>
          <a:p>
            <a:r>
              <a:rPr lang="en-US" sz="2000" smtClean="0">
                <a:latin typeface="Arial" pitchFamily="34" charset="0"/>
                <a:cs typeface="Arial" pitchFamily="34" charset="0"/>
              </a:rPr>
              <a:t>Test for ‘attrition bias.’  (Verbeek and Nijman, Testing for Selectivity Bias in Panel Data Models, International Economic Review, 1992, 33, 681-703.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Variable addition test using covariates of presence in the panel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Nonconstructive – what to do next?</a:t>
            </a:r>
          </a:p>
          <a:p>
            <a:r>
              <a:rPr lang="en-US" sz="2000" smtClean="0">
                <a:latin typeface="Arial" pitchFamily="34" charset="0"/>
                <a:cs typeface="Arial" pitchFamily="34" charset="0"/>
              </a:rPr>
              <a:t>Do something about attrition bias. (Wooldridge, Inverse Probability Weighted M-Estimators for Sample Stratification and Attrition, Portuguese Economic Journal, 2002, 1: 117-139)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Stringent assumptions about the process</a:t>
            </a:r>
          </a:p>
          <a:p>
            <a:pPr lvl="1"/>
            <a:r>
              <a:rPr lang="en-US" sz="1800" smtClean="0">
                <a:latin typeface="Arial" pitchFamily="34" charset="0"/>
                <a:cs typeface="Arial" pitchFamily="34" charset="0"/>
              </a:rPr>
              <a:t>Model based on probability of being present in each wave of the panel</a:t>
            </a:r>
          </a:p>
          <a:p>
            <a:r>
              <a:rPr lang="en-US" sz="2000" smtClean="0">
                <a:latin typeface="Arial" pitchFamily="34" charset="0"/>
                <a:cs typeface="Arial" pitchFamily="34" charset="0"/>
              </a:rPr>
              <a:t>We return to these in discussion of applications of ordered choice models</a:t>
            </a:r>
            <a:endParaRPr lang="en-US" sz="2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Fixed and Random Effects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0104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Model: Feature of interest y</a:t>
            </a:r>
            <a:r>
              <a:rPr lang="en-US" sz="2400" baseline="-25000" smtClean="0">
                <a:latin typeface="Arial" charset="0"/>
              </a:rPr>
              <a:t>it</a:t>
            </a:r>
            <a:endParaRPr lang="en-US" sz="2400" smtClean="0">
              <a:latin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</a:rPr>
              <a:t>Probability distribution or conditional mean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Observable covariates 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, </a:t>
            </a:r>
            <a:r>
              <a:rPr lang="en-US" sz="2000" b="1" smtClean="0">
                <a:latin typeface="Arial" charset="0"/>
              </a:rPr>
              <a:t>z</a:t>
            </a:r>
            <a:r>
              <a:rPr lang="en-US" sz="2000" baseline="-25000" smtClean="0">
                <a:latin typeface="Arial" charset="0"/>
              </a:rPr>
              <a:t>i</a:t>
            </a:r>
            <a:endParaRPr lang="en-US" sz="2000" smtClean="0">
              <a:latin typeface="Arial" charset="0"/>
            </a:endParaRPr>
          </a:p>
          <a:p>
            <a:pPr lvl="1" eaLnBrk="1" hangingPunct="1"/>
            <a:r>
              <a:rPr lang="en-US" sz="2000" smtClean="0">
                <a:latin typeface="Arial" charset="0"/>
              </a:rPr>
              <a:t>Individual specific heterogeneity, u</a:t>
            </a:r>
            <a:r>
              <a:rPr lang="en-US" sz="2000" baseline="-25000" smtClean="0">
                <a:latin typeface="Arial" charset="0"/>
              </a:rPr>
              <a:t>i</a:t>
            </a:r>
            <a:endParaRPr lang="en-US" sz="2000" smtClean="0">
              <a:latin typeface="Arial" charset="0"/>
            </a:endParaRPr>
          </a:p>
          <a:p>
            <a:pPr lvl="1" eaLnBrk="1" hangingPunct="1"/>
            <a:r>
              <a:rPr lang="en-US" sz="2000" smtClean="0">
                <a:latin typeface="Arial" charset="0"/>
              </a:rPr>
              <a:t>Probability or mean,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,</a:t>
            </a:r>
            <a:r>
              <a:rPr lang="en-US" sz="2000" b="1" smtClean="0">
                <a:latin typeface="Arial" charset="0"/>
              </a:rPr>
              <a:t>z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,u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)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Random effects: E[u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|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i1</a:t>
            </a:r>
            <a:r>
              <a:rPr lang="en-US" sz="2400" smtClean="0">
                <a:latin typeface="Arial" charset="0"/>
              </a:rPr>
              <a:t>,…,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,</a:t>
            </a:r>
            <a:r>
              <a:rPr lang="en-US" sz="2400" b="1" smtClean="0">
                <a:latin typeface="Arial" charset="0"/>
              </a:rPr>
              <a:t>z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] = 0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Fixed effects:      E[u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|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i1</a:t>
            </a:r>
            <a:r>
              <a:rPr lang="en-US" sz="2400" smtClean="0">
                <a:latin typeface="Arial" charset="0"/>
              </a:rPr>
              <a:t>,…,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,</a:t>
            </a:r>
            <a:r>
              <a:rPr lang="en-US" sz="2400" b="1" smtClean="0">
                <a:latin typeface="Arial" charset="0"/>
              </a:rPr>
              <a:t>z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] = g(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,</a:t>
            </a:r>
            <a:r>
              <a:rPr lang="en-US" sz="2400" b="1" smtClean="0">
                <a:latin typeface="Arial" charset="0"/>
              </a:rPr>
              <a:t>z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).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The difference relates to how u</a:t>
            </a:r>
            <a:r>
              <a:rPr lang="en-US" sz="2400" baseline="-25000" smtClean="0">
                <a:latin typeface="Arial" charset="0"/>
              </a:rPr>
              <a:t>i</a:t>
            </a:r>
            <a:r>
              <a:rPr lang="en-US" sz="2400" smtClean="0">
                <a:latin typeface="Arial" charset="0"/>
              </a:rPr>
              <a:t> relates to the observable covariates.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>
                <a:latin typeface="Arial" pitchFamily="34" charset="0"/>
                <a:cs typeface="Arial" pitchFamily="34" charset="0"/>
              </a:rPr>
              <a:t>Fixed and Random Effects in Regression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7772400" cy="4572000"/>
          </a:xfrm>
        </p:spPr>
        <p:txBody>
          <a:bodyPr/>
          <a:lstStyle/>
          <a:p>
            <a:pPr eaLnBrk="1" hangingPunct="1"/>
            <a:r>
              <a:rPr lang="en-US" sz="2400" i="1" smtClean="0">
                <a:latin typeface="Arial" charset="0"/>
              </a:rPr>
              <a:t>y</a:t>
            </a:r>
            <a:r>
              <a:rPr lang="en-US" sz="2400" i="1" baseline="-25000" smtClean="0">
                <a:latin typeface="Arial" charset="0"/>
              </a:rPr>
              <a:t>it</a:t>
            </a:r>
            <a:r>
              <a:rPr lang="en-US" sz="2400" i="1" smtClean="0"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= </a:t>
            </a:r>
            <a:r>
              <a:rPr lang="en-US" sz="2400" i="1" smtClean="0">
                <a:latin typeface="Arial" charset="0"/>
              </a:rPr>
              <a:t>a</a:t>
            </a:r>
            <a:r>
              <a:rPr lang="en-US" sz="2400" i="1" baseline="-25000" smtClean="0">
                <a:latin typeface="Arial" charset="0"/>
              </a:rPr>
              <a:t>i</a:t>
            </a:r>
            <a:r>
              <a:rPr lang="en-US" sz="2400" i="1" smtClean="0"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+ </a:t>
            </a:r>
            <a:r>
              <a:rPr lang="en-US" sz="2400" b="1" smtClean="0">
                <a:latin typeface="Arial" charset="0"/>
              </a:rPr>
              <a:t>b’x</a:t>
            </a:r>
            <a:r>
              <a:rPr lang="en-US" sz="2400" i="1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+ </a:t>
            </a:r>
            <a:r>
              <a:rPr lang="en-US" sz="2400" i="1" smtClean="0">
                <a:latin typeface="Arial" charset="0"/>
              </a:rPr>
              <a:t>e</a:t>
            </a:r>
            <a:r>
              <a:rPr lang="en-US" sz="2400" i="1" baseline="-25000" smtClean="0">
                <a:latin typeface="Arial" charset="0"/>
              </a:rPr>
              <a:t>it</a:t>
            </a:r>
            <a:endParaRPr lang="en-US" sz="2400" i="1" smtClean="0">
              <a:latin typeface="Arial" charset="0"/>
            </a:endParaRPr>
          </a:p>
          <a:p>
            <a:pPr lvl="1" eaLnBrk="1" hangingPunct="1"/>
            <a:r>
              <a:rPr lang="en-US" sz="2000" smtClean="0">
                <a:latin typeface="Arial" charset="0"/>
              </a:rPr>
              <a:t>Random effects: Two step FGLS. First step is OLS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Fixed effects:  OLS based on group mean differences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How do we proceed for a binary choice model?</a:t>
            </a:r>
          </a:p>
          <a:p>
            <a:pPr lvl="1" eaLnBrk="1" hangingPunct="1"/>
            <a:r>
              <a:rPr lang="en-US" sz="2000" i="1" smtClean="0">
                <a:latin typeface="Arial" charset="0"/>
              </a:rPr>
              <a:t>     y</a:t>
            </a:r>
            <a:r>
              <a:rPr lang="en-US" sz="2000" i="1" baseline="-25000" smtClean="0">
                <a:latin typeface="Arial" charset="0"/>
              </a:rPr>
              <a:t>it</a:t>
            </a:r>
            <a:r>
              <a:rPr lang="en-US" sz="2000" i="1" smtClean="0">
                <a:latin typeface="Arial" charset="0"/>
              </a:rPr>
              <a:t>* </a:t>
            </a:r>
            <a:r>
              <a:rPr lang="en-US" sz="2000" smtClean="0">
                <a:latin typeface="Arial" charset="0"/>
              </a:rPr>
              <a:t>= </a:t>
            </a:r>
            <a:r>
              <a:rPr lang="en-US" sz="2000" i="1" smtClean="0">
                <a:latin typeface="Arial" charset="0"/>
              </a:rPr>
              <a:t>a</a:t>
            </a:r>
            <a:r>
              <a:rPr lang="en-US" sz="2000" i="1" baseline="-25000" smtClean="0">
                <a:latin typeface="Arial" charset="0"/>
              </a:rPr>
              <a:t>i</a:t>
            </a:r>
            <a:r>
              <a:rPr lang="en-US" sz="2000" i="1" smtClean="0">
                <a:latin typeface="Arial" charset="0"/>
              </a:rPr>
              <a:t> </a:t>
            </a:r>
            <a:r>
              <a:rPr lang="en-US" sz="2000" smtClean="0">
                <a:latin typeface="Arial" charset="0"/>
              </a:rPr>
              <a:t>+ </a:t>
            </a:r>
            <a:r>
              <a:rPr lang="en-US" sz="2000" b="1" smtClean="0">
                <a:latin typeface="Arial" charset="0"/>
              </a:rPr>
              <a:t>b’x</a:t>
            </a:r>
            <a:r>
              <a:rPr lang="en-US" sz="2000" i="1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 + </a:t>
            </a:r>
            <a:r>
              <a:rPr lang="en-US" sz="2000" i="1" smtClean="0">
                <a:latin typeface="Arial" charset="0"/>
              </a:rPr>
              <a:t>e</a:t>
            </a:r>
            <a:r>
              <a:rPr lang="en-US" sz="2000" i="1" baseline="-25000" smtClean="0">
                <a:latin typeface="Arial" charset="0"/>
              </a:rPr>
              <a:t>it</a:t>
            </a:r>
          </a:p>
          <a:p>
            <a:pPr lvl="1" eaLnBrk="1" hangingPunct="1"/>
            <a:r>
              <a:rPr lang="en-US" sz="2000" i="1" smtClean="0">
                <a:latin typeface="Arial" charset="0"/>
              </a:rPr>
              <a:t>     y</a:t>
            </a:r>
            <a:r>
              <a:rPr lang="en-US" sz="2000" i="1" baseline="-25000" smtClean="0">
                <a:latin typeface="Arial" charset="0"/>
              </a:rPr>
              <a:t>it</a:t>
            </a:r>
            <a:r>
              <a:rPr lang="en-US" sz="2000" i="1" smtClean="0">
                <a:latin typeface="Arial" charset="0"/>
              </a:rPr>
              <a:t> =</a:t>
            </a:r>
            <a:r>
              <a:rPr lang="en-US" sz="2000" smtClean="0">
                <a:latin typeface="Arial" charset="0"/>
              </a:rPr>
              <a:t> 1 if y</a:t>
            </a:r>
            <a:r>
              <a:rPr lang="en-US" sz="2000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* &gt; 0, 0 otherwise. 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Neither ols nor two step FGLS works (even approximately) if the model is nonlinear.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Models are fit by maximum likelihood, not OLS or GLS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New complications arise that are absent in the linear case.</a:t>
            </a:r>
          </a:p>
          <a:p>
            <a:pPr lvl="1" eaLnBrk="1" hangingPunct="1"/>
            <a:endParaRPr lang="en-US" sz="2000" i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Fixed vs. Random Effects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70075"/>
            <a:ext cx="4038600" cy="4530725"/>
          </a:xfrm>
          <a:ln w="127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</a:t>
            </a:r>
            <a:r>
              <a:rPr lang="en-US" sz="2000" b="1" smtClean="0">
                <a:solidFill>
                  <a:srgbClr val="0099FF"/>
                </a:solidFill>
                <a:latin typeface="Arial" charset="0"/>
              </a:rPr>
              <a:t>Linear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Fixed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Robust to both cases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Use 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Convenient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Random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Inconsistent in FE case: effects correlated with </a:t>
            </a:r>
            <a:r>
              <a:rPr lang="en-US" sz="1800" b="1" smtClean="0">
                <a:latin typeface="Arial" charset="0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Use FGLS: No necessary distributional assumption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Smaller number of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Inconvenient to compute</a:t>
            </a:r>
          </a:p>
          <a:p>
            <a:pPr lvl="1" eaLnBrk="1" hangingPunct="1">
              <a:lnSpc>
                <a:spcPct val="90000"/>
              </a:lnSpc>
            </a:pPr>
            <a:endParaRPr lang="en-US" sz="1800" smtClean="0">
              <a:latin typeface="Arial" charset="0"/>
            </a:endParaRPr>
          </a:p>
        </p:txBody>
      </p:sp>
      <p:sp>
        <p:nvSpPr>
          <p:cNvPr id="3686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70075"/>
            <a:ext cx="4038600" cy="4530725"/>
          </a:xfrm>
          <a:ln w="12700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</a:rPr>
              <a:t>    </a:t>
            </a:r>
            <a:r>
              <a:rPr lang="en-US" sz="2000" b="1" smtClean="0">
                <a:solidFill>
                  <a:srgbClr val="0099FF"/>
                </a:solidFill>
                <a:latin typeface="Arial" charset="0"/>
              </a:rPr>
              <a:t>Nonlinear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Fixed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Usually inconsistent because of ‘IP’ problem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Fit by full ML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Complicated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Random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Inconsistent in FE case : effects correlated with </a:t>
            </a:r>
            <a:r>
              <a:rPr lang="en-US" sz="1800" b="1" smtClean="0">
                <a:latin typeface="Arial" charset="0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Use full ML: Distributional assumption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Smaller number of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latin typeface="Arial" charset="0"/>
              </a:rPr>
              <a:t>Always inconvenient to compute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Binary Choice Model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229600" cy="3048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Model is Prob(y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 = 1|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)  (</a:t>
            </a:r>
            <a:r>
              <a:rPr lang="en-US" b="1" smtClean="0">
                <a:latin typeface="Arial" charset="0"/>
              </a:rPr>
              <a:t>z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 is embedded in 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)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In the presence of heterogeneity,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Prob(y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 = 1|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,u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)  =  F(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,u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6826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Panel Data Binary Choice Models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946275"/>
            <a:ext cx="7696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Random Utility Model for Binary Choice</a:t>
            </a:r>
            <a:br>
              <a:rPr lang="en-US" sz="2400" smtClean="0">
                <a:latin typeface="Arial" charset="0"/>
              </a:rPr>
            </a:br>
            <a:r>
              <a:rPr lang="en-US" sz="2400" smtClean="0">
                <a:latin typeface="Arial" charset="0"/>
              </a:rPr>
              <a:t>    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    U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  =  </a:t>
            </a:r>
            <a:r>
              <a:rPr lang="en-US" sz="2400" smtClean="0">
                <a:latin typeface="Arial" charset="0"/>
                <a:sym typeface="Symbol" pitchFamily="18" charset="2"/>
              </a:rPr>
              <a:t>  + 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’x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400" smtClean="0">
                <a:latin typeface="Arial" charset="0"/>
                <a:sym typeface="Symbol" pitchFamily="18" charset="2"/>
              </a:rPr>
              <a:t>    +  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400" smtClean="0">
                <a:latin typeface="Arial" charset="0"/>
                <a:sym typeface="Symbol" pitchFamily="18" charset="2"/>
              </a:rPr>
              <a:t>  + Person i specific effect</a:t>
            </a:r>
            <a:br>
              <a:rPr lang="en-US" sz="2400" smtClean="0">
                <a:latin typeface="Arial" charset="0"/>
                <a:sym typeface="Symbol" pitchFamily="18" charset="2"/>
              </a:rPr>
            </a:b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Fixed effects using “dummy” variables</a:t>
            </a:r>
            <a:br>
              <a:rPr lang="en-US" sz="2400" smtClean="0">
                <a:latin typeface="Arial" charset="0"/>
              </a:rPr>
            </a:b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	 U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=  </a:t>
            </a:r>
            <a:r>
              <a:rPr lang="en-US" sz="2400" smtClean="0">
                <a:latin typeface="Arial" charset="0"/>
                <a:sym typeface="Symbol" pitchFamily="18" charset="2"/>
              </a:rPr>
              <a:t>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400" smtClean="0">
                <a:latin typeface="Arial" charset="0"/>
                <a:sym typeface="Symbol" pitchFamily="18" charset="2"/>
              </a:rPr>
              <a:t>  +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’x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400" smtClean="0">
                <a:latin typeface="Arial" charset="0"/>
                <a:sym typeface="Symbol" pitchFamily="18" charset="2"/>
              </a:rPr>
              <a:t> + 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400" smtClean="0">
                <a:latin typeface="Arial" charset="0"/>
                <a:sym typeface="Symbol" pitchFamily="18" charset="2"/>
              </a:rPr>
              <a:t> </a:t>
            </a:r>
            <a:br>
              <a:rPr lang="en-US" sz="2400" smtClean="0">
                <a:latin typeface="Arial" charset="0"/>
                <a:sym typeface="Symbol" pitchFamily="18" charset="2"/>
              </a:rPr>
            </a:b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Random effects using omitted heterogeneity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	 U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=  </a:t>
            </a:r>
            <a:r>
              <a:rPr lang="en-US" sz="2400" smtClean="0">
                <a:latin typeface="Arial" charset="0"/>
                <a:sym typeface="Symbol" pitchFamily="18" charset="2"/>
              </a:rPr>
              <a:t>   +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’x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400" smtClean="0">
                <a:latin typeface="Arial" charset="0"/>
                <a:sym typeface="Symbol" pitchFamily="18" charset="2"/>
              </a:rPr>
              <a:t> +  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2400" smtClean="0">
                <a:latin typeface="Arial" charset="0"/>
                <a:sym typeface="Symbol" pitchFamily="18" charset="2"/>
              </a:rPr>
              <a:t> +  u</a:t>
            </a:r>
            <a:r>
              <a:rPr lang="en-US" baseline="-25000" smtClean="0">
                <a:latin typeface="Arial" charset="0"/>
                <a:sym typeface="Symbol" pitchFamily="18" charset="2"/>
              </a:rPr>
              <a:t>i</a:t>
            </a:r>
            <a:endParaRPr lang="en-US" sz="2400" smtClean="0">
              <a:latin typeface="Arial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>
                <a:latin typeface="Arial" charset="0"/>
              </a:rPr>
              <a:t>Same outcome mechanism:  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=  1[U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&gt; 0]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latin typeface="Arial" pitchFamily="34" charset="0"/>
                <a:cs typeface="Arial" pitchFamily="34" charset="0"/>
              </a:rPr>
              <a:t>Ignoring Unobserved Heterogeneity</a:t>
            </a:r>
            <a:br>
              <a:rPr lang="en-US" sz="3600" b="1" smtClean="0">
                <a:latin typeface="Arial" pitchFamily="34" charset="0"/>
                <a:cs typeface="Arial" pitchFamily="34" charset="0"/>
              </a:rPr>
            </a:br>
            <a:r>
              <a:rPr lang="en-US" sz="3600" b="1" smtClean="0">
                <a:latin typeface="Arial" pitchFamily="34" charset="0"/>
                <a:cs typeface="Arial" pitchFamily="34" charset="0"/>
              </a:rPr>
              <a:t>(Random Effects)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447800" y="2618564"/>
          <a:ext cx="6769100" cy="3248836"/>
        </p:xfrm>
        <a:graphic>
          <a:graphicData uri="http://schemas.openxmlformats.org/presentationml/2006/ole">
            <p:oleObj spid="_x0000_s197634" name="Equation" r:id="rId4" imgW="3225800" imgH="154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Ignoring Heterogeneity in the RE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143000" y="2209800"/>
          <a:ext cx="7391400" cy="3448050"/>
        </p:xfrm>
        <a:graphic>
          <a:graphicData uri="http://schemas.openxmlformats.org/presentationml/2006/ole">
            <p:oleObj spid="_x0000_s198658" name="Equation" r:id="rId4" imgW="3403600" imgH="1587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Ignoring Heterogeneity (Broadly)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1"/>
            <a:ext cx="8229600" cy="3429000"/>
          </a:xfrm>
        </p:spPr>
        <p:txBody>
          <a:bodyPr/>
          <a:lstStyle/>
          <a:p>
            <a:r>
              <a:rPr lang="en-US" sz="2400" smtClean="0">
                <a:latin typeface="Arial" pitchFamily="34" charset="0"/>
                <a:cs typeface="Arial" pitchFamily="34" charset="0"/>
              </a:rPr>
              <a:t>Presence will generally make parameter estimates look smaller than they would otherwise.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Ignoring heterogeneity will definitely distort standard errors.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Partial effects based on the parametric model may not be affected very much.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Is the pooled estimator ‘robust?’  Less so than in the linear model case.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Effect of Clustering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438400"/>
            <a:ext cx="76200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Y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must be correlated with Y</a:t>
            </a:r>
            <a:r>
              <a:rPr lang="en-US" sz="2400" baseline="-25000" smtClean="0">
                <a:latin typeface="Arial" charset="0"/>
              </a:rPr>
              <a:t>is</a:t>
            </a:r>
            <a:r>
              <a:rPr lang="en-US" sz="2400" smtClean="0">
                <a:latin typeface="Arial" charset="0"/>
              </a:rPr>
              <a:t> across periods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Pooled estimator ignores correlation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Broadly, y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 = E[y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|</a:t>
            </a:r>
            <a:r>
              <a:rPr lang="en-US" sz="2400" b="1" smtClean="0">
                <a:latin typeface="Arial" charset="0"/>
              </a:rPr>
              <a:t>x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] + w</a:t>
            </a:r>
            <a:r>
              <a:rPr lang="en-US" sz="2400" baseline="-25000" smtClean="0">
                <a:latin typeface="Arial" charset="0"/>
              </a:rPr>
              <a:t>it</a:t>
            </a:r>
            <a:r>
              <a:rPr lang="en-US" sz="2400" smtClean="0">
                <a:latin typeface="Arial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E[y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|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]  =  Prob(y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 = 1|</a:t>
            </a:r>
            <a:r>
              <a:rPr lang="en-US" b="1" smtClean="0">
                <a:latin typeface="Arial" charset="0"/>
              </a:rPr>
              <a:t>x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w</a:t>
            </a:r>
            <a:r>
              <a:rPr lang="en-US" baseline="-25000" smtClean="0">
                <a:latin typeface="Arial" charset="0"/>
              </a:rPr>
              <a:t>it</a:t>
            </a:r>
            <a:r>
              <a:rPr lang="en-US" smtClean="0">
                <a:latin typeface="Arial" charset="0"/>
              </a:rPr>
              <a:t> is correlated across periods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Ignoring the correlation across periods generally leads to underestimating standard errors</a:t>
            </a:r>
            <a:r>
              <a:rPr lang="en-US" smtClean="0">
                <a:latin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984375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‘Cluster’ Corrected Covariance Matrix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990600" y="2811463"/>
          <a:ext cx="7226300" cy="2141537"/>
        </p:xfrm>
        <a:graphic>
          <a:graphicData uri="http://schemas.openxmlformats.org/presentationml/2006/ole">
            <p:oleObj spid="_x0000_s429058" name="Equation" r:id="rId4" imgW="2869920" imgH="850680" progId="Equation.DSMT4">
              <p:embed/>
            </p:oleObj>
          </a:graphicData>
        </a:graphic>
      </p:graphicFrame>
      <p:pic>
        <p:nvPicPr>
          <p:cNvPr id="4290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2500" y="5219700"/>
            <a:ext cx="6867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Cluster Correction: Doctor</a:t>
            </a:r>
          </a:p>
        </p:txBody>
      </p:sp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457200" y="1752600"/>
            <a:ext cx="8458200" cy="4559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Binomial Probit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-17457.21899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 Conventional Standard Errors</a:t>
            </a:r>
          </a:p>
          <a:p>
            <a:r>
              <a:rPr lang="en-US" sz="1400" b="1">
                <a:latin typeface="Courier New" pitchFamily="49" charset="0"/>
              </a:rPr>
              <a:t>Constant|    -.25597***       .05481       -4.670   .0000</a:t>
            </a:r>
          </a:p>
          <a:p>
            <a:r>
              <a:rPr lang="en-US" sz="1400" b="1">
                <a:latin typeface="Courier New" pitchFamily="49" charset="0"/>
              </a:rPr>
              <a:t>     AGE|     .01469***       .00071       20.686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-.01523***       .00355       -4.289   .0000      11.3206</a:t>
            </a:r>
          </a:p>
          <a:p>
            <a:r>
              <a:rPr lang="en-US" sz="1400" b="1">
                <a:latin typeface="Courier New" pitchFamily="49" charset="0"/>
              </a:rPr>
              <a:t>  HHNINC|    -.10914**        .04569       -2.389   .0169       .35208</a:t>
            </a:r>
          </a:p>
          <a:p>
            <a:r>
              <a:rPr lang="en-US" sz="1400" b="1">
                <a:latin typeface="Courier New" pitchFamily="49" charset="0"/>
              </a:rPr>
              <a:t>  FEMALE|     .35209***       .01598       22.027   .0000       .47877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 Corrected Standard Errors</a:t>
            </a:r>
          </a:p>
          <a:p>
            <a:r>
              <a:rPr lang="en-US" sz="1400" b="1">
                <a:latin typeface="Courier New" pitchFamily="49" charset="0"/>
              </a:rPr>
              <a:t>Constant|    -.25597***       .07744       -3.305   .0009</a:t>
            </a:r>
          </a:p>
          <a:p>
            <a:r>
              <a:rPr lang="en-US" sz="1400" b="1">
                <a:latin typeface="Courier New" pitchFamily="49" charset="0"/>
              </a:rPr>
              <a:t>     AGE|     .01469***       .00098       15.065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-.01523***       .00504       -3.023   .0025      11.3206</a:t>
            </a:r>
          </a:p>
          <a:p>
            <a:r>
              <a:rPr lang="en-US" sz="1400" b="1">
                <a:latin typeface="Courier New" pitchFamily="49" charset="0"/>
              </a:rPr>
              <a:t>  HHNINC|    -.10914*         .05645       -1.933   .0532       .35208</a:t>
            </a:r>
          </a:p>
          <a:p>
            <a:r>
              <a:rPr lang="en-US" sz="1400" b="1">
                <a:latin typeface="Courier New" pitchFamily="49" charset="0"/>
              </a:rPr>
              <a:t>  FEMALE|     .35209***       .02290       15.372   .0000       .47877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3581400" y="3505200"/>
            <a:ext cx="1066800" cy="1143000"/>
          </a:xfrm>
          <a:prstGeom prst="rect">
            <a:avLst/>
          </a:prstGeom>
          <a:solidFill>
            <a:srgbClr val="FF0000">
              <a:alpha val="901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7"/>
          <p:cNvSpPr>
            <a:spLocks noChangeArrowheads="1"/>
          </p:cNvSpPr>
          <p:nvPr/>
        </p:nvSpPr>
        <p:spPr bwMode="auto">
          <a:xfrm>
            <a:off x="3581400" y="4953000"/>
            <a:ext cx="1066800" cy="1143000"/>
          </a:xfrm>
          <a:prstGeom prst="rect">
            <a:avLst/>
          </a:prstGeom>
          <a:solidFill>
            <a:srgbClr val="FF0000">
              <a:alpha val="901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Modeling a Binary Outcome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209800"/>
            <a:ext cx="7543800" cy="32766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</a:rPr>
              <a:t>Did firm </a:t>
            </a:r>
            <a:r>
              <a:rPr lang="en-US" sz="2000" i="1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 produce a product or process innovation in year </a:t>
            </a:r>
            <a:r>
              <a:rPr lang="en-US" sz="2000" i="1" smtClean="0">
                <a:latin typeface="Arial" charset="0"/>
              </a:rPr>
              <a:t>t </a:t>
            </a:r>
            <a:r>
              <a:rPr lang="en-US" sz="2000" smtClean="0">
                <a:latin typeface="Arial" charset="0"/>
              </a:rPr>
              <a:t>?   </a:t>
            </a:r>
            <a:r>
              <a:rPr lang="en-US" sz="2000" i="1" smtClean="0">
                <a:latin typeface="Arial" charset="0"/>
              </a:rPr>
              <a:t>y</a:t>
            </a:r>
            <a:r>
              <a:rPr lang="en-US" sz="2000" i="1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 : 1=Yes/0=No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Observed N=1270 firms for T=5 years, 1984-1988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Observed covariates: 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baseline="-250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 = Industry, competitive pressures, size, productivity, etc.</a:t>
            </a:r>
          </a:p>
          <a:p>
            <a:pPr eaLnBrk="1" hangingPunct="1"/>
            <a:r>
              <a:rPr lang="en-US" sz="2000" smtClean="0">
                <a:latin typeface="Arial" charset="0"/>
              </a:rPr>
              <a:t>How to model?</a:t>
            </a:r>
          </a:p>
          <a:p>
            <a:pPr lvl="1" eaLnBrk="1" hangingPunct="1"/>
            <a:r>
              <a:rPr lang="en-US" sz="1800" smtClean="0">
                <a:latin typeface="Arial" charset="0"/>
              </a:rPr>
              <a:t>Binary outcome</a:t>
            </a:r>
          </a:p>
          <a:p>
            <a:pPr lvl="1" eaLnBrk="1" hangingPunct="1"/>
            <a:r>
              <a:rPr lang="en-US" sz="1800" smtClean="0">
                <a:latin typeface="Arial" charset="0"/>
              </a:rPr>
              <a:t>Correlation across time</a:t>
            </a:r>
          </a:p>
          <a:p>
            <a:pPr lvl="1" eaLnBrk="1" hangingPunct="1"/>
            <a:r>
              <a:rPr lang="en-US" sz="1800" smtClean="0">
                <a:latin typeface="Arial" charset="0"/>
              </a:rPr>
              <a:t>A “Panel Probit Model”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5794375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Convenient Estimators for the Panel Probit Model,</a:t>
            </a:r>
            <a:r>
              <a:rPr kumimoji="0" lang="en-US" sz="20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I. Bertshcek and M. Lechner, Journal of Econometrics, 1998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90600"/>
            <a:ext cx="7772400" cy="631825"/>
          </a:xfrm>
        </p:spPr>
        <p:txBody>
          <a:bodyPr/>
          <a:lstStyle/>
          <a:p>
            <a:pPr algn="ctr" eaLnBrk="1" hangingPunct="1"/>
            <a:r>
              <a:rPr lang="en-US" smtClean="0"/>
              <a:t>Application: Innovation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524000" y="1600200"/>
          <a:ext cx="6553200" cy="4902200"/>
        </p:xfrm>
        <a:graphic>
          <a:graphicData uri="http://schemas.openxmlformats.org/presentationml/2006/ole">
            <p:oleObj spid="_x0000_s200706" name="Bitmap Image" r:id="rId4" imgW="5830114" imgH="4361905" progId="PBrush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524000" y="35814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524000" y="47244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524000" y="2667000"/>
            <a:ext cx="66294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04800" y="1066800"/>
          <a:ext cx="8839200" cy="5419725"/>
        </p:xfrm>
        <a:graphic>
          <a:graphicData uri="http://schemas.openxmlformats.org/presentationml/2006/ole">
            <p:oleObj spid="_x0000_s201730" name="Bitmap Image" r:id="rId4" imgW="8047619" imgH="4933333" progId="PBrush">
              <p:embed/>
            </p:oleObj>
          </a:graphicData>
        </a:graphic>
      </p:graphicFrame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505200" y="1600200"/>
            <a:ext cx="1066800" cy="2362200"/>
          </a:xfrm>
          <a:prstGeom prst="rect">
            <a:avLst/>
          </a:prstGeom>
          <a:solidFill>
            <a:srgbClr val="7030A0">
              <a:alpha val="5882"/>
            </a:srgbClr>
          </a:solidFill>
          <a:ln w="57150">
            <a:solidFill>
              <a:srgbClr val="7030A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562600" y="1600200"/>
            <a:ext cx="1066800" cy="2362200"/>
          </a:xfrm>
          <a:prstGeom prst="rect">
            <a:avLst/>
          </a:prstGeom>
          <a:solidFill>
            <a:srgbClr val="0000FF">
              <a:alpha val="7843"/>
            </a:srgbClr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81000" y="4495800"/>
            <a:ext cx="5943600" cy="30480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381000" y="5105400"/>
            <a:ext cx="5943600" cy="3048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7800" y="1600200"/>
            <a:ext cx="1066800" cy="2362200"/>
          </a:xfrm>
          <a:prstGeom prst="rect">
            <a:avLst/>
          </a:prstGeom>
          <a:solidFill>
            <a:srgbClr val="FFC000">
              <a:alpha val="5882"/>
            </a:srgbClr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 Random Effects Model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95400" y="1828800"/>
          <a:ext cx="6477000" cy="4262438"/>
        </p:xfrm>
        <a:graphic>
          <a:graphicData uri="http://schemas.openxmlformats.org/presentationml/2006/ole">
            <p:oleObj spid="_x0000_s202754" name="Equation" r:id="rId4" imgW="3416040" imgH="2247840" progId="Equation.DSMT4">
              <p:embed/>
            </p:oleObj>
          </a:graphicData>
        </a:graphic>
      </p:graphicFrame>
      <p:sp>
        <p:nvSpPr>
          <p:cNvPr id="6148" name="Line 7"/>
          <p:cNvSpPr>
            <a:spLocks noChangeShapeType="1"/>
          </p:cNvSpPr>
          <p:nvPr/>
        </p:nvSpPr>
        <p:spPr bwMode="auto">
          <a:xfrm flipH="1">
            <a:off x="3429000" y="1600200"/>
            <a:ext cx="4572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A Computable Log Likelihood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295400" y="2209800"/>
          <a:ext cx="7010400" cy="3346450"/>
        </p:xfrm>
        <a:graphic>
          <a:graphicData uri="http://schemas.openxmlformats.org/presentationml/2006/ole">
            <p:oleObj spid="_x0000_s203778" name="Equation" r:id="rId4" imgW="3594100" imgH="1714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Quadrature – Butler and Moffitt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1295400" y="1676400"/>
          <a:ext cx="6705600" cy="4697413"/>
        </p:xfrm>
        <a:graphic>
          <a:graphicData uri="http://schemas.openxmlformats.org/presentationml/2006/ole">
            <p:oleObj spid="_x0000_s204802" name="Equation" r:id="rId4" imgW="4495800" imgH="3149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2514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Quadrature Log Likelihood</a:t>
            </a:r>
          </a:p>
        </p:txBody>
      </p:sp>
      <p:graphicFrame>
        <p:nvGraphicFramePr>
          <p:cNvPr id="921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62000" y="3200400"/>
          <a:ext cx="7350227" cy="2743200"/>
        </p:xfrm>
        <a:graphic>
          <a:graphicData uri="http://schemas.openxmlformats.org/presentationml/2006/ole">
            <p:oleObj spid="_x0000_s205826" name="Equation" r:id="rId4" imgW="4356000" imgH="1625400" progId="Equation.DSMT4">
              <p:embed/>
            </p:oleObj>
          </a:graphicData>
        </a:graphic>
      </p:graphicFrame>
      <p:pic>
        <p:nvPicPr>
          <p:cNvPr id="2058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1143000"/>
            <a:ext cx="4552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1752600"/>
            <a:ext cx="4562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4724400" y="1603375"/>
            <a:ext cx="42672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9 Point Hermite Quadrature</a:t>
            </a:r>
            <a:b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Weights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smtClean="0">
                <a:solidFill>
                  <a:srgbClr val="6B00B4"/>
                </a:solidFill>
                <a:latin typeface="+mj-lt"/>
                <a:ea typeface="+mj-ea"/>
                <a:cs typeface="+mj-cs"/>
              </a:rPr>
              <a:t>Nodes</a:t>
            </a:r>
            <a:endParaRPr kumimoji="0" lang="en-US" b="1" i="0" u="none" strike="noStrike" kern="0" cap="none" spc="0" normalizeH="0" baseline="0" noProof="0" smtClean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Simulation</a:t>
            </a:r>
          </a:p>
        </p:txBody>
      </p:sp>
      <p:graphicFrame>
        <p:nvGraphicFramePr>
          <p:cNvPr id="10242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890485" y="1828800"/>
          <a:ext cx="7567715" cy="4419600"/>
        </p:xfrm>
        <a:graphic>
          <a:graphicData uri="http://schemas.openxmlformats.org/presentationml/2006/ole">
            <p:oleObj spid="_x0000_s206850" name="Equation" r:id="rId4" imgW="4305240" imgH="2514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b="1" smtClean="0"/>
              <a:t>Random Effects Model: Quadrature</a:t>
            </a: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668867" y="1295400"/>
            <a:ext cx="7696200" cy="547842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Effects Binary Probit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-16290.72192  </a:t>
            </a:r>
            <a:r>
              <a:rPr lang="en-US" sz="1400" b="1">
                <a:latin typeface="Courier New" pitchFamily="49" charset="0"/>
                <a:sym typeface="Wingdings" pitchFamily="2" charset="2"/>
              </a:rPr>
              <a:t> Random Effects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  </a:t>
            </a:r>
            <a:r>
              <a:rPr lang="en-US" sz="1400" b="1">
                <a:latin typeface="Courier New" pitchFamily="49" charset="0"/>
                <a:sym typeface="Wingdings" pitchFamily="2" charset="2"/>
              </a:rPr>
              <a:t> Pooled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Chi squared [   1 d.f.]      2820.72616</a:t>
            </a:r>
          </a:p>
          <a:p>
            <a:r>
              <a:rPr lang="en-US" sz="1400" b="1">
                <a:latin typeface="Courier New" pitchFamily="49" charset="0"/>
              </a:rPr>
              <a:t>Significance level               .00000</a:t>
            </a:r>
          </a:p>
          <a:p>
            <a:r>
              <a:rPr lang="en-US" sz="1400" b="1">
                <a:latin typeface="Courier New" pitchFamily="49" charset="0"/>
              </a:rPr>
              <a:t>McFadden Pseudo R-squared      .0796766</a:t>
            </a:r>
          </a:p>
          <a:p>
            <a:r>
              <a:rPr lang="en-US" sz="1400" b="1">
                <a:latin typeface="Courier New" pitchFamily="49" charset="0"/>
              </a:rPr>
              <a:t>Estimation based on N =  27326, K =   5</a:t>
            </a:r>
          </a:p>
          <a:p>
            <a:r>
              <a:rPr lang="en-US" sz="1400" b="1">
                <a:latin typeface="Courier New" pitchFamily="49" charset="0"/>
              </a:rPr>
              <a:t>Unbalanced panel has   7293 individuals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 -.11819          .09280       -1.273   .2028</a:t>
            </a:r>
          </a:p>
          <a:p>
            <a:r>
              <a:rPr lang="en-US" sz="1400" b="1">
                <a:latin typeface="Courier New" pitchFamily="49" charset="0"/>
              </a:rPr>
              <a:t>     AGE|     .02232***       .00123       18.145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-.03307***       .00627       -5.276   .0000      11.3206</a:t>
            </a:r>
          </a:p>
          <a:p>
            <a:r>
              <a:rPr lang="en-US" sz="1400" b="1">
                <a:latin typeface="Courier New" pitchFamily="49" charset="0"/>
              </a:rPr>
              <a:t>  </a:t>
            </a:r>
            <a:r>
              <a:rPr lang="en-US" sz="1400" b="1" smtClean="0">
                <a:latin typeface="Courier New" pitchFamily="49" charset="0"/>
              </a:rPr>
              <a:t>INCOME|     </a:t>
            </a:r>
            <a:r>
              <a:rPr lang="en-US" sz="1400" b="1">
                <a:latin typeface="Courier New" pitchFamily="49" charset="0"/>
              </a:rPr>
              <a:t>.00660          .06587         .100   .9202       .35208</a:t>
            </a:r>
          </a:p>
          <a:p>
            <a:r>
              <a:rPr lang="en-US" sz="1400" b="1">
                <a:latin typeface="Courier New" pitchFamily="49" charset="0"/>
              </a:rPr>
              <a:t>     Rho|     .44990***       .01020       44.101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|Pooled Estimates using the Butler and Moffitt method</a:t>
            </a:r>
          </a:p>
          <a:p>
            <a:r>
              <a:rPr lang="en-US" sz="1400" b="1">
                <a:latin typeface="Courier New" pitchFamily="49" charset="0"/>
              </a:rPr>
              <a:t>Constant|     .02159          .05307         .407   .6842</a:t>
            </a:r>
          </a:p>
          <a:p>
            <a:r>
              <a:rPr lang="en-US" sz="1400" b="1">
                <a:latin typeface="Courier New" pitchFamily="49" charset="0"/>
              </a:rPr>
              <a:t>     AGE|     .01532***       .00071       21.695   .0000      43.5257</a:t>
            </a:r>
          </a:p>
          <a:p>
            <a:r>
              <a:rPr lang="en-US" sz="1400" b="1">
                <a:latin typeface="Courier New" pitchFamily="49" charset="0"/>
              </a:rPr>
              <a:t>    EDUC|    -.02793***       .00348       -8.023   .0000      11.3206</a:t>
            </a:r>
          </a:p>
          <a:p>
            <a:r>
              <a:rPr lang="en-US" sz="1400" b="1">
                <a:latin typeface="Courier New" pitchFamily="49" charset="0"/>
              </a:rPr>
              <a:t>  </a:t>
            </a:r>
            <a:r>
              <a:rPr lang="en-US" sz="1400" b="1" smtClean="0">
                <a:latin typeface="Courier New" pitchFamily="49" charset="0"/>
              </a:rPr>
              <a:t>INCOME|    </a:t>
            </a:r>
            <a:r>
              <a:rPr lang="en-US" sz="1400" b="1">
                <a:latin typeface="Courier New" pitchFamily="49" charset="0"/>
              </a:rPr>
              <a:t>-.10204**        .04544       -2.246   .0247       .35208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l" eaLnBrk="1" hangingPunct="1"/>
            <a:r>
              <a:rPr lang="en-US" b="1" smtClean="0"/>
              <a:t>Random Effects Model: Simulation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077200" cy="42473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Random Coefficients  Probit  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DOCTOR (Quadrature Based)</a:t>
            </a:r>
          </a:p>
          <a:p>
            <a:r>
              <a:rPr lang="en-US" sz="1400" b="1">
                <a:latin typeface="Courier New" pitchFamily="49" charset="0"/>
              </a:rPr>
              <a:t>Log likelihood function    -16296.68110 (-16290.72192)</a:t>
            </a:r>
            <a:r>
              <a:rPr lang="en-US"/>
              <a:t> </a:t>
            </a:r>
            <a:endParaRPr lang="en-US" sz="1400" b="1">
              <a:latin typeface="Courier New" pitchFamily="49" charset="0"/>
            </a:endParaRPr>
          </a:p>
          <a:p>
            <a:r>
              <a:rPr lang="en-US" sz="1400" b="1">
                <a:latin typeface="Courier New" pitchFamily="49" charset="0"/>
              </a:rPr>
              <a:t>Restricted log likelihood  -17701.08500</a:t>
            </a:r>
          </a:p>
          <a:p>
            <a:r>
              <a:rPr lang="en-US" sz="1400" b="1">
                <a:latin typeface="Courier New" pitchFamily="49" charset="0"/>
              </a:rPr>
              <a:t>Chi squared [   1 d.f.]      2808.80780</a:t>
            </a:r>
          </a:p>
          <a:p>
            <a:r>
              <a:rPr lang="en-US" sz="1400" b="1" smtClean="0">
                <a:latin typeface="Courier New" pitchFamily="49" charset="0"/>
              </a:rPr>
              <a:t>Simulation </a:t>
            </a:r>
            <a:r>
              <a:rPr lang="en-US" sz="1400" b="1">
                <a:latin typeface="Courier New" pitchFamily="49" charset="0"/>
              </a:rPr>
              <a:t>based on  50 Halton draws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|Nonrandom parameters</a:t>
            </a:r>
          </a:p>
          <a:p>
            <a:r>
              <a:rPr lang="en-US" sz="1400" b="1">
                <a:latin typeface="Courier New" pitchFamily="49" charset="0"/>
              </a:rPr>
              <a:t>     AGE|     .02226***       .00081       27.365   .0000  ( .02232)</a:t>
            </a:r>
          </a:p>
          <a:p>
            <a:r>
              <a:rPr lang="en-US" sz="1400" b="1">
                <a:latin typeface="Courier New" pitchFamily="49" charset="0"/>
              </a:rPr>
              <a:t>    EDUC|    -.03285***       .00391       -8.407   .0000  (-.03307)</a:t>
            </a:r>
          </a:p>
          <a:p>
            <a:r>
              <a:rPr lang="en-US" sz="1400" b="1">
                <a:latin typeface="Courier New" pitchFamily="49" charset="0"/>
              </a:rPr>
              <a:t>  HHNINC|     .00673          .05105         .132   .8952  ( .00660)</a:t>
            </a:r>
          </a:p>
          <a:p>
            <a:r>
              <a:rPr lang="en-US" sz="14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-.11873**        .05950       -1.995   .0460  (-.11819)</a:t>
            </a:r>
          </a:p>
          <a:p>
            <a:r>
              <a:rPr lang="en-US" sz="14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400" b="1">
                <a:latin typeface="Courier New" pitchFamily="49" charset="0"/>
              </a:rPr>
              <a:t>Constant|     .90453***       .01128       80.180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5562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Using quadrature,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a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= -.11819.  Implied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Symbol"/>
              </a:rPr>
              <a:t>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 from these estimates is</a:t>
            </a:r>
          </a:p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.90454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/(1+.90453</a:t>
            </a:r>
            <a:r>
              <a:rPr lang="en-US" sz="1600" b="1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)   = .449998 compared to .44990 using quadrature.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Fixed Effects Models</a:t>
            </a:r>
            <a:endParaRPr lang="en-US" b="1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905000"/>
            <a:ext cx="7772400" cy="4530725"/>
          </a:xfrm>
        </p:spPr>
        <p:txBody>
          <a:bodyPr/>
          <a:lstStyle/>
          <a:p>
            <a:r>
              <a:rPr lang="en-US" sz="2400" smtClean="0">
                <a:latin typeface="Arial" pitchFamily="34" charset="0"/>
                <a:cs typeface="Arial" pitchFamily="34" charset="0"/>
              </a:rPr>
              <a:t>U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= 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  + 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it    +  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it</a:t>
            </a:r>
            <a:endParaRPr lang="en-US" sz="2400" smtClean="0">
              <a:latin typeface="Arial" pitchFamily="34" charset="0"/>
              <a:cs typeface="Arial" pitchFamily="34" charset="0"/>
            </a:endParaRP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For the linear model,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(easily) estimated separately using least squares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For most nonlinear models, it is not possible to condition out the fixed effects. (Mean deviations does not work.)</a:t>
            </a:r>
          </a:p>
          <a:p>
            <a:r>
              <a:rPr lang="en-US" sz="2400" smtClean="0">
                <a:latin typeface="Arial" pitchFamily="34" charset="0"/>
                <a:cs typeface="Arial" pitchFamily="34" charset="0"/>
              </a:rPr>
              <a:t>Even when it is possible to estimate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without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, in order to compute partial effects, predictions, or anything else interesting, some kind of estimate of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is still needed.</a:t>
            </a:r>
            <a:endParaRPr lang="en-US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Fixed Effects Models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82296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Estimate with dummy variable coefficients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	U</a:t>
            </a:r>
            <a:r>
              <a:rPr lang="en-US" sz="1600" smtClean="0">
                <a:latin typeface="Arial" charset="0"/>
              </a:rPr>
              <a:t>it</a:t>
            </a:r>
            <a:r>
              <a:rPr lang="en-US" sz="2000" smtClean="0">
                <a:latin typeface="Arial" charset="0"/>
              </a:rPr>
              <a:t>  =  </a:t>
            </a:r>
            <a:r>
              <a:rPr lang="en-US" sz="2400" smtClean="0">
                <a:latin typeface="Arial" charset="0"/>
                <a:sym typeface="Symbol" pitchFamily="18" charset="2"/>
              </a:rPr>
              <a:t></a:t>
            </a:r>
            <a:r>
              <a:rPr lang="en-US" sz="24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000" smtClean="0">
                <a:latin typeface="Arial" charset="0"/>
                <a:sym typeface="Symbol" pitchFamily="18" charset="2"/>
              </a:rPr>
              <a:t>  </a:t>
            </a:r>
            <a:r>
              <a:rPr lang="en-US" sz="2400" smtClean="0">
                <a:latin typeface="Arial" charset="0"/>
                <a:sym typeface="Symbol" pitchFamily="18" charset="2"/>
              </a:rPr>
              <a:t>+</a:t>
            </a:r>
            <a:r>
              <a:rPr lang="en-US" sz="2000" smtClean="0">
                <a:latin typeface="Arial" charset="0"/>
                <a:sym typeface="Symbol" pitchFamily="18" charset="2"/>
              </a:rPr>
              <a:t> 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400" smtClean="0">
                <a:latin typeface="Arial" charset="0"/>
                <a:sym typeface="Symbol" pitchFamily="18" charset="2"/>
              </a:rPr>
              <a:t>’</a:t>
            </a:r>
            <a:r>
              <a:rPr lang="en-US" sz="2400" b="1" smtClean="0">
                <a:latin typeface="Arial" charset="0"/>
                <a:sym typeface="Symbol" pitchFamily="18" charset="2"/>
              </a:rPr>
              <a:t>x</a:t>
            </a:r>
            <a:r>
              <a:rPr lang="en-US" sz="1600" smtClean="0">
                <a:latin typeface="Arial" charset="0"/>
                <a:sym typeface="Symbol" pitchFamily="18" charset="2"/>
              </a:rPr>
              <a:t>it</a:t>
            </a:r>
            <a:r>
              <a:rPr lang="en-US" sz="2000" smtClean="0">
                <a:latin typeface="Arial" charset="0"/>
                <a:sym typeface="Symbol" pitchFamily="18" charset="2"/>
              </a:rPr>
              <a:t>  </a:t>
            </a:r>
            <a:r>
              <a:rPr lang="en-US" sz="1600" smtClean="0">
                <a:latin typeface="Arial" charset="0"/>
                <a:sym typeface="Symbol" pitchFamily="18" charset="2"/>
              </a:rPr>
              <a:t>  </a:t>
            </a:r>
            <a:r>
              <a:rPr lang="en-US" sz="2400" smtClean="0">
                <a:latin typeface="Arial" charset="0"/>
                <a:sym typeface="Symbol" pitchFamily="18" charset="2"/>
              </a:rPr>
              <a:t>+  </a:t>
            </a:r>
            <a:r>
              <a:rPr lang="en-US" sz="1600" baseline="-25000" smtClean="0">
                <a:latin typeface="Arial" charset="0"/>
                <a:sym typeface="Symbol" pitchFamily="18" charset="2"/>
              </a:rPr>
              <a:t>it</a:t>
            </a:r>
            <a:r>
              <a:rPr lang="en-US" sz="1600" smtClean="0">
                <a:latin typeface="Arial" charset="0"/>
                <a:sym typeface="Symbol" pitchFamily="18" charset="2"/>
              </a:rPr>
              <a:t> </a:t>
            </a:r>
            <a:endParaRPr lang="en-US" sz="1800" smtClean="0">
              <a:latin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</a:rPr>
              <a:t>Can be done by “brute force” even for 10,000s of individuals</a:t>
            </a:r>
          </a:p>
          <a:p>
            <a:pPr eaLnBrk="1" hangingPunct="1"/>
            <a:endParaRPr lang="en-US" sz="1800" smtClean="0">
              <a:latin typeface="Arial" charset="0"/>
            </a:endParaRPr>
          </a:p>
          <a:p>
            <a:pPr eaLnBrk="1" hangingPunct="1"/>
            <a:endParaRPr lang="en-US" sz="1800" smtClean="0">
              <a:latin typeface="Arial" charset="0"/>
            </a:endParaRPr>
          </a:p>
          <a:p>
            <a:pPr eaLnBrk="1" hangingPunct="1"/>
            <a:endParaRPr lang="en-US" sz="1800" smtClean="0">
              <a:latin typeface="Arial" charset="0"/>
            </a:endParaRPr>
          </a:p>
          <a:p>
            <a:pPr eaLnBrk="1" hangingPunct="1"/>
            <a:r>
              <a:rPr lang="en-US" sz="2400" smtClean="0">
                <a:latin typeface="Arial" charset="0"/>
              </a:rPr>
              <a:t>F(.) = appropriate probability for the observed outcome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Compute </a:t>
            </a:r>
            <a:r>
              <a:rPr lang="en-US" sz="2400" b="1" smtClean="0">
                <a:latin typeface="Arial" charset="0"/>
                <a:sym typeface="Symbol" pitchFamily="18" charset="2"/>
              </a:rPr>
              <a:t></a:t>
            </a:r>
            <a:r>
              <a:rPr lang="en-US" sz="2400" smtClean="0">
                <a:latin typeface="Arial" charset="0"/>
                <a:sym typeface="Symbol" pitchFamily="18" charset="2"/>
              </a:rPr>
              <a:t> and </a:t>
            </a:r>
            <a:r>
              <a:rPr lang="en-US" sz="2400" baseline="-25000" smtClean="0">
                <a:latin typeface="Arial" charset="0"/>
                <a:sym typeface="Symbol" pitchFamily="18" charset="2"/>
              </a:rPr>
              <a:t>i</a:t>
            </a:r>
            <a:r>
              <a:rPr lang="en-US" sz="2400" smtClean="0">
                <a:latin typeface="Arial" charset="0"/>
                <a:sym typeface="Symbol" pitchFamily="18" charset="2"/>
              </a:rPr>
              <a:t> for i=1,…,N (may be large)</a:t>
            </a:r>
            <a:endParaRPr lang="en-US" sz="2400" smtClean="0">
              <a:latin typeface="Arial" charset="0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066925" y="3775075"/>
          <a:ext cx="4791075" cy="568325"/>
        </p:xfrm>
        <a:graphic>
          <a:graphicData uri="http://schemas.openxmlformats.org/presentationml/2006/ole">
            <p:oleObj spid="_x0000_s207874" name="Equation" r:id="rId4" imgW="2463800" imgH="292100" progId="Equation.DSMT4">
              <p:embed/>
            </p:oleObj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905000" y="3657600"/>
            <a:ext cx="5334000" cy="762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Unconditional Estimation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>
                <a:latin typeface="Arial" charset="0"/>
              </a:rPr>
              <a:t>Maximize the whole log likelihood 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Difficult!  Many (thousands) of parameters.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Feasible – NLOGIT (2001)  (‘Brute force’)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(One approach is just to create the thousands of dummy variables – SAS.)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mtClean="0"/>
              <a:t>Fixed Effects Health Model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329613" cy="411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8132" name="Line 5"/>
          <p:cNvSpPr>
            <a:spLocks noChangeShapeType="1"/>
          </p:cNvSpPr>
          <p:nvPr/>
        </p:nvSpPr>
        <p:spPr bwMode="auto">
          <a:xfrm>
            <a:off x="914400" y="1828800"/>
            <a:ext cx="990600" cy="1143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1066800" y="1524000"/>
            <a:ext cx="70866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Groups in which y</a:t>
            </a:r>
            <a:r>
              <a:rPr lang="en-US" baseline="-25000"/>
              <a:t>it</a:t>
            </a:r>
            <a:r>
              <a:rPr lang="en-US"/>
              <a:t> is always = 0 or always = 1. Cannot compute </a:t>
            </a:r>
            <a:r>
              <a:rPr lang="el-GR">
                <a:cs typeface="Times New Roman" pitchFamily="18" charset="0"/>
              </a:rPr>
              <a:t>α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.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Conditional Estimation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057401"/>
            <a:ext cx="7772400" cy="3886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Principle:  f(y</a:t>
            </a:r>
            <a:r>
              <a:rPr lang="en-US" baseline="-25000" smtClean="0">
                <a:latin typeface="Arial" charset="0"/>
              </a:rPr>
              <a:t>i1</a:t>
            </a:r>
            <a:r>
              <a:rPr lang="en-US" smtClean="0">
                <a:latin typeface="Arial" charset="0"/>
              </a:rPr>
              <a:t>,y</a:t>
            </a:r>
            <a:r>
              <a:rPr lang="en-US" baseline="-25000" smtClean="0">
                <a:latin typeface="Arial" charset="0"/>
              </a:rPr>
              <a:t>i2</a:t>
            </a:r>
            <a:r>
              <a:rPr lang="en-US" smtClean="0">
                <a:latin typeface="Arial" charset="0"/>
              </a:rPr>
              <a:t>,… | some statistic) is free of the fixed effects for some models.</a:t>
            </a:r>
          </a:p>
          <a:p>
            <a:pPr eaLnBrk="1" hangingPunct="1"/>
            <a:r>
              <a:rPr lang="en-US" smtClean="0">
                <a:latin typeface="Arial" charset="0"/>
              </a:rPr>
              <a:t>Maximize the conditional log likelihood, given the statistic.</a:t>
            </a:r>
          </a:p>
          <a:p>
            <a:pPr eaLnBrk="1" hangingPunct="1"/>
            <a:r>
              <a:rPr lang="en-US" smtClean="0">
                <a:latin typeface="Arial" charset="0"/>
              </a:rPr>
              <a:t>Can estimate </a:t>
            </a:r>
            <a:r>
              <a:rPr lang="el-GR" b="1" smtClean="0">
                <a:latin typeface="Arial" charset="0"/>
              </a:rPr>
              <a:t>β</a:t>
            </a:r>
            <a:r>
              <a:rPr lang="en-US" smtClean="0">
                <a:latin typeface="Arial" charset="0"/>
              </a:rPr>
              <a:t> without having to estimate </a:t>
            </a:r>
            <a:r>
              <a:rPr lang="el-GR" smtClean="0">
                <a:latin typeface="Arial" charset="0"/>
              </a:rPr>
              <a:t>α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.</a:t>
            </a:r>
          </a:p>
          <a:p>
            <a:pPr eaLnBrk="1" hangingPunct="1"/>
            <a:r>
              <a:rPr lang="en-US" smtClean="0">
                <a:latin typeface="Arial" charset="0"/>
              </a:rPr>
              <a:t>Only feasible for the logit model. (Poisson and a few other continuous variable models. No other discrete choice models.)</a:t>
            </a:r>
            <a:endParaRPr lang="el-GR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Binary Logit Conditional Probabiities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838200" y="1565275"/>
          <a:ext cx="7699375" cy="4911725"/>
        </p:xfrm>
        <a:graphic>
          <a:graphicData uri="http://schemas.openxmlformats.org/presentationml/2006/ole">
            <p:oleObj spid="_x0000_s208898" name="Equation" r:id="rId4" imgW="4457700" imgH="2844800" progId="Equation.DSMT4">
              <p:embed/>
            </p:oleObj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810000" y="3048000"/>
            <a:ext cx="4114800" cy="16764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Example: Two Period Binary Logit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341438" y="1981200"/>
          <a:ext cx="7116762" cy="4221163"/>
        </p:xfrm>
        <a:graphic>
          <a:graphicData uri="http://schemas.openxmlformats.org/presentationml/2006/ole">
            <p:oleObj spid="_x0000_s209922" name="Equation" r:id="rId4" imgW="5092700" imgH="3022600" progId="Equation.DSMT4">
              <p:embed/>
            </p:oleObj>
          </a:graphicData>
        </a:graphic>
      </p:graphicFrame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1295400" y="3781425"/>
            <a:ext cx="4038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1295400" y="5562600"/>
            <a:ext cx="4038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037667" y="4402666"/>
            <a:ext cx="2286000" cy="1143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Estimating Partial Effects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6106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“The fixed effects logit estimator of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immediately gives us the effect of each element of 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="1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on the </a:t>
            </a:r>
            <a:r>
              <a:rPr lang="en-US" sz="2400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log-odds ratio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… Unfortunately, we cannot estimate the partial effects… unless we plug in a value for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  Because the distribution of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is unrestricted – in particular, E[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] is not necessarily zero – </a:t>
            </a:r>
            <a:r>
              <a:rPr lang="en-US" sz="24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it is hard to know what to plug in for </a:t>
            </a:r>
            <a:r>
              <a:rPr lang="el-GR" sz="24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 In addition, we cannot estimate average partial effects, as doing so would require finding E[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Λ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400" b="1" smtClean="0">
                <a:latin typeface="Arial" pitchFamily="34" charset="0"/>
                <a:cs typeface="Arial" pitchFamily="34" charset="0"/>
                <a:sym typeface="Symbol" pitchFamily="18" charset="2"/>
              </a:rPr>
              <a:t>+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)], a task that apparently requires specifying a distribution for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   (Wooldridge, 2010)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685800"/>
            <a:ext cx="6553200" cy="1139825"/>
          </a:xfrm>
        </p:spPr>
        <p:txBody>
          <a:bodyPr/>
          <a:lstStyle/>
          <a:p>
            <a:pPr algn="ctr" eaLnBrk="1" hangingPunct="1"/>
            <a:r>
              <a:rPr lang="en-US" sz="2800" b="1" smtClean="0"/>
              <a:t>Advantages and Disadvantages </a:t>
            </a:r>
            <a:br>
              <a:rPr lang="en-US" sz="2800" b="1" smtClean="0"/>
            </a:br>
            <a:r>
              <a:rPr lang="en-US" sz="2800" b="1" smtClean="0"/>
              <a:t>of the FE Model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Advantages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Allows correlation of effect and regressors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Fairly straightforward to estimate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Simple to interpret</a:t>
            </a:r>
          </a:p>
          <a:p>
            <a:pPr eaLnBrk="1" hangingPunct="1"/>
            <a:r>
              <a:rPr lang="en-US" smtClean="0">
                <a:latin typeface="Arial" charset="0"/>
              </a:rPr>
              <a:t>Disadvantages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Model may not contain time invariant variables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Not necessarily simple to estimate if very large samples (Stata just creates the thousands of dummy variables)</a:t>
            </a:r>
          </a:p>
          <a:p>
            <a:pPr lvl="1" eaLnBrk="1" hangingPunct="1"/>
            <a:r>
              <a:rPr lang="en-US" b="1" smtClean="0">
                <a:solidFill>
                  <a:srgbClr val="FF3300"/>
                </a:solidFill>
                <a:latin typeface="Arial" charset="0"/>
              </a:rPr>
              <a:t>The incidental parameters problem:  Small T bias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u="sng" smtClean="0">
                <a:latin typeface="Arial" pitchFamily="34" charset="0"/>
                <a:cs typeface="Arial" pitchFamily="34" charset="0"/>
              </a:rPr>
              <a:t>Incidental Parameters Problems</a:t>
            </a:r>
            <a:r>
              <a:rPr lang="en-US" sz="360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800" b="1" smtClean="0">
                <a:latin typeface="Arial" pitchFamily="34" charset="0"/>
                <a:cs typeface="Arial" pitchFamily="34" charset="0"/>
              </a:rPr>
              <a:t>Conventional Wisdom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57400"/>
            <a:ext cx="8229600" cy="4191000"/>
          </a:xfrm>
        </p:spPr>
        <p:txBody>
          <a:bodyPr/>
          <a:lstStyle/>
          <a:p>
            <a:pPr eaLnBrk="1" hangingPunct="1"/>
            <a:r>
              <a:rPr lang="en-US" u="sng" smtClean="0">
                <a:latin typeface="Arial" charset="0"/>
              </a:rPr>
              <a:t>General</a:t>
            </a:r>
            <a:r>
              <a:rPr lang="en-US" smtClean="0">
                <a:latin typeface="Arial" charset="0"/>
              </a:rPr>
              <a:t>:  The unconditional MLE is biased in samples with fixed </a:t>
            </a:r>
            <a:r>
              <a:rPr lang="en-US" i="1" smtClean="0">
                <a:latin typeface="Arial" charset="0"/>
              </a:rPr>
              <a:t>T</a:t>
            </a:r>
            <a:r>
              <a:rPr lang="en-US" smtClean="0">
                <a:latin typeface="Arial" charset="0"/>
              </a:rPr>
              <a:t> except in special cases such as linear or Poisson regression (even when the FEM is the right model).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The conditional estimator (that bypasses 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estimation of </a:t>
            </a:r>
            <a:r>
              <a:rPr lang="el-GR" smtClean="0">
                <a:latin typeface="Arial" charset="0"/>
              </a:rPr>
              <a:t>α</a:t>
            </a:r>
            <a:r>
              <a:rPr lang="en-US" baseline="-25000" smtClean="0">
                <a:latin typeface="Arial" charset="0"/>
              </a:rPr>
              <a:t>i</a:t>
            </a:r>
            <a:r>
              <a:rPr lang="en-US" smtClean="0">
                <a:latin typeface="Arial" charset="0"/>
              </a:rPr>
              <a:t>) is consistent.</a:t>
            </a:r>
          </a:p>
          <a:p>
            <a:pPr eaLnBrk="1" hangingPunct="1"/>
            <a:r>
              <a:rPr lang="en-US" u="sng" smtClean="0">
                <a:latin typeface="Arial" charset="0"/>
              </a:rPr>
              <a:t>Specific</a:t>
            </a:r>
            <a:r>
              <a:rPr lang="en-US" smtClean="0">
                <a:latin typeface="Arial" charset="0"/>
              </a:rPr>
              <a:t>:  Upward bias (experience with probit and logit) in estimators of </a:t>
            </a:r>
            <a:r>
              <a:rPr lang="en-US" b="1" smtClean="0">
                <a:latin typeface="Arial" charset="0"/>
                <a:sym typeface="Symbol" pitchFamily="18" charset="2"/>
              </a:rPr>
              <a:t>.  Exactly 100% when T = 2.  Declines as T increases.</a:t>
            </a:r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Arial" pitchFamily="34" charset="0"/>
                <a:cs typeface="Arial" pitchFamily="34" charset="0"/>
              </a:rPr>
              <a:t>Some Familiar Territory – A Monte Carlo Study of the FE Estimator: Probit vs. Logit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609600" y="2743200"/>
          <a:ext cx="8153400" cy="2620263"/>
        </p:xfrm>
        <a:graphic>
          <a:graphicData uri="http://schemas.openxmlformats.org/presentationml/2006/ole">
            <p:oleObj spid="_x0000_s214018" name="Bitmap Image" r:id="rId4" imgW="8802329" imgH="2448267" progId="PBrush">
              <p:embed/>
            </p:oleObj>
          </a:graphicData>
        </a:graphic>
      </p:graphicFrame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133600" y="1981200"/>
            <a:ext cx="525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Estimates of Coefficients and Marginal Effects at the Implied Data Means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066800" y="5486400"/>
            <a:ext cx="7315200" cy="660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Results are scaled so the desired quantity being estimated </a:t>
            </a:r>
            <a:br>
              <a:rPr lang="en-US" b="1">
                <a:latin typeface="Arial" charset="0"/>
              </a:rPr>
            </a:br>
            <a:r>
              <a:rPr lang="en-US" b="1">
                <a:latin typeface="Arial" charset="0"/>
              </a:rPr>
              <a:t>(</a:t>
            </a:r>
            <a:r>
              <a:rPr lang="en-US" b="1">
                <a:latin typeface="Arial" charset="0"/>
                <a:sym typeface="Symbol" pitchFamily="18" charset="2"/>
              </a:rPr>
              <a:t>, , marginal effects) all equal 1.0 in the population.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Bias Correction Estimators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Motivation: Undo the incidental parameters bias in the fixed effects probit model: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(1) Maximize a penalized log likelihood function, 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(2) Directly correct the estimator of </a:t>
            </a:r>
            <a:r>
              <a:rPr lang="el-GR" sz="2000" smtClean="0">
                <a:latin typeface="Arial" charset="0"/>
              </a:rPr>
              <a:t>β</a:t>
            </a: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Advantages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For (1) estimates </a:t>
            </a:r>
            <a:r>
              <a:rPr lang="el-GR" sz="2000" smtClean="0">
                <a:latin typeface="Arial" charset="0"/>
              </a:rPr>
              <a:t>α</a:t>
            </a:r>
            <a:r>
              <a:rPr lang="en-US" sz="2000" baseline="-25000" smtClean="0">
                <a:latin typeface="Arial" charset="0"/>
              </a:rPr>
              <a:t>i</a:t>
            </a:r>
            <a:r>
              <a:rPr lang="en-US" sz="2000" smtClean="0">
                <a:latin typeface="Arial" charset="0"/>
              </a:rPr>
              <a:t> so enables partial effects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Estimator is consistent under some circumstances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(Possibly) corrects in dynamic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Disadvantage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No time invariant variables in the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Practical implementation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Extension to other models? (Ordered probit model (maybe) – see JBES 2009)</a:t>
            </a:r>
            <a:endParaRPr lang="el-GR" sz="20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 idx="4294967295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/>
              <a:t>A Mundlak Correction for the FE Model</a:t>
            </a:r>
            <a:br>
              <a:rPr lang="en-US" sz="2800" b="1" smtClean="0"/>
            </a:br>
            <a:r>
              <a:rPr lang="en-US" sz="2800" b="1" smtClean="0"/>
              <a:t>“Correlated Random Effects”</a:t>
            </a: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/>
        </p:nvGraphicFramePr>
        <p:xfrm>
          <a:off x="1295400" y="2011363"/>
          <a:ext cx="7086600" cy="4241800"/>
        </p:xfrm>
        <a:graphic>
          <a:graphicData uri="http://schemas.openxmlformats.org/presentationml/2006/ole">
            <p:oleObj spid="_x0000_s216066" name="Equation" r:id="rId4" imgW="3606800" imgH="2159000" progId="Equation.DSMT4">
              <p:embed/>
            </p:oleObj>
          </a:graphicData>
        </a:graphic>
      </p:graphicFrame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1219200" y="3657600"/>
            <a:ext cx="1981200" cy="4572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1219200" y="2438400"/>
            <a:ext cx="2209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1219200" y="5410200"/>
            <a:ext cx="32766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6858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Mundlak Correction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81200"/>
            <a:ext cx="8434388" cy="426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4800600" y="4876800"/>
            <a:ext cx="236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Line 6"/>
          <p:cNvSpPr>
            <a:spLocks noChangeShapeType="1"/>
          </p:cNvSpPr>
          <p:nvPr/>
        </p:nvSpPr>
        <p:spPr bwMode="auto">
          <a:xfrm>
            <a:off x="3846513" y="2690813"/>
            <a:ext cx="1295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 Variable Addition Test for FE vs. RE</a:t>
            </a:r>
          </a:p>
        </p:txBody>
      </p:sp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1828800" y="2209800"/>
            <a:ext cx="571500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Arial" charset="0"/>
              </a:rPr>
              <a:t>The Wald statistic of 45.27922 and the likelihood ratio statistic of 40.280 are both far larger than the critical chi squared with 5 degrees of freedom, 11.07.  This suggests that for these data, the fixed effects model is the preferred framework.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Fixed Effects Models Summary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828800"/>
            <a:ext cx="7772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Incidental parameters problem if T &lt; 10 (roughly)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Inconvenience of computation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Appealing specification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Alternative semiparametric estimators?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Theory not well developed for T &gt;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Not informative for anything but slopes (e.g., predictions and marginal effects)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Ignoring the heterogeneity definitely produces an inconsistent estimator (</a:t>
            </a:r>
            <a:r>
              <a:rPr lang="en-US" sz="2400" i="1" u="sng" smtClean="0">
                <a:latin typeface="Arial" charset="0"/>
              </a:rPr>
              <a:t>even with cluster correction</a:t>
            </a:r>
            <a:r>
              <a:rPr lang="en-US" sz="2400" smtClean="0">
                <a:latin typeface="Arial" charset="0"/>
              </a:rPr>
              <a:t>!)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Mundlak correction is a useful common approach. (Many recent applications)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13340</TotalTime>
  <Words>5136</Words>
  <Application>Microsoft Office PowerPoint</Application>
  <PresentationFormat>On-screen Show (4:3)</PresentationFormat>
  <Paragraphs>862</Paragraphs>
  <Slides>145</Slides>
  <Notes>106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48" baseType="lpstr">
      <vt:lpstr>1_Quadrant</vt:lpstr>
      <vt:lpstr>Equation</vt:lpstr>
      <vt:lpstr>Bitmap Image</vt:lpstr>
      <vt:lpstr>Empirical Methods for  Microeconomic Applications University of Lugano, Switzerland May 27-31, 2019   </vt:lpstr>
      <vt:lpstr>Slide 2</vt:lpstr>
      <vt:lpstr>Agenda</vt:lpstr>
      <vt:lpstr>Application: Health Care Usage</vt:lpstr>
      <vt:lpstr>Slide 5</vt:lpstr>
      <vt:lpstr>Application</vt:lpstr>
      <vt:lpstr>Simple Binary Choice: Insurance</vt:lpstr>
      <vt:lpstr>Censored Health Satisfaction Scale</vt:lpstr>
      <vt:lpstr>Slide 9</vt:lpstr>
      <vt:lpstr>Count Transformed to Indicator</vt:lpstr>
      <vt:lpstr>Redefined Multinomial Choice</vt:lpstr>
      <vt:lpstr>A Random Utility Approach</vt:lpstr>
      <vt:lpstr>A Model for Binary Choice</vt:lpstr>
      <vt:lpstr> </vt:lpstr>
      <vt:lpstr>An Econometric Model</vt:lpstr>
      <vt:lpstr>Slide 16</vt:lpstr>
      <vt:lpstr>Modeling Approaches</vt:lpstr>
      <vt:lpstr>Nonparametric Regressions</vt:lpstr>
      <vt:lpstr>Klein and Spady Semiparametric No specific distribution assumed</vt:lpstr>
      <vt:lpstr>Fully Parametric</vt:lpstr>
      <vt:lpstr>Slide 21</vt:lpstr>
      <vt:lpstr>Parametric vs. Semiparametric</vt:lpstr>
      <vt:lpstr>Parametric Model Estimation</vt:lpstr>
      <vt:lpstr>Completing the Model:  F()</vt:lpstr>
      <vt:lpstr>Slide 25</vt:lpstr>
      <vt:lpstr>Estimated Binary Choice Models</vt:lpstr>
      <vt:lpstr>Slide 27</vt:lpstr>
      <vt:lpstr>Partial Effects in Probability Models</vt:lpstr>
      <vt:lpstr>Estimated Partial Effects</vt:lpstr>
      <vt:lpstr>Slide 30</vt:lpstr>
      <vt:lpstr>Slide 31</vt:lpstr>
      <vt:lpstr>Slide 32</vt:lpstr>
      <vt:lpstr>Slide 33</vt:lpstr>
      <vt:lpstr>Slide 34</vt:lpstr>
      <vt:lpstr>Partial Effect for a Dummy Variable</vt:lpstr>
      <vt:lpstr>Probit Partial Effect – Dummy Variable</vt:lpstr>
      <vt:lpstr>Binary Choice Models</vt:lpstr>
      <vt:lpstr>Average Partial Effects</vt:lpstr>
      <vt:lpstr>Computing Partial Effects</vt:lpstr>
      <vt:lpstr>Average Partial Effects</vt:lpstr>
      <vt:lpstr>APE vs. Partial Effects at Means</vt:lpstr>
      <vt:lpstr>A Nonlinear Effect</vt:lpstr>
      <vt:lpstr>Nonlinear Effects</vt:lpstr>
      <vt:lpstr>Partial Effects?</vt:lpstr>
      <vt:lpstr>Practicalities of Nonlinearities</vt:lpstr>
      <vt:lpstr>Partial Effect for Nonlinear Terms</vt:lpstr>
      <vt:lpstr>Average Partial Effect: Averaged over Sample Incomes and Genders for Specific Values of Age</vt:lpstr>
      <vt:lpstr>Interaction Effects</vt:lpstr>
      <vt:lpstr>Partial Effects?</vt:lpstr>
      <vt:lpstr>Direct Effect of Age</vt:lpstr>
      <vt:lpstr>Income Effect</vt:lpstr>
      <vt:lpstr>Income Effect on Health for Different Ages</vt:lpstr>
      <vt:lpstr>Gender – Age Interaction Effects</vt:lpstr>
      <vt:lpstr>Interaction Effect</vt:lpstr>
      <vt:lpstr>Margins and Odds Ratios</vt:lpstr>
      <vt:lpstr>Odds Ratios for Insurance Takeup Model Logit vs. Probit</vt:lpstr>
      <vt:lpstr>Odds Ratios</vt:lpstr>
      <vt:lpstr>Odds Ratio</vt:lpstr>
      <vt:lpstr>Slide 59</vt:lpstr>
      <vt:lpstr>Slide 60</vt:lpstr>
      <vt:lpstr>Slide 61</vt:lpstr>
      <vt:lpstr>Slide 62</vt:lpstr>
      <vt:lpstr>Slide 63</vt:lpstr>
      <vt:lpstr>Margins are about units of measurement</vt:lpstr>
      <vt:lpstr>Slide 65</vt:lpstr>
      <vt:lpstr>Slide 66</vt:lpstr>
      <vt:lpstr>Slide 67</vt:lpstr>
      <vt:lpstr>Slide 68</vt:lpstr>
      <vt:lpstr>Slide 69</vt:lpstr>
      <vt:lpstr>Slide 70</vt:lpstr>
      <vt:lpstr>Measures of Fit in Binary Choice Models</vt:lpstr>
      <vt:lpstr>How Well Does the Model Fit?</vt:lpstr>
      <vt:lpstr>Fitstat</vt:lpstr>
      <vt:lpstr>Pseudo R Squared</vt:lpstr>
      <vt:lpstr>Fit Measures for a Logit Model</vt:lpstr>
      <vt:lpstr>Fit Measures Based on Predictions</vt:lpstr>
      <vt:lpstr>Predicting the Outcome </vt:lpstr>
      <vt:lpstr>Cramer Fit Measure</vt:lpstr>
      <vt:lpstr>Hypothesis Testing in Binary Choice Models</vt:lpstr>
      <vt:lpstr>Hypothesis Tests</vt:lpstr>
      <vt:lpstr>Hypothesis Testing</vt:lpstr>
      <vt:lpstr>Requires an Estimator of the Covariance Matrix for b</vt:lpstr>
      <vt:lpstr>Robust Covariance Matrix(?)</vt:lpstr>
      <vt:lpstr>The Robust Matrix is not Robust</vt:lpstr>
      <vt:lpstr>Estimated Robust Covariance Matrix for Logit Model</vt:lpstr>
      <vt:lpstr>Base Model</vt:lpstr>
      <vt:lpstr>Likelihood Ratio Tests</vt:lpstr>
      <vt:lpstr>LR Test of H0</vt:lpstr>
      <vt:lpstr>Wald Test</vt:lpstr>
      <vt:lpstr>Carrying Out a Wald Test</vt:lpstr>
      <vt:lpstr>Lagrange Multiplier Test</vt:lpstr>
      <vt:lpstr>LM Test for a Logit Model</vt:lpstr>
      <vt:lpstr>Test Results</vt:lpstr>
      <vt:lpstr>A Test of Structural Stability</vt:lpstr>
      <vt:lpstr>Testing Structural Stability</vt:lpstr>
      <vt:lpstr>Structural Change (Over Groups) Test</vt:lpstr>
      <vt:lpstr>Inference About  Partial Effects</vt:lpstr>
      <vt:lpstr>Partial Effects for Binary Choice</vt:lpstr>
      <vt:lpstr>The Delta Method</vt:lpstr>
      <vt:lpstr>Computing Effects</vt:lpstr>
      <vt:lpstr>APE vs. Partial Effects at the Mean</vt:lpstr>
      <vt:lpstr>Partial Effect for Nonlinear Terms</vt:lpstr>
      <vt:lpstr>Average Partial Effect: Averaged over Sample Incomes and Genders for Specific Values of Age</vt:lpstr>
      <vt:lpstr>Krinsky and Robb</vt:lpstr>
      <vt:lpstr>Krinsky and Robb</vt:lpstr>
      <vt:lpstr>Slide 106</vt:lpstr>
      <vt:lpstr>Unbalanced Panels</vt:lpstr>
      <vt:lpstr>Unbalanced Panels and Attrition ‘Bias’</vt:lpstr>
      <vt:lpstr>Fixed and Random Effects</vt:lpstr>
      <vt:lpstr>Fixed and Random Effects in Regression</vt:lpstr>
      <vt:lpstr>Fixed vs. Random Effects</vt:lpstr>
      <vt:lpstr>Binary Choice Model</vt:lpstr>
      <vt:lpstr>Panel Data Binary Choice Models</vt:lpstr>
      <vt:lpstr>Ignoring Unobserved Heterogeneity (Random Effects)</vt:lpstr>
      <vt:lpstr>Ignoring Heterogeneity in the RE Model</vt:lpstr>
      <vt:lpstr>Ignoring Heterogeneity (Broadly)</vt:lpstr>
      <vt:lpstr>Effect of Clustering</vt:lpstr>
      <vt:lpstr>‘Cluster’ Corrected Covariance Matrix</vt:lpstr>
      <vt:lpstr>Cluster Correction: Doctor</vt:lpstr>
      <vt:lpstr>Modeling a Binary Outcome</vt:lpstr>
      <vt:lpstr>Application: Innovation</vt:lpstr>
      <vt:lpstr>Slide 122</vt:lpstr>
      <vt:lpstr>A Random Effects Model</vt:lpstr>
      <vt:lpstr>A Computable Log Likelihood</vt:lpstr>
      <vt:lpstr>Quadrature – Butler and Moffitt</vt:lpstr>
      <vt:lpstr>Quadrature Log Likelihood</vt:lpstr>
      <vt:lpstr>Simulation</vt:lpstr>
      <vt:lpstr>Random Effects Model: Quadrature</vt:lpstr>
      <vt:lpstr>Random Effects Model: Simulation</vt:lpstr>
      <vt:lpstr>Fixed Effects Models</vt:lpstr>
      <vt:lpstr>Fixed Effects Models</vt:lpstr>
      <vt:lpstr>Unconditional Estimation</vt:lpstr>
      <vt:lpstr>Fixed Effects Health Model</vt:lpstr>
      <vt:lpstr>Conditional Estimation</vt:lpstr>
      <vt:lpstr>Binary Logit Conditional Probabiities</vt:lpstr>
      <vt:lpstr>Example: Two Period Binary Logit</vt:lpstr>
      <vt:lpstr>Estimating Partial Effects</vt:lpstr>
      <vt:lpstr>Advantages and Disadvantages  of the FE Model</vt:lpstr>
      <vt:lpstr>Incidental Parameters Problems: Conventional Wisdom</vt:lpstr>
      <vt:lpstr>Some Familiar Territory – A Monte Carlo Study of the FE Estimator: Probit vs. Logit</vt:lpstr>
      <vt:lpstr>Bias Correction Estimators</vt:lpstr>
      <vt:lpstr>A Mundlak Correction for the FE Model “Correlated Random Effects”</vt:lpstr>
      <vt:lpstr>Mundlak Correction</vt:lpstr>
      <vt:lpstr>A Variable Addition Test for FE vs. RE</vt:lpstr>
      <vt:lpstr>Fixed Effects Models Summary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112</cp:revision>
  <dcterms:created xsi:type="dcterms:W3CDTF">2001-06-17T19:05:03Z</dcterms:created>
  <dcterms:modified xsi:type="dcterms:W3CDTF">2019-05-11T21:22:28Z</dcterms:modified>
</cp:coreProperties>
</file>