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0"/>
  </p:notesMasterIdLst>
  <p:handoutMasterIdLst>
    <p:handoutMasterId r:id="rId91"/>
  </p:handoutMasterIdLst>
  <p:sldIdLst>
    <p:sldId id="482" r:id="rId2"/>
    <p:sldId id="481" r:id="rId3"/>
    <p:sldId id="537" r:id="rId4"/>
    <p:sldId id="538" r:id="rId5"/>
    <p:sldId id="701" r:id="rId6"/>
    <p:sldId id="702" r:id="rId7"/>
    <p:sldId id="539" r:id="rId8"/>
    <p:sldId id="540" r:id="rId9"/>
    <p:sldId id="541" r:id="rId10"/>
    <p:sldId id="542" r:id="rId11"/>
    <p:sldId id="543" r:id="rId12"/>
    <p:sldId id="544" r:id="rId13"/>
    <p:sldId id="545" r:id="rId14"/>
    <p:sldId id="548" r:id="rId15"/>
    <p:sldId id="547" r:id="rId16"/>
    <p:sldId id="549" r:id="rId17"/>
    <p:sldId id="550" r:id="rId18"/>
    <p:sldId id="551" r:id="rId19"/>
    <p:sldId id="553" r:id="rId20"/>
    <p:sldId id="554" r:id="rId21"/>
    <p:sldId id="555" r:id="rId22"/>
    <p:sldId id="556" r:id="rId23"/>
    <p:sldId id="692" r:id="rId24"/>
    <p:sldId id="558" r:id="rId25"/>
    <p:sldId id="559" r:id="rId26"/>
    <p:sldId id="693" r:id="rId27"/>
    <p:sldId id="600" r:id="rId28"/>
    <p:sldId id="601" r:id="rId29"/>
    <p:sldId id="602" r:id="rId30"/>
    <p:sldId id="696" r:id="rId31"/>
    <p:sldId id="604" r:id="rId32"/>
    <p:sldId id="694" r:id="rId33"/>
    <p:sldId id="563" r:id="rId34"/>
    <p:sldId id="564" r:id="rId35"/>
    <p:sldId id="565" r:id="rId36"/>
    <p:sldId id="566" r:id="rId37"/>
    <p:sldId id="567" r:id="rId38"/>
    <p:sldId id="568" r:id="rId39"/>
    <p:sldId id="569" r:id="rId40"/>
    <p:sldId id="570" r:id="rId41"/>
    <p:sldId id="573" r:id="rId42"/>
    <p:sldId id="574" r:id="rId43"/>
    <p:sldId id="576" r:id="rId44"/>
    <p:sldId id="577" r:id="rId45"/>
    <p:sldId id="578" r:id="rId46"/>
    <p:sldId id="579" r:id="rId47"/>
    <p:sldId id="695" r:id="rId48"/>
    <p:sldId id="584" r:id="rId49"/>
    <p:sldId id="585" r:id="rId50"/>
    <p:sldId id="586" r:id="rId51"/>
    <p:sldId id="587" r:id="rId52"/>
    <p:sldId id="697" r:id="rId53"/>
    <p:sldId id="698" r:id="rId54"/>
    <p:sldId id="699" r:id="rId55"/>
    <p:sldId id="700" r:id="rId56"/>
    <p:sldId id="617" r:id="rId57"/>
    <p:sldId id="620" r:id="rId58"/>
    <p:sldId id="621" r:id="rId59"/>
    <p:sldId id="703" r:id="rId60"/>
    <p:sldId id="624" r:id="rId61"/>
    <p:sldId id="625" r:id="rId62"/>
    <p:sldId id="626" r:id="rId63"/>
    <p:sldId id="627" r:id="rId64"/>
    <p:sldId id="628" r:id="rId65"/>
    <p:sldId id="629" r:id="rId66"/>
    <p:sldId id="631" r:id="rId67"/>
    <p:sldId id="633" r:id="rId68"/>
    <p:sldId id="634" r:id="rId69"/>
    <p:sldId id="636" r:id="rId70"/>
    <p:sldId id="639" r:id="rId71"/>
    <p:sldId id="641" r:id="rId72"/>
    <p:sldId id="642" r:id="rId73"/>
    <p:sldId id="643" r:id="rId74"/>
    <p:sldId id="644" r:id="rId75"/>
    <p:sldId id="655" r:id="rId76"/>
    <p:sldId id="669" r:id="rId77"/>
    <p:sldId id="672" r:id="rId78"/>
    <p:sldId id="673" r:id="rId79"/>
    <p:sldId id="674" r:id="rId80"/>
    <p:sldId id="675" r:id="rId81"/>
    <p:sldId id="682" r:id="rId82"/>
    <p:sldId id="683" r:id="rId83"/>
    <p:sldId id="684" r:id="rId84"/>
    <p:sldId id="685" r:id="rId85"/>
    <p:sldId id="686" r:id="rId86"/>
    <p:sldId id="687" r:id="rId87"/>
    <p:sldId id="688" r:id="rId88"/>
    <p:sldId id="689" r:id="rId8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66FF"/>
    <a:srgbClr val="CCCC00"/>
    <a:srgbClr val="CCECFF"/>
    <a:srgbClr val="000000"/>
    <a:srgbClr val="8B00EA"/>
    <a:srgbClr val="FFFFFF"/>
    <a:srgbClr val="FF3300"/>
    <a:srgbClr val="0099FF"/>
    <a:srgbClr val="6B00B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6" autoAdjust="0"/>
  </p:normalViewPr>
  <p:slideViewPr>
    <p:cSldViewPr>
      <p:cViewPr varScale="1">
        <p:scale>
          <a:sx n="80" d="100"/>
          <a:sy n="80" d="100"/>
        </p:scale>
        <p:origin x="-1445"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xmlns=""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xmlns=""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eaLnBrk="1" hangingPunct="1"/>
            <a:endParaRPr lang="en-US" smtClean="0"/>
          </a:p>
        </p:txBody>
      </p:sp>
      <p:sp>
        <p:nvSpPr>
          <p:cNvPr id="12292" name="Slide Number Placeholder 3"/>
          <p:cNvSpPr>
            <a:spLocks noGrp="1"/>
          </p:cNvSpPr>
          <p:nvPr>
            <p:ph type="sldNum" sz="quarter" idx="5"/>
          </p:nvPr>
        </p:nvSpPr>
        <p:spPr>
          <a:noFill/>
        </p:spPr>
        <p:txBody>
          <a:bodyPr/>
          <a:lstStyle/>
          <a:p>
            <a:fld id="{978BE06F-5255-41B0-8F24-69469E6F4AAC}"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A1ABC543-67AC-4A93-A5C2-3EFADA1E5841}"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
        <p:nvSpPr>
          <p:cNvPr id="117764" name="Slide Number Placeholder 3"/>
          <p:cNvSpPr txBox="1">
            <a:spLocks noGrp="1"/>
          </p:cNvSpPr>
          <p:nvPr/>
        </p:nvSpPr>
        <p:spPr bwMode="auto">
          <a:xfrm>
            <a:off x="3886408" y="8687425"/>
            <a:ext cx="2971593" cy="45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1" tIns="45711" rIns="91421" bIns="45711" anchor="b"/>
          <a:lstStyle>
            <a:lvl1pPr defTabSz="928688">
              <a:defRPr>
                <a:solidFill>
                  <a:schemeClr val="tx1"/>
                </a:solidFill>
                <a:latin typeface="Times New Roman" pitchFamily="18" charset="0"/>
              </a:defRPr>
            </a:lvl1pPr>
            <a:lvl2pPr marL="742950" indent="-285750" defTabSz="928688">
              <a:defRPr>
                <a:solidFill>
                  <a:schemeClr val="tx1"/>
                </a:solidFill>
                <a:latin typeface="Times New Roman" pitchFamily="18" charset="0"/>
              </a:defRPr>
            </a:lvl2pPr>
            <a:lvl3pPr marL="1143000" indent="-228600" defTabSz="928688">
              <a:defRPr>
                <a:solidFill>
                  <a:schemeClr val="tx1"/>
                </a:solidFill>
                <a:latin typeface="Times New Roman" pitchFamily="18" charset="0"/>
              </a:defRPr>
            </a:lvl3pPr>
            <a:lvl4pPr marL="1600200" indent="-228600" defTabSz="928688">
              <a:defRPr>
                <a:solidFill>
                  <a:schemeClr val="tx1"/>
                </a:solidFill>
                <a:latin typeface="Times New Roman" pitchFamily="18" charset="0"/>
              </a:defRPr>
            </a:lvl4pPr>
            <a:lvl5pPr marL="2057400" indent="-228600" defTabSz="928688">
              <a:defRPr>
                <a:solidFill>
                  <a:schemeClr val="tx1"/>
                </a:solidFill>
                <a:latin typeface="Times New Roman" pitchFamily="18" charset="0"/>
              </a:defRPr>
            </a:lvl5pPr>
            <a:lvl6pPr marL="2514600" indent="-228600" defTabSz="928688" eaLnBrk="0" fontAlgn="base" hangingPunct="0">
              <a:spcBef>
                <a:spcPct val="0"/>
              </a:spcBef>
              <a:spcAft>
                <a:spcPct val="0"/>
              </a:spcAft>
              <a:defRPr>
                <a:solidFill>
                  <a:schemeClr val="tx1"/>
                </a:solidFill>
                <a:latin typeface="Times New Roman" pitchFamily="18" charset="0"/>
              </a:defRPr>
            </a:lvl6pPr>
            <a:lvl7pPr marL="2971800" indent="-228600" defTabSz="928688" eaLnBrk="0" fontAlgn="base" hangingPunct="0">
              <a:spcBef>
                <a:spcPct val="0"/>
              </a:spcBef>
              <a:spcAft>
                <a:spcPct val="0"/>
              </a:spcAft>
              <a:defRPr>
                <a:solidFill>
                  <a:schemeClr val="tx1"/>
                </a:solidFill>
                <a:latin typeface="Times New Roman" pitchFamily="18" charset="0"/>
              </a:defRPr>
            </a:lvl7pPr>
            <a:lvl8pPr marL="3429000" indent="-228600" defTabSz="928688" eaLnBrk="0" fontAlgn="base" hangingPunct="0">
              <a:spcBef>
                <a:spcPct val="0"/>
              </a:spcBef>
              <a:spcAft>
                <a:spcPct val="0"/>
              </a:spcAft>
              <a:defRPr>
                <a:solidFill>
                  <a:schemeClr val="tx1"/>
                </a:solidFill>
                <a:latin typeface="Times New Roman" pitchFamily="18" charset="0"/>
              </a:defRPr>
            </a:lvl8pPr>
            <a:lvl9pPr marL="3886200" indent="-228600" defTabSz="928688" eaLnBrk="0" fontAlgn="base" hangingPunct="0">
              <a:spcBef>
                <a:spcPct val="0"/>
              </a:spcBef>
              <a:spcAft>
                <a:spcPct val="0"/>
              </a:spcAft>
              <a:defRPr>
                <a:solidFill>
                  <a:schemeClr val="tx1"/>
                </a:solidFill>
                <a:latin typeface="Times New Roman" pitchFamily="18" charset="0"/>
              </a:defRPr>
            </a:lvl9pPr>
          </a:lstStyle>
          <a:p>
            <a:pPr algn="r" eaLnBrk="1" hangingPunct="1"/>
            <a:fld id="{B04E3E31-CECB-457A-BF46-023E5DF35033}" type="slidenum">
              <a:rPr lang="en-US" sz="1300"/>
              <a:pPr algn="r" eaLnBrk="1" hangingPunct="1"/>
              <a:t>9</a:t>
            </a:fld>
            <a:endParaRPr 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300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FA489166-2770-46E8-9603-E5679F75E2D5}" type="slidenum">
              <a:rPr lang="en-US" smtClean="0"/>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0266A27B-A97A-4676-8FC8-88B5E6413FC8}" type="slidenum">
              <a:rPr lang="en-US" smtClean="0">
                <a:cs typeface="Arial" charset="0"/>
              </a:rPr>
              <a:pPr/>
              <a:t>23</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300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FA489166-2770-46E8-9603-E5679F75E2D5}" type="slidenum">
              <a:rPr lang="en-US" smtClean="0"/>
              <a:pPr/>
              <a:t>26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547A92C4-1C62-400A-B574-0CB2D333BB0B}" type="slidenum">
              <a:rPr lang="en-US" smtClean="0">
                <a:cs typeface="Arial" charset="0"/>
              </a:rPr>
              <a:pPr/>
              <a:t>27</a:t>
            </a:fld>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smtClean="0"/>
          </a:p>
        </p:txBody>
      </p:sp>
      <p:sp>
        <p:nvSpPr>
          <p:cNvPr id="118788" name="Slide Number Placeholder 3"/>
          <p:cNvSpPr>
            <a:spLocks noGrp="1"/>
          </p:cNvSpPr>
          <p:nvPr>
            <p:ph type="sldNum" sz="quarter" idx="5"/>
          </p:nvPr>
        </p:nvSpPr>
        <p:spPr>
          <a:noFill/>
        </p:spPr>
        <p:txBody>
          <a:bodyPr/>
          <a:lstStyle/>
          <a:p>
            <a:fld id="{7D45E605-8A4D-44C0-8532-DD6B952E831E}" type="slidenum">
              <a:rPr lang="en-US" smtClean="0">
                <a:cs typeface="Arial" charset="0"/>
              </a:rPr>
              <a:pPr/>
              <a:t>28</a:t>
            </a:fld>
            <a:endParaRPr lang="en-US"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C7279493-9029-47B8-ACCD-FA8AC0F9F90C}" type="slidenum">
              <a:rPr lang="en-US" smtClean="0">
                <a:cs typeface="Arial" charset="0"/>
              </a:rPr>
              <a:pPr/>
              <a:t>29</a:t>
            </a:fld>
            <a:endParaRPr lang="en-US"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EA2E697B-48D2-46EA-B2FE-FA9B2F9FCAA8}" type="slidenum">
              <a:rPr lang="en-US" smtClean="0">
                <a:cs typeface="Arial" charset="0"/>
              </a:rPr>
              <a:pPr/>
              <a:t>31</a:t>
            </a:fld>
            <a:endParaRPr lang="en-US"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300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FA489166-2770-46E8-9603-E5679F75E2D5}" type="slidenum">
              <a:rPr lang="en-US" smtClean="0"/>
              <a:pPr/>
              <a:t>32</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endParaRPr lang="en-US" smtClean="0"/>
          </a:p>
        </p:txBody>
      </p:sp>
      <p:sp>
        <p:nvSpPr>
          <p:cNvPr id="57348" name="Slide Number Placeholder 3"/>
          <p:cNvSpPr>
            <a:spLocks noGrp="1"/>
          </p:cNvSpPr>
          <p:nvPr>
            <p:ph type="sldNum" sz="quarter" idx="5"/>
          </p:nvPr>
        </p:nvSpPr>
        <p:spPr>
          <a:noFill/>
        </p:spPr>
        <p:txBody>
          <a:bodyPr/>
          <a:lstStyle/>
          <a:p>
            <a:fld id="{2B16252F-6FE9-46D6-821C-E40D5B177E76}" type="slidenum">
              <a:rPr lang="en-US" smtClean="0">
                <a:cs typeface="Arial" charset="0"/>
              </a:rPr>
              <a:pPr/>
              <a:t>33</a:t>
            </a:fld>
            <a:endParaRPr lang="en-US"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endParaRPr lang="en-US" smtClean="0"/>
          </a:p>
        </p:txBody>
      </p:sp>
      <p:sp>
        <p:nvSpPr>
          <p:cNvPr id="58372" name="Slide Number Placeholder 3"/>
          <p:cNvSpPr>
            <a:spLocks noGrp="1"/>
          </p:cNvSpPr>
          <p:nvPr>
            <p:ph type="sldNum" sz="quarter" idx="5"/>
          </p:nvPr>
        </p:nvSpPr>
        <p:spPr>
          <a:noFill/>
        </p:spPr>
        <p:txBody>
          <a:bodyPr/>
          <a:lstStyle/>
          <a:p>
            <a:fld id="{F3285F78-EE2C-48C3-8D43-42A9AF85ABB3}" type="slidenum">
              <a:rPr lang="en-US" smtClean="0">
                <a:cs typeface="Arial" charset="0"/>
              </a:rPr>
              <a:pPr/>
              <a:t>34</a:t>
            </a:fld>
            <a:endParaRPr lang="en-US"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8460B1C4-5E7E-43D4-AD61-9EE7B13D52F8}" type="slidenum">
              <a:rPr lang="en-US" smtClean="0">
                <a:cs typeface="Arial" charset="0"/>
              </a:rPr>
              <a:pPr/>
              <a:t>35</a:t>
            </a:fld>
            <a:endParaRPr lang="en-US"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BCBD7CC6-17C8-40DB-AC06-D68A6169C9BF}" type="slidenum">
              <a:rPr lang="en-US" smtClean="0">
                <a:cs typeface="Arial" charset="0"/>
              </a:rPr>
              <a:pPr/>
              <a:t>36</a:t>
            </a:fld>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smtClean="0"/>
          </a:p>
        </p:txBody>
      </p:sp>
      <p:sp>
        <p:nvSpPr>
          <p:cNvPr id="62468" name="Slide Number Placeholder 3"/>
          <p:cNvSpPr>
            <a:spLocks noGrp="1"/>
          </p:cNvSpPr>
          <p:nvPr>
            <p:ph type="sldNum" sz="quarter" idx="5"/>
          </p:nvPr>
        </p:nvSpPr>
        <p:spPr>
          <a:noFill/>
        </p:spPr>
        <p:txBody>
          <a:bodyPr/>
          <a:lstStyle/>
          <a:p>
            <a:fld id="{E79AC08A-BF07-4AC3-A124-20A780169FF9}" type="slidenum">
              <a:rPr lang="en-US" smtClean="0">
                <a:cs typeface="Arial" charset="0"/>
              </a:rPr>
              <a:pPr/>
              <a:t>37</a:t>
            </a:fld>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6A8C0290-02B1-4222-A34B-6FE661C6CA05}" type="slidenum">
              <a:rPr lang="en-US" smtClean="0">
                <a:cs typeface="Arial" charset="0"/>
              </a:rPr>
              <a:pPr/>
              <a:t>38</a:t>
            </a:fld>
            <a:endParaRPr lang="en-US"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06AC089C-B6C2-4487-9BE6-D6160D871F23}" type="slidenum">
              <a:rPr lang="en-US" smtClean="0">
                <a:cs typeface="Arial" charset="0"/>
              </a:rPr>
              <a:pPr/>
              <a:t>39</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endParaRPr lang="en-US" smtClean="0"/>
          </a:p>
        </p:txBody>
      </p:sp>
      <p:sp>
        <p:nvSpPr>
          <p:cNvPr id="66564" name="Slide Number Placeholder 3"/>
          <p:cNvSpPr>
            <a:spLocks noGrp="1"/>
          </p:cNvSpPr>
          <p:nvPr>
            <p:ph type="sldNum" sz="quarter" idx="5"/>
          </p:nvPr>
        </p:nvSpPr>
        <p:spPr>
          <a:noFill/>
        </p:spPr>
        <p:txBody>
          <a:bodyPr/>
          <a:lstStyle/>
          <a:p>
            <a:fld id="{AB8ED991-0DC3-43F4-8CED-1B16912D4EC8}" type="slidenum">
              <a:rPr lang="en-US" smtClean="0">
                <a:cs typeface="Arial" charset="0"/>
              </a:rPr>
              <a:pPr/>
              <a:t>40</a:t>
            </a:fld>
            <a:endParaRPr lang="en-US"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A7555354-CC9E-478D-AF8F-36D496B70471}" type="slidenum">
              <a:rPr lang="en-US" smtClean="0">
                <a:cs typeface="Arial" charset="0"/>
              </a:rPr>
              <a:pPr/>
              <a:t>41</a:t>
            </a:fld>
            <a:endParaRPr lang="en-US"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30A57B65-CE09-4F92-92DF-F247C992B49B}" type="slidenum">
              <a:rPr lang="en-US" smtClean="0">
                <a:cs typeface="Arial" charset="0"/>
              </a:rPr>
              <a:pPr/>
              <a:t>42</a:t>
            </a:fld>
            <a:endParaRPr lang="en-US"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52A1AF7C-C65D-4C8F-AF6A-0D822838F270}" type="slidenum">
              <a:rPr lang="en-US" smtClean="0">
                <a:cs typeface="Arial" charset="0"/>
              </a:rPr>
              <a:pPr/>
              <a:t>43</a:t>
            </a:fld>
            <a:endParaRPr lang="en-US"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E1591513-937A-4D21-8D4D-97B5438809F3}" type="slidenum">
              <a:rPr lang="en-US" smtClean="0">
                <a:cs typeface="Arial" charset="0"/>
              </a:rPr>
              <a:pPr/>
              <a:t>44</a:t>
            </a:fld>
            <a:endParaRPr lang="en-US"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0F8865B5-D7F2-4258-A980-D70A1D802341}" type="slidenum">
              <a:rPr lang="en-US" smtClean="0">
                <a:cs typeface="Arial" charset="0"/>
              </a:rPr>
              <a:pPr/>
              <a:t>45</a:t>
            </a:fld>
            <a:endParaRPr lang="en-US"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12AFF89E-7C90-4D46-BB3B-49EE2DB28ED0}" type="slidenum">
              <a:rPr lang="en-US" smtClean="0">
                <a:cs typeface="Arial" charset="0"/>
              </a:rPr>
              <a:pPr/>
              <a:t>46</a:t>
            </a:fld>
            <a:endParaRPr lang="en-US"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300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Times New Roman" pitchFamily="18" charset="0"/>
              </a:defRPr>
            </a:lvl1pPr>
            <a:lvl2pPr marL="730171" indent="-280835" defTabSz="914274">
              <a:defRPr>
                <a:solidFill>
                  <a:schemeClr val="tx1"/>
                </a:solidFill>
                <a:latin typeface="Times New Roman" pitchFamily="18" charset="0"/>
              </a:defRPr>
            </a:lvl2pPr>
            <a:lvl3pPr marL="1123340" indent="-224668" defTabSz="914274">
              <a:defRPr>
                <a:solidFill>
                  <a:schemeClr val="tx1"/>
                </a:solidFill>
                <a:latin typeface="Times New Roman" pitchFamily="18" charset="0"/>
              </a:defRPr>
            </a:lvl3pPr>
            <a:lvl4pPr marL="1572677" indent="-224668" defTabSz="914274">
              <a:defRPr>
                <a:solidFill>
                  <a:schemeClr val="tx1"/>
                </a:solidFill>
                <a:latin typeface="Times New Roman" pitchFamily="18" charset="0"/>
              </a:defRPr>
            </a:lvl4pPr>
            <a:lvl5pPr marL="2022013" indent="-224668" defTabSz="914274">
              <a:defRPr>
                <a:solidFill>
                  <a:schemeClr val="tx1"/>
                </a:solidFill>
                <a:latin typeface="Times New Roman" pitchFamily="18" charset="0"/>
              </a:defRPr>
            </a:lvl5pPr>
            <a:lvl6pPr marL="2471349" indent="-224668" defTabSz="914274" eaLnBrk="0" fontAlgn="base" hangingPunct="0">
              <a:spcBef>
                <a:spcPct val="0"/>
              </a:spcBef>
              <a:spcAft>
                <a:spcPct val="0"/>
              </a:spcAft>
              <a:defRPr>
                <a:solidFill>
                  <a:schemeClr val="tx1"/>
                </a:solidFill>
                <a:latin typeface="Times New Roman" pitchFamily="18" charset="0"/>
              </a:defRPr>
            </a:lvl6pPr>
            <a:lvl7pPr marL="2920685" indent="-224668" defTabSz="914274" eaLnBrk="0" fontAlgn="base" hangingPunct="0">
              <a:spcBef>
                <a:spcPct val="0"/>
              </a:spcBef>
              <a:spcAft>
                <a:spcPct val="0"/>
              </a:spcAft>
              <a:defRPr>
                <a:solidFill>
                  <a:schemeClr val="tx1"/>
                </a:solidFill>
                <a:latin typeface="Times New Roman" pitchFamily="18" charset="0"/>
              </a:defRPr>
            </a:lvl7pPr>
            <a:lvl8pPr marL="3370021" indent="-224668" defTabSz="914274" eaLnBrk="0" fontAlgn="base" hangingPunct="0">
              <a:spcBef>
                <a:spcPct val="0"/>
              </a:spcBef>
              <a:spcAft>
                <a:spcPct val="0"/>
              </a:spcAft>
              <a:defRPr>
                <a:solidFill>
                  <a:schemeClr val="tx1"/>
                </a:solidFill>
                <a:latin typeface="Times New Roman" pitchFamily="18" charset="0"/>
              </a:defRPr>
            </a:lvl8pPr>
            <a:lvl9pPr marL="3819357" indent="-224668" defTabSz="914274" eaLnBrk="0" fontAlgn="base" hangingPunct="0">
              <a:spcBef>
                <a:spcPct val="0"/>
              </a:spcBef>
              <a:spcAft>
                <a:spcPct val="0"/>
              </a:spcAft>
              <a:defRPr>
                <a:solidFill>
                  <a:schemeClr val="tx1"/>
                </a:solidFill>
                <a:latin typeface="Times New Roman" pitchFamily="18" charset="0"/>
              </a:defRPr>
            </a:lvl9pPr>
          </a:lstStyle>
          <a:p>
            <a:fld id="{FA489166-2770-46E8-9603-E5679F75E2D5}" type="slidenum">
              <a:rPr lang="en-US" smtClean="0"/>
              <a:pPr/>
              <a:t>47</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44AD1C73-4DE6-4729-AA90-03DFB142D8D3}" type="slidenum">
              <a:rPr lang="en-US" smtClean="0">
                <a:cs typeface="Arial" charset="0"/>
              </a:rPr>
              <a:pPr/>
              <a:t>48</a:t>
            </a:fld>
            <a:endParaRPr lang="en-US"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F182F53D-39F4-4F40-BAB5-D0D5B7BD729E}" type="slidenum">
              <a:rPr lang="en-US" smtClean="0">
                <a:cs typeface="Arial" charset="0"/>
              </a:rPr>
              <a:pPr/>
              <a:t>49</a:t>
            </a:fld>
            <a:endParaRPr lang="en-US"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F4B0D637-AB00-4BC7-A52E-6612CDACF76D}" type="slidenum">
              <a:rPr lang="en-US" smtClean="0">
                <a:cs typeface="Arial" charset="0"/>
              </a:rPr>
              <a:pPr/>
              <a:t>50</a:t>
            </a:fld>
            <a:endParaRPr lang="en-US" smtClean="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4634BF25-3913-45F0-8BBC-F6AA5699CC03}" type="slidenum">
              <a:rPr lang="en-US" smtClean="0">
                <a:cs typeface="Arial" charset="0"/>
              </a:rPr>
              <a:pPr/>
              <a:t>51</a:t>
            </a:fld>
            <a:endParaRPr lang="en-US" smtClean="0">
              <a:cs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493F62D3-ABD5-4F76-93E4-409382875B58}" type="slidenum">
              <a:rPr lang="en-US" smtClean="0">
                <a:cs typeface="Arial" charset="0"/>
              </a:rPr>
              <a:pPr/>
              <a:t>56</a:t>
            </a:fld>
            <a:endParaRPr lang="en-US" smtClean="0">
              <a:cs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2F922658-D731-4E53-B3B2-D4F7962CBB0C}" type="slidenum">
              <a:rPr lang="en-US" smtClean="0">
                <a:cs typeface="Arial" charset="0"/>
              </a:rPr>
              <a:pPr/>
              <a:t>57</a:t>
            </a:fld>
            <a:endParaRPr lang="en-US" smtClean="0">
              <a:cs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0097" indent="-280807">
              <a:defRPr>
                <a:solidFill>
                  <a:schemeClr val="tx1"/>
                </a:solidFill>
                <a:latin typeface="Arial" charset="0"/>
                <a:cs typeface="Arial" charset="0"/>
              </a:defRPr>
            </a:lvl2pPr>
            <a:lvl3pPr marL="1123226" indent="-224645">
              <a:defRPr>
                <a:solidFill>
                  <a:schemeClr val="tx1"/>
                </a:solidFill>
                <a:latin typeface="Arial" charset="0"/>
                <a:cs typeface="Arial" charset="0"/>
              </a:defRPr>
            </a:lvl3pPr>
            <a:lvl4pPr marL="1572517" indent="-224645">
              <a:defRPr>
                <a:solidFill>
                  <a:schemeClr val="tx1"/>
                </a:solidFill>
                <a:latin typeface="Arial" charset="0"/>
                <a:cs typeface="Arial" charset="0"/>
              </a:defRPr>
            </a:lvl4pPr>
            <a:lvl5pPr marL="2021807" indent="-224645">
              <a:defRPr>
                <a:solidFill>
                  <a:schemeClr val="tx1"/>
                </a:solidFill>
                <a:latin typeface="Arial" charset="0"/>
                <a:cs typeface="Arial" charset="0"/>
              </a:defRPr>
            </a:lvl5pPr>
            <a:lvl6pPr marL="2471097" indent="-224645" eaLnBrk="0" fontAlgn="base" hangingPunct="0">
              <a:spcBef>
                <a:spcPct val="0"/>
              </a:spcBef>
              <a:spcAft>
                <a:spcPct val="0"/>
              </a:spcAft>
              <a:defRPr>
                <a:solidFill>
                  <a:schemeClr val="tx1"/>
                </a:solidFill>
                <a:latin typeface="Arial" charset="0"/>
                <a:cs typeface="Arial" charset="0"/>
              </a:defRPr>
            </a:lvl6pPr>
            <a:lvl7pPr marL="2920388" indent="-224645" eaLnBrk="0" fontAlgn="base" hangingPunct="0">
              <a:spcBef>
                <a:spcPct val="0"/>
              </a:spcBef>
              <a:spcAft>
                <a:spcPct val="0"/>
              </a:spcAft>
              <a:defRPr>
                <a:solidFill>
                  <a:schemeClr val="tx1"/>
                </a:solidFill>
                <a:latin typeface="Arial" charset="0"/>
                <a:cs typeface="Arial" charset="0"/>
              </a:defRPr>
            </a:lvl7pPr>
            <a:lvl8pPr marL="3369678" indent="-224645" eaLnBrk="0" fontAlgn="base" hangingPunct="0">
              <a:spcBef>
                <a:spcPct val="0"/>
              </a:spcBef>
              <a:spcAft>
                <a:spcPct val="0"/>
              </a:spcAft>
              <a:defRPr>
                <a:solidFill>
                  <a:schemeClr val="tx1"/>
                </a:solidFill>
                <a:latin typeface="Arial" charset="0"/>
                <a:cs typeface="Arial" charset="0"/>
              </a:defRPr>
            </a:lvl8pPr>
            <a:lvl9pPr marL="3818969" indent="-224645" eaLnBrk="0" fontAlgn="base" hangingPunct="0">
              <a:spcBef>
                <a:spcPct val="0"/>
              </a:spcBef>
              <a:spcAft>
                <a:spcPct val="0"/>
              </a:spcAft>
              <a:defRPr>
                <a:solidFill>
                  <a:schemeClr val="tx1"/>
                </a:solidFill>
                <a:latin typeface="Arial" charset="0"/>
                <a:cs typeface="Arial" charset="0"/>
              </a:defRPr>
            </a:lvl9pPr>
          </a:lstStyle>
          <a:p>
            <a:fld id="{BDDA7D8F-467F-4EF4-BDD8-C32D00CFC476}" type="slidenum">
              <a:rPr lang="en-US" altLang="en-US"/>
              <a:pPr/>
              <a:t>59</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xmlns="" val="3614162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B1ED294B-A58F-4EC9-B5C6-BA4013179C64}" type="slidenum">
              <a:rPr lang="en-US" smtClean="0">
                <a:cs typeface="Arial" charset="0"/>
              </a:rPr>
              <a:pPr/>
              <a:t>60</a:t>
            </a:fld>
            <a:endParaRPr lang="en-US" smtClean="0">
              <a:cs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DE52F421-39AF-43D7-9E55-53349E7854DA}" type="slidenum">
              <a:rPr lang="en-US" smtClean="0">
                <a:cs typeface="Arial" charset="0"/>
              </a:rPr>
              <a:pPr/>
              <a:t>61</a:t>
            </a:fld>
            <a:endParaRPr lang="en-US" smtClean="0">
              <a:cs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07BBB288-100C-4FE8-B453-14952E66D4E8}" type="slidenum">
              <a:rPr lang="en-US" smtClean="0">
                <a:cs typeface="Arial" charset="0"/>
              </a:rPr>
              <a:pPr/>
              <a:t>62</a:t>
            </a:fld>
            <a:endParaRPr lang="en-US" smtClean="0">
              <a:cs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36747509-C11C-4A27-8EF1-AD8657B6C8F3}" type="slidenum">
              <a:rPr lang="en-US" smtClean="0">
                <a:cs typeface="Arial" charset="0"/>
              </a:rPr>
              <a:pPr/>
              <a:t>63</a:t>
            </a:fld>
            <a:endParaRPr lang="en-US" smtClean="0">
              <a:cs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endParaRPr lang="en-US" smtClean="0"/>
          </a:p>
        </p:txBody>
      </p:sp>
      <p:sp>
        <p:nvSpPr>
          <p:cNvPr id="80900" name="Slide Number Placeholder 3"/>
          <p:cNvSpPr>
            <a:spLocks noGrp="1"/>
          </p:cNvSpPr>
          <p:nvPr>
            <p:ph type="sldNum" sz="quarter" idx="5"/>
          </p:nvPr>
        </p:nvSpPr>
        <p:spPr>
          <a:noFill/>
        </p:spPr>
        <p:txBody>
          <a:bodyPr/>
          <a:lstStyle/>
          <a:p>
            <a:fld id="{6A4A860D-D591-4648-8F50-090FE8D4A7B8}" type="slidenum">
              <a:rPr lang="en-US" smtClean="0">
                <a:cs typeface="Arial" charset="0"/>
              </a:rPr>
              <a:pPr/>
              <a:t>64</a:t>
            </a:fld>
            <a:endParaRPr lang="en-US" smtClean="0">
              <a:cs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B3B4179F-65B8-4146-858A-4C20226C7F82}" type="slidenum">
              <a:rPr lang="en-US" smtClean="0">
                <a:cs typeface="Arial" charset="0"/>
              </a:rPr>
              <a:pPr/>
              <a:t>65</a:t>
            </a:fld>
            <a:endParaRPr lang="en-US" smtClean="0">
              <a:cs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D04D014C-6D59-4E06-9321-2E4AEB580B0F}" type="slidenum">
              <a:rPr lang="en-US" smtClean="0">
                <a:cs typeface="Arial" charset="0"/>
              </a:rPr>
              <a:pPr/>
              <a:t>66</a:t>
            </a:fld>
            <a:endParaRPr lang="en-US" smtClean="0">
              <a:cs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739AFF35-B289-454B-AF33-17D08B9EC75D}" type="slidenum">
              <a:rPr lang="en-US" smtClean="0">
                <a:cs typeface="Arial" charset="0"/>
              </a:rPr>
              <a:pPr/>
              <a:t>67</a:t>
            </a:fld>
            <a:endParaRPr lang="en-US" smtClean="0">
              <a:cs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6675A120-22C7-4676-9D98-17850D5E3DDB}" type="slidenum">
              <a:rPr lang="en-US" smtClean="0">
                <a:cs typeface="Arial" charset="0"/>
              </a:rPr>
              <a:pPr/>
              <a:t>68</a:t>
            </a:fld>
            <a:endParaRPr lang="en-US" smtClean="0">
              <a:cs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endParaRPr lang="en-US" smtClean="0"/>
          </a:p>
        </p:txBody>
      </p:sp>
      <p:sp>
        <p:nvSpPr>
          <p:cNvPr id="89092" name="Slide Number Placeholder 3"/>
          <p:cNvSpPr>
            <a:spLocks noGrp="1"/>
          </p:cNvSpPr>
          <p:nvPr>
            <p:ph type="sldNum" sz="quarter" idx="5"/>
          </p:nvPr>
        </p:nvSpPr>
        <p:spPr>
          <a:noFill/>
        </p:spPr>
        <p:txBody>
          <a:bodyPr/>
          <a:lstStyle/>
          <a:p>
            <a:fld id="{38ACF177-B8CB-4628-A3DB-FFD20E09DCA6}" type="slidenum">
              <a:rPr lang="en-US" smtClean="0">
                <a:cs typeface="Arial" charset="0"/>
              </a:rPr>
              <a:pPr/>
              <a:t>69</a:t>
            </a:fld>
            <a:endParaRPr lang="en-US" smtClean="0">
              <a:cs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smtClean="0"/>
          </a:p>
        </p:txBody>
      </p:sp>
      <p:sp>
        <p:nvSpPr>
          <p:cNvPr id="95236" name="Slide Number Placeholder 3"/>
          <p:cNvSpPr>
            <a:spLocks noGrp="1"/>
          </p:cNvSpPr>
          <p:nvPr>
            <p:ph type="sldNum" sz="quarter" idx="5"/>
          </p:nvPr>
        </p:nvSpPr>
        <p:spPr>
          <a:noFill/>
        </p:spPr>
        <p:txBody>
          <a:bodyPr/>
          <a:lstStyle/>
          <a:p>
            <a:fld id="{428DA7CA-1878-481F-910E-A5EA9DB0C043}" type="slidenum">
              <a:rPr lang="en-US" smtClean="0">
                <a:cs typeface="Arial" charset="0"/>
              </a:rPr>
              <a:pPr/>
              <a:t>70</a:t>
            </a:fld>
            <a:endParaRPr lang="en-US" smtClean="0">
              <a:cs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D15F28A9-1605-4873-B5DB-33A98A69E750}" type="slidenum">
              <a:rPr lang="en-US" smtClean="0">
                <a:cs typeface="Arial" charset="0"/>
              </a:rPr>
              <a:pPr/>
              <a:t>71</a:t>
            </a:fld>
            <a:endParaRPr lang="en-US" smtClean="0">
              <a:cs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7A0B7F16-E186-43C3-920C-5A0EC4E29B26}" type="slidenum">
              <a:rPr lang="en-US" smtClean="0">
                <a:cs typeface="Arial" charset="0"/>
              </a:rPr>
              <a:pPr/>
              <a:t>72</a:t>
            </a:fld>
            <a:endParaRPr lang="en-US" smtClean="0">
              <a:cs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ECC14D22-4F69-4182-9494-58252EAC17BE}" type="slidenum">
              <a:rPr lang="en-US" smtClean="0">
                <a:cs typeface="Arial" charset="0"/>
              </a:rPr>
              <a:pPr/>
              <a:t>73</a:t>
            </a:fld>
            <a:endParaRPr lang="en-US" smtClean="0">
              <a:cs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29640F93-5C5C-4B1B-8969-B3CA861A508A}" type="slidenum">
              <a:rPr lang="en-US" smtClean="0">
                <a:cs typeface="Arial" charset="0"/>
              </a:rPr>
              <a:pPr/>
              <a:t>74</a:t>
            </a:fld>
            <a:endParaRPr lang="en-US" smtClean="0">
              <a:cs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smtClean="0"/>
          </a:p>
        </p:txBody>
      </p:sp>
      <p:sp>
        <p:nvSpPr>
          <p:cNvPr id="111620" name="Slide Number Placeholder 3"/>
          <p:cNvSpPr>
            <a:spLocks noGrp="1"/>
          </p:cNvSpPr>
          <p:nvPr>
            <p:ph type="sldNum" sz="quarter" idx="5"/>
          </p:nvPr>
        </p:nvSpPr>
        <p:spPr>
          <a:noFill/>
        </p:spPr>
        <p:txBody>
          <a:bodyPr/>
          <a:lstStyle/>
          <a:p>
            <a:fld id="{732FCC67-0B01-47AD-B577-F1D5C15CE064}" type="slidenum">
              <a:rPr lang="en-US" smtClean="0">
                <a:cs typeface="Arial" charset="0"/>
              </a:rPr>
              <a:pPr/>
              <a:t>75</a:t>
            </a:fld>
            <a:endParaRPr lang="en-US" smtClean="0">
              <a:cs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smtClean="0"/>
          </a:p>
        </p:txBody>
      </p:sp>
      <p:sp>
        <p:nvSpPr>
          <p:cNvPr id="125956" name="Slide Number Placeholder 3"/>
          <p:cNvSpPr>
            <a:spLocks noGrp="1"/>
          </p:cNvSpPr>
          <p:nvPr>
            <p:ph type="sldNum" sz="quarter" idx="5"/>
          </p:nvPr>
        </p:nvSpPr>
        <p:spPr>
          <a:noFill/>
        </p:spPr>
        <p:txBody>
          <a:bodyPr/>
          <a:lstStyle/>
          <a:p>
            <a:fld id="{25F48F91-258F-4985-BD2A-A7169B09DCE8}" type="slidenum">
              <a:rPr lang="en-US" smtClean="0">
                <a:cs typeface="Arial" charset="0"/>
              </a:rPr>
              <a:pPr/>
              <a:t>76</a:t>
            </a:fld>
            <a:endParaRPr lang="en-US" smtClean="0">
              <a:cs typeface="Arial"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p:spPr>
        <p:txBody>
          <a:bodyPr/>
          <a:lstStyle/>
          <a:p>
            <a:endParaRPr lang="en-US" smtClean="0"/>
          </a:p>
        </p:txBody>
      </p:sp>
      <p:sp>
        <p:nvSpPr>
          <p:cNvPr id="129028" name="Slide Number Placeholder 3"/>
          <p:cNvSpPr>
            <a:spLocks noGrp="1"/>
          </p:cNvSpPr>
          <p:nvPr>
            <p:ph type="sldNum" sz="quarter" idx="5"/>
          </p:nvPr>
        </p:nvSpPr>
        <p:spPr>
          <a:noFill/>
        </p:spPr>
        <p:txBody>
          <a:bodyPr/>
          <a:lstStyle/>
          <a:p>
            <a:fld id="{F94054DD-A79C-4B68-AF67-DDC9B68DDBC2}" type="slidenum">
              <a:rPr lang="en-US" smtClean="0">
                <a:cs typeface="Arial" charset="0"/>
              </a:rPr>
              <a:pPr/>
              <a:t>77</a:t>
            </a:fld>
            <a:endParaRPr lang="en-US" smtClean="0">
              <a:cs typeface="Arial"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en-US" smtClean="0"/>
          </a:p>
        </p:txBody>
      </p:sp>
      <p:sp>
        <p:nvSpPr>
          <p:cNvPr id="130052" name="Slide Number Placeholder 3"/>
          <p:cNvSpPr>
            <a:spLocks noGrp="1"/>
          </p:cNvSpPr>
          <p:nvPr>
            <p:ph type="sldNum" sz="quarter" idx="5"/>
          </p:nvPr>
        </p:nvSpPr>
        <p:spPr>
          <a:noFill/>
        </p:spPr>
        <p:txBody>
          <a:bodyPr/>
          <a:lstStyle/>
          <a:p>
            <a:fld id="{22FADBF7-E38E-4DDA-A373-FD2531552802}" type="slidenum">
              <a:rPr lang="en-US" smtClean="0">
                <a:cs typeface="Arial" charset="0"/>
              </a:rPr>
              <a:pPr/>
              <a:t>78</a:t>
            </a:fld>
            <a:endParaRPr lang="en-US" smtClean="0">
              <a:cs typeface="Arial"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endParaRPr lang="en-US" smtClean="0"/>
          </a:p>
        </p:txBody>
      </p:sp>
      <p:sp>
        <p:nvSpPr>
          <p:cNvPr id="131076" name="Slide Number Placeholder 3"/>
          <p:cNvSpPr>
            <a:spLocks noGrp="1"/>
          </p:cNvSpPr>
          <p:nvPr>
            <p:ph type="sldNum" sz="quarter" idx="5"/>
          </p:nvPr>
        </p:nvSpPr>
        <p:spPr>
          <a:noFill/>
        </p:spPr>
        <p:txBody>
          <a:bodyPr/>
          <a:lstStyle/>
          <a:p>
            <a:fld id="{B8CE4C52-1D16-46E5-BF9C-9C9749923158}" type="slidenum">
              <a:rPr lang="en-US" smtClean="0">
                <a:cs typeface="Arial" charset="0"/>
              </a:rPr>
              <a:pPr/>
              <a:t>79</a:t>
            </a:fld>
            <a:endParaRPr lang="en-US" smtClean="0">
              <a:cs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endParaRPr lang="en-US" smtClean="0"/>
          </a:p>
        </p:txBody>
      </p:sp>
      <p:sp>
        <p:nvSpPr>
          <p:cNvPr id="132100" name="Slide Number Placeholder 3"/>
          <p:cNvSpPr>
            <a:spLocks noGrp="1"/>
          </p:cNvSpPr>
          <p:nvPr>
            <p:ph type="sldNum" sz="quarter" idx="5"/>
          </p:nvPr>
        </p:nvSpPr>
        <p:spPr>
          <a:noFill/>
        </p:spPr>
        <p:txBody>
          <a:bodyPr/>
          <a:lstStyle/>
          <a:p>
            <a:fld id="{FF916EB7-A2E7-4334-84BE-C7F30D2108F4}" type="slidenum">
              <a:rPr lang="en-US" smtClean="0">
                <a:cs typeface="Arial" charset="0"/>
              </a:rPr>
              <a:pPr/>
              <a:t>80</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31746" name="Picture 2"/>
          <p:cNvPicPr>
            <a:picLocks noChangeAspect="1" noChangeArrowheads="1"/>
          </p:cNvPicPr>
          <p:nvPr userDrawn="1"/>
        </p:nvPicPr>
        <p:blipFill>
          <a:blip r:embed="rId14" cstate="print"/>
          <a:srcRect/>
          <a:stretch>
            <a:fillRect/>
          </a:stretch>
        </p:blipFill>
        <p:spPr bwMode="auto">
          <a:xfrm>
            <a:off x="0" y="1"/>
            <a:ext cx="1295399" cy="771424"/>
          </a:xfrm>
          <a:prstGeom prst="rect">
            <a:avLst/>
          </a:prstGeom>
          <a:noFill/>
          <a:ln w="9525">
            <a:noFill/>
            <a:miter lim="800000"/>
            <a:headEnd/>
            <a:tailEnd/>
          </a:ln>
          <a:effectLst/>
        </p:spPr>
      </p:pic>
      <p:pic>
        <p:nvPicPr>
          <p:cNvPr id="31747" name="Picture 3"/>
          <p:cNvPicPr>
            <a:picLocks noChangeAspect="1" noChangeArrowheads="1"/>
          </p:cNvPicPr>
          <p:nvPr userDrawn="1"/>
        </p:nvPicPr>
        <p:blipFill>
          <a:blip r:embed="rId15" cstate="print"/>
          <a:srcRect/>
          <a:stretch>
            <a:fillRect/>
          </a:stretch>
        </p:blipFill>
        <p:spPr bwMode="auto">
          <a:xfrm>
            <a:off x="2514600" y="1"/>
            <a:ext cx="1295400" cy="763346"/>
          </a:xfrm>
          <a:prstGeom prst="rect">
            <a:avLst/>
          </a:prstGeom>
          <a:noFill/>
          <a:ln w="9525">
            <a:noFill/>
            <a:miter lim="800000"/>
            <a:headEnd/>
            <a:tailEnd/>
          </a:ln>
          <a:effectLst/>
        </p:spPr>
      </p:pic>
      <p:pic>
        <p:nvPicPr>
          <p:cNvPr id="31748" name="Picture 4"/>
          <p:cNvPicPr>
            <a:picLocks noChangeAspect="1" noChangeArrowheads="1"/>
          </p:cNvPicPr>
          <p:nvPr userDrawn="1"/>
        </p:nvPicPr>
        <p:blipFill>
          <a:blip r:embed="rId16" cstate="print"/>
          <a:srcRect/>
          <a:stretch>
            <a:fillRect/>
          </a:stretch>
        </p:blipFill>
        <p:spPr bwMode="auto">
          <a:xfrm>
            <a:off x="1295400" y="0"/>
            <a:ext cx="1219200" cy="759279"/>
          </a:xfrm>
          <a:prstGeom prst="rect">
            <a:avLst/>
          </a:prstGeom>
          <a:noFill/>
          <a:ln w="9525">
            <a:noFill/>
            <a:miter lim="800000"/>
            <a:headEnd/>
            <a:tailEnd/>
          </a:ln>
          <a:effectLst/>
        </p:spPr>
      </p:pic>
      <p:pic>
        <p:nvPicPr>
          <p:cNvPr id="31749" name="Picture 5"/>
          <p:cNvPicPr>
            <a:picLocks noChangeAspect="1" noChangeArrowheads="1"/>
          </p:cNvPicPr>
          <p:nvPr userDrawn="1"/>
        </p:nvPicPr>
        <p:blipFill>
          <a:blip r:embed="rId17" cstate="print"/>
          <a:srcRect/>
          <a:stretch>
            <a:fillRect/>
          </a:stretch>
        </p:blipFill>
        <p:spPr bwMode="auto">
          <a:xfrm>
            <a:off x="3810000" y="0"/>
            <a:ext cx="1295400" cy="754303"/>
          </a:xfrm>
          <a:prstGeom prst="rect">
            <a:avLst/>
          </a:prstGeom>
          <a:noFill/>
          <a:ln w="9525">
            <a:noFill/>
            <a:miter lim="800000"/>
            <a:headEnd/>
            <a:tailEnd/>
          </a:ln>
          <a:effectLst/>
        </p:spPr>
      </p:pic>
      <p:pic>
        <p:nvPicPr>
          <p:cNvPr id="31750" name="Picture 6"/>
          <p:cNvPicPr>
            <a:picLocks noChangeAspect="1" noChangeArrowheads="1"/>
          </p:cNvPicPr>
          <p:nvPr userDrawn="1"/>
        </p:nvPicPr>
        <p:blipFill>
          <a:blip r:embed="rId18" cstate="print"/>
          <a:srcRect/>
          <a:stretch>
            <a:fillRect/>
          </a:stretch>
        </p:blipFill>
        <p:spPr bwMode="auto">
          <a:xfrm>
            <a:off x="5105401" y="0"/>
            <a:ext cx="1371600" cy="762000"/>
          </a:xfrm>
          <a:prstGeom prst="rect">
            <a:avLst/>
          </a:prstGeom>
          <a:noFill/>
          <a:ln w="9525">
            <a:noFill/>
            <a:miter lim="800000"/>
            <a:headEnd/>
            <a:tailEnd/>
          </a:ln>
          <a:effectLst/>
        </p:spPr>
      </p:pic>
      <p:pic>
        <p:nvPicPr>
          <p:cNvPr id="31751" name="Picture 7"/>
          <p:cNvPicPr>
            <a:picLocks noChangeAspect="1" noChangeArrowheads="1"/>
          </p:cNvPicPr>
          <p:nvPr userDrawn="1"/>
        </p:nvPicPr>
        <p:blipFill>
          <a:blip r:embed="rId19" cstate="print"/>
          <a:srcRect/>
          <a:stretch>
            <a:fillRect/>
          </a:stretch>
        </p:blipFill>
        <p:spPr bwMode="auto">
          <a:xfrm>
            <a:off x="6477001" y="0"/>
            <a:ext cx="1371600" cy="782968"/>
          </a:xfrm>
          <a:prstGeom prst="rect">
            <a:avLst/>
          </a:prstGeom>
          <a:noFill/>
          <a:ln w="9525">
            <a:noFill/>
            <a:miter lim="800000"/>
            <a:headEnd/>
            <a:tailEnd/>
          </a:ln>
          <a:effectLst/>
        </p:spPr>
      </p:pic>
      <p:pic>
        <p:nvPicPr>
          <p:cNvPr id="31752" name="Picture 8"/>
          <p:cNvPicPr>
            <a:picLocks noChangeAspect="1" noChangeArrowheads="1"/>
          </p:cNvPicPr>
          <p:nvPr userDrawn="1"/>
        </p:nvPicPr>
        <p:blipFill>
          <a:blip r:embed="rId20" cstate="print"/>
          <a:srcRect/>
          <a:stretch>
            <a:fillRect/>
          </a:stretch>
        </p:blipFill>
        <p:spPr bwMode="auto">
          <a:xfrm>
            <a:off x="7848601" y="0"/>
            <a:ext cx="1295400" cy="762000"/>
          </a:xfrm>
          <a:prstGeom prst="rect">
            <a:avLst/>
          </a:prstGeom>
          <a:noFill/>
          <a:ln w="9525">
            <a:noFill/>
            <a:miter lim="800000"/>
            <a:headEnd/>
            <a:tailEnd/>
          </a:ln>
          <a:effectLst/>
        </p:spPr>
      </p:pic>
      <p:cxnSp>
        <p:nvCxnSpPr>
          <p:cNvPr id="17" name="Straight Connector 16"/>
          <p:cNvCxnSpPr/>
          <p:nvPr userDrawn="1"/>
        </p:nvCxnSpPr>
        <p:spPr bwMode="auto">
          <a:xfrm>
            <a:off x="0" y="762000"/>
            <a:ext cx="9144000" cy="1588"/>
          </a:xfrm>
          <a:prstGeom prst="line">
            <a:avLst/>
          </a:prstGeom>
          <a:solidFill>
            <a:schemeClr val="accent1"/>
          </a:solidFill>
          <a:ln w="57150" cap="flat" cmpd="sng" algn="ctr">
            <a:solidFill>
              <a:schemeClr val="tx1"/>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4.v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5.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oleObject19.bin"/></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oleObject20.bin"/></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56.png"/><Relationship Id="rId4" Type="http://schemas.openxmlformats.org/officeDocument/2006/relationships/oleObject" Target="../embeddings/oleObject21.bin"/></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2.bin"/></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5.xml"/><Relationship Id="rId1" Type="http://schemas.openxmlformats.org/officeDocument/2006/relationships/vmlDrawing" Target="../drawings/vmlDrawing23.vml"/></Relationships>
</file>

<file path=ppt/slides/_rels/slide8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5.xml"/><Relationship Id="rId1" Type="http://schemas.openxmlformats.org/officeDocument/2006/relationships/vmlDrawing" Target="../drawings/vmlDrawing24.vml"/></Relationships>
</file>

<file path=ppt/slides/_rels/slide8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3733800"/>
            <a:ext cx="8229600" cy="1219200"/>
          </a:xfrm>
        </p:spPr>
        <p:txBody>
          <a:bodyPr/>
          <a:lstStyle/>
          <a:p>
            <a:pPr eaLnBrk="1" hangingPunct="1"/>
            <a:r>
              <a:rPr lang="en-US" sz="2800" smtClean="0">
                <a:solidFill>
                  <a:schemeClr val="folHlink"/>
                </a:solidFill>
              </a:rPr>
              <a:t>Empirical Methods for </a:t>
            </a:r>
            <a:br>
              <a:rPr lang="en-US" sz="2800" smtClean="0">
                <a:solidFill>
                  <a:schemeClr val="folHlink"/>
                </a:solidFill>
              </a:rPr>
            </a:br>
            <a:r>
              <a:rPr lang="en-US" sz="2800" smtClean="0">
                <a:solidFill>
                  <a:schemeClr val="folHlink"/>
                </a:solidFill>
              </a:rPr>
              <a:t>Microeconomic Applications</a:t>
            </a:r>
            <a:br>
              <a:rPr lang="en-US" sz="2800" smtClean="0">
                <a:solidFill>
                  <a:schemeClr val="folHlink"/>
                </a:solidFill>
              </a:rPr>
            </a:br>
            <a:r>
              <a:rPr lang="en-US" sz="2800" smtClean="0">
                <a:solidFill>
                  <a:schemeClr val="folHlink"/>
                </a:solidFill>
              </a:rPr>
              <a:t>University of Lugano, Switzerland</a:t>
            </a:r>
            <a:br>
              <a:rPr lang="en-US" sz="2800" smtClean="0">
                <a:solidFill>
                  <a:schemeClr val="folHlink"/>
                </a:solidFill>
              </a:rPr>
            </a:br>
            <a:r>
              <a:rPr lang="en-US" sz="2800" smtClean="0">
                <a:solidFill>
                  <a:schemeClr val="folHlink"/>
                </a:solidFill>
              </a:rPr>
              <a:t>May 27-31, </a:t>
            </a:r>
            <a:r>
              <a:rPr lang="en-US" sz="2800" smtClean="0">
                <a:solidFill>
                  <a:schemeClr val="folHlink"/>
                </a:solidFill>
              </a:rPr>
              <a:t>2019</a:t>
            </a:r>
            <a:r>
              <a:rPr lang="en-US" sz="2800" smtClean="0">
                <a:solidFill>
                  <a:schemeClr val="folHlink"/>
                </a:solidFill>
              </a:rPr>
              <a:t/>
            </a:r>
            <a:br>
              <a:rPr lang="en-US" sz="2800" smtClean="0">
                <a:solidFill>
                  <a:schemeClr val="folHlink"/>
                </a:solidFill>
              </a:rPr>
            </a:br>
            <a:r>
              <a:rPr lang="en-US" sz="2800" smtClean="0">
                <a:solidFill>
                  <a:schemeClr val="folHlink"/>
                </a:solidFill>
              </a:rPr>
              <a:t/>
            </a:r>
            <a:br>
              <a:rPr lang="en-US" sz="2800" smtClean="0">
                <a:solidFill>
                  <a:schemeClr val="folHlink"/>
                </a:solidFill>
              </a:rPr>
            </a:br>
            <a:r>
              <a:rPr lang="en-US" sz="2800" smtClean="0">
                <a:solidFill>
                  <a:schemeClr val="folHlink"/>
                </a:solidFill>
              </a:rPr>
              <a:t/>
            </a:r>
            <a:br>
              <a:rPr lang="en-US" sz="2800" smtClean="0">
                <a:solidFill>
                  <a:schemeClr val="folHlink"/>
                </a:solidFill>
              </a:rPr>
            </a:br>
            <a:endParaRPr lang="en-US" sz="2800" smtClean="0">
              <a:solidFill>
                <a:schemeClr val="folHlink"/>
              </a:solidFill>
            </a:endParaRPr>
          </a:p>
        </p:txBody>
      </p:sp>
      <p:sp>
        <p:nvSpPr>
          <p:cNvPr id="5123" name="Rectangle 3"/>
          <p:cNvSpPr>
            <a:spLocks noGrp="1" noChangeArrowheads="1"/>
          </p:cNvSpPr>
          <p:nvPr>
            <p:ph sz="quarter" idx="1"/>
          </p:nvPr>
        </p:nvSpPr>
        <p:spPr>
          <a:xfrm>
            <a:off x="914400" y="4114800"/>
            <a:ext cx="4114800" cy="1447800"/>
          </a:xfrm>
        </p:spPr>
        <p:txBody>
          <a:bodyPr/>
          <a:lstStyle/>
          <a:p>
            <a:pPr marL="0" indent="0" eaLnBrk="1" hangingPunct="1">
              <a:buFontTx/>
              <a:buNone/>
            </a:pPr>
            <a:r>
              <a:rPr lang="en-US" sz="2400" b="1" smtClean="0">
                <a:latin typeface="Arial" charset="0"/>
              </a:rPr>
              <a:t>William Greene</a:t>
            </a:r>
          </a:p>
          <a:p>
            <a:pPr marL="0" indent="0" eaLnBrk="1" hangingPunct="1">
              <a:buFontTx/>
              <a:buNone/>
            </a:pPr>
            <a:r>
              <a:rPr lang="en-US" sz="2400" b="1" smtClean="0">
                <a:latin typeface="Arial" charset="0"/>
              </a:rPr>
              <a:t>Department of Economics</a:t>
            </a:r>
          </a:p>
          <a:p>
            <a:pPr marL="0" indent="0" eaLnBrk="1" hangingPunct="1">
              <a:buFontTx/>
              <a:buNone/>
            </a:pPr>
            <a:r>
              <a:rPr lang="en-US" sz="2400" b="1" smtClean="0">
                <a:latin typeface="Arial" charset="0"/>
              </a:rPr>
              <a:t>Stern School of </a:t>
            </a:r>
            <a:r>
              <a:rPr lang="en-US" sz="2400" b="1" smtClean="0">
                <a:latin typeface="Arial" charset="0"/>
              </a:rPr>
              <a:t>Business</a:t>
            </a:r>
          </a:p>
          <a:p>
            <a:pPr marL="0" indent="0" eaLnBrk="1" hangingPunct="1">
              <a:buNone/>
            </a:pPr>
            <a:r>
              <a:rPr lang="en-US" sz="2400" b="1" smtClean="0">
                <a:latin typeface="Arial" charset="0"/>
              </a:rPr>
              <a:t>New </a:t>
            </a:r>
            <a:r>
              <a:rPr lang="en-US" sz="2400" b="1" smtClean="0">
                <a:latin typeface="Arial" charset="0"/>
              </a:rPr>
              <a:t>York </a:t>
            </a:r>
            <a:r>
              <a:rPr lang="en-US" sz="2400" b="1" smtClean="0">
                <a:latin typeface="Arial" charset="0"/>
              </a:rPr>
              <a:t>University</a:t>
            </a:r>
            <a:endParaRPr lang="en-US" sz="2400" b="1" smtClean="0">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914400" y="1066343"/>
            <a:ext cx="1676400" cy="2210257"/>
          </a:xfrm>
          <a:prstGeom prst="rect">
            <a:avLst/>
          </a:prstGeom>
          <a:noFill/>
          <a:ln w="9525">
            <a:noFill/>
            <a:miter lim="800000"/>
            <a:headEnd/>
            <a:tailEnd/>
          </a:ln>
        </p:spPr>
      </p:pic>
      <p:pic>
        <p:nvPicPr>
          <p:cNvPr id="8" name="Picture 7"/>
          <p:cNvPicPr>
            <a:picLocks noChangeAspect="1" noChangeArrowheads="1"/>
          </p:cNvPicPr>
          <p:nvPr/>
        </p:nvPicPr>
        <p:blipFill>
          <a:blip r:embed="rId4" cstate="print"/>
          <a:srcRect/>
          <a:stretch>
            <a:fillRect/>
          </a:stretch>
        </p:blipFill>
        <p:spPr bwMode="auto">
          <a:xfrm>
            <a:off x="854208" y="4114800"/>
            <a:ext cx="1660392" cy="2362200"/>
          </a:xfrm>
          <a:prstGeom prst="rect">
            <a:avLst/>
          </a:prstGeom>
          <a:noFill/>
          <a:ln w="9525">
            <a:noFill/>
            <a:miter lim="800000"/>
            <a:headEnd/>
            <a:tailEnd/>
          </a:ln>
        </p:spPr>
      </p:pic>
      <p:pic>
        <p:nvPicPr>
          <p:cNvPr id="9227" name="Picture 11"/>
          <p:cNvPicPr>
            <a:picLocks noChangeAspect="1" noChangeArrowheads="1"/>
          </p:cNvPicPr>
          <p:nvPr/>
        </p:nvPicPr>
        <p:blipFill>
          <a:blip r:embed="rId5" cstate="print"/>
          <a:srcRect/>
          <a:stretch>
            <a:fillRect/>
          </a:stretch>
        </p:blipFill>
        <p:spPr bwMode="auto">
          <a:xfrm>
            <a:off x="63246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424535"/>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1C. Extensions of Binary Choice Models</a:t>
            </a:r>
            <a:endParaRPr lang="en-US" sz="2400" b="1">
              <a:solidFill>
                <a:srgbClr val="000000"/>
              </a:solidFill>
              <a:latin typeface="Arial" pitchFamily="34" charset="0"/>
              <a:cs typeface="Arial" pitchFamily="34" charset="0"/>
            </a:endParaRPr>
          </a:p>
        </p:txBody>
      </p:sp>
      <p:pic>
        <p:nvPicPr>
          <p:cNvPr id="15361" name="Picture 1"/>
          <p:cNvPicPr>
            <a:picLocks noChangeAspect="1" noChangeArrowheads="1"/>
          </p:cNvPicPr>
          <p:nvPr/>
        </p:nvPicPr>
        <p:blipFill>
          <a:blip r:embed="rId6" cstate="print"/>
          <a:srcRect/>
          <a:stretch>
            <a:fillRect/>
          </a:stretch>
        </p:blipFill>
        <p:spPr bwMode="auto">
          <a:xfrm>
            <a:off x="3657600" y="952500"/>
            <a:ext cx="1524000" cy="2324100"/>
          </a:xfrm>
          <a:prstGeom prst="rect">
            <a:avLst/>
          </a:prstGeom>
          <a:noFill/>
          <a:ln w="9525">
            <a:noFill/>
            <a:miter lim="800000"/>
            <a:headEnd/>
            <a:tailEnd/>
          </a:ln>
          <a:effectLst/>
        </p:spPr>
      </p:pic>
      <p:pic>
        <p:nvPicPr>
          <p:cNvPr id="9" name="Picture 2"/>
          <p:cNvPicPr>
            <a:picLocks noChangeAspect="1" noChangeArrowheads="1"/>
          </p:cNvPicPr>
          <p:nvPr/>
        </p:nvPicPr>
        <p:blipFill>
          <a:blip r:embed="rId7" cstate="print"/>
          <a:srcRect/>
          <a:stretch>
            <a:fillRect/>
          </a:stretch>
        </p:blipFill>
        <p:spPr bwMode="auto">
          <a:xfrm>
            <a:off x="3505200" y="4114800"/>
            <a:ext cx="1872593" cy="2362200"/>
          </a:xfrm>
          <a:prstGeom prst="rect">
            <a:avLst/>
          </a:prstGeom>
          <a:noFill/>
          <a:ln w="9525">
            <a:noFill/>
            <a:miter lim="800000"/>
            <a:headEnd/>
            <a:tailEnd/>
          </a:ln>
        </p:spPr>
      </p:pic>
      <p:pic>
        <p:nvPicPr>
          <p:cNvPr id="12" name="Picture 1"/>
          <p:cNvPicPr>
            <a:picLocks noChangeAspect="1" noChangeArrowheads="1"/>
          </p:cNvPicPr>
          <p:nvPr/>
        </p:nvPicPr>
        <p:blipFill>
          <a:blip r:embed="rId8" cstate="print"/>
          <a:srcRect/>
          <a:stretch>
            <a:fillRect/>
          </a:stretch>
        </p:blipFill>
        <p:spPr bwMode="auto">
          <a:xfrm>
            <a:off x="6248400" y="914400"/>
            <a:ext cx="1600200" cy="2299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762000"/>
          </a:xfrm>
        </p:spPr>
        <p:txBody>
          <a:bodyPr/>
          <a:lstStyle/>
          <a:p>
            <a:r>
              <a:rPr lang="en-US" smtClean="0"/>
              <a:t>Agenda for 1C</a:t>
            </a:r>
            <a:endParaRPr lang="en-US"/>
          </a:p>
        </p:txBody>
      </p:sp>
      <p:sp>
        <p:nvSpPr>
          <p:cNvPr id="3" name="Content Placeholder 2"/>
          <p:cNvSpPr>
            <a:spLocks noGrp="1"/>
          </p:cNvSpPr>
          <p:nvPr>
            <p:ph idx="1"/>
          </p:nvPr>
        </p:nvSpPr>
        <p:spPr>
          <a:xfrm>
            <a:off x="1828800" y="1828800"/>
            <a:ext cx="5715000" cy="4302125"/>
          </a:xfrm>
        </p:spPr>
        <p:txBody>
          <a:bodyPr/>
          <a:lstStyle/>
          <a:p>
            <a:r>
              <a:rPr lang="en-US" smtClean="0"/>
              <a:t>Endogenous RHS Variables</a:t>
            </a:r>
          </a:p>
          <a:p>
            <a:r>
              <a:rPr lang="en-US" smtClean="0"/>
              <a:t>Sample Selection</a:t>
            </a:r>
          </a:p>
          <a:p>
            <a:r>
              <a:rPr lang="en-US" smtClean="0"/>
              <a:t>Dynamic Binary Choice Model</a:t>
            </a:r>
          </a:p>
          <a:p>
            <a:r>
              <a:rPr lang="en-US" smtClean="0"/>
              <a:t>Bivariate Binary Choice</a:t>
            </a:r>
          </a:p>
          <a:p>
            <a:r>
              <a:rPr lang="en-US" smtClean="0"/>
              <a:t>Simultaneous Equations</a:t>
            </a:r>
          </a:p>
          <a:p>
            <a:r>
              <a:rPr lang="en-US" smtClean="0"/>
              <a:t>Ordered Choices</a:t>
            </a:r>
          </a:p>
          <a:p>
            <a:pPr lvl="1"/>
            <a:r>
              <a:rPr lang="en-US" smtClean="0"/>
              <a:t>Ordered Choice Model</a:t>
            </a:r>
          </a:p>
          <a:p>
            <a:pPr lvl="1"/>
            <a:r>
              <a:rPr lang="en-US" smtClean="0"/>
              <a:t>Application to BHPS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idx="4294967295"/>
          </p:nvPr>
        </p:nvSpPr>
        <p:spPr>
          <a:xfrm>
            <a:off x="228600" y="2590800"/>
            <a:ext cx="7696200" cy="1676400"/>
          </a:xfrm>
        </p:spPr>
        <p:txBody>
          <a:bodyPr/>
          <a:lstStyle/>
          <a:p>
            <a:pPr eaLnBrk="1" hangingPunct="1"/>
            <a:r>
              <a:rPr lang="en-US" sz="7200" smtClean="0"/>
              <a:t>    Endogeneity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47800" y="838200"/>
            <a:ext cx="6924675" cy="2676525"/>
          </a:xfrm>
          <a:prstGeom prst="rect">
            <a:avLst/>
          </a:prstGeom>
        </p:spPr>
      </p:pic>
      <p:pic>
        <p:nvPicPr>
          <p:cNvPr id="4" name="Picture 3"/>
          <p:cNvPicPr>
            <a:picLocks noChangeAspect="1"/>
          </p:cNvPicPr>
          <p:nvPr/>
        </p:nvPicPr>
        <p:blipFill>
          <a:blip r:embed="rId3" cstate="print"/>
          <a:stretch>
            <a:fillRect/>
          </a:stretch>
        </p:blipFill>
        <p:spPr>
          <a:xfrm>
            <a:off x="1295400" y="3733800"/>
            <a:ext cx="6805047" cy="2514600"/>
          </a:xfrm>
          <a:prstGeom prst="rect">
            <a:avLst/>
          </a:prstGeom>
        </p:spPr>
      </p:pic>
    </p:spTree>
    <p:extLst>
      <p:ext uri="{BB962C8B-B14F-4D97-AF65-F5344CB8AC3E}">
        <p14:creationId xmlns:p14="http://schemas.microsoft.com/office/powerpoint/2010/main" xmlns="" val="775393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130" name="Picture 2"/>
          <p:cNvPicPr>
            <a:picLocks noChangeAspect="1" noChangeArrowheads="1"/>
          </p:cNvPicPr>
          <p:nvPr/>
        </p:nvPicPr>
        <p:blipFill>
          <a:blip r:embed="rId2" cstate="print"/>
          <a:srcRect/>
          <a:stretch>
            <a:fillRect/>
          </a:stretch>
        </p:blipFill>
        <p:spPr bwMode="auto">
          <a:xfrm>
            <a:off x="762000" y="838200"/>
            <a:ext cx="7607821" cy="4419600"/>
          </a:xfrm>
          <a:prstGeom prst="rect">
            <a:avLst/>
          </a:prstGeom>
          <a:noFill/>
          <a:ln w="9525">
            <a:noFill/>
            <a:miter lim="800000"/>
            <a:headEnd/>
            <a:tailEnd/>
          </a:ln>
        </p:spPr>
      </p:pic>
      <p:pic>
        <p:nvPicPr>
          <p:cNvPr id="304131" name="Picture 3"/>
          <p:cNvPicPr>
            <a:picLocks noChangeAspect="1" noChangeArrowheads="1"/>
          </p:cNvPicPr>
          <p:nvPr/>
        </p:nvPicPr>
        <p:blipFill>
          <a:blip r:embed="rId3" cstate="print"/>
          <a:srcRect/>
          <a:stretch>
            <a:fillRect/>
          </a:stretch>
        </p:blipFill>
        <p:spPr bwMode="auto">
          <a:xfrm>
            <a:off x="533400" y="5410200"/>
            <a:ext cx="8310966" cy="838200"/>
          </a:xfrm>
          <a:prstGeom prst="rect">
            <a:avLst/>
          </a:prstGeom>
          <a:noFill/>
          <a:ln w="9525">
            <a:noFill/>
            <a:miter lim="800000"/>
            <a:headEnd/>
            <a:tailEnd/>
          </a:ln>
        </p:spPr>
      </p:pic>
      <p:sp>
        <p:nvSpPr>
          <p:cNvPr id="2" name="Rectangle 1"/>
          <p:cNvSpPr/>
          <p:nvPr/>
        </p:nvSpPr>
        <p:spPr bwMode="auto">
          <a:xfrm>
            <a:off x="762000" y="1447800"/>
            <a:ext cx="7607821" cy="914400"/>
          </a:xfrm>
          <a:prstGeom prst="rect">
            <a:avLst/>
          </a:prstGeom>
          <a:solidFill>
            <a:srgbClr val="FF00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762000" y="3200400"/>
            <a:ext cx="7607821" cy="381000"/>
          </a:xfrm>
          <a:prstGeom prst="rect">
            <a:avLst/>
          </a:prstGeom>
          <a:solidFill>
            <a:srgbClr val="FF00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5274892" y="4606184"/>
            <a:ext cx="2911907" cy="381000"/>
          </a:xfrm>
          <a:prstGeom prst="rect">
            <a:avLst/>
          </a:prstGeom>
          <a:solidFill>
            <a:srgbClr val="FF0000">
              <a:alpha val="2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ctr" eaLnBrk="1" hangingPunct="1"/>
            <a:r>
              <a:rPr lang="en-US" smtClean="0"/>
              <a:t>Endogenous RHS Variable</a:t>
            </a:r>
          </a:p>
        </p:txBody>
      </p:sp>
      <p:sp>
        <p:nvSpPr>
          <p:cNvPr id="55299" name="Rectangle 3"/>
          <p:cNvSpPr>
            <a:spLocks noGrp="1" noChangeArrowheads="1"/>
          </p:cNvSpPr>
          <p:nvPr>
            <p:ph type="body" idx="1"/>
          </p:nvPr>
        </p:nvSpPr>
        <p:spPr>
          <a:xfrm>
            <a:off x="1524000" y="1905000"/>
            <a:ext cx="7239000" cy="4530725"/>
          </a:xfrm>
        </p:spPr>
        <p:txBody>
          <a:bodyPr/>
          <a:lstStyle/>
          <a:p>
            <a:pPr eaLnBrk="1" hangingPunct="1">
              <a:defRPr/>
            </a:pPr>
            <a:r>
              <a:rPr lang="en-US" smtClean="0"/>
              <a:t>U*  </a:t>
            </a:r>
            <a:r>
              <a:rPr lang="en-US" smtClean="0">
                <a:latin typeface="+mj-lt"/>
              </a:rPr>
              <a:t>=</a:t>
            </a:r>
            <a:r>
              <a:rPr lang="en-US" smtClean="0"/>
              <a:t>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latin typeface="Arial" charset="0"/>
              </a:rPr>
              <a:t>y     = 1[U* &gt; 0]</a:t>
            </a:r>
          </a:p>
          <a:p>
            <a:pPr eaLnBrk="1" hangingPunct="1">
              <a:buFont typeface="Wingdings" pitchFamily="2" charset="2"/>
              <a:buNone/>
              <a:defRPr/>
            </a:pPr>
            <a:r>
              <a:rPr lang="en-US" smtClean="0"/>
              <a:t>   </a:t>
            </a:r>
            <a:r>
              <a:rPr lang="en-US" smtClean="0">
                <a:latin typeface="Arial" charset="0"/>
              </a:rPr>
              <a:t>E[</a:t>
            </a:r>
            <a:r>
              <a:rPr lang="el-GR" smtClean="0">
                <a:latin typeface="Arial" charset="0"/>
              </a:rPr>
              <a:t>ε</a:t>
            </a:r>
            <a:r>
              <a:rPr lang="en-US" smtClean="0">
                <a:latin typeface="Arial" charset="0"/>
              </a:rPr>
              <a:t>|h] ≠ 0 (h is endogenous)</a:t>
            </a:r>
          </a:p>
          <a:p>
            <a:pPr lvl="1" eaLnBrk="1" hangingPunct="1">
              <a:defRPr/>
            </a:pPr>
            <a:r>
              <a:rPr lang="en-US" smtClean="0">
                <a:latin typeface="Arial" charset="0"/>
              </a:rPr>
              <a:t>Case 1: h is continuous</a:t>
            </a:r>
          </a:p>
          <a:p>
            <a:pPr lvl="1" eaLnBrk="1" hangingPunct="1">
              <a:defRPr/>
            </a:pPr>
            <a:r>
              <a:rPr lang="en-US" smtClean="0">
                <a:latin typeface="Arial" charset="0"/>
              </a:rPr>
              <a:t>Case 2: h is binary, e.g., a treatment effect</a:t>
            </a:r>
          </a:p>
          <a:p>
            <a:pPr eaLnBrk="1" hangingPunct="1">
              <a:defRPr/>
            </a:pPr>
            <a:r>
              <a:rPr lang="en-US" smtClean="0">
                <a:latin typeface="Arial" charset="0"/>
              </a:rPr>
              <a:t>Approaches</a:t>
            </a:r>
          </a:p>
          <a:p>
            <a:pPr lvl="1" eaLnBrk="1" hangingPunct="1">
              <a:defRPr/>
            </a:pPr>
            <a:r>
              <a:rPr lang="en-US" smtClean="0">
                <a:latin typeface="Arial" charset="0"/>
              </a:rPr>
              <a:t>Parametric: Maximum Likelihood</a:t>
            </a:r>
          </a:p>
          <a:p>
            <a:pPr lvl="1" eaLnBrk="1" hangingPunct="1">
              <a:defRPr/>
            </a:pPr>
            <a:r>
              <a:rPr lang="en-US" smtClean="0">
                <a:latin typeface="Arial" charset="0"/>
              </a:rPr>
              <a:t>Semiparametric (not developed here): </a:t>
            </a:r>
          </a:p>
          <a:p>
            <a:pPr lvl="2" eaLnBrk="1" hangingPunct="1">
              <a:defRPr/>
            </a:pPr>
            <a:r>
              <a:rPr lang="en-US" smtClean="0">
                <a:latin typeface="Arial" charset="0"/>
              </a:rPr>
              <a:t>GMM</a:t>
            </a:r>
          </a:p>
          <a:p>
            <a:pPr lvl="2" eaLnBrk="1" hangingPunct="1">
              <a:defRPr/>
            </a:pPr>
            <a:r>
              <a:rPr lang="en-US" smtClean="0">
                <a:latin typeface="Arial" charset="0"/>
              </a:rPr>
              <a:t>Various approaches for case 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eaLnBrk="1" hangingPunct="1"/>
            <a:r>
              <a:rPr lang="en-US" b="1" smtClean="0">
                <a:latin typeface="Arial" pitchFamily="34" charset="0"/>
                <a:cs typeface="Arial" pitchFamily="34" charset="0"/>
              </a:rPr>
              <a:t>Endogenous Continuous Variable</a:t>
            </a:r>
          </a:p>
        </p:txBody>
      </p:sp>
      <p:sp>
        <p:nvSpPr>
          <p:cNvPr id="57347" name="Rectangle 3"/>
          <p:cNvSpPr>
            <a:spLocks noGrp="1" noChangeArrowheads="1"/>
          </p:cNvSpPr>
          <p:nvPr>
            <p:ph type="body" idx="1"/>
          </p:nvPr>
        </p:nvSpPr>
        <p:spPr>
          <a:xfrm>
            <a:off x="1066800" y="1752600"/>
            <a:ext cx="7543800" cy="4191000"/>
          </a:xfrm>
        </p:spPr>
        <p:txBody>
          <a:bodyPr/>
          <a:lstStyle/>
          <a:p>
            <a:pPr eaLnBrk="1" hangingPunct="1">
              <a:buFont typeface="Wingdings" pitchFamily="2" charset="2"/>
              <a:buNone/>
            </a:pPr>
            <a:r>
              <a:rPr lang="en-US" smtClean="0"/>
              <a:t>   U*  =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t>y   = 1[U* &gt; 0]     </a:t>
            </a:r>
            <a:r>
              <a:rPr lang="en-US" b="1" smtClean="0">
                <a:solidFill>
                  <a:srgbClr val="FF0000"/>
                </a:solidFill>
                <a:sym typeface="Symbol" pitchFamily="18" charset="2"/>
              </a:rPr>
              <a:t></a:t>
            </a:r>
            <a:r>
              <a:rPr lang="en-US" smtClean="0"/>
              <a:t/>
            </a:r>
            <a:br>
              <a:rPr lang="en-US" smtClean="0"/>
            </a:br>
            <a:r>
              <a:rPr lang="en-US" smtClean="0"/>
              <a:t>h   = </a:t>
            </a:r>
            <a:r>
              <a:rPr lang="el-GR" b="1" smtClean="0"/>
              <a:t>α</a:t>
            </a:r>
            <a:r>
              <a:rPr lang="en-US" b="1" smtClean="0"/>
              <a:t>’z</a:t>
            </a:r>
            <a:r>
              <a:rPr lang="en-US" smtClean="0"/>
              <a:t>        + u</a:t>
            </a:r>
            <a:endParaRPr lang="el-GR" smtClean="0"/>
          </a:p>
          <a:p>
            <a:pPr eaLnBrk="1" hangingPunct="1">
              <a:buFont typeface="Wingdings" pitchFamily="2" charset="2"/>
              <a:buNone/>
            </a:pPr>
            <a:r>
              <a:rPr lang="en-US" smtClean="0"/>
              <a:t>   E[</a:t>
            </a:r>
            <a:r>
              <a:rPr lang="el-GR" smtClean="0"/>
              <a:t>ε</a:t>
            </a:r>
            <a:r>
              <a:rPr lang="en-US" smtClean="0"/>
              <a:t>|h] ≠ 0 </a:t>
            </a:r>
            <a:r>
              <a:rPr lang="en-US" smtClean="0">
                <a:sym typeface="Wingdings" pitchFamily="2" charset="2"/>
              </a:rPr>
              <a:t> Cov[u, </a:t>
            </a:r>
            <a:r>
              <a:rPr lang="el-GR" smtClean="0"/>
              <a:t>ε</a:t>
            </a:r>
            <a:r>
              <a:rPr lang="en-US" smtClean="0">
                <a:sym typeface="Wingdings" pitchFamily="2" charset="2"/>
              </a:rPr>
              <a:t>] </a:t>
            </a:r>
            <a:r>
              <a:rPr lang="en-US" smtClean="0"/>
              <a:t>≠ 0</a:t>
            </a:r>
          </a:p>
          <a:p>
            <a:pPr eaLnBrk="1" hangingPunct="1">
              <a:buFont typeface="Wingdings" pitchFamily="2" charset="2"/>
              <a:buNone/>
            </a:pPr>
            <a:r>
              <a:rPr lang="en-US" smtClean="0"/>
              <a:t>   </a:t>
            </a:r>
            <a:r>
              <a:rPr lang="en-US" smtClean="0">
                <a:latin typeface="Arial" charset="0"/>
              </a:rPr>
              <a:t>Additional Assumptions:</a:t>
            </a:r>
          </a:p>
          <a:p>
            <a:pPr eaLnBrk="1" hangingPunct="1">
              <a:buFont typeface="Wingdings" pitchFamily="2" charset="2"/>
              <a:buNone/>
            </a:pPr>
            <a:r>
              <a:rPr lang="en-US" smtClean="0"/>
              <a:t>   (u,</a:t>
            </a:r>
            <a:r>
              <a:rPr lang="el-GR" smtClean="0"/>
              <a:t>ε</a:t>
            </a:r>
            <a:r>
              <a:rPr lang="en-US" smtClean="0"/>
              <a:t>)  ~  N[(0,0),(</a:t>
            </a:r>
            <a:r>
              <a:rPr lang="el-GR" smtClean="0"/>
              <a:t>σ</a:t>
            </a:r>
            <a:r>
              <a:rPr lang="en-US" baseline="-25000" smtClean="0"/>
              <a:t>u</a:t>
            </a:r>
            <a:r>
              <a:rPr lang="en-US" baseline="30000" smtClean="0"/>
              <a:t>2</a:t>
            </a:r>
            <a:r>
              <a:rPr lang="en-US" smtClean="0"/>
              <a:t>, </a:t>
            </a:r>
            <a:r>
              <a:rPr lang="el-GR" smtClean="0"/>
              <a:t>ρσ</a:t>
            </a:r>
            <a:r>
              <a:rPr lang="en-US" baseline="-25000" smtClean="0"/>
              <a:t>u</a:t>
            </a:r>
            <a:r>
              <a:rPr lang="en-US" smtClean="0"/>
              <a:t>, 1)]</a:t>
            </a:r>
          </a:p>
          <a:p>
            <a:pPr eaLnBrk="1" hangingPunct="1">
              <a:buFont typeface="Wingdings" pitchFamily="2" charset="2"/>
              <a:buNone/>
            </a:pPr>
            <a:r>
              <a:rPr lang="en-US" smtClean="0"/>
              <a:t>   </a:t>
            </a:r>
            <a:r>
              <a:rPr lang="en-US" b="1" smtClean="0">
                <a:latin typeface="Arial" charset="0"/>
              </a:rPr>
              <a:t>z</a:t>
            </a:r>
            <a:r>
              <a:rPr lang="en-US" smtClean="0">
                <a:latin typeface="Arial" charset="0"/>
              </a:rPr>
              <a:t>          =  a valid set of exogenous</a:t>
            </a:r>
            <a:br>
              <a:rPr lang="en-US" smtClean="0">
                <a:latin typeface="Arial" charset="0"/>
              </a:rPr>
            </a:br>
            <a:r>
              <a:rPr lang="en-US" smtClean="0">
                <a:latin typeface="Arial" charset="0"/>
              </a:rPr>
              <a:t>                variables, uncorrelated with (u,</a:t>
            </a:r>
            <a:r>
              <a:rPr lang="el-GR" smtClean="0"/>
              <a:t>ε</a:t>
            </a:r>
            <a:r>
              <a:rPr lang="en-US" smtClean="0"/>
              <a:t>)</a:t>
            </a:r>
          </a:p>
        </p:txBody>
      </p:sp>
      <p:sp>
        <p:nvSpPr>
          <p:cNvPr id="57348" name="Rectangle 3"/>
          <p:cNvSpPr>
            <a:spLocks noChangeArrowheads="1"/>
          </p:cNvSpPr>
          <p:nvPr/>
        </p:nvSpPr>
        <p:spPr bwMode="auto">
          <a:xfrm>
            <a:off x="4199626" y="1828800"/>
            <a:ext cx="381000" cy="1219200"/>
          </a:xfrm>
          <a:prstGeom prst="rect">
            <a:avLst/>
          </a:prstGeom>
          <a:solidFill>
            <a:srgbClr val="7030A0">
              <a:alpha val="16862"/>
            </a:srgbClr>
          </a:solidFill>
          <a:ln w="19050" algn="ctr">
            <a:solidFill>
              <a:schemeClr val="tx1"/>
            </a:solidFill>
            <a:round/>
            <a:headEnd/>
            <a:tailEnd/>
          </a:ln>
        </p:spPr>
        <p:txBody>
          <a:bodyPr wrap="none"/>
          <a:lstStyle/>
          <a:p>
            <a:r>
              <a:rPr lang="en-US" smtClean="0"/>
              <a:t> </a:t>
            </a:r>
            <a:endParaRPr lang="en-US"/>
          </a:p>
        </p:txBody>
      </p:sp>
      <p:sp>
        <p:nvSpPr>
          <p:cNvPr id="5" name="TextBox 4"/>
          <p:cNvSpPr txBox="1"/>
          <p:nvPr/>
        </p:nvSpPr>
        <p:spPr>
          <a:xfrm>
            <a:off x="5334000" y="2209800"/>
            <a:ext cx="3581400" cy="523875"/>
          </a:xfrm>
          <a:prstGeom prst="rect">
            <a:avLst/>
          </a:prstGeom>
          <a:noFill/>
          <a:ln w="28575">
            <a:solidFill>
              <a:schemeClr val="tx1"/>
            </a:solidFill>
          </a:ln>
        </p:spPr>
        <p:txBody>
          <a:bodyPr>
            <a:spAutoFit/>
          </a:bodyPr>
          <a:lstStyle/>
          <a:p>
            <a:pPr>
              <a:defRPr/>
            </a:pPr>
            <a:r>
              <a:rPr lang="en-US" sz="1400" b="1">
                <a:latin typeface="Arial" pitchFamily="34" charset="0"/>
                <a:cs typeface="Arial" pitchFamily="34" charset="0"/>
              </a:rPr>
              <a:t>Correlation = </a:t>
            </a:r>
            <a:r>
              <a:rPr lang="el-GR" sz="1400" b="1">
                <a:latin typeface="Arial" pitchFamily="34" charset="0"/>
                <a:cs typeface="Arial" pitchFamily="34" charset="0"/>
              </a:rPr>
              <a:t>ρ</a:t>
            </a:r>
            <a:r>
              <a:rPr lang="en-US" sz="1400" b="1">
                <a:latin typeface="Arial" pitchFamily="34" charset="0"/>
                <a:cs typeface="Arial" pitchFamily="34" charset="0"/>
              </a:rPr>
              <a:t>.</a:t>
            </a:r>
          </a:p>
          <a:p>
            <a:pPr>
              <a:defRPr/>
            </a:pPr>
            <a:r>
              <a:rPr lang="en-US" sz="1400" b="1">
                <a:latin typeface="Arial" pitchFamily="34" charset="0"/>
                <a:cs typeface="Arial" pitchFamily="34" charset="0"/>
              </a:rPr>
              <a:t>This is the source of the endogeneity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title" idx="4294967295"/>
          </p:nvPr>
        </p:nvSpPr>
        <p:spPr>
          <a:xfrm>
            <a:off x="228600" y="304800"/>
            <a:ext cx="8686800" cy="1139825"/>
          </a:xfrm>
        </p:spPr>
        <p:txBody>
          <a:bodyPr/>
          <a:lstStyle/>
          <a:p>
            <a:pPr algn="ctr" eaLnBrk="1" hangingPunct="1"/>
            <a:r>
              <a:rPr lang="en-US" b="1" smtClean="0">
                <a:latin typeface="Arial" pitchFamily="34" charset="0"/>
                <a:cs typeface="Arial" pitchFamily="34" charset="0"/>
              </a:rPr>
              <a:t>Endogenous Income in Health</a:t>
            </a:r>
          </a:p>
        </p:txBody>
      </p:sp>
      <p:pic>
        <p:nvPicPr>
          <p:cNvPr id="5837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600200"/>
            <a:ext cx="3505200" cy="258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Arrow Connector 6"/>
          <p:cNvCxnSpPr/>
          <p:nvPr/>
        </p:nvCxnSpPr>
        <p:spPr bwMode="auto">
          <a:xfrm>
            <a:off x="2590800" y="4267200"/>
            <a:ext cx="1371600" cy="158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8373" name="Straight Arrow Connector 8"/>
          <p:cNvCxnSpPr>
            <a:cxnSpLocks noChangeShapeType="1"/>
          </p:cNvCxnSpPr>
          <p:nvPr/>
        </p:nvCxnSpPr>
        <p:spPr bwMode="auto">
          <a:xfrm flipH="1">
            <a:off x="457200" y="4267200"/>
            <a:ext cx="1752600" cy="0"/>
          </a:xfrm>
          <a:prstGeom prst="straightConnector1">
            <a:avLst/>
          </a:prstGeom>
          <a:noFill/>
          <a:ln w="19050" algn="ctr">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58374" name="TextBox 10"/>
          <p:cNvSpPr txBox="1">
            <a:spLocks noChangeArrowheads="1"/>
          </p:cNvSpPr>
          <p:nvPr/>
        </p:nvSpPr>
        <p:spPr bwMode="auto">
          <a:xfrm>
            <a:off x="457200" y="4419600"/>
            <a:ext cx="1828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latin typeface="Arial" charset="0"/>
                <a:cs typeface="Arial" charset="0"/>
              </a:rPr>
              <a:t>     0 = Not Healthy</a:t>
            </a:r>
          </a:p>
        </p:txBody>
      </p:sp>
      <p:sp>
        <p:nvSpPr>
          <p:cNvPr id="58375" name="TextBox 17"/>
          <p:cNvSpPr txBox="1">
            <a:spLocks noChangeArrowheads="1"/>
          </p:cNvSpPr>
          <p:nvPr/>
        </p:nvSpPr>
        <p:spPr bwMode="auto">
          <a:xfrm>
            <a:off x="2114550" y="4381500"/>
            <a:ext cx="1828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b="1">
                <a:latin typeface="Arial" charset="0"/>
                <a:cs typeface="Arial" charset="0"/>
              </a:rPr>
              <a:t>        </a:t>
            </a:r>
            <a:r>
              <a:rPr lang="en-US" sz="1400" b="1">
                <a:latin typeface="Arial" charset="0"/>
                <a:cs typeface="Arial" charset="0"/>
              </a:rPr>
              <a:t>1 = Healthy</a:t>
            </a:r>
          </a:p>
        </p:txBody>
      </p:sp>
      <p:sp>
        <p:nvSpPr>
          <p:cNvPr id="58376" name="Text Box 8"/>
          <p:cNvSpPr txBox="1">
            <a:spLocks noChangeArrowheads="1"/>
          </p:cNvSpPr>
          <p:nvPr/>
        </p:nvSpPr>
        <p:spPr bwMode="auto">
          <a:xfrm>
            <a:off x="457200" y="4800600"/>
            <a:ext cx="3505200" cy="1277938"/>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Healthy = 0 or 1</a:t>
            </a:r>
          </a:p>
          <a:p>
            <a:pPr algn="ctr">
              <a:spcBef>
                <a:spcPct val="50000"/>
              </a:spcBef>
            </a:pPr>
            <a:r>
              <a:rPr lang="en-US" sz="1400" b="1">
                <a:latin typeface="Arial" charset="0"/>
              </a:rPr>
              <a:t>Age, Married, Kids, Gender, </a:t>
            </a:r>
            <a:r>
              <a:rPr lang="en-US" sz="1400" b="1">
                <a:solidFill>
                  <a:srgbClr val="FF3300"/>
                </a:solidFill>
                <a:latin typeface="Arial" charset="0"/>
              </a:rPr>
              <a:t>Income</a:t>
            </a:r>
            <a:br>
              <a:rPr lang="en-US" sz="1400" b="1">
                <a:solidFill>
                  <a:srgbClr val="FF3300"/>
                </a:solidFill>
                <a:latin typeface="Arial" charset="0"/>
              </a:rPr>
            </a:br>
            <a:r>
              <a:rPr lang="en-US" sz="1400" b="1">
                <a:solidFill>
                  <a:srgbClr val="FF3300"/>
                </a:solidFill>
                <a:latin typeface="Arial" charset="0"/>
              </a:rPr>
              <a:t>Determinants of Income (observed and unobserved) also determine health satisfaction.</a:t>
            </a:r>
          </a:p>
        </p:txBody>
      </p:sp>
      <p:pic>
        <p:nvPicPr>
          <p:cNvPr id="58377" name="Picture 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67200" y="3276600"/>
            <a:ext cx="4419600" cy="2341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8378" name="Text Box 10"/>
          <p:cNvSpPr txBox="1">
            <a:spLocks noChangeArrowheads="1"/>
          </p:cNvSpPr>
          <p:nvPr/>
        </p:nvSpPr>
        <p:spPr bwMode="auto">
          <a:xfrm>
            <a:off x="4572000" y="2514600"/>
            <a:ext cx="3733800" cy="630238"/>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Income responds to</a:t>
            </a:r>
          </a:p>
          <a:p>
            <a:pPr algn="ctr">
              <a:spcBef>
                <a:spcPct val="50000"/>
              </a:spcBef>
            </a:pPr>
            <a:r>
              <a:rPr lang="en-US" sz="1400" b="1">
                <a:latin typeface="Arial" charset="0"/>
              </a:rPr>
              <a:t>Age, Age</a:t>
            </a:r>
            <a:r>
              <a:rPr lang="en-US" sz="1400" b="1" baseline="30000">
                <a:latin typeface="Arial" charset="0"/>
              </a:rPr>
              <a:t>2</a:t>
            </a:r>
            <a:r>
              <a:rPr lang="en-US" sz="1400" b="1">
                <a:latin typeface="Arial" charset="0"/>
              </a:rPr>
              <a:t>, </a:t>
            </a:r>
            <a:r>
              <a:rPr lang="en-US" sz="1400" b="1">
                <a:solidFill>
                  <a:srgbClr val="0066FF"/>
                </a:solidFill>
                <a:latin typeface="Arial" charset="0"/>
              </a:rPr>
              <a:t>Educ</a:t>
            </a:r>
            <a:r>
              <a:rPr lang="en-US" sz="1400" b="1">
                <a:latin typeface="Arial" charset="0"/>
              </a:rPr>
              <a:t>, Married, Kids, Gender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p:cNvSpPr>
            <a:spLocks noGrp="1" noChangeArrowheads="1"/>
          </p:cNvSpPr>
          <p:nvPr>
            <p:ph type="title"/>
          </p:nvPr>
        </p:nvSpPr>
        <p:spPr>
          <a:xfrm>
            <a:off x="457200" y="838200"/>
            <a:ext cx="8229600" cy="685800"/>
          </a:xfrm>
        </p:spPr>
        <p:txBody>
          <a:bodyPr/>
          <a:lstStyle/>
          <a:p>
            <a:pPr algn="ctr" eaLnBrk="1" hangingPunct="1"/>
            <a:r>
              <a:rPr lang="en-US" sz="3600" smtClean="0">
                <a:latin typeface="Arial" pitchFamily="34" charset="0"/>
                <a:cs typeface="Arial" pitchFamily="34" charset="0"/>
              </a:rPr>
              <a:t>Estimation by ML (Control Function)</a:t>
            </a:r>
          </a:p>
        </p:txBody>
      </p:sp>
      <p:graphicFrame>
        <p:nvGraphicFramePr>
          <p:cNvPr id="10242" name="Object 2"/>
          <p:cNvGraphicFramePr>
            <a:graphicFrameLocks noChangeAspect="1"/>
          </p:cNvGraphicFramePr>
          <p:nvPr/>
        </p:nvGraphicFramePr>
        <p:xfrm>
          <a:off x="1752600" y="1752600"/>
          <a:ext cx="5954713" cy="4623693"/>
        </p:xfrm>
        <a:graphic>
          <a:graphicData uri="http://schemas.openxmlformats.org/presentationml/2006/ole">
            <p:oleObj spid="_x0000_s174082" name="Equation" r:id="rId4" imgW="3568700" imgH="2768600" progId="Equation.DSMT4">
              <p:embed/>
            </p:oleObj>
          </a:graphicData>
        </a:graphic>
      </p:graphicFrame>
      <p:sp>
        <p:nvSpPr>
          <p:cNvPr id="4" name="Rectangle 3"/>
          <p:cNvSpPr/>
          <p:nvPr/>
        </p:nvSpPr>
        <p:spPr bwMode="auto">
          <a:xfrm>
            <a:off x="5791200" y="4114800"/>
            <a:ext cx="1143000" cy="6858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381000"/>
            <a:ext cx="8229600" cy="1139825"/>
          </a:xfrm>
        </p:spPr>
        <p:txBody>
          <a:bodyPr/>
          <a:lstStyle/>
          <a:p>
            <a:pPr algn="ctr" eaLnBrk="1" hangingPunct="1"/>
            <a:r>
              <a:rPr lang="en-US" smtClean="0"/>
              <a:t>Two Approaches to ML</a:t>
            </a:r>
          </a:p>
        </p:txBody>
      </p:sp>
      <p:graphicFrame>
        <p:nvGraphicFramePr>
          <p:cNvPr id="11266" name="Object 4"/>
          <p:cNvGraphicFramePr>
            <a:graphicFrameLocks noChangeAspect="1"/>
          </p:cNvGraphicFramePr>
          <p:nvPr/>
        </p:nvGraphicFramePr>
        <p:xfrm>
          <a:off x="1143000" y="1676400"/>
          <a:ext cx="7162800" cy="4822825"/>
        </p:xfrm>
        <a:graphic>
          <a:graphicData uri="http://schemas.openxmlformats.org/presentationml/2006/ole">
            <p:oleObj spid="_x0000_s175106" name="Equation" r:id="rId4" imgW="3886200" imgH="261620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457200" y="533400"/>
            <a:ext cx="8229600" cy="1139825"/>
          </a:xfrm>
        </p:spPr>
        <p:txBody>
          <a:bodyPr/>
          <a:lstStyle/>
          <a:p>
            <a:pPr algn="ctr" eaLnBrk="1" hangingPunct="1"/>
            <a:r>
              <a:rPr lang="en-US" b="1" smtClean="0"/>
              <a:t>FIML Estimates</a:t>
            </a:r>
          </a:p>
        </p:txBody>
      </p:sp>
      <p:sp>
        <p:nvSpPr>
          <p:cNvPr id="59395" name="Text Box 5"/>
          <p:cNvSpPr txBox="1">
            <a:spLocks noChangeArrowheads="1"/>
          </p:cNvSpPr>
          <p:nvPr/>
        </p:nvSpPr>
        <p:spPr bwMode="auto">
          <a:xfrm>
            <a:off x="1371600" y="1676400"/>
            <a:ext cx="7010400" cy="5021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latin typeface="Courier New" pitchFamily="49" charset="0"/>
              </a:rPr>
              <a:t>----------------------------------------------------------------------</a:t>
            </a:r>
          </a:p>
          <a:p>
            <a:r>
              <a:rPr lang="en-US" sz="1200" b="1">
                <a:solidFill>
                  <a:srgbClr val="FF3300"/>
                </a:solidFill>
                <a:latin typeface="Courier New" pitchFamily="49" charset="0"/>
              </a:rPr>
              <a:t>Probit with Endogenous RHS Variable</a:t>
            </a:r>
          </a:p>
          <a:p>
            <a:r>
              <a:rPr lang="en-US" sz="1200" b="1">
                <a:latin typeface="Courier New" pitchFamily="49" charset="0"/>
              </a:rPr>
              <a:t>Dependent variable              HEALTHY</a:t>
            </a:r>
          </a:p>
          <a:p>
            <a:r>
              <a:rPr lang="en-US" sz="1200" b="1">
                <a:latin typeface="Courier New" pitchFamily="49" charset="0"/>
              </a:rPr>
              <a:t>Log likelihood function     -6464.60772</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|Coefficients in Probit Equation for HEALTHY</a:t>
            </a:r>
          </a:p>
          <a:p>
            <a:r>
              <a:rPr lang="en-US" sz="1200" b="1">
                <a:latin typeface="Courier New" pitchFamily="49" charset="0"/>
              </a:rPr>
              <a:t>Constant|    1.21760***       .06359       19.149   .0000</a:t>
            </a:r>
          </a:p>
          <a:p>
            <a:r>
              <a:rPr lang="en-US" sz="1200" b="1">
                <a:latin typeface="Courier New" pitchFamily="49" charset="0"/>
              </a:rPr>
              <a:t>     AGE|    -.02426***       .00081      -29.864   .0000      43.5257</a:t>
            </a:r>
          </a:p>
          <a:p>
            <a:r>
              <a:rPr lang="en-US" sz="1200" b="1">
                <a:latin typeface="Courier New" pitchFamily="49" charset="0"/>
              </a:rPr>
              <a:t> MARRIED|    -.02599          .02329       -1.116   .2644       .75862</a:t>
            </a:r>
          </a:p>
          <a:p>
            <a:r>
              <a:rPr lang="en-US" sz="1200" b="1">
                <a:latin typeface="Courier New" pitchFamily="49" charset="0"/>
              </a:rPr>
              <a:t>  HHKIDS|     .06932***       .01890        3.668   .0002       .40273</a:t>
            </a:r>
          </a:p>
          <a:p>
            <a:r>
              <a:rPr lang="en-US" sz="1200" b="1">
                <a:latin typeface="Courier New" pitchFamily="49" charset="0"/>
              </a:rPr>
              <a:t>  FEMALE|    -.14180***       .01583       -8.959   .0000       .47877</a:t>
            </a:r>
          </a:p>
          <a:p>
            <a:r>
              <a:rPr lang="en-US" sz="1200" b="1">
                <a:latin typeface="Courier New" pitchFamily="49" charset="0"/>
              </a:rPr>
              <a:t>  INCOME|     .53778***       .14473        3.716   .0002       .35208</a:t>
            </a:r>
          </a:p>
          <a:p>
            <a:r>
              <a:rPr lang="en-US" sz="1200" b="1">
                <a:latin typeface="Courier New" pitchFamily="49" charset="0"/>
              </a:rPr>
              <a:t>        |Coefficients in Linear Regression for INCOME</a:t>
            </a:r>
          </a:p>
          <a:p>
            <a:r>
              <a:rPr lang="en-US" sz="1200" b="1">
                <a:latin typeface="Courier New" pitchFamily="49" charset="0"/>
              </a:rPr>
              <a:t>Constant|    -.36099***       .01704      -21.180   .0000</a:t>
            </a:r>
          </a:p>
          <a:p>
            <a:r>
              <a:rPr lang="en-US" sz="1200" b="1">
                <a:latin typeface="Courier New" pitchFamily="49" charset="0"/>
              </a:rPr>
              <a:t>     AGE|     .02159***       .00083       26.062   .0000      43.5257</a:t>
            </a:r>
          </a:p>
          <a:p>
            <a:r>
              <a:rPr lang="en-US" sz="1200" b="1">
                <a:latin typeface="Courier New" pitchFamily="49" charset="0"/>
              </a:rPr>
              <a:t>   AGESQ|    -.00025***     .944134D-05   -26.569   .0000      2022.86</a:t>
            </a:r>
          </a:p>
          <a:p>
            <a:r>
              <a:rPr lang="en-US" sz="1200" b="1">
                <a:latin typeface="Courier New" pitchFamily="49" charset="0"/>
              </a:rPr>
              <a:t>    EDUC|     .02064***       .00039       52.729   .0000      11.3206</a:t>
            </a:r>
          </a:p>
          <a:p>
            <a:r>
              <a:rPr lang="en-US" sz="1200" b="1">
                <a:latin typeface="Courier New" pitchFamily="49" charset="0"/>
              </a:rPr>
              <a:t> MARRIED|     .07783***       .00259       30.080   .0000       .75862</a:t>
            </a:r>
          </a:p>
          <a:p>
            <a:r>
              <a:rPr lang="en-US" sz="1200" b="1">
                <a:latin typeface="Courier New" pitchFamily="49" charset="0"/>
              </a:rPr>
              <a:t>  HHKIDS|    -.03564***       .00232      -15.332   .0000       .40273</a:t>
            </a:r>
          </a:p>
          <a:p>
            <a:r>
              <a:rPr lang="en-US" sz="1200" b="1">
                <a:latin typeface="Courier New" pitchFamily="49" charset="0"/>
              </a:rPr>
              <a:t>  FEMALE|     .00413**        .00203        2.033   .0420       .47877</a:t>
            </a:r>
          </a:p>
          <a:p>
            <a:r>
              <a:rPr lang="en-US" sz="1200" b="1">
                <a:latin typeface="Courier New" pitchFamily="49" charset="0"/>
              </a:rPr>
              <a:t>        |Standard Deviation of Regression Disturbances</a:t>
            </a:r>
          </a:p>
          <a:p>
            <a:r>
              <a:rPr lang="en-US" sz="1200" b="1">
                <a:latin typeface="Courier New" pitchFamily="49" charset="0"/>
              </a:rPr>
              <a:t>Sigma(w)|     .16445***       .00026      644.874   .0000</a:t>
            </a:r>
          </a:p>
          <a:p>
            <a:r>
              <a:rPr lang="en-US" sz="1200" b="1">
                <a:latin typeface="Courier New" pitchFamily="49" charset="0"/>
              </a:rPr>
              <a:t>        |Correlation Between Probit and Regression Disturbances</a:t>
            </a:r>
          </a:p>
          <a:p>
            <a:r>
              <a:rPr lang="en-US" sz="1200" b="1">
                <a:latin typeface="Courier New" pitchFamily="49" charset="0"/>
              </a:rPr>
              <a:t>Rho(e,w)|    -.02630          .02499       -1.052   .2926</a:t>
            </a:r>
          </a:p>
          <a:p>
            <a:r>
              <a:rPr lang="en-US" sz="1200" b="1">
                <a:latin typeface="Courier New" pitchFamily="49" charset="0"/>
              </a:rPr>
              <a:t>--------+-------------------------------------------------------------</a:t>
            </a:r>
          </a:p>
        </p:txBody>
      </p:sp>
      <p:sp>
        <p:nvSpPr>
          <p:cNvPr id="59396" name="Rectangle 3"/>
          <p:cNvSpPr>
            <a:spLocks noChangeArrowheads="1"/>
          </p:cNvSpPr>
          <p:nvPr/>
        </p:nvSpPr>
        <p:spPr bwMode="auto">
          <a:xfrm>
            <a:off x="1295400" y="6096000"/>
            <a:ext cx="6705600" cy="533400"/>
          </a:xfrm>
          <a:prstGeom prst="rect">
            <a:avLst/>
          </a:prstGeom>
          <a:solidFill>
            <a:srgbClr val="7030A0">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533400" y="609600"/>
            <a:ext cx="8229600" cy="990600"/>
          </a:xfrm>
        </p:spPr>
        <p:txBody>
          <a:bodyPr/>
          <a:lstStyle/>
          <a:p>
            <a:pPr algn="ctr" eaLnBrk="1" hangingPunct="1"/>
            <a:r>
              <a:rPr lang="en-US" sz="3600" b="1" smtClean="0">
                <a:latin typeface="Arial" pitchFamily="34" charset="0"/>
                <a:cs typeface="Arial" pitchFamily="34" charset="0"/>
              </a:rPr>
              <a:t>Partial Effects: Scaled Coefficients</a:t>
            </a:r>
          </a:p>
        </p:txBody>
      </p:sp>
      <p:graphicFrame>
        <p:nvGraphicFramePr>
          <p:cNvPr id="12290" name="Object 2"/>
          <p:cNvGraphicFramePr>
            <a:graphicFrameLocks noChangeAspect="1"/>
          </p:cNvGraphicFramePr>
          <p:nvPr/>
        </p:nvGraphicFramePr>
        <p:xfrm>
          <a:off x="1371600" y="1752600"/>
          <a:ext cx="6959600" cy="4351338"/>
        </p:xfrm>
        <a:graphic>
          <a:graphicData uri="http://schemas.openxmlformats.org/presentationml/2006/ole">
            <p:oleObj spid="_x0000_s176130" name="Equation" r:id="rId4" imgW="4203360" imgH="2628720" progId="Equation.DSMT4">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533400"/>
            <a:ext cx="8229600" cy="990600"/>
          </a:xfrm>
        </p:spPr>
        <p:txBody>
          <a:bodyPr/>
          <a:lstStyle/>
          <a:p>
            <a:pPr algn="ctr" eaLnBrk="1" hangingPunct="1"/>
            <a:r>
              <a:rPr lang="en-US" smtClean="0"/>
              <a:t>Endogenous Binary Variable</a:t>
            </a:r>
          </a:p>
        </p:txBody>
      </p:sp>
      <p:sp>
        <p:nvSpPr>
          <p:cNvPr id="61443" name="Rectangle 3"/>
          <p:cNvSpPr>
            <a:spLocks noGrp="1" noChangeArrowheads="1"/>
          </p:cNvSpPr>
          <p:nvPr>
            <p:ph type="body" idx="1"/>
          </p:nvPr>
        </p:nvSpPr>
        <p:spPr>
          <a:xfrm>
            <a:off x="533400" y="1752600"/>
            <a:ext cx="8458200" cy="4191000"/>
          </a:xfrm>
        </p:spPr>
        <p:txBody>
          <a:bodyPr/>
          <a:lstStyle/>
          <a:p>
            <a:pPr eaLnBrk="1" hangingPunct="1">
              <a:lnSpc>
                <a:spcPct val="90000"/>
              </a:lnSpc>
              <a:buFont typeface="Wingdings" pitchFamily="2" charset="2"/>
              <a:buNone/>
            </a:pPr>
            <a:r>
              <a:rPr lang="en-US" smtClean="0"/>
              <a:t>    U*   = </a:t>
            </a:r>
            <a:r>
              <a:rPr lang="el-GR" b="1" smtClean="0"/>
              <a:t>β</a:t>
            </a:r>
            <a:r>
              <a:rPr lang="en-US" b="1" smtClean="0"/>
              <a:t>’x</a:t>
            </a:r>
            <a:r>
              <a:rPr lang="en-US" smtClean="0"/>
              <a:t> + </a:t>
            </a:r>
            <a:r>
              <a:rPr lang="el-GR" smtClean="0">
                <a:latin typeface="Arial" charset="0"/>
                <a:cs typeface="Arial" charset="0"/>
              </a:rPr>
              <a:t>θ</a:t>
            </a:r>
            <a:r>
              <a:rPr lang="en-US" smtClean="0">
                <a:latin typeface="Arial" charset="0"/>
                <a:cs typeface="Arial" charset="0"/>
              </a:rPr>
              <a:t>h +</a:t>
            </a:r>
            <a:r>
              <a:rPr lang="en-US" smtClean="0"/>
              <a:t> </a:t>
            </a:r>
            <a:r>
              <a:rPr lang="el-GR" smtClean="0"/>
              <a:t>ε</a:t>
            </a:r>
            <a:r>
              <a:rPr lang="en-US" smtClean="0"/>
              <a:t/>
            </a:r>
            <a:br>
              <a:rPr lang="en-US" smtClean="0"/>
            </a:br>
            <a:r>
              <a:rPr lang="en-US" smtClean="0"/>
              <a:t>y     = 1[U* &gt; 0]</a:t>
            </a:r>
            <a:br>
              <a:rPr lang="en-US" smtClean="0"/>
            </a:br>
            <a:r>
              <a:rPr lang="en-US" smtClean="0">
                <a:solidFill>
                  <a:srgbClr val="FF3300"/>
                </a:solidFill>
              </a:rPr>
              <a:t>h*   = </a:t>
            </a:r>
            <a:r>
              <a:rPr lang="el-GR" b="1" smtClean="0">
                <a:solidFill>
                  <a:srgbClr val="FF3300"/>
                </a:solidFill>
              </a:rPr>
              <a:t>α</a:t>
            </a:r>
            <a:r>
              <a:rPr lang="en-US" b="1" smtClean="0">
                <a:solidFill>
                  <a:srgbClr val="FF3300"/>
                </a:solidFill>
              </a:rPr>
              <a:t>’z</a:t>
            </a:r>
            <a:r>
              <a:rPr lang="en-US" smtClean="0">
                <a:solidFill>
                  <a:srgbClr val="FF3300"/>
                </a:solidFill>
              </a:rPr>
              <a:t>        + u</a:t>
            </a:r>
            <a:br>
              <a:rPr lang="en-US" smtClean="0">
                <a:solidFill>
                  <a:srgbClr val="FF3300"/>
                </a:solidFill>
              </a:rPr>
            </a:br>
            <a:r>
              <a:rPr lang="en-US" smtClean="0">
                <a:solidFill>
                  <a:srgbClr val="FF3300"/>
                </a:solidFill>
              </a:rPr>
              <a:t>h     = 1[h* &gt; 0]</a:t>
            </a:r>
            <a:endParaRPr lang="el-GR" smtClean="0">
              <a:solidFill>
                <a:srgbClr val="FF3300"/>
              </a:solidFill>
            </a:endParaRPr>
          </a:p>
          <a:p>
            <a:pPr eaLnBrk="1" hangingPunct="1">
              <a:lnSpc>
                <a:spcPct val="90000"/>
              </a:lnSpc>
              <a:buFont typeface="Wingdings" pitchFamily="2" charset="2"/>
              <a:buNone/>
            </a:pPr>
            <a:r>
              <a:rPr lang="en-US" smtClean="0"/>
              <a:t>   E[</a:t>
            </a:r>
            <a:r>
              <a:rPr lang="el-GR" smtClean="0"/>
              <a:t>ε</a:t>
            </a:r>
            <a:r>
              <a:rPr lang="en-US" smtClean="0"/>
              <a:t>|h*] ≠ 0 </a:t>
            </a:r>
            <a:r>
              <a:rPr lang="en-US" smtClean="0">
                <a:sym typeface="Wingdings" pitchFamily="2" charset="2"/>
              </a:rPr>
              <a:t> Cov[u, </a:t>
            </a:r>
            <a:r>
              <a:rPr lang="el-GR" smtClean="0"/>
              <a:t>ε</a:t>
            </a:r>
            <a:r>
              <a:rPr lang="en-US" smtClean="0">
                <a:sym typeface="Wingdings" pitchFamily="2" charset="2"/>
              </a:rPr>
              <a:t>] </a:t>
            </a:r>
            <a:r>
              <a:rPr lang="en-US" smtClean="0"/>
              <a:t>≠ 0</a:t>
            </a:r>
          </a:p>
          <a:p>
            <a:pPr eaLnBrk="1" hangingPunct="1">
              <a:lnSpc>
                <a:spcPct val="90000"/>
              </a:lnSpc>
              <a:buFont typeface="Wingdings" pitchFamily="2" charset="2"/>
              <a:buNone/>
            </a:pPr>
            <a:r>
              <a:rPr lang="en-US" smtClean="0"/>
              <a:t>   Additional Assumptions:</a:t>
            </a:r>
          </a:p>
          <a:p>
            <a:pPr eaLnBrk="1" hangingPunct="1">
              <a:lnSpc>
                <a:spcPct val="90000"/>
              </a:lnSpc>
              <a:buFont typeface="Wingdings" pitchFamily="2" charset="2"/>
              <a:buNone/>
            </a:pPr>
            <a:r>
              <a:rPr lang="en-US" smtClean="0"/>
              <a:t>   (u,</a:t>
            </a:r>
            <a:r>
              <a:rPr lang="el-GR" smtClean="0"/>
              <a:t>ε</a:t>
            </a:r>
            <a:r>
              <a:rPr lang="en-US" smtClean="0"/>
              <a:t>)  ~  N[(0,0),(</a:t>
            </a:r>
            <a:r>
              <a:rPr lang="el-GR" smtClean="0"/>
              <a:t>σ</a:t>
            </a:r>
            <a:r>
              <a:rPr lang="en-US" baseline="-25000" smtClean="0"/>
              <a:t>u</a:t>
            </a:r>
            <a:r>
              <a:rPr lang="en-US" baseline="30000" smtClean="0"/>
              <a:t>2</a:t>
            </a:r>
            <a:r>
              <a:rPr lang="en-US" smtClean="0"/>
              <a:t>, </a:t>
            </a:r>
            <a:r>
              <a:rPr lang="el-GR" smtClean="0"/>
              <a:t>ρσ</a:t>
            </a:r>
            <a:r>
              <a:rPr lang="en-US" baseline="-25000" smtClean="0"/>
              <a:t>u</a:t>
            </a:r>
            <a:r>
              <a:rPr lang="en-US" smtClean="0"/>
              <a:t>, 1)]</a:t>
            </a:r>
          </a:p>
          <a:p>
            <a:pPr eaLnBrk="1" hangingPunct="1">
              <a:lnSpc>
                <a:spcPct val="90000"/>
              </a:lnSpc>
              <a:buFont typeface="Wingdings" pitchFamily="2" charset="2"/>
              <a:buNone/>
            </a:pPr>
            <a:r>
              <a:rPr lang="en-US" smtClean="0"/>
              <a:t>   </a:t>
            </a:r>
            <a:r>
              <a:rPr lang="en-US" b="1" smtClean="0">
                <a:latin typeface="Arial" charset="0"/>
              </a:rPr>
              <a:t>z</a:t>
            </a:r>
            <a:r>
              <a:rPr lang="en-US" smtClean="0">
                <a:latin typeface="Arial" charset="0"/>
              </a:rPr>
              <a:t>          =  a valid set of exogenous</a:t>
            </a:r>
            <a:br>
              <a:rPr lang="en-US" smtClean="0">
                <a:latin typeface="Arial" charset="0"/>
              </a:rPr>
            </a:br>
            <a:r>
              <a:rPr lang="en-US" smtClean="0">
                <a:latin typeface="Arial" charset="0"/>
              </a:rPr>
              <a:t>                variables, uncorrelated with (u,</a:t>
            </a:r>
            <a:r>
              <a:rPr lang="el-GR" smtClean="0"/>
              <a:t>ε</a:t>
            </a:r>
            <a:r>
              <a:rPr lang="en-US" smtClean="0"/>
              <a:t>)</a:t>
            </a:r>
          </a:p>
        </p:txBody>
      </p:sp>
      <p:sp>
        <p:nvSpPr>
          <p:cNvPr id="61444" name="Rectangle 3"/>
          <p:cNvSpPr>
            <a:spLocks noChangeArrowheads="1"/>
          </p:cNvSpPr>
          <p:nvPr/>
        </p:nvSpPr>
        <p:spPr bwMode="auto">
          <a:xfrm>
            <a:off x="3962400" y="1828800"/>
            <a:ext cx="304800" cy="1219200"/>
          </a:xfrm>
          <a:prstGeom prst="rect">
            <a:avLst/>
          </a:prstGeom>
          <a:solidFill>
            <a:srgbClr val="7030A0">
              <a:alpha val="16862"/>
            </a:srgbClr>
          </a:solidFill>
          <a:ln w="19050" algn="ctr">
            <a:solidFill>
              <a:schemeClr val="tx1"/>
            </a:solidFill>
            <a:round/>
            <a:headEnd/>
            <a:tailEnd/>
          </a:ln>
        </p:spPr>
        <p:txBody>
          <a:bodyPr wrap="none"/>
          <a:lstStyle/>
          <a:p>
            <a:endParaRPr lang="en-US"/>
          </a:p>
        </p:txBody>
      </p:sp>
      <p:sp>
        <p:nvSpPr>
          <p:cNvPr id="5" name="TextBox 4"/>
          <p:cNvSpPr txBox="1"/>
          <p:nvPr/>
        </p:nvSpPr>
        <p:spPr>
          <a:xfrm>
            <a:off x="5105400" y="2133600"/>
            <a:ext cx="3581400" cy="523875"/>
          </a:xfrm>
          <a:prstGeom prst="rect">
            <a:avLst/>
          </a:prstGeom>
          <a:noFill/>
          <a:ln w="28575">
            <a:solidFill>
              <a:schemeClr val="tx1"/>
            </a:solidFill>
          </a:ln>
        </p:spPr>
        <p:txBody>
          <a:bodyPr>
            <a:spAutoFit/>
          </a:bodyPr>
          <a:lstStyle/>
          <a:p>
            <a:pPr>
              <a:defRPr/>
            </a:pPr>
            <a:r>
              <a:rPr lang="en-US" sz="1400" b="1">
                <a:latin typeface="Arial" pitchFamily="34" charset="0"/>
                <a:cs typeface="Arial" pitchFamily="34" charset="0"/>
              </a:rPr>
              <a:t>Correlation = </a:t>
            </a:r>
            <a:r>
              <a:rPr lang="el-GR" sz="1400" b="1">
                <a:latin typeface="Arial" pitchFamily="34" charset="0"/>
                <a:cs typeface="Arial" pitchFamily="34" charset="0"/>
              </a:rPr>
              <a:t>ρ</a:t>
            </a:r>
            <a:r>
              <a:rPr lang="en-US" sz="1400" b="1">
                <a:latin typeface="Arial" pitchFamily="34" charset="0"/>
                <a:cs typeface="Arial" pitchFamily="34" charset="0"/>
              </a:rPr>
              <a:t>.</a:t>
            </a:r>
          </a:p>
          <a:p>
            <a:pPr>
              <a:defRPr/>
            </a:pPr>
            <a:r>
              <a:rPr lang="en-US" sz="1400" b="1">
                <a:latin typeface="Arial" pitchFamily="34" charset="0"/>
                <a:cs typeface="Arial" pitchFamily="34" charset="0"/>
              </a:rPr>
              <a:t>This is the source of the endogeneity  </a:t>
            </a:r>
          </a:p>
        </p:txBody>
      </p:sp>
      <p:sp>
        <p:nvSpPr>
          <p:cNvPr id="61446" name="Rectangle 5"/>
          <p:cNvSpPr>
            <a:spLocks noChangeArrowheads="1"/>
          </p:cNvSpPr>
          <p:nvPr/>
        </p:nvSpPr>
        <p:spPr bwMode="auto">
          <a:xfrm>
            <a:off x="4616450" y="2209800"/>
            <a:ext cx="4127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b="1">
                <a:solidFill>
                  <a:srgbClr val="FF0000"/>
                </a:solidFill>
                <a:sym typeface="Symbol" pitchFamily="18" charset="2"/>
              </a:rPr>
              <a:t></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algn="ctr" eaLnBrk="1" hangingPunct="1"/>
            <a:r>
              <a:rPr lang="en-US" b="1" smtClean="0"/>
              <a:t>Endogenous Binary Variable</a:t>
            </a:r>
          </a:p>
        </p:txBody>
      </p:sp>
      <p:graphicFrame>
        <p:nvGraphicFramePr>
          <p:cNvPr id="13314" name="Object 2"/>
          <p:cNvGraphicFramePr>
            <a:graphicFrameLocks noChangeAspect="1"/>
          </p:cNvGraphicFramePr>
          <p:nvPr/>
        </p:nvGraphicFramePr>
        <p:xfrm>
          <a:off x="1447800" y="1752600"/>
          <a:ext cx="6629400" cy="1873335"/>
        </p:xfrm>
        <a:graphic>
          <a:graphicData uri="http://schemas.openxmlformats.org/presentationml/2006/ole">
            <p:oleObj spid="_x0000_s177154" name="Equation" r:id="rId4" imgW="2921000" imgH="825500" progId="Equation.DSMT4">
              <p:embed/>
            </p:oleObj>
          </a:graphicData>
        </a:graphic>
      </p:graphicFrame>
      <p:pic>
        <p:nvPicPr>
          <p:cNvPr id="13316"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33400" y="4267200"/>
            <a:ext cx="3657600" cy="1998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17"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572000" y="4267200"/>
            <a:ext cx="4038600" cy="1998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8" name="Text Box 7"/>
          <p:cNvSpPr txBox="1">
            <a:spLocks noChangeArrowheads="1"/>
          </p:cNvSpPr>
          <p:nvPr/>
        </p:nvSpPr>
        <p:spPr bwMode="auto">
          <a:xfrm>
            <a:off x="457200" y="3810000"/>
            <a:ext cx="3686175" cy="32385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1400">
                <a:latin typeface="Arial" charset="0"/>
              </a:rPr>
              <a:t>Doctor = F(age,age</a:t>
            </a:r>
            <a:r>
              <a:rPr lang="en-US" sz="1400" baseline="30000">
                <a:latin typeface="Arial" charset="0"/>
              </a:rPr>
              <a:t>2</a:t>
            </a:r>
            <a:r>
              <a:rPr lang="en-US" sz="1400">
                <a:latin typeface="Arial" charset="0"/>
              </a:rPr>
              <a:t>,income,female,</a:t>
            </a:r>
            <a:r>
              <a:rPr lang="en-US" sz="1400" b="1">
                <a:solidFill>
                  <a:srgbClr val="FF3300"/>
                </a:solidFill>
                <a:latin typeface="Arial" charset="0"/>
              </a:rPr>
              <a:t>Public</a:t>
            </a:r>
            <a:r>
              <a:rPr lang="en-US" sz="1400">
                <a:latin typeface="Arial" charset="0"/>
              </a:rPr>
              <a:t>)</a:t>
            </a:r>
          </a:p>
        </p:txBody>
      </p:sp>
      <p:sp>
        <p:nvSpPr>
          <p:cNvPr id="13319" name="Text Box 8"/>
          <p:cNvSpPr txBox="1">
            <a:spLocks noChangeArrowheads="1"/>
          </p:cNvSpPr>
          <p:nvPr/>
        </p:nvSpPr>
        <p:spPr bwMode="auto">
          <a:xfrm>
            <a:off x="4495800" y="3810000"/>
            <a:ext cx="4191000" cy="32385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1400" b="1">
                <a:solidFill>
                  <a:srgbClr val="FF3300"/>
                </a:solidFill>
                <a:latin typeface="Arial" charset="0"/>
              </a:rPr>
              <a:t>Public</a:t>
            </a:r>
            <a:r>
              <a:rPr lang="en-US" sz="1400">
                <a:latin typeface="Arial" charset="0"/>
              </a:rPr>
              <a:t> = F(age,educ,income,married,kids,female)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457200" y="457200"/>
            <a:ext cx="8229600" cy="990600"/>
          </a:xfrm>
        </p:spPr>
        <p:txBody>
          <a:bodyPr/>
          <a:lstStyle/>
          <a:p>
            <a:pPr algn="ctr" eaLnBrk="1" hangingPunct="1"/>
            <a:r>
              <a:rPr lang="en-US" b="1" smtClean="0"/>
              <a:t>FIML Estimates</a:t>
            </a:r>
          </a:p>
        </p:txBody>
      </p:sp>
      <p:sp>
        <p:nvSpPr>
          <p:cNvPr id="62467" name="Text Box 5"/>
          <p:cNvSpPr txBox="1">
            <a:spLocks noChangeArrowheads="1"/>
          </p:cNvSpPr>
          <p:nvPr/>
        </p:nvSpPr>
        <p:spPr bwMode="auto">
          <a:xfrm>
            <a:off x="1143000" y="1600200"/>
            <a:ext cx="7086600" cy="483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DOCPUB</a:t>
            </a:r>
          </a:p>
          <a:p>
            <a:r>
              <a:rPr lang="en-US" sz="1200" b="1">
                <a:latin typeface="Courier New" pitchFamily="49" charset="0"/>
              </a:rPr>
              <a:t>Log likelihood function    -25671.43905</a:t>
            </a:r>
          </a:p>
          <a:p>
            <a:r>
              <a:rPr lang="en-US" sz="1200" b="1">
                <a:latin typeface="Courier New" pitchFamily="49" charset="0"/>
              </a:rPr>
              <a:t>Estimation based on N =  27326, K =  14</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.59049***       .14473        4.080   .0000</a:t>
            </a:r>
          </a:p>
          <a:p>
            <a:r>
              <a:rPr lang="en-US" sz="1200" b="1">
                <a:latin typeface="Courier New" pitchFamily="49" charset="0"/>
              </a:rPr>
              <a:t>     AGE|    -.05740***       .00601       -9.559   .0000      43.5257</a:t>
            </a:r>
          </a:p>
          <a:p>
            <a:r>
              <a:rPr lang="en-US" sz="1200" b="1">
                <a:latin typeface="Courier New" pitchFamily="49" charset="0"/>
              </a:rPr>
              <a:t>   AGESQ|     .00082***     .681660D-04    12.100   .0000      2022.86</a:t>
            </a:r>
          </a:p>
          <a:p>
            <a:r>
              <a:rPr lang="en-US" sz="1200" b="1">
                <a:latin typeface="Courier New" pitchFamily="49" charset="0"/>
              </a:rPr>
              <a:t>  INCOME|     .08883*         .05094        1.744   .0812       .35208</a:t>
            </a:r>
          </a:p>
          <a:p>
            <a:r>
              <a:rPr lang="en-US" sz="1200" b="1">
                <a:latin typeface="Courier New" pitchFamily="49" charset="0"/>
              </a:rPr>
              <a:t>  FEMALE|     .34583***       .01629       21.225   .0000       .47877</a:t>
            </a:r>
          </a:p>
          <a:p>
            <a:r>
              <a:rPr lang="en-US" sz="1200" b="1">
                <a:latin typeface="Courier New" pitchFamily="49" charset="0"/>
              </a:rPr>
              <a:t>  PUBLIC|     .43533***       .07357        5.917   .0000       .88571</a:t>
            </a:r>
          </a:p>
          <a:p>
            <a:r>
              <a:rPr lang="en-US" sz="1200" b="1">
                <a:latin typeface="Courier New" pitchFamily="49" charset="0"/>
              </a:rPr>
              <a:t>        |Index    equation for PUBLIC</a:t>
            </a:r>
          </a:p>
          <a:p>
            <a:r>
              <a:rPr lang="en-US" sz="1200" b="1">
                <a:latin typeface="Courier New" pitchFamily="49" charset="0"/>
              </a:rPr>
              <a:t>Constant|    3.55054***       .07446       47.681   .0000</a:t>
            </a:r>
          </a:p>
          <a:p>
            <a:r>
              <a:rPr lang="en-US" sz="1200" b="1">
                <a:latin typeface="Courier New" pitchFamily="49" charset="0"/>
              </a:rPr>
              <a:t>     AGE|     .00067          .00115         .581   .5612      43.5257</a:t>
            </a:r>
          </a:p>
          <a:p>
            <a:r>
              <a:rPr lang="en-US" sz="1200" b="1">
                <a:latin typeface="Courier New" pitchFamily="49" charset="0"/>
              </a:rPr>
              <a:t>    EDUC|    -.16839***       .00416      -40.499   .0000      11.3206</a:t>
            </a:r>
          </a:p>
          <a:p>
            <a:r>
              <a:rPr lang="en-US" sz="1200" b="1">
                <a:latin typeface="Courier New" pitchFamily="49" charset="0"/>
              </a:rPr>
              <a:t>  INCOME|    -.98656***       .05171      -19.077   .0000       .35208</a:t>
            </a:r>
          </a:p>
          <a:p>
            <a:r>
              <a:rPr lang="en-US" sz="1200" b="1">
                <a:latin typeface="Courier New" pitchFamily="49" charset="0"/>
              </a:rPr>
              <a:t> MARRIED|    -.00985          .02922        -.337   .7361       .75862</a:t>
            </a:r>
          </a:p>
          <a:p>
            <a:r>
              <a:rPr lang="en-US" sz="1200" b="1">
                <a:latin typeface="Courier New" pitchFamily="49" charset="0"/>
              </a:rPr>
              <a:t>  HHKIDS|    -.08095***       .02510       -3.225   .0013       .40273</a:t>
            </a:r>
          </a:p>
          <a:p>
            <a:r>
              <a:rPr lang="en-US" sz="1200" b="1">
                <a:latin typeface="Courier New" pitchFamily="49" charset="0"/>
              </a:rPr>
              <a:t>  FEMALE|     .12139***       .02231        5.442   .0000       .47877</a:t>
            </a:r>
          </a:p>
          <a:p>
            <a:r>
              <a:rPr lang="en-US" sz="1200" b="1">
                <a:latin typeface="Courier New" pitchFamily="49" charset="0"/>
              </a:rPr>
              <a:t>        |Disturbance correlation</a:t>
            </a:r>
          </a:p>
          <a:p>
            <a:r>
              <a:rPr lang="en-US" sz="1200" b="1">
                <a:latin typeface="Courier New" pitchFamily="49" charset="0"/>
              </a:rPr>
              <a:t>RHO(1,2)|    -.17280***       .04074       -4.241   .0000</a:t>
            </a:r>
          </a:p>
          <a:p>
            <a:r>
              <a:rPr lang="en-US" sz="1200" b="1">
                <a:latin typeface="Courier New" pitchFamily="49" charset="0"/>
              </a:rPr>
              <a:t>--------+-------------------------------------------------------------</a:t>
            </a:r>
          </a:p>
        </p:txBody>
      </p:sp>
      <p:sp>
        <p:nvSpPr>
          <p:cNvPr id="62468" name="Rectangle 3"/>
          <p:cNvSpPr>
            <a:spLocks noChangeArrowheads="1"/>
          </p:cNvSpPr>
          <p:nvPr/>
        </p:nvSpPr>
        <p:spPr bwMode="auto">
          <a:xfrm>
            <a:off x="1143000" y="5849938"/>
            <a:ext cx="6705600" cy="533400"/>
          </a:xfrm>
          <a:prstGeom prst="rect">
            <a:avLst/>
          </a:prstGeom>
          <a:solidFill>
            <a:srgbClr val="7030A0">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304800"/>
            <a:ext cx="8229600" cy="1139825"/>
          </a:xfrm>
        </p:spPr>
        <p:txBody>
          <a:bodyPr/>
          <a:lstStyle/>
          <a:p>
            <a:pPr algn="ctr" eaLnBrk="1" hangingPunct="1"/>
            <a:r>
              <a:rPr lang="en-US" b="1" smtClean="0"/>
              <a:t>Partial Effects</a:t>
            </a:r>
          </a:p>
        </p:txBody>
      </p:sp>
      <p:graphicFrame>
        <p:nvGraphicFramePr>
          <p:cNvPr id="14338" name="Object 2"/>
          <p:cNvGraphicFramePr>
            <a:graphicFrameLocks noChangeAspect="1"/>
          </p:cNvGraphicFramePr>
          <p:nvPr/>
        </p:nvGraphicFramePr>
        <p:xfrm>
          <a:off x="1219200" y="1635125"/>
          <a:ext cx="6313488" cy="4572000"/>
        </p:xfrm>
        <a:graphic>
          <a:graphicData uri="http://schemas.openxmlformats.org/presentationml/2006/ole">
            <p:oleObj spid="_x0000_s178178" name="Equation" r:id="rId4" imgW="3962160" imgH="2869920" progId="Equation.DSMT4">
              <p:embed/>
            </p:oleObj>
          </a:graphicData>
        </a:graphic>
      </p:graphicFrame>
      <p:sp>
        <p:nvSpPr>
          <p:cNvPr id="14340" name="Rectangle 3"/>
          <p:cNvSpPr>
            <a:spLocks noChangeArrowheads="1"/>
          </p:cNvSpPr>
          <p:nvPr/>
        </p:nvSpPr>
        <p:spPr bwMode="auto">
          <a:xfrm>
            <a:off x="1447800" y="3657600"/>
            <a:ext cx="1447800" cy="914400"/>
          </a:xfrm>
          <a:prstGeom prst="rect">
            <a:avLst/>
          </a:prstGeom>
          <a:solidFill>
            <a:srgbClr val="7030A0">
              <a:alpha val="16862"/>
            </a:srgbClr>
          </a:solidFill>
          <a:ln w="19050" algn="ctr">
            <a:solidFill>
              <a:schemeClr val="tx1"/>
            </a:solidFill>
            <a:round/>
            <a:headEnd/>
            <a:tailEnd/>
          </a:ln>
        </p:spPr>
        <p:txBody>
          <a:bodyPr wrap="none"/>
          <a:lstStyle/>
          <a:p>
            <a:endParaRPr lang="en-US"/>
          </a:p>
        </p:txBody>
      </p:sp>
      <p:sp>
        <p:nvSpPr>
          <p:cNvPr id="14341" name="Rectangle 4"/>
          <p:cNvSpPr>
            <a:spLocks noChangeArrowheads="1"/>
          </p:cNvSpPr>
          <p:nvPr/>
        </p:nvSpPr>
        <p:spPr bwMode="auto">
          <a:xfrm>
            <a:off x="1447800" y="4953000"/>
            <a:ext cx="1524000" cy="914400"/>
          </a:xfrm>
          <a:prstGeom prst="rect">
            <a:avLst/>
          </a:prstGeom>
          <a:solidFill>
            <a:srgbClr val="92D050">
              <a:alpha val="16862"/>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ctr" eaLnBrk="1" hangingPunct="1"/>
            <a:r>
              <a:rPr lang="en-US" smtClean="0"/>
              <a:t>Identification Issues</a:t>
            </a:r>
          </a:p>
        </p:txBody>
      </p:sp>
      <p:sp>
        <p:nvSpPr>
          <p:cNvPr id="63491" name="Rectangle 3"/>
          <p:cNvSpPr>
            <a:spLocks noGrp="1" noChangeArrowheads="1"/>
          </p:cNvSpPr>
          <p:nvPr>
            <p:ph type="body" idx="1"/>
          </p:nvPr>
        </p:nvSpPr>
        <p:spPr>
          <a:xfrm>
            <a:off x="1447800" y="1905000"/>
            <a:ext cx="7315200" cy="3505200"/>
          </a:xfrm>
        </p:spPr>
        <p:txBody>
          <a:bodyPr/>
          <a:lstStyle/>
          <a:p>
            <a:pPr eaLnBrk="1" hangingPunct="1"/>
            <a:r>
              <a:rPr lang="en-US" sz="2400" smtClean="0">
                <a:latin typeface="Arial" charset="0"/>
              </a:rPr>
              <a:t>Exclusions are not needed for estimation</a:t>
            </a:r>
          </a:p>
          <a:p>
            <a:pPr eaLnBrk="1" hangingPunct="1"/>
            <a:r>
              <a:rPr lang="en-US" sz="2400" smtClean="0">
                <a:latin typeface="Arial" charset="0"/>
              </a:rPr>
              <a:t>Identification is, in principle, by “functional form”</a:t>
            </a:r>
          </a:p>
          <a:p>
            <a:pPr eaLnBrk="1" hangingPunct="1"/>
            <a:r>
              <a:rPr lang="en-US" sz="2400" smtClean="0">
                <a:latin typeface="Arial" charset="0"/>
              </a:rPr>
              <a:t>Researchers usually have a variable in the treatment equation that is not in the main probit equation “to improve identification”</a:t>
            </a:r>
          </a:p>
          <a:p>
            <a:pPr eaLnBrk="1" hangingPunct="1"/>
            <a:r>
              <a:rPr lang="en-US" sz="2400" smtClean="0">
                <a:latin typeface="Arial" charset="0"/>
              </a:rPr>
              <a:t>A fully simultaneous model</a:t>
            </a:r>
          </a:p>
          <a:p>
            <a:pPr lvl="1" eaLnBrk="1" hangingPunct="1"/>
            <a:r>
              <a:rPr lang="en-US" sz="2000" smtClean="0">
                <a:latin typeface="Arial" charset="0"/>
              </a:rPr>
              <a:t>y1 = f(</a:t>
            </a:r>
            <a:r>
              <a:rPr lang="en-US" sz="2000" b="1" smtClean="0">
                <a:latin typeface="Arial" charset="0"/>
              </a:rPr>
              <a:t>x</a:t>
            </a:r>
            <a:r>
              <a:rPr lang="en-US" sz="2000" smtClean="0">
                <a:latin typeface="Arial" charset="0"/>
              </a:rPr>
              <a:t>1,y2),  y2 = f(</a:t>
            </a:r>
            <a:r>
              <a:rPr lang="en-US" sz="2000" b="1" smtClean="0">
                <a:latin typeface="Arial" charset="0"/>
              </a:rPr>
              <a:t>x</a:t>
            </a:r>
            <a:r>
              <a:rPr lang="en-US" sz="2000" smtClean="0">
                <a:latin typeface="Arial" charset="0"/>
              </a:rPr>
              <a:t>2,y1)</a:t>
            </a:r>
          </a:p>
          <a:p>
            <a:pPr lvl="1" eaLnBrk="1" hangingPunct="1"/>
            <a:r>
              <a:rPr lang="en-US" sz="2000" smtClean="0">
                <a:latin typeface="Arial" charset="0"/>
              </a:rPr>
              <a:t>Not identified even with exclusion restrictions</a:t>
            </a:r>
          </a:p>
          <a:p>
            <a:pPr lvl="1" eaLnBrk="1" hangingPunct="1"/>
            <a:r>
              <a:rPr lang="en-US" sz="2000" smtClean="0">
                <a:latin typeface="Arial" charset="0"/>
              </a:rPr>
              <a:t>(Model is “incoherent”)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idx="4294967295"/>
          </p:nvPr>
        </p:nvSpPr>
        <p:spPr>
          <a:xfrm>
            <a:off x="1219200" y="2438400"/>
            <a:ext cx="6629400" cy="1676400"/>
          </a:xfrm>
        </p:spPr>
        <p:txBody>
          <a:bodyPr/>
          <a:lstStyle/>
          <a:p>
            <a:pPr eaLnBrk="1" hangingPunct="1"/>
            <a:r>
              <a:rPr lang="en-US" sz="7200" smtClean="0"/>
              <a:t>       Selection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eaLnBrk="1" hangingPunct="1"/>
            <a:r>
              <a:rPr lang="en-US" b="1" smtClean="0"/>
              <a:t>A Sample Selection Model</a:t>
            </a:r>
          </a:p>
        </p:txBody>
      </p:sp>
      <p:sp>
        <p:nvSpPr>
          <p:cNvPr id="65539" name="Rectangle 3"/>
          <p:cNvSpPr>
            <a:spLocks noGrp="1" noChangeArrowheads="1"/>
          </p:cNvSpPr>
          <p:nvPr>
            <p:ph type="body" idx="1"/>
          </p:nvPr>
        </p:nvSpPr>
        <p:spPr>
          <a:xfrm>
            <a:off x="533400" y="1752600"/>
            <a:ext cx="8458200" cy="4191000"/>
          </a:xfrm>
        </p:spPr>
        <p:txBody>
          <a:bodyPr/>
          <a:lstStyle/>
          <a:p>
            <a:pPr eaLnBrk="1" hangingPunct="1">
              <a:buFont typeface="Wingdings" pitchFamily="2" charset="2"/>
              <a:buNone/>
              <a:defRPr/>
            </a:pPr>
            <a:r>
              <a:rPr lang="en-US" sz="2400" smtClean="0"/>
              <a:t>     U*   = </a:t>
            </a:r>
            <a:r>
              <a:rPr lang="el-GR" sz="2400" b="1" smtClean="0"/>
              <a:t>β</a:t>
            </a:r>
            <a:r>
              <a:rPr lang="en-US" sz="2400" b="1" smtClean="0"/>
              <a:t>’x</a:t>
            </a:r>
            <a:r>
              <a:rPr lang="en-US" sz="2400" smtClean="0"/>
              <a:t>         </a:t>
            </a:r>
            <a:r>
              <a:rPr lang="en-US" sz="2400" smtClean="0">
                <a:latin typeface="Arial" charset="0"/>
                <a:cs typeface="Arial" charset="0"/>
              </a:rPr>
              <a:t>+</a:t>
            </a:r>
            <a:r>
              <a:rPr lang="en-US" sz="2400" smtClean="0"/>
              <a:t>  </a:t>
            </a:r>
            <a:r>
              <a:rPr lang="el-GR" sz="2400" smtClean="0"/>
              <a:t>ε</a:t>
            </a:r>
            <a:r>
              <a:rPr lang="en-US" sz="2400" smtClean="0"/>
              <a:t/>
            </a:r>
            <a:br>
              <a:rPr lang="en-US" sz="2400" smtClean="0"/>
            </a:br>
            <a:r>
              <a:rPr lang="en-US" sz="2400" smtClean="0"/>
              <a:t>y     = 1[U* &gt; 0]</a:t>
            </a:r>
            <a:br>
              <a:rPr lang="en-US" sz="2400" smtClean="0"/>
            </a:br>
            <a:r>
              <a:rPr lang="en-US" sz="2400" smtClean="0"/>
              <a:t>h*   = </a:t>
            </a:r>
            <a:r>
              <a:rPr lang="el-GR" sz="2400" b="1" smtClean="0"/>
              <a:t>α</a:t>
            </a:r>
            <a:r>
              <a:rPr lang="en-US" sz="2400" b="1" smtClean="0"/>
              <a:t>’z</a:t>
            </a:r>
            <a:r>
              <a:rPr lang="en-US" sz="2400" smtClean="0"/>
              <a:t>          </a:t>
            </a:r>
            <a:r>
              <a:rPr lang="en-US" sz="2400" smtClean="0">
                <a:latin typeface="Arial" pitchFamily="34" charset="0"/>
                <a:cs typeface="Arial" pitchFamily="34" charset="0"/>
              </a:rPr>
              <a:t>+</a:t>
            </a:r>
            <a:r>
              <a:rPr lang="en-US" sz="2400" smtClean="0"/>
              <a:t> u</a:t>
            </a:r>
            <a:br>
              <a:rPr lang="en-US" sz="2400" smtClean="0"/>
            </a:br>
            <a:r>
              <a:rPr lang="en-US" sz="2400" smtClean="0"/>
              <a:t>h     = 1[h* &gt; 0]</a:t>
            </a:r>
            <a:endParaRPr lang="el-GR" sz="2400" smtClean="0"/>
          </a:p>
          <a:p>
            <a:pPr eaLnBrk="1" hangingPunct="1">
              <a:buFont typeface="Wingdings" pitchFamily="2" charset="2"/>
              <a:buNone/>
              <a:defRPr/>
            </a:pPr>
            <a:r>
              <a:rPr lang="en-US" sz="2400" smtClean="0"/>
              <a:t>     E[</a:t>
            </a:r>
            <a:r>
              <a:rPr lang="el-GR" sz="2400" smtClean="0"/>
              <a:t>ε</a:t>
            </a:r>
            <a:r>
              <a:rPr lang="en-US" sz="2400" smtClean="0"/>
              <a:t>|h] ≠ 0 </a:t>
            </a:r>
            <a:r>
              <a:rPr lang="en-US" sz="2400" smtClean="0">
                <a:sym typeface="Wingdings" pitchFamily="2" charset="2"/>
              </a:rPr>
              <a:t> Cov[u, </a:t>
            </a:r>
            <a:r>
              <a:rPr lang="el-GR" sz="2400" smtClean="0"/>
              <a:t>ε</a:t>
            </a:r>
            <a:r>
              <a:rPr lang="en-US" sz="2400" smtClean="0">
                <a:sym typeface="Wingdings" pitchFamily="2" charset="2"/>
              </a:rPr>
              <a:t>] </a:t>
            </a:r>
            <a:r>
              <a:rPr lang="en-US" sz="2400" smtClean="0"/>
              <a:t>≠ 0</a:t>
            </a:r>
            <a:br>
              <a:rPr lang="en-US" sz="2400" smtClean="0"/>
            </a:br>
            <a:r>
              <a:rPr lang="en-US" sz="2400" smtClean="0"/>
              <a:t>(y,</a:t>
            </a:r>
            <a:r>
              <a:rPr lang="en-US" sz="2400" b="1" smtClean="0"/>
              <a:t>x</a:t>
            </a:r>
            <a:r>
              <a:rPr lang="en-US" sz="2400" smtClean="0"/>
              <a:t>) are observed only when h = 1</a:t>
            </a:r>
          </a:p>
          <a:p>
            <a:pPr eaLnBrk="1" hangingPunct="1">
              <a:buFont typeface="Wingdings" pitchFamily="2" charset="2"/>
              <a:buNone/>
              <a:defRPr/>
            </a:pPr>
            <a:r>
              <a:rPr lang="en-US" sz="2400" smtClean="0"/>
              <a:t>    Additional Assumptions:</a:t>
            </a:r>
          </a:p>
          <a:p>
            <a:pPr eaLnBrk="1" hangingPunct="1">
              <a:buFont typeface="Wingdings" pitchFamily="2" charset="2"/>
              <a:buNone/>
              <a:defRPr/>
            </a:pPr>
            <a:r>
              <a:rPr lang="en-US" sz="2400" smtClean="0"/>
              <a:t>   (u,</a:t>
            </a:r>
            <a:r>
              <a:rPr lang="el-GR" sz="2400" smtClean="0"/>
              <a:t>ε</a:t>
            </a:r>
            <a:r>
              <a:rPr lang="en-US" sz="2400" smtClean="0"/>
              <a:t>)  ~  N[(0,0),(</a:t>
            </a:r>
            <a:r>
              <a:rPr lang="el-GR" sz="2400" smtClean="0"/>
              <a:t>σ</a:t>
            </a:r>
            <a:r>
              <a:rPr lang="en-US" sz="2400" baseline="-25000" smtClean="0"/>
              <a:t>u</a:t>
            </a:r>
            <a:r>
              <a:rPr lang="en-US" sz="2400" baseline="30000" smtClean="0"/>
              <a:t>2</a:t>
            </a:r>
            <a:r>
              <a:rPr lang="en-US" sz="2400" smtClean="0"/>
              <a:t>, </a:t>
            </a:r>
            <a:r>
              <a:rPr lang="el-GR" sz="2400" smtClean="0"/>
              <a:t>ρσ</a:t>
            </a:r>
            <a:r>
              <a:rPr lang="en-US" sz="2400" baseline="-25000" smtClean="0"/>
              <a:t>u</a:t>
            </a:r>
            <a:r>
              <a:rPr lang="en-US" sz="2400" smtClean="0"/>
              <a:t>, 1)]</a:t>
            </a:r>
          </a:p>
          <a:p>
            <a:pPr eaLnBrk="1" hangingPunct="1">
              <a:buFont typeface="Wingdings" pitchFamily="2" charset="2"/>
              <a:buNone/>
              <a:defRPr/>
            </a:pPr>
            <a:r>
              <a:rPr lang="en-US" sz="2400" smtClean="0"/>
              <a:t>     </a:t>
            </a:r>
            <a:r>
              <a:rPr lang="en-US" sz="2400" b="1" smtClean="0"/>
              <a:t>z</a:t>
            </a:r>
            <a:r>
              <a:rPr lang="en-US" sz="2400" smtClean="0"/>
              <a:t>        =  a valid set of exogenous</a:t>
            </a:r>
            <a:br>
              <a:rPr lang="en-US" sz="2400" smtClean="0"/>
            </a:br>
            <a:r>
              <a:rPr lang="en-US" sz="2400" smtClean="0"/>
              <a:t>              variables, uncorrelated with (u,</a:t>
            </a:r>
            <a:r>
              <a:rPr lang="el-GR" sz="2400" smtClean="0"/>
              <a:t>ε</a:t>
            </a:r>
            <a:r>
              <a:rPr lang="en-US" sz="2400" smtClean="0"/>
              <a:t>)</a:t>
            </a:r>
          </a:p>
        </p:txBody>
      </p:sp>
      <p:sp>
        <p:nvSpPr>
          <p:cNvPr id="66564" name="Rectangle 3"/>
          <p:cNvSpPr>
            <a:spLocks noChangeArrowheads="1"/>
          </p:cNvSpPr>
          <p:nvPr/>
        </p:nvSpPr>
        <p:spPr bwMode="auto">
          <a:xfrm>
            <a:off x="3657600" y="1828800"/>
            <a:ext cx="304800" cy="1219200"/>
          </a:xfrm>
          <a:prstGeom prst="rect">
            <a:avLst/>
          </a:prstGeom>
          <a:solidFill>
            <a:srgbClr val="7030A0">
              <a:alpha val="16862"/>
            </a:srgbClr>
          </a:solidFill>
          <a:ln w="19050" algn="ctr">
            <a:solidFill>
              <a:schemeClr val="tx1"/>
            </a:solidFill>
            <a:round/>
            <a:headEnd/>
            <a:tailEnd/>
          </a:ln>
        </p:spPr>
        <p:txBody>
          <a:bodyPr wrap="none"/>
          <a:lstStyle/>
          <a:p>
            <a:endParaRPr lang="en-US"/>
          </a:p>
        </p:txBody>
      </p:sp>
      <p:sp>
        <p:nvSpPr>
          <p:cNvPr id="5" name="TextBox 4"/>
          <p:cNvSpPr txBox="1"/>
          <p:nvPr/>
        </p:nvSpPr>
        <p:spPr>
          <a:xfrm>
            <a:off x="4724400" y="2133600"/>
            <a:ext cx="3581400" cy="523875"/>
          </a:xfrm>
          <a:prstGeom prst="rect">
            <a:avLst/>
          </a:prstGeom>
          <a:noFill/>
          <a:ln w="28575">
            <a:solidFill>
              <a:schemeClr val="tx1"/>
            </a:solidFill>
          </a:ln>
        </p:spPr>
        <p:txBody>
          <a:bodyPr>
            <a:spAutoFit/>
          </a:bodyPr>
          <a:lstStyle/>
          <a:p>
            <a:pPr>
              <a:defRPr/>
            </a:pPr>
            <a:r>
              <a:rPr lang="en-US" sz="1400" b="1">
                <a:latin typeface="Arial" pitchFamily="34" charset="0"/>
                <a:cs typeface="Arial" pitchFamily="34" charset="0"/>
              </a:rPr>
              <a:t>Correlation = </a:t>
            </a:r>
            <a:r>
              <a:rPr lang="el-GR" sz="1400" b="1">
                <a:latin typeface="Arial" pitchFamily="34" charset="0"/>
                <a:cs typeface="Arial" pitchFamily="34" charset="0"/>
              </a:rPr>
              <a:t>ρ</a:t>
            </a:r>
            <a:r>
              <a:rPr lang="en-US" sz="1400" b="1">
                <a:latin typeface="Arial" pitchFamily="34" charset="0"/>
                <a:cs typeface="Arial" pitchFamily="34" charset="0"/>
              </a:rPr>
              <a:t>.</a:t>
            </a:r>
          </a:p>
          <a:p>
            <a:pPr>
              <a:defRPr/>
            </a:pPr>
            <a:r>
              <a:rPr lang="en-US" sz="1400" b="1">
                <a:latin typeface="Arial" pitchFamily="34" charset="0"/>
                <a:cs typeface="Arial" pitchFamily="34" charset="0"/>
              </a:rPr>
              <a:t>This is the source of the “selectivity: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533400"/>
            <a:ext cx="8229600" cy="914400"/>
          </a:xfrm>
        </p:spPr>
        <p:txBody>
          <a:bodyPr/>
          <a:lstStyle/>
          <a:p>
            <a:pPr algn="ctr" eaLnBrk="1" hangingPunct="1"/>
            <a:r>
              <a:rPr lang="en-US" b="1" smtClean="0"/>
              <a:t>Application: Doctor,Public</a:t>
            </a:r>
          </a:p>
        </p:txBody>
      </p:sp>
      <p:sp>
        <p:nvSpPr>
          <p:cNvPr id="67587" name="Text Box 7"/>
          <p:cNvSpPr txBox="1">
            <a:spLocks noChangeArrowheads="1"/>
          </p:cNvSpPr>
          <p:nvPr/>
        </p:nvSpPr>
        <p:spPr bwMode="auto">
          <a:xfrm>
            <a:off x="990600" y="1600200"/>
            <a:ext cx="7010400" cy="307975"/>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a:spcBef>
                <a:spcPct val="50000"/>
              </a:spcBef>
            </a:pPr>
            <a:r>
              <a:rPr lang="en-US" sz="1400" b="1">
                <a:latin typeface="Arial" charset="0"/>
              </a:rPr>
              <a:t>3 Groups of observations: (Public=0), (Doctor=0|Public=1), (Doctor=1|Public=1)</a:t>
            </a:r>
            <a:endParaRPr lang="en-US"/>
          </a:p>
        </p:txBody>
      </p:sp>
      <p:pic>
        <p:nvPicPr>
          <p:cNvPr id="67588" name="Picture 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2133600"/>
            <a:ext cx="8099425"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589" name="Rectangle 6"/>
          <p:cNvSpPr>
            <a:spLocks noChangeArrowheads="1"/>
          </p:cNvSpPr>
          <p:nvPr/>
        </p:nvSpPr>
        <p:spPr bwMode="auto">
          <a:xfrm>
            <a:off x="2286000" y="5562600"/>
            <a:ext cx="762000" cy="3810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
        <p:nvSpPr>
          <p:cNvPr id="67590" name="Rectangle 6"/>
          <p:cNvSpPr>
            <a:spLocks noChangeArrowheads="1"/>
          </p:cNvSpPr>
          <p:nvPr/>
        </p:nvSpPr>
        <p:spPr bwMode="auto">
          <a:xfrm>
            <a:off x="3048000" y="4953000"/>
            <a:ext cx="762000" cy="609600"/>
          </a:xfrm>
          <a:prstGeom prst="rect">
            <a:avLst/>
          </a:prstGeom>
          <a:solidFill>
            <a:srgbClr val="FF0000">
              <a:alpha val="23921"/>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lgn="ctr" eaLnBrk="1" hangingPunct="1"/>
            <a:r>
              <a:rPr lang="en-US" b="1" smtClean="0"/>
              <a:t>Sample Selection</a:t>
            </a:r>
          </a:p>
        </p:txBody>
      </p:sp>
      <p:pic>
        <p:nvPicPr>
          <p:cNvPr id="68611"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2116138"/>
            <a:ext cx="3886200"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8612"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4419600"/>
            <a:ext cx="4343400" cy="2149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8613" name="Text Box 6"/>
          <p:cNvSpPr txBox="1">
            <a:spLocks noChangeArrowheads="1"/>
          </p:cNvSpPr>
          <p:nvPr/>
        </p:nvSpPr>
        <p:spPr bwMode="auto">
          <a:xfrm>
            <a:off x="457200" y="1600200"/>
            <a:ext cx="3962400" cy="32385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1400">
                <a:latin typeface="Arial" charset="0"/>
              </a:rPr>
              <a:t>Doctor = F(age,age</a:t>
            </a:r>
            <a:r>
              <a:rPr lang="en-US" sz="1400" baseline="30000">
                <a:latin typeface="Arial" charset="0"/>
              </a:rPr>
              <a:t>2</a:t>
            </a:r>
            <a:r>
              <a:rPr lang="en-US" sz="1400">
                <a:latin typeface="Arial" charset="0"/>
              </a:rPr>
              <a:t>,income,female,</a:t>
            </a:r>
            <a:r>
              <a:rPr lang="en-US" sz="1400" b="1">
                <a:solidFill>
                  <a:srgbClr val="FF3300"/>
                </a:solidFill>
                <a:latin typeface="Arial" charset="0"/>
              </a:rPr>
              <a:t>Public=1</a:t>
            </a:r>
            <a:r>
              <a:rPr lang="en-US" sz="1400">
                <a:latin typeface="Arial" charset="0"/>
              </a:rPr>
              <a:t>)</a:t>
            </a:r>
          </a:p>
        </p:txBody>
      </p:sp>
      <p:sp>
        <p:nvSpPr>
          <p:cNvPr id="68614" name="Text Box 7"/>
          <p:cNvSpPr txBox="1">
            <a:spLocks noChangeArrowheads="1"/>
          </p:cNvSpPr>
          <p:nvPr/>
        </p:nvSpPr>
        <p:spPr bwMode="auto">
          <a:xfrm>
            <a:off x="4648200" y="3962400"/>
            <a:ext cx="4191000" cy="32385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1400" b="1">
                <a:solidFill>
                  <a:srgbClr val="FF3300"/>
                </a:solidFill>
                <a:latin typeface="Arial" charset="0"/>
              </a:rPr>
              <a:t>Public</a:t>
            </a:r>
            <a:r>
              <a:rPr lang="en-US" sz="1400">
                <a:latin typeface="Arial" charset="0"/>
              </a:rPr>
              <a:t> = F(age,educ,income,married,kids,female)</a:t>
            </a:r>
          </a:p>
        </p:txBody>
      </p:sp>
      <p:sp>
        <p:nvSpPr>
          <p:cNvPr id="68615" name="Line 9"/>
          <p:cNvSpPr>
            <a:spLocks noChangeShapeType="1"/>
          </p:cNvSpPr>
          <p:nvPr/>
        </p:nvSpPr>
        <p:spPr bwMode="auto">
          <a:xfrm flipV="1">
            <a:off x="5486400" y="6102350"/>
            <a:ext cx="990600" cy="152400"/>
          </a:xfrm>
          <a:prstGeom prst="line">
            <a:avLst/>
          </a:prstGeom>
          <a:noFill/>
          <a:ln w="19050">
            <a:solidFill>
              <a:srgbClr val="FF3300"/>
            </a:solidFill>
            <a:round/>
            <a:headEnd/>
            <a:tailEnd/>
          </a:ln>
          <a:extLst>
            <a:ext uri="{909E8E84-426E-40DD-AFC4-6F175D3DCCD1}">
              <a14:hiddenFill xmlns="" xmlns:a14="http://schemas.microsoft.com/office/drawing/2010/main">
                <a:noFill/>
              </a14:hiddenFill>
            </a:ext>
          </a:extLst>
        </p:spPr>
        <p:txBody>
          <a:bodyPr wrap="none"/>
          <a:lstStyle/>
          <a:p>
            <a:endParaRPr lang="en-US"/>
          </a:p>
        </p:txBody>
      </p:sp>
      <p:sp>
        <p:nvSpPr>
          <p:cNvPr id="68616" name="Line 10"/>
          <p:cNvSpPr>
            <a:spLocks noChangeShapeType="1"/>
          </p:cNvSpPr>
          <p:nvPr/>
        </p:nvSpPr>
        <p:spPr bwMode="auto">
          <a:xfrm>
            <a:off x="5486400" y="6096000"/>
            <a:ext cx="990600" cy="152400"/>
          </a:xfrm>
          <a:prstGeom prst="line">
            <a:avLst/>
          </a:prstGeom>
          <a:noFill/>
          <a:ln w="19050">
            <a:solidFill>
              <a:srgbClr val="FF3300"/>
            </a:solidFill>
            <a:round/>
            <a:headEnd/>
            <a:tailEnd/>
          </a:ln>
          <a:extLst>
            <a:ext uri="{909E8E84-426E-40DD-AFC4-6F175D3DCCD1}">
              <a14:hiddenFill xmlns="" xmlns:a14="http://schemas.microsoft.com/office/drawing/2010/main">
                <a:noFill/>
              </a14:hiddenFill>
            </a:ext>
          </a:extLst>
        </p:spPr>
        <p:txBody>
          <a:bodyPr wrap="none"/>
          <a:lstStyle/>
          <a:p>
            <a:endParaRPr lang="en-US"/>
          </a:p>
        </p:txBody>
      </p:sp>
      <p:sp>
        <p:nvSpPr>
          <p:cNvPr id="68617" name="Rectangle 12"/>
          <p:cNvSpPr>
            <a:spLocks noChangeArrowheads="1"/>
          </p:cNvSpPr>
          <p:nvPr/>
        </p:nvSpPr>
        <p:spPr bwMode="auto">
          <a:xfrm>
            <a:off x="1358900" y="3860800"/>
            <a:ext cx="863600" cy="88900"/>
          </a:xfrm>
          <a:prstGeom prst="rect">
            <a:avLst/>
          </a:prstGeom>
          <a:solidFill>
            <a:srgbClr val="FF3300"/>
          </a:solidFill>
          <a:ln w="19050">
            <a:solidFill>
              <a:schemeClr val="tx1"/>
            </a:solidFill>
            <a:miter lim="800000"/>
            <a:headEnd/>
            <a:tailEnd/>
          </a:ln>
        </p:spPr>
        <p:txBody>
          <a:bodyPr wrap="none" anchor="ctr"/>
          <a:lstStyle/>
          <a:p>
            <a:endParaRPr lang="en-US"/>
          </a:p>
        </p:txBody>
      </p:sp>
      <p:sp>
        <p:nvSpPr>
          <p:cNvPr id="68618" name="Rectangle 13"/>
          <p:cNvSpPr>
            <a:spLocks noChangeArrowheads="1"/>
          </p:cNvSpPr>
          <p:nvPr/>
        </p:nvSpPr>
        <p:spPr bwMode="auto">
          <a:xfrm>
            <a:off x="2997200" y="3873500"/>
            <a:ext cx="863600" cy="88900"/>
          </a:xfrm>
          <a:prstGeom prst="rect">
            <a:avLst/>
          </a:prstGeom>
          <a:solidFill>
            <a:srgbClr val="FF3300"/>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762000" y="1066800"/>
            <a:ext cx="8229600" cy="530225"/>
          </a:xfrm>
        </p:spPr>
        <p:txBody>
          <a:bodyPr/>
          <a:lstStyle/>
          <a:p>
            <a:pPr eaLnBrk="1" hangingPunct="1"/>
            <a:r>
              <a:rPr lang="en-US" b="1" smtClean="0"/>
              <a:t>Sample Selection Model: Estimation</a:t>
            </a:r>
          </a:p>
        </p:txBody>
      </p:sp>
      <p:graphicFrame>
        <p:nvGraphicFramePr>
          <p:cNvPr id="11266" name="Object 3"/>
          <p:cNvGraphicFramePr>
            <a:graphicFrameLocks noGrp="1" noChangeAspect="1"/>
          </p:cNvGraphicFramePr>
          <p:nvPr>
            <p:ph idx="4294967295"/>
          </p:nvPr>
        </p:nvGraphicFramePr>
        <p:xfrm>
          <a:off x="990600" y="1828800"/>
          <a:ext cx="7467600" cy="3968750"/>
        </p:xfrm>
        <a:graphic>
          <a:graphicData uri="http://schemas.openxmlformats.org/presentationml/2006/ole">
            <p:oleObj spid="_x0000_s211970" name="Equation" r:id="rId4" imgW="3848100" imgH="2044700" progId="Equation.DSMT4">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a:xfrm>
            <a:off x="457200" y="228600"/>
            <a:ext cx="8229600" cy="1295400"/>
          </a:xfrm>
        </p:spPr>
        <p:txBody>
          <a:bodyPr/>
          <a:lstStyle/>
          <a:p>
            <a:pPr algn="ctr" eaLnBrk="1" hangingPunct="1"/>
            <a:r>
              <a:rPr lang="en-US" b="1" smtClean="0"/>
              <a:t>ML Estimates</a:t>
            </a:r>
          </a:p>
        </p:txBody>
      </p:sp>
      <p:sp>
        <p:nvSpPr>
          <p:cNvPr id="70659" name="Text Box 5"/>
          <p:cNvSpPr txBox="1">
            <a:spLocks noChangeArrowheads="1"/>
          </p:cNvSpPr>
          <p:nvPr/>
        </p:nvSpPr>
        <p:spPr bwMode="auto">
          <a:xfrm>
            <a:off x="1371600" y="1600200"/>
            <a:ext cx="7086600" cy="5021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DOCPUB</a:t>
            </a:r>
          </a:p>
          <a:p>
            <a:r>
              <a:rPr lang="en-US" sz="1200" b="1">
                <a:latin typeface="Courier New" pitchFamily="49" charset="0"/>
              </a:rPr>
              <a:t>Log likelihood function    -23581.80697</a:t>
            </a:r>
          </a:p>
          <a:p>
            <a:r>
              <a:rPr lang="en-US" sz="1200" b="1">
                <a:latin typeface="Courier New" pitchFamily="49" charset="0"/>
              </a:rPr>
              <a:t>Estimation based on N =  27326, K =  13</a:t>
            </a:r>
          </a:p>
          <a:p>
            <a:r>
              <a:rPr lang="en-US" sz="1200" b="1">
                <a:latin typeface="Courier New" pitchFamily="49" charset="0"/>
              </a:rPr>
              <a:t>Selection model based on PUBLIC</a:t>
            </a:r>
          </a:p>
          <a:p>
            <a:r>
              <a:rPr lang="en-US" sz="1200" b="1">
                <a:latin typeface="Courier New" pitchFamily="49" charset="0"/>
              </a:rPr>
              <a:t>Means for vars. 1-  5 are after selection.</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1.09027***       .13112        8.315   .0000</a:t>
            </a:r>
          </a:p>
          <a:p>
            <a:r>
              <a:rPr lang="en-US" sz="1200" b="1">
                <a:latin typeface="Courier New" pitchFamily="49" charset="0"/>
              </a:rPr>
              <a:t>     AGE|    -.06030***       .00633       -9.532   .0000      43.6996</a:t>
            </a:r>
          </a:p>
          <a:p>
            <a:r>
              <a:rPr lang="en-US" sz="1200" b="1">
                <a:latin typeface="Courier New" pitchFamily="49" charset="0"/>
              </a:rPr>
              <a:t>   AGESQ|     .00086***     .718153D-04    11.967   .0000      2041.87</a:t>
            </a:r>
          </a:p>
          <a:p>
            <a:r>
              <a:rPr lang="en-US" sz="1200" b="1">
                <a:latin typeface="Courier New" pitchFamily="49" charset="0"/>
              </a:rPr>
              <a:t>  INCOME|     .07820          .05779        1.353   .1760       .33976</a:t>
            </a:r>
          </a:p>
          <a:p>
            <a:r>
              <a:rPr lang="en-US" sz="1200" b="1">
                <a:latin typeface="Courier New" pitchFamily="49" charset="0"/>
              </a:rPr>
              <a:t>  FEMALE|     .34357***       .01756       19.561   .0000       .49329</a:t>
            </a:r>
          </a:p>
          <a:p>
            <a:r>
              <a:rPr lang="en-US" sz="1200" b="1">
                <a:latin typeface="Courier New" pitchFamily="49" charset="0"/>
              </a:rPr>
              <a:t>        |Index    equation for PUBLIC</a:t>
            </a:r>
          </a:p>
          <a:p>
            <a:r>
              <a:rPr lang="en-US" sz="1200" b="1">
                <a:latin typeface="Courier New" pitchFamily="49" charset="0"/>
              </a:rPr>
              <a:t>Constant|    3.54736***       .07456       47.580   .0000</a:t>
            </a:r>
          </a:p>
          <a:p>
            <a:r>
              <a:rPr lang="en-US" sz="1200" b="1">
                <a:latin typeface="Courier New" pitchFamily="49" charset="0"/>
              </a:rPr>
              <a:t>     AGE|     .00080          .00116         .690   .4899      43.5257</a:t>
            </a:r>
          </a:p>
          <a:p>
            <a:r>
              <a:rPr lang="en-US" sz="1200" b="1">
                <a:latin typeface="Courier New" pitchFamily="49" charset="0"/>
              </a:rPr>
              <a:t>    EDUC|    -.16832***       .00416      -40.490   .0000      11.3206</a:t>
            </a:r>
          </a:p>
          <a:p>
            <a:r>
              <a:rPr lang="en-US" sz="1200" b="1">
                <a:latin typeface="Courier New" pitchFamily="49" charset="0"/>
              </a:rPr>
              <a:t>  INCOME|    -.98747***       .05162      -19.128   .0000       .35208</a:t>
            </a:r>
          </a:p>
          <a:p>
            <a:r>
              <a:rPr lang="en-US" sz="1200" b="1">
                <a:latin typeface="Courier New" pitchFamily="49" charset="0"/>
              </a:rPr>
              <a:t> MARRIED|    -.01508          .02934        -.514   .6072       .75862</a:t>
            </a:r>
          </a:p>
          <a:p>
            <a:r>
              <a:rPr lang="en-US" sz="1200" b="1">
                <a:latin typeface="Courier New" pitchFamily="49" charset="0"/>
              </a:rPr>
              <a:t>  HHKIDS|    -.07777***       .02514       -3.093   .0020       .40273</a:t>
            </a:r>
          </a:p>
          <a:p>
            <a:r>
              <a:rPr lang="en-US" sz="1200" b="1">
                <a:latin typeface="Courier New" pitchFamily="49" charset="0"/>
              </a:rPr>
              <a:t>  FEMALE|     .12154***       .02231        5.447   .0000       .47877</a:t>
            </a:r>
          </a:p>
          <a:p>
            <a:r>
              <a:rPr lang="en-US" sz="1200" b="1">
                <a:latin typeface="Courier New" pitchFamily="49" charset="0"/>
              </a:rPr>
              <a:t>        |Disturbance correlation</a:t>
            </a:r>
          </a:p>
          <a:p>
            <a:r>
              <a:rPr lang="en-US" sz="1200" b="1">
                <a:latin typeface="Courier New" pitchFamily="49" charset="0"/>
              </a:rPr>
              <a:t>RHO(1,2)|    -.19303***       .06763       -2.854   .0043</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eaLnBrk="1" hangingPunct="1"/>
            <a:r>
              <a:rPr lang="en-US" b="1" smtClean="0"/>
              <a:t>Estimation Issues</a:t>
            </a:r>
          </a:p>
        </p:txBody>
      </p:sp>
      <p:sp>
        <p:nvSpPr>
          <p:cNvPr id="71683" name="Rectangle 3"/>
          <p:cNvSpPr>
            <a:spLocks noGrp="1" noChangeArrowheads="1"/>
          </p:cNvSpPr>
          <p:nvPr>
            <p:ph type="body" idx="1"/>
          </p:nvPr>
        </p:nvSpPr>
        <p:spPr>
          <a:xfrm>
            <a:off x="457200" y="2133600"/>
            <a:ext cx="8382000" cy="3657600"/>
          </a:xfrm>
        </p:spPr>
        <p:txBody>
          <a:bodyPr/>
          <a:lstStyle/>
          <a:p>
            <a:pPr eaLnBrk="1" hangingPunct="1"/>
            <a:r>
              <a:rPr lang="en-US" smtClean="0">
                <a:latin typeface="Arial" charset="0"/>
              </a:rPr>
              <a:t>This is a sample selection model applied to a nonlinear model</a:t>
            </a:r>
          </a:p>
          <a:p>
            <a:pPr lvl="1" eaLnBrk="1" hangingPunct="1"/>
            <a:r>
              <a:rPr lang="en-US" smtClean="0">
                <a:latin typeface="Arial" charset="0"/>
              </a:rPr>
              <a:t>There is no lambda</a:t>
            </a:r>
          </a:p>
          <a:p>
            <a:pPr lvl="1" eaLnBrk="1" hangingPunct="1"/>
            <a:r>
              <a:rPr lang="en-US" smtClean="0">
                <a:latin typeface="Arial" charset="0"/>
              </a:rPr>
              <a:t>Estimated by FIML, not two step least squares</a:t>
            </a:r>
          </a:p>
          <a:p>
            <a:pPr lvl="1" eaLnBrk="1" hangingPunct="1"/>
            <a:r>
              <a:rPr lang="en-US" smtClean="0">
                <a:latin typeface="Arial" charset="0"/>
              </a:rPr>
              <a:t>Estimator is a type of </a:t>
            </a:r>
            <a:r>
              <a:rPr lang="en-US" b="1" smtClean="0">
                <a:solidFill>
                  <a:srgbClr val="FF3300"/>
                </a:solidFill>
                <a:latin typeface="Arial" charset="0"/>
              </a:rPr>
              <a:t>BIVARIATE PROBIT MODEL</a:t>
            </a:r>
          </a:p>
          <a:p>
            <a:pPr eaLnBrk="1" hangingPunct="1"/>
            <a:r>
              <a:rPr lang="en-US" smtClean="0">
                <a:latin typeface="Arial" charset="0"/>
              </a:rPr>
              <a:t>The model is identified without exclusions (again)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idx="4294967295"/>
          </p:nvPr>
        </p:nvSpPr>
        <p:spPr>
          <a:xfrm>
            <a:off x="2209800" y="3429000"/>
            <a:ext cx="5334000" cy="1676400"/>
          </a:xfrm>
        </p:spPr>
        <p:txBody>
          <a:bodyPr/>
          <a:lstStyle/>
          <a:p>
            <a:pPr algn="l" eaLnBrk="1" hangingPunct="1"/>
            <a:r>
              <a:rPr lang="en-US" sz="7200" smtClean="0"/>
              <a:t>      A Dynamic</a:t>
            </a:r>
            <a:br>
              <a:rPr lang="en-US" sz="7200" smtClean="0"/>
            </a:br>
            <a:r>
              <a:rPr lang="en-US" sz="7200" smtClean="0"/>
              <a:t>  Model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533400" y="1143000"/>
            <a:ext cx="8229600" cy="530225"/>
          </a:xfrm>
        </p:spPr>
        <p:txBody>
          <a:bodyPr/>
          <a:lstStyle/>
          <a:p>
            <a:pPr algn="ctr" eaLnBrk="1" hangingPunct="1"/>
            <a:r>
              <a:rPr lang="en-US" b="1" smtClean="0"/>
              <a:t>Dynamic Models</a:t>
            </a:r>
          </a:p>
        </p:txBody>
      </p:sp>
      <p:graphicFrame>
        <p:nvGraphicFramePr>
          <p:cNvPr id="20482" name="Object 3"/>
          <p:cNvGraphicFramePr>
            <a:graphicFrameLocks noChangeAspect="1"/>
          </p:cNvGraphicFramePr>
          <p:nvPr/>
        </p:nvGraphicFramePr>
        <p:xfrm>
          <a:off x="1460500" y="1981200"/>
          <a:ext cx="6858000" cy="3962400"/>
        </p:xfrm>
        <a:graphic>
          <a:graphicData uri="http://schemas.openxmlformats.org/presentationml/2006/ole">
            <p:oleObj spid="_x0000_s192514" name="Equation" r:id="rId4" imgW="3632040" imgH="2095200" progId="Equation.DSMT4">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762000" y="990600"/>
            <a:ext cx="8229600" cy="530225"/>
          </a:xfrm>
        </p:spPr>
        <p:txBody>
          <a:bodyPr/>
          <a:lstStyle/>
          <a:p>
            <a:pPr algn="ctr" eaLnBrk="1" hangingPunct="1"/>
            <a:r>
              <a:rPr lang="en-US" sz="2800" b="1" smtClean="0">
                <a:latin typeface="Arial" pitchFamily="34" charset="0"/>
                <a:cs typeface="Arial" pitchFamily="34" charset="0"/>
              </a:rPr>
              <a:t>Dynamic Probit Model: A Standard Approach</a:t>
            </a:r>
          </a:p>
        </p:txBody>
      </p:sp>
      <p:graphicFrame>
        <p:nvGraphicFramePr>
          <p:cNvPr id="21506" name="Object 3"/>
          <p:cNvGraphicFramePr>
            <a:graphicFrameLocks noChangeAspect="1"/>
          </p:cNvGraphicFramePr>
          <p:nvPr/>
        </p:nvGraphicFramePr>
        <p:xfrm>
          <a:off x="1104900" y="1695450"/>
          <a:ext cx="7040563" cy="4786313"/>
        </p:xfrm>
        <a:graphic>
          <a:graphicData uri="http://schemas.openxmlformats.org/presentationml/2006/ole">
            <p:oleObj spid="_x0000_s193538" name="Equation" r:id="rId4" imgW="4520880" imgH="3073320" progId="Equation.DSMT4">
              <p:embed/>
            </p:oleObj>
          </a:graphicData>
        </a:graphic>
      </p:graphicFrame>
      <p:sp>
        <p:nvSpPr>
          <p:cNvPr id="21508" name="Rectangle 5"/>
          <p:cNvSpPr>
            <a:spLocks noChangeArrowheads="1"/>
          </p:cNvSpPr>
          <p:nvPr/>
        </p:nvSpPr>
        <p:spPr bwMode="auto">
          <a:xfrm>
            <a:off x="1524000" y="5257800"/>
            <a:ext cx="6248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09" name="Rectangle 6"/>
          <p:cNvSpPr>
            <a:spLocks noChangeArrowheads="1"/>
          </p:cNvSpPr>
          <p:nvPr/>
        </p:nvSpPr>
        <p:spPr bwMode="auto">
          <a:xfrm>
            <a:off x="1447800" y="2057400"/>
            <a:ext cx="58959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10" name="Rectangle 7"/>
          <p:cNvSpPr>
            <a:spLocks noChangeArrowheads="1"/>
          </p:cNvSpPr>
          <p:nvPr/>
        </p:nvSpPr>
        <p:spPr bwMode="auto">
          <a:xfrm>
            <a:off x="1524000" y="4524375"/>
            <a:ext cx="348615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lgn="ctr" eaLnBrk="1" hangingPunct="1"/>
            <a:r>
              <a:rPr lang="en-US" b="1" smtClean="0"/>
              <a:t>Simplified Dynamic Model</a:t>
            </a:r>
          </a:p>
        </p:txBody>
      </p:sp>
      <p:graphicFrame>
        <p:nvGraphicFramePr>
          <p:cNvPr id="22530" name="Object 3"/>
          <p:cNvGraphicFramePr>
            <a:graphicFrameLocks noGrp="1" noChangeAspect="1"/>
          </p:cNvGraphicFramePr>
          <p:nvPr>
            <p:ph idx="1"/>
          </p:nvPr>
        </p:nvGraphicFramePr>
        <p:xfrm>
          <a:off x="838200" y="1828800"/>
          <a:ext cx="7543800" cy="3814763"/>
        </p:xfrm>
        <a:graphic>
          <a:graphicData uri="http://schemas.openxmlformats.org/presentationml/2006/ole">
            <p:oleObj spid="_x0000_s194562" name="Equation" r:id="rId4" imgW="4394200" imgH="2222500" progId="Equation.DSMT4">
              <p:embed/>
            </p:oleObj>
          </a:graphicData>
        </a:graphic>
      </p:graphicFrame>
      <p:sp>
        <p:nvSpPr>
          <p:cNvPr id="22532" name="Rectangle 6"/>
          <p:cNvSpPr>
            <a:spLocks noChangeArrowheads="1"/>
          </p:cNvSpPr>
          <p:nvPr/>
        </p:nvSpPr>
        <p:spPr bwMode="auto">
          <a:xfrm>
            <a:off x="1066800" y="3810000"/>
            <a:ext cx="70104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25146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cstate="print"/>
          <a:srcRect/>
          <a:stretch>
            <a:fillRect/>
          </a:stretch>
        </p:blipFill>
        <p:spPr bwMode="auto">
          <a:xfrm>
            <a:off x="533400" y="1981200"/>
            <a:ext cx="8029575" cy="4343400"/>
          </a:xfrm>
          <a:prstGeom prst="rect">
            <a:avLst/>
          </a:prstGeom>
          <a:noFill/>
          <a:ln w="9525">
            <a:noFill/>
            <a:miter lim="800000"/>
            <a:headEnd/>
            <a:tailEnd/>
          </a:ln>
          <a:effectLst/>
        </p:spPr>
      </p:pic>
      <p:sp>
        <p:nvSpPr>
          <p:cNvPr id="4" name="Rectangle 2"/>
          <p:cNvSpPr>
            <a:spLocks noGrp="1" noChangeArrowheads="1"/>
          </p:cNvSpPr>
          <p:nvPr>
            <p:ph type="title"/>
          </p:nvPr>
        </p:nvSpPr>
        <p:spPr>
          <a:xfrm>
            <a:off x="457200" y="609600"/>
            <a:ext cx="8229600" cy="1139825"/>
          </a:xfrm>
        </p:spPr>
        <p:txBody>
          <a:bodyPr/>
          <a:lstStyle/>
          <a:p>
            <a:pPr eaLnBrk="1" hangingPunct="1"/>
            <a:r>
              <a:rPr lang="en-US" b="1" smtClean="0">
                <a:latin typeface="Arial" pitchFamily="34" charset="0"/>
                <a:cs typeface="Arial" pitchFamily="34" charset="0"/>
              </a:rPr>
              <a:t>A Dynamic Model for Public Insurance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a:xfrm>
            <a:off x="457200" y="685800"/>
            <a:ext cx="8229600" cy="1139825"/>
          </a:xfrm>
        </p:spPr>
        <p:txBody>
          <a:bodyPr/>
          <a:lstStyle/>
          <a:p>
            <a:pPr algn="ctr" eaLnBrk="1" hangingPunct="1"/>
            <a:r>
              <a:rPr lang="en-US" b="1" smtClean="0"/>
              <a:t>Dynamic Common Effects Model</a:t>
            </a:r>
          </a:p>
        </p:txBody>
      </p:sp>
      <p:pic>
        <p:nvPicPr>
          <p:cNvPr id="23554" name="Picture 2"/>
          <p:cNvPicPr>
            <a:picLocks noChangeAspect="1" noChangeArrowheads="1"/>
          </p:cNvPicPr>
          <p:nvPr/>
        </p:nvPicPr>
        <p:blipFill>
          <a:blip r:embed="rId3" cstate="print"/>
          <a:srcRect/>
          <a:stretch>
            <a:fillRect/>
          </a:stretch>
        </p:blipFill>
        <p:spPr bwMode="auto">
          <a:xfrm>
            <a:off x="838200" y="2057400"/>
            <a:ext cx="7505700" cy="3552825"/>
          </a:xfrm>
          <a:prstGeom prst="rect">
            <a:avLst/>
          </a:prstGeom>
          <a:noFill/>
          <a:ln w="9525">
            <a:noFill/>
            <a:miter lim="800000"/>
            <a:headEnd/>
            <a:tailEnd/>
          </a:ln>
          <a:effectLst/>
        </p:spPr>
      </p:pic>
      <p:sp>
        <p:nvSpPr>
          <p:cNvPr id="6" name="Rectangle 5"/>
          <p:cNvSpPr/>
          <p:nvPr/>
        </p:nvSpPr>
        <p:spPr bwMode="auto">
          <a:xfrm>
            <a:off x="1066800" y="4239768"/>
            <a:ext cx="6858000" cy="3048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idx="4294967295"/>
          </p:nvPr>
        </p:nvSpPr>
        <p:spPr>
          <a:xfrm>
            <a:off x="762000" y="3200400"/>
            <a:ext cx="7696200" cy="1676400"/>
          </a:xfrm>
        </p:spPr>
        <p:txBody>
          <a:bodyPr/>
          <a:lstStyle/>
          <a:p>
            <a:pPr eaLnBrk="1" hangingPunct="1"/>
            <a:r>
              <a:rPr lang="en-US" sz="7200" smtClean="0"/>
              <a:t> Bivariate</a:t>
            </a:r>
            <a:br>
              <a:rPr lang="en-US" sz="7200" smtClean="0"/>
            </a:br>
            <a:r>
              <a:rPr lang="en-US" sz="7200" smtClean="0"/>
              <a:t>Model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sz="2400" b="1" smtClean="0"/>
              <a:t>Gross Relation Between Two Binary Variables</a:t>
            </a:r>
          </a:p>
        </p:txBody>
      </p:sp>
      <p:sp>
        <p:nvSpPr>
          <p:cNvPr id="19459" name="Rectangle 3"/>
          <p:cNvSpPr>
            <a:spLocks noGrp="1" noChangeArrowheads="1"/>
          </p:cNvSpPr>
          <p:nvPr>
            <p:ph type="body" idx="4294967295"/>
          </p:nvPr>
        </p:nvSpPr>
        <p:spPr/>
        <p:txBody>
          <a:bodyPr/>
          <a:lstStyle/>
          <a:p>
            <a:pPr eaLnBrk="1" hangingPunct="1">
              <a:buFont typeface="Wingdings" pitchFamily="2" charset="2"/>
              <a:buNone/>
            </a:pPr>
            <a:r>
              <a:rPr lang="en-US" sz="1800" b="1" smtClean="0"/>
              <a:t>                          Cross Tabulation Suggests Presence or </a:t>
            </a:r>
            <a:br>
              <a:rPr lang="en-US" sz="1800" b="1" smtClean="0"/>
            </a:br>
            <a:r>
              <a:rPr lang="en-US" sz="1800" b="1" smtClean="0"/>
              <a:t>                       Absence of a Bivariate Relationship</a:t>
            </a:r>
          </a:p>
        </p:txBody>
      </p:sp>
      <p:sp>
        <p:nvSpPr>
          <p:cNvPr id="19460" name="Text Box 4"/>
          <p:cNvSpPr txBox="1">
            <a:spLocks noChangeArrowheads="1"/>
          </p:cNvSpPr>
          <p:nvPr/>
        </p:nvSpPr>
        <p:spPr bwMode="auto">
          <a:xfrm>
            <a:off x="1295400" y="2514600"/>
            <a:ext cx="7543800" cy="3539430"/>
          </a:xfrm>
          <a:prstGeom prst="rect">
            <a:avLst/>
          </a:prstGeom>
          <a:noFill/>
          <a:ln w="19050">
            <a:noFill/>
            <a:miter lim="800000"/>
            <a:headEnd/>
            <a:tailEnd/>
          </a:ln>
        </p:spPr>
        <p:txBody>
          <a:bodyPr wrap="square">
            <a:spAutoFit/>
          </a:bodyPr>
          <a:lstStyle/>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|Cross Tabulation                                                 |</a:t>
            </a:r>
          </a:p>
          <a:p>
            <a:r>
              <a:rPr lang="en-US" sz="1400" b="1" smtClean="0">
                <a:latin typeface="Courier New" pitchFamily="49" charset="0"/>
                <a:cs typeface="Courier New" pitchFamily="49" charset="0"/>
              </a:rPr>
              <a:t>|Row variable is DOCTOR   (Out of range 0-49:      0)             |</a:t>
            </a:r>
          </a:p>
          <a:p>
            <a:r>
              <a:rPr lang="en-US" sz="1400" b="1" smtClean="0">
                <a:latin typeface="Courier New" pitchFamily="49" charset="0"/>
                <a:cs typeface="Courier New" pitchFamily="49" charset="0"/>
              </a:rPr>
              <a:t>|Number of Rows =  2      (DOCTOR   =  0 to  1)                   |</a:t>
            </a:r>
          </a:p>
          <a:p>
            <a:r>
              <a:rPr lang="en-US" sz="1400" b="1" smtClean="0">
                <a:latin typeface="Courier New" pitchFamily="49" charset="0"/>
                <a:cs typeface="Courier New" pitchFamily="49" charset="0"/>
              </a:rPr>
              <a:t>|Col variable is HOSPITAL (Out of range 0-49:      0)             |</a:t>
            </a:r>
          </a:p>
          <a:p>
            <a:r>
              <a:rPr lang="en-US" sz="1400" b="1" smtClean="0">
                <a:latin typeface="Courier New" pitchFamily="49" charset="0"/>
                <a:cs typeface="Courier New" pitchFamily="49" charset="0"/>
              </a:rPr>
              <a:t>|Number of Cols =  2      (HOSPITAL =  0 to  1)                   |</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HOSPITAL                                          |</a:t>
            </a:r>
          </a:p>
          <a:p>
            <a:r>
              <a:rPr lang="en-US" sz="1400" b="1" smtClean="0">
                <a:latin typeface="Courier New" pitchFamily="49" charset="0"/>
                <a:cs typeface="Courier New" pitchFamily="49" charset="0"/>
              </a:rPr>
              <a:t>+--------+--------------+------+                                  |</a:t>
            </a:r>
          </a:p>
          <a:p>
            <a:r>
              <a:rPr lang="en-US" sz="1400" b="1" smtClean="0">
                <a:latin typeface="Courier New" pitchFamily="49" charset="0"/>
                <a:cs typeface="Courier New" pitchFamily="49" charset="0"/>
              </a:rPr>
              <a:t>|  DOCTOR|      0      1| Total|                                  |</a:t>
            </a:r>
          </a:p>
          <a:p>
            <a:r>
              <a:rPr lang="en-US" sz="1400" b="1" smtClean="0">
                <a:latin typeface="Courier New" pitchFamily="49" charset="0"/>
                <a:cs typeface="Courier New" pitchFamily="49" charset="0"/>
              </a:rPr>
              <a:t>+--------+--------------+------+                                  |</a:t>
            </a:r>
          </a:p>
          <a:p>
            <a:r>
              <a:rPr lang="en-US" sz="1400" b="1" smtClean="0">
                <a:latin typeface="Courier New" pitchFamily="49" charset="0"/>
                <a:cs typeface="Courier New" pitchFamily="49" charset="0"/>
              </a:rPr>
              <a:t>|       0|   9715    420| 10135|                                  |</a:t>
            </a:r>
          </a:p>
          <a:p>
            <a:r>
              <a:rPr lang="en-US" sz="1400" b="1" smtClean="0">
                <a:latin typeface="Courier New" pitchFamily="49" charset="0"/>
                <a:cs typeface="Courier New" pitchFamily="49" charset="0"/>
              </a:rPr>
              <a:t>|       1|  15216   1975| 17191|                                  |</a:t>
            </a:r>
          </a:p>
          <a:p>
            <a:r>
              <a:rPr lang="en-US" sz="1400" b="1" smtClean="0">
                <a:latin typeface="Courier New" pitchFamily="49" charset="0"/>
                <a:cs typeface="Courier New" pitchFamily="49" charset="0"/>
              </a:rPr>
              <a:t>+--------+--------------+------+                                  |</a:t>
            </a:r>
          </a:p>
          <a:p>
            <a:r>
              <a:rPr lang="en-US" sz="1400" b="1" smtClean="0">
                <a:latin typeface="Courier New" pitchFamily="49" charset="0"/>
                <a:cs typeface="Courier New" pitchFamily="49" charset="0"/>
              </a:rPr>
              <a:t>|   Total|  24931   2395| 27326|                                  |</a:t>
            </a:r>
          </a:p>
          <a:p>
            <a:r>
              <a:rPr lang="en-US" sz="1400" b="1" smtClean="0">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1371600"/>
            <a:ext cx="8229600" cy="530225"/>
          </a:xfrm>
        </p:spPr>
        <p:txBody>
          <a:bodyPr/>
          <a:lstStyle/>
          <a:p>
            <a:pPr eaLnBrk="1" hangingPunct="1"/>
            <a:r>
              <a:rPr lang="en-US" b="1" smtClean="0"/>
              <a:t>Tetrachoric Correlation</a:t>
            </a:r>
          </a:p>
        </p:txBody>
      </p:sp>
      <p:graphicFrame>
        <p:nvGraphicFramePr>
          <p:cNvPr id="1026" name="Object 3"/>
          <p:cNvGraphicFramePr>
            <a:graphicFrameLocks noChangeAspect="1"/>
          </p:cNvGraphicFramePr>
          <p:nvPr/>
        </p:nvGraphicFramePr>
        <p:xfrm>
          <a:off x="1752600" y="2362200"/>
          <a:ext cx="6364288" cy="3109608"/>
        </p:xfrm>
        <a:graphic>
          <a:graphicData uri="http://schemas.openxmlformats.org/presentationml/2006/ole">
            <p:oleObj spid="_x0000_s180226" name="Equation" r:id="rId4" imgW="3378200" imgH="1651000" progId="Equation.DSMT4">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762000" y="1676400"/>
            <a:ext cx="8229600" cy="530225"/>
          </a:xfrm>
        </p:spPr>
        <p:txBody>
          <a:bodyPr/>
          <a:lstStyle/>
          <a:p>
            <a:pPr eaLnBrk="1" hangingPunct="1"/>
            <a:r>
              <a:rPr lang="en-US" sz="3600" b="1" smtClean="0"/>
              <a:t>Log Likelihood Function</a:t>
            </a:r>
            <a:br>
              <a:rPr lang="en-US" sz="3600" b="1" smtClean="0"/>
            </a:br>
            <a:r>
              <a:rPr lang="en-US" sz="3600" b="1" smtClean="0"/>
              <a:t>for Tetrachoric Correlation</a:t>
            </a:r>
          </a:p>
        </p:txBody>
      </p:sp>
      <p:graphicFrame>
        <p:nvGraphicFramePr>
          <p:cNvPr id="2050" name="Object 3"/>
          <p:cNvGraphicFramePr>
            <a:graphicFrameLocks noChangeAspect="1"/>
          </p:cNvGraphicFramePr>
          <p:nvPr/>
        </p:nvGraphicFramePr>
        <p:xfrm>
          <a:off x="914400" y="2590800"/>
          <a:ext cx="7543800" cy="3049588"/>
        </p:xfrm>
        <a:graphic>
          <a:graphicData uri="http://schemas.openxmlformats.org/presentationml/2006/ole">
            <p:oleObj spid="_x0000_s181250" name="Equation" r:id="rId4" imgW="3771900" imgH="152400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533400" y="1219200"/>
            <a:ext cx="8229600" cy="530225"/>
          </a:xfrm>
        </p:spPr>
        <p:txBody>
          <a:bodyPr/>
          <a:lstStyle/>
          <a:p>
            <a:pPr eaLnBrk="1" hangingPunct="1"/>
            <a:r>
              <a:rPr lang="en-US" b="1" smtClean="0"/>
              <a:t>Estimation</a:t>
            </a:r>
          </a:p>
        </p:txBody>
      </p:sp>
      <p:sp>
        <p:nvSpPr>
          <p:cNvPr id="21507" name="Text Box 4"/>
          <p:cNvSpPr txBox="1">
            <a:spLocks noChangeArrowheads="1"/>
          </p:cNvSpPr>
          <p:nvPr/>
        </p:nvSpPr>
        <p:spPr bwMode="auto">
          <a:xfrm>
            <a:off x="1447800" y="1905000"/>
            <a:ext cx="71628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FIML Estimates of Bivariate Probit Model    |</a:t>
            </a:r>
          </a:p>
          <a:p>
            <a:r>
              <a:rPr lang="en-US" sz="1400" b="1">
                <a:latin typeface="Courier New" pitchFamily="49" charset="0"/>
              </a:rPr>
              <a:t>| Maximum Likelihood Estimates                |</a:t>
            </a:r>
          </a:p>
          <a:p>
            <a:r>
              <a:rPr lang="en-US" sz="1400" b="1">
                <a:latin typeface="Courier New" pitchFamily="49" charset="0"/>
              </a:rPr>
              <a:t>| Dependent variable               DOCHOS     |</a:t>
            </a:r>
          </a:p>
          <a:p>
            <a:r>
              <a:rPr lang="en-US" sz="1400" b="1">
                <a:latin typeface="Courier New" pitchFamily="49" charset="0"/>
              </a:rPr>
              <a:t>| Weighting variable                 None     |</a:t>
            </a:r>
          </a:p>
          <a:p>
            <a:r>
              <a:rPr lang="en-US" sz="1400" b="1">
                <a:latin typeface="Courier New" pitchFamily="49" charset="0"/>
              </a:rPr>
              <a:t>| Number of observations            27326     |</a:t>
            </a:r>
          </a:p>
          <a:p>
            <a:r>
              <a:rPr lang="en-US" sz="1400" b="1">
                <a:latin typeface="Courier New" pitchFamily="49" charset="0"/>
              </a:rPr>
              <a:t>| Log likelihood function       -25898.27     |</a:t>
            </a:r>
          </a:p>
          <a:p>
            <a:r>
              <a:rPr lang="en-US" sz="1400" b="1">
                <a:latin typeface="Courier New" pitchFamily="49" charset="0"/>
              </a:rPr>
              <a:t>| Number of parameters                  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 Constant       .32949128      .00773326    42.607   .0000</a:t>
            </a:r>
          </a:p>
          <a:p>
            <a:r>
              <a:rPr lang="en-US" sz="1400" b="1">
                <a:latin typeface="Courier New" pitchFamily="49" charset="0"/>
              </a:rPr>
              <a:t>          Index    equation for HOSPITAL</a:t>
            </a:r>
          </a:p>
          <a:p>
            <a:r>
              <a:rPr lang="en-US" sz="1400" b="1">
                <a:latin typeface="Courier New" pitchFamily="49" charset="0"/>
              </a:rPr>
              <a:t> Constant     -1.35539755      .01074410  -126.153   .0000</a:t>
            </a:r>
          </a:p>
          <a:p>
            <a:r>
              <a:rPr lang="en-US" sz="1400" b="1">
                <a:latin typeface="Courier New" pitchFamily="49" charset="0"/>
              </a:rPr>
              <a:t>          Tetrachoric Correlation between DOCTOR   and HOSPITAL</a:t>
            </a:r>
          </a:p>
          <a:p>
            <a:r>
              <a:rPr lang="en-US" sz="1400" b="1">
                <a:latin typeface="Courier New" pitchFamily="49" charset="0"/>
              </a:rPr>
              <a:t> RHO(1,2)       .31105965      .01357302    22.918   .0000</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762000" y="1295400"/>
            <a:ext cx="8229600" cy="530225"/>
          </a:xfrm>
        </p:spPr>
        <p:txBody>
          <a:bodyPr/>
          <a:lstStyle/>
          <a:p>
            <a:pPr eaLnBrk="1" hangingPunct="1"/>
            <a:r>
              <a:rPr lang="en-US" b="1" smtClean="0"/>
              <a:t>A Bivariate Probit Model</a:t>
            </a:r>
          </a:p>
        </p:txBody>
      </p:sp>
      <p:sp>
        <p:nvSpPr>
          <p:cNvPr id="22531" name="Rectangle 3"/>
          <p:cNvSpPr>
            <a:spLocks noGrp="1" noChangeArrowheads="1"/>
          </p:cNvSpPr>
          <p:nvPr>
            <p:ph type="body" idx="4294967295"/>
          </p:nvPr>
        </p:nvSpPr>
        <p:spPr>
          <a:xfrm>
            <a:off x="1447800" y="2057400"/>
            <a:ext cx="7086600" cy="4038600"/>
          </a:xfrm>
        </p:spPr>
        <p:txBody>
          <a:bodyPr/>
          <a:lstStyle/>
          <a:p>
            <a:pPr eaLnBrk="1" hangingPunct="1"/>
            <a:r>
              <a:rPr lang="en-US" smtClean="0">
                <a:latin typeface="Arial" pitchFamily="34" charset="0"/>
                <a:cs typeface="Arial" pitchFamily="34" charset="0"/>
              </a:rPr>
              <a:t>Two Equation Probit Model</a:t>
            </a:r>
          </a:p>
          <a:p>
            <a:pPr eaLnBrk="1" hangingPunct="1"/>
            <a:r>
              <a:rPr lang="en-US" smtClean="0">
                <a:latin typeface="Arial" pitchFamily="34" charset="0"/>
                <a:cs typeface="Arial" pitchFamily="34" charset="0"/>
              </a:rPr>
              <a:t>No bivariate logit – there is no reasonable bivariate counterpart</a:t>
            </a:r>
          </a:p>
          <a:p>
            <a:pPr eaLnBrk="1" hangingPunct="1"/>
            <a:r>
              <a:rPr lang="en-US" smtClean="0">
                <a:latin typeface="Arial" pitchFamily="34" charset="0"/>
                <a:cs typeface="Arial" pitchFamily="34" charset="0"/>
              </a:rPr>
              <a:t>Why fit the two equation model?</a:t>
            </a:r>
          </a:p>
          <a:p>
            <a:pPr lvl="1" eaLnBrk="1" hangingPunct="1"/>
            <a:r>
              <a:rPr lang="en-US" smtClean="0">
                <a:latin typeface="Arial" pitchFamily="34" charset="0"/>
                <a:cs typeface="Arial" pitchFamily="34" charset="0"/>
              </a:rPr>
              <a:t>Analogy to SUR model: Efficient</a:t>
            </a:r>
          </a:p>
          <a:p>
            <a:pPr lvl="1" eaLnBrk="1" hangingPunct="1"/>
            <a:r>
              <a:rPr lang="en-US" smtClean="0">
                <a:latin typeface="Arial" pitchFamily="34" charset="0"/>
                <a:cs typeface="Arial" pitchFamily="34" charset="0"/>
              </a:rPr>
              <a:t>Make tetrachoric correlation conditional on covariates – i.e., residual correlation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1066800"/>
            <a:ext cx="8229600" cy="530225"/>
          </a:xfrm>
        </p:spPr>
        <p:txBody>
          <a:bodyPr/>
          <a:lstStyle/>
          <a:p>
            <a:pPr eaLnBrk="1" hangingPunct="1"/>
            <a:r>
              <a:rPr lang="en-US" b="1" smtClean="0"/>
              <a:t>Bivariate Probit Model</a:t>
            </a:r>
          </a:p>
        </p:txBody>
      </p:sp>
      <p:graphicFrame>
        <p:nvGraphicFramePr>
          <p:cNvPr id="3074" name="Object 3"/>
          <p:cNvGraphicFramePr>
            <a:graphicFrameLocks noGrp="1" noChangeAspect="1"/>
          </p:cNvGraphicFramePr>
          <p:nvPr>
            <p:ph idx="4294967295"/>
          </p:nvPr>
        </p:nvGraphicFramePr>
        <p:xfrm>
          <a:off x="1676400" y="1905000"/>
          <a:ext cx="6748462" cy="3895725"/>
        </p:xfrm>
        <a:graphic>
          <a:graphicData uri="http://schemas.openxmlformats.org/presentationml/2006/ole">
            <p:oleObj spid="_x0000_s182274" name="Equation" r:id="rId4" imgW="4025900" imgH="23241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533400" y="1143000"/>
            <a:ext cx="8534400" cy="530225"/>
          </a:xfrm>
        </p:spPr>
        <p:txBody>
          <a:bodyPr/>
          <a:lstStyle/>
          <a:p>
            <a:pPr eaLnBrk="1" hangingPunct="1"/>
            <a:r>
              <a:rPr lang="en-US" b="1" smtClean="0">
                <a:latin typeface="Arial" pitchFamily="34" charset="0"/>
                <a:cs typeface="Arial" pitchFamily="34" charset="0"/>
              </a:rPr>
              <a:t>Estimation of the Bivariate Probit Model</a:t>
            </a:r>
          </a:p>
        </p:txBody>
      </p:sp>
      <p:graphicFrame>
        <p:nvGraphicFramePr>
          <p:cNvPr id="4098" name="Object 3"/>
          <p:cNvGraphicFramePr>
            <a:graphicFrameLocks noChangeAspect="1"/>
          </p:cNvGraphicFramePr>
          <p:nvPr/>
        </p:nvGraphicFramePr>
        <p:xfrm>
          <a:off x="1600200" y="2057400"/>
          <a:ext cx="6629400" cy="4000947"/>
        </p:xfrm>
        <a:graphic>
          <a:graphicData uri="http://schemas.openxmlformats.org/presentationml/2006/ole">
            <p:oleObj spid="_x0000_s183298" name="Equation" r:id="rId4" imgW="3200400" imgH="1930400" progId="Equation.DSMT4">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762000" y="1066800"/>
            <a:ext cx="8229600" cy="530225"/>
          </a:xfrm>
        </p:spPr>
        <p:txBody>
          <a:bodyPr/>
          <a:lstStyle/>
          <a:p>
            <a:pPr eaLnBrk="1" hangingPunct="1"/>
            <a:r>
              <a:rPr lang="en-US" b="1" smtClean="0"/>
              <a:t>Parameter Estimates</a:t>
            </a:r>
          </a:p>
        </p:txBody>
      </p:sp>
      <p:sp>
        <p:nvSpPr>
          <p:cNvPr id="24579" name="Text Box 3"/>
          <p:cNvSpPr txBox="1">
            <a:spLocks noChangeArrowheads="1"/>
          </p:cNvSpPr>
          <p:nvPr/>
        </p:nvSpPr>
        <p:spPr bwMode="auto">
          <a:xfrm>
            <a:off x="1143000" y="1676400"/>
            <a:ext cx="7315200" cy="507831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a:t>
            </a:r>
            <a:r>
              <a:rPr lang="en-US" sz="1200" b="1" smtClean="0">
                <a:latin typeface="Courier New" pitchFamily="49" charset="0"/>
              </a:rPr>
              <a:t>Model for DOCTOR and HOSPITAL</a:t>
            </a:r>
            <a:endParaRPr lang="en-US" sz="1200" b="1">
              <a:latin typeface="Courier New" pitchFamily="49" charset="0"/>
            </a:endParaRPr>
          </a:p>
          <a:p>
            <a:r>
              <a:rPr lang="en-US" sz="1200" b="1">
                <a:latin typeface="Courier New" pitchFamily="49" charset="0"/>
              </a:rPr>
              <a:t>Dependent variable               DOCHOS</a:t>
            </a:r>
          </a:p>
          <a:p>
            <a:r>
              <a:rPr lang="en-US" sz="1200" b="1">
                <a:latin typeface="Courier New" pitchFamily="49" charset="0"/>
              </a:rPr>
              <a:t>Log likelihood function    -25323.63074</a:t>
            </a:r>
          </a:p>
          <a:p>
            <a:r>
              <a:rPr lang="en-US" sz="1200" b="1">
                <a:latin typeface="Courier New" pitchFamily="49" charset="0"/>
              </a:rPr>
              <a:t>Estimation based on N =  27326, K =  12</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-.20664***       .05832       -3.543   .0004</a:t>
            </a:r>
          </a:p>
          <a:p>
            <a:r>
              <a:rPr lang="en-US" sz="1200" b="1">
                <a:latin typeface="Courier New" pitchFamily="49" charset="0"/>
              </a:rPr>
              <a:t>     AGE|     .01402***       .00074       18.948   .0000      43.5257</a:t>
            </a:r>
          </a:p>
          <a:p>
            <a:r>
              <a:rPr lang="en-US" sz="1200" b="1">
                <a:latin typeface="Courier New" pitchFamily="49" charset="0"/>
              </a:rPr>
              <a:t>  FEMALE|     .32453***       .01733       18.722   .0000       .47877</a:t>
            </a:r>
          </a:p>
          <a:p>
            <a:r>
              <a:rPr lang="en-US" sz="1200" b="1">
                <a:latin typeface="Courier New" pitchFamily="49" charset="0"/>
              </a:rPr>
              <a:t>    EDUC|    -.01438***       .00342       -4.209   .0000      11.3206</a:t>
            </a:r>
          </a:p>
          <a:p>
            <a:r>
              <a:rPr lang="en-US" sz="1200" b="1">
                <a:latin typeface="Courier New" pitchFamily="49" charset="0"/>
              </a:rPr>
              <a:t> MARRIED|     .00224          .01856         .121   .9040       .75862</a:t>
            </a:r>
          </a:p>
          <a:p>
            <a:r>
              <a:rPr lang="en-US" sz="1200" b="1">
                <a:latin typeface="Courier New" pitchFamily="49" charset="0"/>
              </a:rPr>
              <a:t> WORKING|    -.08356***       .01891       -4.419   .0000       .67705</a:t>
            </a:r>
          </a:p>
          <a:p>
            <a:r>
              <a:rPr lang="en-US" sz="1200" b="1">
                <a:latin typeface="Courier New" pitchFamily="49" charset="0"/>
              </a:rPr>
              <a:t>        |Index    equation for HOSPITAL</a:t>
            </a:r>
          </a:p>
          <a:p>
            <a:r>
              <a:rPr lang="en-US" sz="1200" b="1">
                <a:latin typeface="Courier New" pitchFamily="49" charset="0"/>
              </a:rPr>
              <a:t>Constant|   -1.62738***       .05430      -29.972   .0000</a:t>
            </a:r>
          </a:p>
          <a:p>
            <a:r>
              <a:rPr lang="en-US" sz="1200" b="1">
                <a:latin typeface="Courier New" pitchFamily="49" charset="0"/>
              </a:rPr>
              <a:t>     AGE|     .00509***       .00100        5.075   .0000      43.5257</a:t>
            </a:r>
          </a:p>
          <a:p>
            <a:r>
              <a:rPr lang="en-US" sz="1200" b="1">
                <a:latin typeface="Courier New" pitchFamily="49" charset="0"/>
              </a:rPr>
              <a:t>  FEMALE|     .12143***       .02153        5.641   .0000       .47877</a:t>
            </a:r>
          </a:p>
          <a:p>
            <a:r>
              <a:rPr lang="en-US" sz="1200" b="1">
                <a:latin typeface="Courier New" pitchFamily="49" charset="0"/>
              </a:rPr>
              <a:t>  HHNINC|    -.03147          .05452        -.577   .5638       .35208</a:t>
            </a:r>
          </a:p>
          <a:p>
            <a:r>
              <a:rPr lang="en-US" sz="1200" b="1">
                <a:latin typeface="Courier New" pitchFamily="49" charset="0"/>
              </a:rPr>
              <a:t>  HHKIDS|    -.00505          .02387        -.212   .8323       .40273</a:t>
            </a:r>
          </a:p>
          <a:p>
            <a:r>
              <a:rPr lang="en-US" sz="1200" b="1">
                <a:latin typeface="Courier New" pitchFamily="49" charset="0"/>
              </a:rPr>
              <a:t>        |Disturbance </a:t>
            </a:r>
            <a:r>
              <a:rPr lang="en-US" sz="1200" b="1" smtClean="0">
                <a:latin typeface="Courier New" pitchFamily="49" charset="0"/>
              </a:rPr>
              <a:t>correlation  (Conditional tetrachoric correlation)</a:t>
            </a:r>
            <a:endParaRPr lang="en-US" sz="1200" b="1">
              <a:latin typeface="Courier New" pitchFamily="49" charset="0"/>
            </a:endParaRPr>
          </a:p>
          <a:p>
            <a:r>
              <a:rPr lang="en-US" sz="1200" b="1">
                <a:latin typeface="Courier New" pitchFamily="49" charset="0"/>
              </a:rPr>
              <a:t>RHO(1,2)|     .29611***       .01393       21.253   .</a:t>
            </a:r>
            <a:r>
              <a:rPr lang="en-US" sz="1200" b="1" smtClean="0">
                <a:latin typeface="Courier New" pitchFamily="49" charset="0"/>
              </a:rPr>
              <a:t>0000</a:t>
            </a:r>
          </a:p>
          <a:p>
            <a:r>
              <a:rPr lang="en-US" sz="1200" b="1" smtClean="0">
                <a:latin typeface="Courier New" pitchFamily="49" charset="0"/>
              </a:rPr>
              <a:t>----------------------------------------------------------------------</a:t>
            </a:r>
          </a:p>
          <a:p>
            <a:r>
              <a:rPr lang="en-US" sz="1200" b="1" smtClean="0">
                <a:latin typeface="Courier New" pitchFamily="49" charset="0"/>
              </a:rPr>
              <a:t>        | Tetrachoric Correlation between DOCTOR   and HOSPITAL</a:t>
            </a:r>
          </a:p>
          <a:p>
            <a:r>
              <a:rPr lang="en-US" sz="1200" b="1" smtClean="0">
                <a:latin typeface="Courier New" pitchFamily="49" charset="0"/>
              </a:rPr>
              <a:t>RHO(1,2)|     .31106          .01357       22.918   .0000</a:t>
            </a:r>
            <a:endParaRPr lang="en-US" sz="1200" b="1">
              <a:latin typeface="Courier New" pitchFamily="49" charset="0"/>
            </a:endParaRPr>
          </a:p>
          <a:p>
            <a:r>
              <a:rPr lang="en-US" sz="1200" b="1">
                <a:latin typeface="Courier New" pitchFamily="49" charset="0"/>
              </a:rPr>
              <a:t>--------+-------------------------------------------------------------</a:t>
            </a:r>
          </a:p>
        </p:txBody>
      </p:sp>
      <p:sp>
        <p:nvSpPr>
          <p:cNvPr id="4" name="Rectangle 3"/>
          <p:cNvSpPr/>
          <p:nvPr/>
        </p:nvSpPr>
        <p:spPr bwMode="auto">
          <a:xfrm>
            <a:off x="1219200" y="6028267"/>
            <a:ext cx="6477000" cy="5334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685800" y="1219200"/>
            <a:ext cx="8229600" cy="530225"/>
          </a:xfrm>
        </p:spPr>
        <p:txBody>
          <a:bodyPr/>
          <a:lstStyle/>
          <a:p>
            <a:pPr eaLnBrk="1" hangingPunct="1"/>
            <a:r>
              <a:rPr lang="en-US" b="1" smtClean="0"/>
              <a:t>Marginal Effects</a:t>
            </a:r>
          </a:p>
        </p:txBody>
      </p:sp>
      <p:sp>
        <p:nvSpPr>
          <p:cNvPr id="27651" name="Rectangle 3"/>
          <p:cNvSpPr>
            <a:spLocks noGrp="1" noChangeArrowheads="1"/>
          </p:cNvSpPr>
          <p:nvPr>
            <p:ph type="body" idx="4294967295"/>
          </p:nvPr>
        </p:nvSpPr>
        <p:spPr>
          <a:xfrm>
            <a:off x="609600" y="1981200"/>
            <a:ext cx="8229600" cy="3657600"/>
          </a:xfrm>
        </p:spPr>
        <p:txBody>
          <a:bodyPr/>
          <a:lstStyle/>
          <a:p>
            <a:pPr eaLnBrk="1" hangingPunct="1">
              <a:lnSpc>
                <a:spcPct val="90000"/>
              </a:lnSpc>
            </a:pPr>
            <a:r>
              <a:rPr lang="en-US" sz="2400" smtClean="0">
                <a:latin typeface="Arial" pitchFamily="34" charset="0"/>
                <a:cs typeface="Arial" pitchFamily="34" charset="0"/>
              </a:rPr>
              <a:t>What are the marginal effects</a:t>
            </a:r>
          </a:p>
          <a:p>
            <a:pPr lvl="1" eaLnBrk="1" hangingPunct="1">
              <a:lnSpc>
                <a:spcPct val="90000"/>
              </a:lnSpc>
            </a:pPr>
            <a:r>
              <a:rPr lang="en-US" sz="2000" smtClean="0">
                <a:latin typeface="Arial" pitchFamily="34" charset="0"/>
                <a:cs typeface="Arial" pitchFamily="34" charset="0"/>
              </a:rPr>
              <a:t>Effect of what on what?</a:t>
            </a:r>
          </a:p>
          <a:p>
            <a:pPr lvl="1" eaLnBrk="1" hangingPunct="1">
              <a:lnSpc>
                <a:spcPct val="90000"/>
              </a:lnSpc>
            </a:pPr>
            <a:r>
              <a:rPr lang="en-US" sz="2000" smtClean="0">
                <a:latin typeface="Arial" pitchFamily="34" charset="0"/>
                <a:cs typeface="Arial" pitchFamily="34" charset="0"/>
              </a:rPr>
              <a:t>Two equation model, what is the conditional mean?</a:t>
            </a:r>
          </a:p>
          <a:p>
            <a:pPr eaLnBrk="1" hangingPunct="1">
              <a:lnSpc>
                <a:spcPct val="90000"/>
              </a:lnSpc>
            </a:pPr>
            <a:r>
              <a:rPr lang="en-US" sz="2400" smtClean="0">
                <a:latin typeface="Arial" pitchFamily="34" charset="0"/>
                <a:cs typeface="Arial" pitchFamily="34" charset="0"/>
              </a:rPr>
              <a:t>Possible margins?</a:t>
            </a:r>
          </a:p>
          <a:p>
            <a:pPr lvl="1" eaLnBrk="1" hangingPunct="1">
              <a:lnSpc>
                <a:spcPct val="90000"/>
              </a:lnSpc>
            </a:pPr>
            <a:r>
              <a:rPr lang="en-US" sz="2000" smtClean="0">
                <a:latin typeface="Arial" pitchFamily="34" charset="0"/>
                <a:cs typeface="Arial" pitchFamily="34" charset="0"/>
              </a:rPr>
              <a:t>Derivatives of joint probability = </a:t>
            </a:r>
            <a:r>
              <a:rPr lang="el-GR" sz="2000" smtClean="0">
                <a:latin typeface="Arial" pitchFamily="34" charset="0"/>
                <a:cs typeface="Arial" pitchFamily="34" charset="0"/>
              </a:rPr>
              <a:t>Φ</a:t>
            </a:r>
            <a:r>
              <a:rPr lang="en-US" sz="2000" baseline="-25000" smtClean="0">
                <a:latin typeface="Arial" pitchFamily="34" charset="0"/>
                <a:cs typeface="Arial" pitchFamily="34" charset="0"/>
              </a:rPr>
              <a:t>2</a:t>
            </a:r>
            <a:r>
              <a:rPr lang="en-US" sz="2000" smtClean="0">
                <a:latin typeface="Arial" pitchFamily="34" charset="0"/>
                <a:cs typeface="Arial" pitchFamily="34" charset="0"/>
              </a:rPr>
              <a:t>(</a:t>
            </a:r>
            <a:r>
              <a:rPr lang="el-GR" sz="2000" b="1" smtClean="0">
                <a:latin typeface="Arial" pitchFamily="34" charset="0"/>
                <a:cs typeface="Arial" pitchFamily="34" charset="0"/>
              </a:rPr>
              <a:t>β</a:t>
            </a:r>
            <a:r>
              <a:rPr lang="en-US" sz="2000" b="1" baseline="-25000" smtClean="0">
                <a:latin typeface="Arial" pitchFamily="34" charset="0"/>
                <a:cs typeface="Arial" pitchFamily="34" charset="0"/>
              </a:rPr>
              <a:t>1</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baseline="-25000" smtClean="0">
                <a:latin typeface="Arial" pitchFamily="34" charset="0"/>
                <a:cs typeface="Arial" pitchFamily="34" charset="0"/>
              </a:rPr>
              <a:t>i1</a:t>
            </a:r>
            <a:r>
              <a:rPr lang="en-US" sz="2000" smtClean="0">
                <a:latin typeface="Arial" pitchFamily="34" charset="0"/>
                <a:cs typeface="Arial" pitchFamily="34" charset="0"/>
              </a:rPr>
              <a:t>, </a:t>
            </a:r>
            <a:r>
              <a:rPr lang="el-GR" sz="2000" b="1" smtClean="0">
                <a:latin typeface="Arial" pitchFamily="34" charset="0"/>
                <a:cs typeface="Arial" pitchFamily="34" charset="0"/>
              </a:rPr>
              <a:t>β</a:t>
            </a:r>
            <a:r>
              <a:rPr lang="en-US" sz="2000" b="1" baseline="-25000" smtClean="0">
                <a:latin typeface="Arial" pitchFamily="34" charset="0"/>
                <a:cs typeface="Arial" pitchFamily="34" charset="0"/>
              </a:rPr>
              <a:t>2</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baseline="-25000" smtClean="0">
                <a:latin typeface="Arial" pitchFamily="34" charset="0"/>
                <a:cs typeface="Arial" pitchFamily="34" charset="0"/>
              </a:rPr>
              <a:t>i2</a:t>
            </a:r>
            <a:r>
              <a:rPr lang="en-US" sz="2000" smtClean="0">
                <a:latin typeface="Arial" pitchFamily="34" charset="0"/>
                <a:cs typeface="Arial" pitchFamily="34" charset="0"/>
              </a:rPr>
              <a:t>,</a:t>
            </a:r>
            <a:r>
              <a:rPr lang="el-GR" sz="2000" smtClean="0">
                <a:latin typeface="Arial" pitchFamily="34" charset="0"/>
                <a:cs typeface="Arial" pitchFamily="34" charset="0"/>
              </a:rPr>
              <a:t>ρ</a:t>
            </a:r>
            <a:r>
              <a:rPr lang="en-US" sz="2000" smtClean="0">
                <a:latin typeface="Arial" pitchFamily="34" charset="0"/>
                <a:cs typeface="Arial" pitchFamily="34" charset="0"/>
              </a:rPr>
              <a:t>) </a:t>
            </a:r>
          </a:p>
          <a:p>
            <a:pPr lvl="1" eaLnBrk="1" hangingPunct="1">
              <a:lnSpc>
                <a:spcPct val="90000"/>
              </a:lnSpc>
            </a:pPr>
            <a:r>
              <a:rPr lang="en-US" sz="2000" smtClean="0">
                <a:latin typeface="Arial" pitchFamily="34" charset="0"/>
                <a:cs typeface="Arial" pitchFamily="34" charset="0"/>
              </a:rPr>
              <a:t>Partials of E[y</a:t>
            </a:r>
            <a:r>
              <a:rPr lang="en-US" sz="2000" baseline="-25000" smtClean="0">
                <a:latin typeface="Arial" pitchFamily="34" charset="0"/>
                <a:cs typeface="Arial" pitchFamily="34" charset="0"/>
              </a:rPr>
              <a:t>ij</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baseline="-25000" smtClean="0">
                <a:latin typeface="Arial" pitchFamily="34" charset="0"/>
                <a:cs typeface="Arial" pitchFamily="34" charset="0"/>
              </a:rPr>
              <a:t>ij</a:t>
            </a:r>
            <a:r>
              <a:rPr lang="en-US" sz="2000" smtClean="0">
                <a:latin typeface="Arial" pitchFamily="34" charset="0"/>
                <a:cs typeface="Arial" pitchFamily="34" charset="0"/>
              </a:rPr>
              <a:t>] =</a:t>
            </a:r>
            <a:r>
              <a:rPr lang="el-GR" sz="2000" smtClean="0">
                <a:latin typeface="Arial" pitchFamily="34" charset="0"/>
                <a:cs typeface="Arial" pitchFamily="34" charset="0"/>
              </a:rPr>
              <a:t>Φ</a:t>
            </a:r>
            <a:r>
              <a:rPr lang="en-US" sz="2000" smtClean="0">
                <a:latin typeface="Arial" pitchFamily="34" charset="0"/>
                <a:cs typeface="Arial" pitchFamily="34" charset="0"/>
              </a:rPr>
              <a:t>(</a:t>
            </a:r>
            <a:r>
              <a:rPr lang="el-GR" sz="2000" b="1" smtClean="0">
                <a:latin typeface="Arial" pitchFamily="34" charset="0"/>
                <a:cs typeface="Arial" pitchFamily="34" charset="0"/>
              </a:rPr>
              <a:t>β</a:t>
            </a:r>
            <a:r>
              <a:rPr lang="en-US" sz="2000" baseline="-25000" smtClean="0">
                <a:latin typeface="Arial" pitchFamily="34" charset="0"/>
                <a:cs typeface="Arial" pitchFamily="34" charset="0"/>
              </a:rPr>
              <a:t>j</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baseline="-25000" smtClean="0">
                <a:latin typeface="Arial" pitchFamily="34" charset="0"/>
                <a:cs typeface="Arial" pitchFamily="34" charset="0"/>
              </a:rPr>
              <a:t>ij</a:t>
            </a:r>
            <a:r>
              <a:rPr lang="en-US" sz="2000" smtClean="0">
                <a:latin typeface="Arial" pitchFamily="34" charset="0"/>
                <a:cs typeface="Arial" pitchFamily="34" charset="0"/>
              </a:rPr>
              <a:t>)  (Univariate probability)</a:t>
            </a:r>
          </a:p>
          <a:p>
            <a:pPr lvl="1" eaLnBrk="1" hangingPunct="1">
              <a:lnSpc>
                <a:spcPct val="90000"/>
              </a:lnSpc>
            </a:pPr>
            <a:r>
              <a:rPr lang="en-US" sz="2000" smtClean="0">
                <a:latin typeface="Arial" pitchFamily="34" charset="0"/>
                <a:cs typeface="Arial" pitchFamily="34" charset="0"/>
              </a:rPr>
              <a:t>Partials of E[y</a:t>
            </a:r>
            <a:r>
              <a:rPr lang="en-US" sz="2000" baseline="-25000" smtClean="0">
                <a:latin typeface="Arial" pitchFamily="34" charset="0"/>
                <a:cs typeface="Arial" pitchFamily="34" charset="0"/>
              </a:rPr>
              <a:t>i1</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baseline="-25000" smtClean="0">
                <a:latin typeface="Arial" pitchFamily="34" charset="0"/>
                <a:cs typeface="Arial" pitchFamily="34" charset="0"/>
              </a:rPr>
              <a:t>i1</a:t>
            </a:r>
            <a:r>
              <a:rPr lang="en-US" sz="2000" smtClean="0">
                <a:latin typeface="Arial" pitchFamily="34" charset="0"/>
                <a:cs typeface="Arial" pitchFamily="34" charset="0"/>
              </a:rPr>
              <a:t>,</a:t>
            </a:r>
            <a:r>
              <a:rPr lang="en-US" sz="2000" b="1" smtClean="0">
                <a:latin typeface="Arial" pitchFamily="34" charset="0"/>
                <a:cs typeface="Arial" pitchFamily="34" charset="0"/>
              </a:rPr>
              <a:t>x</a:t>
            </a:r>
            <a:r>
              <a:rPr lang="en-US" sz="2000" baseline="-25000" smtClean="0">
                <a:latin typeface="Arial" pitchFamily="34" charset="0"/>
                <a:cs typeface="Arial" pitchFamily="34" charset="0"/>
              </a:rPr>
              <a:t>i2</a:t>
            </a:r>
            <a:r>
              <a:rPr lang="en-US" sz="2000" smtClean="0">
                <a:latin typeface="Arial" pitchFamily="34" charset="0"/>
                <a:cs typeface="Arial" pitchFamily="34" charset="0"/>
              </a:rPr>
              <a:t>,y</a:t>
            </a:r>
            <a:r>
              <a:rPr lang="en-US" sz="2000" baseline="-25000" smtClean="0">
                <a:latin typeface="Arial" pitchFamily="34" charset="0"/>
                <a:cs typeface="Arial" pitchFamily="34" charset="0"/>
              </a:rPr>
              <a:t>i2</a:t>
            </a:r>
            <a:r>
              <a:rPr lang="en-US" sz="2000" smtClean="0">
                <a:latin typeface="Arial" pitchFamily="34" charset="0"/>
                <a:cs typeface="Arial" pitchFamily="34" charset="0"/>
              </a:rPr>
              <a:t>=1] = P(y</a:t>
            </a:r>
            <a:r>
              <a:rPr lang="en-US" sz="2000" baseline="-25000" smtClean="0">
                <a:latin typeface="Arial" pitchFamily="34" charset="0"/>
                <a:cs typeface="Arial" pitchFamily="34" charset="0"/>
              </a:rPr>
              <a:t>i1</a:t>
            </a:r>
            <a:r>
              <a:rPr lang="en-US" sz="2000" smtClean="0">
                <a:latin typeface="Arial" pitchFamily="34" charset="0"/>
                <a:cs typeface="Arial" pitchFamily="34" charset="0"/>
              </a:rPr>
              <a:t>,y</a:t>
            </a:r>
            <a:r>
              <a:rPr lang="en-US" sz="2000" baseline="-25000" smtClean="0">
                <a:latin typeface="Arial" pitchFamily="34" charset="0"/>
                <a:cs typeface="Arial" pitchFamily="34" charset="0"/>
              </a:rPr>
              <a:t>i2</a:t>
            </a:r>
            <a:r>
              <a:rPr lang="en-US" sz="2000" smtClean="0">
                <a:latin typeface="Arial" pitchFamily="34" charset="0"/>
                <a:cs typeface="Arial" pitchFamily="34" charset="0"/>
              </a:rPr>
              <a:t>=1)/Prob[y</a:t>
            </a:r>
            <a:r>
              <a:rPr lang="en-US" sz="2000" baseline="-25000" smtClean="0">
                <a:latin typeface="Arial" pitchFamily="34" charset="0"/>
                <a:cs typeface="Arial" pitchFamily="34" charset="0"/>
              </a:rPr>
              <a:t>i2</a:t>
            </a:r>
            <a:r>
              <a:rPr lang="en-US" sz="2000" smtClean="0">
                <a:latin typeface="Arial" pitchFamily="34" charset="0"/>
                <a:cs typeface="Arial" pitchFamily="34" charset="0"/>
              </a:rPr>
              <a:t>=1]</a:t>
            </a:r>
          </a:p>
          <a:p>
            <a:pPr eaLnBrk="1" hangingPunct="1">
              <a:lnSpc>
                <a:spcPct val="90000"/>
              </a:lnSpc>
            </a:pPr>
            <a:r>
              <a:rPr lang="en-US" sz="2400" smtClean="0">
                <a:latin typeface="Arial" pitchFamily="34" charset="0"/>
                <a:cs typeface="Arial" pitchFamily="34" charset="0"/>
              </a:rPr>
              <a:t>Note marginal effects involve both sets of regressors. </a:t>
            </a:r>
            <a:br>
              <a:rPr lang="en-US" sz="2400" smtClean="0">
                <a:latin typeface="Arial" pitchFamily="34" charset="0"/>
                <a:cs typeface="Arial" pitchFamily="34" charset="0"/>
              </a:rPr>
            </a:br>
            <a:r>
              <a:rPr lang="en-US" sz="2400" smtClean="0">
                <a:latin typeface="Arial" pitchFamily="34" charset="0"/>
                <a:cs typeface="Arial" pitchFamily="34" charset="0"/>
              </a:rPr>
              <a:t>If there are common variables, there are two effects </a:t>
            </a:r>
            <a:br>
              <a:rPr lang="en-US" sz="2400" smtClean="0">
                <a:latin typeface="Arial" pitchFamily="34" charset="0"/>
                <a:cs typeface="Arial" pitchFamily="34" charset="0"/>
              </a:rPr>
            </a:br>
            <a:r>
              <a:rPr lang="en-US" sz="2400" smtClean="0">
                <a:latin typeface="Arial" pitchFamily="34" charset="0"/>
                <a:cs typeface="Arial" pitchFamily="34" charset="0"/>
              </a:rPr>
              <a:t>in the derivative that are added.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762000" y="990600"/>
            <a:ext cx="8229600" cy="530225"/>
          </a:xfrm>
        </p:spPr>
        <p:txBody>
          <a:bodyPr/>
          <a:lstStyle/>
          <a:p>
            <a:pPr eaLnBrk="1" hangingPunct="1"/>
            <a:r>
              <a:rPr lang="en-US" b="1" smtClean="0"/>
              <a:t>Bivariate Probit Conditional Means</a:t>
            </a:r>
          </a:p>
        </p:txBody>
      </p:sp>
      <p:graphicFrame>
        <p:nvGraphicFramePr>
          <p:cNvPr id="5122" name="Object 3"/>
          <p:cNvGraphicFramePr>
            <a:graphicFrameLocks noChangeAspect="1"/>
          </p:cNvGraphicFramePr>
          <p:nvPr/>
        </p:nvGraphicFramePr>
        <p:xfrm>
          <a:off x="601663" y="1828800"/>
          <a:ext cx="8288337" cy="4303713"/>
        </p:xfrm>
        <a:graphic>
          <a:graphicData uri="http://schemas.openxmlformats.org/presentationml/2006/ole">
            <p:oleObj spid="_x0000_s184322" name="Equation" r:id="rId4" imgW="5918200" imgH="3073400" progId="Equation.DSMT4">
              <p:embed/>
            </p:oleObj>
          </a:graphicData>
        </a:graphic>
      </p:graphicFrame>
      <p:sp>
        <p:nvSpPr>
          <p:cNvPr id="5124" name="Rectangle 9"/>
          <p:cNvSpPr>
            <a:spLocks noChangeArrowheads="1"/>
          </p:cNvSpPr>
          <p:nvPr/>
        </p:nvSpPr>
        <p:spPr bwMode="auto">
          <a:xfrm>
            <a:off x="609600" y="1752600"/>
            <a:ext cx="3505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5" name="Rectangle 11"/>
          <p:cNvSpPr>
            <a:spLocks noChangeArrowheads="1"/>
          </p:cNvSpPr>
          <p:nvPr/>
        </p:nvSpPr>
        <p:spPr bwMode="auto">
          <a:xfrm>
            <a:off x="609600" y="4191000"/>
            <a:ext cx="60198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 name="Rectangle 9"/>
          <p:cNvSpPr>
            <a:spLocks noChangeArrowheads="1"/>
          </p:cNvSpPr>
          <p:nvPr/>
        </p:nvSpPr>
        <p:spPr bwMode="auto">
          <a:xfrm>
            <a:off x="609600" y="2133600"/>
            <a:ext cx="2895600" cy="304800"/>
          </a:xfrm>
          <a:prstGeom prst="rect">
            <a:avLst/>
          </a:prstGeom>
          <a:solidFill>
            <a:srgbClr val="7030A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685800" y="1371600"/>
            <a:ext cx="8229600" cy="530225"/>
          </a:xfrm>
        </p:spPr>
        <p:txBody>
          <a:bodyPr/>
          <a:lstStyle/>
          <a:p>
            <a:pPr eaLnBrk="1" hangingPunct="1"/>
            <a:r>
              <a:rPr lang="en-US" sz="3200" b="1" smtClean="0"/>
              <a:t>Direct Effects</a:t>
            </a:r>
            <a:br>
              <a:rPr lang="en-US" sz="3200" b="1" smtClean="0"/>
            </a:br>
            <a:r>
              <a:rPr lang="en-US" sz="3200" b="1" smtClean="0"/>
              <a:t>Derivatives of E[y</a:t>
            </a:r>
            <a:r>
              <a:rPr lang="en-US" sz="3200" b="1" baseline="-25000" smtClean="0"/>
              <a:t>1</a:t>
            </a:r>
            <a:r>
              <a:rPr lang="en-US" sz="3200" b="1" smtClean="0"/>
              <a:t>|x</a:t>
            </a:r>
            <a:r>
              <a:rPr lang="en-US" sz="3200" b="1" baseline="-25000" smtClean="0"/>
              <a:t>1</a:t>
            </a:r>
            <a:r>
              <a:rPr lang="en-US" sz="3200" b="1" smtClean="0"/>
              <a:t>,x</a:t>
            </a:r>
            <a:r>
              <a:rPr lang="en-US" sz="3200" b="1" baseline="-25000" smtClean="0"/>
              <a:t>2</a:t>
            </a:r>
            <a:r>
              <a:rPr lang="en-US" sz="3200" b="1" smtClean="0"/>
              <a:t>,y</a:t>
            </a:r>
            <a:r>
              <a:rPr lang="en-US" sz="3200" b="1" baseline="-25000" smtClean="0"/>
              <a:t>2</a:t>
            </a:r>
            <a:r>
              <a:rPr lang="en-US" sz="3200" b="1" smtClean="0"/>
              <a:t>=1] wrt x</a:t>
            </a:r>
            <a:r>
              <a:rPr lang="en-US" sz="3200" b="1" baseline="-25000" smtClean="0"/>
              <a:t>1</a:t>
            </a:r>
          </a:p>
        </p:txBody>
      </p:sp>
      <p:sp>
        <p:nvSpPr>
          <p:cNvPr id="29699" name="Text Box 3"/>
          <p:cNvSpPr txBox="1">
            <a:spLocks noChangeArrowheads="1"/>
          </p:cNvSpPr>
          <p:nvPr/>
        </p:nvSpPr>
        <p:spPr bwMode="auto">
          <a:xfrm>
            <a:off x="457200" y="1981200"/>
            <a:ext cx="8382000" cy="4452938"/>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.00382760      .00022088    17.329   .0000    43.5256898</a:t>
            </a:r>
          </a:p>
          <a:p>
            <a:r>
              <a:rPr lang="en-US" sz="1400" b="1">
                <a:latin typeface="Courier New" pitchFamily="49" charset="0"/>
              </a:rPr>
              <a:t> FEMALE         .08857260      .00519658    17.044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.000000   ......(Fixed Parameter).......     .35208362</a:t>
            </a:r>
          </a:p>
          <a:p>
            <a:r>
              <a:rPr lang="en-US" sz="1400" b="1">
                <a:latin typeface="Courier New" pitchFamily="49" charset="0"/>
              </a:rPr>
              <a:t> HHKIDS           .000000   ......(Fixed Parameter).......     .40273000</a:t>
            </a:r>
          </a:p>
          <a:p>
            <a:pPr>
              <a:spcBef>
                <a:spcPct val="50000"/>
              </a:spcBef>
            </a:pPr>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685800" y="1371600"/>
            <a:ext cx="8229600" cy="530225"/>
          </a:xfrm>
        </p:spPr>
        <p:txBody>
          <a:bodyPr/>
          <a:lstStyle/>
          <a:p>
            <a:pPr eaLnBrk="1" hangingPunct="1"/>
            <a:r>
              <a:rPr lang="en-US" sz="3200" b="1" smtClean="0"/>
              <a:t>Indirect Effects</a:t>
            </a:r>
            <a:br>
              <a:rPr lang="en-US" sz="3200" b="1" smtClean="0"/>
            </a:br>
            <a:r>
              <a:rPr lang="en-US" sz="3200" b="1" smtClean="0"/>
              <a:t>Derivatives of E[y</a:t>
            </a:r>
            <a:r>
              <a:rPr lang="en-US" sz="3200" b="1" baseline="-25000" smtClean="0"/>
              <a:t>1</a:t>
            </a:r>
            <a:r>
              <a:rPr lang="en-US" sz="3200" b="1" smtClean="0"/>
              <a:t>|x</a:t>
            </a:r>
            <a:r>
              <a:rPr lang="en-US" sz="3200" b="1" baseline="-25000" smtClean="0"/>
              <a:t>1</a:t>
            </a:r>
            <a:r>
              <a:rPr lang="en-US" sz="3200" b="1" smtClean="0"/>
              <a:t>,x</a:t>
            </a:r>
            <a:r>
              <a:rPr lang="en-US" sz="3200" b="1" baseline="-25000" smtClean="0"/>
              <a:t>2</a:t>
            </a:r>
            <a:r>
              <a:rPr lang="en-US" sz="3200" b="1" smtClean="0"/>
              <a:t>,y</a:t>
            </a:r>
            <a:r>
              <a:rPr lang="en-US" sz="3200" b="1" baseline="-25000" smtClean="0"/>
              <a:t>2</a:t>
            </a:r>
            <a:r>
              <a:rPr lang="en-US" sz="3200" b="1" smtClean="0"/>
              <a:t>=1] wrt x</a:t>
            </a:r>
            <a:r>
              <a:rPr lang="en-US" sz="3200" b="1" baseline="-25000" smtClean="0"/>
              <a:t>2</a:t>
            </a:r>
          </a:p>
        </p:txBody>
      </p:sp>
      <p:sp>
        <p:nvSpPr>
          <p:cNvPr id="30723" name="Text Box 3"/>
          <p:cNvSpPr txBox="1">
            <a:spLocks noChangeArrowheads="1"/>
          </p:cNvSpPr>
          <p:nvPr/>
        </p:nvSpPr>
        <p:spPr bwMode="auto">
          <a:xfrm>
            <a:off x="457200" y="1905000"/>
            <a:ext cx="8382000" cy="45466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indirect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-.00035034    .697563D-04    -5.022   .0000    43.5256898</a:t>
            </a:r>
          </a:p>
          <a:p>
            <a:r>
              <a:rPr lang="en-US" sz="1400" b="1">
                <a:latin typeface="Courier New" pitchFamily="49" charset="0"/>
              </a:rPr>
              <a:t> FEMALE        -.00835397      .00150062    -5.567   .0000     .47877479</a:t>
            </a:r>
          </a:p>
          <a:p>
            <a:r>
              <a:rPr lang="en-US" sz="1400" b="1">
                <a:latin typeface="Courier New" pitchFamily="49" charset="0"/>
              </a:rPr>
              <a:t> EDUC             .000000   ......(Fixed Parameter).......    11.3206310</a:t>
            </a:r>
          </a:p>
          <a:p>
            <a:r>
              <a:rPr lang="en-US" sz="1400" b="1">
                <a:latin typeface="Courier New" pitchFamily="49" charset="0"/>
              </a:rPr>
              <a:t> MARRIED          .000000   ......(Fixed Parameter).......     .75861817</a:t>
            </a:r>
          </a:p>
          <a:p>
            <a:r>
              <a:rPr lang="en-US" sz="1400" b="1">
                <a:latin typeface="Courier New" pitchFamily="49" charset="0"/>
              </a:rPr>
              <a:t> WORKING          .000000   ......(Fixed Parameter).......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a:p>
            <a:pPr>
              <a:spcBef>
                <a:spcPct val="50000"/>
              </a:spcBef>
            </a:pP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762000" y="1371600"/>
            <a:ext cx="8229600" cy="530225"/>
          </a:xfrm>
        </p:spPr>
        <p:txBody>
          <a:bodyPr/>
          <a:lstStyle/>
          <a:p>
            <a:pPr eaLnBrk="1" hangingPunct="1"/>
            <a:r>
              <a:rPr lang="en-US" sz="3200" b="1" smtClean="0"/>
              <a:t>Marginal Effects: Total Effects</a:t>
            </a:r>
            <a:br>
              <a:rPr lang="en-US" sz="3200" b="1" smtClean="0"/>
            </a:br>
            <a:r>
              <a:rPr lang="en-US" sz="3200" b="1" smtClean="0"/>
              <a:t>Sum of Two Derivative Vectors</a:t>
            </a:r>
          </a:p>
        </p:txBody>
      </p:sp>
      <p:sp>
        <p:nvSpPr>
          <p:cNvPr id="31747" name="Text Box 3"/>
          <p:cNvSpPr txBox="1">
            <a:spLocks noChangeArrowheads="1"/>
          </p:cNvSpPr>
          <p:nvPr/>
        </p:nvSpPr>
        <p:spPr bwMode="auto">
          <a:xfrm>
            <a:off x="457200" y="2057400"/>
            <a:ext cx="83820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Total effects reported = direct+indirect.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.00347726      .00022941    15.157   .0000    43.5256898</a:t>
            </a:r>
          </a:p>
          <a:p>
            <a:r>
              <a:rPr lang="en-US" sz="1400" b="1">
                <a:latin typeface="Courier New" pitchFamily="49" charset="0"/>
              </a:rPr>
              <a:t> FEMALE         .08021863      .00535648    14.976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762000" y="1524000"/>
            <a:ext cx="8229600" cy="530225"/>
          </a:xfrm>
        </p:spPr>
        <p:txBody>
          <a:bodyPr/>
          <a:lstStyle/>
          <a:p>
            <a:pPr eaLnBrk="1" hangingPunct="1"/>
            <a:r>
              <a:rPr lang="en-US" b="1" smtClean="0"/>
              <a:t>Marginal Effects: Dummy Variables</a:t>
            </a:r>
            <a:br>
              <a:rPr lang="en-US" b="1" smtClean="0"/>
            </a:br>
            <a:r>
              <a:rPr lang="en-US" b="1" smtClean="0"/>
              <a:t>Using Differences of Probabilities</a:t>
            </a:r>
          </a:p>
        </p:txBody>
      </p:sp>
      <p:sp>
        <p:nvSpPr>
          <p:cNvPr id="32771" name="Text Box 3"/>
          <p:cNvSpPr txBox="1">
            <a:spLocks noChangeArrowheads="1"/>
          </p:cNvSpPr>
          <p:nvPr/>
        </p:nvSpPr>
        <p:spPr bwMode="auto">
          <a:xfrm>
            <a:off x="1371600" y="2133600"/>
            <a:ext cx="7086600" cy="26447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Analysis of dummy variables in the model. The effects are |</a:t>
            </a:r>
          </a:p>
          <a:p>
            <a:r>
              <a:rPr lang="en-US" sz="1400" b="1">
                <a:latin typeface="Courier New" pitchFamily="49" charset="0"/>
              </a:rPr>
              <a:t>| computed using E[y1|y2=1,d=1] - E[y1|y2=1,d=0] where d is |</a:t>
            </a:r>
          </a:p>
          <a:p>
            <a:r>
              <a:rPr lang="en-US" sz="1400" b="1">
                <a:latin typeface="Courier New" pitchFamily="49" charset="0"/>
              </a:rPr>
              <a:t>| the variable. Variances use the delta method.  The effect |</a:t>
            </a:r>
          </a:p>
          <a:p>
            <a:r>
              <a:rPr lang="en-US" sz="1400" b="1">
                <a:latin typeface="Courier New" pitchFamily="49" charset="0"/>
              </a:rPr>
              <a:t>| accounts for all appearances of the variable in the model.|</a:t>
            </a:r>
          </a:p>
          <a:p>
            <a:r>
              <a:rPr lang="en-US" sz="1400" b="1">
                <a:latin typeface="Courier New" pitchFamily="49" charset="0"/>
              </a:rPr>
              <a:t>+-----------------------------------------------------------+</a:t>
            </a:r>
          </a:p>
          <a:p>
            <a:r>
              <a:rPr lang="en-US" sz="1400" b="1">
                <a:latin typeface="Courier New" pitchFamily="49" charset="0"/>
              </a:rPr>
              <a:t>|Variable      Effect   Standard error     t ratio  (deriv) |</a:t>
            </a:r>
          </a:p>
          <a:p>
            <a:r>
              <a:rPr lang="en-US" sz="1400" b="1">
                <a:latin typeface="Courier New" pitchFamily="49" charset="0"/>
              </a:rPr>
              <a:t>+-----------------------------------------------------------+</a:t>
            </a:r>
          </a:p>
          <a:p>
            <a:r>
              <a:rPr lang="en-US" sz="1400" b="1">
                <a:latin typeface="Courier New" pitchFamily="49" charset="0"/>
              </a:rPr>
              <a:t> FEMALE       .079694     .005290           15.065  (.080219)</a:t>
            </a:r>
          </a:p>
          <a:p>
            <a:r>
              <a:rPr lang="en-US" sz="1400" b="1">
                <a:latin typeface="Courier New" pitchFamily="49" charset="0"/>
              </a:rPr>
              <a:t> MARRIED      .000611     .005070             .121  (.000511)</a:t>
            </a:r>
          </a:p>
          <a:p>
            <a:r>
              <a:rPr lang="en-US" sz="1400" b="1">
                <a:latin typeface="Courier New" pitchFamily="49" charset="0"/>
              </a:rPr>
              <a:t> WORKING     -.022485     .005044           -4.457 (-.022807)</a:t>
            </a:r>
          </a:p>
          <a:p>
            <a:r>
              <a:rPr lang="en-US" sz="1400" b="1">
                <a:latin typeface="Courier New" pitchFamily="49" charset="0"/>
              </a:rPr>
              <a:t> HHKIDS       .000348     .001641             .212  (.000348)</a:t>
            </a:r>
          </a:p>
        </p:txBody>
      </p:sp>
      <p:sp>
        <p:nvSpPr>
          <p:cNvPr id="32772" name="Rectangle 5"/>
          <p:cNvSpPr>
            <a:spLocks noChangeArrowheads="1"/>
          </p:cNvSpPr>
          <p:nvPr/>
        </p:nvSpPr>
        <p:spPr bwMode="auto">
          <a:xfrm>
            <a:off x="6858000" y="3429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3" name="Rectangle 6"/>
          <p:cNvSpPr>
            <a:spLocks noChangeArrowheads="1"/>
          </p:cNvSpPr>
          <p:nvPr/>
        </p:nvSpPr>
        <p:spPr bwMode="auto">
          <a:xfrm>
            <a:off x="2743200" y="3429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6" name="TextBox 5"/>
          <p:cNvSpPr txBox="1"/>
          <p:nvPr/>
        </p:nvSpPr>
        <p:spPr>
          <a:xfrm>
            <a:off x="2133600" y="4953000"/>
            <a:ext cx="2438400" cy="523220"/>
          </a:xfrm>
          <a:prstGeom prst="rect">
            <a:avLst/>
          </a:prstGeom>
          <a:noFill/>
          <a:ln w="12700">
            <a:solidFill>
              <a:schemeClr val="tx1"/>
            </a:solidFill>
          </a:ln>
        </p:spPr>
        <p:txBody>
          <a:bodyPr wrap="square" rtlCol="0">
            <a:spAutoFit/>
          </a:bodyPr>
          <a:lstStyle/>
          <a:p>
            <a:r>
              <a:rPr lang="en-US" sz="1400" b="1" smtClean="0">
                <a:latin typeface="Arial" pitchFamily="34" charset="0"/>
                <a:cs typeface="Arial" pitchFamily="34" charset="0"/>
              </a:rPr>
              <a:t>Computed using difference of probabilities</a:t>
            </a:r>
            <a:endParaRPr lang="en-US" sz="1400" b="1">
              <a:latin typeface="Arial" pitchFamily="34" charset="0"/>
              <a:cs typeface="Arial" pitchFamily="34" charset="0"/>
            </a:endParaRPr>
          </a:p>
        </p:txBody>
      </p:sp>
      <p:sp>
        <p:nvSpPr>
          <p:cNvPr id="7" name="TextBox 6"/>
          <p:cNvSpPr txBox="1"/>
          <p:nvPr/>
        </p:nvSpPr>
        <p:spPr>
          <a:xfrm>
            <a:off x="6324600" y="4963180"/>
            <a:ext cx="2438400" cy="523220"/>
          </a:xfrm>
          <a:prstGeom prst="rect">
            <a:avLst/>
          </a:prstGeom>
          <a:noFill/>
          <a:ln w="12700">
            <a:solidFill>
              <a:schemeClr val="tx1"/>
            </a:solidFill>
          </a:ln>
        </p:spPr>
        <p:txBody>
          <a:bodyPr wrap="square" rtlCol="0">
            <a:spAutoFit/>
          </a:bodyPr>
          <a:lstStyle/>
          <a:p>
            <a:r>
              <a:rPr lang="en-US" sz="1400" b="1" smtClean="0">
                <a:latin typeface="Arial" pitchFamily="34" charset="0"/>
                <a:cs typeface="Arial" pitchFamily="34" charset="0"/>
              </a:rPr>
              <a:t>Computed using scaled coefficients</a:t>
            </a:r>
            <a:endParaRPr lang="en-US" sz="1400"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idx="4294967295"/>
          </p:nvPr>
        </p:nvSpPr>
        <p:spPr>
          <a:xfrm>
            <a:off x="685800" y="2895600"/>
            <a:ext cx="7696200" cy="1676400"/>
          </a:xfrm>
        </p:spPr>
        <p:txBody>
          <a:bodyPr/>
          <a:lstStyle/>
          <a:p>
            <a:pPr eaLnBrk="1" hangingPunct="1"/>
            <a:r>
              <a:rPr lang="en-US" sz="7200" smtClean="0"/>
              <a:t>       Simultaneous Equations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685800" y="1143000"/>
            <a:ext cx="8229600" cy="530225"/>
          </a:xfrm>
        </p:spPr>
        <p:txBody>
          <a:bodyPr/>
          <a:lstStyle/>
          <a:p>
            <a:pPr eaLnBrk="1" hangingPunct="1"/>
            <a:r>
              <a:rPr lang="en-US" sz="3600" smtClean="0">
                <a:latin typeface="Arial" pitchFamily="34" charset="0"/>
                <a:cs typeface="Arial" pitchFamily="34" charset="0"/>
              </a:rPr>
              <a:t>A Simultaneous Equations Model</a:t>
            </a:r>
          </a:p>
        </p:txBody>
      </p:sp>
      <p:graphicFrame>
        <p:nvGraphicFramePr>
          <p:cNvPr id="7170" name="Object 3"/>
          <p:cNvGraphicFramePr>
            <a:graphicFrameLocks noGrp="1" noChangeAspect="1"/>
          </p:cNvGraphicFramePr>
          <p:nvPr>
            <p:ph idx="4294967295"/>
          </p:nvPr>
        </p:nvGraphicFramePr>
        <p:xfrm>
          <a:off x="2133600" y="1828800"/>
          <a:ext cx="5605463" cy="3521810"/>
        </p:xfrm>
        <a:graphic>
          <a:graphicData uri="http://schemas.openxmlformats.org/presentationml/2006/ole">
            <p:oleObj spid="_x0000_s186370" name="Equation" r:id="rId4" imgW="2971800" imgH="1866900" progId="Equation.DSMT4">
              <p:embed/>
            </p:oleObj>
          </a:graphicData>
        </a:graphic>
      </p:graphicFrame>
      <p:sp>
        <p:nvSpPr>
          <p:cNvPr id="4" name="TextBox 3"/>
          <p:cNvSpPr txBox="1"/>
          <p:nvPr/>
        </p:nvSpPr>
        <p:spPr>
          <a:xfrm>
            <a:off x="1752600" y="5562600"/>
            <a:ext cx="5943600" cy="830997"/>
          </a:xfrm>
          <a:prstGeom prst="rect">
            <a:avLst/>
          </a:prstGeom>
          <a:noFill/>
          <a:ln w="12700">
            <a:solidFill>
              <a:schemeClr val="tx1"/>
            </a:solidFill>
          </a:ln>
        </p:spPr>
        <p:txBody>
          <a:bodyPr wrap="square" rtlCol="0">
            <a:spAutoFit/>
          </a:bodyPr>
          <a:lstStyle/>
          <a:p>
            <a:r>
              <a:rPr lang="en-US" sz="1200" b="1" smtClean="0">
                <a:latin typeface="Courier New" pitchFamily="49" charset="0"/>
                <a:cs typeface="Courier New" pitchFamily="49" charset="0"/>
              </a:rPr>
              <a:t>bivariate probit;lhs=doctor,hospital</a:t>
            </a:r>
          </a:p>
          <a:p>
            <a:r>
              <a:rPr lang="en-US" sz="1200" b="1" smtClean="0">
                <a:latin typeface="Courier New" pitchFamily="49" charset="0"/>
                <a:cs typeface="Courier New" pitchFamily="49" charset="0"/>
              </a:rPr>
              <a:t>        ;rh1=one,age,educ,married,female,hospital</a:t>
            </a:r>
          </a:p>
          <a:p>
            <a:r>
              <a:rPr lang="en-US" sz="1200" b="1" smtClean="0">
                <a:latin typeface="Courier New" pitchFamily="49" charset="0"/>
                <a:cs typeface="Courier New" pitchFamily="49" charset="0"/>
              </a:rPr>
              <a:t>        ;rh2=one,age,educ,married,female,doctor$</a:t>
            </a:r>
          </a:p>
          <a:p>
            <a:r>
              <a:rPr lang="en-US" sz="1200" b="1" smtClean="0">
                <a:solidFill>
                  <a:srgbClr val="FF0000"/>
                </a:solidFill>
                <a:latin typeface="Courier New" pitchFamily="49" charset="0"/>
                <a:cs typeface="Courier New" pitchFamily="49" charset="0"/>
              </a:rPr>
              <a:t>Error   809: Fully simultaneous BVP model is not identified</a:t>
            </a:r>
          </a:p>
        </p:txBody>
      </p:sp>
      <p:sp>
        <p:nvSpPr>
          <p:cNvPr id="5" name="Rectangle 4"/>
          <p:cNvSpPr/>
          <p:nvPr/>
        </p:nvSpPr>
        <p:spPr bwMode="auto">
          <a:xfrm>
            <a:off x="3429000" y="2209800"/>
            <a:ext cx="762000" cy="914400"/>
          </a:xfrm>
          <a:prstGeom prst="rect">
            <a:avLst/>
          </a:prstGeom>
          <a:solidFill>
            <a:srgbClr val="FF000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81000" y="685800"/>
            <a:ext cx="8229600" cy="1139825"/>
          </a:xfrm>
        </p:spPr>
        <p:txBody>
          <a:bodyPr/>
          <a:lstStyle/>
          <a:p>
            <a:pPr eaLnBrk="1" hangingPunct="1"/>
            <a:r>
              <a:rPr lang="en-US" sz="2400" b="1" smtClean="0"/>
              <a:t>Fully Simultaneous ‘Model’</a:t>
            </a:r>
            <a:br>
              <a:rPr lang="en-US" sz="2400" b="1" smtClean="0"/>
            </a:br>
            <a:r>
              <a:rPr lang="en-US" sz="2400" b="1" smtClean="0"/>
              <a:t>(Obtained by bypassing internal control)</a:t>
            </a:r>
          </a:p>
        </p:txBody>
      </p:sp>
      <p:sp>
        <p:nvSpPr>
          <p:cNvPr id="36867" name="Text Box 4"/>
          <p:cNvSpPr txBox="1">
            <a:spLocks noChangeArrowheads="1"/>
          </p:cNvSpPr>
          <p:nvPr/>
        </p:nvSpPr>
        <p:spPr bwMode="auto">
          <a:xfrm>
            <a:off x="1066800" y="1981200"/>
            <a:ext cx="7010400" cy="4656138"/>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
        <p:nvSpPr>
          <p:cNvPr id="4" name="Rectangle 3"/>
          <p:cNvSpPr/>
          <p:nvPr/>
        </p:nvSpPr>
        <p:spPr bwMode="auto">
          <a:xfrm>
            <a:off x="1109135" y="6045198"/>
            <a:ext cx="6629400" cy="457200"/>
          </a:xfrm>
          <a:prstGeom prst="rect">
            <a:avLst/>
          </a:prstGeom>
          <a:solidFill>
            <a:srgbClr val="FF000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762000" y="1066800"/>
            <a:ext cx="8229600" cy="530225"/>
          </a:xfrm>
        </p:spPr>
        <p:txBody>
          <a:bodyPr/>
          <a:lstStyle/>
          <a:p>
            <a:pPr eaLnBrk="1" hangingPunct="1"/>
            <a:r>
              <a:rPr lang="en-US" sz="3200" b="1" smtClean="0">
                <a:latin typeface="Arial" pitchFamily="34" charset="0"/>
                <a:cs typeface="Arial" pitchFamily="34" charset="0"/>
              </a:rPr>
              <a:t>A Latent Simultaneous Equations Model</a:t>
            </a:r>
          </a:p>
        </p:txBody>
      </p:sp>
      <p:graphicFrame>
        <p:nvGraphicFramePr>
          <p:cNvPr id="8194" name="Object 3"/>
          <p:cNvGraphicFramePr>
            <a:graphicFrameLocks noGrp="1" noChangeAspect="1"/>
          </p:cNvGraphicFramePr>
          <p:nvPr>
            <p:ph idx="4294967295"/>
          </p:nvPr>
        </p:nvGraphicFramePr>
        <p:xfrm>
          <a:off x="1447800" y="1752600"/>
          <a:ext cx="6319838" cy="4168775"/>
        </p:xfrm>
        <a:graphic>
          <a:graphicData uri="http://schemas.openxmlformats.org/presentationml/2006/ole">
            <p:oleObj spid="_x0000_s187394" name="Equation" r:id="rId4" imgW="4737100" imgH="3124200" progId="Equation.DSMT4">
              <p:embed/>
            </p:oleObj>
          </a:graphicData>
        </a:graphic>
      </p:graphicFrame>
      <p:sp>
        <p:nvSpPr>
          <p:cNvPr id="8196" name="Rectangle 5"/>
          <p:cNvSpPr>
            <a:spLocks noChangeArrowheads="1"/>
          </p:cNvSpPr>
          <p:nvPr/>
        </p:nvSpPr>
        <p:spPr bwMode="auto">
          <a:xfrm>
            <a:off x="2895600" y="2057400"/>
            <a:ext cx="6096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idx="4294967295"/>
          </p:nvPr>
        </p:nvSpPr>
        <p:spPr>
          <a:xfrm>
            <a:off x="762000" y="990600"/>
            <a:ext cx="8229600" cy="530225"/>
          </a:xfrm>
        </p:spPr>
        <p:txBody>
          <a:bodyPr/>
          <a:lstStyle/>
          <a:p>
            <a:pPr eaLnBrk="1" hangingPunct="1"/>
            <a:r>
              <a:rPr lang="en-US" sz="2800" b="1" smtClean="0">
                <a:latin typeface="Arial" pitchFamily="34" charset="0"/>
                <a:cs typeface="Arial" pitchFamily="34" charset="0"/>
              </a:rPr>
              <a:t>A Recursive Simultaneous Equations Model</a:t>
            </a:r>
          </a:p>
        </p:txBody>
      </p:sp>
      <p:graphicFrame>
        <p:nvGraphicFramePr>
          <p:cNvPr id="9218" name="Object 3"/>
          <p:cNvGraphicFramePr>
            <a:graphicFrameLocks noGrp="1" noChangeAspect="1"/>
          </p:cNvGraphicFramePr>
          <p:nvPr>
            <p:ph idx="4294967295"/>
          </p:nvPr>
        </p:nvGraphicFramePr>
        <p:xfrm>
          <a:off x="1452563" y="1778000"/>
          <a:ext cx="6161087" cy="3779838"/>
        </p:xfrm>
        <a:graphic>
          <a:graphicData uri="http://schemas.openxmlformats.org/presentationml/2006/ole">
            <p:oleObj spid="_x0000_s188418" name="Equation" r:id="rId4" imgW="4140200" imgH="2540000" progId="Equation.DSMT4">
              <p:embed/>
            </p:oleObj>
          </a:graphicData>
        </a:graphic>
      </p:graphicFrame>
      <p:sp>
        <p:nvSpPr>
          <p:cNvPr id="9221" name="Rectangle 6"/>
          <p:cNvSpPr>
            <a:spLocks noChangeArrowheads="1"/>
          </p:cNvSpPr>
          <p:nvPr/>
        </p:nvSpPr>
        <p:spPr bwMode="auto">
          <a:xfrm>
            <a:off x="2667000" y="2438400"/>
            <a:ext cx="6096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2" cstate="print"/>
          <a:srcRect/>
          <a:stretch>
            <a:fillRect/>
          </a:stretch>
        </p:blipFill>
        <p:spPr bwMode="auto">
          <a:xfrm>
            <a:off x="381000" y="1905000"/>
            <a:ext cx="8391371" cy="2971800"/>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cstate="print"/>
          <a:srcRect/>
          <a:stretch>
            <a:fillRect/>
          </a:stretch>
        </p:blipFill>
        <p:spPr bwMode="auto">
          <a:xfrm>
            <a:off x="304800" y="1066800"/>
            <a:ext cx="8459819" cy="2971800"/>
          </a:xfrm>
          <a:prstGeom prst="rect">
            <a:avLst/>
          </a:prstGeom>
          <a:noFill/>
          <a:ln w="9525">
            <a:noFill/>
            <a:miter lim="800000"/>
            <a:headEnd/>
            <a:tailEnd/>
          </a:ln>
          <a:effectLst/>
        </p:spPr>
      </p:pic>
      <p:pic>
        <p:nvPicPr>
          <p:cNvPr id="348163" name="Picture 3"/>
          <p:cNvPicPr>
            <a:picLocks noChangeAspect="1" noChangeArrowheads="1"/>
          </p:cNvPicPr>
          <p:nvPr/>
        </p:nvPicPr>
        <p:blipFill>
          <a:blip r:embed="rId3" cstate="print"/>
          <a:srcRect/>
          <a:stretch>
            <a:fillRect/>
          </a:stretch>
        </p:blipFill>
        <p:spPr bwMode="auto">
          <a:xfrm>
            <a:off x="381000" y="4495800"/>
            <a:ext cx="8365436" cy="1905000"/>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2" cstate="print"/>
          <a:srcRect/>
          <a:stretch>
            <a:fillRect/>
          </a:stretch>
        </p:blipFill>
        <p:spPr bwMode="auto">
          <a:xfrm>
            <a:off x="443349" y="2057400"/>
            <a:ext cx="8319651" cy="160020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cstate="print"/>
          <a:srcRect/>
          <a:stretch>
            <a:fillRect/>
          </a:stretch>
        </p:blipFill>
        <p:spPr bwMode="auto">
          <a:xfrm>
            <a:off x="838200" y="986389"/>
            <a:ext cx="7439025" cy="5566811"/>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685800" y="2667000"/>
            <a:ext cx="7696200" cy="1676400"/>
          </a:xfrm>
        </p:spPr>
        <p:txBody>
          <a:bodyPr/>
          <a:lstStyle/>
          <a:p>
            <a:pPr eaLnBrk="1" hangingPunct="1"/>
            <a:r>
              <a:rPr lang="en-US" sz="6500" smtClean="0">
                <a:solidFill>
                  <a:srgbClr val="7030A0"/>
                </a:solidFill>
              </a:rPr>
              <a:t>Ordered Choices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685800" y="1371600"/>
            <a:ext cx="8229600" cy="530225"/>
          </a:xfrm>
        </p:spPr>
        <p:txBody>
          <a:bodyPr/>
          <a:lstStyle/>
          <a:p>
            <a:pPr eaLnBrk="1" hangingPunct="1"/>
            <a:r>
              <a:rPr lang="en-US" b="1" smtClean="0"/>
              <a:t>Ordered Discrete Outcomes</a:t>
            </a:r>
          </a:p>
        </p:txBody>
      </p:sp>
      <p:sp>
        <p:nvSpPr>
          <p:cNvPr id="19459" name="Rectangle 3"/>
          <p:cNvSpPr>
            <a:spLocks noGrp="1" noChangeArrowheads="1"/>
          </p:cNvSpPr>
          <p:nvPr>
            <p:ph type="body" idx="4294967295"/>
          </p:nvPr>
        </p:nvSpPr>
        <p:spPr>
          <a:xfrm>
            <a:off x="1524000" y="2209800"/>
            <a:ext cx="6705600" cy="3352800"/>
          </a:xfrm>
        </p:spPr>
        <p:txBody>
          <a:bodyPr/>
          <a:lstStyle/>
          <a:p>
            <a:pPr eaLnBrk="1" hangingPunct="1">
              <a:lnSpc>
                <a:spcPct val="90000"/>
              </a:lnSpc>
            </a:pPr>
            <a:r>
              <a:rPr lang="en-US" sz="2000" smtClean="0">
                <a:latin typeface="Arial" pitchFamily="34" charset="0"/>
                <a:cs typeface="Arial" pitchFamily="34" charset="0"/>
              </a:rPr>
              <a:t>E.g.: Taste test, credit rating, course grade, preference scale</a:t>
            </a:r>
          </a:p>
          <a:p>
            <a:pPr eaLnBrk="1" hangingPunct="1">
              <a:lnSpc>
                <a:spcPct val="90000"/>
              </a:lnSpc>
            </a:pPr>
            <a:r>
              <a:rPr lang="en-US" sz="2000" smtClean="0">
                <a:latin typeface="Arial" pitchFamily="34" charset="0"/>
                <a:cs typeface="Arial" pitchFamily="34" charset="0"/>
              </a:rPr>
              <a:t>Underlying random preferences: </a:t>
            </a:r>
          </a:p>
          <a:p>
            <a:pPr lvl="1" eaLnBrk="1" hangingPunct="1">
              <a:lnSpc>
                <a:spcPct val="90000"/>
              </a:lnSpc>
            </a:pPr>
            <a:r>
              <a:rPr lang="en-US" sz="1800" smtClean="0">
                <a:latin typeface="Arial" pitchFamily="34" charset="0"/>
                <a:cs typeface="Arial" pitchFamily="34" charset="0"/>
              </a:rPr>
              <a:t>Existence of an underlying continuous preference scale</a:t>
            </a:r>
          </a:p>
          <a:p>
            <a:pPr lvl="1" eaLnBrk="1" hangingPunct="1">
              <a:lnSpc>
                <a:spcPct val="90000"/>
              </a:lnSpc>
            </a:pPr>
            <a:r>
              <a:rPr lang="en-US" sz="1800" smtClean="0">
                <a:latin typeface="Arial" pitchFamily="34" charset="0"/>
                <a:cs typeface="Arial" pitchFamily="34" charset="0"/>
              </a:rPr>
              <a:t>Mapping to observed choices</a:t>
            </a:r>
          </a:p>
          <a:p>
            <a:pPr eaLnBrk="1" hangingPunct="1">
              <a:lnSpc>
                <a:spcPct val="90000"/>
              </a:lnSpc>
            </a:pPr>
            <a:r>
              <a:rPr lang="en-US" sz="2000" smtClean="0">
                <a:latin typeface="Arial" pitchFamily="34" charset="0"/>
                <a:cs typeface="Arial" pitchFamily="34" charset="0"/>
              </a:rPr>
              <a:t>Strength of preferences is reflected in the discrete outcome</a:t>
            </a:r>
          </a:p>
          <a:p>
            <a:pPr eaLnBrk="1" hangingPunct="1">
              <a:lnSpc>
                <a:spcPct val="90000"/>
              </a:lnSpc>
            </a:pPr>
            <a:r>
              <a:rPr lang="en-US" sz="2000" smtClean="0">
                <a:latin typeface="Arial" pitchFamily="34" charset="0"/>
                <a:cs typeface="Arial" pitchFamily="34" charset="0"/>
              </a:rPr>
              <a:t>Censoring and discrete measurement</a:t>
            </a:r>
          </a:p>
          <a:p>
            <a:pPr eaLnBrk="1" hangingPunct="1">
              <a:lnSpc>
                <a:spcPct val="90000"/>
              </a:lnSpc>
            </a:pPr>
            <a:r>
              <a:rPr lang="en-US" sz="2000" smtClean="0">
                <a:latin typeface="Arial" pitchFamily="34" charset="0"/>
                <a:cs typeface="Arial" pitchFamily="34" charset="0"/>
              </a:rPr>
              <a:t>The nature of ordered data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cstate="print"/>
          <a:srcRect/>
          <a:stretch>
            <a:fillRect/>
          </a:stretch>
        </p:blipFill>
        <p:spPr bwMode="auto">
          <a:xfrm>
            <a:off x="838200" y="1066800"/>
            <a:ext cx="4724400" cy="5583381"/>
          </a:xfrm>
          <a:prstGeom prst="rect">
            <a:avLst/>
          </a:prstGeom>
          <a:noFill/>
          <a:ln w="9525">
            <a:noFill/>
            <a:miter lim="800000"/>
            <a:headEnd/>
            <a:tailEnd/>
          </a:ln>
          <a:effectLst/>
        </p:spPr>
      </p:pic>
      <p:sp>
        <p:nvSpPr>
          <p:cNvPr id="3" name="TextBox 2"/>
          <p:cNvSpPr txBox="1"/>
          <p:nvPr/>
        </p:nvSpPr>
        <p:spPr>
          <a:xfrm>
            <a:off x="6096000" y="2895600"/>
            <a:ext cx="2362200" cy="1077218"/>
          </a:xfrm>
          <a:prstGeom prst="rect">
            <a:avLst/>
          </a:prstGeom>
          <a:noFill/>
        </p:spPr>
        <p:txBody>
          <a:bodyPr wrap="square" rtlCol="0">
            <a:spAutoFit/>
          </a:bodyPr>
          <a:lstStyle/>
          <a:p>
            <a:r>
              <a:rPr lang="en-US" sz="3200" b="1" smtClean="0">
                <a:latin typeface="+mj-lt"/>
              </a:rPr>
              <a:t>Bond Ratings</a:t>
            </a:r>
            <a:endParaRPr lang="en-US" sz="3200" b="1">
              <a:latin typeface="+mj-l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762000"/>
            <a:ext cx="8229600" cy="606425"/>
          </a:xfrm>
        </p:spPr>
        <p:txBody>
          <a:bodyPr/>
          <a:lstStyle/>
          <a:p>
            <a:pPr eaLnBrk="1" hangingPunct="1"/>
            <a:r>
              <a:rPr lang="en-US" altLang="en-US" smtClean="0">
                <a:latin typeface="Arial" charset="0"/>
                <a:cs typeface="Arial" charset="0"/>
              </a:rPr>
              <a:t>Ordered Choices at IMDb</a:t>
            </a:r>
          </a:p>
        </p:txBody>
      </p:sp>
      <p:pic>
        <p:nvPicPr>
          <p:cNvPr id="351235" name="Picture 3"/>
          <p:cNvPicPr>
            <a:picLocks noChangeAspect="1" noChangeArrowheads="1"/>
          </p:cNvPicPr>
          <p:nvPr/>
        </p:nvPicPr>
        <p:blipFill>
          <a:blip r:embed="rId3" cstate="print"/>
          <a:srcRect/>
          <a:stretch>
            <a:fillRect/>
          </a:stretch>
        </p:blipFill>
        <p:spPr bwMode="auto">
          <a:xfrm>
            <a:off x="2133600" y="1447800"/>
            <a:ext cx="5018642" cy="5105400"/>
          </a:xfrm>
          <a:prstGeom prst="rect">
            <a:avLst/>
          </a:prstGeom>
          <a:noFill/>
          <a:ln w="9525">
            <a:noFill/>
            <a:miter lim="800000"/>
            <a:headEnd/>
            <a:tailEnd/>
          </a:ln>
        </p:spPr>
      </p:pic>
    </p:spTree>
    <p:extLst>
      <p:ext uri="{BB962C8B-B14F-4D97-AF65-F5344CB8AC3E}">
        <p14:creationId xmlns:p14="http://schemas.microsoft.com/office/powerpoint/2010/main" xmlns="" val="2748069825"/>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762000" y="1143000"/>
            <a:ext cx="8229600" cy="530225"/>
          </a:xfrm>
        </p:spPr>
        <p:txBody>
          <a:bodyPr/>
          <a:lstStyle/>
          <a:p>
            <a:pPr eaLnBrk="1" hangingPunct="1"/>
            <a:r>
              <a:rPr lang="en-US" b="1" smtClean="0"/>
              <a:t>Health Satisfaction (HSAT)</a:t>
            </a:r>
          </a:p>
        </p:txBody>
      </p:sp>
      <p:sp>
        <p:nvSpPr>
          <p:cNvPr id="22531" name="Text Box 5"/>
          <p:cNvSpPr txBox="1">
            <a:spLocks noChangeArrowheads="1"/>
          </p:cNvSpPr>
          <p:nvPr/>
        </p:nvSpPr>
        <p:spPr bwMode="auto">
          <a:xfrm>
            <a:off x="1219200" y="1803400"/>
            <a:ext cx="6934200" cy="366713"/>
          </a:xfrm>
          <a:prstGeom prst="rect">
            <a:avLst/>
          </a:prstGeom>
          <a:noFill/>
          <a:ln w="19050">
            <a:noFill/>
            <a:miter lim="800000"/>
            <a:headEnd/>
            <a:tailEnd/>
          </a:ln>
        </p:spPr>
        <p:txBody>
          <a:bodyPr>
            <a:spAutoFit/>
          </a:bodyPr>
          <a:lstStyle/>
          <a:p>
            <a:pPr algn="ctr">
              <a:spcBef>
                <a:spcPct val="50000"/>
              </a:spcBef>
            </a:pPr>
            <a:r>
              <a:rPr lang="en-US" b="1">
                <a:latin typeface="Arial" charset="0"/>
              </a:rPr>
              <a:t>Self administered survey: Health </a:t>
            </a:r>
            <a:r>
              <a:rPr lang="en-US" b="1" smtClean="0">
                <a:latin typeface="Arial" charset="0"/>
              </a:rPr>
              <a:t>Satisfaction </a:t>
            </a:r>
            <a:r>
              <a:rPr lang="en-US" b="1">
                <a:latin typeface="Arial" charset="0"/>
              </a:rPr>
              <a:t>(0 – 10)</a:t>
            </a:r>
          </a:p>
        </p:txBody>
      </p:sp>
      <p:sp>
        <p:nvSpPr>
          <p:cNvPr id="22532" name="Line 6"/>
          <p:cNvSpPr>
            <a:spLocks noChangeShapeType="1"/>
          </p:cNvSpPr>
          <p:nvPr/>
        </p:nvSpPr>
        <p:spPr bwMode="auto">
          <a:xfrm>
            <a:off x="1676400" y="6324600"/>
            <a:ext cx="6096000" cy="0"/>
          </a:xfrm>
          <a:prstGeom prst="line">
            <a:avLst/>
          </a:prstGeom>
          <a:noFill/>
          <a:ln w="57150">
            <a:solidFill>
              <a:srgbClr val="FF3300"/>
            </a:solidFill>
            <a:round/>
            <a:headEnd type="triangle" w="med" len="med"/>
            <a:tailEnd type="triangle" w="med" len="med"/>
          </a:ln>
        </p:spPr>
        <p:txBody>
          <a:bodyPr wrap="none"/>
          <a:lstStyle/>
          <a:p>
            <a:endParaRPr lang="en-US"/>
          </a:p>
        </p:txBody>
      </p:sp>
      <p:sp>
        <p:nvSpPr>
          <p:cNvPr id="22533" name="Text Box 19"/>
          <p:cNvSpPr txBox="1">
            <a:spLocks noChangeArrowheads="1"/>
          </p:cNvSpPr>
          <p:nvPr/>
        </p:nvSpPr>
        <p:spPr bwMode="auto">
          <a:xfrm>
            <a:off x="1905000" y="6477000"/>
            <a:ext cx="6096000" cy="366713"/>
          </a:xfrm>
          <a:prstGeom prst="rect">
            <a:avLst/>
          </a:prstGeom>
          <a:noFill/>
          <a:ln w="19050">
            <a:noFill/>
            <a:miter lim="800000"/>
            <a:headEnd/>
            <a:tailEnd/>
          </a:ln>
        </p:spPr>
        <p:txBody>
          <a:bodyPr>
            <a:spAutoFit/>
          </a:bodyPr>
          <a:lstStyle/>
          <a:p>
            <a:pPr algn="ctr">
              <a:spcBef>
                <a:spcPct val="50000"/>
              </a:spcBef>
            </a:pPr>
            <a:r>
              <a:rPr lang="en-US" b="1">
                <a:latin typeface="Arial" charset="0"/>
              </a:rPr>
              <a:t>Continuous Preference Scale</a:t>
            </a:r>
          </a:p>
        </p:txBody>
      </p:sp>
      <p:pic>
        <p:nvPicPr>
          <p:cNvPr id="22534" name="Picture 20"/>
          <p:cNvPicPr>
            <a:picLocks noChangeAspect="1" noChangeArrowheads="1"/>
          </p:cNvPicPr>
          <p:nvPr/>
        </p:nvPicPr>
        <p:blipFill>
          <a:blip r:embed="rId3" cstate="print"/>
          <a:srcRect/>
          <a:stretch>
            <a:fillRect/>
          </a:stretch>
        </p:blipFill>
        <p:spPr bwMode="auto">
          <a:xfrm>
            <a:off x="1905000" y="2143125"/>
            <a:ext cx="5638800" cy="414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762000" y="1219200"/>
            <a:ext cx="8229600" cy="530225"/>
          </a:xfrm>
        </p:spPr>
        <p:txBody>
          <a:bodyPr/>
          <a:lstStyle/>
          <a:p>
            <a:pPr eaLnBrk="1" hangingPunct="1"/>
            <a:r>
              <a:rPr lang="en-US" b="1" smtClean="0"/>
              <a:t>Modeling Ordered Choices</a:t>
            </a:r>
          </a:p>
        </p:txBody>
      </p:sp>
      <p:sp>
        <p:nvSpPr>
          <p:cNvPr id="23555" name="Rectangle 3"/>
          <p:cNvSpPr>
            <a:spLocks noGrp="1" noChangeArrowheads="1"/>
          </p:cNvSpPr>
          <p:nvPr>
            <p:ph type="body" idx="4294967295"/>
          </p:nvPr>
        </p:nvSpPr>
        <p:spPr>
          <a:xfrm>
            <a:off x="1447800" y="2057400"/>
            <a:ext cx="6705600" cy="4038600"/>
          </a:xfrm>
        </p:spPr>
        <p:txBody>
          <a:bodyPr/>
          <a:lstStyle/>
          <a:p>
            <a:pPr eaLnBrk="1" hangingPunct="1"/>
            <a:r>
              <a:rPr lang="en-US" sz="2400" smtClean="0">
                <a:latin typeface="Arial" pitchFamily="34" charset="0"/>
                <a:cs typeface="Arial" pitchFamily="34" charset="0"/>
              </a:rPr>
              <a:t>Random Utility (allowing a panel data setting)</a:t>
            </a:r>
          </a:p>
          <a:p>
            <a:pPr eaLnBrk="1" hangingPunct="1">
              <a:spcBef>
                <a:spcPct val="50000"/>
              </a:spcBef>
              <a:buClrTx/>
              <a:buFont typeface="Wingdings" pitchFamily="2" charset="2"/>
              <a:buNone/>
            </a:pPr>
            <a:r>
              <a:rPr lang="en-US" smtClean="0">
                <a:latin typeface="Arial" pitchFamily="34" charset="0"/>
                <a:cs typeface="Arial" pitchFamily="34" charset="0"/>
              </a:rPr>
              <a:t>		   U</a:t>
            </a:r>
            <a:r>
              <a:rPr lang="en-US" sz="1800" smtClean="0">
                <a:latin typeface="Arial" pitchFamily="34" charset="0"/>
                <a:cs typeface="Arial" pitchFamily="34" charset="0"/>
              </a:rPr>
              <a:t>it</a:t>
            </a:r>
            <a:r>
              <a:rPr lang="en-US" sz="2400" smtClean="0">
                <a:latin typeface="Arial" pitchFamily="34" charset="0"/>
                <a:cs typeface="Arial" pitchFamily="34" charset="0"/>
              </a:rPr>
              <a:t>    =  </a:t>
            </a:r>
            <a:r>
              <a:rPr lang="en-US" smtClean="0">
                <a:latin typeface="Arial" pitchFamily="34" charset="0"/>
                <a:cs typeface="Arial" pitchFamily="34" charset="0"/>
                <a:sym typeface="Symbol" pitchFamily="18" charset="2"/>
              </a:rPr>
              <a:t></a:t>
            </a:r>
            <a:r>
              <a:rPr lang="en-US" sz="2400" smtClean="0">
                <a:latin typeface="Arial" pitchFamily="34" charset="0"/>
                <a:cs typeface="Arial" pitchFamily="34" charset="0"/>
                <a:sym typeface="Symbol" pitchFamily="18" charset="2"/>
              </a:rPr>
              <a:t>  </a:t>
            </a:r>
            <a:r>
              <a:rPr lang="en-US" smtClean="0">
                <a:latin typeface="Arial" pitchFamily="34" charset="0"/>
                <a:cs typeface="Arial" pitchFamily="34" charset="0"/>
                <a:sym typeface="Symbol" pitchFamily="18" charset="2"/>
              </a:rPr>
              <a:t>+</a:t>
            </a:r>
            <a:r>
              <a:rPr lang="en-US" sz="2400" smtClean="0">
                <a:latin typeface="Arial" pitchFamily="34" charset="0"/>
                <a:cs typeface="Arial" pitchFamily="34" charset="0"/>
                <a:sym typeface="Symbol" pitchFamily="18" charset="2"/>
              </a:rPr>
              <a:t>  </a:t>
            </a:r>
            <a:r>
              <a:rPr lang="en-US" b="1" smtClean="0">
                <a:latin typeface="Arial" pitchFamily="34" charset="0"/>
                <a:cs typeface="Arial" pitchFamily="34" charset="0"/>
                <a:sym typeface="Symbol" pitchFamily="18" charset="2"/>
              </a:rPr>
              <a:t></a:t>
            </a:r>
            <a:r>
              <a:rPr lang="en-US" smtClean="0">
                <a:latin typeface="Arial" pitchFamily="34" charset="0"/>
                <a:cs typeface="Arial" pitchFamily="34" charset="0"/>
                <a:sym typeface="Symbol" pitchFamily="18" charset="2"/>
              </a:rPr>
              <a:t>’</a:t>
            </a:r>
            <a:r>
              <a:rPr lang="en-US" b="1" smtClean="0">
                <a:latin typeface="Arial" pitchFamily="34" charset="0"/>
                <a:cs typeface="Arial" pitchFamily="34" charset="0"/>
                <a:sym typeface="Symbol" pitchFamily="18" charset="2"/>
              </a:rPr>
              <a:t>x</a:t>
            </a:r>
            <a:r>
              <a:rPr lang="en-US" sz="1800" baseline="-25000" smtClean="0">
                <a:latin typeface="Arial" pitchFamily="34" charset="0"/>
                <a:cs typeface="Arial" pitchFamily="34" charset="0"/>
                <a:sym typeface="Symbol" pitchFamily="18" charset="2"/>
              </a:rPr>
              <a:t>it</a:t>
            </a:r>
            <a:r>
              <a:rPr lang="en-US" sz="2400" smtClean="0">
                <a:latin typeface="Arial" pitchFamily="34" charset="0"/>
                <a:cs typeface="Arial" pitchFamily="34" charset="0"/>
                <a:sym typeface="Symbol" pitchFamily="18" charset="2"/>
              </a:rPr>
              <a:t>   </a:t>
            </a:r>
            <a:r>
              <a:rPr lang="en-US" smtClean="0">
                <a:latin typeface="Arial" pitchFamily="34" charset="0"/>
                <a:cs typeface="Arial" pitchFamily="34" charset="0"/>
                <a:sym typeface="Symbol" pitchFamily="18" charset="2"/>
              </a:rPr>
              <a:t>+  </a:t>
            </a:r>
            <a:r>
              <a:rPr lang="en-US" sz="1800" baseline="-25000" smtClean="0">
                <a:latin typeface="Arial" pitchFamily="34" charset="0"/>
                <a:cs typeface="Arial" pitchFamily="34" charset="0"/>
                <a:sym typeface="Symbol" pitchFamily="18" charset="2"/>
              </a:rPr>
              <a:t>it</a:t>
            </a:r>
            <a:r>
              <a:rPr lang="en-US" sz="1800" smtClean="0">
                <a:latin typeface="Arial" pitchFamily="34" charset="0"/>
                <a:cs typeface="Arial" pitchFamily="34" charset="0"/>
                <a:sym typeface="Symbol" pitchFamily="18" charset="2"/>
              </a:rPr>
              <a:t> </a:t>
            </a:r>
          </a:p>
          <a:p>
            <a:pPr eaLnBrk="1" hangingPunct="1">
              <a:spcBef>
                <a:spcPct val="50000"/>
              </a:spcBef>
              <a:buClrTx/>
              <a:buFont typeface="Wingdings" pitchFamily="2" charset="2"/>
              <a:buNone/>
            </a:pPr>
            <a:r>
              <a:rPr lang="en-US" sz="1800" smtClean="0">
                <a:latin typeface="Arial" pitchFamily="34" charset="0"/>
                <a:cs typeface="Arial" pitchFamily="34" charset="0"/>
                <a:sym typeface="Symbol" pitchFamily="18" charset="2"/>
              </a:rPr>
              <a:t>              		 </a:t>
            </a:r>
            <a:r>
              <a:rPr lang="en-US" sz="2000" smtClean="0">
                <a:latin typeface="Arial" pitchFamily="34" charset="0"/>
                <a:cs typeface="Arial" pitchFamily="34" charset="0"/>
                <a:sym typeface="Symbol" pitchFamily="18" charset="2"/>
              </a:rPr>
              <a:t>=</a:t>
            </a:r>
            <a:r>
              <a:rPr lang="en-US" sz="1800" smtClean="0">
                <a:latin typeface="Arial" pitchFamily="34" charset="0"/>
                <a:cs typeface="Arial" pitchFamily="34" charset="0"/>
                <a:sym typeface="Symbol" pitchFamily="18" charset="2"/>
              </a:rPr>
              <a:t>  </a:t>
            </a:r>
            <a:r>
              <a:rPr lang="en-US" sz="2000" smtClean="0">
                <a:latin typeface="Arial" pitchFamily="34" charset="0"/>
                <a:cs typeface="Arial" pitchFamily="34" charset="0"/>
                <a:sym typeface="Symbol" pitchFamily="18" charset="2"/>
              </a:rPr>
              <a:t>a</a:t>
            </a:r>
            <a:r>
              <a:rPr lang="en-US" sz="1800" baseline="-25000" smtClean="0">
                <a:latin typeface="Arial" pitchFamily="34" charset="0"/>
                <a:cs typeface="Arial" pitchFamily="34" charset="0"/>
                <a:sym typeface="Symbol" pitchFamily="18" charset="2"/>
              </a:rPr>
              <a:t>it</a:t>
            </a:r>
            <a:r>
              <a:rPr lang="en-US" sz="1800" smtClean="0">
                <a:latin typeface="Arial" pitchFamily="34" charset="0"/>
                <a:cs typeface="Arial" pitchFamily="34" charset="0"/>
                <a:sym typeface="Symbol" pitchFamily="18" charset="2"/>
              </a:rPr>
              <a:t> </a:t>
            </a:r>
            <a:r>
              <a:rPr lang="en-US" smtClean="0">
                <a:latin typeface="Arial" pitchFamily="34" charset="0"/>
                <a:cs typeface="Arial" pitchFamily="34" charset="0"/>
                <a:sym typeface="Symbol" pitchFamily="18" charset="2"/>
              </a:rPr>
              <a:t>+  </a:t>
            </a:r>
            <a:r>
              <a:rPr lang="en-US" sz="1800" baseline="-25000" smtClean="0">
                <a:latin typeface="Arial" pitchFamily="34" charset="0"/>
                <a:cs typeface="Arial" pitchFamily="34" charset="0"/>
                <a:sym typeface="Symbol" pitchFamily="18" charset="2"/>
              </a:rPr>
              <a:t>it</a:t>
            </a:r>
            <a:r>
              <a:rPr lang="en-US" sz="1800" smtClean="0">
                <a:latin typeface="Arial" pitchFamily="34" charset="0"/>
                <a:cs typeface="Arial" pitchFamily="34" charset="0"/>
                <a:sym typeface="Symbol" pitchFamily="18" charset="2"/>
              </a:rPr>
              <a:t> </a:t>
            </a:r>
            <a:endParaRPr lang="en-US" sz="2000" b="1" smtClean="0">
              <a:latin typeface="Arial" pitchFamily="34" charset="0"/>
              <a:cs typeface="Arial" pitchFamily="34" charset="0"/>
            </a:endParaRPr>
          </a:p>
          <a:p>
            <a:pPr eaLnBrk="1" hangingPunct="1"/>
            <a:r>
              <a:rPr lang="en-US" sz="2400" smtClean="0">
                <a:latin typeface="Arial" pitchFamily="34" charset="0"/>
                <a:cs typeface="Arial" pitchFamily="34" charset="0"/>
              </a:rPr>
              <a:t>Observe outcome j if utility is in region j</a:t>
            </a:r>
          </a:p>
          <a:p>
            <a:pPr eaLnBrk="1" hangingPunct="1"/>
            <a:r>
              <a:rPr lang="en-US" sz="2400" smtClean="0">
                <a:latin typeface="Arial" pitchFamily="34" charset="0"/>
                <a:cs typeface="Arial" pitchFamily="34" charset="0"/>
              </a:rPr>
              <a:t>Probability of outcome = probability of cell</a:t>
            </a:r>
          </a:p>
          <a:p>
            <a:pPr eaLnBrk="1" hangingPunct="1">
              <a:buFont typeface="Wingdings" pitchFamily="2" charset="2"/>
              <a:buNone/>
            </a:pPr>
            <a:r>
              <a:rPr lang="en-US" sz="2400" smtClean="0">
                <a:latin typeface="Arial" pitchFamily="34" charset="0"/>
                <a:cs typeface="Arial" pitchFamily="34" charset="0"/>
              </a:rPr>
              <a:t>       Pr[Y</a:t>
            </a:r>
            <a:r>
              <a:rPr lang="en-US" sz="1800" smtClean="0">
                <a:latin typeface="Arial" pitchFamily="34" charset="0"/>
                <a:cs typeface="Arial" pitchFamily="34" charset="0"/>
              </a:rPr>
              <a:t>it</a:t>
            </a:r>
            <a:r>
              <a:rPr lang="en-US" sz="2400" smtClean="0">
                <a:latin typeface="Arial" pitchFamily="34" charset="0"/>
                <a:cs typeface="Arial" pitchFamily="34" charset="0"/>
              </a:rPr>
              <a:t>=j]  	= Prob[Y</a:t>
            </a:r>
            <a:r>
              <a:rPr lang="en-US" sz="1800" smtClean="0">
                <a:latin typeface="Arial" pitchFamily="34" charset="0"/>
                <a:cs typeface="Arial" pitchFamily="34" charset="0"/>
              </a:rPr>
              <a:t>it</a:t>
            </a:r>
            <a:r>
              <a:rPr lang="en-US" sz="2400" smtClean="0">
                <a:latin typeface="Arial" pitchFamily="34" charset="0"/>
                <a:cs typeface="Arial" pitchFamily="34" charset="0"/>
              </a:rPr>
              <a:t> </a:t>
            </a:r>
            <a:r>
              <a:rPr lang="en-US" sz="2400" u="sng" smtClean="0">
                <a:latin typeface="Arial" pitchFamily="34" charset="0"/>
                <a:cs typeface="Arial" pitchFamily="34" charset="0"/>
              </a:rPr>
              <a:t>&lt;</a:t>
            </a:r>
            <a:r>
              <a:rPr lang="en-US" sz="2400" smtClean="0">
                <a:latin typeface="Arial" pitchFamily="34" charset="0"/>
                <a:cs typeface="Arial" pitchFamily="34" charset="0"/>
              </a:rPr>
              <a:t> j]  -  Prob[Y</a:t>
            </a:r>
            <a:r>
              <a:rPr lang="en-US" sz="1800" smtClean="0">
                <a:latin typeface="Arial" pitchFamily="34" charset="0"/>
                <a:cs typeface="Arial" pitchFamily="34" charset="0"/>
              </a:rPr>
              <a:t>it</a:t>
            </a:r>
            <a:r>
              <a:rPr lang="en-US" sz="2400" smtClean="0">
                <a:latin typeface="Arial" pitchFamily="34" charset="0"/>
                <a:cs typeface="Arial" pitchFamily="34" charset="0"/>
              </a:rPr>
              <a:t> </a:t>
            </a:r>
            <a:r>
              <a:rPr lang="en-US" sz="2400" u="sng" smtClean="0">
                <a:latin typeface="Arial" pitchFamily="34" charset="0"/>
                <a:cs typeface="Arial" pitchFamily="34" charset="0"/>
              </a:rPr>
              <a:t>&lt;</a:t>
            </a:r>
            <a:r>
              <a:rPr lang="en-US" sz="2400" smtClean="0">
                <a:latin typeface="Arial" pitchFamily="34" charset="0"/>
                <a:cs typeface="Arial" pitchFamily="34" charset="0"/>
              </a:rPr>
              <a:t> j-1]</a:t>
            </a:r>
          </a:p>
          <a:p>
            <a:pPr eaLnBrk="1" hangingPunct="1">
              <a:buFont typeface="Wingdings" pitchFamily="2" charset="2"/>
              <a:buNone/>
            </a:pPr>
            <a:r>
              <a:rPr lang="en-US" sz="2400" smtClean="0">
                <a:latin typeface="Arial" pitchFamily="34" charset="0"/>
                <a:cs typeface="Arial" pitchFamily="34" charset="0"/>
              </a:rPr>
              <a:t>       		= F(</a:t>
            </a:r>
            <a:r>
              <a:rPr lang="en-US" smtClean="0">
                <a:latin typeface="Arial" pitchFamily="34" charset="0"/>
                <a:cs typeface="Arial" pitchFamily="34" charset="0"/>
                <a:sym typeface="Symbol" pitchFamily="18" charset="2"/>
              </a:rPr>
              <a:t></a:t>
            </a:r>
            <a:r>
              <a:rPr lang="en-US" sz="1800" baseline="-25000" smtClean="0">
                <a:latin typeface="Arial" pitchFamily="34" charset="0"/>
                <a:cs typeface="Arial" pitchFamily="34" charset="0"/>
                <a:sym typeface="Symbol" pitchFamily="18" charset="2"/>
              </a:rPr>
              <a:t>j</a:t>
            </a:r>
            <a:r>
              <a:rPr lang="en-US" sz="2400" smtClean="0">
                <a:latin typeface="Arial" pitchFamily="34" charset="0"/>
                <a:cs typeface="Arial" pitchFamily="34" charset="0"/>
                <a:sym typeface="Symbol" pitchFamily="18" charset="2"/>
              </a:rPr>
              <a:t> – </a:t>
            </a:r>
            <a:r>
              <a:rPr lang="en-US" sz="2000" smtClean="0">
                <a:latin typeface="Arial" pitchFamily="34" charset="0"/>
                <a:cs typeface="Arial" pitchFamily="34" charset="0"/>
                <a:sym typeface="Symbol" pitchFamily="18" charset="2"/>
              </a:rPr>
              <a:t>a</a:t>
            </a:r>
            <a:r>
              <a:rPr lang="en-US" sz="1800" baseline="-25000" smtClean="0">
                <a:latin typeface="Arial" pitchFamily="34" charset="0"/>
                <a:cs typeface="Arial" pitchFamily="34" charset="0"/>
                <a:sym typeface="Symbol" pitchFamily="18" charset="2"/>
              </a:rPr>
              <a:t>it</a:t>
            </a:r>
            <a:r>
              <a:rPr lang="en-US" sz="2400" smtClean="0">
                <a:latin typeface="Arial" pitchFamily="34" charset="0"/>
                <a:cs typeface="Arial" pitchFamily="34" charset="0"/>
                <a:sym typeface="Symbol" pitchFamily="18" charset="2"/>
              </a:rPr>
              <a:t>) - </a:t>
            </a:r>
            <a:r>
              <a:rPr lang="en-US" sz="2400" smtClean="0">
                <a:latin typeface="Arial" pitchFamily="34" charset="0"/>
                <a:cs typeface="Arial" pitchFamily="34" charset="0"/>
              </a:rPr>
              <a:t>F(</a:t>
            </a:r>
            <a:r>
              <a:rPr lang="en-US" smtClean="0">
                <a:latin typeface="Arial" pitchFamily="34" charset="0"/>
                <a:cs typeface="Arial" pitchFamily="34" charset="0"/>
                <a:sym typeface="Symbol" pitchFamily="18" charset="2"/>
              </a:rPr>
              <a:t></a:t>
            </a:r>
            <a:r>
              <a:rPr lang="en-US" sz="1800" baseline="-25000" smtClean="0">
                <a:latin typeface="Arial" pitchFamily="34" charset="0"/>
                <a:cs typeface="Arial" pitchFamily="34" charset="0"/>
                <a:sym typeface="Symbol" pitchFamily="18" charset="2"/>
              </a:rPr>
              <a:t>j-1</a:t>
            </a:r>
            <a:r>
              <a:rPr lang="en-US" sz="2400" smtClean="0">
                <a:latin typeface="Arial" pitchFamily="34" charset="0"/>
                <a:cs typeface="Arial" pitchFamily="34" charset="0"/>
                <a:sym typeface="Symbol" pitchFamily="18" charset="2"/>
              </a:rPr>
              <a:t> – </a:t>
            </a:r>
            <a:r>
              <a:rPr lang="en-US" sz="2000" smtClean="0">
                <a:latin typeface="Arial" pitchFamily="34" charset="0"/>
                <a:cs typeface="Arial" pitchFamily="34" charset="0"/>
                <a:sym typeface="Symbol" pitchFamily="18" charset="2"/>
              </a:rPr>
              <a:t>a</a:t>
            </a:r>
            <a:r>
              <a:rPr lang="en-US" sz="1800" baseline="-25000" smtClean="0">
                <a:latin typeface="Arial" pitchFamily="34" charset="0"/>
                <a:cs typeface="Arial" pitchFamily="34" charset="0"/>
                <a:sym typeface="Symbol" pitchFamily="18" charset="2"/>
              </a:rPr>
              <a:t>it</a:t>
            </a:r>
            <a:r>
              <a:rPr lang="en-US" sz="2400" smtClean="0">
                <a:latin typeface="Arial" pitchFamily="34" charset="0"/>
                <a:cs typeface="Arial" pitchFamily="34" charset="0"/>
                <a:sym typeface="Symbol" pitchFamily="18" charset="2"/>
              </a:rPr>
              <a:t>) </a:t>
            </a:r>
            <a:endParaRPr lang="en-US" sz="2400" smtClean="0">
              <a:latin typeface="Arial" pitchFamily="34" charset="0"/>
              <a:cs typeface="Arial" pitchFamily="34" charset="0"/>
            </a:endParaRPr>
          </a:p>
          <a:p>
            <a:pPr eaLnBrk="1" hangingPunct="1">
              <a:buFont typeface="Wingdings" pitchFamily="2" charset="2"/>
              <a:buNone/>
            </a:pPr>
            <a:endParaRPr lang="en-US" sz="240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1143000"/>
            <a:ext cx="8229600" cy="530225"/>
          </a:xfrm>
        </p:spPr>
        <p:txBody>
          <a:bodyPr/>
          <a:lstStyle/>
          <a:p>
            <a:pPr eaLnBrk="1" hangingPunct="1"/>
            <a:r>
              <a:rPr lang="en-US" b="1" smtClean="0"/>
              <a:t>Ordered Probability Model</a:t>
            </a:r>
          </a:p>
        </p:txBody>
      </p:sp>
      <p:graphicFrame>
        <p:nvGraphicFramePr>
          <p:cNvPr id="1026" name="Object 4"/>
          <p:cNvGraphicFramePr>
            <a:graphicFrameLocks noChangeAspect="1"/>
          </p:cNvGraphicFramePr>
          <p:nvPr/>
        </p:nvGraphicFramePr>
        <p:xfrm>
          <a:off x="1676400" y="1905000"/>
          <a:ext cx="6392862" cy="3852863"/>
        </p:xfrm>
        <a:graphic>
          <a:graphicData uri="http://schemas.openxmlformats.org/presentationml/2006/ole">
            <p:oleObj spid="_x0000_s196610" name="Equation" r:id="rId4" imgW="3581400" imgH="2159000" progId="Equation.DSMT4">
              <p:embed/>
            </p:oleObj>
          </a:graphicData>
        </a:graphic>
      </p:graphicFrame>
      <p:sp>
        <p:nvSpPr>
          <p:cNvPr id="1028" name="Rectangle 5"/>
          <p:cNvSpPr>
            <a:spLocks noChangeArrowheads="1"/>
          </p:cNvSpPr>
          <p:nvPr/>
        </p:nvSpPr>
        <p:spPr bwMode="auto">
          <a:xfrm>
            <a:off x="1676400" y="5334000"/>
            <a:ext cx="60960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457200" y="685800"/>
            <a:ext cx="8534400" cy="838200"/>
          </a:xfrm>
        </p:spPr>
        <p:txBody>
          <a:bodyPr/>
          <a:lstStyle/>
          <a:p>
            <a:pPr eaLnBrk="1" hangingPunct="1"/>
            <a:r>
              <a:rPr lang="en-US" sz="2800" b="1" smtClean="0">
                <a:latin typeface="Arial" pitchFamily="34" charset="0"/>
                <a:cs typeface="Arial" pitchFamily="34" charset="0"/>
              </a:rPr>
              <a:t>Combined Outcomes for Health Satisfaction</a:t>
            </a:r>
          </a:p>
        </p:txBody>
      </p:sp>
      <p:pic>
        <p:nvPicPr>
          <p:cNvPr id="24579" name="Picture 5"/>
          <p:cNvPicPr>
            <a:picLocks noChangeAspect="1" noChangeArrowheads="1"/>
          </p:cNvPicPr>
          <p:nvPr/>
        </p:nvPicPr>
        <p:blipFill>
          <a:blip r:embed="rId3" cstate="print"/>
          <a:srcRect/>
          <a:stretch>
            <a:fillRect/>
          </a:stretch>
        </p:blipFill>
        <p:spPr bwMode="auto">
          <a:xfrm>
            <a:off x="1905000" y="1905000"/>
            <a:ext cx="6019800" cy="42844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762000" y="1143000"/>
            <a:ext cx="8229600" cy="530225"/>
          </a:xfrm>
        </p:spPr>
        <p:txBody>
          <a:bodyPr/>
          <a:lstStyle/>
          <a:p>
            <a:pPr eaLnBrk="1" hangingPunct="1"/>
            <a:r>
              <a:rPr lang="en-US" b="1" smtClean="0"/>
              <a:t>Probabilities for Ordered Choices</a:t>
            </a:r>
          </a:p>
        </p:txBody>
      </p:sp>
      <p:graphicFrame>
        <p:nvGraphicFramePr>
          <p:cNvPr id="2050" name="Object 4"/>
          <p:cNvGraphicFramePr>
            <a:graphicFrameLocks noChangeAspect="1"/>
          </p:cNvGraphicFramePr>
          <p:nvPr/>
        </p:nvGraphicFramePr>
        <p:xfrm>
          <a:off x="1524000" y="2286000"/>
          <a:ext cx="6477000" cy="2851150"/>
        </p:xfrm>
        <a:graphic>
          <a:graphicData uri="http://schemas.openxmlformats.org/presentationml/2006/ole">
            <p:oleObj spid="_x0000_s197634" name="Equation" r:id="rId4" imgW="3403600" imgH="1498600" progId="Equation.DSMT4">
              <p:embed/>
            </p:oleObj>
          </a:graphicData>
        </a:graphic>
      </p:graphicFrame>
      <p:sp>
        <p:nvSpPr>
          <p:cNvPr id="2052"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p:spPr>
        <p:txBody>
          <a:bodyPr wrap="none"/>
          <a:lstStyle/>
          <a:p>
            <a:endParaRPr lang="en-US"/>
          </a:p>
        </p:txBody>
      </p:sp>
      <p:sp>
        <p:nvSpPr>
          <p:cNvPr id="2053"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idx="4294967295"/>
          </p:nvPr>
        </p:nvSpPr>
        <p:spPr>
          <a:xfrm>
            <a:off x="762000" y="1066800"/>
            <a:ext cx="8229600" cy="530225"/>
          </a:xfrm>
        </p:spPr>
        <p:txBody>
          <a:bodyPr/>
          <a:lstStyle/>
          <a:p>
            <a:pPr eaLnBrk="1" hangingPunct="1"/>
            <a:r>
              <a:rPr lang="en-US" b="1" smtClean="0"/>
              <a:t>Probabilities for Ordered Choices</a:t>
            </a:r>
          </a:p>
        </p:txBody>
      </p:sp>
      <p:pic>
        <p:nvPicPr>
          <p:cNvPr id="25603" name="Picture 5"/>
          <p:cNvPicPr>
            <a:picLocks noChangeAspect="1" noChangeArrowheads="1"/>
          </p:cNvPicPr>
          <p:nvPr/>
        </p:nvPicPr>
        <p:blipFill>
          <a:blip r:embed="rId3" cstate="print"/>
          <a:srcRect/>
          <a:stretch>
            <a:fillRect/>
          </a:stretch>
        </p:blipFill>
        <p:spPr bwMode="auto">
          <a:xfrm>
            <a:off x="457200" y="1600200"/>
            <a:ext cx="8229600" cy="4022725"/>
          </a:xfrm>
          <a:prstGeom prst="rect">
            <a:avLst/>
          </a:prstGeom>
          <a:noFill/>
          <a:ln w="9525">
            <a:noFill/>
            <a:miter lim="800000"/>
            <a:headEnd/>
            <a:tailEnd/>
          </a:ln>
        </p:spPr>
      </p:pic>
      <p:sp>
        <p:nvSpPr>
          <p:cNvPr id="25604" name="Text Box 5"/>
          <p:cNvSpPr txBox="1">
            <a:spLocks noChangeArrowheads="1"/>
          </p:cNvSpPr>
          <p:nvPr/>
        </p:nvSpPr>
        <p:spPr bwMode="auto">
          <a:xfrm>
            <a:off x="3200400" y="5486400"/>
            <a:ext cx="4648200" cy="366713"/>
          </a:xfrm>
          <a:prstGeom prst="rect">
            <a:avLst/>
          </a:prstGeom>
          <a:noFill/>
          <a:ln w="19050">
            <a:noFill/>
            <a:miter lim="800000"/>
            <a:headEnd/>
            <a:tailEnd/>
          </a:ln>
        </p:spPr>
        <p:txBody>
          <a:bodyPr>
            <a:spAutoFit/>
          </a:bodyPr>
          <a:lstStyle/>
          <a:p>
            <a:pPr>
              <a:spcBef>
                <a:spcPct val="50000"/>
              </a:spcBef>
            </a:pPr>
            <a:r>
              <a:rPr lang="en-US" sz="1200" b="1">
                <a:latin typeface="Arial" charset="0"/>
              </a:rPr>
              <a:t>                </a:t>
            </a:r>
            <a:r>
              <a:rPr lang="el-GR" sz="1200" b="1">
                <a:latin typeface="Arial" charset="0"/>
              </a:rPr>
              <a:t>μ</a:t>
            </a:r>
            <a:r>
              <a:rPr lang="en-US" sz="1200" b="1" baseline="-25000">
                <a:latin typeface="Arial" charset="0"/>
              </a:rPr>
              <a:t>1</a:t>
            </a:r>
            <a:r>
              <a:rPr lang="en-US" sz="1200" b="1">
                <a:latin typeface="Arial" charset="0"/>
              </a:rPr>
              <a:t> =1.1479               </a:t>
            </a:r>
            <a:r>
              <a:rPr lang="el-GR" sz="1200" b="1">
                <a:latin typeface="Arial" charset="0"/>
              </a:rPr>
              <a:t>μ</a:t>
            </a:r>
            <a:r>
              <a:rPr lang="en-US" sz="1200" b="1" baseline="-25000">
                <a:latin typeface="Arial" charset="0"/>
              </a:rPr>
              <a:t>2</a:t>
            </a:r>
            <a:r>
              <a:rPr lang="en-US"/>
              <a:t> </a:t>
            </a:r>
            <a:r>
              <a:rPr lang="en-US" sz="1200" b="1">
                <a:latin typeface="Arial" charset="0"/>
              </a:rPr>
              <a:t>=2.5478       </a:t>
            </a:r>
            <a:r>
              <a:rPr lang="el-GR" sz="1200" b="1">
                <a:latin typeface="Arial" charset="0"/>
              </a:rPr>
              <a:t>μ</a:t>
            </a:r>
            <a:r>
              <a:rPr lang="en-US" sz="1200" b="1" baseline="-25000">
                <a:latin typeface="Arial" charset="0"/>
              </a:rPr>
              <a:t>3</a:t>
            </a:r>
            <a:r>
              <a:rPr lang="en-US"/>
              <a:t> </a:t>
            </a:r>
            <a:r>
              <a:rPr lang="en-US" sz="1200" b="1">
                <a:latin typeface="Arial" charset="0"/>
              </a:rPr>
              <a:t>=3.0564</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1295400"/>
            <a:ext cx="8229600" cy="530225"/>
          </a:xfrm>
        </p:spPr>
        <p:txBody>
          <a:bodyPr/>
          <a:lstStyle/>
          <a:p>
            <a:pPr eaLnBrk="1" hangingPunct="1"/>
            <a:r>
              <a:rPr lang="en-US" b="1" smtClean="0"/>
              <a:t>Coefficients</a:t>
            </a:r>
          </a:p>
        </p:txBody>
      </p:sp>
      <p:graphicFrame>
        <p:nvGraphicFramePr>
          <p:cNvPr id="3074" name="Object 4"/>
          <p:cNvGraphicFramePr>
            <a:graphicFrameLocks noChangeAspect="1"/>
          </p:cNvGraphicFramePr>
          <p:nvPr/>
        </p:nvGraphicFramePr>
        <p:xfrm>
          <a:off x="1447800" y="2286000"/>
          <a:ext cx="6953250" cy="2636929"/>
        </p:xfrm>
        <a:graphic>
          <a:graphicData uri="http://schemas.openxmlformats.org/presentationml/2006/ole">
            <p:oleObj spid="_x0000_s198658" name="Equation" r:id="rId4" imgW="4152900" imgH="157480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idx="4294967295"/>
          </p:nvPr>
        </p:nvSpPr>
        <p:spPr>
          <a:xfrm>
            <a:off x="685800" y="1066800"/>
            <a:ext cx="8229600" cy="530225"/>
          </a:xfrm>
        </p:spPr>
        <p:txBody>
          <a:bodyPr/>
          <a:lstStyle/>
          <a:p>
            <a:pPr eaLnBrk="1" hangingPunct="1"/>
            <a:r>
              <a:rPr lang="en-US" sz="2800" b="1" smtClean="0"/>
              <a:t>Effects of 8 More Years of Education</a:t>
            </a:r>
          </a:p>
        </p:txBody>
      </p:sp>
      <p:pic>
        <p:nvPicPr>
          <p:cNvPr id="28675" name="Picture 5"/>
          <p:cNvPicPr>
            <a:picLocks noChangeAspect="1" noChangeArrowheads="1"/>
          </p:cNvPicPr>
          <p:nvPr/>
        </p:nvPicPr>
        <p:blipFill>
          <a:blip r:embed="rId3" cstate="print"/>
          <a:srcRect/>
          <a:stretch>
            <a:fillRect/>
          </a:stretch>
        </p:blipFill>
        <p:spPr bwMode="auto">
          <a:xfrm>
            <a:off x="685800" y="1828800"/>
            <a:ext cx="7924800" cy="443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762000" y="1146175"/>
            <a:ext cx="8229600" cy="530225"/>
          </a:xfrm>
        </p:spPr>
        <p:txBody>
          <a:bodyPr/>
          <a:lstStyle/>
          <a:p>
            <a:pPr eaLnBrk="1" hangingPunct="1"/>
            <a:r>
              <a:rPr lang="en-US" sz="2800" b="1" smtClean="0"/>
              <a:t>An Ordered Probability </a:t>
            </a:r>
            <a:br>
              <a:rPr lang="en-US" sz="2800" b="1" smtClean="0"/>
            </a:br>
            <a:r>
              <a:rPr lang="en-US" sz="2800" b="1" smtClean="0"/>
              <a:t>Model for Health Satisfaction</a:t>
            </a:r>
          </a:p>
        </p:txBody>
      </p:sp>
      <p:sp>
        <p:nvSpPr>
          <p:cNvPr id="29699" name="Text Box 4"/>
          <p:cNvSpPr txBox="1">
            <a:spLocks noChangeArrowheads="1"/>
          </p:cNvSpPr>
          <p:nvPr/>
        </p:nvSpPr>
        <p:spPr bwMode="auto">
          <a:xfrm>
            <a:off x="2209800" y="1676400"/>
            <a:ext cx="5943600" cy="4968875"/>
          </a:xfrm>
          <a:prstGeom prst="rect">
            <a:avLst/>
          </a:prstGeom>
          <a:noFill/>
          <a:ln w="19050">
            <a:noFill/>
            <a:miter lim="800000"/>
            <a:headEnd/>
            <a:tailEnd/>
          </a:ln>
        </p:spPr>
        <p:txBody>
          <a:bodyPr wrap="square">
            <a:spAutoFit/>
          </a:bodyPr>
          <a:lstStyle/>
          <a:p>
            <a:r>
              <a:rPr lang="en-US" sz="1000" b="1">
                <a:latin typeface="Courier New" pitchFamily="49" charset="0"/>
              </a:rPr>
              <a:t>+---------------------------------------------+</a:t>
            </a:r>
          </a:p>
          <a:p>
            <a:r>
              <a:rPr lang="en-US" sz="1000" b="1">
                <a:latin typeface="Courier New" pitchFamily="49" charset="0"/>
              </a:rPr>
              <a:t>| Ordered Probability Model                   |</a:t>
            </a:r>
          </a:p>
          <a:p>
            <a:r>
              <a:rPr lang="en-US" sz="1000" b="1">
                <a:latin typeface="Courier New" pitchFamily="49" charset="0"/>
              </a:rPr>
              <a:t>| Dependent variable                 HSAT     |</a:t>
            </a:r>
          </a:p>
          <a:p>
            <a:r>
              <a:rPr lang="en-US" sz="1000" b="1">
                <a:latin typeface="Courier New" pitchFamily="49" charset="0"/>
              </a:rPr>
              <a:t>| Number of observations            27326     |</a:t>
            </a:r>
          </a:p>
          <a:p>
            <a:r>
              <a:rPr lang="en-US" sz="1000" b="1">
                <a:latin typeface="Courier New" pitchFamily="49" charset="0"/>
              </a:rPr>
              <a:t>| Underlying probabilities based on Normal    |</a:t>
            </a:r>
          </a:p>
          <a:p>
            <a:r>
              <a:rPr lang="en-US" sz="1000" b="1">
                <a:latin typeface="Courier New" pitchFamily="49" charset="0"/>
              </a:rPr>
              <a:t>|    Cell frequencies for outcomes            |</a:t>
            </a:r>
          </a:p>
          <a:p>
            <a:r>
              <a:rPr lang="en-US" sz="1000" b="1">
                <a:latin typeface="Courier New" pitchFamily="49" charset="0"/>
              </a:rPr>
              <a:t>|  Y Count Freq  Y Count Freq  Y Count Freq   |</a:t>
            </a:r>
          </a:p>
          <a:p>
            <a:r>
              <a:rPr lang="en-US" sz="1000" b="1">
                <a:latin typeface="Courier New" pitchFamily="49" charset="0"/>
              </a:rPr>
              <a:t>|  0   447 .016  1   255 .009  2   642 .023   |</a:t>
            </a:r>
          </a:p>
          <a:p>
            <a:r>
              <a:rPr lang="en-US" sz="1000" b="1">
                <a:latin typeface="Courier New" pitchFamily="49" charset="0"/>
              </a:rPr>
              <a:t>|  3  1173 .042  4  1390 .050  5  4233 .154   |</a:t>
            </a:r>
          </a:p>
          <a:p>
            <a:r>
              <a:rPr lang="en-US" sz="1000" b="1">
                <a:latin typeface="Courier New" pitchFamily="49" charset="0"/>
              </a:rPr>
              <a:t>|  6  2530 .092  7  4231 .154  8  6172 .225   |</a:t>
            </a:r>
          </a:p>
          <a:p>
            <a:r>
              <a:rPr lang="en-US" sz="1000" b="1">
                <a:latin typeface="Courier New" pitchFamily="49" charset="0"/>
              </a:rPr>
              <a:t>|  9  3061 .112 10  3192 .116                 |</a:t>
            </a:r>
          </a:p>
          <a:p>
            <a:r>
              <a:rPr lang="en-US" sz="1000" b="1">
                <a:latin typeface="Courier New" pitchFamily="49" charset="0"/>
              </a:rPr>
              <a:t>+---------------------------------------------+</a:t>
            </a:r>
          </a:p>
          <a:p>
            <a:r>
              <a:rPr lang="en-US" sz="1000" b="1">
                <a:latin typeface="Courier New" pitchFamily="49" charset="0"/>
              </a:rPr>
              <a:t>+---------+--------------+----------------+--------+---------+----------+</a:t>
            </a:r>
          </a:p>
          <a:p>
            <a:r>
              <a:rPr lang="en-US" sz="1000" b="1">
                <a:latin typeface="Courier New" pitchFamily="49" charset="0"/>
              </a:rPr>
              <a:t>|Variable | Coefficient  | Standard Error |b/St.Er.|P[|Z|&gt;z] | Mean of X|</a:t>
            </a:r>
          </a:p>
          <a:p>
            <a:r>
              <a:rPr lang="en-US" sz="1000" b="1">
                <a:latin typeface="Courier New" pitchFamily="49" charset="0"/>
              </a:rPr>
              <a:t>+---------+--------------+----------------+--------+---------+----------+</a:t>
            </a:r>
          </a:p>
          <a:p>
            <a:r>
              <a:rPr lang="en-US" sz="1000" b="1">
                <a:latin typeface="Courier New" pitchFamily="49" charset="0"/>
              </a:rPr>
              <a:t>          Index function for probability</a:t>
            </a:r>
          </a:p>
          <a:p>
            <a:r>
              <a:rPr lang="en-US" sz="1000" b="1">
                <a:latin typeface="Courier New" pitchFamily="49" charset="0"/>
              </a:rPr>
              <a:t> Constant      2.61335825      .04658496    56.099   .0000</a:t>
            </a:r>
          </a:p>
          <a:p>
            <a:r>
              <a:rPr lang="en-US" sz="1000" b="1">
                <a:latin typeface="Courier New" pitchFamily="49" charset="0"/>
              </a:rPr>
              <a:t> FEMALE        -.05840486      .01259442    -4.637   .0000     .47877479</a:t>
            </a:r>
          </a:p>
          <a:p>
            <a:r>
              <a:rPr lang="en-US" sz="1000" b="1">
                <a:latin typeface="Courier New" pitchFamily="49" charset="0"/>
              </a:rPr>
              <a:t> EDUC           .03390552      .00284332    11.925   .0000    11.3206310</a:t>
            </a:r>
          </a:p>
          <a:p>
            <a:r>
              <a:rPr lang="en-US" sz="1000" b="1">
                <a:latin typeface="Courier New" pitchFamily="49" charset="0"/>
              </a:rPr>
              <a:t> AGE           -.01997327      .00059487   -33.576   .0000    43.5256898</a:t>
            </a:r>
          </a:p>
          <a:p>
            <a:r>
              <a:rPr lang="en-US" sz="1000" b="1">
                <a:latin typeface="Courier New" pitchFamily="49" charset="0"/>
              </a:rPr>
              <a:t> HHNINC         .25914964      .03631951     7.135   .0000     .35208362</a:t>
            </a:r>
          </a:p>
          <a:p>
            <a:r>
              <a:rPr lang="en-US" sz="1000" b="1">
                <a:latin typeface="Courier New" pitchFamily="49" charset="0"/>
              </a:rPr>
              <a:t> HHKIDS         .06314906      .01350176     4.677   .0000     .40273000</a:t>
            </a:r>
          </a:p>
          <a:p>
            <a:r>
              <a:rPr lang="en-US" sz="1000" b="1">
                <a:latin typeface="Courier New" pitchFamily="49" charset="0"/>
              </a:rPr>
              <a:t>          Threshold parameters for index</a:t>
            </a:r>
          </a:p>
          <a:p>
            <a:r>
              <a:rPr lang="en-US" sz="1000" b="1">
                <a:latin typeface="Courier New" pitchFamily="49" charset="0"/>
              </a:rPr>
              <a:t> Mu(1)          .19352076      .01002714    19.300   .0000</a:t>
            </a:r>
          </a:p>
          <a:p>
            <a:r>
              <a:rPr lang="en-US" sz="1000" b="1">
                <a:latin typeface="Courier New" pitchFamily="49" charset="0"/>
              </a:rPr>
              <a:t> Mu(2)          .49955053      .01087525    45.935   .0000</a:t>
            </a:r>
          </a:p>
          <a:p>
            <a:r>
              <a:rPr lang="en-US" sz="1000" b="1">
                <a:latin typeface="Courier New" pitchFamily="49" charset="0"/>
              </a:rPr>
              <a:t> Mu(3)          .83593441      .00990420    84.402   .0000</a:t>
            </a:r>
          </a:p>
          <a:p>
            <a:r>
              <a:rPr lang="en-US" sz="1000" b="1">
                <a:latin typeface="Courier New" pitchFamily="49" charset="0"/>
              </a:rPr>
              <a:t> Mu(4)         1.10524187      .00908506   121.655   .0000</a:t>
            </a:r>
          </a:p>
          <a:p>
            <a:r>
              <a:rPr lang="en-US" sz="1000" b="1">
                <a:latin typeface="Courier New" pitchFamily="49" charset="0"/>
              </a:rPr>
              <a:t> Mu(5)         1.66256620      .00801113   207.532   .0000</a:t>
            </a:r>
          </a:p>
          <a:p>
            <a:r>
              <a:rPr lang="en-US" sz="1000" b="1">
                <a:latin typeface="Courier New" pitchFamily="49" charset="0"/>
              </a:rPr>
              <a:t> Mu(6)         1.92729096      .00774122   248.965   .0000</a:t>
            </a:r>
          </a:p>
          <a:p>
            <a:r>
              <a:rPr lang="en-US" sz="1000" b="1">
                <a:latin typeface="Courier New" pitchFamily="49" charset="0"/>
              </a:rPr>
              <a:t> Mu(7)         2.33879408      .00777041   300.987   .0000</a:t>
            </a:r>
          </a:p>
          <a:p>
            <a:r>
              <a:rPr lang="en-US" sz="1000" b="1">
                <a:latin typeface="Courier New" pitchFamily="49" charset="0"/>
              </a:rPr>
              <a:t> Mu(8)         2.99432165      .00851090   351.822   .0000</a:t>
            </a:r>
          </a:p>
          <a:p>
            <a:r>
              <a:rPr lang="en-US" sz="1000" b="1">
                <a:latin typeface="Courier New" pitchFamily="49" charset="0"/>
              </a:rPr>
              <a:t> Mu(9)         3.45366015      .01017554   339.408   .0000</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381000" y="914400"/>
            <a:ext cx="8229600" cy="530225"/>
          </a:xfrm>
        </p:spPr>
        <p:txBody>
          <a:bodyPr/>
          <a:lstStyle/>
          <a:p>
            <a:pPr eaLnBrk="1" hangingPunct="1"/>
            <a:r>
              <a:rPr lang="en-US" b="1" smtClean="0">
                <a:latin typeface="Arial" pitchFamily="34" charset="0"/>
                <a:cs typeface="Arial" pitchFamily="34" charset="0"/>
              </a:rPr>
              <a:t>Ordered Probit Partial Effects</a:t>
            </a:r>
          </a:p>
        </p:txBody>
      </p:sp>
      <p:graphicFrame>
        <p:nvGraphicFramePr>
          <p:cNvPr id="4098" name="Object 4"/>
          <p:cNvGraphicFramePr>
            <a:graphicFrameLocks noChangeAspect="1"/>
          </p:cNvGraphicFramePr>
          <p:nvPr/>
        </p:nvGraphicFramePr>
        <p:xfrm>
          <a:off x="1752600" y="1600200"/>
          <a:ext cx="5715000" cy="2001124"/>
        </p:xfrm>
        <a:graphic>
          <a:graphicData uri="http://schemas.openxmlformats.org/presentationml/2006/ole">
            <p:oleObj spid="_x0000_s199682" name="Bitmap Image" r:id="rId4" imgW="5819048" imgH="2038095" progId="PBrush">
              <p:embed/>
            </p:oleObj>
          </a:graphicData>
        </a:graphic>
      </p:graphicFrame>
      <p:pic>
        <p:nvPicPr>
          <p:cNvPr id="2" name="Picture 3"/>
          <p:cNvPicPr>
            <a:picLocks noChangeAspect="1" noChangeArrowheads="1"/>
          </p:cNvPicPr>
          <p:nvPr/>
        </p:nvPicPr>
        <p:blipFill>
          <a:blip r:embed="rId5" cstate="print"/>
          <a:srcRect/>
          <a:stretch>
            <a:fillRect/>
          </a:stretch>
        </p:blipFill>
        <p:spPr bwMode="auto">
          <a:xfrm>
            <a:off x="1981200" y="3848100"/>
            <a:ext cx="5486400" cy="2857500"/>
          </a:xfrm>
          <a:prstGeom prst="rect">
            <a:avLst/>
          </a:prstGeom>
          <a:noFill/>
          <a:ln w="9525">
            <a:noFill/>
            <a:miter lim="800000"/>
            <a:headEnd/>
            <a:tailEnd/>
          </a:ln>
          <a:effectLst/>
        </p:spPr>
      </p:pic>
      <p:sp>
        <p:nvSpPr>
          <p:cNvPr id="5" name="TextBox 4"/>
          <p:cNvSpPr txBox="1"/>
          <p:nvPr/>
        </p:nvSpPr>
        <p:spPr>
          <a:xfrm>
            <a:off x="1710268" y="1397001"/>
            <a:ext cx="5562600" cy="307777"/>
          </a:xfrm>
          <a:prstGeom prst="rect">
            <a:avLst/>
          </a:prstGeom>
          <a:noFill/>
        </p:spPr>
        <p:txBody>
          <a:bodyPr wrap="square" rtlCol="0">
            <a:spAutoFit/>
          </a:bodyPr>
          <a:lstStyle/>
          <a:p>
            <a:r>
              <a:rPr lang="en-US" sz="1400" b="1" smtClean="0">
                <a:latin typeface="+mj-lt"/>
              </a:rPr>
              <a:t>Partial effects at means of the data</a:t>
            </a:r>
            <a:endParaRPr lang="en-US" sz="1400" b="1">
              <a:latin typeface="+mj-lt"/>
            </a:endParaRPr>
          </a:p>
        </p:txBody>
      </p:sp>
      <p:sp>
        <p:nvSpPr>
          <p:cNvPr id="6" name="TextBox 5"/>
          <p:cNvSpPr txBox="1"/>
          <p:nvPr/>
        </p:nvSpPr>
        <p:spPr>
          <a:xfrm>
            <a:off x="1955799" y="3629222"/>
            <a:ext cx="5562600" cy="307777"/>
          </a:xfrm>
          <a:prstGeom prst="rect">
            <a:avLst/>
          </a:prstGeom>
          <a:noFill/>
        </p:spPr>
        <p:txBody>
          <a:bodyPr wrap="square" rtlCol="0">
            <a:spAutoFit/>
          </a:bodyPr>
          <a:lstStyle/>
          <a:p>
            <a:r>
              <a:rPr lang="en-US" sz="1400" b="1" smtClean="0">
                <a:latin typeface="+mj-lt"/>
              </a:rPr>
              <a:t>Average Partial Effect of HHNINC</a:t>
            </a:r>
            <a:endParaRPr lang="en-US" sz="1400" b="1">
              <a:latin typeface="+mj-lt"/>
            </a:endParaRPr>
          </a:p>
        </p:txBody>
      </p:sp>
      <p:sp>
        <p:nvSpPr>
          <p:cNvPr id="7" name="Rectangle 6"/>
          <p:cNvSpPr/>
          <p:nvPr/>
        </p:nvSpPr>
        <p:spPr bwMode="auto">
          <a:xfrm>
            <a:off x="1752600" y="3048000"/>
            <a:ext cx="5562600" cy="304800"/>
          </a:xfrm>
          <a:prstGeom prst="rect">
            <a:avLst/>
          </a:prstGeom>
          <a:solidFill>
            <a:srgbClr val="FFC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3276600" y="5139268"/>
            <a:ext cx="990600" cy="1413932"/>
          </a:xfrm>
          <a:prstGeom prst="rect">
            <a:avLst/>
          </a:prstGeom>
          <a:solidFill>
            <a:srgbClr val="FFC000">
              <a:alpha val="2509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304800"/>
            <a:ext cx="8229600" cy="1139825"/>
          </a:xfrm>
        </p:spPr>
        <p:txBody>
          <a:bodyPr/>
          <a:lstStyle/>
          <a:p>
            <a:pPr eaLnBrk="1" hangingPunct="1"/>
            <a:r>
              <a:rPr lang="en-US" b="1" smtClean="0"/>
              <a:t>Predictions of the Model:Kids</a:t>
            </a:r>
          </a:p>
        </p:txBody>
      </p:sp>
      <p:sp>
        <p:nvSpPr>
          <p:cNvPr id="36867" name="Text Box 4"/>
          <p:cNvSpPr txBox="1">
            <a:spLocks noChangeArrowheads="1"/>
          </p:cNvSpPr>
          <p:nvPr/>
        </p:nvSpPr>
        <p:spPr bwMode="auto">
          <a:xfrm>
            <a:off x="1600200" y="1524000"/>
            <a:ext cx="4876800" cy="5078313"/>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|Variable     Mean  Std.Dev.  Minimum  Maximum |</a:t>
            </a:r>
          </a:p>
          <a:p>
            <a:r>
              <a:rPr lang="en-US" sz="1200" b="1">
                <a:latin typeface="Courier New" pitchFamily="49" charset="0"/>
              </a:rPr>
              <a:t>+----------------------------------------------+</a:t>
            </a:r>
          </a:p>
          <a:p>
            <a:r>
              <a:rPr lang="en-US" sz="1200" b="1">
                <a:latin typeface="Courier New" pitchFamily="49" charset="0"/>
              </a:rPr>
              <a:t>|Stratum is KIDS = 0.000.  Nobs.=  2782.000    |</a:t>
            </a:r>
          </a:p>
          <a:p>
            <a:r>
              <a:rPr lang="en-US" sz="1200" b="1">
                <a:latin typeface="Courier New" pitchFamily="49" charset="0"/>
              </a:rPr>
              <a:t>+--------+-------------------------------------+</a:t>
            </a:r>
          </a:p>
          <a:p>
            <a:r>
              <a:rPr lang="en-US" sz="1200" b="1">
                <a:latin typeface="Courier New" pitchFamily="49" charset="0"/>
              </a:rPr>
              <a:t>|P0      |  .059586  .028182  .009561  .125545 |</a:t>
            </a:r>
          </a:p>
          <a:p>
            <a:r>
              <a:rPr lang="en-US" sz="1200" b="1">
                <a:latin typeface="Courier New" pitchFamily="49" charset="0"/>
              </a:rPr>
              <a:t>|P1      |  .268398  .063415  .106526  .374712 |</a:t>
            </a:r>
          </a:p>
          <a:p>
            <a:r>
              <a:rPr lang="en-US" sz="1200" b="1">
                <a:latin typeface="Courier New" pitchFamily="49" charset="0"/>
              </a:rPr>
              <a:t>|P2      |  .489603  .024370  .419003  .515906 |</a:t>
            </a:r>
          </a:p>
          <a:p>
            <a:r>
              <a:rPr lang="en-US" sz="1200" b="1">
                <a:latin typeface="Courier New" pitchFamily="49" charset="0"/>
              </a:rPr>
              <a:t>|P3      |  .101163  .030157  .052589  .181065 |</a:t>
            </a:r>
          </a:p>
          <a:p>
            <a:r>
              <a:rPr lang="en-US" sz="1200" b="1">
                <a:latin typeface="Courier New" pitchFamily="49" charset="0"/>
              </a:rPr>
              <a:t>|P4      |  .081250  .041250  .028152  .237842 |</a:t>
            </a:r>
          </a:p>
          <a:p>
            <a:r>
              <a:rPr lang="en-US" sz="1200" b="1">
                <a:latin typeface="Courier New" pitchFamily="49" charset="0"/>
              </a:rPr>
              <a:t>+----------------------------------------------+</a:t>
            </a:r>
          </a:p>
          <a:p>
            <a:r>
              <a:rPr lang="en-US" sz="1200" b="1">
                <a:latin typeface="Courier New" pitchFamily="49" charset="0"/>
              </a:rPr>
              <a:t>|Stratum is KIDS = 1.000.  Nobs.=  1701.000    |</a:t>
            </a:r>
          </a:p>
          <a:p>
            <a:r>
              <a:rPr lang="en-US" sz="1200" b="1">
                <a:latin typeface="Courier New" pitchFamily="49" charset="0"/>
              </a:rPr>
              <a:t>+--------+-------------------------------------+</a:t>
            </a:r>
          </a:p>
          <a:p>
            <a:r>
              <a:rPr lang="en-US" sz="1200" b="1">
                <a:latin typeface="Courier New" pitchFamily="49" charset="0"/>
              </a:rPr>
              <a:t>|P0      |  .036392  .013926  .010954  .105794 |</a:t>
            </a:r>
          </a:p>
          <a:p>
            <a:r>
              <a:rPr lang="en-US" sz="1200" b="1">
                <a:latin typeface="Courier New" pitchFamily="49" charset="0"/>
              </a:rPr>
              <a:t>|P1      |  .217619  .039662  .115439  .354036 |</a:t>
            </a:r>
          </a:p>
          <a:p>
            <a:r>
              <a:rPr lang="en-US" sz="1200" b="1">
                <a:latin typeface="Courier New" pitchFamily="49" charset="0"/>
              </a:rPr>
              <a:t>|P2      |  .509830  .009048  .443130  .515906 |</a:t>
            </a:r>
          </a:p>
          <a:p>
            <a:r>
              <a:rPr lang="en-US" sz="1200" b="1">
                <a:latin typeface="Courier New" pitchFamily="49" charset="0"/>
              </a:rPr>
              <a:t>|P3      |  .125049  .019454  .061673  .176725 |</a:t>
            </a:r>
          </a:p>
          <a:p>
            <a:r>
              <a:rPr lang="en-US" sz="1200" b="1">
                <a:latin typeface="Courier New" pitchFamily="49" charset="0"/>
              </a:rPr>
              <a:t>|P4      |  .111111  .030413  .035368  .222307 |</a:t>
            </a:r>
          </a:p>
          <a:p>
            <a:r>
              <a:rPr lang="en-US" sz="1200" b="1">
                <a:latin typeface="Courier New" pitchFamily="49" charset="0"/>
              </a:rPr>
              <a:t>+----------------------------------------------+</a:t>
            </a:r>
          </a:p>
          <a:p>
            <a:r>
              <a:rPr lang="en-US" sz="1200" b="1">
                <a:latin typeface="Courier New" pitchFamily="49" charset="0"/>
              </a:rPr>
              <a:t>|All 4483 observations in current sample       |</a:t>
            </a:r>
          </a:p>
          <a:p>
            <a:r>
              <a:rPr lang="en-US" sz="1200" b="1">
                <a:latin typeface="Courier New" pitchFamily="49" charset="0"/>
              </a:rPr>
              <a:t>+--------+-------------------------------------+</a:t>
            </a:r>
          </a:p>
          <a:p>
            <a:r>
              <a:rPr lang="en-US" sz="1200" b="1">
                <a:latin typeface="Courier New" pitchFamily="49" charset="0"/>
              </a:rPr>
              <a:t>|P0      |  .050786  .026325  .009561  .125545 |</a:t>
            </a:r>
          </a:p>
          <a:p>
            <a:r>
              <a:rPr lang="en-US" sz="1200" b="1">
                <a:latin typeface="Courier New" pitchFamily="49" charset="0"/>
              </a:rPr>
              <a:t>|P1      |  .249130  .060821  .106526  .374712 |</a:t>
            </a:r>
          </a:p>
          <a:p>
            <a:r>
              <a:rPr lang="en-US" sz="1200" b="1">
                <a:latin typeface="Courier New" pitchFamily="49" charset="0"/>
              </a:rPr>
              <a:t>|P2      |  .497278  .022269  .419003  .515906 |</a:t>
            </a:r>
          </a:p>
          <a:p>
            <a:r>
              <a:rPr lang="en-US" sz="1200" b="1">
                <a:latin typeface="Courier New" pitchFamily="49" charset="0"/>
              </a:rPr>
              <a:t>|P3      |  .110226  .029021  .052589  .181065 |</a:t>
            </a:r>
          </a:p>
          <a:p>
            <a:r>
              <a:rPr lang="en-US" sz="1200" b="1">
                <a:latin typeface="Courier New" pitchFamily="49" charset="0"/>
              </a:rPr>
              <a:t>|P4      |  .092580  .040207  .028152  .237842 |</a:t>
            </a:r>
          </a:p>
          <a:p>
            <a:r>
              <a:rPr lang="en-US" sz="1200" b="1">
                <a:latin typeface="Courier New" pitchFamily="49" charset="0"/>
              </a:rPr>
              <a:t>+----------------------------------------------+</a:t>
            </a:r>
          </a:p>
        </p:txBody>
      </p:sp>
      <p:sp>
        <p:nvSpPr>
          <p:cNvPr id="4" name="Rectangle 3"/>
          <p:cNvSpPr/>
          <p:nvPr/>
        </p:nvSpPr>
        <p:spPr bwMode="auto">
          <a:xfrm>
            <a:off x="1676400" y="2031999"/>
            <a:ext cx="4495800" cy="338668"/>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676400" y="3505200"/>
            <a:ext cx="4495800" cy="3810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676400" y="4953000"/>
            <a:ext cx="4495800" cy="3810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6400800" y="3200400"/>
            <a:ext cx="2438400" cy="738664"/>
          </a:xfrm>
          <a:prstGeom prst="rect">
            <a:avLst/>
          </a:prstGeom>
          <a:noFill/>
        </p:spPr>
        <p:txBody>
          <a:bodyPr wrap="square" rtlCol="0">
            <a:spAutoFit/>
          </a:bodyPr>
          <a:lstStyle/>
          <a:p>
            <a:r>
              <a:rPr lang="en-US" sz="1400" b="1" smtClean="0">
                <a:latin typeface="+mj-lt"/>
              </a:rPr>
              <a:t>This is a restricted model with outcomes collapsed into 5 cells.</a:t>
            </a:r>
            <a:endParaRPr lang="en-US" sz="1400" b="1">
              <a:latin typeface="+mj-lt"/>
            </a:endParaRPr>
          </a:p>
        </p:txBody>
      </p:sp>
      <p:cxnSp>
        <p:nvCxnSpPr>
          <p:cNvPr id="9" name="Straight Arrow Connector 8"/>
          <p:cNvCxnSpPr/>
          <p:nvPr/>
        </p:nvCxnSpPr>
        <p:spPr bwMode="auto">
          <a:xfrm>
            <a:off x="1143000" y="3276600"/>
            <a:ext cx="533400" cy="158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a:off x="1143000" y="4739743"/>
            <a:ext cx="533400" cy="1588"/>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2" name="Straight Connector 11"/>
          <p:cNvCxnSpPr/>
          <p:nvPr/>
        </p:nvCxnSpPr>
        <p:spPr bwMode="auto">
          <a:xfrm rot="5400000">
            <a:off x="419100" y="4008967"/>
            <a:ext cx="14478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9600" y="1295400"/>
            <a:ext cx="8229600" cy="530225"/>
          </a:xfrm>
        </p:spPr>
        <p:txBody>
          <a:bodyPr/>
          <a:lstStyle/>
          <a:p>
            <a:pPr eaLnBrk="1" hangingPunct="1"/>
            <a:r>
              <a:rPr lang="en-US" b="1" smtClean="0"/>
              <a:t>Fit Measures</a:t>
            </a:r>
          </a:p>
        </p:txBody>
      </p:sp>
      <p:sp>
        <p:nvSpPr>
          <p:cNvPr id="38915" name="Rectangle 3"/>
          <p:cNvSpPr>
            <a:spLocks noGrp="1" noChangeArrowheads="1"/>
          </p:cNvSpPr>
          <p:nvPr>
            <p:ph type="body" idx="1"/>
          </p:nvPr>
        </p:nvSpPr>
        <p:spPr>
          <a:xfrm>
            <a:off x="1143000" y="2057400"/>
            <a:ext cx="7543800" cy="3581400"/>
          </a:xfrm>
        </p:spPr>
        <p:txBody>
          <a:bodyPr/>
          <a:lstStyle/>
          <a:p>
            <a:pPr eaLnBrk="1" hangingPunct="1">
              <a:lnSpc>
                <a:spcPct val="90000"/>
              </a:lnSpc>
            </a:pPr>
            <a:r>
              <a:rPr lang="en-US" sz="2400" smtClean="0">
                <a:latin typeface="Arial" pitchFamily="34" charset="0"/>
                <a:cs typeface="Arial" pitchFamily="34" charset="0"/>
              </a:rPr>
              <a:t>There is no single “dependent variable” to explain.</a:t>
            </a:r>
          </a:p>
          <a:p>
            <a:pPr eaLnBrk="1" hangingPunct="1">
              <a:lnSpc>
                <a:spcPct val="90000"/>
              </a:lnSpc>
            </a:pPr>
            <a:r>
              <a:rPr lang="en-US" sz="2400" smtClean="0">
                <a:latin typeface="Arial" pitchFamily="34" charset="0"/>
                <a:cs typeface="Arial" pitchFamily="34" charset="0"/>
              </a:rPr>
              <a:t>There is no sum of squares or other measure of “variation” to explain.</a:t>
            </a:r>
          </a:p>
          <a:p>
            <a:pPr eaLnBrk="1" hangingPunct="1">
              <a:lnSpc>
                <a:spcPct val="90000"/>
              </a:lnSpc>
            </a:pPr>
            <a:r>
              <a:rPr lang="en-US" sz="2400" smtClean="0">
                <a:latin typeface="Arial" pitchFamily="34" charset="0"/>
                <a:cs typeface="Arial" pitchFamily="34" charset="0"/>
              </a:rPr>
              <a:t>Predictions of the model relate to a set of J+1 probabilities, not a single variable.</a:t>
            </a:r>
          </a:p>
          <a:p>
            <a:pPr eaLnBrk="1" hangingPunct="1">
              <a:lnSpc>
                <a:spcPct val="90000"/>
              </a:lnSpc>
            </a:pPr>
            <a:r>
              <a:rPr lang="en-US" sz="2400" smtClean="0">
                <a:latin typeface="Arial" pitchFamily="34" charset="0"/>
                <a:cs typeface="Arial" pitchFamily="34" charset="0"/>
              </a:rPr>
              <a:t>How to explain fit?</a:t>
            </a:r>
          </a:p>
          <a:p>
            <a:pPr lvl="1" eaLnBrk="1" hangingPunct="1">
              <a:lnSpc>
                <a:spcPct val="90000"/>
              </a:lnSpc>
            </a:pPr>
            <a:r>
              <a:rPr lang="en-US" sz="2000" smtClean="0">
                <a:latin typeface="Arial" pitchFamily="34" charset="0"/>
                <a:cs typeface="Arial" pitchFamily="34" charset="0"/>
              </a:rPr>
              <a:t>Based on the underlying regression</a:t>
            </a:r>
          </a:p>
          <a:p>
            <a:pPr lvl="1" eaLnBrk="1" hangingPunct="1">
              <a:lnSpc>
                <a:spcPct val="90000"/>
              </a:lnSpc>
            </a:pPr>
            <a:r>
              <a:rPr lang="en-US" sz="2000" smtClean="0">
                <a:latin typeface="Arial" pitchFamily="34" charset="0"/>
                <a:cs typeface="Arial" pitchFamily="34" charset="0"/>
              </a:rPr>
              <a:t>Based on the likelihood function</a:t>
            </a:r>
          </a:p>
          <a:p>
            <a:pPr lvl="1" eaLnBrk="1" hangingPunct="1">
              <a:lnSpc>
                <a:spcPct val="90000"/>
              </a:lnSpc>
            </a:pPr>
            <a:r>
              <a:rPr lang="en-US" sz="2000" smtClean="0">
                <a:latin typeface="Arial" pitchFamily="34" charset="0"/>
                <a:cs typeface="Arial" pitchFamily="34" charset="0"/>
              </a:rPr>
              <a:t>Based on prediction of the outcome variable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381000" y="762000"/>
            <a:ext cx="8229600" cy="1139825"/>
          </a:xfrm>
        </p:spPr>
        <p:txBody>
          <a:bodyPr/>
          <a:lstStyle/>
          <a:p>
            <a:pPr eaLnBrk="1" hangingPunct="1"/>
            <a:r>
              <a:rPr lang="en-US" b="1" smtClean="0"/>
              <a:t>Log Likelihood Based Fit Measures</a:t>
            </a:r>
          </a:p>
        </p:txBody>
      </p:sp>
      <p:pic>
        <p:nvPicPr>
          <p:cNvPr id="39939" name="Picture 5"/>
          <p:cNvPicPr>
            <a:picLocks noChangeAspect="1" noChangeArrowheads="1"/>
          </p:cNvPicPr>
          <p:nvPr/>
        </p:nvPicPr>
        <p:blipFill>
          <a:blip r:embed="rId3" cstate="print"/>
          <a:srcRect/>
          <a:stretch>
            <a:fillRect/>
          </a:stretch>
        </p:blipFill>
        <p:spPr bwMode="auto">
          <a:xfrm>
            <a:off x="762000" y="2209800"/>
            <a:ext cx="8077200" cy="2925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381000" y="1371600"/>
            <a:ext cx="8229600" cy="228600"/>
          </a:xfrm>
          <a:prstGeom prst="rect">
            <a:avLst/>
          </a:prstGeom>
          <a:solidFill>
            <a:schemeClr val="bg1"/>
          </a:solidFill>
          <a:ln w="19050">
            <a:noFill/>
            <a:miter lim="800000"/>
            <a:headEnd/>
            <a:tailEnd/>
          </a:ln>
        </p:spPr>
        <p:txBody>
          <a:bodyPr wrap="none" anchor="ctr"/>
          <a:lstStyle/>
          <a:p>
            <a:endParaRPr lang="en-US"/>
          </a:p>
        </p:txBody>
      </p:sp>
      <p:pic>
        <p:nvPicPr>
          <p:cNvPr id="40963" name="Picture 5"/>
          <p:cNvPicPr>
            <a:picLocks noChangeAspect="1" noChangeArrowheads="1"/>
          </p:cNvPicPr>
          <p:nvPr/>
        </p:nvPicPr>
        <p:blipFill>
          <a:blip r:embed="rId3" cstate="print"/>
          <a:srcRect/>
          <a:stretch>
            <a:fillRect/>
          </a:stretch>
        </p:blipFill>
        <p:spPr bwMode="auto">
          <a:xfrm>
            <a:off x="2133600" y="1479189"/>
            <a:ext cx="4459288" cy="4983767"/>
          </a:xfrm>
          <a:prstGeom prst="rect">
            <a:avLst/>
          </a:prstGeom>
          <a:noFill/>
          <a:ln w="9525">
            <a:noFill/>
            <a:miter lim="800000"/>
            <a:headEnd/>
            <a:tailEnd/>
          </a:ln>
        </p:spPr>
      </p:pic>
      <p:sp>
        <p:nvSpPr>
          <p:cNvPr id="5" name="Title 4"/>
          <p:cNvSpPr>
            <a:spLocks noGrp="1"/>
          </p:cNvSpPr>
          <p:nvPr>
            <p:ph type="title"/>
          </p:nvPr>
        </p:nvSpPr>
        <p:spPr>
          <a:xfrm>
            <a:off x="457200" y="533400"/>
            <a:ext cx="8229600" cy="838200"/>
          </a:xfrm>
        </p:spPr>
        <p:txBody>
          <a:bodyPr/>
          <a:lstStyle/>
          <a:p>
            <a:r>
              <a:rPr lang="en-US" sz="2400" b="1" smtClean="0"/>
              <a:t>Fit Measure Based on Counting Predictions</a:t>
            </a:r>
            <a:endParaRPr lang="en-US" sz="2400" b="1"/>
          </a:p>
        </p:txBody>
      </p:sp>
      <p:sp>
        <p:nvSpPr>
          <p:cNvPr id="6" name="Rectangle 5"/>
          <p:cNvSpPr/>
          <p:nvPr/>
        </p:nvSpPr>
        <p:spPr bwMode="auto">
          <a:xfrm>
            <a:off x="3699932" y="5029200"/>
            <a:ext cx="457200" cy="1371600"/>
          </a:xfrm>
          <a:prstGeom prst="rect">
            <a:avLst/>
          </a:prstGeom>
          <a:solidFill>
            <a:srgbClr val="7030A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6019800" y="5410200"/>
            <a:ext cx="2438400" cy="523220"/>
          </a:xfrm>
          <a:prstGeom prst="rect">
            <a:avLst/>
          </a:prstGeom>
          <a:noFill/>
        </p:spPr>
        <p:txBody>
          <a:bodyPr wrap="square" rtlCol="0">
            <a:spAutoFit/>
          </a:bodyPr>
          <a:lstStyle/>
          <a:p>
            <a:r>
              <a:rPr lang="en-US" sz="1400" b="1" smtClean="0">
                <a:latin typeface="+mj-lt"/>
              </a:rPr>
              <a:t>This model always predicts the same cell.</a:t>
            </a:r>
            <a:endParaRPr lang="en-US" sz="1400" b="1">
              <a:latin typeface="+mj-l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381000" y="533400"/>
            <a:ext cx="8229600" cy="1139825"/>
          </a:xfrm>
        </p:spPr>
        <p:txBody>
          <a:bodyPr/>
          <a:lstStyle/>
          <a:p>
            <a:pPr eaLnBrk="1" hangingPunct="1"/>
            <a:r>
              <a:rPr lang="en-US" b="1" smtClean="0"/>
              <a:t>A Somewhat Better Fit</a:t>
            </a:r>
          </a:p>
        </p:txBody>
      </p:sp>
      <p:pic>
        <p:nvPicPr>
          <p:cNvPr id="41987" name="Picture 5"/>
          <p:cNvPicPr>
            <a:picLocks noChangeAspect="1" noChangeArrowheads="1"/>
          </p:cNvPicPr>
          <p:nvPr/>
        </p:nvPicPr>
        <p:blipFill>
          <a:blip r:embed="rId3" cstate="print"/>
          <a:srcRect/>
          <a:stretch>
            <a:fillRect/>
          </a:stretch>
        </p:blipFill>
        <p:spPr bwMode="auto">
          <a:xfrm>
            <a:off x="1981200" y="1752600"/>
            <a:ext cx="6249988"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a:xfrm>
            <a:off x="685800" y="1447800"/>
            <a:ext cx="8229600" cy="530225"/>
          </a:xfrm>
        </p:spPr>
        <p:txBody>
          <a:bodyPr/>
          <a:lstStyle/>
          <a:p>
            <a:pPr eaLnBrk="1" hangingPunct="1"/>
            <a:r>
              <a:rPr lang="en-US" sz="3200" b="1" smtClean="0"/>
              <a:t>Generalizing the Ordered Probit </a:t>
            </a:r>
            <a:br>
              <a:rPr lang="en-US" sz="3200" b="1" smtClean="0"/>
            </a:br>
            <a:r>
              <a:rPr lang="en-US" sz="3200" b="1" smtClean="0"/>
              <a:t>with Heterogeneous Thresholds</a:t>
            </a:r>
          </a:p>
        </p:txBody>
      </p:sp>
      <p:graphicFrame>
        <p:nvGraphicFramePr>
          <p:cNvPr id="10242" name="Object 8"/>
          <p:cNvGraphicFramePr>
            <a:graphicFrameLocks noChangeAspect="1"/>
          </p:cNvGraphicFramePr>
          <p:nvPr/>
        </p:nvGraphicFramePr>
        <p:xfrm>
          <a:off x="1295400" y="2133600"/>
          <a:ext cx="7038975" cy="3864679"/>
        </p:xfrm>
        <a:graphic>
          <a:graphicData uri="http://schemas.openxmlformats.org/presentationml/2006/ole">
            <p:oleObj spid="_x0000_s205826" name="Equation" r:id="rId4" imgW="4394200" imgH="2413000" progId="Equation.DSMT4">
              <p:embed/>
            </p:oleObj>
          </a:graphicData>
        </a:graphic>
      </p:graphicFrame>
      <p:sp>
        <p:nvSpPr>
          <p:cNvPr id="4" name="Rectangle 3"/>
          <p:cNvSpPr/>
          <p:nvPr/>
        </p:nvSpPr>
        <p:spPr bwMode="auto">
          <a:xfrm>
            <a:off x="1524000" y="4927599"/>
            <a:ext cx="4876800" cy="6858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381000"/>
            <a:ext cx="8229600" cy="1139825"/>
          </a:xfrm>
        </p:spPr>
        <p:txBody>
          <a:bodyPr/>
          <a:lstStyle/>
          <a:p>
            <a:pPr eaLnBrk="1" hangingPunct="1"/>
            <a:r>
              <a:rPr lang="en-US" b="1" smtClean="0"/>
              <a:t>Differential Item Functioning</a:t>
            </a:r>
          </a:p>
        </p:txBody>
      </p:sp>
      <p:sp>
        <p:nvSpPr>
          <p:cNvPr id="4" name="TextBox 3"/>
          <p:cNvSpPr txBox="1"/>
          <p:nvPr/>
        </p:nvSpPr>
        <p:spPr>
          <a:xfrm>
            <a:off x="6858000" y="1828800"/>
            <a:ext cx="1828800" cy="1323439"/>
          </a:xfrm>
          <a:prstGeom prst="rect">
            <a:avLst/>
          </a:prstGeom>
          <a:noFill/>
        </p:spPr>
        <p:txBody>
          <a:bodyPr wrap="square" rtlCol="0">
            <a:spAutoFit/>
          </a:bodyPr>
          <a:lstStyle/>
          <a:p>
            <a:r>
              <a:rPr lang="en-US" sz="1600" b="1" smtClean="0">
                <a:latin typeface="+mj-lt"/>
              </a:rPr>
              <a:t>People in this country are optimistic – they report this value as ‘very good.’</a:t>
            </a:r>
            <a:endParaRPr lang="en-US" sz="1600" b="1">
              <a:latin typeface="+mj-lt"/>
            </a:endParaRPr>
          </a:p>
        </p:txBody>
      </p:sp>
      <p:sp>
        <p:nvSpPr>
          <p:cNvPr id="5" name="TextBox 4"/>
          <p:cNvSpPr txBox="1"/>
          <p:nvPr/>
        </p:nvSpPr>
        <p:spPr>
          <a:xfrm>
            <a:off x="6858000" y="4543961"/>
            <a:ext cx="1828800" cy="1569660"/>
          </a:xfrm>
          <a:prstGeom prst="rect">
            <a:avLst/>
          </a:prstGeom>
          <a:noFill/>
        </p:spPr>
        <p:txBody>
          <a:bodyPr wrap="square" rtlCol="0">
            <a:spAutoFit/>
          </a:bodyPr>
          <a:lstStyle/>
          <a:p>
            <a:r>
              <a:rPr lang="en-US" sz="1600" b="1" smtClean="0">
                <a:latin typeface="+mj-lt"/>
              </a:rPr>
              <a:t>People in this country are pessimistic – they report this same value as ‘fair’</a:t>
            </a:r>
            <a:endParaRPr lang="en-US" sz="1600" b="1">
              <a:latin typeface="+mj-lt"/>
            </a:endParaRPr>
          </a:p>
        </p:txBody>
      </p:sp>
      <p:pic>
        <p:nvPicPr>
          <p:cNvPr id="342017" name="Picture 1"/>
          <p:cNvPicPr>
            <a:picLocks noChangeAspect="1" noChangeArrowheads="1"/>
          </p:cNvPicPr>
          <p:nvPr/>
        </p:nvPicPr>
        <p:blipFill>
          <a:blip r:embed="rId3" cstate="print"/>
          <a:srcRect/>
          <a:stretch>
            <a:fillRect/>
          </a:stretch>
        </p:blipFill>
        <p:spPr bwMode="auto">
          <a:xfrm>
            <a:off x="1600200" y="1600200"/>
            <a:ext cx="5079536"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b="1" smtClean="0"/>
              <a:t>Panel Data</a:t>
            </a:r>
          </a:p>
        </p:txBody>
      </p:sp>
      <p:sp>
        <p:nvSpPr>
          <p:cNvPr id="62467" name="Rectangle 3"/>
          <p:cNvSpPr>
            <a:spLocks noGrp="1" noChangeArrowheads="1"/>
          </p:cNvSpPr>
          <p:nvPr>
            <p:ph type="body" idx="1"/>
          </p:nvPr>
        </p:nvSpPr>
        <p:spPr>
          <a:xfrm>
            <a:off x="990600" y="2133600"/>
            <a:ext cx="7696200" cy="3505200"/>
          </a:xfrm>
        </p:spPr>
        <p:txBody>
          <a:bodyPr/>
          <a:lstStyle/>
          <a:p>
            <a:pPr eaLnBrk="1" hangingPunct="1"/>
            <a:r>
              <a:rPr lang="en-US" smtClean="0">
                <a:latin typeface="Arial" pitchFamily="34" charset="0"/>
                <a:cs typeface="Arial" pitchFamily="34" charset="0"/>
              </a:rPr>
              <a:t>Fixed Effects</a:t>
            </a:r>
          </a:p>
          <a:p>
            <a:pPr lvl="1" eaLnBrk="1" hangingPunct="1"/>
            <a:r>
              <a:rPr lang="en-US" smtClean="0">
                <a:latin typeface="Arial" pitchFamily="34" charset="0"/>
                <a:cs typeface="Arial" pitchFamily="34" charset="0"/>
              </a:rPr>
              <a:t>The usual incidental parameters problem</a:t>
            </a:r>
          </a:p>
          <a:p>
            <a:pPr lvl="1" eaLnBrk="1" hangingPunct="1"/>
            <a:r>
              <a:rPr lang="en-US" smtClean="0">
                <a:latin typeface="Arial" pitchFamily="34" charset="0"/>
                <a:cs typeface="Arial" pitchFamily="34" charset="0"/>
              </a:rPr>
              <a:t>Partitioning Prob(y</a:t>
            </a:r>
            <a:r>
              <a:rPr lang="en-US" baseline="-25000" smtClean="0">
                <a:latin typeface="Arial" pitchFamily="34" charset="0"/>
                <a:cs typeface="Arial" pitchFamily="34" charset="0"/>
              </a:rPr>
              <a:t>it</a:t>
            </a:r>
            <a:r>
              <a:rPr lang="en-US" smtClean="0">
                <a:latin typeface="Arial" pitchFamily="34" charset="0"/>
                <a:cs typeface="Arial" pitchFamily="34" charset="0"/>
              </a:rPr>
              <a:t> &gt; j|</a:t>
            </a:r>
            <a:r>
              <a:rPr lang="en-US" b="1" smtClean="0">
                <a:latin typeface="Arial" pitchFamily="34" charset="0"/>
                <a:cs typeface="Arial" pitchFamily="34" charset="0"/>
              </a:rPr>
              <a:t>x</a:t>
            </a:r>
            <a:r>
              <a:rPr lang="en-US" baseline="-25000" smtClean="0">
                <a:latin typeface="Arial" pitchFamily="34" charset="0"/>
                <a:cs typeface="Arial" pitchFamily="34" charset="0"/>
              </a:rPr>
              <a:t>it</a:t>
            </a:r>
            <a:r>
              <a:rPr lang="en-US" smtClean="0">
                <a:latin typeface="Arial" pitchFamily="34" charset="0"/>
                <a:cs typeface="Arial" pitchFamily="34" charset="0"/>
              </a:rPr>
              <a:t>) produces estimable binomial logit models. (Find a way to combine multiple estimates of the same </a:t>
            </a:r>
            <a:r>
              <a:rPr lang="el-GR" b="1" smtClean="0">
                <a:latin typeface="Arial" pitchFamily="34" charset="0"/>
                <a:cs typeface="Arial" pitchFamily="34" charset="0"/>
              </a:rPr>
              <a:t>β</a:t>
            </a:r>
            <a:r>
              <a:rPr lang="en-US" smtClean="0">
                <a:latin typeface="Arial" pitchFamily="34" charset="0"/>
                <a:cs typeface="Arial" pitchFamily="34" charset="0"/>
              </a:rPr>
              <a:t>.</a:t>
            </a:r>
            <a:endParaRPr lang="el-GR" smtClean="0">
              <a:latin typeface="Arial" pitchFamily="34" charset="0"/>
              <a:cs typeface="Arial" pitchFamily="34" charset="0"/>
            </a:endParaRPr>
          </a:p>
          <a:p>
            <a:pPr eaLnBrk="1" hangingPunct="1"/>
            <a:r>
              <a:rPr lang="en-US" smtClean="0">
                <a:latin typeface="Arial" pitchFamily="34" charset="0"/>
                <a:cs typeface="Arial" pitchFamily="34" charset="0"/>
              </a:rPr>
              <a:t>Random Effects</a:t>
            </a:r>
          </a:p>
          <a:p>
            <a:pPr lvl="1" eaLnBrk="1" hangingPunct="1"/>
            <a:r>
              <a:rPr lang="en-US" smtClean="0">
                <a:latin typeface="Arial" pitchFamily="34" charset="0"/>
                <a:cs typeface="Arial" pitchFamily="34" charset="0"/>
              </a:rPr>
              <a:t>Standard application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81000" y="914400"/>
            <a:ext cx="8229600" cy="1139825"/>
          </a:xfrm>
        </p:spPr>
        <p:txBody>
          <a:bodyPr/>
          <a:lstStyle/>
          <a:p>
            <a:pPr eaLnBrk="1" hangingPunct="1"/>
            <a:r>
              <a:rPr lang="en-US" b="1" smtClean="0"/>
              <a:t>Incidental Parameters Problem</a:t>
            </a:r>
          </a:p>
        </p:txBody>
      </p:sp>
      <p:sp>
        <p:nvSpPr>
          <p:cNvPr id="63491" name="Text Box 4"/>
          <p:cNvSpPr txBox="1">
            <a:spLocks noChangeArrowheads="1"/>
          </p:cNvSpPr>
          <p:nvPr/>
        </p:nvSpPr>
        <p:spPr bwMode="auto">
          <a:xfrm>
            <a:off x="1676400" y="2362200"/>
            <a:ext cx="5715000" cy="730250"/>
          </a:xfrm>
          <a:prstGeom prst="rect">
            <a:avLst/>
          </a:prstGeom>
          <a:noFill/>
          <a:ln w="19050">
            <a:noFill/>
            <a:miter lim="800000"/>
            <a:headEnd/>
            <a:tailEnd/>
          </a:ln>
        </p:spPr>
        <p:txBody>
          <a:bodyPr>
            <a:spAutoFit/>
          </a:bodyPr>
          <a:lstStyle/>
          <a:p>
            <a:r>
              <a:rPr lang="en-US" sz="1400" b="1">
                <a:latin typeface="Arial" charset="0"/>
              </a:rPr>
              <a:t>Table 9.1  Monte Carlo Analysis of the Bias of the MLE in Fixed Effects Discrete Choice Models (Means of empirical sampling distributions, </a:t>
            </a:r>
            <a:r>
              <a:rPr lang="en-US" sz="1400" b="1" i="1">
                <a:latin typeface="Arial" charset="0"/>
              </a:rPr>
              <a:t>N</a:t>
            </a:r>
            <a:r>
              <a:rPr lang="en-US" sz="1400" b="1">
                <a:latin typeface="Arial" charset="0"/>
              </a:rPr>
              <a:t> = 1,000 individuals, </a:t>
            </a:r>
            <a:r>
              <a:rPr lang="en-US" sz="1400" b="1" i="1">
                <a:latin typeface="Arial" charset="0"/>
              </a:rPr>
              <a:t>R</a:t>
            </a:r>
            <a:r>
              <a:rPr lang="en-US" sz="1400" b="1">
                <a:latin typeface="Arial" charset="0"/>
              </a:rPr>
              <a:t> = 200 replications)</a:t>
            </a:r>
            <a:endParaRPr lang="en-US" sz="1400" b="1" i="1">
              <a:latin typeface="Arial" charset="0"/>
            </a:endParaRPr>
          </a:p>
        </p:txBody>
      </p:sp>
      <p:pic>
        <p:nvPicPr>
          <p:cNvPr id="63492" name="Picture 5"/>
          <p:cNvPicPr>
            <a:picLocks noChangeAspect="1" noChangeArrowheads="1"/>
          </p:cNvPicPr>
          <p:nvPr/>
        </p:nvPicPr>
        <p:blipFill>
          <a:blip r:embed="rId3" cstate="print"/>
          <a:srcRect/>
          <a:stretch>
            <a:fillRect/>
          </a:stretch>
        </p:blipFill>
        <p:spPr bwMode="auto">
          <a:xfrm>
            <a:off x="2133600" y="3352800"/>
            <a:ext cx="4810125" cy="240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ChangeArrowheads="1"/>
          </p:cNvSpPr>
          <p:nvPr/>
        </p:nvSpPr>
        <p:spPr bwMode="auto">
          <a:xfrm>
            <a:off x="381000" y="1295400"/>
            <a:ext cx="8382000" cy="381000"/>
          </a:xfrm>
          <a:prstGeom prst="rect">
            <a:avLst/>
          </a:prstGeom>
          <a:solidFill>
            <a:schemeClr val="bg1"/>
          </a:solidFill>
          <a:ln w="19050">
            <a:noFill/>
            <a:miter lim="800000"/>
            <a:headEnd/>
            <a:tailEnd/>
          </a:ln>
        </p:spPr>
        <p:txBody>
          <a:bodyPr wrap="none" anchor="ctr"/>
          <a:lstStyle/>
          <a:p>
            <a:endParaRPr lang="en-US"/>
          </a:p>
        </p:txBody>
      </p:sp>
      <p:pic>
        <p:nvPicPr>
          <p:cNvPr id="64515" name="Picture 6"/>
          <p:cNvPicPr>
            <a:picLocks noChangeAspect="1" noChangeArrowheads="1"/>
          </p:cNvPicPr>
          <p:nvPr/>
        </p:nvPicPr>
        <p:blipFill>
          <a:blip r:embed="rId3" cstate="print"/>
          <a:srcRect/>
          <a:stretch>
            <a:fillRect/>
          </a:stretch>
        </p:blipFill>
        <p:spPr bwMode="auto">
          <a:xfrm>
            <a:off x="1447800" y="914400"/>
            <a:ext cx="6715125" cy="53122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457200" y="609600"/>
            <a:ext cx="8229600" cy="1139825"/>
          </a:xfrm>
        </p:spPr>
        <p:txBody>
          <a:bodyPr/>
          <a:lstStyle/>
          <a:p>
            <a:pPr eaLnBrk="1" hangingPunct="1"/>
            <a:r>
              <a:rPr lang="en-US" b="1" smtClean="0"/>
              <a:t>Random Effects</a:t>
            </a:r>
          </a:p>
        </p:txBody>
      </p:sp>
      <p:pic>
        <p:nvPicPr>
          <p:cNvPr id="65539" name="Picture 5"/>
          <p:cNvPicPr>
            <a:picLocks noChangeAspect="1" noChangeArrowheads="1"/>
          </p:cNvPicPr>
          <p:nvPr/>
        </p:nvPicPr>
        <p:blipFill>
          <a:blip r:embed="rId3" cstate="print"/>
          <a:srcRect/>
          <a:stretch>
            <a:fillRect/>
          </a:stretch>
        </p:blipFill>
        <p:spPr bwMode="auto">
          <a:xfrm>
            <a:off x="990600" y="1981200"/>
            <a:ext cx="7307263" cy="420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Dynamic Ordered Probit Model</a:t>
            </a:r>
            <a:endParaRPr lang="en-US" b="1"/>
          </a:p>
        </p:txBody>
      </p:sp>
      <p:pic>
        <p:nvPicPr>
          <p:cNvPr id="116738" name="Picture 2"/>
          <p:cNvPicPr>
            <a:picLocks noChangeAspect="1" noChangeArrowheads="1"/>
          </p:cNvPicPr>
          <p:nvPr/>
        </p:nvPicPr>
        <p:blipFill>
          <a:blip r:embed="rId2" cstate="print"/>
          <a:srcRect/>
          <a:stretch>
            <a:fillRect/>
          </a:stretch>
        </p:blipFill>
        <p:spPr bwMode="auto">
          <a:xfrm>
            <a:off x="1219200" y="1981200"/>
            <a:ext cx="7334860" cy="41862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p:oleObj spid="_x0000_s208898" name="Equation" r:id="rId3" imgW="3898900" imgH="2235200" progId="Equation.DSMT4">
              <p:embed/>
            </p:oleObj>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Arial" pitchFamily="34" charset="0"/>
                <a:cs typeface="Arial" pitchFamily="34" charset="0"/>
              </a:rPr>
              <a:t>It would not be appropriate to include h</a:t>
            </a:r>
            <a:r>
              <a:rPr lang="en-US" sz="1400" b="1" baseline="-25000" smtClean="0">
                <a:latin typeface="Arial" pitchFamily="34" charset="0"/>
                <a:cs typeface="Arial" pitchFamily="34" charset="0"/>
              </a:rPr>
              <a:t>i,t-1</a:t>
            </a:r>
            <a:r>
              <a:rPr lang="en-US" sz="1400" b="1" smtClean="0">
                <a:latin typeface="Arial" pitchFamily="34" charset="0"/>
                <a:cs typeface="Arial" pitchFamily="34" charset="0"/>
              </a:rPr>
              <a:t> itself in the model as this is a label, not a measure</a:t>
            </a:r>
            <a:endParaRPr lang="en-US" sz="1400"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cstate="print"/>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cstate="print"/>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Arial" pitchFamily="34" charset="0"/>
                <a:cs typeface="Arial" pitchFamily="34" charset="0"/>
              </a:rPr>
              <a:t>Assumes (1) Prob(attrition|all data) = Prob(attrition|selected variables) (ignorability)</a:t>
            </a:r>
          </a:p>
          <a:p>
            <a:r>
              <a:rPr lang="en-US" sz="1600" smtClean="0">
                <a:ln w="12700">
                  <a:noFill/>
                </a:ln>
                <a:latin typeface="Arial" pitchFamily="34" charset="0"/>
                <a:cs typeface="Arial" pitchFamily="34" charset="0"/>
              </a:rPr>
              <a:t>                (2) Attrition is an ‘absorbing state.’  No reentry.  </a:t>
            </a:r>
            <a:br>
              <a:rPr lang="en-US" sz="1600" smtClean="0">
                <a:ln w="12700">
                  <a:noFill/>
                </a:ln>
                <a:latin typeface="Arial" pitchFamily="34" charset="0"/>
                <a:cs typeface="Arial" pitchFamily="34" charset="0"/>
              </a:rPr>
            </a:br>
            <a:r>
              <a:rPr lang="en-US" sz="1600" smtClean="0">
                <a:ln w="12700">
                  <a:noFill/>
                </a:ln>
                <a:latin typeface="Arial" pitchFamily="34" charset="0"/>
                <a:cs typeface="Arial" pitchFamily="34" charset="0"/>
              </a:rPr>
              <a:t>                     Obviously not true for the GSOEP data above.</a:t>
            </a:r>
          </a:p>
          <a:p>
            <a:r>
              <a:rPr lang="en-US" sz="1600" smtClean="0">
                <a:ln w="12700">
                  <a:noFill/>
                </a:ln>
                <a:latin typeface="Arial" pitchFamily="34" charset="0"/>
                <a:cs typeface="Arial" pitchFamily="34" charset="0"/>
              </a:rPr>
              <a:t>Can deal with point (2) by isolating a subsample of those present at wave 1 and the monotonically shrinking subsample as the waves progress.</a:t>
            </a:r>
            <a:endParaRPr lang="en-US" sz="1600">
              <a:ln w="12700">
                <a:noFill/>
              </a:ln>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nvGraphicFramePr>
        <p:xfrm>
          <a:off x="1447800" y="1371600"/>
          <a:ext cx="6955302" cy="5181600"/>
        </p:xfrm>
        <a:graphic>
          <a:graphicData uri="http://schemas.openxmlformats.org/presentationml/2006/ole">
            <p:oleObj spid="_x0000_s209922" name="Equation" r:id="rId3" imgW="4432300" imgH="3302000" progId="Equation.DSMT4">
              <p:embed/>
            </p:oleObj>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cstate="print"/>
          <a:srcRect/>
          <a:stretch>
            <a:fillRect/>
          </a:stretch>
        </p:blipFill>
        <p:spPr bwMode="auto">
          <a:xfrm>
            <a:off x="762000" y="2133600"/>
            <a:ext cx="7858125" cy="3895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cstate="print"/>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cstate="print"/>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Arial" pitchFamily="34" charset="0"/>
                <a:cs typeface="Arial" pitchFamily="34" charset="0"/>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12953</TotalTime>
  <Words>3757</Words>
  <Application>Microsoft Office PowerPoint</Application>
  <PresentationFormat>On-screen Show (4:3)</PresentationFormat>
  <Paragraphs>567</Paragraphs>
  <Slides>88</Slides>
  <Notes>71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88</vt:i4>
      </vt:variant>
    </vt:vector>
  </HeadingPairs>
  <TitlesOfParts>
    <vt:vector size="91" baseType="lpstr">
      <vt:lpstr>1_Quadrant</vt:lpstr>
      <vt:lpstr>Equation</vt:lpstr>
      <vt:lpstr>Bitmap Image</vt:lpstr>
      <vt:lpstr>Empirical Methods for  Microeconomic Applications University of Lugano, Switzerland May 27-31, 2019   </vt:lpstr>
      <vt:lpstr>Slide 2</vt:lpstr>
      <vt:lpstr>Agenda for 1C</vt:lpstr>
      <vt:lpstr>    Endogeneity</vt:lpstr>
      <vt:lpstr>Slide 5</vt:lpstr>
      <vt:lpstr>Slide 6</vt:lpstr>
      <vt:lpstr>Endogenous RHS Variable</vt:lpstr>
      <vt:lpstr>Endogenous Continuous Variable</vt:lpstr>
      <vt:lpstr>Endogenous Income in Health</vt:lpstr>
      <vt:lpstr>Estimation by ML (Control Function)</vt:lpstr>
      <vt:lpstr>Two Approaches to ML</vt:lpstr>
      <vt:lpstr>FIML Estimates</vt:lpstr>
      <vt:lpstr>Partial Effects: Scaled Coefficients</vt:lpstr>
      <vt:lpstr>Endogenous Binary Variable</vt:lpstr>
      <vt:lpstr>Endogenous Binary Variable</vt:lpstr>
      <vt:lpstr>FIML Estimates</vt:lpstr>
      <vt:lpstr>Partial Effects</vt:lpstr>
      <vt:lpstr>Identification Issues</vt:lpstr>
      <vt:lpstr>       Selection</vt:lpstr>
      <vt:lpstr>A Sample Selection Model</vt:lpstr>
      <vt:lpstr>Application: Doctor,Public</vt:lpstr>
      <vt:lpstr>Sample Selection</vt:lpstr>
      <vt:lpstr>Sample Selection Model: Estimation</vt:lpstr>
      <vt:lpstr>ML Estimates</vt:lpstr>
      <vt:lpstr>Estimation Issues</vt:lpstr>
      <vt:lpstr>      A Dynamic   Model</vt:lpstr>
      <vt:lpstr>Dynamic Models</vt:lpstr>
      <vt:lpstr>Dynamic Probit Model: A Standard Approach</vt:lpstr>
      <vt:lpstr>Simplified Dynamic Model</vt:lpstr>
      <vt:lpstr>A Dynamic Model for Public Insurance</vt:lpstr>
      <vt:lpstr>Dynamic Common Effects Model</vt:lpstr>
      <vt:lpstr> Bivariate Model</vt:lpstr>
      <vt:lpstr>Gross Relation Between Two Binary Variables</vt:lpstr>
      <vt:lpstr>Tetrachoric Correlation</vt:lpstr>
      <vt:lpstr>Log Likelihood Function for Tetrachoric Correlation</vt:lpstr>
      <vt:lpstr>Estimation</vt:lpstr>
      <vt:lpstr>A Bivariate Probit Model</vt:lpstr>
      <vt:lpstr>Bivariate Probit Model</vt:lpstr>
      <vt:lpstr>Estimation of the Bivariate Probit Model</vt:lpstr>
      <vt:lpstr>Parameter Estimates</vt:lpstr>
      <vt:lpstr>Marginal Effects</vt:lpstr>
      <vt:lpstr>Bivariate Probit Conditional Means</vt:lpstr>
      <vt:lpstr>Direct Effects Derivatives of E[y1|x1,x2,y2=1] wrt x1</vt:lpstr>
      <vt:lpstr>Indirect Effects Derivatives of E[y1|x1,x2,y2=1] wrt x2</vt:lpstr>
      <vt:lpstr>Marginal Effects: Total Effects Sum of Two Derivative Vectors</vt:lpstr>
      <vt:lpstr>Marginal Effects: Dummy Variables Using Differences of Probabilities</vt:lpstr>
      <vt:lpstr>       Simultaneous Equations</vt:lpstr>
      <vt:lpstr>A Simultaneous Equations Model</vt:lpstr>
      <vt:lpstr>Fully Simultaneous ‘Model’ (Obtained by bypassing internal control)</vt:lpstr>
      <vt:lpstr>A Latent Simultaneous Equations Model</vt:lpstr>
      <vt:lpstr>A Recursive Simultaneous Equations Model</vt:lpstr>
      <vt:lpstr>Slide 52</vt:lpstr>
      <vt:lpstr>Slide 53</vt:lpstr>
      <vt:lpstr>Slide 54</vt:lpstr>
      <vt:lpstr>Slide 55</vt:lpstr>
      <vt:lpstr>Ordered Choices</vt:lpstr>
      <vt:lpstr>Ordered Discrete Outcomes</vt:lpstr>
      <vt:lpstr>Slide 58</vt:lpstr>
      <vt:lpstr>Ordered Choices at IMDb</vt:lpstr>
      <vt:lpstr>Health Satisfaction (HSAT)</vt:lpstr>
      <vt:lpstr>Modeling Ordered Choices</vt:lpstr>
      <vt:lpstr>Ordered Probability Model</vt:lpstr>
      <vt:lpstr>Combined Outcomes for Health Satisfaction</vt:lpstr>
      <vt:lpstr>Probabilities for Ordered Choices</vt:lpstr>
      <vt:lpstr>Probabilities for Ordered Choices</vt:lpstr>
      <vt:lpstr>Coefficients</vt:lpstr>
      <vt:lpstr>Effects of 8 More Years of Education</vt:lpstr>
      <vt:lpstr>An Ordered Probability  Model for Health Satisfaction</vt:lpstr>
      <vt:lpstr>Ordered Probit Partial Effects</vt:lpstr>
      <vt:lpstr>Predictions of the Model:Kids</vt:lpstr>
      <vt:lpstr>Fit Measures</vt:lpstr>
      <vt:lpstr>Log Likelihood Based Fit Measures</vt:lpstr>
      <vt:lpstr>Fit Measure Based on Counting Predictions</vt:lpstr>
      <vt:lpstr>A Somewhat Better Fit</vt:lpstr>
      <vt:lpstr>Generalizing the Ordered Probit  with Heterogeneous Thresholds</vt:lpstr>
      <vt:lpstr>Differential Item Functioning</vt:lpstr>
      <vt:lpstr>Panel Data</vt:lpstr>
      <vt:lpstr>Incidental Parameters Problem</vt:lpstr>
      <vt:lpstr>Slide 79</vt:lpstr>
      <vt:lpstr>Random Effects</vt:lpstr>
      <vt:lpstr>Dynamic Ordered Probit Model</vt:lpstr>
      <vt:lpstr>Model for Self Assessed Health</vt:lpstr>
      <vt:lpstr>Dynamic Ordered Probit Model</vt:lpstr>
      <vt:lpstr>Testing for Attrition Bias</vt:lpstr>
      <vt:lpstr>Attrition Model with IP Weights</vt:lpstr>
      <vt:lpstr>Inverse Probability Weighting</vt:lpstr>
      <vt:lpstr>Estimated Partial Effects by Model</vt:lpstr>
      <vt:lpstr>Partial Effect for a Category</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107</cp:revision>
  <dcterms:created xsi:type="dcterms:W3CDTF">2001-06-17T19:05:03Z</dcterms:created>
  <dcterms:modified xsi:type="dcterms:W3CDTF">2019-05-11T21:22:52Z</dcterms:modified>
</cp:coreProperties>
</file>