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0"/>
  </p:notesMasterIdLst>
  <p:handoutMasterIdLst>
    <p:handoutMasterId r:id="rId61"/>
  </p:handoutMasterIdLst>
  <p:sldIdLst>
    <p:sldId id="482" r:id="rId2"/>
    <p:sldId id="481" r:id="rId3"/>
    <p:sldId id="537" r:id="rId4"/>
    <p:sldId id="540" r:id="rId5"/>
    <p:sldId id="600" r:id="rId6"/>
    <p:sldId id="541" r:id="rId7"/>
    <p:sldId id="598" r:id="rId8"/>
    <p:sldId id="542" r:id="rId9"/>
    <p:sldId id="546" r:id="rId10"/>
    <p:sldId id="543" r:id="rId11"/>
    <p:sldId id="544" r:id="rId12"/>
    <p:sldId id="547" r:id="rId13"/>
    <p:sldId id="548" r:id="rId14"/>
    <p:sldId id="551" r:id="rId15"/>
    <p:sldId id="601" r:id="rId16"/>
    <p:sldId id="603" r:id="rId17"/>
    <p:sldId id="549" r:id="rId18"/>
    <p:sldId id="602" r:id="rId19"/>
    <p:sldId id="604" r:id="rId20"/>
    <p:sldId id="552" r:id="rId21"/>
    <p:sldId id="605" r:id="rId22"/>
    <p:sldId id="606" r:id="rId23"/>
    <p:sldId id="553" r:id="rId24"/>
    <p:sldId id="554" r:id="rId25"/>
    <p:sldId id="555" r:id="rId26"/>
    <p:sldId id="607" r:id="rId27"/>
    <p:sldId id="557" r:id="rId28"/>
    <p:sldId id="558" r:id="rId29"/>
    <p:sldId id="608" r:id="rId30"/>
    <p:sldId id="609" r:id="rId31"/>
    <p:sldId id="559" r:id="rId32"/>
    <p:sldId id="610" r:id="rId33"/>
    <p:sldId id="562" r:id="rId34"/>
    <p:sldId id="563" r:id="rId35"/>
    <p:sldId id="611" r:id="rId36"/>
    <p:sldId id="564" r:id="rId37"/>
    <p:sldId id="612" r:id="rId38"/>
    <p:sldId id="565" r:id="rId39"/>
    <p:sldId id="566" r:id="rId40"/>
    <p:sldId id="567" r:id="rId41"/>
    <p:sldId id="572" r:id="rId42"/>
    <p:sldId id="573" r:id="rId43"/>
    <p:sldId id="596" r:id="rId44"/>
    <p:sldId id="623" r:id="rId45"/>
    <p:sldId id="619" r:id="rId46"/>
    <p:sldId id="620" r:id="rId47"/>
    <p:sldId id="621" r:id="rId48"/>
    <p:sldId id="622" r:id="rId49"/>
    <p:sldId id="568" r:id="rId50"/>
    <p:sldId id="614" r:id="rId51"/>
    <p:sldId id="569" r:id="rId52"/>
    <p:sldId id="613" r:id="rId53"/>
    <p:sldId id="570" r:id="rId54"/>
    <p:sldId id="571" r:id="rId55"/>
    <p:sldId id="597" r:id="rId56"/>
    <p:sldId id="615" r:id="rId57"/>
    <p:sldId id="616" r:id="rId58"/>
    <p:sldId id="617" r:id="rId5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CC00"/>
    <a:srgbClr val="00B050"/>
    <a:srgbClr val="CCECFF"/>
    <a:srgbClr val="0066FF"/>
    <a:srgbClr val="000000"/>
    <a:srgbClr val="8B00EA"/>
    <a:srgbClr val="FFFFFF"/>
    <a:srgbClr val="FF3300"/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BE06F-5255-41B0-8F24-69469E6F4AA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74CC5-E926-47D8-A3F2-81470E845EB0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74CC5-E926-47D8-A3F2-81470E845EB0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6DAD26-6A02-4EC3-BC7E-24A2890355A0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545BC-12D2-4D8B-A0E8-83755D01B90E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8F0166-6B64-47A7-AF3B-982EACBE3E41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744BF-129E-477E-87BB-BD2FD9C5DFBB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0100B6-606F-49FF-9CD7-CBCC4F3785C2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726" indent="-28104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194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872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550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227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905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582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2260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B523390-469E-4145-8ADD-1022529EAE2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726" indent="-28104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194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872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550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227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905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582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2260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FE83DB4-A935-4D29-9C57-C52DC47C4104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1F220-FF44-4D44-802D-727BBEC04F43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E4BD5B-2844-4645-9E69-11A65CFB99BE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545BC-12D2-4D8B-A0E8-83755D01B90E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10C0DA-3D9A-4EFA-BBED-ADCC5AA6B917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AA6588-D747-40BC-A925-BD4C2D927E54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AB6673-6D54-4D42-8632-BB829A99DAE3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E63529-D618-4875-B3BD-85F583026CFF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27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8646BD-4621-4E54-AB8B-248AB1AF5587}" type="slidenum">
              <a:rPr lang="en-US" smtClean="0">
                <a:cs typeface="Arial" charset="0"/>
              </a:rPr>
              <a:pPr/>
              <a:t>28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8EB532-81B7-43A5-8C28-9324FF2AABA9}" type="slidenum">
              <a:rPr lang="en-US" smtClean="0">
                <a:cs typeface="Arial" charset="0"/>
              </a:rPr>
              <a:pPr/>
              <a:t>31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 eaLnBrk="1" hangingPunct="1"/>
            <a:fld id="{117832B9-F343-4786-9B90-9A2263DB83C3}" type="slidenum">
              <a:rPr lang="en-US" sz="1200"/>
              <a:pPr algn="r" defTabSz="914485" eaLnBrk="1" hangingPunct="1"/>
              <a:t>33</a:t>
            </a:fld>
            <a:endParaRPr 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726" indent="-28104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194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872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550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227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905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582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2260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F969D2-3C9F-4C1C-98A3-0FC22D6E253D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7B88B8-F30C-495B-8CD0-BE47D6C22A31}" type="slidenum">
              <a:rPr lang="en-US" smtClean="0">
                <a:cs typeface="Arial" charset="0"/>
              </a:rPr>
              <a:pPr/>
              <a:t>36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D16F34-3490-4DB9-AAB5-0F458F1FFEB7}" type="slidenum">
              <a:rPr lang="en-US" smtClean="0">
                <a:cs typeface="Arial" charset="0"/>
              </a:rPr>
              <a:pPr/>
              <a:t>38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7AF5F-2A4D-4329-BD82-114263C30B4F}" type="slidenum">
              <a:rPr lang="en-US" smtClean="0">
                <a:cs typeface="Arial" charset="0"/>
              </a:rPr>
              <a:pPr/>
              <a:t>39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6BE3A-18C5-4828-9C7B-69F5B66EAE83}" type="slidenum">
              <a:rPr lang="en-US" smtClean="0">
                <a:cs typeface="Arial" charset="0"/>
              </a:rPr>
              <a:pPr/>
              <a:t>40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6BDF80-0054-4CC9-8E67-8A8DC399938D}" type="slidenum">
              <a:rPr lang="en-US" smtClean="0">
                <a:cs typeface="Arial" charset="0"/>
              </a:rPr>
              <a:pPr/>
              <a:t>49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726" indent="-28104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194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872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550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227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905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582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2260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B84BC03-471D-4974-B92D-F92EFDDE5FF4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726" indent="-28104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194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872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550" indent="-224839" defTabSz="91496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227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905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582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2260" indent="-224839" defTabSz="9149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E95883-5C91-4DF6-94B5-11A2E09038FF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733800"/>
            <a:ext cx="8229600" cy="1219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folHlink"/>
                </a:solidFill>
              </a:rPr>
              <a:t>Empirical Methods for 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Microeconomic Applications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University of Lugano, Switzerland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May 27-31, </a:t>
            </a:r>
            <a:r>
              <a:rPr lang="en-US" sz="2800" smtClean="0">
                <a:solidFill>
                  <a:schemeClr val="folHlink"/>
                </a:solidFill>
              </a:rPr>
              <a:t>2019</a:t>
            </a: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endParaRPr lang="en-US" sz="2800" smtClean="0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4114800"/>
            <a:ext cx="41148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William Greene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Stern School of </a:t>
            </a:r>
            <a:r>
              <a:rPr lang="en-US" sz="2400" b="1" smtClean="0">
                <a:latin typeface="Arial" charset="0"/>
              </a:rPr>
              <a:t>Business</a:t>
            </a:r>
          </a:p>
          <a:p>
            <a:pPr marL="0" indent="0" eaLnBrk="1" hangingPunct="1">
              <a:buNone/>
            </a:pPr>
            <a:r>
              <a:rPr lang="en-US" sz="2400" b="1" smtClean="0">
                <a:latin typeface="Arial" charset="0"/>
              </a:rPr>
              <a:t>New York University</a:t>
            </a:r>
          </a:p>
          <a:p>
            <a:pPr marL="0" indent="0" eaLnBrk="1" hangingPunct="1">
              <a:buFontTx/>
              <a:buNone/>
            </a:pPr>
            <a:endParaRPr lang="en-US" sz="24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2A. Models for Count Data, Inflation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914400"/>
            <a:ext cx="1600200" cy="2299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5200" y="4114800"/>
            <a:ext cx="187259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229600" cy="762000"/>
          </a:xfrm>
        </p:spPr>
        <p:txBody>
          <a:bodyPr/>
          <a:lstStyle/>
          <a:p>
            <a:r>
              <a:rPr lang="en-US" smtClean="0"/>
              <a:t>Agenda for 2A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38400"/>
            <a:ext cx="5715000" cy="3276600"/>
          </a:xfrm>
        </p:spPr>
        <p:txBody>
          <a:bodyPr/>
          <a:lstStyle/>
          <a:p>
            <a:r>
              <a:rPr lang="en-US" smtClean="0"/>
              <a:t>Count Data Models</a:t>
            </a:r>
          </a:p>
          <a:p>
            <a:r>
              <a:rPr lang="en-US" smtClean="0"/>
              <a:t>Poisson Regression</a:t>
            </a:r>
          </a:p>
          <a:p>
            <a:r>
              <a:rPr lang="en-US" smtClean="0"/>
              <a:t>Overdispersion and NB Model</a:t>
            </a:r>
          </a:p>
          <a:p>
            <a:r>
              <a:rPr lang="en-US" smtClean="0"/>
              <a:t>Zero Inflation</a:t>
            </a:r>
          </a:p>
          <a:p>
            <a:r>
              <a:rPr lang="en-US" smtClean="0"/>
              <a:t>Hurdle Models</a:t>
            </a:r>
          </a:p>
          <a:p>
            <a:r>
              <a:rPr lang="en-US" smtClean="0"/>
              <a:t>Panel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133600"/>
            <a:ext cx="813083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Doctor Visits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99" y="2057400"/>
            <a:ext cx="698445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Basic Model for Counts of Events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2286000"/>
            <a:ext cx="7010400" cy="3352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E.g., Visits to site, number of purchases, number of doctor visits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Regression approach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Quantitative outcome measured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Discrete variable, model probabilities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Nonnegative random variable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Poisson probabilities – “loglinear model”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474" name="Object 2"/>
          <p:cNvGraphicFramePr>
            <a:graphicFrameLocks noChangeAspect="1"/>
          </p:cNvGraphicFramePr>
          <p:nvPr/>
        </p:nvGraphicFramePr>
        <p:xfrm>
          <a:off x="1091606" y="1371600"/>
          <a:ext cx="7137994" cy="4724400"/>
        </p:xfrm>
        <a:graphic>
          <a:graphicData uri="http://schemas.openxmlformats.org/presentationml/2006/ole">
            <p:oleObj spid="_x0000_s233474" name="Equation" r:id="rId3" imgW="3898800" imgH="2577960" progId="Equation.DSMT4">
              <p:embed/>
            </p:oleObj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066800" y="4648200"/>
            <a:ext cx="7391400" cy="1447800"/>
          </a:xfrm>
          <a:prstGeom prst="rect">
            <a:avLst/>
          </a:prstGeom>
          <a:solidFill>
            <a:srgbClr val="CCCC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Poisson Model for Doctor Visits</a:t>
            </a:r>
          </a:p>
        </p:txBody>
      </p:sp>
      <p:pic>
        <p:nvPicPr>
          <p:cNvPr id="2355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057400"/>
            <a:ext cx="802718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381000" y="1371600"/>
            <a:ext cx="8229600" cy="2286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76400"/>
            <a:ext cx="699385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352800" y="2464278"/>
            <a:ext cx="7620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352800" y="3792748"/>
            <a:ext cx="7620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352800" y="5122652"/>
            <a:ext cx="7620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04800" y="1066800"/>
            <a:ext cx="7467600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Alternative Covariance Matrices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</a:t>
            </a:r>
          </a:p>
        </p:txBody>
      </p:sp>
      <p:pic>
        <p:nvPicPr>
          <p:cNvPr id="2191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624" y="2286000"/>
            <a:ext cx="8891976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19140" name="Object 4"/>
          <p:cNvGraphicFramePr>
            <a:graphicFrameLocks noChangeAspect="1"/>
          </p:cNvGraphicFramePr>
          <p:nvPr/>
        </p:nvGraphicFramePr>
        <p:xfrm>
          <a:off x="5562600" y="2514600"/>
          <a:ext cx="2133600" cy="935038"/>
        </p:xfrm>
        <a:graphic>
          <a:graphicData uri="http://schemas.openxmlformats.org/presentationml/2006/ole">
            <p:oleObj spid="_x0000_s219140" name="Equation" r:id="rId5" imgW="926698" imgH="406224" progId="Equation.DSMT4">
              <p:embed/>
            </p:oleObj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562600" y="2438400"/>
            <a:ext cx="23622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52400" y="2819400"/>
            <a:ext cx="46482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Poisson Model Specification Issues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28800"/>
            <a:ext cx="8305800" cy="43434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Equi-Dispersion: Var[y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|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] = E[y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|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].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Overdispersion: If 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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 = exp[</a:t>
            </a:r>
            <a:r>
              <a:rPr lang="en-US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’</a:t>
            </a:r>
            <a:r>
              <a:rPr lang="en-US" b="1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 + </a:t>
            </a:r>
            <a:r>
              <a:rPr lang="el-GR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],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E[y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|</a:t>
            </a:r>
            <a:r>
              <a:rPr lang="en-US" b="1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] = </a:t>
            </a:r>
            <a:r>
              <a:rPr lang="el-GR" smtClean="0">
                <a:latin typeface="Arial" pitchFamily="34" charset="0"/>
                <a:cs typeface="Arial" pitchFamily="34" charset="0"/>
                <a:sym typeface="Symbol" pitchFamily="18" charset="2"/>
              </a:rPr>
              <a:t>γ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exp[</a:t>
            </a:r>
            <a:r>
              <a:rPr lang="en-US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’</a:t>
            </a:r>
            <a:r>
              <a:rPr lang="en-US" b="1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Var[y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] &gt; E[y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] (overdispersed)</a:t>
            </a:r>
          </a:p>
          <a:p>
            <a:pPr lvl="1" eaLnBrk="1" hangingPunct="1"/>
            <a:r>
              <a:rPr lang="el-GR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 ~ log-Gamma  </a:t>
            </a:r>
            <a:r>
              <a:rPr lang="en-US" smtClean="0">
                <a:latin typeface="Arial" pitchFamily="34" charset="0"/>
                <a:cs typeface="Arial" pitchFamily="34" charset="0"/>
                <a:sym typeface="Wingdings" pitchFamily="2" charset="2"/>
              </a:rPr>
              <a:t> Negative binomial model</a:t>
            </a:r>
          </a:p>
          <a:p>
            <a:pPr lvl="1" eaLnBrk="1" hangingPunct="1"/>
            <a:r>
              <a:rPr lang="el-GR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Wingdings" pitchFamily="2" charset="2"/>
              </a:rPr>
              <a:t> ~ Normal[0,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</a:t>
            </a:r>
            <a:r>
              <a:rPr lang="en-US" baseline="30000" smtClean="0">
                <a:latin typeface="Arial" pitchFamily="34" charset="0"/>
                <a:cs typeface="Arial" pitchFamily="34" charset="0"/>
                <a:sym typeface="Symbol" pitchFamily="18" charset="2"/>
              </a:rPr>
              <a:t>2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] </a:t>
            </a:r>
            <a:r>
              <a:rPr lang="en-US" smtClean="0">
                <a:latin typeface="Arial" pitchFamily="34" charset="0"/>
                <a:cs typeface="Arial" pitchFamily="34" charset="0"/>
                <a:sym typeface="Wingdings" pitchFamily="2" charset="2"/>
              </a:rPr>
              <a:t> Normal-mixture model</a:t>
            </a:r>
          </a:p>
          <a:p>
            <a:pPr lvl="1" eaLnBrk="1" hangingPunct="1"/>
            <a:r>
              <a:rPr lang="el-GR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 is viewed as unobserved heterogeneity (“frailty”). </a:t>
            </a:r>
          </a:p>
          <a:p>
            <a:pPr lvl="2" eaLnBrk="1" hangingPunct="1"/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Normal model may be more natural.  </a:t>
            </a:r>
          </a:p>
          <a:p>
            <a:pPr lvl="2" eaLnBrk="1" hangingPunct="1"/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Estimation is a bit more complicated.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Overdispersion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In the Poisson model, Var[y|x]=E[y|x]</a:t>
            </a:r>
          </a:p>
          <a:p>
            <a:pPr eaLnBrk="1" hangingPunct="1"/>
            <a:r>
              <a:rPr lang="en-US" sz="2000" smtClean="0"/>
              <a:t>Equidispersion is a strong assumption</a:t>
            </a:r>
          </a:p>
          <a:p>
            <a:pPr eaLnBrk="1" hangingPunct="1"/>
            <a:r>
              <a:rPr lang="en-US" sz="2000" smtClean="0"/>
              <a:t>Negbin II: Var[y|x]=E[y|x] + </a:t>
            </a:r>
            <a:r>
              <a:rPr lang="en-US" sz="2000" smtClean="0">
                <a:sym typeface="Symbol" pitchFamily="18" charset="2"/>
              </a:rPr>
              <a:t></a:t>
            </a:r>
            <a:r>
              <a:rPr lang="en-US" sz="2000" baseline="30000" smtClean="0">
                <a:sym typeface="Symbol" pitchFamily="18" charset="2"/>
              </a:rPr>
              <a:t>2</a:t>
            </a:r>
            <a:r>
              <a:rPr lang="en-US" sz="2000" smtClean="0">
                <a:sym typeface="Symbol" pitchFamily="18" charset="2"/>
              </a:rPr>
              <a:t>E[y|x]</a:t>
            </a:r>
            <a:r>
              <a:rPr lang="en-US" sz="2000" baseline="30000" smtClean="0">
                <a:sym typeface="Symbol" pitchFamily="18" charset="2"/>
              </a:rPr>
              <a:t>2</a:t>
            </a:r>
            <a:endParaRPr lang="en-US" sz="2000" smtClean="0">
              <a:sym typeface="Symbol" pitchFamily="18" charset="2"/>
            </a:endParaRPr>
          </a:p>
          <a:p>
            <a:pPr eaLnBrk="1" hangingPunct="1"/>
            <a:r>
              <a:rPr lang="en-US" sz="2000" smtClean="0">
                <a:sym typeface="Symbol" pitchFamily="18" charset="2"/>
              </a:rPr>
              <a:t>How does overdispersion arise:</a:t>
            </a:r>
          </a:p>
          <a:p>
            <a:pPr lvl="1" eaLnBrk="1" hangingPunct="1"/>
            <a:r>
              <a:rPr lang="en-US" sz="1800" smtClean="0">
                <a:sym typeface="Symbol" pitchFamily="18" charset="2"/>
              </a:rPr>
              <a:t>NonPoissonness</a:t>
            </a:r>
          </a:p>
          <a:p>
            <a:pPr lvl="1" eaLnBrk="1" hangingPunct="1"/>
            <a:r>
              <a:rPr lang="en-US" sz="1800" smtClean="0">
                <a:sym typeface="Symbol" pitchFamily="18" charset="2"/>
              </a:rPr>
              <a:t>Omitted Heterogeneity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1371600" y="3925888"/>
          <a:ext cx="6400800" cy="2551112"/>
        </p:xfrm>
        <a:graphic>
          <a:graphicData uri="http://schemas.openxmlformats.org/presentationml/2006/ole">
            <p:oleObj spid="_x0000_s220162" name="Equation" r:id="rId4" imgW="3632200" imgH="1447800" progId="Equation.DSMT4">
              <p:embed/>
            </p:oleObj>
          </a:graphicData>
        </a:graphic>
      </p:graphicFrame>
      <p:sp>
        <p:nvSpPr>
          <p:cNvPr id="35845" name="Line 5"/>
          <p:cNvSpPr>
            <a:spLocks noChangeShapeType="1"/>
          </p:cNvSpPr>
          <p:nvPr/>
        </p:nvSpPr>
        <p:spPr bwMode="auto">
          <a:xfrm flipH="1">
            <a:off x="6019800" y="2971800"/>
            <a:ext cx="1066800" cy="1143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60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371600"/>
            <a:ext cx="8229600" cy="609600"/>
          </a:xfrm>
        </p:spPr>
        <p:txBody>
          <a:bodyPr/>
          <a:lstStyle/>
          <a:p>
            <a:pPr eaLnBrk="1" hangingPunct="1"/>
            <a:r>
              <a:rPr lang="en-US" smtClean="0"/>
              <a:t>Negative Binomial Regression</a:t>
            </a:r>
          </a:p>
        </p:txBody>
      </p:sp>
      <p:graphicFrame>
        <p:nvGraphicFramePr>
          <p:cNvPr id="36867" name="Object 4"/>
          <p:cNvGraphicFramePr>
            <a:graphicFrameLocks noChangeAspect="1"/>
          </p:cNvGraphicFramePr>
          <p:nvPr/>
        </p:nvGraphicFramePr>
        <p:xfrm>
          <a:off x="533400" y="2514600"/>
          <a:ext cx="7886564" cy="2819400"/>
        </p:xfrm>
        <a:graphic>
          <a:graphicData uri="http://schemas.openxmlformats.org/presentationml/2006/ole">
            <p:oleObj spid="_x0000_s221186" name="Equation" r:id="rId4" imgW="3200400" imgH="11430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35824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NegBin Model for Doctor Visits</a:t>
            </a:r>
          </a:p>
        </p:txBody>
      </p:sp>
      <p:pic>
        <p:nvPicPr>
          <p:cNvPr id="2385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600200"/>
            <a:ext cx="610552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0" y="4572000"/>
            <a:ext cx="5867400" cy="304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98122" y="2438400"/>
            <a:ext cx="3150078" cy="838200"/>
          </a:xfrm>
          <a:prstGeom prst="rect">
            <a:avLst/>
          </a:prstGeom>
          <a:solidFill>
            <a:srgbClr val="FF0000">
              <a:alpha val="10196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950126"/>
            <a:ext cx="6715125" cy="47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838200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0" y="6061496"/>
            <a:ext cx="6520130" cy="567904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14400"/>
            <a:ext cx="643965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971686"/>
            <a:ext cx="6353299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Negative Binomial Specification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96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Prob(Y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=j|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 has greater mass to the right and left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of the mean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Conditional mean function is the same as the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Poisson: E[y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=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=Exp(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’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), 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so marginal effects have the same form.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Variance is Var[y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=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(1 +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 λ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),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is the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overdispersion parameter; 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= 0 reverts to the Poisson.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Poisson is consistent when NegBin is appropriate.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Therefore, this is a case for the ROBUST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covariance matrix estimator.  (Neglected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heterogeneity that is uncorrelated with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.)</a:t>
            </a:r>
            <a:endParaRPr lang="el-GR" sz="24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066800" y="4572000"/>
            <a:ext cx="74676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Testing for Overdispersion</a:t>
            </a:r>
          </a:p>
        </p:txBody>
      </p:sp>
      <p:pic>
        <p:nvPicPr>
          <p:cNvPr id="2406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133600"/>
            <a:ext cx="7724274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9634" y="3631722"/>
            <a:ext cx="43434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1688068"/>
            <a:ext cx="78486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Regression based test: Regress (y-mean)</a:t>
            </a:r>
            <a:r>
              <a:rPr lang="en-US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 on mean: Slope should = 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914401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Wald Test for Overdispersion</a:t>
            </a:r>
          </a:p>
        </p:txBody>
      </p:sp>
      <p:pic>
        <p:nvPicPr>
          <p:cNvPr id="2416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76400"/>
            <a:ext cx="709352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19200" y="5689122"/>
            <a:ext cx="6781800" cy="355122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 Should Be the Same</a:t>
            </a:r>
          </a:p>
        </p:txBody>
      </p:sp>
      <p:pic>
        <p:nvPicPr>
          <p:cNvPr id="2426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828800"/>
            <a:ext cx="814769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38200"/>
            <a:ext cx="5029200" cy="219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276600"/>
            <a:ext cx="875607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685800" y="3962400"/>
            <a:ext cx="6019800" cy="12954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943600" y="5257800"/>
            <a:ext cx="293873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" y="5410200"/>
            <a:ext cx="830580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95400"/>
            <a:ext cx="709352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Straight Arrow Connector 3"/>
          <p:cNvCxnSpPr/>
          <p:nvPr/>
        </p:nvCxnSpPr>
        <p:spPr bwMode="auto">
          <a:xfrm rot="10800000">
            <a:off x="3887634" y="2787764"/>
            <a:ext cx="38862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b="1" smtClean="0"/>
              <a:t>Model Formulations for Negative Binomial</a:t>
            </a: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0" y="3005138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685800" y="1676400"/>
          <a:ext cx="2971800" cy="1447800"/>
        </p:xfrm>
        <a:graphic>
          <a:graphicData uri="http://schemas.openxmlformats.org/presentationml/2006/ole">
            <p:oleObj spid="_x0000_s222210" name="Equation" r:id="rId4" imgW="2184400" imgH="1066800" progId="Equation.DSMT4">
              <p:embed/>
            </p:oleObj>
          </a:graphicData>
        </a:graphic>
      </p:graphicFrame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3429000"/>
            <a:ext cx="32004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1600200"/>
            <a:ext cx="3048000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3962400"/>
            <a:ext cx="3733800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Rectangle 9"/>
          <p:cNvSpPr>
            <a:spLocks noChangeArrowheads="1"/>
          </p:cNvSpPr>
          <p:nvPr/>
        </p:nvSpPr>
        <p:spPr bwMode="auto">
          <a:xfrm>
            <a:off x="533400" y="1600200"/>
            <a:ext cx="3276600" cy="16764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Rectangle 10"/>
          <p:cNvSpPr>
            <a:spLocks noChangeArrowheads="1"/>
          </p:cNvSpPr>
          <p:nvPr/>
        </p:nvSpPr>
        <p:spPr bwMode="auto">
          <a:xfrm>
            <a:off x="533400" y="3429000"/>
            <a:ext cx="3276600" cy="3048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Rectangle 11"/>
          <p:cNvSpPr>
            <a:spLocks noChangeArrowheads="1"/>
          </p:cNvSpPr>
          <p:nvPr/>
        </p:nvSpPr>
        <p:spPr bwMode="auto">
          <a:xfrm>
            <a:off x="5410200" y="1600200"/>
            <a:ext cx="3276600" cy="2286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Rectangle 12"/>
          <p:cNvSpPr>
            <a:spLocks noChangeArrowheads="1"/>
          </p:cNvSpPr>
          <p:nvPr/>
        </p:nvSpPr>
        <p:spPr bwMode="auto">
          <a:xfrm>
            <a:off x="4876800" y="3962400"/>
            <a:ext cx="3886200" cy="25908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Text Box 13"/>
          <p:cNvSpPr txBox="1">
            <a:spLocks noChangeArrowheads="1"/>
          </p:cNvSpPr>
          <p:nvPr/>
        </p:nvSpPr>
        <p:spPr bwMode="auto">
          <a:xfrm>
            <a:off x="3962400" y="2895600"/>
            <a:ext cx="1295400" cy="379413"/>
          </a:xfrm>
          <a:prstGeom prst="rect">
            <a:avLst/>
          </a:prstGeom>
          <a:solidFill>
            <a:srgbClr val="FF0000">
              <a:alpha val="1098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E[y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|</a:t>
            </a:r>
            <a:r>
              <a:rPr lang="en-US" b="1">
                <a:cs typeface="Times New Roman" pitchFamily="18" charset="0"/>
              </a:rPr>
              <a:t>x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]=</a:t>
            </a:r>
            <a:r>
              <a:rPr lang="el-GR">
                <a:cs typeface="Times New Roman" pitchFamily="18" charset="0"/>
              </a:rPr>
              <a:t>λ</a:t>
            </a:r>
            <a:r>
              <a:rPr lang="en-US" baseline="-25000">
                <a:cs typeface="Times New Roman" pitchFamily="18" charset="0"/>
              </a:rPr>
              <a:t>i</a:t>
            </a:r>
            <a:endParaRPr lang="el-GR">
              <a:cs typeface="Times New Roman" pitchFamily="18" charset="0"/>
            </a:endParaRPr>
          </a:p>
        </p:txBody>
      </p:sp>
      <p:sp>
        <p:nvSpPr>
          <p:cNvPr id="3085" name="Line 14"/>
          <p:cNvSpPr>
            <a:spLocks noChangeShapeType="1"/>
          </p:cNvSpPr>
          <p:nvPr/>
        </p:nvSpPr>
        <p:spPr bwMode="auto">
          <a:xfrm flipH="1">
            <a:off x="2743200" y="2971800"/>
            <a:ext cx="1219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86" name="Line 15"/>
          <p:cNvSpPr>
            <a:spLocks noChangeShapeType="1"/>
          </p:cNvSpPr>
          <p:nvPr/>
        </p:nvSpPr>
        <p:spPr bwMode="auto">
          <a:xfrm flipH="1">
            <a:off x="1447800" y="3124200"/>
            <a:ext cx="2514600" cy="2438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87" name="Line 16"/>
          <p:cNvSpPr>
            <a:spLocks noChangeShapeType="1"/>
          </p:cNvSpPr>
          <p:nvPr/>
        </p:nvSpPr>
        <p:spPr bwMode="auto">
          <a:xfrm>
            <a:off x="5257800" y="3048000"/>
            <a:ext cx="381000" cy="609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88" name="Line 17"/>
          <p:cNvSpPr>
            <a:spLocks noChangeShapeType="1"/>
          </p:cNvSpPr>
          <p:nvPr/>
        </p:nvSpPr>
        <p:spPr bwMode="auto">
          <a:xfrm>
            <a:off x="5257800" y="3200400"/>
            <a:ext cx="0" cy="2514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pPr eaLnBrk="1" hangingPunct="1"/>
            <a:r>
              <a:rPr lang="en-US" b="1" smtClean="0"/>
              <a:t>NegBin-1 Model</a:t>
            </a:r>
          </a:p>
        </p:txBody>
      </p:sp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518970"/>
            <a:ext cx="610552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0800000">
            <a:off x="4724400" y="2807752"/>
            <a:ext cx="24384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1"/>
            <a:ext cx="8229600" cy="990600"/>
          </a:xfrm>
        </p:spPr>
        <p:txBody>
          <a:bodyPr/>
          <a:lstStyle/>
          <a:p>
            <a:pPr eaLnBrk="1" hangingPunct="1"/>
            <a:r>
              <a:rPr lang="en-US" b="1" smtClean="0"/>
              <a:t>NegBin-P Model</a:t>
            </a:r>
          </a:p>
        </p:txBody>
      </p:sp>
      <p:pic>
        <p:nvPicPr>
          <p:cNvPr id="2447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4252" y="1524000"/>
            <a:ext cx="543094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47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4901244"/>
            <a:ext cx="12001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47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33650" y="4901244"/>
            <a:ext cx="11239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474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4943475"/>
            <a:ext cx="11334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2667000" y="6248400"/>
            <a:ext cx="3810000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NB-2       </a:t>
            </a:r>
            <a:r>
              <a:rPr lang="en-US" sz="1200" b="1" smtClean="0">
                <a:latin typeface="Courier New" pitchFamily="49" charset="0"/>
              </a:rPr>
              <a:t>    NB-1          Poisson</a:t>
            </a:r>
            <a:endParaRPr lang="en-US" sz="12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Zero Inflation?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653" y="1828800"/>
            <a:ext cx="7906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Zero Inflation – ZIP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Two regimes: (Recreation site visits)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Zero (with probability 1). (Never visit site)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Poisson with Pr(0) = exp[-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’x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]. (Number of visits, including zero visits this season.)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Unconditional: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Pr[0] = P(regime 0) + P(regime 1)*Pr[0|regime 1]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Pr[j | j &gt;0] = P(regime 1)*Pr[j|regime 1]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This is a “latent class model”</a:t>
            </a:r>
          </a:p>
          <a:p>
            <a:pPr lvl="1" eaLnBrk="1" hangingPunct="1"/>
            <a:endParaRPr lang="en-US" sz="20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606425"/>
          </a:xfrm>
        </p:spPr>
        <p:txBody>
          <a:bodyPr/>
          <a:lstStyle/>
          <a:p>
            <a:pPr eaLnBrk="1" hangingPunct="1"/>
            <a:r>
              <a:rPr lang="en-US" b="1" smtClean="0"/>
              <a:t>Two Forms of Zero Inflation Models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2133600" y="1828800"/>
          <a:ext cx="5029200" cy="3848100"/>
        </p:xfrm>
        <a:graphic>
          <a:graphicData uri="http://schemas.openxmlformats.org/presentationml/2006/ole">
            <p:oleObj spid="_x0000_s223234" name="Equation" r:id="rId4" imgW="2489200" imgH="1905000" progId="Equation.DSMT4">
              <p:embed/>
            </p:oleObj>
          </a:graphicData>
        </a:graphic>
      </p:graphicFrame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5486400" y="2495550"/>
            <a:ext cx="16764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5486400" y="4638675"/>
            <a:ext cx="16764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8"/>
          <p:cNvSpPr>
            <a:spLocks noChangeArrowheads="1"/>
          </p:cNvSpPr>
          <p:nvPr/>
        </p:nvSpPr>
        <p:spPr bwMode="auto">
          <a:xfrm>
            <a:off x="4419600" y="3124200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4391025" y="5267325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676400"/>
            <a:ext cx="5781675" cy="490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533400" y="990600"/>
            <a:ext cx="7772400" cy="6064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 Unidentified ZINB Model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787104" y="5486400"/>
            <a:ext cx="5562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66800"/>
            <a:ext cx="7213931" cy="55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Notes on Zero Inflation Models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29600" cy="4114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Poisson is not nested in ZIP.  tau = 0 in ZIP(tau) or </a:t>
            </a:r>
            <a:r>
              <a:rPr lang="el-GR" smtClean="0">
                <a:latin typeface="Arial" pitchFamily="34" charset="0"/>
                <a:cs typeface="Arial" pitchFamily="34" charset="0"/>
              </a:rPr>
              <a:t>γ</a:t>
            </a:r>
            <a:r>
              <a:rPr lang="en-US" smtClean="0">
                <a:latin typeface="Arial" pitchFamily="34" charset="0"/>
                <a:cs typeface="Arial" pitchFamily="34" charset="0"/>
              </a:rPr>
              <a:t> = 0 in ZIP does not produce Poisson; it produces ZIP with P(regime 0) = ½.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Standard tests are not appropriate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Vuong statistic.  ZIP model almost always wins.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Zero Inflation models extend to NB models – ZINB(tau) and ZINB are standard models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Creates two sources of overdispersion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Generally difficult to estimate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Tau form is not a good model – not generally used</a:t>
            </a:r>
            <a:endParaRPr lang="el-GR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66800"/>
            <a:ext cx="7213931" cy="55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1184696" y="1676400"/>
            <a:ext cx="7010400" cy="1676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90600"/>
            <a:ext cx="8229600" cy="407988"/>
          </a:xfrm>
        </p:spPr>
        <p:txBody>
          <a:bodyPr/>
          <a:lstStyle/>
          <a:p>
            <a:pPr eaLnBrk="1" hangingPunct="1"/>
            <a:r>
              <a:rPr lang="en-US" sz="3200" b="1" smtClean="0"/>
              <a:t>Partial Effects for Different Models</a:t>
            </a:r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447800"/>
            <a:ext cx="61531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78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2949" y="4224070"/>
            <a:ext cx="6096000" cy="204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1"/>
            <a:ext cx="8229600" cy="6858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pitchFamily="34" charset="0"/>
                <a:cs typeface="Arial" pitchFamily="34" charset="0"/>
              </a:rPr>
              <a:t>The Vuong Statistic for Nonnested Models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7938623"/>
              </p:ext>
            </p:extLst>
          </p:nvPr>
        </p:nvGraphicFramePr>
        <p:xfrm>
          <a:off x="2057400" y="1447800"/>
          <a:ext cx="5257800" cy="3888582"/>
        </p:xfrm>
        <a:graphic>
          <a:graphicData uri="http://schemas.openxmlformats.org/presentationml/2006/ole">
            <p:oleObj spid="_x0000_s224258" name="Equation" r:id="rId4" imgW="4292600" imgH="31750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933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2286000"/>
            <a:ext cx="878757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 Hurdle Model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905000"/>
            <a:ext cx="7620000" cy="3733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Two part model: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Model 1:  Probability model for more than zero occurrences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Model 2:  Model for number of occurrences given that the number is greater than zero.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Applications common in health economics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Usage of health care facilities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of drugs, alcohol,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8829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1253704" y="4284452"/>
            <a:ext cx="7467600" cy="1447800"/>
          </a:xfrm>
          <a:prstGeom prst="rect">
            <a:avLst/>
          </a:prstGeom>
          <a:solidFill>
            <a:srgbClr val="CCECFF">
              <a:alpha val="4392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050982" y="1981200"/>
            <a:ext cx="194096" cy="3733800"/>
          </a:xfrm>
          <a:prstGeom prst="rect">
            <a:avLst/>
          </a:prstGeom>
          <a:solidFill>
            <a:srgbClr val="FF0000">
              <a:alpha val="4392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Hurdle Model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838200" y="1752600"/>
          <a:ext cx="7689850" cy="4503738"/>
        </p:xfrm>
        <a:graphic>
          <a:graphicData uri="http://schemas.openxmlformats.org/presentationml/2006/ole">
            <p:oleObj spid="_x0000_s225282" name="Equation" r:id="rId4" imgW="4597400" imgH="2692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Hurdle Model for Doctor Visits</a:t>
            </a:r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799" y="1676400"/>
            <a:ext cx="661778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</a:t>
            </a:r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752600"/>
            <a:ext cx="776036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812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0"/>
            <a:ext cx="853717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304800" y="2261556"/>
            <a:ext cx="84582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828800"/>
            <a:ext cx="44672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657600"/>
            <a:ext cx="58388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58117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5029200"/>
            <a:ext cx="8229600" cy="762000"/>
          </a:xfrm>
        </p:spPr>
        <p:txBody>
          <a:bodyPr/>
          <a:lstStyle/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Application of Several of the Models </a:t>
            </a:r>
            <a:br>
              <a:rPr lang="en-US" sz="2400" b="1" smtClean="0">
                <a:latin typeface="Arial" pitchFamily="34" charset="0"/>
                <a:cs typeface="Arial" pitchFamily="34" charset="0"/>
              </a:rPr>
            </a:br>
            <a:r>
              <a:rPr lang="en-US" sz="2400" b="1" smtClean="0">
                <a:latin typeface="Arial" pitchFamily="34" charset="0"/>
                <a:cs typeface="Arial" pitchFamily="34" charset="0"/>
              </a:rPr>
              <a:t>Discussed in this Section</a:t>
            </a:r>
            <a:endParaRPr lang="en-US" sz="24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90600"/>
            <a:ext cx="6096000" cy="56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477000" y="2895600"/>
            <a:ext cx="2362200" cy="181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Winkelmann finds that there is no correlation between the decisions…  A significant correlation is expected … [T]he correlation comes from the way the relation between the decisions is modeled.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81000" y="5410200"/>
            <a:ext cx="2895600" cy="990600"/>
          </a:xfrm>
          <a:prstGeom prst="ellipse">
            <a:avLst/>
          </a:prstGeom>
          <a:solidFill>
            <a:srgbClr val="FF0000">
              <a:alpha val="1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124200" y="4267200"/>
            <a:ext cx="3352800" cy="1447800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61341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5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191000"/>
            <a:ext cx="61341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477000" y="16764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Probit Participation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4196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Poisson-Normal Intensity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1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19200"/>
            <a:ext cx="5638800" cy="221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657600"/>
            <a:ext cx="61626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19800" y="1905000"/>
            <a:ext cx="23622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Bivariate-Normal Heterogeneity in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962400"/>
            <a:ext cx="23622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Gaussian Copula for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99" y="990600"/>
            <a:ext cx="5908009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6974" y="3962400"/>
            <a:ext cx="654195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 bwMode="auto">
          <a:xfrm>
            <a:off x="3886200" y="2667000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341852" y="5850148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400" y="22098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Heterogeneity Terms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724400"/>
            <a:ext cx="13716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Counte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4876800" y="2667000"/>
            <a:ext cx="1371600" cy="381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10800000">
            <a:off x="1828800" y="5410200"/>
            <a:ext cx="4495800" cy="8382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Panel Data Models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 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Heterogeneity;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= exp(</a:t>
            </a:r>
            <a:r>
              <a:rPr lang="el-GR" sz="2400" b="1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+ c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</a:t>
            </a:r>
            <a:endParaRPr lang="el-GR" sz="240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Fixed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>
                <a:latin typeface="Arial" pitchFamily="34" charset="0"/>
                <a:cs typeface="Arial" pitchFamily="34" charset="0"/>
              </a:rPr>
              <a:t>Poisson: Standard, no incidental parameters issue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>
                <a:latin typeface="Arial" pitchFamily="34" charset="0"/>
                <a:cs typeface="Arial" pitchFamily="34" charset="0"/>
              </a:rPr>
              <a:t>NB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Hausman, Hall, Griliches (1984) put FE in variance, not the mean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Use “brute force” to get a conventional FE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Random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>
                <a:latin typeface="Arial" pitchFamily="34" charset="0"/>
                <a:cs typeface="Arial" pitchFamily="34" charset="0"/>
              </a:rPr>
              <a:t>Poisson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Log-gamma heterogeneity becomes an NB model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Contemporary treatments are using normal heterogeneity with simulation or quadrature based estimators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>
                <a:latin typeface="Arial" pitchFamily="34" charset="0"/>
                <a:cs typeface="Arial" pitchFamily="34" charset="0"/>
              </a:rPr>
              <a:t>NB with random effects is equivalent to two “effects” one time varying one time invariant. The model is probably overspecified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Random Parameters: Mixed models, latent class models, hiererchical – all extended to Poisson and NB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Random Effects</a:t>
            </a:r>
            <a:endParaRPr lang="en-US"/>
          </a:p>
        </p:txBody>
      </p:sp>
      <p:pic>
        <p:nvPicPr>
          <p:cNvPr id="252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676400"/>
            <a:ext cx="5419725" cy="239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29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1896" y="4114801"/>
            <a:ext cx="5410200" cy="249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A Peculiarity of the FENB Model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924800" cy="3352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‘True’ FE model has </a:t>
            </a:r>
            <a:r>
              <a:rPr lang="el-GR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=exp(</a:t>
            </a:r>
            <a:r>
              <a:rPr lang="el-GR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+x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mtClean="0">
                <a:latin typeface="Arial" pitchFamily="34" charset="0"/>
                <a:cs typeface="Arial" pitchFamily="34" charset="0"/>
              </a:rPr>
              <a:t>’</a:t>
            </a:r>
            <a:r>
              <a:rPr lang="el-GR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mtClean="0">
                <a:latin typeface="Arial" pitchFamily="34" charset="0"/>
                <a:cs typeface="Arial" pitchFamily="34" charset="0"/>
              </a:rPr>
              <a:t>).  Cannot be fit if there are time invariant variables.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Hausman, Hall and Griliches (Econometrica, 1984) has </a:t>
            </a:r>
            <a:r>
              <a:rPr lang="el-GR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 appearing in </a:t>
            </a:r>
            <a:r>
              <a:rPr lang="el-GR" smtClean="0">
                <a:latin typeface="Arial" pitchFamily="34" charset="0"/>
                <a:cs typeface="Arial" pitchFamily="34" charset="0"/>
              </a:rPr>
              <a:t>θ</a:t>
            </a:r>
            <a:r>
              <a:rPr lang="en-US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Produces different results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Implies that the FEM can contain time invariant variables. </a:t>
            </a:r>
            <a:endParaRPr lang="el-GR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826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914400"/>
            <a:ext cx="61150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08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810000"/>
            <a:ext cx="532447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1524000"/>
            <a:ext cx="7447221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5400" y="4895165"/>
            <a:ext cx="72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See:  	Allison and Waterman (2002),</a:t>
            </a:r>
          </a:p>
          <a:p>
            <a:r>
              <a:rPr lang="en-US" smtClean="0"/>
              <a:t>	Guimaraes (2007) </a:t>
            </a:r>
            <a:br>
              <a:rPr lang="en-US" smtClean="0"/>
            </a:br>
            <a:r>
              <a:rPr lang="en-US" smtClean="0"/>
              <a:t>           	Greene, Econometric Analysis (2011)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615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66800"/>
            <a:ext cx="61055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19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581400"/>
            <a:ext cx="610552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8575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1143000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Censoring and Truncation in Count Models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3886200" cy="3505199"/>
          </a:xfrm>
        </p:spPr>
        <p:txBody>
          <a:bodyPr/>
          <a:lstStyle/>
          <a:p>
            <a:r>
              <a:rPr lang="en-US" sz="1800" smtClean="0"/>
              <a:t>Observations &gt; 10 seem to come from a different process. What to do with them?</a:t>
            </a:r>
          </a:p>
          <a:p>
            <a:endParaRPr lang="en-US" sz="1800" smtClean="0"/>
          </a:p>
          <a:p>
            <a:r>
              <a:rPr lang="en-US" sz="1800" smtClean="0"/>
              <a:t>Censored Poisson:  Treat any observation &gt; 10 as 10.</a:t>
            </a:r>
          </a:p>
          <a:p>
            <a:endParaRPr lang="en-US" sz="1800" smtClean="0"/>
          </a:p>
          <a:p>
            <a:r>
              <a:rPr lang="en-US" sz="1800" smtClean="0"/>
              <a:t>Truncated Poisson:  Examine the distribution only with observations less than or equal to 10.</a:t>
            </a:r>
          </a:p>
          <a:p>
            <a:pPr lvl="1"/>
            <a:r>
              <a:rPr lang="en-US" sz="1400" smtClean="0"/>
              <a:t>Intensity equation in hurdle models</a:t>
            </a:r>
          </a:p>
          <a:p>
            <a:pPr lvl="1"/>
            <a:r>
              <a:rPr lang="en-US" sz="1400" smtClean="0"/>
              <a:t>On site counts for recreation usage.</a:t>
            </a:r>
            <a:endParaRPr lang="en-US" sz="140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3752" y="2133600"/>
            <a:ext cx="4217026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5334000" y="4114800"/>
            <a:ext cx="3250722" cy="304800"/>
          </a:xfrm>
          <a:prstGeom prst="rect">
            <a:avLst/>
          </a:prstGeom>
          <a:solidFill>
            <a:srgbClr val="00B05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4800600"/>
            <a:ext cx="4267200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Censoring and truncation both change the model.  Adjust the distribution (log likelihood) to account for the censoring or truncation.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6019800" cy="533400"/>
          </a:xfrm>
        </p:spPr>
        <p:txBody>
          <a:bodyPr/>
          <a:lstStyle/>
          <a:p>
            <a:pPr algn="l"/>
            <a:r>
              <a:rPr lang="en-US" smtClean="0"/>
              <a:t>Bivariate Random Effects</a:t>
            </a:r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14400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133601"/>
            <a:ext cx="7124700" cy="158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3348" y="3581400"/>
            <a:ext cx="737381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 bwMode="auto">
          <a:xfrm>
            <a:off x="1447800" y="4343400"/>
            <a:ext cx="6705600" cy="381000"/>
          </a:xfrm>
          <a:prstGeom prst="rect">
            <a:avLst/>
          </a:prstGeom>
          <a:solidFill>
            <a:srgbClr val="CC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912" y="838200"/>
            <a:ext cx="5575919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49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849774"/>
            <a:ext cx="6019800" cy="170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05000"/>
            <a:ext cx="81930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886200"/>
            <a:ext cx="8302187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12743</TotalTime>
  <Words>895</Words>
  <Application>Microsoft Office PowerPoint</Application>
  <PresentationFormat>On-screen Show (4:3)</PresentationFormat>
  <Paragraphs>157</Paragraphs>
  <Slides>58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1_Quadrant</vt:lpstr>
      <vt:lpstr>Equation</vt:lpstr>
      <vt:lpstr>Empirical Methods for  Microeconomic Applications University of Lugano, Switzerland May 27-31, 2019   </vt:lpstr>
      <vt:lpstr>Slide 2</vt:lpstr>
      <vt:lpstr>Agenda for 2A</vt:lpstr>
      <vt:lpstr>Slide 4</vt:lpstr>
      <vt:lpstr>Doctor Visits</vt:lpstr>
      <vt:lpstr>Basic Model for Counts of Events</vt:lpstr>
      <vt:lpstr>Slide 7</vt:lpstr>
      <vt:lpstr>Poisson Model for Doctor Visits</vt:lpstr>
      <vt:lpstr>Slide 9</vt:lpstr>
      <vt:lpstr>Partial Effects</vt:lpstr>
      <vt:lpstr>Poisson Model Specification Issues</vt:lpstr>
      <vt:lpstr>Overdispersion</vt:lpstr>
      <vt:lpstr>Negative Binomial Regression</vt:lpstr>
      <vt:lpstr>NegBin Model for Doctor Visits</vt:lpstr>
      <vt:lpstr>Slide 15</vt:lpstr>
      <vt:lpstr>Slide 16</vt:lpstr>
      <vt:lpstr>Negative Binomial Specification</vt:lpstr>
      <vt:lpstr>Testing for Overdispersion</vt:lpstr>
      <vt:lpstr>Slide 19</vt:lpstr>
      <vt:lpstr>Partial Effects Should Be the Same</vt:lpstr>
      <vt:lpstr>Slide 21</vt:lpstr>
      <vt:lpstr>Slide 22</vt:lpstr>
      <vt:lpstr>Model Formulations for Negative Binomial</vt:lpstr>
      <vt:lpstr>NegBin-1 Model</vt:lpstr>
      <vt:lpstr>NegBin-P Model</vt:lpstr>
      <vt:lpstr>Zero Inflation?</vt:lpstr>
      <vt:lpstr>Zero Inflation – ZIP Models</vt:lpstr>
      <vt:lpstr>Two Forms of Zero Inflation Models</vt:lpstr>
      <vt:lpstr>Slide 29</vt:lpstr>
      <vt:lpstr>Slide 30</vt:lpstr>
      <vt:lpstr>Notes on Zero Inflation Models</vt:lpstr>
      <vt:lpstr>Slide 32</vt:lpstr>
      <vt:lpstr>Partial Effects for Different Models</vt:lpstr>
      <vt:lpstr>The Vuong Statistic for Nonnested Models</vt:lpstr>
      <vt:lpstr>Slide 35</vt:lpstr>
      <vt:lpstr>A Hurdle Model</vt:lpstr>
      <vt:lpstr>Slide 37</vt:lpstr>
      <vt:lpstr>Hurdle Model</vt:lpstr>
      <vt:lpstr>Hurdle Model for Doctor Visits</vt:lpstr>
      <vt:lpstr>Partial Effects</vt:lpstr>
      <vt:lpstr>Slide 41</vt:lpstr>
      <vt:lpstr>Slide 42</vt:lpstr>
      <vt:lpstr>Slide 43</vt:lpstr>
      <vt:lpstr>Application of Several of the Models  Discussed in this Section</vt:lpstr>
      <vt:lpstr>Slide 45</vt:lpstr>
      <vt:lpstr>Slide 46</vt:lpstr>
      <vt:lpstr>Slide 47</vt:lpstr>
      <vt:lpstr>Slide 48</vt:lpstr>
      <vt:lpstr>Panel Data Models</vt:lpstr>
      <vt:lpstr>Random Effects</vt:lpstr>
      <vt:lpstr>A Peculiarity of the FENB Model</vt:lpstr>
      <vt:lpstr>Slide 52</vt:lpstr>
      <vt:lpstr>Slide 53</vt:lpstr>
      <vt:lpstr>Slide 54</vt:lpstr>
      <vt:lpstr>Censoring and Truncation in Count Models</vt:lpstr>
      <vt:lpstr>Bivariate Random Effects</vt:lpstr>
      <vt:lpstr>Slide 57</vt:lpstr>
      <vt:lpstr>Slide 58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108</cp:revision>
  <dcterms:created xsi:type="dcterms:W3CDTF">2001-06-17T19:05:03Z</dcterms:created>
  <dcterms:modified xsi:type="dcterms:W3CDTF">2019-05-11T21:23:21Z</dcterms:modified>
</cp:coreProperties>
</file>