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6"/>
  </p:notesMasterIdLst>
  <p:handoutMasterIdLst>
    <p:handoutMasterId r:id="rId67"/>
  </p:handoutMasterIdLst>
  <p:sldIdLst>
    <p:sldId id="482" r:id="rId2"/>
    <p:sldId id="481" r:id="rId3"/>
    <p:sldId id="538" r:id="rId4"/>
    <p:sldId id="537" r:id="rId5"/>
    <p:sldId id="540" r:id="rId6"/>
    <p:sldId id="544" r:id="rId7"/>
    <p:sldId id="545" r:id="rId8"/>
    <p:sldId id="546" r:id="rId9"/>
    <p:sldId id="547" r:id="rId10"/>
    <p:sldId id="548" r:id="rId11"/>
    <p:sldId id="618" r:id="rId12"/>
    <p:sldId id="626" r:id="rId13"/>
    <p:sldId id="620" r:id="rId14"/>
    <p:sldId id="621" r:id="rId15"/>
    <p:sldId id="622" r:id="rId16"/>
    <p:sldId id="614" r:id="rId17"/>
    <p:sldId id="630" r:id="rId18"/>
    <p:sldId id="623" r:id="rId19"/>
    <p:sldId id="624" r:id="rId20"/>
    <p:sldId id="553" r:id="rId21"/>
    <p:sldId id="631" r:id="rId22"/>
    <p:sldId id="554" r:id="rId23"/>
    <p:sldId id="555" r:id="rId24"/>
    <p:sldId id="615" r:id="rId25"/>
    <p:sldId id="616" r:id="rId26"/>
    <p:sldId id="617" r:id="rId27"/>
    <p:sldId id="562" r:id="rId28"/>
    <p:sldId id="563" r:id="rId29"/>
    <p:sldId id="564" r:id="rId30"/>
    <p:sldId id="567" r:id="rId31"/>
    <p:sldId id="568" r:id="rId32"/>
    <p:sldId id="570" r:id="rId33"/>
    <p:sldId id="571" r:id="rId34"/>
    <p:sldId id="573" r:id="rId35"/>
    <p:sldId id="574" r:id="rId36"/>
    <p:sldId id="575" r:id="rId37"/>
    <p:sldId id="576" r:id="rId38"/>
    <p:sldId id="579" r:id="rId39"/>
    <p:sldId id="577" r:id="rId40"/>
    <p:sldId id="580" r:id="rId41"/>
    <p:sldId id="578" r:id="rId42"/>
    <p:sldId id="625" r:id="rId43"/>
    <p:sldId id="581" r:id="rId44"/>
    <p:sldId id="582" r:id="rId45"/>
    <p:sldId id="588" r:id="rId46"/>
    <p:sldId id="589" r:id="rId47"/>
    <p:sldId id="590" r:id="rId48"/>
    <p:sldId id="591" r:id="rId49"/>
    <p:sldId id="592" r:id="rId50"/>
    <p:sldId id="593" r:id="rId51"/>
    <p:sldId id="627" r:id="rId52"/>
    <p:sldId id="628" r:id="rId53"/>
    <p:sldId id="634" r:id="rId54"/>
    <p:sldId id="636" r:id="rId55"/>
    <p:sldId id="637" r:id="rId56"/>
    <p:sldId id="638" r:id="rId57"/>
    <p:sldId id="600" r:id="rId58"/>
    <p:sldId id="601" r:id="rId59"/>
    <p:sldId id="642" r:id="rId60"/>
    <p:sldId id="609" r:id="rId61"/>
    <p:sldId id="607" r:id="rId62"/>
    <p:sldId id="633" r:id="rId63"/>
    <p:sldId id="632" r:id="rId64"/>
    <p:sldId id="610" r:id="rId6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FF0000"/>
    <a:srgbClr val="00B0F0"/>
    <a:srgbClr val="7030A0"/>
    <a:srgbClr val="FFFFFF"/>
    <a:srgbClr val="8B00EA"/>
    <a:srgbClr val="CCCC00"/>
    <a:srgbClr val="CCECFF"/>
    <a:srgbClr val="0066F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806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nharris\Desktop\SAH%20semina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9.3085739282589744E-2"/>
          <c:y val="5.1400554097404488E-2"/>
          <c:w val="0.89073425196850764"/>
          <c:h val="0.8326195683872849"/>
        </c:manualLayout>
      </c:layout>
      <c:barChart>
        <c:barDir val="col"/>
        <c:grouping val="clustered"/>
        <c:ser>
          <c:idx val="0"/>
          <c:order val="0"/>
          <c:tx>
            <c:strRef>
              <c:f>Sheet2!$L$1</c:f>
              <c:strCache>
                <c:ptCount val="1"/>
                <c:pt idx="0">
                  <c:v>Sample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rgbClr val="FFFF00"/>
              </a:solidFill>
            </a:ln>
          </c:spPr>
          <c:cat>
            <c:strRef>
              <c:f>Sheet2!$K$2:$K$6</c:f>
              <c:strCache>
                <c:ptCount val="5"/>
                <c:pt idx="0">
                  <c:v>Poor</c:v>
                </c:pt>
                <c:pt idx="1">
                  <c:v>Fair</c:v>
                </c:pt>
                <c:pt idx="2">
                  <c:v>Good</c:v>
                </c:pt>
                <c:pt idx="3">
                  <c:v>Very Good</c:v>
                </c:pt>
                <c:pt idx="4">
                  <c:v>Excellent</c:v>
                </c:pt>
              </c:strCache>
            </c:strRef>
          </c:cat>
          <c:val>
            <c:numRef>
              <c:f>Sheet2!$L$2:$L$6</c:f>
              <c:numCache>
                <c:formatCode>General</c:formatCode>
                <c:ptCount val="5"/>
                <c:pt idx="0">
                  <c:v>2.9860000000000012E-2</c:v>
                </c:pt>
                <c:pt idx="1">
                  <c:v>0.13990000000000041</c:v>
                </c:pt>
                <c:pt idx="2">
                  <c:v>0.36480000000000212</c:v>
                </c:pt>
                <c:pt idx="3">
                  <c:v>0.35950000000000032</c:v>
                </c:pt>
                <c:pt idx="4">
                  <c:v>0.10589999999999998</c:v>
                </c:pt>
              </c:numCache>
            </c:numRef>
          </c:val>
        </c:ser>
        <c:ser>
          <c:idx val="1"/>
          <c:order val="1"/>
          <c:tx>
            <c:strRef>
              <c:f>Sheet2!$M$1</c:f>
              <c:strCache>
                <c:ptCount val="1"/>
                <c:pt idx="0">
                  <c:v>Predicted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Sheet2!$K$2:$K$6</c:f>
              <c:strCache>
                <c:ptCount val="5"/>
                <c:pt idx="0">
                  <c:v>Poor</c:v>
                </c:pt>
                <c:pt idx="1">
                  <c:v>Fair</c:v>
                </c:pt>
                <c:pt idx="2">
                  <c:v>Good</c:v>
                </c:pt>
                <c:pt idx="3">
                  <c:v>Very Good</c:v>
                </c:pt>
                <c:pt idx="4">
                  <c:v>Excellent</c:v>
                </c:pt>
              </c:strCache>
            </c:strRef>
          </c:cat>
          <c:val>
            <c:numRef>
              <c:f>Sheet2!$M$2:$M$6</c:f>
              <c:numCache>
                <c:formatCode>General</c:formatCode>
                <c:ptCount val="5"/>
                <c:pt idx="0">
                  <c:v>3.0290000000000081E-2</c:v>
                </c:pt>
                <c:pt idx="1">
                  <c:v>0.13850000000000001</c:v>
                </c:pt>
                <c:pt idx="2">
                  <c:v>0.36480000000000212</c:v>
                </c:pt>
                <c:pt idx="3">
                  <c:v>0.36070000000000002</c:v>
                </c:pt>
                <c:pt idx="4">
                  <c:v>0.10560000000000012</c:v>
                </c:pt>
              </c:numCache>
            </c:numRef>
          </c:val>
        </c:ser>
        <c:ser>
          <c:idx val="2"/>
          <c:order val="2"/>
          <c:tx>
            <c:strRef>
              <c:f>Sheet2!$N$1</c:f>
              <c:strCache>
                <c:ptCount val="1"/>
                <c:pt idx="0">
                  <c:v>Mis-Reporting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Sheet2!$K$2:$K$6</c:f>
              <c:strCache>
                <c:ptCount val="5"/>
                <c:pt idx="0">
                  <c:v>Poor</c:v>
                </c:pt>
                <c:pt idx="1">
                  <c:v>Fair</c:v>
                </c:pt>
                <c:pt idx="2">
                  <c:v>Good</c:v>
                </c:pt>
                <c:pt idx="3">
                  <c:v>Very Good</c:v>
                </c:pt>
                <c:pt idx="4">
                  <c:v>Excellent</c:v>
                </c:pt>
              </c:strCache>
            </c:strRef>
          </c:cat>
          <c:val>
            <c:numRef>
              <c:f>Sheet2!$N$2:$N$6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2.1590000000000002E-2</c:v>
                </c:pt>
                <c:pt idx="3">
                  <c:v>7.1140000000000009E-2</c:v>
                </c:pt>
                <c:pt idx="4">
                  <c:v>0</c:v>
                </c:pt>
              </c:numCache>
            </c:numRef>
          </c:val>
        </c:ser>
        <c:axId val="300877696"/>
        <c:axId val="300879232"/>
      </c:barChart>
      <c:catAx>
        <c:axId val="300877696"/>
        <c:scaling>
          <c:orientation val="minMax"/>
        </c:scaling>
        <c:axPos val="b"/>
        <c:tickLblPos val="nextTo"/>
        <c:txPr>
          <a:bodyPr/>
          <a:lstStyle/>
          <a:p>
            <a:pPr>
              <a:defRPr lang="en-AU"/>
            </a:pPr>
            <a:endParaRPr lang="en-US"/>
          </a:p>
        </c:txPr>
        <c:crossAx val="300879232"/>
        <c:crosses val="autoZero"/>
        <c:auto val="1"/>
        <c:lblAlgn val="ctr"/>
        <c:lblOffset val="100"/>
      </c:catAx>
      <c:valAx>
        <c:axId val="30087923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n-AU"/>
            </a:pPr>
            <a:endParaRPr lang="en-US"/>
          </a:p>
        </c:txPr>
        <c:crossAx val="3008776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493110236220647"/>
          <c:y val="0.13831291921843106"/>
          <c:w val="0.26895778652668417"/>
          <c:h val="0.30207750072907796"/>
        </c:manualLayout>
      </c:layout>
      <c:spPr>
        <a:solidFill>
          <a:schemeClr val="bg1"/>
        </a:solidFill>
      </c:spPr>
      <c:txPr>
        <a:bodyPr/>
        <a:lstStyle/>
        <a:p>
          <a:pPr>
            <a:defRPr lang="en-AU"/>
          </a:pPr>
          <a:endParaRPr lang="en-US"/>
        </a:p>
      </c:txPr>
    </c:legend>
    <c:plotVisOnly val="1"/>
    <c:dispBlanksAs val="gap"/>
  </c:chart>
  <c:spPr>
    <a:solidFill>
      <a:schemeClr val="accent5"/>
    </a:solidFill>
  </c:spPr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8BE06F-5255-41B0-8F24-69469E6F4AAC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CB7F37-6715-4F88-94EB-25E56D26A7D5}" type="slidenum">
              <a:rPr lang="en-US" smtClean="0">
                <a:cs typeface="Arial" charset="0"/>
              </a:rPr>
              <a:pPr/>
              <a:t>11</a:t>
            </a:fld>
            <a:endParaRPr lang="en-US" smtClean="0">
              <a:cs typeface="Arial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6777F0-93C3-4512-AE19-B11C72597F7A}" type="slidenum">
              <a:rPr lang="en-US" smtClean="0">
                <a:cs typeface="Arial" charset="0"/>
              </a:rPr>
              <a:pPr/>
              <a:t>12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4F1600-63CC-4CBF-982D-18B3A4FDE0DA}" type="slidenum">
              <a:rPr lang="en-US" smtClean="0">
                <a:cs typeface="Arial" charset="0"/>
              </a:rPr>
              <a:pPr/>
              <a:t>13</a:t>
            </a:fld>
            <a:endParaRPr lang="en-US" smtClean="0">
              <a:cs typeface="Arial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6B905F-FB6A-45F5-B7ED-6374629C7C96}" type="slidenum">
              <a:rPr lang="en-US" smtClean="0">
                <a:cs typeface="Arial" charset="0"/>
              </a:rPr>
              <a:pPr/>
              <a:t>14</a:t>
            </a:fld>
            <a:endParaRPr lang="en-US" smtClean="0">
              <a:cs typeface="Arial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28E3D8-E60B-4451-95FC-2C43318FD237}" type="slidenum">
              <a:rPr lang="en-US" smtClean="0">
                <a:cs typeface="Arial" charset="0"/>
              </a:rPr>
              <a:pPr/>
              <a:t>15</a:t>
            </a:fld>
            <a:endParaRPr lang="en-US" smtClean="0">
              <a:cs typeface="Arial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525E8BE8-0684-4BEF-804E-5B9CE1AC0FF8}" type="slidenum">
              <a:rPr lang="en-US" sz="1200"/>
              <a:pPr algn="r" eaLnBrk="1" hangingPunct="1"/>
              <a:t>16</a:t>
            </a:fld>
            <a:endParaRPr 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533FD5-8DD2-4CD8-A115-C8FD3C906DD5}" type="slidenum">
              <a:rPr lang="en-US" smtClean="0">
                <a:cs typeface="Arial" charset="0"/>
              </a:rPr>
              <a:pPr/>
              <a:t>19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9FD934-FFEF-40A9-A81B-B9D5FE2C8F73}" type="slidenum">
              <a:rPr lang="en-US" smtClean="0">
                <a:cs typeface="Arial" charset="0"/>
              </a:rPr>
              <a:pPr/>
              <a:t>24</a:t>
            </a:fld>
            <a:endParaRPr lang="en-US" smtClean="0">
              <a:cs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08E6D9-0033-4BDD-BEE7-8D2C1C56620A}" type="slidenum">
              <a:rPr lang="en-US" smtClean="0">
                <a:cs typeface="Arial" charset="0"/>
              </a:rPr>
              <a:pPr/>
              <a:t>25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A31ABE-0EC1-4B0F-8F03-F1D3071B9C33}" type="slidenum">
              <a:rPr lang="en-US" smtClean="0">
                <a:cs typeface="Arial" charset="0"/>
              </a:rPr>
              <a:pPr/>
              <a:t>26</a:t>
            </a:fld>
            <a:endParaRPr lang="en-US" smtClean="0">
              <a:cs typeface="Arial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F1672D-06AF-4814-A412-DAC9DE52EFF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273A835-53DF-423B-BA24-05D1CEAEA98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8E87043-F0DD-42DE-B32F-030078571B9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7098A8-D103-4A4D-AB3C-AD45DEDA743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459867-E5F8-4D6D-87AB-D0B41B60FFBB}" type="slidenum">
              <a:rPr lang="en-US">
                <a:cs typeface="Arial" charset="0"/>
              </a:rPr>
              <a:pPr/>
              <a:t>57</a:t>
            </a:fld>
            <a:endParaRPr lang="en-US">
              <a:cs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88B16-B485-4DE0-9EA8-9CCA3792A36D}" type="slidenum">
              <a:rPr lang="en-US" smtClean="0">
                <a:cs typeface="Arial" charset="0"/>
              </a:rPr>
              <a:pPr/>
              <a:t>60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1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3.bin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4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5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6.bin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5.v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8.bin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9.bin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3733800"/>
            <a:ext cx="8229600" cy="1219200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chemeClr val="folHlink"/>
                </a:solidFill>
              </a:rPr>
              <a:t>Empirical Methods for 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>Microeconomic Applications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>University of Lugano, Switzerland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>May 27-31, </a:t>
            </a:r>
            <a:r>
              <a:rPr lang="en-US" sz="2800" smtClean="0">
                <a:solidFill>
                  <a:schemeClr val="folHlink"/>
                </a:solidFill>
              </a:rPr>
              <a:t>2019</a:t>
            </a:r>
            <a:r>
              <a:rPr lang="en-US" sz="2800" smtClean="0">
                <a:solidFill>
                  <a:schemeClr val="folHlink"/>
                </a:solidFill>
              </a:rPr>
              <a:t/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/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/>
            </a:r>
            <a:br>
              <a:rPr lang="en-US" sz="2800" smtClean="0">
                <a:solidFill>
                  <a:schemeClr val="folHlink"/>
                </a:solidFill>
              </a:rPr>
            </a:br>
            <a:endParaRPr lang="en-US" sz="2800" smtClean="0">
              <a:solidFill>
                <a:schemeClr val="folHlink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4114800"/>
            <a:ext cx="4114800" cy="1447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William Greene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Stern School of </a:t>
            </a:r>
            <a:r>
              <a:rPr lang="en-US" sz="2400" b="1" smtClean="0">
                <a:latin typeface="Arial" charset="0"/>
              </a:rPr>
              <a:t>Business</a:t>
            </a:r>
          </a:p>
          <a:p>
            <a:pPr marL="0" indent="0" eaLnBrk="1" hangingPunct="1">
              <a:buNone/>
            </a:pPr>
            <a:r>
              <a:rPr lang="en-US" sz="2400" b="1" smtClean="0">
                <a:latin typeface="Arial" charset="0"/>
              </a:rPr>
              <a:t>New York University</a:t>
            </a:r>
          </a:p>
          <a:p>
            <a:pPr marL="0" indent="0" eaLnBrk="1" hangingPunct="1">
              <a:buFontTx/>
              <a:buNone/>
            </a:pPr>
            <a:endParaRPr lang="en-US" sz="2400" b="1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2B. Heterogeneity: Latent Class and Mixed Models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0" y="914400"/>
            <a:ext cx="1600200" cy="2299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05200" y="4114800"/>
            <a:ext cx="187259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8126896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609600" y="4953000"/>
            <a:ext cx="8077200" cy="838200"/>
          </a:xfrm>
          <a:prstGeom prst="rect">
            <a:avLst/>
          </a:prstGeom>
          <a:solidFill>
            <a:srgbClr val="4F81BD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295400"/>
            <a:ext cx="8229600" cy="762000"/>
          </a:xfrm>
        </p:spPr>
        <p:txBody>
          <a:bodyPr/>
          <a:lstStyle/>
          <a:p>
            <a:r>
              <a:rPr lang="en-US" smtClean="0"/>
              <a:t>Agenda for 2B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438400"/>
            <a:ext cx="5715000" cy="3276600"/>
          </a:xfrm>
        </p:spPr>
        <p:txBody>
          <a:bodyPr/>
          <a:lstStyle/>
          <a:p>
            <a:r>
              <a:rPr lang="en-US" smtClean="0"/>
              <a:t>Latent Class and Finite Mixtures</a:t>
            </a:r>
          </a:p>
          <a:p>
            <a:r>
              <a:rPr lang="en-US" smtClean="0"/>
              <a:t>Random Parameters</a:t>
            </a:r>
          </a:p>
          <a:p>
            <a:r>
              <a:rPr lang="en-US" smtClean="0"/>
              <a:t>Multilevel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62000"/>
            <a:ext cx="8229600" cy="792162"/>
          </a:xfrm>
        </p:spPr>
        <p:txBody>
          <a:bodyPr/>
          <a:lstStyle/>
          <a:p>
            <a:r>
              <a:rPr lang="en-US" smtClean="0"/>
              <a:t>Latent Classes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458200" cy="4525963"/>
          </a:xfrm>
        </p:spPr>
        <p:txBody>
          <a:bodyPr>
            <a:normAutofit/>
          </a:bodyPr>
          <a:lstStyle/>
          <a:p>
            <a:r>
              <a:rPr lang="en-US" smtClean="0"/>
              <a:t>A population contains a mixture of individuals of different types (classes)</a:t>
            </a:r>
          </a:p>
          <a:p>
            <a:r>
              <a:rPr lang="en-US" smtClean="0"/>
              <a:t>Common form of the data generating mechanism within the classes</a:t>
            </a:r>
          </a:p>
          <a:p>
            <a:r>
              <a:rPr lang="en-US" smtClean="0"/>
              <a:t>Observed outcome y is governed by the </a:t>
            </a:r>
            <a:r>
              <a:rPr lang="en-US" b="1" smtClean="0">
                <a:solidFill>
                  <a:srgbClr val="FF0000"/>
                </a:solidFill>
              </a:rPr>
              <a:t>common process </a:t>
            </a:r>
            <a:r>
              <a:rPr lang="en-US" smtClean="0"/>
              <a:t>F(</a:t>
            </a:r>
            <a:r>
              <a:rPr lang="en-US" smtClean="0">
                <a:sym typeface="Symbol"/>
              </a:rPr>
              <a:t>y|</a:t>
            </a:r>
            <a:r>
              <a:rPr lang="en-US" b="1" smtClean="0">
                <a:sym typeface="Symbol"/>
              </a:rPr>
              <a:t>x</a:t>
            </a:r>
            <a:r>
              <a:rPr lang="en-US">
                <a:sym typeface="Symbol"/>
              </a:rPr>
              <a:t>,</a:t>
            </a:r>
            <a:r>
              <a:rPr lang="en-US" b="1">
                <a:sym typeface="Symbol"/>
              </a:rPr>
              <a:t></a:t>
            </a:r>
            <a:r>
              <a:rPr lang="en-US" baseline="-25000">
                <a:sym typeface="Symbol"/>
              </a:rPr>
              <a:t>j</a:t>
            </a:r>
            <a:r>
              <a:rPr lang="en-US" b="1">
                <a:sym typeface="Symbol"/>
              </a:rPr>
              <a:t> </a:t>
            </a:r>
            <a:r>
              <a:rPr lang="en-US" smtClean="0">
                <a:sym typeface="Symbol"/>
              </a:rPr>
              <a:t>)</a:t>
            </a:r>
            <a:endParaRPr lang="en-US" smtClean="0"/>
          </a:p>
          <a:p>
            <a:r>
              <a:rPr lang="en-US" smtClean="0"/>
              <a:t>Classes are distinguished by the parameters, </a:t>
            </a:r>
            <a:r>
              <a:rPr lang="en-US" b="1" smtClean="0">
                <a:sym typeface="Symbol"/>
              </a:rPr>
              <a:t></a:t>
            </a:r>
            <a:r>
              <a:rPr lang="en-US" baseline="-25000" smtClean="0">
                <a:sym typeface="Symbol"/>
              </a:rPr>
              <a:t>j</a:t>
            </a:r>
            <a:r>
              <a:rPr lang="en-US" smtClean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3505200"/>
            <a:ext cx="8229600" cy="1524000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523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676400"/>
            <a:ext cx="6019800" cy="3557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971800" y="53340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ln w="12700">
                  <a:solidFill>
                    <a:schemeClr val="tx1"/>
                  </a:solidFill>
                </a:ln>
              </a:rPr>
              <a:t>Density?  Note significant mass below zero.  Not a gamma or lognormal or any other familiar density.</a:t>
            </a:r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2200" y="914400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How Finite Mixture Models Work</a:t>
            </a:r>
            <a:endParaRPr lang="en-US" sz="3200" b="1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93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066800"/>
            <a:ext cx="1085850" cy="564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12803859"/>
              </p:ext>
            </p:extLst>
          </p:nvPr>
        </p:nvGraphicFramePr>
        <p:xfrm>
          <a:off x="533400" y="5428616"/>
          <a:ext cx="8509000" cy="803627"/>
        </p:xfrm>
        <a:graphic>
          <a:graphicData uri="http://schemas.openxmlformats.org/presentationml/2006/ole">
            <p:oleObj spid="_x0000_s304130" name="Equation" r:id="rId3" imgW="4572000" imgH="431800" progId="Equation.DSMT4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833735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Find the ‘Best’ Fitting Mixture of Two Normal Densities</a:t>
            </a:r>
            <a:endParaRPr lang="en-US" sz="2400" b="1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80292533"/>
              </p:ext>
            </p:extLst>
          </p:nvPr>
        </p:nvGraphicFramePr>
        <p:xfrm>
          <a:off x="1295400" y="1447800"/>
          <a:ext cx="6710800" cy="3624262"/>
        </p:xfrm>
        <a:graphic>
          <a:graphicData uri="http://schemas.openxmlformats.org/presentationml/2006/ole">
            <p:oleObj spid="_x0000_s304131" name="Equation" r:id="rId4" imgW="3479800" imgH="1879600" progId="Equation.DSMT4">
              <p:embed/>
            </p:oleObj>
          </a:graphicData>
        </a:graphic>
      </p:graphicFrame>
      <p:sp>
        <p:nvSpPr>
          <p:cNvPr id="5" name="Down Arrow 4"/>
          <p:cNvSpPr/>
          <p:nvPr/>
        </p:nvSpPr>
        <p:spPr>
          <a:xfrm>
            <a:off x="5105400" y="1371600"/>
            <a:ext cx="228600" cy="457200"/>
          </a:xfrm>
          <a:prstGeom prst="downArrow">
            <a:avLst/>
          </a:prstGeom>
          <a:solidFill>
            <a:srgbClr val="FF0000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85800" y="4781550"/>
            <a:ext cx="457200" cy="228600"/>
          </a:xfrm>
          <a:prstGeom prst="rightArrow">
            <a:avLst/>
          </a:prstGeom>
          <a:solidFill>
            <a:srgbClr val="FF0000">
              <a:alpha val="2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52600" y="3810000"/>
            <a:ext cx="1447800" cy="838200"/>
          </a:xfrm>
          <a:prstGeom prst="rect">
            <a:avLst/>
          </a:prstGeom>
          <a:solidFill>
            <a:srgbClr val="FF0000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76800" y="3810000"/>
            <a:ext cx="1447800" cy="838200"/>
          </a:xfrm>
          <a:prstGeom prst="rect">
            <a:avLst/>
          </a:prstGeom>
          <a:solidFill>
            <a:srgbClr val="FF0000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4724400" y="4800600"/>
            <a:ext cx="457200" cy="228600"/>
          </a:xfrm>
          <a:prstGeom prst="rightArrow">
            <a:avLst/>
          </a:prstGeom>
          <a:solidFill>
            <a:srgbClr val="FF0000">
              <a:alpha val="2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600200"/>
            <a:ext cx="7848600" cy="3909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143000" y="54864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Arial" pitchFamily="34" charset="0"/>
                <a:cs typeface="Arial" pitchFamily="34" charset="0"/>
              </a:rPr>
              <a:t>Mixing probabilities .715 and .285</a:t>
            </a:r>
            <a:endParaRPr lang="en-US" sz="3200" b="1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16200000" flipV="1">
            <a:off x="3771900" y="3924300"/>
            <a:ext cx="1676400" cy="1447800"/>
          </a:xfrm>
          <a:prstGeom prst="straightConnector1">
            <a:avLst/>
          </a:prstGeom>
          <a:ln w="28575">
            <a:solidFill>
              <a:srgbClr val="8B00E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>
            <a:off x="4953000" y="4343400"/>
            <a:ext cx="2057400" cy="1295400"/>
          </a:xfrm>
          <a:prstGeom prst="straightConnector1">
            <a:avLst/>
          </a:prstGeom>
          <a:ln w="28575">
            <a:solidFill>
              <a:srgbClr val="8B00E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066800"/>
            <a:ext cx="7543800" cy="5535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724400" y="2209800"/>
            <a:ext cx="2171700" cy="381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solidFill>
                  <a:srgbClr val="FF0000"/>
                </a:solidFill>
              </a:rPr>
              <a:t>Approximation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0" y="4724400"/>
            <a:ext cx="1981200" cy="36933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Actual Distribution</a:t>
            </a:r>
            <a:endParaRPr 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944562"/>
          </a:xfrm>
        </p:spPr>
        <p:txBody>
          <a:bodyPr/>
          <a:lstStyle/>
          <a:p>
            <a:r>
              <a:rPr lang="en-US" smtClean="0">
                <a:solidFill>
                  <a:srgbClr val="0070C0"/>
                </a:solidFill>
              </a:rPr>
              <a:t>A Practical Distinction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smtClean="0">
                <a:solidFill>
                  <a:srgbClr val="0070C0"/>
                </a:solidFill>
              </a:rPr>
              <a:t>Finite Mixture (Discrete Mixture):  </a:t>
            </a:r>
          </a:p>
          <a:p>
            <a:pPr lvl="1"/>
            <a:r>
              <a:rPr lang="en-US" smtClean="0"/>
              <a:t>Functional form strategy</a:t>
            </a:r>
          </a:p>
          <a:p>
            <a:pPr lvl="1"/>
            <a:r>
              <a:rPr lang="en-US" smtClean="0"/>
              <a:t>Component densities have no meaning </a:t>
            </a:r>
          </a:p>
          <a:p>
            <a:pPr lvl="1"/>
            <a:r>
              <a:rPr lang="en-US" smtClean="0"/>
              <a:t>Mixing probabilities have no meaning</a:t>
            </a:r>
          </a:p>
          <a:p>
            <a:pPr lvl="1"/>
            <a:r>
              <a:rPr lang="en-US" smtClean="0"/>
              <a:t>There is no question of “class membership”</a:t>
            </a:r>
          </a:p>
          <a:p>
            <a:pPr lvl="1"/>
            <a:r>
              <a:rPr lang="en-US" smtClean="0"/>
              <a:t>The number of classes is uninteresting – enough to get a good fit</a:t>
            </a:r>
          </a:p>
          <a:p>
            <a:r>
              <a:rPr lang="en-US" b="1" smtClean="0">
                <a:solidFill>
                  <a:srgbClr val="0070C0"/>
                </a:solidFill>
              </a:rPr>
              <a:t>Latent Class:</a:t>
            </a:r>
          </a:p>
          <a:p>
            <a:pPr lvl="1"/>
            <a:r>
              <a:rPr lang="en-US" smtClean="0"/>
              <a:t>Mixture of subpopulations</a:t>
            </a:r>
          </a:p>
          <a:p>
            <a:pPr lvl="1"/>
            <a:r>
              <a:rPr lang="en-US" smtClean="0"/>
              <a:t>Component densities are believed to be definable “groups”  </a:t>
            </a:r>
            <a:br>
              <a:rPr lang="en-US" smtClean="0"/>
            </a:br>
            <a:r>
              <a:rPr lang="en-US" smtClean="0"/>
              <a:t>(</a:t>
            </a:r>
            <a:r>
              <a:rPr lang="en-US" b="1" smtClean="0">
                <a:solidFill>
                  <a:srgbClr val="FF0000"/>
                </a:solidFill>
              </a:rPr>
              <a:t>Low Users </a:t>
            </a:r>
            <a:r>
              <a:rPr lang="en-US" smtClean="0"/>
              <a:t>and </a:t>
            </a:r>
            <a:r>
              <a:rPr lang="en-US" b="1" smtClean="0">
                <a:solidFill>
                  <a:srgbClr val="FF0000"/>
                </a:solidFill>
              </a:rPr>
              <a:t>High Users </a:t>
            </a:r>
            <a:r>
              <a:rPr lang="en-US" smtClean="0"/>
              <a:t>in Bago d’Uva and Jones application)</a:t>
            </a:r>
          </a:p>
          <a:p>
            <a:pPr lvl="1"/>
            <a:r>
              <a:rPr lang="en-US" smtClean="0"/>
              <a:t>The classification problem is interesting – who is in which class?</a:t>
            </a:r>
          </a:p>
          <a:p>
            <a:pPr lvl="1"/>
            <a:r>
              <a:rPr lang="en-US" smtClean="0"/>
              <a:t>Posterior probabilities, P(class|y,</a:t>
            </a:r>
            <a:r>
              <a:rPr lang="en-US" b="1" smtClean="0"/>
              <a:t>x</a:t>
            </a:r>
            <a:r>
              <a:rPr lang="en-US" smtClean="0"/>
              <a:t>) have meaning</a:t>
            </a:r>
          </a:p>
          <a:p>
            <a:pPr lvl="1"/>
            <a:r>
              <a:rPr lang="en-US" smtClean="0"/>
              <a:t>Question of the number of classes has content in the context of the analysis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The Latent Class Model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1143000" y="2541588"/>
          <a:ext cx="6780213" cy="2751137"/>
        </p:xfrm>
        <a:graphic>
          <a:graphicData uri="http://schemas.openxmlformats.org/presentationml/2006/ole">
            <p:oleObj spid="_x0000_s335874" name="Equation" r:id="rId4" imgW="4254480" imgH="172692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Log Likelihood for an LC Model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370013" y="1882775"/>
          <a:ext cx="7150100" cy="4614863"/>
        </p:xfrm>
        <a:graphic>
          <a:graphicData uri="http://schemas.openxmlformats.org/presentationml/2006/ole">
            <p:oleObj spid="_x0000_s342018" name="Equation" r:id="rId4" imgW="4102100" imgH="2641600" progId="Equation.DSMT4">
              <p:embed/>
            </p:oleObj>
          </a:graphicData>
        </a:graphic>
      </p:graphicFrame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371600" y="5943600"/>
            <a:ext cx="72390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2497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smtClean="0"/>
              <a:t>Estimating Which Class</a:t>
            </a: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1524000" y="1524000"/>
          <a:ext cx="6645853" cy="5105399"/>
        </p:xfrm>
        <a:graphic>
          <a:graphicData uri="http://schemas.openxmlformats.org/presentationml/2006/ole">
            <p:oleObj spid="_x0000_s337922" name="Equation" r:id="rId4" imgW="5092560" imgH="3911400" progId="Equation.DSMT4">
              <p:embed/>
            </p:oleObj>
          </a:graphicData>
        </a:graphic>
      </p:graphicFrame>
      <p:sp>
        <p:nvSpPr>
          <p:cNvPr id="14340" name="Line 4"/>
          <p:cNvSpPr>
            <a:spLocks noChangeShapeType="1"/>
          </p:cNvSpPr>
          <p:nvPr/>
        </p:nvSpPr>
        <p:spPr bwMode="auto">
          <a:xfrm flipH="1" flipV="1">
            <a:off x="5486400" y="1676400"/>
            <a:ext cx="1600200" cy="76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flipH="1">
            <a:off x="7162800" y="5334000"/>
            <a:ext cx="533400" cy="228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‘Estimating’ </a:t>
            </a:r>
            <a:r>
              <a:rPr lang="el-GR" smtClean="0"/>
              <a:t>β</a:t>
            </a:r>
            <a:r>
              <a:rPr lang="en-US" baseline="-25000" smtClean="0"/>
              <a:t>i</a:t>
            </a:r>
            <a:endParaRPr lang="el-GR" smtClean="0"/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838200" y="2049463"/>
          <a:ext cx="7391400" cy="2390775"/>
        </p:xfrm>
        <a:graphic>
          <a:graphicData uri="http://schemas.openxmlformats.org/presentationml/2006/ole">
            <p:oleObj spid="_x0000_s338946" name="Equation" r:id="rId4" imgW="4317840" imgH="1396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295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How Many Classes?</a:t>
            </a:r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1143000" y="2695575"/>
          <a:ext cx="6477000" cy="2335213"/>
        </p:xfrm>
        <a:graphic>
          <a:graphicData uri="http://schemas.openxmlformats.org/presentationml/2006/ole">
            <p:oleObj spid="_x0000_s339970" name="Equation" r:id="rId4" imgW="3733560" imgH="1346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Extended Latent Class Model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762000" y="1981200"/>
          <a:ext cx="7620000" cy="3479800"/>
        </p:xfrm>
        <a:graphic>
          <a:graphicData uri="http://schemas.openxmlformats.org/presentationml/2006/ole">
            <p:oleObj spid="_x0000_s333826" name="Equation" r:id="rId4" imgW="4254500" imgH="1943100" progId="Equation.DSMT4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990600" y="4114800"/>
            <a:ext cx="7467600" cy="1524000"/>
          </a:xfrm>
          <a:prstGeom prst="rect">
            <a:avLst/>
          </a:prstGeom>
          <a:solidFill>
            <a:srgbClr val="7030A0">
              <a:alpha val="1411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407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2600" y="2209800"/>
            <a:ext cx="3429000" cy="457200"/>
          </a:xfrm>
        </p:spPr>
        <p:txBody>
          <a:bodyPr/>
          <a:lstStyle/>
          <a:p>
            <a:pPr algn="l"/>
            <a:r>
              <a:rPr lang="en-US" sz="2000" smtClean="0">
                <a:latin typeface="Arial" pitchFamily="34" charset="0"/>
                <a:cs typeface="Arial" pitchFamily="34" charset="0"/>
              </a:rPr>
              <a:t>Unfortunately, this argument is incorrect.</a:t>
            </a:r>
            <a:endParaRPr lang="en-US" sz="20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46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429000"/>
            <a:ext cx="8704501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61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19200"/>
            <a:ext cx="5191125" cy="218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Zero Inflation?</a:t>
            </a:r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7653" y="1828800"/>
            <a:ext cx="79069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Zero Inflation – ZIP 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209800"/>
            <a:ext cx="6781800" cy="37338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Two regimes: (Recreation site visits)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Zero (with probability 1). (Never visit site)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Poisson with Pr(0) = exp[-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’x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]. (Number of visits, including zero visits this season.)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Unconditional: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Pr[0] = P(regime 0) + P(regime 1)*Pr[0|regime 1]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Pr[j | j &gt;0] = P(regime 1)*Pr[j|regime 1]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This is a “latent class model”</a:t>
            </a:r>
          </a:p>
          <a:p>
            <a:pPr lvl="1" eaLnBrk="1" hangingPunct="1"/>
            <a:endParaRPr lang="en-US" sz="20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81200"/>
            <a:ext cx="85377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66800"/>
            <a:ext cx="8505825" cy="5468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43000"/>
          </a:xfrm>
        </p:spPr>
        <p:txBody>
          <a:bodyPr/>
          <a:lstStyle/>
          <a:p>
            <a:r>
              <a:rPr lang="en-US" smtClean="0"/>
              <a:t>A Latent Class Hurdle NB2 Model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133600"/>
            <a:ext cx="7086600" cy="3352800"/>
          </a:xfrm>
        </p:spPr>
        <p:txBody>
          <a:bodyPr>
            <a:normAutofit fontScale="92500"/>
          </a:bodyPr>
          <a:lstStyle/>
          <a:p>
            <a:r>
              <a:rPr lang="en-US" smtClean="0"/>
              <a:t>Analysis of ECHP panel data (1994-2001)</a:t>
            </a:r>
          </a:p>
          <a:p>
            <a:r>
              <a:rPr lang="en-US" smtClean="0"/>
              <a:t>Two class Latent Class Model </a:t>
            </a:r>
          </a:p>
          <a:p>
            <a:pPr lvl="1"/>
            <a:r>
              <a:rPr lang="en-US" smtClean="0"/>
              <a:t>Typical in health economics applications</a:t>
            </a:r>
          </a:p>
          <a:p>
            <a:r>
              <a:rPr lang="en-US" smtClean="0"/>
              <a:t>Hurdle model for physician visits</a:t>
            </a:r>
          </a:p>
          <a:p>
            <a:pPr lvl="1"/>
            <a:r>
              <a:rPr lang="en-US" smtClean="0"/>
              <a:t>Poisson hurdle for participation and negative binomial intensity given participation</a:t>
            </a:r>
          </a:p>
          <a:p>
            <a:pPr lvl="1"/>
            <a:r>
              <a:rPr lang="en-US" smtClean="0"/>
              <a:t>Contrast to a negative binomial model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8363712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Arrow Connector 3"/>
          <p:cNvCxnSpPr/>
          <p:nvPr/>
        </p:nvCxnSpPr>
        <p:spPr>
          <a:xfrm rot="5400000">
            <a:off x="2057400" y="1066800"/>
            <a:ext cx="762000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5400000">
            <a:off x="3886200" y="1066800"/>
            <a:ext cx="762000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1066800"/>
            <a:ext cx="8839200" cy="304800"/>
          </a:xfrm>
        </p:spPr>
        <p:txBody>
          <a:bodyPr/>
          <a:lstStyle/>
          <a:p>
            <a:pPr eaLnBrk="1" hangingPunct="1"/>
            <a:r>
              <a:rPr lang="en-US" sz="2800" smtClean="0"/>
              <a:t>LC Poisson Regression for Doctor Visits</a:t>
            </a:r>
          </a:p>
        </p:txBody>
      </p:sp>
      <p:pic>
        <p:nvPicPr>
          <p:cNvPr id="952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336857"/>
            <a:ext cx="5976938" cy="5521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4999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pPr eaLnBrk="1" hangingPunct="1"/>
            <a:r>
              <a:rPr lang="en-US" smtClean="0"/>
              <a:t>Heckman and Singer’s RE Model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924800" cy="4530725"/>
          </a:xfrm>
        </p:spPr>
        <p:txBody>
          <a:bodyPr/>
          <a:lstStyle/>
          <a:p>
            <a:pPr eaLnBrk="1" hangingPunct="1"/>
            <a:r>
              <a:rPr lang="en-US" sz="2400" smtClean="0"/>
              <a:t>Random Effects Model</a:t>
            </a:r>
          </a:p>
          <a:p>
            <a:pPr eaLnBrk="1" hangingPunct="1"/>
            <a:r>
              <a:rPr lang="en-US" sz="2400" smtClean="0"/>
              <a:t>Random Constants with Discrete Distribution</a:t>
            </a:r>
          </a:p>
        </p:txBody>
      </p:sp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990600" y="3124200"/>
            <a:ext cx="6629400" cy="381000"/>
          </a:xfrm>
          <a:prstGeom prst="rect">
            <a:avLst/>
          </a:prstGeom>
          <a:solidFill>
            <a:srgbClr val="0066FF">
              <a:alpha val="14999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75459" name="Object 3"/>
          <p:cNvGraphicFramePr>
            <a:graphicFrameLocks noChangeAspect="1"/>
          </p:cNvGraphicFramePr>
          <p:nvPr/>
        </p:nvGraphicFramePr>
        <p:xfrm>
          <a:off x="990600" y="2803525"/>
          <a:ext cx="6629400" cy="3121025"/>
        </p:xfrm>
        <a:graphic>
          <a:graphicData uri="http://schemas.openxmlformats.org/presentationml/2006/ole">
            <p:oleObj spid="_x0000_s334850" name="Equation" r:id="rId4" imgW="4343400" imgH="20447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3472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3 Class Heckman-Singer Form</a:t>
            </a:r>
          </a:p>
        </p:txBody>
      </p:sp>
      <p:pic>
        <p:nvPicPr>
          <p:cNvPr id="1136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399" y="1219200"/>
            <a:ext cx="6296429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1752600" y="2769078"/>
            <a:ext cx="5715000" cy="355122"/>
          </a:xfrm>
          <a:prstGeom prst="rect">
            <a:avLst/>
          </a:prstGeom>
          <a:solidFill>
            <a:srgbClr val="FF0000">
              <a:alpha val="17000"/>
            </a:srgbClr>
          </a:solidFill>
          <a:ln w="19050" cap="flat" cmpd="sng" algn="ctr">
            <a:solidFill>
              <a:srgbClr val="8B00E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769852" y="3344174"/>
            <a:ext cx="5715000" cy="355122"/>
          </a:xfrm>
          <a:prstGeom prst="rect">
            <a:avLst/>
          </a:prstGeom>
          <a:solidFill>
            <a:srgbClr val="FF0000">
              <a:alpha val="17000"/>
            </a:srgbClr>
          </a:solidFill>
          <a:ln w="19050" cap="flat" cmpd="sng" algn="ctr">
            <a:solidFill>
              <a:srgbClr val="8B00E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777044" y="3953774"/>
            <a:ext cx="5715000" cy="355122"/>
          </a:xfrm>
          <a:prstGeom prst="rect">
            <a:avLst/>
          </a:prstGeom>
          <a:solidFill>
            <a:srgbClr val="FF0000">
              <a:alpha val="17000"/>
            </a:srgbClr>
          </a:solidFill>
          <a:ln w="19050" cap="flat" cmpd="sng" algn="ctr">
            <a:solidFill>
              <a:srgbClr val="8B00E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3471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4078" y="1567130"/>
            <a:ext cx="31718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66460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</p:spPr>
        <p:txBody>
          <a:bodyPr>
            <a:normAutofit/>
          </a:bodyPr>
          <a:lstStyle/>
          <a:p>
            <a:r>
              <a:rPr lang="en-US" smtClean="0"/>
              <a:t>Modeling Obesity with a </a:t>
            </a:r>
            <a:br>
              <a:rPr lang="en-US" smtClean="0"/>
            </a:br>
            <a:r>
              <a:rPr lang="en-US" smtClean="0"/>
              <a:t>Latent Class Model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600200" y="3581400"/>
            <a:ext cx="5943600" cy="2209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Mark Harris</a:t>
            </a:r>
            <a:br>
              <a:rPr lang="en-US" sz="2000" smtClean="0">
                <a:latin typeface="Arial" pitchFamily="34" charset="0"/>
                <a:cs typeface="Arial" pitchFamily="34" charset="0"/>
              </a:rPr>
            </a:br>
            <a:r>
              <a:rPr lang="en-US" sz="2000" smtClean="0">
                <a:latin typeface="Arial" pitchFamily="34" charset="0"/>
                <a:cs typeface="Arial" pitchFamily="34" charset="0"/>
              </a:rPr>
              <a:t>Department of Economics, Curtin University</a:t>
            </a:r>
          </a:p>
          <a:p>
            <a:pPr>
              <a:buNone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Bruce Hollingsworth</a:t>
            </a:r>
            <a:br>
              <a:rPr lang="en-US" sz="2000" smtClean="0">
                <a:latin typeface="Arial" pitchFamily="34" charset="0"/>
                <a:cs typeface="Arial" pitchFamily="34" charset="0"/>
              </a:rPr>
            </a:br>
            <a:r>
              <a:rPr lang="en-US" sz="2000" smtClean="0">
                <a:latin typeface="Arial" pitchFamily="34" charset="0"/>
                <a:cs typeface="Arial" pitchFamily="34" charset="0"/>
              </a:rPr>
              <a:t>Department of Economics, Lancaster University</a:t>
            </a:r>
          </a:p>
          <a:p>
            <a:pPr>
              <a:buNone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William Greene</a:t>
            </a:r>
            <a:br>
              <a:rPr lang="en-US" sz="2000" smtClean="0">
                <a:latin typeface="Arial" pitchFamily="34" charset="0"/>
                <a:cs typeface="Arial" pitchFamily="34" charset="0"/>
              </a:rPr>
            </a:br>
            <a:r>
              <a:rPr lang="en-US" sz="2000" smtClean="0">
                <a:latin typeface="Arial" pitchFamily="34" charset="0"/>
                <a:cs typeface="Arial" pitchFamily="34" charset="0"/>
              </a:rPr>
              <a:t>Stern School of Business, New York University</a:t>
            </a:r>
          </a:p>
          <a:p>
            <a:pPr>
              <a:buNone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Pushkar Maitra</a:t>
            </a:r>
          </a:p>
          <a:p>
            <a:pPr>
              <a:buNone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	Department of Economics, Monash University</a:t>
            </a:r>
          </a:p>
        </p:txBody>
      </p:sp>
      <p:sp>
        <p:nvSpPr>
          <p:cNvPr id="2" name="Rectangle 1"/>
          <p:cNvSpPr/>
          <p:nvPr/>
        </p:nvSpPr>
        <p:spPr>
          <a:xfrm>
            <a:off x="1676400" y="1676400"/>
            <a:ext cx="5791200" cy="1447800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828800"/>
            <a:ext cx="8126896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09600" y="1066800"/>
            <a:ext cx="807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Arial" pitchFamily="34" charset="0"/>
                <a:cs typeface="Arial" pitchFamily="34" charset="0"/>
              </a:rPr>
              <a:t>Two Latent Classes: Approximately Half of European Individuals</a:t>
            </a:r>
            <a:endParaRPr lang="en-US" sz="20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5257800"/>
            <a:ext cx="8153400" cy="762000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81000" y="1066800"/>
            <a:ext cx="8229600" cy="944562"/>
          </a:xfrm>
        </p:spPr>
        <p:txBody>
          <a:bodyPr/>
          <a:lstStyle/>
          <a:p>
            <a:r>
              <a:rPr lang="en-US" smtClean="0"/>
              <a:t>An Ordered Probit Approach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505200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en-US" b="1" smtClean="0"/>
              <a:t>A Latent Regression</a:t>
            </a:r>
            <a:r>
              <a:rPr lang="en-US" smtClean="0"/>
              <a:t> Model for “</a:t>
            </a:r>
            <a:r>
              <a:rPr lang="en-US" b="1" smtClean="0">
                <a:solidFill>
                  <a:srgbClr val="FF0000"/>
                </a:solidFill>
              </a:rPr>
              <a:t>True BMI</a:t>
            </a:r>
            <a:r>
              <a:rPr lang="en-US" smtClean="0"/>
              <a:t>”</a:t>
            </a:r>
          </a:p>
          <a:p>
            <a:pPr>
              <a:buFont typeface="Arial" charset="0"/>
              <a:buNone/>
            </a:pPr>
            <a:r>
              <a:rPr lang="en-US" i="1" smtClean="0"/>
              <a:t>	</a:t>
            </a:r>
            <a:r>
              <a:rPr lang="en-US" sz="2400" i="1" smtClean="0">
                <a:latin typeface="Arial" pitchFamily="34" charset="0"/>
                <a:cs typeface="Arial" pitchFamily="34" charset="0"/>
              </a:rPr>
              <a:t>BMI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*          =   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′x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+ 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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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~  N[0,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sz="2400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],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 σ</a:t>
            </a:r>
            <a:r>
              <a:rPr lang="en-US" sz="2400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= 1</a:t>
            </a:r>
          </a:p>
          <a:p>
            <a:pPr>
              <a:buFont typeface="Arial" charset="0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    “</a:t>
            </a:r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True BMI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” = a proxy for weight is unobserved</a:t>
            </a:r>
          </a:p>
          <a:p>
            <a:pPr>
              <a:buFont typeface="Arial" charset="0"/>
              <a:buNone/>
            </a:pPr>
            <a:r>
              <a:rPr lang="en-US" b="1" smtClean="0"/>
              <a:t>Observation Mechanism</a:t>
            </a:r>
            <a:r>
              <a:rPr lang="en-US" smtClean="0"/>
              <a:t> for </a:t>
            </a:r>
            <a:r>
              <a:rPr lang="en-US" b="1" smtClean="0">
                <a:solidFill>
                  <a:srgbClr val="0070C0"/>
                </a:solidFill>
              </a:rPr>
              <a:t>Weight Type</a:t>
            </a:r>
          </a:p>
          <a:p>
            <a:pPr>
              <a:buFont typeface="Arial" charset="0"/>
              <a:buNone/>
            </a:pPr>
            <a:r>
              <a:rPr lang="en-US" smtClean="0"/>
              <a:t>	</a:t>
            </a:r>
            <a:r>
              <a:rPr lang="en-US" sz="2400" i="1" smtClean="0">
                <a:latin typeface="Arial" pitchFamily="34" charset="0"/>
                <a:cs typeface="Arial" pitchFamily="34" charset="0"/>
              </a:rPr>
              <a:t>WT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    =  0  if </a:t>
            </a:r>
            <a:r>
              <a:rPr lang="en-US" sz="2400" i="1" smtClean="0">
                <a:latin typeface="Arial" pitchFamily="34" charset="0"/>
                <a:cs typeface="Arial" pitchFamily="34" charset="0"/>
              </a:rPr>
              <a:t>           BMI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*  </a:t>
            </a:r>
            <a:r>
              <a:rPr lang="en-US" sz="2400" u="sng" smtClean="0">
                <a:latin typeface="Arial" pitchFamily="34" charset="0"/>
                <a:cs typeface="Arial" pitchFamily="34" charset="0"/>
              </a:rPr>
              <a:t>&lt;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0	Normal</a:t>
            </a:r>
          </a:p>
          <a:p>
            <a:pPr>
              <a:buFont typeface="Arial" charset="0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		  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 	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1  if    0  &lt;  </a:t>
            </a:r>
            <a:r>
              <a:rPr lang="en-US" sz="2400" i="1" smtClean="0">
                <a:latin typeface="Arial" pitchFamily="34" charset="0"/>
                <a:cs typeface="Arial" pitchFamily="34" charset="0"/>
              </a:rPr>
              <a:t>BMI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* </a:t>
            </a:r>
            <a:r>
              <a:rPr lang="en-US" sz="2400" u="sng" smtClean="0">
                <a:latin typeface="Arial" pitchFamily="34" charset="0"/>
                <a:cs typeface="Arial" pitchFamily="34" charset="0"/>
              </a:rPr>
              <a:t>&lt;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b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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	Overweight</a:t>
            </a:r>
            <a:endParaRPr lang="en-US" sz="2400" smtClean="0"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		 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	2  if    </a:t>
            </a:r>
            <a:r>
              <a:rPr lang="en-US" sz="2400" b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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&lt;  </a:t>
            </a:r>
            <a:r>
              <a:rPr lang="en-US" sz="2400" i="1" smtClean="0">
                <a:latin typeface="Arial" pitchFamily="34" charset="0"/>
                <a:cs typeface="Arial" pitchFamily="34" charset="0"/>
              </a:rPr>
              <a:t>BMI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*   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		Obese</a:t>
            </a:r>
            <a:endParaRPr lang="en-US" sz="24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868362"/>
          </a:xfrm>
        </p:spPr>
        <p:txBody>
          <a:bodyPr/>
          <a:lstStyle/>
          <a:p>
            <a:r>
              <a:rPr lang="en-US" smtClean="0"/>
              <a:t>Latent Class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038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 smtClean="0"/>
              <a:t>Several ‘types’ or ‘classes.  Obesity be due to </a:t>
            </a:r>
            <a:r>
              <a:rPr lang="en-US" sz="2400" b="1" dirty="0" smtClean="0">
                <a:solidFill>
                  <a:srgbClr val="FF0000"/>
                </a:solidFill>
              </a:rPr>
              <a:t>genetic</a:t>
            </a:r>
            <a:r>
              <a:rPr lang="en-US" sz="2400" dirty="0" smtClean="0"/>
              <a:t> reasons (the FTO gene) or </a:t>
            </a:r>
            <a:r>
              <a:rPr lang="en-US" sz="2400" b="1" dirty="0" smtClean="0">
                <a:solidFill>
                  <a:srgbClr val="FF0000"/>
                </a:solidFill>
              </a:rPr>
              <a:t>lifestyle</a:t>
            </a:r>
            <a:r>
              <a:rPr lang="en-US" sz="2400" dirty="0" smtClean="0"/>
              <a:t> factors</a:t>
            </a:r>
          </a:p>
          <a:p>
            <a:pPr>
              <a:lnSpc>
                <a:spcPct val="80000"/>
              </a:lnSpc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Distinct sets of individuals may have differing reactions to various policy tools and/or characteristics</a:t>
            </a:r>
          </a:p>
          <a:p>
            <a:pPr>
              <a:lnSpc>
                <a:spcPct val="80000"/>
              </a:lnSpc>
              <a:buNone/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The observer does not know from the data which class an individual is in.</a:t>
            </a:r>
          </a:p>
          <a:p>
            <a:pPr>
              <a:lnSpc>
                <a:spcPct val="80000"/>
              </a:lnSpc>
              <a:buNone/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Suggests a latent class approach for health outcomes</a:t>
            </a:r>
            <a:br>
              <a:rPr lang="en-US" sz="2400" dirty="0" smtClean="0"/>
            </a:br>
            <a:r>
              <a:rPr lang="en-US" sz="2400" dirty="0" smtClean="0"/>
              <a:t>(Deb and </a:t>
            </a:r>
            <a:r>
              <a:rPr lang="en-US" sz="2400" dirty="0" err="1" smtClean="0"/>
              <a:t>Trivedi</a:t>
            </a:r>
            <a:r>
              <a:rPr lang="en-US" sz="2400" dirty="0" smtClean="0"/>
              <a:t>, 2002, and </a:t>
            </a:r>
            <a:r>
              <a:rPr lang="en-US" sz="2400" dirty="0" err="1" smtClean="0"/>
              <a:t>Bago</a:t>
            </a:r>
            <a:r>
              <a:rPr lang="en-US" sz="2400" dirty="0" smtClean="0"/>
              <a:t>  </a:t>
            </a:r>
            <a:r>
              <a:rPr lang="en-US" sz="2400" dirty="0" err="1" smtClean="0"/>
              <a:t>d’Uva</a:t>
            </a:r>
            <a:r>
              <a:rPr lang="en-US" sz="2400" dirty="0" smtClean="0"/>
              <a:t>, 2005)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en-US" smtClean="0"/>
              <a:t>Latent Class Application</a:t>
            </a:r>
          </a:p>
        </p:txBody>
      </p:sp>
      <p:sp>
        <p:nvSpPr>
          <p:cNvPr id="108547" name="Rectangle 3"/>
          <p:cNvSpPr>
            <a:spLocks noGrp="1"/>
          </p:cNvSpPr>
          <p:nvPr>
            <p:ph type="body" idx="1"/>
          </p:nvPr>
        </p:nvSpPr>
        <p:spPr>
          <a:xfrm>
            <a:off x="381000" y="2438400"/>
            <a:ext cx="8458200" cy="3124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Two class model (considering FTO gene):</a:t>
            </a:r>
          </a:p>
          <a:p>
            <a:pPr>
              <a:lnSpc>
                <a:spcPct val="80000"/>
              </a:lnSpc>
              <a:buNone/>
            </a:pPr>
            <a:endParaRPr lang="en-US" sz="80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US" smtClean="0">
                <a:latin typeface="Arial" pitchFamily="34" charset="0"/>
                <a:cs typeface="Arial" pitchFamily="34" charset="0"/>
              </a:rPr>
              <a:t>More classes make class interpretations much more difficult</a:t>
            </a:r>
          </a:p>
          <a:p>
            <a:pPr lvl="1">
              <a:lnSpc>
                <a:spcPct val="80000"/>
              </a:lnSpc>
            </a:pPr>
            <a:r>
              <a:rPr lang="en-US" smtClean="0">
                <a:latin typeface="Arial" pitchFamily="34" charset="0"/>
                <a:cs typeface="Arial" pitchFamily="34" charset="0"/>
              </a:rPr>
              <a:t>Parametric models proliferate parameters</a:t>
            </a:r>
          </a:p>
          <a:p>
            <a:pPr lvl="1">
              <a:lnSpc>
                <a:spcPct val="80000"/>
              </a:lnSpc>
              <a:buNone/>
            </a:pPr>
            <a:endParaRPr lang="en-US" sz="80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Endogenous class membership: Two classes allow us to correlate the equations driving class membership and observed weight outcomes via unobservables.</a:t>
            </a:r>
          </a:p>
          <a:p>
            <a:pPr>
              <a:lnSpc>
                <a:spcPct val="80000"/>
              </a:lnSpc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Theory for more than two classes not yet developed.</a:t>
            </a:r>
          </a:p>
          <a:p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r>
              <a:rPr lang="en-US" smtClean="0"/>
              <a:t>Endogeneity of Class Membership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en-US">
              <a:sym typeface="Symbol"/>
            </a:endParaRPr>
          </a:p>
          <a:p>
            <a:pPr>
              <a:buFont typeface="Arial" charset="0"/>
              <a:buNone/>
            </a:pPr>
            <a:r>
              <a:rPr lang="en-US">
                <a:sym typeface="Symbol"/>
              </a:rPr>
              <a:t/>
            </a:r>
            <a:br>
              <a:rPr lang="en-US">
                <a:sym typeface="Symbol"/>
              </a:rPr>
            </a:br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46044399"/>
              </p:ext>
            </p:extLst>
          </p:nvPr>
        </p:nvGraphicFramePr>
        <p:xfrm>
          <a:off x="6146800" y="3352800"/>
          <a:ext cx="914400" cy="198438"/>
        </p:xfrm>
        <a:graphic>
          <a:graphicData uri="http://schemas.openxmlformats.org/presentationml/2006/ole">
            <p:oleObj spid="_x0000_s306178" name="Equation" r:id="rId3" imgW="435285" imgH="677109" progId="Equation.DSMT4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30995819"/>
              </p:ext>
            </p:extLst>
          </p:nvPr>
        </p:nvGraphicFramePr>
        <p:xfrm>
          <a:off x="771525" y="1676400"/>
          <a:ext cx="8121650" cy="4038600"/>
        </p:xfrm>
        <a:graphic>
          <a:graphicData uri="http://schemas.openxmlformats.org/presentationml/2006/ole">
            <p:oleObj spid="_x0000_s306179" name="Equation" r:id="rId4" imgW="4648200" imgH="2311400" progId="Equation.DSMT4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4648200" y="3352800"/>
            <a:ext cx="533400" cy="381000"/>
          </a:xfrm>
          <a:prstGeom prst="rect">
            <a:avLst/>
          </a:prstGeom>
          <a:solidFill>
            <a:srgbClr val="FFC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191000" y="3784362"/>
            <a:ext cx="533400" cy="381000"/>
          </a:xfrm>
          <a:prstGeom prst="rect">
            <a:avLst/>
          </a:prstGeom>
          <a:solidFill>
            <a:srgbClr val="FFC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14850" y="1702038"/>
            <a:ext cx="419100" cy="1143000"/>
          </a:xfrm>
          <a:prstGeom prst="rect">
            <a:avLst/>
          </a:prstGeom>
          <a:solidFill>
            <a:srgbClr val="FFC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45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smtClean="0"/>
              <a:t>Outcome Probabilities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229600" cy="1143000"/>
          </a:xfrm>
        </p:spPr>
        <p:txBody>
          <a:bodyPr>
            <a:normAutofit fontScale="92500"/>
          </a:bodyPr>
          <a:lstStyle/>
          <a:p>
            <a:pPr>
              <a:lnSpc>
                <a:spcPct val="80000"/>
              </a:lnSpc>
            </a:pPr>
            <a:r>
              <a:rPr lang="en-US" sz="1800" smtClean="0"/>
              <a:t>Class 0 dominated by normal and overweight probabilities ‘normal weight’ class</a:t>
            </a:r>
          </a:p>
          <a:p>
            <a:pPr>
              <a:lnSpc>
                <a:spcPct val="80000"/>
              </a:lnSpc>
            </a:pPr>
            <a:r>
              <a:rPr lang="en-US" sz="1800" smtClean="0"/>
              <a:t>Class 1 dominated by probabilities at top end of the scale ‘non-normal weight’</a:t>
            </a:r>
          </a:p>
          <a:p>
            <a:pPr>
              <a:lnSpc>
                <a:spcPct val="80000"/>
              </a:lnSpc>
            </a:pPr>
            <a:r>
              <a:rPr lang="en-US" sz="1800" smtClean="0"/>
              <a:t>Unobservables for weight class membership, negatively correlated with those determining weight levels:</a:t>
            </a:r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639888"/>
            <a:ext cx="5638800" cy="406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mtClean="0"/>
              <a:t>Classification (Latent Probit) Model</a:t>
            </a:r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828800"/>
            <a:ext cx="7543800" cy="370205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812562" y="2379292"/>
            <a:ext cx="4140438" cy="3107108"/>
          </a:xfrm>
          <a:prstGeom prst="rect">
            <a:avLst/>
          </a:prstGeom>
          <a:solidFill>
            <a:srgbClr val="4F81BD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19680" y="1854438"/>
            <a:ext cx="7409920" cy="524854"/>
          </a:xfrm>
          <a:prstGeom prst="rect">
            <a:avLst/>
          </a:prstGeom>
          <a:solidFill>
            <a:srgbClr val="4F81BD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1981200"/>
            <a:ext cx="77724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>
                <a:latin typeface="Arial" pitchFamily="34" charset="0"/>
                <a:cs typeface="Arial" pitchFamily="34" charset="0"/>
              </a:rPr>
              <a:t>Inflated Responses in Self-Assessed Health</a:t>
            </a:r>
          </a:p>
          <a:p>
            <a:pPr algn="ctr"/>
            <a:endParaRPr lang="en-US" b="1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Mark Harris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Department of Economics, Curtin University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Bruce Hollingsworth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Department of Economics, Lancaster University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William Greene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Stern School of Business, New York University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3900" y="1905000"/>
            <a:ext cx="7810500" cy="609600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mtClean="0"/>
              <a:t>SAH vs. Objective Health Measures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153400" cy="3505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AU" sz="1600" smtClean="0"/>
              <a:t>Favorable SAH categories seem artificially high.</a:t>
            </a:r>
          </a:p>
          <a:p>
            <a:pPr>
              <a:buNone/>
            </a:pPr>
            <a:endParaRPr lang="en-AU" sz="1600" smtClean="0"/>
          </a:p>
          <a:p>
            <a:pPr marL="0" indent="0">
              <a:buNone/>
            </a:pPr>
            <a:r>
              <a:rPr lang="en-GB" sz="1600" smtClean="0">
                <a:sym typeface="Symbol"/>
              </a:rPr>
              <a:t>  </a:t>
            </a:r>
            <a:r>
              <a:rPr lang="en-GB" sz="1600" smtClean="0"/>
              <a:t>60% of Australians are either overweight or obese (Dunstan </a:t>
            </a:r>
            <a:r>
              <a:rPr lang="en-GB" sz="1600" i="1" smtClean="0"/>
              <a:t>et. al</a:t>
            </a:r>
            <a:r>
              <a:rPr lang="en-GB" sz="1600" smtClean="0"/>
              <a:t>, 2001)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1 in 4 Australians has either diabetes or a condition of impaired glucose metabolism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Over 50% of the population has elevated cholesterol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Over 50% has at least 1 of the “deadly quartet” of health conditions</a:t>
            </a:r>
            <a:br>
              <a:rPr lang="en-US" sz="1600" smtClean="0"/>
            </a:br>
            <a:r>
              <a:rPr lang="en-US" sz="1600" smtClean="0"/>
              <a:t>   (diabetes, obesity, high blood pressure, high cholestrol)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GB" sz="1600" smtClean="0"/>
              <a:t>Nearly </a:t>
            </a:r>
            <a:r>
              <a:rPr lang="en-GB" sz="1600"/>
              <a:t>4 out of 5 Australians have 1 or more long term health </a:t>
            </a:r>
            <a:r>
              <a:rPr lang="en-GB" sz="1600" smtClean="0"/>
              <a:t>conditions</a:t>
            </a:r>
            <a:br>
              <a:rPr lang="en-GB" sz="1600" smtClean="0"/>
            </a:br>
            <a:r>
              <a:rPr lang="en-GB" sz="1600" smtClean="0"/>
              <a:t>   </a:t>
            </a:r>
            <a:r>
              <a:rPr lang="en-GB" sz="1600"/>
              <a:t>(National Health Survey, Australian Bureau of Statistics 2006)</a:t>
            </a:r>
            <a:endParaRPr lang="en-US" sz="1600"/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Australia </a:t>
            </a:r>
            <a:r>
              <a:rPr lang="en-US" sz="1600"/>
              <a:t>ranked #1 in terms of obesity </a:t>
            </a:r>
            <a:r>
              <a:rPr lang="en-US" sz="1600" smtClean="0"/>
              <a:t>rates</a:t>
            </a:r>
          </a:p>
          <a:p>
            <a:pPr marL="0" indent="0">
              <a:buNone/>
            </a:pPr>
            <a:endParaRPr lang="en-US" sz="1600" smtClean="0"/>
          </a:p>
          <a:p>
            <a:pPr marL="0" indent="0">
              <a:buNone/>
            </a:pPr>
            <a:r>
              <a:rPr lang="en-US" sz="1600" smtClean="0"/>
              <a:t>Similar results appear to appear for other countries</a:t>
            </a:r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smtClean="0">
                <a:solidFill>
                  <a:srgbClr val="0070C0"/>
                </a:solidFill>
              </a:rPr>
              <a:t>A Two Class Latent Class Model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925" y="2667000"/>
            <a:ext cx="3519537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667000"/>
            <a:ext cx="4168265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9941" name="Straight Connector 6"/>
          <p:cNvCxnSpPr>
            <a:cxnSpLocks noChangeShapeType="1"/>
          </p:cNvCxnSpPr>
          <p:nvPr/>
        </p:nvCxnSpPr>
        <p:spPr bwMode="auto">
          <a:xfrm flipV="1">
            <a:off x="6452076" y="3226038"/>
            <a:ext cx="838200" cy="12954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cxnSp>
        <p:nvCxnSpPr>
          <p:cNvPr id="39942" name="Straight Connector 8"/>
          <p:cNvCxnSpPr>
            <a:cxnSpLocks noChangeShapeType="1"/>
          </p:cNvCxnSpPr>
          <p:nvPr/>
        </p:nvCxnSpPr>
        <p:spPr bwMode="auto">
          <a:xfrm flipV="1">
            <a:off x="6477000" y="3818546"/>
            <a:ext cx="838200" cy="6858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sp>
        <p:nvSpPr>
          <p:cNvPr id="39943" name="TextBox 9"/>
          <p:cNvSpPr txBox="1">
            <a:spLocks noChangeArrowheads="1"/>
          </p:cNvSpPr>
          <p:nvPr/>
        </p:nvSpPr>
        <p:spPr bwMode="auto">
          <a:xfrm>
            <a:off x="1447800" y="2209800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True Reporter</a:t>
            </a:r>
          </a:p>
        </p:txBody>
      </p:sp>
      <p:sp>
        <p:nvSpPr>
          <p:cNvPr id="39944" name="TextBox 10"/>
          <p:cNvSpPr txBox="1">
            <a:spLocks noChangeArrowheads="1"/>
          </p:cNvSpPr>
          <p:nvPr/>
        </p:nvSpPr>
        <p:spPr bwMode="auto">
          <a:xfrm>
            <a:off x="5334000" y="2209800"/>
            <a:ext cx="1981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smtClean="0"/>
              <a:t>Misreporter</a:t>
            </a:r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1600200"/>
          </a:xfrm>
        </p:spPr>
        <p:txBody>
          <a:bodyPr>
            <a:normAutofit/>
          </a:bodyPr>
          <a:lstStyle/>
          <a:p>
            <a:r>
              <a:rPr lang="en-US" smtClean="0"/>
              <a:t>Mis-reporters choose either good or very good</a:t>
            </a:r>
          </a:p>
          <a:p>
            <a:r>
              <a:rPr lang="en-US" smtClean="0"/>
              <a:t>The response is determined by a probit model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26976215"/>
              </p:ext>
            </p:extLst>
          </p:nvPr>
        </p:nvGraphicFramePr>
        <p:xfrm>
          <a:off x="2663439" y="2514600"/>
          <a:ext cx="3810000" cy="914400"/>
        </p:xfrm>
        <a:graphic>
          <a:graphicData uri="http://schemas.openxmlformats.org/presentationml/2006/ole">
            <p:oleObj spid="_x0000_s307202" name="Equation" r:id="rId3" imgW="952087" imgH="228501" progId="Equation.DSMT4">
              <p:embed/>
            </p:oleObj>
          </a:graphicData>
        </a:graphic>
      </p:graphicFrame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3733800"/>
            <a:ext cx="4168265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6"/>
          <p:cNvCxnSpPr>
            <a:cxnSpLocks noChangeShapeType="1"/>
          </p:cNvCxnSpPr>
          <p:nvPr/>
        </p:nvCxnSpPr>
        <p:spPr bwMode="auto">
          <a:xfrm flipV="1">
            <a:off x="4851876" y="4301384"/>
            <a:ext cx="838200" cy="12954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cxnSp>
        <p:nvCxnSpPr>
          <p:cNvPr id="9" name="Straight Connector 8"/>
          <p:cNvCxnSpPr>
            <a:cxnSpLocks noChangeShapeType="1"/>
          </p:cNvCxnSpPr>
          <p:nvPr/>
        </p:nvCxnSpPr>
        <p:spPr bwMode="auto">
          <a:xfrm flipV="1">
            <a:off x="4871104" y="4910984"/>
            <a:ext cx="838200" cy="6858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sp>
        <p:nvSpPr>
          <p:cNvPr id="10" name="TextBox 9"/>
          <p:cNvSpPr txBox="1"/>
          <p:nvPr/>
        </p:nvSpPr>
        <p:spPr>
          <a:xfrm>
            <a:off x="6979145" y="3924181"/>
            <a:ext cx="64085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Y=3</a:t>
            </a:r>
          </a:p>
          <a:p>
            <a:endParaRPr lang="en-US" sz="1000"/>
          </a:p>
          <a:p>
            <a:r>
              <a:rPr lang="en-US" smtClean="0"/>
              <a:t>Y=2</a:t>
            </a:r>
          </a:p>
        </p:txBody>
      </p:sp>
    </p:spTree>
    <p:extLst>
      <p:ext uri="{BB962C8B-B14F-4D97-AF65-F5344CB8AC3E}">
        <p14:creationId xmlns="" xmlns:p14="http://schemas.microsoft.com/office/powerpoint/2010/main" val="313742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8847" y="914400"/>
            <a:ext cx="6572250" cy="2892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4038600"/>
            <a:ext cx="301674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217145" y="4167187"/>
            <a:ext cx="64085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Y=4</a:t>
            </a:r>
          </a:p>
          <a:p>
            <a:endParaRPr lang="en-US" sz="1000"/>
          </a:p>
          <a:p>
            <a:r>
              <a:rPr lang="en-US" smtClean="0"/>
              <a:t>Y=3</a:t>
            </a:r>
          </a:p>
          <a:p>
            <a:endParaRPr lang="en-US" sz="1000"/>
          </a:p>
          <a:p>
            <a:r>
              <a:rPr lang="en-US" smtClean="0"/>
              <a:t>Y=2</a:t>
            </a:r>
          </a:p>
          <a:p>
            <a:endParaRPr lang="en-US" sz="1000"/>
          </a:p>
          <a:p>
            <a:r>
              <a:rPr lang="en-US" smtClean="0"/>
              <a:t>Y=1</a:t>
            </a:r>
          </a:p>
          <a:p>
            <a:endParaRPr lang="en-US" sz="1000"/>
          </a:p>
          <a:p>
            <a:r>
              <a:rPr lang="en-US" smtClean="0"/>
              <a:t>Y=0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Content Placeholder 2"/>
          <p:cNvSpPr>
            <a:spLocks noGrp="1"/>
          </p:cNvSpPr>
          <p:nvPr>
            <p:ph idx="1"/>
          </p:nvPr>
        </p:nvSpPr>
        <p:spPr>
          <a:xfrm>
            <a:off x="381000" y="1500188"/>
            <a:ext cx="7607300" cy="4213225"/>
          </a:xfrm>
        </p:spPr>
        <p:txBody>
          <a:bodyPr/>
          <a:lstStyle/>
          <a:p>
            <a:pPr marL="612775" indent="-514350" eaLnBrk="1" hangingPunct="1">
              <a:buNone/>
            </a:pPr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704975"/>
            <a:ext cx="83439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1752600" y="978187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/>
              <a:t>Observed Mixture of Two Classes</a:t>
            </a:r>
            <a:endParaRPr lang="en-US" sz="3200" b="1"/>
          </a:p>
        </p:txBody>
      </p:sp>
    </p:spTree>
    <p:extLst>
      <p:ext uri="{BB962C8B-B14F-4D97-AF65-F5344CB8AC3E}">
        <p14:creationId xmlns="" xmlns:p14="http://schemas.microsoft.com/office/powerpoint/2010/main" val="1785519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" y="1314450"/>
            <a:ext cx="7915275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2209800" y="6019800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Pr(true,y) = Pr(true) * Pr(y | true)</a:t>
            </a:r>
            <a:endParaRPr lang="en-US" sz="2400"/>
          </a:p>
        </p:txBody>
      </p:sp>
    </p:spTree>
    <p:extLst>
      <p:ext uri="{BB962C8B-B14F-4D97-AF65-F5344CB8AC3E}">
        <p14:creationId xmlns="" xmlns:p14="http://schemas.microsoft.com/office/powerpoint/2010/main" val="416799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838200"/>
            <a:ext cx="8401050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48862550"/>
              </p:ext>
            </p:extLst>
          </p:nvPr>
        </p:nvGraphicFramePr>
        <p:xfrm>
          <a:off x="800100" y="5334000"/>
          <a:ext cx="7429500" cy="381000"/>
        </p:xfrm>
        <a:graphic>
          <a:graphicData uri="http://schemas.openxmlformats.org/presentationml/2006/ole">
            <p:oleObj spid="_x0000_s340994" name="Equation" r:id="rId4" imgW="3962400" imgH="203200" progId="Equation.DSMT4">
              <p:embed/>
            </p:oleObj>
          </a:graphicData>
        </a:graphic>
      </p:graphicFrame>
      <p:cxnSp>
        <p:nvCxnSpPr>
          <p:cNvPr id="4" name="Straight Arrow Connector 3"/>
          <p:cNvCxnSpPr/>
          <p:nvPr/>
        </p:nvCxnSpPr>
        <p:spPr>
          <a:xfrm flipV="1">
            <a:off x="2209800" y="4648200"/>
            <a:ext cx="0" cy="685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581400" y="4648200"/>
            <a:ext cx="0" cy="685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029200" y="4114800"/>
            <a:ext cx="1676400" cy="12192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7162800" y="4038600"/>
            <a:ext cx="762000" cy="12954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95400"/>
            <a:ext cx="8210550" cy="451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General Result</a:t>
            </a:r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990600" y="2057400"/>
          <a:ext cx="7325816" cy="3747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28800"/>
            <a:ext cx="82733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133600"/>
            <a:ext cx="8629650" cy="3107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275" y="1524000"/>
            <a:ext cx="8772525" cy="4251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9" y="2743200"/>
            <a:ext cx="859553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4648200"/>
            <a:ext cx="8191500" cy="182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447800"/>
            <a:ext cx="7025071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819400"/>
            <a:ext cx="7772400" cy="1362075"/>
          </a:xfrm>
        </p:spPr>
        <p:txBody>
          <a:bodyPr/>
          <a:lstStyle/>
          <a:p>
            <a:pPr algn="ctr"/>
            <a:r>
              <a:rPr lang="en-US" smtClean="0"/>
              <a:t>RANDOM Parameter</a:t>
            </a:r>
            <a:br>
              <a:rPr lang="en-US" smtClean="0"/>
            </a:br>
            <a:r>
              <a:rPr lang="en-US" smtClean="0"/>
              <a:t>   Models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b="1" smtClean="0"/>
              <a:t>A Recast Random Effects Model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990600" y="1595438"/>
          <a:ext cx="6908800" cy="4733925"/>
        </p:xfrm>
        <a:graphic>
          <a:graphicData uri="http://schemas.openxmlformats.org/presentationml/2006/ole">
            <p:oleObj spid="_x0000_s343042" name="Equation" r:id="rId4" imgW="3670200" imgH="2514600" progId="Equation.DSMT4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990600" y="2057400"/>
            <a:ext cx="1447800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3834444"/>
            <a:ext cx="2057400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324600" y="4343400"/>
            <a:ext cx="1676400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564808" y="4894052"/>
            <a:ext cx="2750392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A Computable Log Likelihood</a:t>
            </a:r>
          </a:p>
        </p:txBody>
      </p:sp>
      <p:graphicFrame>
        <p:nvGraphicFramePr>
          <p:cNvPr id="7170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663575" y="2239963"/>
          <a:ext cx="7808913" cy="3514725"/>
        </p:xfrm>
        <a:graphic>
          <a:graphicData uri="http://schemas.openxmlformats.org/presentationml/2006/ole">
            <p:oleObj spid="_x0000_s344066" name="Equation" r:id="rId4" imgW="3809880" imgH="171432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Simulation</a:t>
            </a:r>
          </a:p>
        </p:txBody>
      </p:sp>
      <p:graphicFrame>
        <p:nvGraphicFramePr>
          <p:cNvPr id="10242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928688" y="2027238"/>
          <a:ext cx="7491412" cy="4022725"/>
        </p:xfrm>
        <a:graphic>
          <a:graphicData uri="http://schemas.openxmlformats.org/presentationml/2006/ole">
            <p:oleObj spid="_x0000_s353282" name="Equation" r:id="rId4" imgW="4305240" imgH="2311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algn="l" eaLnBrk="1" hangingPunct="1"/>
            <a:r>
              <a:rPr lang="en-US" b="1" smtClean="0"/>
              <a:t>Random Effects Model: Simulation</a:t>
            </a: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077200" cy="424731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Random Coefficients  Probit   Model</a:t>
            </a:r>
          </a:p>
          <a:p>
            <a:r>
              <a:rPr lang="en-US" sz="1400" b="1">
                <a:latin typeface="Courier New" pitchFamily="49" charset="0"/>
              </a:rPr>
              <a:t>Dependent variable               DOCTOR (Quadrature Based)</a:t>
            </a:r>
          </a:p>
          <a:p>
            <a:r>
              <a:rPr lang="en-US" sz="1400" b="1">
                <a:latin typeface="Courier New" pitchFamily="49" charset="0"/>
              </a:rPr>
              <a:t>Log likelihood function    -16296.68110 (-16290.72192)</a:t>
            </a:r>
            <a:r>
              <a:rPr lang="en-US"/>
              <a:t> </a:t>
            </a:r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Restricted log likelihood  -17701.08500</a:t>
            </a:r>
          </a:p>
          <a:p>
            <a:r>
              <a:rPr lang="en-US" sz="1400" b="1">
                <a:latin typeface="Courier New" pitchFamily="49" charset="0"/>
              </a:rPr>
              <a:t>Chi squared [   1 d.f.]      2808.80780</a:t>
            </a:r>
          </a:p>
          <a:p>
            <a:r>
              <a:rPr lang="en-US" sz="1400" b="1" smtClean="0">
                <a:latin typeface="Courier New" pitchFamily="49" charset="0"/>
              </a:rPr>
              <a:t>Simulation </a:t>
            </a:r>
            <a:r>
              <a:rPr lang="en-US" sz="1400" b="1">
                <a:latin typeface="Courier New" pitchFamily="49" charset="0"/>
              </a:rPr>
              <a:t>based on  50 Halton draws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|Nonrandom parameters</a:t>
            </a:r>
          </a:p>
          <a:p>
            <a:r>
              <a:rPr lang="en-US" sz="1400" b="1">
                <a:latin typeface="Courier New" pitchFamily="49" charset="0"/>
              </a:rPr>
              <a:t>     AGE|     .02226***       .00081       27.365   .0000  ( .02232)</a:t>
            </a:r>
          </a:p>
          <a:p>
            <a:r>
              <a:rPr lang="en-US" sz="1400" b="1">
                <a:latin typeface="Courier New" pitchFamily="49" charset="0"/>
              </a:rPr>
              <a:t>    EDUC|    -.03285***       .00391       -8.407   .0000  (-.03307)</a:t>
            </a:r>
          </a:p>
          <a:p>
            <a:r>
              <a:rPr lang="en-US" sz="1400" b="1">
                <a:latin typeface="Courier New" pitchFamily="49" charset="0"/>
              </a:rPr>
              <a:t>  HHNINC|     .00673          .05105         .132   .8952  ( .00660)</a:t>
            </a:r>
          </a:p>
          <a:p>
            <a:r>
              <a:rPr lang="en-US" sz="1400" b="1">
                <a:latin typeface="Courier New" pitchFamily="49" charset="0"/>
              </a:rPr>
              <a:t>        |Means for random parameters</a:t>
            </a:r>
          </a:p>
          <a:p>
            <a:r>
              <a:rPr lang="en-US" sz="1400" b="1">
                <a:latin typeface="Courier New" pitchFamily="49" charset="0"/>
              </a:rPr>
              <a:t>Constant|    -.11873**        .05950       -1.995   .0460  (-.11819)</a:t>
            </a:r>
          </a:p>
          <a:p>
            <a:r>
              <a:rPr lang="en-US" sz="1400" b="1">
                <a:latin typeface="Courier New" pitchFamily="49" charset="0"/>
              </a:rPr>
              <a:t>        |Scale parameters for dists. of random parameters</a:t>
            </a:r>
          </a:p>
          <a:p>
            <a:r>
              <a:rPr lang="en-US" sz="1400" b="1">
                <a:latin typeface="Courier New" pitchFamily="49" charset="0"/>
              </a:rPr>
              <a:t>Constant|     .90453***       .01128       80.180   .0000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5562600"/>
            <a:ext cx="830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latin typeface="Arial" pitchFamily="34" charset="0"/>
                <a:cs typeface="Arial" pitchFamily="34" charset="0"/>
              </a:rPr>
              <a:t>Implied </a:t>
            </a:r>
            <a:r>
              <a:rPr lang="en-US" sz="1600" b="1" smtClean="0">
                <a:latin typeface="Arial" pitchFamily="34" charset="0"/>
                <a:cs typeface="Arial" pitchFamily="34" charset="0"/>
                <a:sym typeface="Symbol"/>
              </a:rPr>
              <a:t>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 from these estimates is .90454</a:t>
            </a:r>
            <a:r>
              <a:rPr lang="en-US" sz="1600" b="1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/(1+.90453</a:t>
            </a:r>
            <a:r>
              <a:rPr lang="en-US" sz="1600" b="1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)   = .449998.</a:t>
            </a:r>
            <a:endParaRPr lang="en-US" sz="16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Recast the Entire Parameter Vector</a:t>
            </a:r>
            <a:endParaRPr lang="en-US"/>
          </a:p>
        </p:txBody>
      </p:sp>
      <p:graphicFrame>
        <p:nvGraphicFramePr>
          <p:cNvPr id="355330" name="Object 2"/>
          <p:cNvGraphicFramePr>
            <a:graphicFrameLocks noGrp="1" noChangeAspect="1"/>
          </p:cNvGraphicFramePr>
          <p:nvPr/>
        </p:nvGraphicFramePr>
        <p:xfrm>
          <a:off x="1066800" y="1905000"/>
          <a:ext cx="7681421" cy="4041775"/>
        </p:xfrm>
        <a:graphic>
          <a:graphicData uri="http://schemas.openxmlformats.org/presentationml/2006/ole">
            <p:oleObj spid="_x0000_s355330" name="Equation" r:id="rId3" imgW="3911400" imgH="2057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3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34" y="1066800"/>
            <a:ext cx="8690914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63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752600"/>
            <a:ext cx="40576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Modeling Parameter Heterogeneity</a:t>
            </a:r>
          </a:p>
        </p:txBody>
      </p:sp>
      <p:graphicFrame>
        <p:nvGraphicFramePr>
          <p:cNvPr id="16386" name="Object 4"/>
          <p:cNvGraphicFramePr>
            <a:graphicFrameLocks noChangeAspect="1"/>
          </p:cNvGraphicFramePr>
          <p:nvPr/>
        </p:nvGraphicFramePr>
        <p:xfrm>
          <a:off x="1295400" y="2673350"/>
          <a:ext cx="6629400" cy="2436813"/>
        </p:xfrm>
        <a:graphic>
          <a:graphicData uri="http://schemas.openxmlformats.org/presentationml/2006/ole">
            <p:oleObj spid="_x0000_s318466" name="Equation" r:id="rId4" imgW="3860640" imgH="14223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Hierarchical Probit Model</a:t>
            </a:r>
            <a:endParaRPr lang="en-US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33400" y="1905000"/>
            <a:ext cx="8305800" cy="397031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smtClean="0">
                <a:latin typeface="Tahoma" pitchFamily="34" charset="0"/>
              </a:rPr>
              <a:t>U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 = 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</a:rPr>
              <a:t>1i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</a:t>
            </a:r>
            <a:r>
              <a:rPr lang="en-US" sz="2800" baseline="-25000" smtClean="0">
                <a:latin typeface="Tahoma" pitchFamily="34" charset="0"/>
              </a:rPr>
              <a:t>i</a:t>
            </a:r>
            <a:r>
              <a:rPr lang="en-US" sz="2800" smtClean="0">
                <a:latin typeface="Tahoma" pitchFamily="34" charset="0"/>
              </a:rPr>
              <a:t>Age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</a:t>
            </a:r>
            <a:r>
              <a:rPr lang="en-US" sz="2800" baseline="-25000" smtClean="0">
                <a:latin typeface="Tahoma" pitchFamily="34" charset="0"/>
              </a:rPr>
              <a:t>i</a:t>
            </a:r>
            <a:r>
              <a:rPr lang="en-US" sz="2800" smtClean="0">
                <a:latin typeface="Tahoma" pitchFamily="34" charset="0"/>
              </a:rPr>
              <a:t>Educ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4</a:t>
            </a:r>
            <a:r>
              <a:rPr lang="en-US" sz="2800" baseline="-25000" smtClean="0">
                <a:latin typeface="Tahoma" pitchFamily="34" charset="0"/>
              </a:rPr>
              <a:t>i</a:t>
            </a:r>
            <a:r>
              <a:rPr lang="en-US" sz="2800" smtClean="0">
                <a:latin typeface="Tahoma" pitchFamily="34" charset="0"/>
              </a:rPr>
              <a:t>Income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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mtClean="0">
                <a:latin typeface="Tahoma" pitchFamily="34" charset="0"/>
              </a:rPr>
              <a:t>.</a:t>
            </a:r>
          </a:p>
          <a:p>
            <a:r>
              <a:rPr lang="en-US" sz="2800" smtClean="0">
                <a:latin typeface="Tahoma" pitchFamily="34" charset="0"/>
                <a:sym typeface="Symbol"/>
              </a:rPr>
              <a:t>          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1i</a:t>
            </a:r>
            <a:r>
              <a:rPr lang="en-US" sz="2800" smtClean="0">
                <a:latin typeface="Tahoma" pitchFamily="34" charset="0"/>
                <a:sym typeface="Symbol"/>
              </a:rPr>
              <a:t>=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1</a:t>
            </a:r>
            <a:r>
              <a:rPr lang="en-US" sz="2800" smtClean="0">
                <a:latin typeface="Tahoma" pitchFamily="34" charset="0"/>
                <a:sym typeface="Symbol"/>
              </a:rPr>
              <a:t>+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11</a:t>
            </a:r>
            <a:r>
              <a:rPr lang="en-US" sz="2800" smtClean="0">
                <a:latin typeface="Tahoma" pitchFamily="34" charset="0"/>
                <a:sym typeface="Symbol"/>
              </a:rPr>
              <a:t> Female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12</a:t>
            </a:r>
            <a:r>
              <a:rPr lang="en-US" sz="2800" smtClean="0">
                <a:latin typeface="Tahoma" pitchFamily="34" charset="0"/>
                <a:sym typeface="Symbol"/>
              </a:rPr>
              <a:t> Married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u</a:t>
            </a:r>
            <a:r>
              <a:rPr lang="en-US" sz="2800" baseline="-25000" smtClean="0">
                <a:latin typeface="Tahoma" pitchFamily="34" charset="0"/>
                <a:sym typeface="Symbol"/>
              </a:rPr>
              <a:t>1i</a:t>
            </a:r>
          </a:p>
          <a:p>
            <a:r>
              <a:rPr lang="en-US" sz="2800" smtClean="0">
                <a:latin typeface="Tahoma" pitchFamily="34" charset="0"/>
                <a:sym typeface="Symbol"/>
              </a:rPr>
              <a:t>          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2i</a:t>
            </a:r>
            <a:r>
              <a:rPr lang="en-US" sz="2800" smtClean="0">
                <a:latin typeface="Tahoma" pitchFamily="34" charset="0"/>
                <a:sym typeface="Symbol"/>
              </a:rPr>
              <a:t>=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</a:t>
            </a:r>
            <a:r>
              <a:rPr lang="en-US" sz="2800" smtClean="0">
                <a:latin typeface="Tahoma" pitchFamily="34" charset="0"/>
                <a:sym typeface="Symbol"/>
              </a:rPr>
              <a:t>+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21</a:t>
            </a:r>
            <a:r>
              <a:rPr lang="en-US" sz="2800" smtClean="0">
                <a:latin typeface="Tahoma" pitchFamily="34" charset="0"/>
                <a:sym typeface="Symbol"/>
              </a:rPr>
              <a:t> Female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22</a:t>
            </a:r>
            <a:r>
              <a:rPr lang="en-US" sz="2800" smtClean="0">
                <a:latin typeface="Tahoma" pitchFamily="34" charset="0"/>
                <a:sym typeface="Symbol"/>
              </a:rPr>
              <a:t> Married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u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2i</a:t>
            </a:r>
            <a:endParaRPr lang="en-US" sz="2800" smtClean="0">
              <a:latin typeface="Tahoma" pitchFamily="34" charset="0"/>
              <a:sym typeface="Symbol"/>
            </a:endParaRPr>
          </a:p>
          <a:p>
            <a:r>
              <a:rPr lang="en-US" sz="2800" smtClean="0">
                <a:latin typeface="Tahoma" pitchFamily="34" charset="0"/>
                <a:sym typeface="Symbol"/>
              </a:rPr>
              <a:t>          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3i</a:t>
            </a:r>
            <a:r>
              <a:rPr lang="en-US" sz="2800" smtClean="0">
                <a:latin typeface="Tahoma" pitchFamily="34" charset="0"/>
                <a:sym typeface="Symbol"/>
              </a:rPr>
              <a:t>=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</a:t>
            </a:r>
            <a:r>
              <a:rPr lang="en-US" sz="2800" smtClean="0">
                <a:latin typeface="Tahoma" pitchFamily="34" charset="0"/>
                <a:sym typeface="Symbol"/>
              </a:rPr>
              <a:t>+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31</a:t>
            </a:r>
            <a:r>
              <a:rPr lang="en-US" sz="2800" smtClean="0">
                <a:latin typeface="Tahoma" pitchFamily="34" charset="0"/>
                <a:sym typeface="Symbol"/>
              </a:rPr>
              <a:t> Female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32</a:t>
            </a:r>
            <a:r>
              <a:rPr lang="en-US" sz="2800" smtClean="0">
                <a:latin typeface="Tahoma" pitchFamily="34" charset="0"/>
                <a:sym typeface="Symbol"/>
              </a:rPr>
              <a:t> Married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u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3i</a:t>
            </a:r>
            <a:endParaRPr lang="en-US" sz="2800" smtClean="0">
              <a:latin typeface="Tahoma" pitchFamily="34" charset="0"/>
              <a:sym typeface="Symbol"/>
            </a:endParaRPr>
          </a:p>
          <a:p>
            <a:r>
              <a:rPr lang="en-US" sz="2800" smtClean="0">
                <a:latin typeface="Tahoma" pitchFamily="34" charset="0"/>
                <a:sym typeface="Symbol"/>
              </a:rPr>
              <a:t>          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4i</a:t>
            </a:r>
            <a:r>
              <a:rPr lang="en-US" sz="2800" smtClean="0">
                <a:latin typeface="Tahoma" pitchFamily="34" charset="0"/>
                <a:sym typeface="Symbol"/>
              </a:rPr>
              <a:t>=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4</a:t>
            </a:r>
            <a:r>
              <a:rPr lang="en-US" sz="2800" smtClean="0">
                <a:latin typeface="Tahoma" pitchFamily="34" charset="0"/>
                <a:sym typeface="Symbol"/>
              </a:rPr>
              <a:t>+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41</a:t>
            </a:r>
            <a:r>
              <a:rPr lang="en-US" sz="2800" smtClean="0">
                <a:latin typeface="Tahoma" pitchFamily="34" charset="0"/>
                <a:sym typeface="Symbol"/>
              </a:rPr>
              <a:t> Female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42</a:t>
            </a:r>
            <a:r>
              <a:rPr lang="en-US" sz="2800" smtClean="0">
                <a:latin typeface="Tahoma" pitchFamily="34" charset="0"/>
                <a:sym typeface="Symbol"/>
              </a:rPr>
              <a:t> Married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u</a:t>
            </a:r>
            <a:r>
              <a:rPr lang="en-US" sz="2800" baseline="-25000" smtClean="0">
                <a:latin typeface="Tahoma" pitchFamily="34" charset="0"/>
                <a:sym typeface="Symbol"/>
              </a:rPr>
              <a:t>4i</a:t>
            </a:r>
          </a:p>
          <a:p>
            <a:endParaRPr lang="en-US" sz="2800" smtClean="0">
              <a:latin typeface="Tahoma" pitchFamily="34" charset="0"/>
            </a:endParaRPr>
          </a:p>
          <a:p>
            <a:r>
              <a:rPr lang="en-US" sz="2800" smtClean="0">
                <a:latin typeface="Tahoma" pitchFamily="34" charset="0"/>
              </a:rPr>
              <a:t>Y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 = 1[U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&gt; 0]</a:t>
            </a:r>
          </a:p>
          <a:p>
            <a:endParaRPr lang="en-US" sz="2800" smtClean="0">
              <a:latin typeface="Tahoma" pitchFamily="34" charset="0"/>
            </a:endParaRPr>
          </a:p>
          <a:p>
            <a:r>
              <a:rPr lang="en-US" sz="2800" smtClean="0">
                <a:latin typeface="Tahoma" pitchFamily="34" charset="0"/>
              </a:rPr>
              <a:t>All random variables normally distributed.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4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914400"/>
            <a:ext cx="6115050" cy="566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1676400" y="5105400"/>
            <a:ext cx="5715000" cy="270296"/>
          </a:xfrm>
          <a:prstGeom prst="rect">
            <a:avLst/>
          </a:prstGeom>
          <a:solidFill>
            <a:srgbClr val="00B0F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676400" y="5362154"/>
            <a:ext cx="5715000" cy="270296"/>
          </a:xfrm>
          <a:prstGeom prst="rect">
            <a:avLst/>
          </a:prstGeom>
          <a:solidFill>
            <a:srgbClr val="FF000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676400" y="5622504"/>
            <a:ext cx="5715000" cy="270296"/>
          </a:xfrm>
          <a:prstGeom prst="rect">
            <a:avLst/>
          </a:prstGeom>
          <a:solidFill>
            <a:srgbClr val="00B05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676400" y="5882854"/>
            <a:ext cx="5715000" cy="270296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>
            <a:spLocks noGrp="1"/>
          </p:cNvSpPr>
          <p:nvPr>
            <p:ph type="title" idx="4294967295"/>
          </p:nvPr>
        </p:nvSpPr>
        <p:spPr>
          <a:xfrm>
            <a:off x="3810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Simulating Conditional Means </a:t>
            </a:r>
            <a:br>
              <a:rPr lang="en-US" smtClean="0"/>
            </a:br>
            <a:r>
              <a:rPr lang="en-US" smtClean="0"/>
              <a:t>for Individual Parameters</a:t>
            </a:r>
          </a:p>
        </p:txBody>
      </p:sp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314" name="Object 1"/>
          <p:cNvGraphicFramePr>
            <a:graphicFrameLocks noChangeAspect="1"/>
          </p:cNvGraphicFramePr>
          <p:nvPr/>
        </p:nvGraphicFramePr>
        <p:xfrm>
          <a:off x="384175" y="2549525"/>
          <a:ext cx="7842250" cy="2214563"/>
        </p:xfrm>
        <a:graphic>
          <a:graphicData uri="http://schemas.openxmlformats.org/presentationml/2006/ole">
            <p:oleObj spid="_x0000_s321538" name="Equation" r:id="rId4" imgW="4127400" imgH="1168200" progId="Equation.DSMT4">
              <p:embed/>
            </p:oleObj>
          </a:graphicData>
        </a:graphic>
      </p:graphicFrame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685800" y="5257800"/>
            <a:ext cx="784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Arial" charset="0"/>
              </a:rPr>
              <a:t>Posterior estimates of E[parameters(i) | Data(i)]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4495800" y="2667000"/>
            <a:ext cx="3726608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276600" y="3276600"/>
            <a:ext cx="4953000" cy="685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Probit</a:t>
            </a:r>
          </a:p>
        </p:txBody>
      </p:sp>
      <p:pic>
        <p:nvPicPr>
          <p:cNvPr id="348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405" y="2266950"/>
            <a:ext cx="8523626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514600"/>
            <a:ext cx="808526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828800"/>
            <a:ext cx="406717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02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828800"/>
            <a:ext cx="3810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“Individual Coefficients”</a:t>
            </a:r>
          </a:p>
        </p:txBody>
      </p:sp>
      <p:pic>
        <p:nvPicPr>
          <p:cNvPr id="351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905000"/>
            <a:ext cx="737235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12945</TotalTime>
  <Words>1042</Words>
  <Application>Microsoft Office PowerPoint</Application>
  <PresentationFormat>On-screen Show (4:3)</PresentationFormat>
  <Paragraphs>205</Paragraphs>
  <Slides>64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6" baseType="lpstr">
      <vt:lpstr>1_Quadrant</vt:lpstr>
      <vt:lpstr>Equation</vt:lpstr>
      <vt:lpstr>Empirical Methods for  Microeconomic Applications University of Lugano, Switzerland May 27-31, 2019   </vt:lpstr>
      <vt:lpstr>Slide 2</vt:lpstr>
      <vt:lpstr>Slide 3</vt:lpstr>
      <vt:lpstr>Agenda for 2B</vt:lpstr>
      <vt:lpstr>Latent Classes</vt:lpstr>
      <vt:lpstr>Slide 6</vt:lpstr>
      <vt:lpstr>Slide 7</vt:lpstr>
      <vt:lpstr>Slide 8</vt:lpstr>
      <vt:lpstr>Slide 9</vt:lpstr>
      <vt:lpstr>A Practical Distinction</vt:lpstr>
      <vt:lpstr>The Latent Class Model</vt:lpstr>
      <vt:lpstr>Log Likelihood for an LC Model</vt:lpstr>
      <vt:lpstr>Estimating Which Class</vt:lpstr>
      <vt:lpstr>‘Estimating’ βi</vt:lpstr>
      <vt:lpstr>How Many Classes?</vt:lpstr>
      <vt:lpstr>The Extended Latent Class Model</vt:lpstr>
      <vt:lpstr>Unfortunately, this argument is incorrect.</vt:lpstr>
      <vt:lpstr>Zero Inflation?</vt:lpstr>
      <vt:lpstr>Zero Inflation – ZIP Models</vt:lpstr>
      <vt:lpstr>Slide 20</vt:lpstr>
      <vt:lpstr>Slide 21</vt:lpstr>
      <vt:lpstr>A Latent Class Hurdle NB2 Model</vt:lpstr>
      <vt:lpstr>Slide 23</vt:lpstr>
      <vt:lpstr>LC Poisson Regression for Doctor Visits</vt:lpstr>
      <vt:lpstr>Heckman and Singer’s RE Model</vt:lpstr>
      <vt:lpstr>3 Class Heckman-Singer Form</vt:lpstr>
      <vt:lpstr>Modeling Obesity with a  Latent Class Model</vt:lpstr>
      <vt:lpstr>Slide 28</vt:lpstr>
      <vt:lpstr>An Ordered Probit Approach</vt:lpstr>
      <vt:lpstr>Latent Class Modeling</vt:lpstr>
      <vt:lpstr>Latent Class Application</vt:lpstr>
      <vt:lpstr>Endogeneity of Class Membership</vt:lpstr>
      <vt:lpstr>Outcome Probabilities</vt:lpstr>
      <vt:lpstr>Classification (Latent Probit) Model</vt:lpstr>
      <vt:lpstr>Slide 35</vt:lpstr>
      <vt:lpstr>SAH vs. Objective Health Measures</vt:lpstr>
      <vt:lpstr>A Two Class Latent Class Model</vt:lpstr>
      <vt:lpstr>Slide 38</vt:lpstr>
      <vt:lpstr>Slide 39</vt:lpstr>
      <vt:lpstr>Slide 40</vt:lpstr>
      <vt:lpstr>Slide 41</vt:lpstr>
      <vt:lpstr>Slide 42</vt:lpstr>
      <vt:lpstr>Slide 43</vt:lpstr>
      <vt:lpstr>General Result</vt:lpstr>
      <vt:lpstr>Slide 45</vt:lpstr>
      <vt:lpstr>Slide 46</vt:lpstr>
      <vt:lpstr>Slide 47</vt:lpstr>
      <vt:lpstr>Slide 48</vt:lpstr>
      <vt:lpstr>Slide 49</vt:lpstr>
      <vt:lpstr>RANDOM Parameter    Models</vt:lpstr>
      <vt:lpstr>A Recast Random Effects Model</vt:lpstr>
      <vt:lpstr>A Computable Log Likelihood</vt:lpstr>
      <vt:lpstr>Simulation</vt:lpstr>
      <vt:lpstr>Random Effects Model: Simulation</vt:lpstr>
      <vt:lpstr>Recast the Entire Parameter Vector</vt:lpstr>
      <vt:lpstr>Slide 56</vt:lpstr>
      <vt:lpstr>Modeling Parameter Heterogeneity</vt:lpstr>
      <vt:lpstr>Hierarchical Probit Model</vt:lpstr>
      <vt:lpstr>Slide 59</vt:lpstr>
      <vt:lpstr>Simulating Conditional Means  for Individual Parameters</vt:lpstr>
      <vt:lpstr>Probit</vt:lpstr>
      <vt:lpstr>Slide 62</vt:lpstr>
      <vt:lpstr>Slide 63</vt:lpstr>
      <vt:lpstr>“Individual Coefficients”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108</cp:revision>
  <dcterms:created xsi:type="dcterms:W3CDTF">2001-06-17T19:05:03Z</dcterms:created>
  <dcterms:modified xsi:type="dcterms:W3CDTF">2019-05-11T21:23:44Z</dcterms:modified>
</cp:coreProperties>
</file>