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6"/>
  </p:notesMasterIdLst>
  <p:handoutMasterIdLst>
    <p:handoutMasterId r:id="rId107"/>
  </p:handoutMasterIdLst>
  <p:sldIdLst>
    <p:sldId id="482" r:id="rId2"/>
    <p:sldId id="481" r:id="rId3"/>
    <p:sldId id="537" r:id="rId4"/>
    <p:sldId id="538" r:id="rId5"/>
    <p:sldId id="540" r:id="rId6"/>
    <p:sldId id="542" r:id="rId7"/>
    <p:sldId id="541" r:id="rId8"/>
    <p:sldId id="543" r:id="rId9"/>
    <p:sldId id="544" r:id="rId10"/>
    <p:sldId id="545" r:id="rId11"/>
    <p:sldId id="546" r:id="rId12"/>
    <p:sldId id="547" r:id="rId13"/>
    <p:sldId id="548" r:id="rId14"/>
    <p:sldId id="549" r:id="rId15"/>
    <p:sldId id="550" r:id="rId16"/>
    <p:sldId id="551" r:id="rId17"/>
    <p:sldId id="687" r:id="rId18"/>
    <p:sldId id="689" r:id="rId19"/>
    <p:sldId id="552" r:id="rId20"/>
    <p:sldId id="554" r:id="rId21"/>
    <p:sldId id="555" r:id="rId22"/>
    <p:sldId id="556" r:id="rId23"/>
    <p:sldId id="557" r:id="rId24"/>
    <p:sldId id="558" r:id="rId25"/>
    <p:sldId id="559" r:id="rId26"/>
    <p:sldId id="560" r:id="rId27"/>
    <p:sldId id="561" r:id="rId28"/>
    <p:sldId id="562" r:id="rId29"/>
    <p:sldId id="563" r:id="rId30"/>
    <p:sldId id="564" r:id="rId31"/>
    <p:sldId id="565" r:id="rId32"/>
    <p:sldId id="566" r:id="rId33"/>
    <p:sldId id="567" r:id="rId34"/>
    <p:sldId id="568" r:id="rId35"/>
    <p:sldId id="569" r:id="rId36"/>
    <p:sldId id="570" r:id="rId37"/>
    <p:sldId id="572" r:id="rId38"/>
    <p:sldId id="573" r:id="rId39"/>
    <p:sldId id="574" r:id="rId40"/>
    <p:sldId id="575" r:id="rId41"/>
    <p:sldId id="576" r:id="rId42"/>
    <p:sldId id="577" r:id="rId43"/>
    <p:sldId id="578" r:id="rId44"/>
    <p:sldId id="579" r:id="rId45"/>
    <p:sldId id="671" r:id="rId46"/>
    <p:sldId id="672" r:id="rId47"/>
    <p:sldId id="673" r:id="rId48"/>
    <p:sldId id="691" r:id="rId49"/>
    <p:sldId id="690" r:id="rId50"/>
    <p:sldId id="692" r:id="rId51"/>
    <p:sldId id="600" r:id="rId52"/>
    <p:sldId id="602" r:id="rId53"/>
    <p:sldId id="603" r:id="rId54"/>
    <p:sldId id="604" r:id="rId55"/>
    <p:sldId id="605" r:id="rId56"/>
    <p:sldId id="606" r:id="rId57"/>
    <p:sldId id="607" r:id="rId58"/>
    <p:sldId id="608" r:id="rId59"/>
    <p:sldId id="609" r:id="rId60"/>
    <p:sldId id="610" r:id="rId61"/>
    <p:sldId id="620" r:id="rId62"/>
    <p:sldId id="621" r:id="rId63"/>
    <p:sldId id="693" r:id="rId64"/>
    <p:sldId id="622" r:id="rId65"/>
    <p:sldId id="623" r:id="rId66"/>
    <p:sldId id="624" r:id="rId67"/>
    <p:sldId id="625" r:id="rId68"/>
    <p:sldId id="626" r:id="rId69"/>
    <p:sldId id="627" r:id="rId70"/>
    <p:sldId id="628" r:id="rId71"/>
    <p:sldId id="629" r:id="rId72"/>
    <p:sldId id="630" r:id="rId73"/>
    <p:sldId id="631" r:id="rId74"/>
    <p:sldId id="632" r:id="rId75"/>
    <p:sldId id="633" r:id="rId76"/>
    <p:sldId id="634" r:id="rId77"/>
    <p:sldId id="635" r:id="rId78"/>
    <p:sldId id="636" r:id="rId79"/>
    <p:sldId id="637" r:id="rId80"/>
    <p:sldId id="638" r:id="rId81"/>
    <p:sldId id="639" r:id="rId82"/>
    <p:sldId id="643" r:id="rId83"/>
    <p:sldId id="645" r:id="rId84"/>
    <p:sldId id="649" r:id="rId85"/>
    <p:sldId id="648" r:id="rId86"/>
    <p:sldId id="650" r:id="rId87"/>
    <p:sldId id="651" r:id="rId88"/>
    <p:sldId id="652" r:id="rId89"/>
    <p:sldId id="653" r:id="rId90"/>
    <p:sldId id="654" r:id="rId91"/>
    <p:sldId id="655" r:id="rId92"/>
    <p:sldId id="656" r:id="rId93"/>
    <p:sldId id="657" r:id="rId94"/>
    <p:sldId id="658" r:id="rId95"/>
    <p:sldId id="661" r:id="rId96"/>
    <p:sldId id="662" r:id="rId97"/>
    <p:sldId id="663" r:id="rId98"/>
    <p:sldId id="664" r:id="rId99"/>
    <p:sldId id="665" r:id="rId100"/>
    <p:sldId id="666" r:id="rId101"/>
    <p:sldId id="667" r:id="rId102"/>
    <p:sldId id="668" r:id="rId103"/>
    <p:sldId id="669" r:id="rId104"/>
    <p:sldId id="670" r:id="rId10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CCCC00"/>
    <a:srgbClr val="7030A0"/>
    <a:srgbClr val="000000"/>
    <a:srgbClr val="0099FF"/>
    <a:srgbClr val="8B00EA"/>
    <a:srgbClr val="0066FF"/>
    <a:srgbClr val="CCECF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3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1848" y="-6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5.wmf"/><Relationship Id="rId4" Type="http://schemas.openxmlformats.org/officeDocument/2006/relationships/image" Target="../media/image3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435243-0FCF-41E5-9E3E-BC03EA3AD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0040CA-363F-418B-9066-1976557B6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183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BE06F-5255-41B0-8F24-69469E6F4AA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172DDA-956E-4631-A7E4-932FA1984A0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ABBE2-FF18-4CC4-90D8-03DF920B9E5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BF3A2-6772-4489-8E94-A0A3A6C714A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D171277-778F-4963-8310-CE41406AFBE8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AE9257E3-17BA-429E-B440-0666E0680B6A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8B422BFB-1920-41C2-A960-4A09F562D514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94675A-ABE8-4719-BEF6-6EAFD2B366C9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5C1E6-0D21-4553-BF01-8A72E67DE233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452DD0-F864-4C37-98B1-5A6886E54627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E2174-AACD-44AA-9DEB-1D56DAE3844D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27132-5CB6-4E15-83A4-73C0CBE23DAC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FB71C-00E5-4D2C-91BC-CD42022F7D38}" type="slidenum">
              <a:rPr lang="en-US" smtClean="0"/>
              <a:pPr/>
              <a:t>57</a:t>
            </a:fld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7E746-0E74-465B-9AE0-9B54E5944C69}" type="slidenum">
              <a:rPr lang="en-US" smtClean="0"/>
              <a:pPr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82252-7FC9-405C-A370-060B32621FE8}" type="slidenum">
              <a:rPr lang="en-US" smtClean="0"/>
              <a:pPr/>
              <a:t>59</a:t>
            </a:fld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6AEE5-3452-4743-941F-046121232CB1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D6D865-1403-4C51-9A8B-D0386BA7F70F}" type="slidenum">
              <a:rPr lang="en-US" smtClean="0"/>
              <a:pPr/>
              <a:t>61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4DFFD-647C-4DF4-9087-23A12D4319AA}" type="slidenum">
              <a:rPr lang="en-US" smtClean="0">
                <a:cs typeface="Arial" charset="0"/>
              </a:rPr>
              <a:pPr/>
              <a:t>62</a:t>
            </a:fld>
            <a:endParaRPr lang="en-US" smtClean="0">
              <a:cs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A72239-813D-47D9-8BF0-AEEAC50A3877}" type="slidenum">
              <a:rPr lang="en-US" smtClean="0"/>
              <a:pPr/>
              <a:t>64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569F9-5C1B-4B82-A5F6-3E3E6D5C3943}" type="slidenum">
              <a:rPr lang="en-US" smtClean="0"/>
              <a:pPr/>
              <a:t>65</a:t>
            </a:fld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D26CD-8B05-4F04-9C87-2BF983426996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6984-4560-4D01-B3F6-93BC511D218A}" type="slidenum">
              <a:rPr lang="en-US" smtClean="0"/>
              <a:pPr/>
              <a:t>67</a:t>
            </a:fld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B286-EFB0-4FBD-83DC-18C7CAD2976B}" type="slidenum">
              <a:rPr lang="en-US" smtClean="0"/>
              <a:pPr/>
              <a:t>68</a:t>
            </a:fld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8DC52-02F2-4348-A4FE-EBD7DBA18CA0}" type="slidenum">
              <a:rPr lang="en-US" smtClean="0"/>
              <a:pPr/>
              <a:t>69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3175A8-E789-45C9-8611-1D5525EE9A64}" type="slidenum">
              <a:rPr lang="en-US" smtClean="0"/>
              <a:pPr/>
              <a:t>70</a:t>
            </a:fld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10C00-F603-4193-B95E-48FED8DD9147}" type="slidenum">
              <a:rPr lang="en-US" smtClean="0"/>
              <a:pPr/>
              <a:t>71</a:t>
            </a:fld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33B3-C2C3-47D6-9D82-98F6E00AA8B9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386EE6-2BAC-40A0-AAE9-ABED0FDAD425}" type="slidenum">
              <a:rPr lang="en-US" smtClean="0"/>
              <a:pPr/>
              <a:t>73</a:t>
            </a:fld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F00C5-FA56-4CE6-84AE-AB86C0779356}" type="slidenum">
              <a:rPr lang="en-US" smtClean="0"/>
              <a:pPr/>
              <a:t>74</a:t>
            </a:fld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E2D49-F961-432F-B0F7-757B848955A3}" type="slidenum">
              <a:rPr lang="en-US" smtClean="0"/>
              <a:pPr/>
              <a:t>75</a:t>
            </a:fld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2750EC-CE4A-4CF4-B901-63F70376FD8D}" type="slidenum">
              <a:rPr lang="en-US" smtClean="0"/>
              <a:pPr/>
              <a:t>76</a:t>
            </a:fld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C573-9BF1-4134-9183-1E6CD21ED390}" type="slidenum">
              <a:rPr lang="en-US" smtClean="0"/>
              <a:pPr/>
              <a:t>77</a:t>
            </a:fld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379DC-5E95-4595-98CC-4CF6E6BD6D46}" type="slidenum">
              <a:rPr lang="en-US" smtClean="0"/>
              <a:pPr/>
              <a:t>78</a:t>
            </a:fld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44C0-87E8-411A-B338-1CAF549CE48F}" type="slidenum">
              <a:rPr lang="en-US" smtClean="0"/>
              <a:pPr/>
              <a:t>79</a:t>
            </a:fld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858CF-DAE4-40A5-9CCA-820762BF1296}" type="slidenum">
              <a:rPr lang="en-US" smtClean="0"/>
              <a:pPr/>
              <a:t>80</a:t>
            </a:fld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917B1-5420-4EB8-8E04-C8ACF66A9EE1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F9ED8-0146-4FF0-AB84-92CE82D3D743}" type="slidenum">
              <a:rPr lang="en-US" smtClean="0"/>
              <a:pPr/>
              <a:t>82</a:t>
            </a:fld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F4A29-8998-4DF7-BC36-1370479876AB}" type="slidenum">
              <a:rPr lang="en-US" smtClean="0"/>
              <a:pPr/>
              <a:t>83</a:t>
            </a:fld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E6BA3C-32AB-4C96-A28C-30E93EB5EF31}" type="slidenum">
              <a:rPr lang="en-US" smtClean="0"/>
              <a:pPr>
                <a:defRPr/>
              </a:pPr>
              <a:t>84</a:t>
            </a:fld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428D99-95EF-4FCC-8BDA-A7E275DD1090}" type="slidenum">
              <a:rPr lang="en-US" smtClean="0"/>
              <a:pPr>
                <a:defRPr/>
              </a:pPr>
              <a:t>85</a:t>
            </a:fld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992AF2-D9DA-41BE-BDA7-6B80F8511CBF}" type="slidenum">
              <a:rPr lang="en-US" smtClean="0"/>
              <a:pPr>
                <a:defRPr/>
              </a:pPr>
              <a:t>86</a:t>
            </a:fld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8E3EC5-3881-4952-8C85-A2E63E12C544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18D053-898A-4ECB-AA42-781AE54E6664}" type="slidenum">
              <a:rPr lang="en-US" smtClean="0"/>
              <a:pPr>
                <a:defRPr/>
              </a:pPr>
              <a:t>88</a:t>
            </a:fld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F04529-E0F8-45BE-B724-7DD65671C0EF}" type="slidenum">
              <a:rPr lang="en-US" smtClean="0"/>
              <a:pPr>
                <a:defRPr/>
              </a:pPr>
              <a:t>89</a:t>
            </a:fld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CA6A0A-D7E6-4634-B117-A158183AAF94}" type="slidenum">
              <a:rPr lang="en-US" smtClean="0"/>
              <a:pPr>
                <a:defRPr/>
              </a:pPr>
              <a:t>90</a:t>
            </a:fld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714913-3013-46C3-972D-EB8900B35E54}" type="slidenum">
              <a:rPr lang="en-US" smtClean="0"/>
              <a:pPr>
                <a:defRPr/>
              </a:pPr>
              <a:t>91</a:t>
            </a:fld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BB2DD-328C-41CB-BEDF-9D8D3C5F1760}" type="slidenum">
              <a:rPr lang="en-US" smtClean="0"/>
              <a:pPr>
                <a:defRPr/>
              </a:pPr>
              <a:t>92</a:t>
            </a:fld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BE9ED0-D0F7-4229-AF92-FF15194C9787}" type="slidenum">
              <a:rPr lang="en-US" smtClean="0"/>
              <a:pPr>
                <a:defRPr/>
              </a:pPr>
              <a:t>93</a:t>
            </a:fld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0D4854-14BB-4527-A7AD-BFB760EA460D}" type="slidenum">
              <a:rPr lang="en-US" smtClean="0"/>
              <a:pPr>
                <a:defRPr/>
              </a:pPr>
              <a:t>94</a:t>
            </a:fld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8A67F1-E49C-405F-9513-9F7E55E722B6}" type="slidenum">
              <a:rPr lang="en-US" smtClean="0"/>
              <a:pPr>
                <a:defRPr/>
              </a:pPr>
              <a:t>95</a:t>
            </a:fld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D401B1-D877-456C-8D2F-DB0E6559EB39}" type="slidenum">
              <a:rPr lang="en-US" smtClean="0"/>
              <a:pPr>
                <a:defRPr/>
              </a:pPr>
              <a:t>96</a:t>
            </a:fld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4A35FD-F359-4181-B6E7-8DAA0E794C11}" type="slidenum">
              <a:rPr lang="en-US" smtClean="0"/>
              <a:pPr>
                <a:defRPr/>
              </a:pPr>
              <a:t>97</a:t>
            </a:fld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BA00F9-2452-4BB5-878B-4F19239987F5}" type="slidenum">
              <a:rPr lang="en-US" smtClean="0"/>
              <a:pPr>
                <a:defRPr/>
              </a:pPr>
              <a:t>98</a:t>
            </a:fld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3F63FE-9AFF-41DB-886F-ECC9BA38A369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039C6E-663C-48C5-A2D2-FD6C22A5D928}" type="slidenum">
              <a:rPr lang="en-US" smtClean="0"/>
              <a:pPr>
                <a:defRPr/>
              </a:pPr>
              <a:t>100</a:t>
            </a:fld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6382B4-6321-472C-AFC1-72371C4E70A8}" type="slidenum">
              <a:rPr lang="en-US" smtClean="0"/>
              <a:pPr>
                <a:defRPr/>
              </a:pPr>
              <a:t>101</a:t>
            </a:fld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59BF9-3828-4CEC-8290-B9E8FD384351}" type="slidenum">
              <a:rPr lang="en-US" smtClean="0"/>
              <a:pPr>
                <a:defRPr/>
              </a:pPr>
              <a:t>102</a:t>
            </a:fld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102152-E399-46AA-AD1C-9C58479434BF}" type="slidenum">
              <a:rPr lang="en-US" smtClean="0"/>
              <a:pPr>
                <a:defRPr/>
              </a:pPr>
              <a:t>103</a:t>
            </a:fld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A3B024-89DF-403F-B048-DCD3E7B101BC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9F7C0-B71C-48E3-8D21-3D51220A2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29380-1897-433A-83E2-78BFB7A3F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B08BC-2A19-4263-8B55-A1A4B8805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4C73-02F2-4DC1-B269-52FE23B90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D4010-34EA-4EA8-981F-720E15DA5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400-2C58-4E71-9457-D319FFE1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11B42-6EFE-4AE6-800A-3C78C5E65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8F6B-5A38-4B99-ACAD-F189922F4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E8ACA-B5BD-4F7A-B25A-B63BAEBDE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A085-BCC2-4DC0-9EB0-B061B79EF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E1B09-0AB6-47A6-B67F-46C49B3A6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7036-0803-4802-BB49-F07795D3D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8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8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020325C-B1CD-4090-B6FA-A224CB80F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1295399" cy="77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14600" y="1"/>
            <a:ext cx="1295400" cy="763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0"/>
            <a:ext cx="1219200" cy="75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810000" y="0"/>
            <a:ext cx="1295400" cy="75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105401" y="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477001" y="0"/>
            <a:ext cx="1371600" cy="78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848601" y="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 userDrawn="1"/>
        </p:nvCxnSpPr>
        <p:spPr bwMode="auto">
          <a:xfrm>
            <a:off x="0" y="762000"/>
            <a:ext cx="91440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6B00B4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70000"/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6B00B4"/>
        </a:buClr>
        <a:buSzPct val="65000"/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6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7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8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3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55.png"/><Relationship Id="rId4" Type="http://schemas.openxmlformats.org/officeDocument/2006/relationships/oleObject" Target="../embeddings/oleObject35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6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37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8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39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40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41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42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4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44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45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46.bin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47.bin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8.bin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49.bin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733800"/>
            <a:ext cx="8229600" cy="1219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folHlink"/>
                </a:solidFill>
              </a:rPr>
              <a:t>Empirical Methods for 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Microeconomic Applications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University of Lugano, Switzerland</a:t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>May 27-31, </a:t>
            </a:r>
            <a:r>
              <a:rPr lang="en-US" sz="2800" smtClean="0">
                <a:solidFill>
                  <a:schemeClr val="folHlink"/>
                </a:solidFill>
              </a:rPr>
              <a:t>2019</a:t>
            </a: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r>
              <a:rPr lang="en-US" sz="2800" smtClean="0">
                <a:solidFill>
                  <a:schemeClr val="folHlink"/>
                </a:solidFill>
              </a:rPr>
              <a:t/>
            </a:r>
            <a:br>
              <a:rPr lang="en-US" sz="2800" smtClean="0">
                <a:solidFill>
                  <a:schemeClr val="folHlink"/>
                </a:solidFill>
              </a:rPr>
            </a:br>
            <a:endParaRPr lang="en-US" sz="2800" smtClean="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4114800"/>
            <a:ext cx="41148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William Greene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Department of Economics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Stern School of </a:t>
            </a:r>
            <a:r>
              <a:rPr lang="en-US" sz="2400" b="1" smtClean="0">
                <a:latin typeface="Arial" charset="0"/>
              </a:rPr>
              <a:t>Business</a:t>
            </a:r>
          </a:p>
          <a:p>
            <a:pPr marL="0" indent="0" eaLnBrk="1" hangingPunct="1">
              <a:buFontTx/>
              <a:buNone/>
            </a:pPr>
            <a:r>
              <a:rPr lang="en-US" sz="2400" b="1" smtClean="0">
                <a:latin typeface="Arial" charset="0"/>
              </a:rPr>
              <a:t>New York University</a:t>
            </a:r>
            <a:endParaRPr lang="en-US" sz="24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Cameron-Trive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343"/>
            <a:ext cx="1676400" cy="221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08" y="4114800"/>
            <a:ext cx="166039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4114800"/>
            <a:ext cx="1646574" cy="2362200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609600" y="3424535"/>
            <a:ext cx="8077200" cy="461665"/>
          </a:xfrm>
          <a:prstGeom prst="rect">
            <a:avLst/>
          </a:prstGeom>
          <a:solidFill>
            <a:srgbClr val="CCECFF"/>
          </a:solidFill>
          <a:ln w="2222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2C. Multinomial Choice</a:t>
            </a:r>
            <a:endParaRPr lang="en-US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952500"/>
            <a:ext cx="1524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914400"/>
            <a:ext cx="1600200" cy="229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4114800"/>
            <a:ext cx="1872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62000"/>
          </a:xfrm>
        </p:spPr>
        <p:txBody>
          <a:bodyPr/>
          <a:lstStyle/>
          <a:p>
            <a:r>
              <a:rPr lang="en-US" b="1" smtClean="0"/>
              <a:t>Agenda for 2C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28800"/>
            <a:ext cx="5715000" cy="4302125"/>
          </a:xfrm>
        </p:spPr>
        <p:txBody>
          <a:bodyPr/>
          <a:lstStyle/>
          <a:p>
            <a:r>
              <a:rPr lang="en-US" sz="2000" b="1" smtClean="0"/>
              <a:t>Random Utility</a:t>
            </a:r>
          </a:p>
          <a:p>
            <a:r>
              <a:rPr lang="en-US" sz="2000" b="1" smtClean="0"/>
              <a:t>The Multinomial Logit Model</a:t>
            </a:r>
          </a:p>
          <a:p>
            <a:r>
              <a:rPr lang="en-US" sz="2000" b="1" smtClean="0"/>
              <a:t>Choice Data</a:t>
            </a:r>
          </a:p>
          <a:p>
            <a:r>
              <a:rPr lang="en-US" sz="2000" b="1" smtClean="0"/>
              <a:t>Estimating the MNL</a:t>
            </a:r>
          </a:p>
          <a:p>
            <a:r>
              <a:rPr lang="en-US" sz="2000" b="1" smtClean="0"/>
              <a:t>Model Fit</a:t>
            </a:r>
          </a:p>
          <a:p>
            <a:r>
              <a:rPr lang="en-US" sz="2000" b="1" smtClean="0"/>
              <a:t>Elasticities</a:t>
            </a:r>
          </a:p>
          <a:p>
            <a:r>
              <a:rPr lang="en-US" sz="2000" b="1" smtClean="0"/>
              <a:t>Willingness to Pay</a:t>
            </a:r>
          </a:p>
          <a:p>
            <a:r>
              <a:rPr lang="en-US" sz="2000" b="1" smtClean="0"/>
              <a:t>The IIA Assumption(s)</a:t>
            </a:r>
          </a:p>
          <a:p>
            <a:r>
              <a:rPr lang="en-US" sz="2000" b="1" smtClean="0"/>
              <a:t>Multinomial Probit</a:t>
            </a:r>
          </a:p>
          <a:p>
            <a:r>
              <a:rPr lang="en-US" sz="2000" b="1" smtClean="0"/>
              <a:t>Mixed Logit (Random Parameters)</a:t>
            </a:r>
          </a:p>
          <a:p>
            <a:r>
              <a:rPr lang="en-US" sz="2000" b="1" smtClean="0"/>
              <a:t>Nested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 Microeconomics Platform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7620000" cy="4530725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Consumers Maximize Utility </a:t>
            </a:r>
            <a:r>
              <a:rPr lang="en-US" sz="2400" smtClean="0"/>
              <a:t>(!!!)</a:t>
            </a:r>
          </a:p>
          <a:p>
            <a:pPr eaLnBrk="1" hangingPunct="1"/>
            <a:r>
              <a:rPr lang="en-US" sz="2400" smtClean="0"/>
              <a:t>Fundamental Choice Problem:  Maximize U(x</a:t>
            </a:r>
            <a:r>
              <a:rPr lang="en-US" sz="2400" baseline="-25000" smtClean="0"/>
              <a:t>1</a:t>
            </a:r>
            <a:r>
              <a:rPr lang="en-US" sz="2400" smtClean="0"/>
              <a:t>,x</a:t>
            </a:r>
            <a:r>
              <a:rPr lang="en-US" sz="2400" baseline="-25000" smtClean="0"/>
              <a:t>2</a:t>
            </a:r>
            <a:r>
              <a:rPr lang="en-US" sz="2400" smtClean="0"/>
              <a:t>,…) subject to prices and budget constraints</a:t>
            </a:r>
          </a:p>
          <a:p>
            <a:pPr eaLnBrk="1" hangingPunct="1"/>
            <a:r>
              <a:rPr lang="en-US" sz="2400" smtClean="0"/>
              <a:t>A Crucial Result for the Classical Problem:</a:t>
            </a:r>
          </a:p>
          <a:p>
            <a:pPr lvl="1" eaLnBrk="1" hangingPunct="1"/>
            <a:r>
              <a:rPr lang="en-US" sz="2000" b="1" smtClean="0">
                <a:solidFill>
                  <a:srgbClr val="FF0000"/>
                </a:solidFill>
              </a:rPr>
              <a:t>Indirect Utility Function: V = V(p,I)</a:t>
            </a:r>
          </a:p>
          <a:p>
            <a:pPr lvl="1" eaLnBrk="1" hangingPunct="1"/>
            <a:r>
              <a:rPr lang="en-US" sz="2000" smtClean="0"/>
              <a:t>Demand System of Continuous Choices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lvl="1"/>
            <a:r>
              <a:rPr lang="en-US" sz="2000" smtClean="0"/>
              <a:t>Observed data usually consist of choices, prices, income</a:t>
            </a:r>
          </a:p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The Integrability Problem</a:t>
            </a:r>
            <a:r>
              <a:rPr lang="en-US" sz="2400" smtClean="0"/>
              <a:t>: Utility is not revealed by demands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124200" y="4211638"/>
          <a:ext cx="2041525" cy="817562"/>
        </p:xfrm>
        <a:graphic>
          <a:graphicData uri="http://schemas.openxmlformats.org/presentationml/2006/ole">
            <p:oleObj spid="_x0000_s218114" name="Equation" r:id="rId4" imgW="952087" imgH="380835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524000"/>
            <a:ext cx="83058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Multinomial Choice Among J Alternatives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667000"/>
            <a:ext cx="80010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Random Utility Basis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2400" smtClean="0"/>
              <a:t>	       U</a:t>
            </a:r>
            <a:r>
              <a:rPr lang="en-US" sz="1600" smtClean="0"/>
              <a:t>itj</a:t>
            </a:r>
            <a:r>
              <a:rPr lang="en-US" sz="2000" smtClean="0"/>
              <a:t>   =  </a:t>
            </a:r>
            <a:r>
              <a:rPr lang="en-US" sz="2400" smtClean="0">
                <a:sym typeface="Symbol" pitchFamily="18" charset="2"/>
              </a:rPr>
              <a:t>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smtClean="0">
                <a:sym typeface="Symbol" pitchFamily="18" charset="2"/>
              </a:rPr>
              <a:t>+</a:t>
            </a:r>
            <a:r>
              <a:rPr lang="en-US" sz="2000" smtClean="0">
                <a:sym typeface="Symbol" pitchFamily="18" charset="2"/>
              </a:rPr>
              <a:t> 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’</a:t>
            </a:r>
            <a:r>
              <a:rPr lang="en-US" sz="2400" b="1" smtClean="0">
                <a:sym typeface="Symbol" pitchFamily="18" charset="2"/>
              </a:rPr>
              <a:t>x</a:t>
            </a:r>
            <a:r>
              <a:rPr lang="en-US" sz="2400" baseline="-25000" smtClean="0">
                <a:sym typeface="Symbol" pitchFamily="18" charset="2"/>
              </a:rPr>
              <a:t>itj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400" b="1" smtClean="0">
                <a:sym typeface="Symbol" pitchFamily="18" charset="2"/>
              </a:rPr>
              <a:t></a:t>
            </a:r>
            <a:r>
              <a:rPr lang="en-US" sz="2400" baseline="-25000" smtClean="0">
                <a:sym typeface="Symbol" pitchFamily="18" charset="2"/>
              </a:rPr>
              <a:t>ij</a:t>
            </a:r>
            <a:r>
              <a:rPr lang="en-US" sz="2400" b="1" smtClean="0">
                <a:sym typeface="Symbol" pitchFamily="18" charset="2"/>
              </a:rPr>
              <a:t>z</a:t>
            </a:r>
            <a:r>
              <a:rPr lang="en-US" sz="2400" baseline="-25000" smtClean="0">
                <a:sym typeface="Symbol" pitchFamily="18" charset="2"/>
              </a:rPr>
              <a:t>it</a:t>
            </a:r>
            <a:r>
              <a:rPr lang="en-US" sz="1600" smtClean="0">
                <a:sym typeface="Symbol" pitchFamily="18" charset="2"/>
              </a:rPr>
              <a:t>   </a:t>
            </a:r>
            <a:r>
              <a:rPr lang="en-US" sz="2400" smtClean="0">
                <a:sym typeface="Symbol" pitchFamily="18" charset="2"/>
              </a:rPr>
              <a:t>+  </a:t>
            </a:r>
            <a:r>
              <a:rPr lang="en-US" sz="24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800" smtClean="0"/>
              <a:t>                        i = 1,…,N;  j = 1,…,J(i,t);  t = 1,…,T</a:t>
            </a:r>
            <a:r>
              <a:rPr lang="en-US" sz="1800" baseline="-25000" smtClean="0"/>
              <a:t>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                 </a:t>
            </a:r>
            <a:r>
              <a:rPr lang="en-US" sz="1800" smtClean="0"/>
              <a:t>N individuals studied, J(i,t) alternatives in the choice</a:t>
            </a:r>
            <a:br>
              <a:rPr lang="en-US" sz="1800" smtClean="0"/>
            </a:br>
            <a:r>
              <a:rPr lang="en-US" sz="1800" smtClean="0"/>
              <a:t>                set, T</a:t>
            </a:r>
            <a:r>
              <a:rPr lang="en-US" sz="1800" baseline="-25000" smtClean="0"/>
              <a:t>i</a:t>
            </a:r>
            <a:r>
              <a:rPr lang="en-US" sz="1800" smtClean="0"/>
              <a:t> [usually 1] choice situations examined.</a:t>
            </a:r>
            <a:endParaRPr lang="en-US" sz="2400" smtClean="0"/>
          </a:p>
          <a:p>
            <a:pPr>
              <a:lnSpc>
                <a:spcPct val="90000"/>
              </a:lnSpc>
              <a:buNone/>
            </a:pPr>
            <a:r>
              <a:rPr lang="en-US" sz="2400" smtClean="0"/>
              <a:t>• </a:t>
            </a:r>
            <a:r>
              <a:rPr lang="en-US" sz="2400" b="1" smtClean="0">
                <a:solidFill>
                  <a:srgbClr val="0066FF"/>
                </a:solidFill>
              </a:rPr>
              <a:t>Maximum Utility Assumption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 Individual i will Choose alternative j in choice setting t if and only if </a:t>
            </a:r>
            <a:br>
              <a:rPr lang="en-US" sz="2000" smtClean="0"/>
            </a:br>
            <a:r>
              <a:rPr lang="en-US" sz="2000" smtClean="0"/>
              <a:t>              </a:t>
            </a:r>
            <a:r>
              <a:rPr lang="en-US" sz="2400" smtClean="0"/>
              <a:t>U</a:t>
            </a:r>
            <a:r>
              <a:rPr lang="en-US" sz="1600" smtClean="0"/>
              <a:t>itj</a:t>
            </a:r>
            <a:r>
              <a:rPr lang="en-US" sz="2000" smtClean="0"/>
              <a:t>  </a:t>
            </a:r>
            <a:r>
              <a:rPr lang="en-US" sz="2000" u="sng" smtClean="0"/>
              <a:t>&gt;</a:t>
            </a:r>
            <a:r>
              <a:rPr lang="en-US" sz="2000" smtClean="0"/>
              <a:t> </a:t>
            </a:r>
            <a:r>
              <a:rPr lang="en-US" sz="2400" smtClean="0"/>
              <a:t>U</a:t>
            </a:r>
            <a:r>
              <a:rPr lang="en-US" sz="1600" smtClean="0"/>
              <a:t>itk</a:t>
            </a:r>
            <a:r>
              <a:rPr lang="en-US" sz="2000" smtClean="0"/>
              <a:t> for all k </a:t>
            </a:r>
            <a:r>
              <a:rPr lang="en-US" sz="2000" smtClean="0">
                <a:sym typeface="Symbol" pitchFamily="18" charset="2"/>
              </a:rPr>
              <a:t> j.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990600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Mode Choices of 210 Travelers</a:t>
            </a:r>
          </a:p>
        </p:txBody>
      </p:sp>
      <p:pic>
        <p:nvPicPr>
          <p:cNvPr id="3461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752600"/>
            <a:ext cx="6772275" cy="463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sz="3600" b="1" smtClean="0"/>
              <a:t>Features of Utility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81200"/>
            <a:ext cx="7696200" cy="3962400"/>
          </a:xfrm>
        </p:spPr>
        <p:txBody>
          <a:bodyPr/>
          <a:lstStyle/>
          <a:p>
            <a:pPr eaLnBrk="1" hangingPunct="1"/>
            <a:r>
              <a:rPr lang="en-US" sz="2000" smtClean="0"/>
              <a:t>The linearity assumption U</a:t>
            </a:r>
            <a:r>
              <a:rPr lang="en-US" sz="2000" baseline="-25000" smtClean="0"/>
              <a:t>itj</a:t>
            </a:r>
            <a:r>
              <a:rPr lang="en-US" sz="2000" smtClean="0"/>
              <a:t>   =  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  +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itj</a:t>
            </a:r>
            <a:r>
              <a:rPr lang="en-US" sz="2000" smtClean="0">
                <a:sym typeface="Symbol" pitchFamily="18" charset="2"/>
              </a:rPr>
              <a:t> + 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  </a:t>
            </a:r>
            <a:r>
              <a:rPr lang="en-US" sz="2000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 + 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endParaRPr lang="en-US" sz="2000" smtClean="0"/>
          </a:p>
          <a:p>
            <a:pPr eaLnBrk="1" hangingPunct="1"/>
            <a:r>
              <a:rPr lang="en-US" sz="2000" smtClean="0"/>
              <a:t>The choice set: </a:t>
            </a:r>
          </a:p>
          <a:p>
            <a:pPr lvl="1"/>
            <a:r>
              <a:rPr lang="en-US" sz="1800" smtClean="0"/>
              <a:t>Individual (i) and situation (t) specific</a:t>
            </a:r>
          </a:p>
          <a:p>
            <a:pPr lvl="1"/>
            <a:r>
              <a:rPr lang="en-US" sz="1800" smtClean="0"/>
              <a:t>Unordered alternatives j = 1,…,J(i,t)</a:t>
            </a:r>
          </a:p>
          <a:p>
            <a:pPr eaLnBrk="1" hangingPunct="1"/>
            <a:r>
              <a:rPr lang="en-US" sz="2000" smtClean="0"/>
              <a:t>Deterministic (</a:t>
            </a:r>
            <a:r>
              <a:rPr lang="en-US" sz="2000" b="1" smtClean="0"/>
              <a:t>x</a:t>
            </a:r>
            <a:r>
              <a:rPr lang="en-US" sz="2000" smtClean="0"/>
              <a:t>,</a:t>
            </a:r>
            <a:r>
              <a:rPr lang="en-US" sz="2000" b="1" smtClean="0"/>
              <a:t>z,</a:t>
            </a:r>
            <a:r>
              <a:rPr lang="en-US" sz="2000" b="1" smtClean="0">
                <a:sym typeface="Symbol" pitchFamily="18" charset="2"/>
              </a:rPr>
              <a:t></a:t>
            </a:r>
            <a:r>
              <a:rPr lang="en-US" sz="2000" baseline="-25000" smtClean="0">
                <a:sym typeface="Symbol" pitchFamily="18" charset="2"/>
              </a:rPr>
              <a:t>j</a:t>
            </a:r>
            <a:r>
              <a:rPr lang="en-US" sz="2000" smtClean="0"/>
              <a:t>) and random components (</a:t>
            </a:r>
            <a:r>
              <a:rPr lang="en-US" sz="2000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000" smtClean="0">
                <a:sym typeface="Symbol" pitchFamily="18" charset="2"/>
              </a:rPr>
              <a:t>,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,</a:t>
            </a:r>
            <a:r>
              <a:rPr lang="en-US" sz="2000" baseline="-25000" smtClean="0">
                <a:sym typeface="Symbol" pitchFamily="18" charset="2"/>
              </a:rPr>
              <a:t>ijt</a:t>
            </a:r>
            <a:r>
              <a:rPr lang="en-US" sz="2000" smtClean="0">
                <a:sym typeface="Symbol" pitchFamily="18" charset="2"/>
              </a:rPr>
              <a:t>)</a:t>
            </a:r>
            <a:endParaRPr lang="en-US" sz="2000" smtClean="0"/>
          </a:p>
          <a:p>
            <a:r>
              <a:rPr lang="en-US" sz="2000" smtClean="0"/>
              <a:t>Attributes of choices, </a:t>
            </a:r>
            <a:r>
              <a:rPr lang="en-US" sz="2000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itj</a:t>
            </a:r>
            <a:r>
              <a:rPr lang="en-US" sz="2000" smtClean="0"/>
              <a:t> and characteristics of the chooser, </a:t>
            </a:r>
            <a:r>
              <a:rPr lang="en-US" sz="2000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z="2000" smtClean="0"/>
              <a:t>.</a:t>
            </a:r>
          </a:p>
          <a:p>
            <a:pPr lvl="1"/>
            <a:r>
              <a:rPr lang="en-US" sz="1800" smtClean="0"/>
              <a:t>Alternative specific constants </a:t>
            </a:r>
            <a:r>
              <a:rPr lang="en-US" sz="1800" smtClean="0">
                <a:sym typeface="Symbol" pitchFamily="18" charset="2"/>
              </a:rPr>
              <a:t></a:t>
            </a:r>
            <a:r>
              <a:rPr lang="en-US" sz="1800" baseline="-25000" smtClean="0">
                <a:sym typeface="Symbol" pitchFamily="18" charset="2"/>
              </a:rPr>
              <a:t>ij</a:t>
            </a:r>
            <a:r>
              <a:rPr lang="en-US" sz="1800" smtClean="0">
                <a:sym typeface="Symbol" pitchFamily="18" charset="2"/>
              </a:rPr>
              <a:t> may vary by individual</a:t>
            </a:r>
            <a:endParaRPr lang="en-US" sz="1800" smtClean="0"/>
          </a:p>
          <a:p>
            <a:pPr lvl="1"/>
            <a:r>
              <a:rPr lang="en-US" sz="1800" smtClean="0"/>
              <a:t>Preference weights, </a:t>
            </a:r>
            <a:r>
              <a:rPr lang="en-US" sz="1800" b="1" smtClean="0">
                <a:sym typeface="Symbol" pitchFamily="18" charset="2"/>
              </a:rPr>
              <a:t></a:t>
            </a:r>
            <a:r>
              <a:rPr lang="en-US" sz="1800" baseline="-25000" smtClean="0">
                <a:sym typeface="Symbol" pitchFamily="18" charset="2"/>
              </a:rPr>
              <a:t>i </a:t>
            </a:r>
            <a:r>
              <a:rPr lang="en-US" sz="1800" smtClean="0">
                <a:sym typeface="Symbol" pitchFamily="18" charset="2"/>
              </a:rPr>
              <a:t>may vary by individual</a:t>
            </a:r>
            <a:endParaRPr lang="en-US" sz="1800" smtClean="0"/>
          </a:p>
          <a:p>
            <a:pPr lvl="1"/>
            <a:r>
              <a:rPr lang="en-US" sz="1800" smtClean="0"/>
              <a:t>Individual components, </a:t>
            </a:r>
            <a:r>
              <a:rPr lang="en-US" sz="1800" b="1" smtClean="0">
                <a:sym typeface="Symbol" pitchFamily="18" charset="2"/>
              </a:rPr>
              <a:t></a:t>
            </a:r>
            <a:r>
              <a:rPr lang="en-US" sz="1800" baseline="-25000" smtClean="0">
                <a:sym typeface="Symbol" pitchFamily="18" charset="2"/>
              </a:rPr>
              <a:t>j  </a:t>
            </a:r>
            <a:r>
              <a:rPr lang="en-US" sz="1800" smtClean="0">
                <a:sym typeface="Symbol" pitchFamily="18" charset="2"/>
              </a:rPr>
              <a:t>typically vary by choice, not by person</a:t>
            </a:r>
            <a:endParaRPr lang="en-US" sz="1800" smtClean="0"/>
          </a:p>
          <a:p>
            <a:pPr lvl="1"/>
            <a:r>
              <a:rPr lang="en-US" sz="1800" smtClean="0"/>
              <a:t>Scaling parameters, </a:t>
            </a:r>
            <a:r>
              <a:rPr lang="el-GR" sz="1800" smtClean="0"/>
              <a:t>σ</a:t>
            </a:r>
            <a:r>
              <a:rPr lang="en-US" sz="1800" baseline="-25000" smtClean="0"/>
              <a:t>ij</a:t>
            </a:r>
            <a:r>
              <a:rPr lang="en-US" sz="1800" smtClean="0"/>
              <a:t> = Var[</a:t>
            </a:r>
            <a:r>
              <a:rPr lang="el-GR" sz="1800" smtClean="0"/>
              <a:t>ε</a:t>
            </a:r>
            <a:r>
              <a:rPr lang="en-US" sz="1800" baseline="-25000" smtClean="0"/>
              <a:t>ijt</a:t>
            </a:r>
            <a:r>
              <a:rPr lang="en-US" sz="1800" smtClean="0"/>
              <a:t>], subject to much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The Multinomial Logit (MNL) Model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828800"/>
            <a:ext cx="6858000" cy="2362200"/>
          </a:xfrm>
        </p:spPr>
        <p:txBody>
          <a:bodyPr/>
          <a:lstStyle/>
          <a:p>
            <a:pPr eaLnBrk="1" hangingPunct="1"/>
            <a:r>
              <a:rPr lang="en-US" sz="2000" smtClean="0"/>
              <a:t>Independent extreme value (Gumbel):</a:t>
            </a:r>
          </a:p>
          <a:p>
            <a:pPr lvl="1" eaLnBrk="1" hangingPunct="1"/>
            <a:r>
              <a:rPr lang="en-US" sz="1800" smtClean="0"/>
              <a:t>F(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  =  Exp(-Exp(-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)) (random part of each utility)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Independence</a:t>
            </a:r>
            <a:r>
              <a:rPr lang="en-US" sz="1800" smtClean="0">
                <a:sym typeface="Symbol" pitchFamily="18" charset="2"/>
              </a:rPr>
              <a:t> across utility functions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Identical variances</a:t>
            </a:r>
            <a:r>
              <a:rPr lang="en-US" sz="1800" smtClean="0">
                <a:sym typeface="Symbol" pitchFamily="18" charset="2"/>
              </a:rPr>
              <a:t> (means absorbed in constants)</a:t>
            </a:r>
          </a:p>
          <a:p>
            <a:pPr lvl="1" eaLnBrk="1" hangingPunct="1"/>
            <a:r>
              <a:rPr lang="en-US" sz="1800" b="1" u="sng" smtClean="0">
                <a:sym typeface="Symbol" pitchFamily="18" charset="2"/>
              </a:rPr>
              <a:t>Same parameters</a:t>
            </a:r>
            <a:r>
              <a:rPr lang="en-US" sz="1800" smtClean="0">
                <a:sym typeface="Symbol" pitchFamily="18" charset="2"/>
              </a:rPr>
              <a:t> for all individuals (temporary)</a:t>
            </a:r>
          </a:p>
          <a:p>
            <a:pPr eaLnBrk="1" hangingPunct="1"/>
            <a:r>
              <a:rPr lang="en-US" sz="2000" smtClean="0">
                <a:sym typeface="Symbol" pitchFamily="18" charset="2"/>
              </a:rPr>
              <a:t>Implied probabilities for observed outcomes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ym typeface="Symbol" pitchFamily="18" charset="2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25675" y="4267200"/>
          <a:ext cx="4767263" cy="1143000"/>
        </p:xfrm>
        <a:graphic>
          <a:graphicData uri="http://schemas.openxmlformats.org/presentationml/2006/ole">
            <p:oleObj spid="_x0000_s219138" name="Equation" r:id="rId4" imgW="3568680" imgH="761760" progId="Equation.DSMT4">
              <p:embed/>
            </p:oleObj>
          </a:graphicData>
        </a:graphic>
      </p:graphicFrame>
      <p:sp>
        <p:nvSpPr>
          <p:cNvPr id="2053" name="Rectangle 7"/>
          <p:cNvSpPr>
            <a:spLocks noChangeArrowheads="1"/>
          </p:cNvSpPr>
          <p:nvPr/>
        </p:nvSpPr>
        <p:spPr bwMode="auto">
          <a:xfrm>
            <a:off x="2209800" y="4191000"/>
            <a:ext cx="5105400" cy="1295400"/>
          </a:xfrm>
          <a:prstGeom prst="rect">
            <a:avLst/>
          </a:prstGeom>
          <a:solidFill>
            <a:srgbClr val="FF0000">
              <a:alpha val="14117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r>
              <a:rPr lang="en-US" b="1" smtClean="0"/>
              <a:t>Multinomial Choice Models</a:t>
            </a:r>
            <a:endParaRPr lang="en-US" b="1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371600" y="2057400"/>
          <a:ext cx="5835650" cy="4191000"/>
        </p:xfrm>
        <a:graphic>
          <a:graphicData uri="http://schemas.openxmlformats.org/presentationml/2006/ole">
            <p:oleObj spid="_x0000_s220162" name="Equation" r:id="rId3" imgW="3466800" imgH="248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Specifying the Probabilities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1828800"/>
            <a:ext cx="8229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</a:t>
            </a:r>
            <a:r>
              <a:rPr lang="en-US">
                <a:solidFill>
                  <a:schemeClr val="folHlink"/>
                </a:solidFill>
                <a:latin typeface="Tahoma" pitchFamily="34" charset="0"/>
              </a:rPr>
              <a:t> </a:t>
            </a:r>
            <a:r>
              <a:rPr lang="en-US">
                <a:latin typeface="Tahoma" pitchFamily="34" charset="0"/>
              </a:rPr>
              <a:t>Choice specific attributes (</a:t>
            </a:r>
            <a:r>
              <a:rPr lang="en-US" b="1">
                <a:latin typeface="Tahoma" pitchFamily="34" charset="0"/>
              </a:rPr>
              <a:t>X</a:t>
            </a:r>
            <a:r>
              <a:rPr lang="en-US">
                <a:latin typeface="Tahoma" pitchFamily="34" charset="0"/>
              </a:rPr>
              <a:t>) vary by choices, multiply by generic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coefficients.  E.g., </a:t>
            </a:r>
            <a:r>
              <a:rPr lang="en-US" smtClean="0">
                <a:latin typeface="Tahoma" pitchFamily="34" charset="0"/>
              </a:rPr>
              <a:t>INVT=In vehicle time, INVC=In vehicle cost</a:t>
            </a:r>
            <a:endParaRPr lang="en-US">
              <a:latin typeface="Tahoma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latin typeface="Tahoma" pitchFamily="34" charset="0"/>
              </a:rPr>
              <a:t> Generic </a:t>
            </a:r>
            <a:r>
              <a:rPr lang="en-US" smtClean="0">
                <a:latin typeface="Tahoma" pitchFamily="34" charset="0"/>
              </a:rPr>
              <a:t>characteristics, HINC=Household income, </a:t>
            </a:r>
            <a:r>
              <a:rPr lang="en-US">
                <a:latin typeface="Tahoma" pitchFamily="34" charset="0"/>
              </a:rPr>
              <a:t>must be interacted with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  choice specific constants.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• Estimation by maximum likelihood; d</a:t>
            </a:r>
            <a:r>
              <a:rPr lang="en-US" baseline="-25000">
                <a:latin typeface="Tahoma" pitchFamily="34" charset="0"/>
              </a:rPr>
              <a:t>ij</a:t>
            </a:r>
            <a:r>
              <a:rPr lang="en-US">
                <a:latin typeface="Tahoma" pitchFamily="34" charset="0"/>
              </a:rPr>
              <a:t> = 1 if person i chooses j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846263" y="4114800"/>
          <a:ext cx="4765675" cy="1993900"/>
        </p:xfrm>
        <a:graphic>
          <a:graphicData uri="http://schemas.openxmlformats.org/presentationml/2006/ole">
            <p:oleObj spid="_x0000_s221186" name="Equation" r:id="rId4" imgW="3568680" imgH="1320480" progId="Equation.DSMT4">
              <p:embed/>
            </p:oleObj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1600200" y="3886200"/>
            <a:ext cx="5562600" cy="2362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09625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Using the Model to Measure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143000" y="1851350"/>
          <a:ext cx="6578600" cy="4144638"/>
        </p:xfrm>
        <a:graphic>
          <a:graphicData uri="http://schemas.openxmlformats.org/presentationml/2006/ole">
            <p:oleObj spid="_x0000_s222210" name="Equation" r:id="rId4" imgW="3035160" imgH="1917360" progId="Equation.DSMT4">
              <p:embed/>
            </p:oleObj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295400" y="3539704"/>
            <a:ext cx="61722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295400" y="1752600"/>
            <a:ext cx="6172200" cy="914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6800"/>
            <a:ext cx="8229600" cy="608013"/>
          </a:xfrm>
        </p:spPr>
        <p:txBody>
          <a:bodyPr/>
          <a:lstStyle/>
          <a:p>
            <a:pPr eaLnBrk="1" hangingPunct="1"/>
            <a:r>
              <a:rPr lang="en-US" sz="2800" b="1" smtClean="0"/>
              <a:t>Measuring the Change in Consumer Surplus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096963" y="1828800"/>
          <a:ext cx="7294562" cy="4051300"/>
        </p:xfrm>
        <a:graphic>
          <a:graphicData uri="http://schemas.openxmlformats.org/presentationml/2006/ole">
            <p:oleObj spid="_x0000_s223234" name="Equation" r:id="rId4" imgW="3987720" imgH="2222280" progId="Equation.DSMT4">
              <p:embed/>
            </p:oleObj>
          </a:graphicData>
        </a:graphic>
      </p:graphicFrame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066800" y="4495800"/>
            <a:ext cx="5638800" cy="1524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600200" y="1736725"/>
          <a:ext cx="6719888" cy="4437063"/>
        </p:xfrm>
        <a:graphic>
          <a:graphicData uri="http://schemas.openxmlformats.org/presentationml/2006/ole">
            <p:oleObj spid="_x0000_s224258" name="Equation" r:id="rId4" imgW="4038600" imgH="2667000" progId="Equation.DSMT4">
              <p:embed/>
            </p:oleObj>
          </a:graphicData>
        </a:graphic>
      </p:graphicFrame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1752600" y="2362200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52600" y="4072468"/>
            <a:ext cx="4800600" cy="762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Observed Choice3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8229600" cy="3962400"/>
          </a:xfrm>
        </p:spPr>
        <p:txBody>
          <a:bodyPr/>
          <a:lstStyle/>
          <a:p>
            <a:pPr eaLnBrk="1" hangingPunct="1"/>
            <a:r>
              <a:rPr lang="en-US" sz="2000" smtClean="0"/>
              <a:t>Types of Data</a:t>
            </a:r>
          </a:p>
          <a:p>
            <a:pPr lvl="1" eaLnBrk="1" hangingPunct="1"/>
            <a:r>
              <a:rPr lang="en-US" sz="1600" smtClean="0"/>
              <a:t>Individual choice</a:t>
            </a:r>
          </a:p>
          <a:p>
            <a:pPr lvl="1" eaLnBrk="1" hangingPunct="1"/>
            <a:r>
              <a:rPr lang="en-US" sz="1600" smtClean="0"/>
              <a:t>Market shares – consumer markets</a:t>
            </a:r>
          </a:p>
          <a:p>
            <a:pPr lvl="1" eaLnBrk="1" hangingPunct="1"/>
            <a:r>
              <a:rPr lang="en-US" sz="1600" smtClean="0"/>
              <a:t>Frequencies – vote counts</a:t>
            </a:r>
          </a:p>
          <a:p>
            <a:pPr lvl="1" eaLnBrk="1" hangingPunct="1"/>
            <a:r>
              <a:rPr lang="en-US" sz="1600" smtClean="0"/>
              <a:t>Ranks – contests, preference rankings</a:t>
            </a:r>
          </a:p>
          <a:p>
            <a:pPr eaLnBrk="1" hangingPunct="1"/>
            <a:r>
              <a:rPr lang="en-US" sz="2000" smtClean="0"/>
              <a:t>Attributes and Characteristics</a:t>
            </a:r>
          </a:p>
          <a:p>
            <a:pPr lvl="1" eaLnBrk="1" hangingPunct="1"/>
            <a:r>
              <a:rPr lang="en-US" sz="1600" smtClean="0"/>
              <a:t>Attributes are features of the choices such as price</a:t>
            </a:r>
          </a:p>
          <a:p>
            <a:pPr lvl="1" eaLnBrk="1" hangingPunct="1"/>
            <a:r>
              <a:rPr lang="en-US" sz="1600" smtClean="0"/>
              <a:t>Characteristics are features of the chooser such as age, gender and income.</a:t>
            </a:r>
          </a:p>
          <a:p>
            <a:pPr eaLnBrk="1" hangingPunct="1"/>
            <a:r>
              <a:rPr lang="en-US" sz="2000" smtClean="0"/>
              <a:t>Choice Settings</a:t>
            </a:r>
          </a:p>
          <a:p>
            <a:pPr lvl="1" eaLnBrk="1" hangingPunct="1"/>
            <a:r>
              <a:rPr lang="en-US" sz="1600" smtClean="0"/>
              <a:t>Cross section</a:t>
            </a:r>
          </a:p>
          <a:p>
            <a:pPr lvl="1" eaLnBrk="1" hangingPunct="1"/>
            <a:r>
              <a:rPr lang="en-US" sz="1600" smtClean="0"/>
              <a:t>Repeated measurement (panel data)</a:t>
            </a:r>
          </a:p>
          <a:p>
            <a:pPr lvl="2" eaLnBrk="1" hangingPunct="1"/>
            <a:r>
              <a:rPr lang="en-US" sz="1400" smtClean="0"/>
              <a:t>Stated choice experiments</a:t>
            </a:r>
          </a:p>
          <a:p>
            <a:pPr lvl="2" eaLnBrk="1" hangingPunct="1"/>
            <a:r>
              <a:rPr lang="en-US" sz="1400" smtClean="0"/>
              <a:t>Repeated observations – THE scanner data on consumer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 Individual Data on Discrete Choices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828800"/>
            <a:ext cx="7315200" cy="42672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     CHOICE                     ATTRIBUTES                  CHARACTERISTIC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MODE    TRAVEL       INVC      INVT     TTME     GC              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59.000   100.00   69.000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372.00   34.000   71.000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417.00   35.000   70.000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10.000   180.00   .00000   30.000          35.000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58.000   68.000   64.000   68.000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31.000   354.00   44.000   84.000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25.000   399.00   53.000   85.000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11.000   255.00   .00000   50.000          30.000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127.00   193.00   69.000   148.00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109.00   888.00   34.000   205.00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1.0000      52.000   1025.0   60.000   163.00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.00000      50.000   892.00   .00000   147.00          60.000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AIR     .00000      44.000   100.00   64.000   59.000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TRAIN   .00000      25.000   351.00   44.000   78.000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BUS     .00000      20.000   361.00   53.000   75.000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smtClean="0">
                <a:latin typeface="Courier New" pitchFamily="49" charset="0"/>
              </a:rPr>
              <a:t>CAR     1.0000      5.0000   180.00   .00000   32.000          70.000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b="1" smtClean="0">
              <a:latin typeface="Courier New" pitchFamily="49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009650" y="1981200"/>
            <a:ext cx="1447800" cy="3352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895600" y="1981200"/>
            <a:ext cx="3124200" cy="33528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53200" y="1981200"/>
            <a:ext cx="1447800" cy="3352800"/>
          </a:xfrm>
          <a:prstGeom prst="rect">
            <a:avLst/>
          </a:prstGeom>
          <a:solidFill>
            <a:srgbClr val="FFFF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845820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smtClean="0">
                <a:latin typeface="Arial" pitchFamily="34" charset="0"/>
                <a:cs typeface="Arial" pitchFamily="34" charset="0"/>
              </a:rPr>
              <a:t>This is the ‘long form.’ In the ‘wide form,’ all data for the individual appear on a single ‘line’.  The wide form is unmanageable for models of any complexity and for stated preference applications.</a:t>
            </a:r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3048000"/>
            <a:ext cx="7010400" cy="7620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40666" y="5791200"/>
            <a:ext cx="1981200" cy="304800"/>
          </a:xfrm>
          <a:prstGeom prst="rect">
            <a:avLst/>
          </a:prstGeom>
          <a:solidFill>
            <a:srgbClr val="000000">
              <a:alpha val="14902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457200" y="1295400"/>
            <a:ext cx="84582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2971800" y="1219200"/>
            <a:ext cx="3352800" cy="21256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Each person makes four choices from a choice set that includes either two or four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first choice is the RP between two of the RP alternatives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 second-fourth are the SP among four of the six SP alternatives.</a:t>
            </a:r>
          </a:p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There are ten alternatives in total.</a:t>
            </a:r>
          </a:p>
        </p:txBody>
      </p:sp>
      <p:pic>
        <p:nvPicPr>
          <p:cNvPr id="4556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069" y="3505200"/>
            <a:ext cx="445113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1"/>
            <a:ext cx="40418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5715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A Stated Choice Experiment with Variable Choice Sets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8382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An Estimated MNL Model for Travel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5257800" y="22860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1447800" y="3810000"/>
            <a:ext cx="3733800" cy="609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447800" y="2192338"/>
            <a:ext cx="3733800" cy="228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1447800" y="5257800"/>
            <a:ext cx="5486400" cy="990600"/>
          </a:xfrm>
          <a:prstGeom prst="rect">
            <a:avLst/>
          </a:prstGeom>
          <a:solidFill>
            <a:srgbClr val="7030A0">
              <a:alpha val="16863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257800" y="3903134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2209800" y="5334000"/>
            <a:ext cx="12954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1143000" y="16764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3657600" y="5334000"/>
            <a:ext cx="22098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838200" y="762000"/>
            <a:ext cx="716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US" sz="3200" b="1">
                <a:solidFill>
                  <a:srgbClr val="7030A0"/>
                </a:solidFill>
                <a:latin typeface="Arial" charset="0"/>
              </a:rPr>
              <a:t>Estimated MNL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760413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Log Likelihood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0200" y="1828800"/>
            <a:ext cx="6934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Three sets of predicted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No model:             P</a:t>
            </a:r>
            <a:r>
              <a:rPr lang="en-US" sz="1600" smtClean="0"/>
              <a:t>ij</a:t>
            </a:r>
            <a:r>
              <a:rPr lang="en-US" sz="2000" smtClean="0"/>
              <a:t>  =  1/J  (.25)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Constants only:    P</a:t>
            </a:r>
            <a:r>
              <a:rPr lang="en-US" sz="1600" smtClean="0"/>
              <a:t>ij</a:t>
            </a:r>
            <a:r>
              <a:rPr lang="en-US" sz="2000" smtClean="0"/>
              <a:t>  =  (1/N)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600" smtClean="0">
                <a:sym typeface="Symbol" pitchFamily="18" charset="2"/>
              </a:rPr>
              <a:t>i</a:t>
            </a:r>
            <a:r>
              <a:rPr lang="en-US" sz="2000" smtClean="0">
                <a:sym typeface="Symbol" pitchFamily="18" charset="2"/>
              </a:rPr>
              <a:t> d</a:t>
            </a:r>
            <a:r>
              <a:rPr lang="en-US" sz="1600" smtClean="0">
                <a:sym typeface="Symbol" pitchFamily="18" charset="2"/>
              </a:rPr>
              <a:t>ij</a:t>
            </a:r>
            <a:r>
              <a:rPr lang="en-US" sz="2000" smtClean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    (58,63,30,59)/210=.286,.300,.143,.281</a:t>
            </a:r>
            <a:br>
              <a:rPr lang="en-US" sz="2000" smtClean="0"/>
            </a:br>
            <a:r>
              <a:rPr lang="en-US" sz="2000" smtClean="0"/>
              <a:t>Constants only model matches sample shares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Estimated model: Logit probabilities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Compute log likelihood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Measure improvements in log likelihood with </a:t>
            </a:r>
            <a:br>
              <a:rPr lang="en-US" sz="2400" smtClean="0"/>
            </a:br>
            <a:r>
              <a:rPr lang="en-US" sz="2400" smtClean="0"/>
              <a:t>pseudo R-squared = 1 – LogL/LogL</a:t>
            </a:r>
            <a:r>
              <a:rPr lang="en-US" sz="2400" baseline="-25000" smtClean="0"/>
              <a:t>0</a:t>
            </a:r>
            <a:r>
              <a:rPr lang="en-US" sz="2400" smtClean="0"/>
              <a:t> </a:t>
            </a:r>
            <a:br>
              <a:rPr lang="en-US" sz="2400" smtClean="0"/>
            </a:br>
            <a:r>
              <a:rPr lang="en-US" sz="2400" smtClean="0"/>
              <a:t>(“Adjusted” for number of parameters in the model.)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590800" y="2260599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590800" y="2641122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90800" y="3581400"/>
            <a:ext cx="4038600" cy="304800"/>
          </a:xfrm>
          <a:prstGeom prst="rect">
            <a:avLst/>
          </a:prstGeom>
          <a:solidFill>
            <a:srgbClr val="FF66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b="1" smtClean="0"/>
              <a:t>Fit the Model with Only ASCs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1447800" y="2209800"/>
            <a:ext cx="6629400" cy="4108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-283.75877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 3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2.73104      573.51754</a:t>
            </a:r>
          </a:p>
          <a:p>
            <a:r>
              <a:rPr lang="en-US" sz="1200" b="1">
                <a:latin typeface="Courier New" pitchFamily="49" charset="0"/>
              </a:rPr>
              <a:t>Fin.Smpl.AIC     2.73159      573.63404</a:t>
            </a:r>
          </a:p>
          <a:p>
            <a:r>
              <a:rPr lang="en-US" sz="1200" b="1">
                <a:latin typeface="Courier New" pitchFamily="49" charset="0"/>
              </a:rPr>
              <a:t>Bayes IC         2.77885      583.55886</a:t>
            </a:r>
          </a:p>
          <a:p>
            <a:r>
              <a:rPr lang="en-US" sz="1200" b="1">
                <a:latin typeface="Courier New" pitchFamily="49" charset="0"/>
              </a:rPr>
              <a:t>Hannan Quinn     2.75037      577.57687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.0000-.0048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A_AIR|    -.01709          .18491        -.092   .9263</a:t>
            </a:r>
          </a:p>
          <a:p>
            <a:r>
              <a:rPr lang="en-US" sz="1200" b="1">
                <a:latin typeface="Courier New" pitchFamily="49" charset="0"/>
              </a:rPr>
              <a:t> A_TRAIN|     .06560          .18117         .362   .7173</a:t>
            </a:r>
          </a:p>
          <a:p>
            <a:r>
              <a:rPr lang="en-US" sz="1200" b="1">
                <a:latin typeface="Courier New" pitchFamily="49" charset="0"/>
              </a:rPr>
              <a:t>   A_BUS|    -.67634***       .22424       -3.016   .0026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524000" y="1600200"/>
            <a:ext cx="541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If the choice set varies across observations, this is the only way to obtain the restricted log likelihood.</a:t>
            </a: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5257800" y="4495800"/>
            <a:ext cx="685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4419600"/>
            <a:ext cx="24384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486400" y="2590800"/>
          <a:ext cx="3265273" cy="1600200"/>
        </p:xfrm>
        <a:graphic>
          <a:graphicData uri="http://schemas.openxmlformats.org/presentationml/2006/ole">
            <p:oleObj spid="_x0000_s225282" name="Equation" r:id="rId4" imgW="1917700" imgH="939800" progId="Equation.DSMT4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5486400" y="2590800"/>
            <a:ext cx="3276600" cy="1676400"/>
          </a:xfrm>
          <a:prstGeom prst="rect">
            <a:avLst/>
          </a:prstGeom>
          <a:solidFill>
            <a:srgbClr val="7030A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838200"/>
            <a:ext cx="7162800" cy="684213"/>
          </a:xfrm>
        </p:spPr>
        <p:txBody>
          <a:bodyPr/>
          <a:lstStyle/>
          <a:p>
            <a:pPr eaLnBrk="1" hangingPunct="1"/>
            <a:r>
              <a:rPr lang="en-US" b="1" smtClean="0"/>
              <a:t>Estimated MNL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47800" y="1600200"/>
            <a:ext cx="64770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 smtClean="0">
                <a:latin typeface="Courier New" pitchFamily="49" charset="0"/>
              </a:rPr>
              <a:t>Log likelihood function      -199.97662</a:t>
            </a:r>
          </a:p>
          <a:p>
            <a:r>
              <a:rPr lang="en-US" sz="1200" b="1" smtClean="0">
                <a:latin typeface="Courier New" pitchFamily="49" charset="0"/>
              </a:rPr>
              <a:t>Estimation </a:t>
            </a:r>
            <a:r>
              <a:rPr lang="en-US" sz="1200" b="1">
                <a:latin typeface="Courier New" pitchFamily="49" charset="0"/>
              </a:rPr>
              <a:t>based on N =    210, K =   5</a:t>
            </a:r>
          </a:p>
          <a:p>
            <a:r>
              <a:rPr lang="en-US" sz="1200" b="1">
                <a:latin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</a:rPr>
              <a:t>AIC              1.95216      409.95325</a:t>
            </a:r>
          </a:p>
          <a:p>
            <a:r>
              <a:rPr lang="en-US" sz="1200" b="1">
                <a:latin typeface="Courier New" pitchFamily="49" charset="0"/>
              </a:rPr>
              <a:t>Fin.Smpl.AIC     1.95356      410.24736</a:t>
            </a:r>
          </a:p>
          <a:p>
            <a:r>
              <a:rPr lang="en-US" sz="1200" b="1">
                <a:latin typeface="Courier New" pitchFamily="49" charset="0"/>
              </a:rPr>
              <a:t>Bayes IC         2.03185      426.68878</a:t>
            </a:r>
          </a:p>
          <a:p>
            <a:r>
              <a:rPr lang="en-US" sz="1200" b="1">
                <a:latin typeface="Courier New" pitchFamily="49" charset="0"/>
              </a:rPr>
              <a:t>Hannan Quinn     1.98438      416.71880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.2953 .2896</a:t>
            </a:r>
          </a:p>
          <a:p>
            <a:r>
              <a:rPr lang="en-US" sz="1200" b="1">
                <a:latin typeface="Courier New" pitchFamily="49" charset="0"/>
              </a:rPr>
              <a:t>Chi-squared[ 2]          =    167.56429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  GC|    -.01578***       .00438       -3.601   .0003</a:t>
            </a:r>
          </a:p>
          <a:p>
            <a:r>
              <a:rPr lang="en-US" sz="1200" b="1">
                <a:latin typeface="Courier New" pitchFamily="49" charset="0"/>
              </a:rPr>
              <a:t>    TTME|    -.09709***       .01044       -9.304   .0000</a:t>
            </a:r>
          </a:p>
          <a:p>
            <a:r>
              <a:rPr lang="en-US" sz="1200" b="1">
                <a:latin typeface="Courier New" pitchFamily="49" charset="0"/>
              </a:rPr>
              <a:t>   A_AIR|    5.77636***       .65592        8.807   .0000</a:t>
            </a:r>
          </a:p>
          <a:p>
            <a:r>
              <a:rPr lang="en-US" sz="1200" b="1">
                <a:latin typeface="Courier New" pitchFamily="49" charset="0"/>
              </a:rPr>
              <a:t> A_TRAIN|    3.92300***       .44199        8.876   .0000</a:t>
            </a:r>
          </a:p>
          <a:p>
            <a:r>
              <a:rPr lang="en-US" sz="1200" b="1">
                <a:latin typeface="Courier New" pitchFamily="49" charset="0"/>
              </a:rPr>
              <a:t>   A_BUS|    3.21073***       .44965        7.140   .0000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0" y="2171700"/>
            <a:ext cx="3657600" cy="228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524000" y="3657600"/>
            <a:ext cx="3657600" cy="381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524000" y="4038600"/>
            <a:ext cx="36576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5410199" y="2514600"/>
          <a:ext cx="3563471" cy="1143000"/>
        </p:xfrm>
        <a:graphic>
          <a:graphicData uri="http://schemas.openxmlformats.org/presentationml/2006/ole">
            <p:oleObj spid="_x0000_s226306" name="Equation" r:id="rId4" imgW="2692400" imgH="863600" progId="Equation.DSMT4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57800" y="2362200"/>
            <a:ext cx="365760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43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Model Fit Based on Predictions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9050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/>
              <a:t>N</a:t>
            </a:r>
            <a:r>
              <a:rPr lang="en-US" sz="1800" smtClean="0"/>
              <a:t>j</a:t>
            </a:r>
            <a:r>
              <a:rPr lang="en-US" sz="2400" smtClean="0"/>
              <a:t>   = actual number of choosers of “j.”</a:t>
            </a:r>
          </a:p>
          <a:p>
            <a:pPr eaLnBrk="1" hangingPunct="1"/>
            <a:r>
              <a:rPr lang="en-US" sz="2400" smtClean="0"/>
              <a:t>Nfit</a:t>
            </a:r>
            <a:r>
              <a:rPr lang="en-US" sz="1800" smtClean="0"/>
              <a:t>j</a:t>
            </a:r>
            <a:r>
              <a:rPr lang="en-US" sz="2400" smtClean="0"/>
              <a:t> = </a:t>
            </a:r>
            <a:r>
              <a:rPr lang="en-US" sz="2400" smtClean="0">
                <a:sym typeface="Symbol" pitchFamily="18" charset="2"/>
              </a:rPr>
              <a:t>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Predicted Probabilities for “j”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Cross tabulate: 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Predicted vs. Actual, cell prediction is cell probability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Predicted vs. Actual, cell prediction is the cell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                   with the largest probability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          N</a:t>
            </a:r>
            <a:r>
              <a:rPr lang="en-US" sz="1800" smtClean="0">
                <a:sym typeface="Symbol" pitchFamily="18" charset="2"/>
              </a:rPr>
              <a:t>jk </a:t>
            </a:r>
            <a:r>
              <a:rPr lang="en-US" sz="2400" smtClean="0">
                <a:sym typeface="Symbol" pitchFamily="18" charset="2"/>
              </a:rPr>
              <a:t>=  </a:t>
            </a:r>
            <a:r>
              <a:rPr lang="en-US" smtClean="0">
                <a:sym typeface="Symbol" pitchFamily="18" charset="2"/>
              </a:rPr>
              <a:t></a:t>
            </a:r>
            <a:r>
              <a:rPr lang="en-US" sz="18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d</a:t>
            </a:r>
            <a:r>
              <a:rPr lang="en-US" sz="18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 Predicted P(i,k)</a:t>
            </a:r>
            <a:br>
              <a:rPr lang="en-US" sz="2400" smtClean="0">
                <a:sym typeface="Symbol" pitchFamily="18" charset="2"/>
              </a:rPr>
            </a:br>
            <a:endParaRPr lang="en-US" sz="240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4953000"/>
            <a:ext cx="4419600" cy="685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Fit Measures Based on Crosstabulation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8153400" cy="4838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choice vs. predicted P(j)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F(k,j,i)=Sum(i=1,...,N) P(k,j,i).  |</a:t>
            </a:r>
          </a:p>
          <a:p>
            <a:r>
              <a:rPr lang="en-US" sz="1200" b="1">
                <a:latin typeface="Courier New" pitchFamily="49" charset="0"/>
              </a:rPr>
              <a:t>        | Column totals may be subject to rounding error.     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32      |      8      |      5      |     13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8      |     37      |      5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3      |      5      |     15      |      6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15      |     13      |      6      |     26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</a:t>
            </a:r>
            <a:r>
              <a:rPr lang="en-US" sz="1200" b="1">
                <a:solidFill>
                  <a:srgbClr val="FF3300"/>
                </a:solidFill>
                <a:latin typeface="Courier New" pitchFamily="49" charset="0"/>
              </a:rPr>
              <a:t>NLOGIT Cross Tabulation for 4 outcome Constants Only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16      |     17      |      8      |     16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17      |     19      |      9      |     18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8      |      9      |      4      |      8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16      |     18      |      8      |     17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58      |     63      |     30      |     59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752600" y="33528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752600" y="51625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3000375" y="35337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/>
          <p:cNvSpPr>
            <a:spLocks noChangeArrowheads="1"/>
          </p:cNvSpPr>
          <p:nvPr/>
        </p:nvSpPr>
        <p:spPr bwMode="auto">
          <a:xfrm>
            <a:off x="3019425" y="535305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>
            <a:off x="4295775" y="36957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4343400" y="5514975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1"/>
          <p:cNvSpPr>
            <a:spLocks noChangeArrowheads="1"/>
          </p:cNvSpPr>
          <p:nvPr/>
        </p:nvSpPr>
        <p:spPr bwMode="auto">
          <a:xfrm>
            <a:off x="5581650" y="38862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2"/>
          <p:cNvSpPr>
            <a:spLocks noChangeArrowheads="1"/>
          </p:cNvSpPr>
          <p:nvPr/>
        </p:nvSpPr>
        <p:spPr bwMode="auto">
          <a:xfrm>
            <a:off x="5591175" y="5715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3"/>
          <p:cNvSpPr>
            <a:spLocks noChangeShapeType="1"/>
          </p:cNvSpPr>
          <p:nvPr/>
        </p:nvSpPr>
        <p:spPr bwMode="auto">
          <a:xfrm>
            <a:off x="1828800" y="35814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3105150" y="379095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>
            <a:off x="4419600" y="3952875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5667375" y="4152900"/>
            <a:ext cx="0" cy="1524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724400" y="2793999"/>
            <a:ext cx="23622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24400" y="4605868"/>
            <a:ext cx="2667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Using the Most Probable Cell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382000" cy="489364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| Cross tabulation of actual y(ij) vs. predicted y(ij)  |</a:t>
            </a:r>
          </a:p>
          <a:p>
            <a:r>
              <a:rPr lang="en-US" sz="1200" b="1">
                <a:latin typeface="Courier New" pitchFamily="49" charset="0"/>
              </a:rPr>
              <a:t>        | Row indicator is actual, column is predicted.         |</a:t>
            </a:r>
          </a:p>
          <a:p>
            <a:r>
              <a:rPr lang="en-US" sz="1200" b="1">
                <a:latin typeface="Courier New" pitchFamily="49" charset="0"/>
              </a:rPr>
              <a:t>        | Predicted total is N(k,j,i)=Sum(i=1,...,N) Y(k,j,i).  |</a:t>
            </a:r>
          </a:p>
          <a:p>
            <a:r>
              <a:rPr lang="en-US" sz="1200" b="1">
                <a:latin typeface="Courier New" pitchFamily="49" charset="0"/>
              </a:rPr>
              <a:t>        | Predicted y(ij)=1 is the j with largest probability.  |</a:t>
            </a:r>
          </a:p>
          <a:p>
            <a:r>
              <a:rPr lang="en-US" sz="1200" b="1">
                <a:latin typeface="Courier New" pitchFamily="49" charset="0"/>
              </a:rPr>
              <a:t>        +-------------------------------------------------------+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Multinomial Choice Model</a:t>
            </a: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40      |      3      |      0      |     15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4      |     45      |      0      |     14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 3      |     23      |      4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7      |     14      |      0      |     38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51      |     65      |     23      |     71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        NLOGIT Cross Tabulation for 4 outcome </a:t>
            </a:r>
            <a:r>
              <a:rPr lang="en-US" sz="1200" b="1" smtClean="0">
                <a:latin typeface="Courier New" pitchFamily="49" charset="0"/>
              </a:rPr>
              <a:t>Constants only Model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           AIR           TRAIN         BUS           CAR           Total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AIR     |      0      |     58      |      0      |      0      |     58      |</a:t>
            </a:r>
          </a:p>
          <a:p>
            <a:r>
              <a:rPr lang="en-US" sz="1200" b="1">
                <a:latin typeface="Courier New" pitchFamily="49" charset="0"/>
              </a:rPr>
              <a:t>TRAIN   |      0      |     63      |      0      |      0      |     63      |</a:t>
            </a:r>
          </a:p>
          <a:p>
            <a:r>
              <a:rPr lang="en-US" sz="1200" b="1">
                <a:latin typeface="Courier New" pitchFamily="49" charset="0"/>
              </a:rPr>
              <a:t>BUS     |      0      |     30      |      0      |      0      |     30      |</a:t>
            </a:r>
          </a:p>
          <a:p>
            <a:r>
              <a:rPr lang="en-US" sz="1200" b="1">
                <a:latin typeface="Courier New" pitchFamily="49" charset="0"/>
              </a:rPr>
              <a:t>CAR     |      0      |     59      |      0      |      0      |     59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  <a:p>
            <a:r>
              <a:rPr lang="en-US" sz="1200" b="1">
                <a:latin typeface="Courier New" pitchFamily="49" charset="0"/>
              </a:rPr>
              <a:t>Total   |      0      |    210      |      0      |      0      |    210      |</a:t>
            </a:r>
          </a:p>
          <a:p>
            <a:r>
              <a:rPr lang="en-US" sz="1200" b="1">
                <a:latin typeface="Courier New" pitchFamily="49" charset="0"/>
              </a:rPr>
              <a:t>        +-------------+-------------+-------------+-------------+-------------+</a:t>
            </a: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2819400" y="4724400"/>
            <a:ext cx="6858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 flipH="1">
            <a:off x="7261225" y="5400675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0" y="4529668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0" y="2717799"/>
            <a:ext cx="33528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752600" y="32766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048000" y="3446252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326148" y="3640348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597104" y="3810000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22122" y="5283678"/>
            <a:ext cx="381000" cy="228600"/>
          </a:xfrm>
          <a:prstGeom prst="rect">
            <a:avLst/>
          </a:prstGeom>
          <a:solidFill>
            <a:srgbClr val="3366FF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H="1">
            <a:off x="7264878" y="3582834"/>
            <a:ext cx="9144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295400"/>
            <a:ext cx="7772400" cy="531813"/>
          </a:xfrm>
        </p:spPr>
        <p:txBody>
          <a:bodyPr/>
          <a:lstStyle/>
          <a:p>
            <a:pPr eaLnBrk="1" hangingPunct="1"/>
            <a:r>
              <a:rPr lang="en-US" b="1" smtClean="0"/>
              <a:t>Effects of Changes in </a:t>
            </a:r>
            <a:br>
              <a:rPr lang="en-US" b="1" smtClean="0"/>
            </a:br>
            <a:r>
              <a:rPr lang="en-US" b="1" smtClean="0"/>
              <a:t>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90600" y="1905000"/>
          <a:ext cx="7810724" cy="3352800"/>
        </p:xfrm>
        <a:graphic>
          <a:graphicData uri="http://schemas.openxmlformats.org/presentationml/2006/ole">
            <p:oleObj spid="_x0000_s227330" name="Equation" r:id="rId4" imgW="4229100" imgH="18161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95400" y="5257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m = Car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36576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j = Train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k = Price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2209800" y="1676400"/>
          <a:ext cx="4588463" cy="3527425"/>
        </p:xfrm>
        <a:graphic>
          <a:graphicData uri="http://schemas.openxmlformats.org/presentationml/2006/ole">
            <p:oleObj spid="_x0000_s228354" name="Equation" r:id="rId4" imgW="2806700" imgH="21590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3733800"/>
            <a:ext cx="12192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m = Car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7200" y="3733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j = Train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16764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k = Price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2209800"/>
            <a:ext cx="1143000" cy="369332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j = Train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9906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Effects of Changes in Attributes on Probabilities</a:t>
            </a:r>
          </a:p>
        </p:txBody>
      </p:sp>
      <p:graphicFrame>
        <p:nvGraphicFramePr>
          <p:cNvPr id="6146" name="Object 9"/>
          <p:cNvGraphicFramePr>
            <a:graphicFrameLocks noChangeAspect="1"/>
          </p:cNvGraphicFramePr>
          <p:nvPr/>
        </p:nvGraphicFramePr>
        <p:xfrm>
          <a:off x="914400" y="1981200"/>
          <a:ext cx="7800921" cy="3810000"/>
        </p:xfrm>
        <a:graphic>
          <a:graphicData uri="http://schemas.openxmlformats.org/presentationml/2006/ole">
            <p:oleObj spid="_x0000_s229378" name="Equation" r:id="rId4" imgW="4368800" imgH="2133600" progId="Equation.DSMT4">
              <p:embed/>
            </p:oleObj>
          </a:graphicData>
        </a:graphic>
      </p:graphicFrame>
      <p:sp>
        <p:nvSpPr>
          <p:cNvPr id="6149" name="Rectangle 11"/>
          <p:cNvSpPr>
            <a:spLocks noChangeArrowheads="1"/>
          </p:cNvSpPr>
          <p:nvPr/>
        </p:nvSpPr>
        <p:spPr bwMode="auto">
          <a:xfrm>
            <a:off x="1676400" y="2362200"/>
            <a:ext cx="70866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7387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Elasticities for CLOGIT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15240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Analyzing the Behavior of Market </a:t>
            </a:r>
            <a:br>
              <a:rPr lang="en-US" b="1" smtClean="0"/>
            </a:br>
            <a:r>
              <a:rPr lang="en-US" b="1" smtClean="0"/>
              <a:t>Shares to Examine Discrete Effects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2362200"/>
            <a:ext cx="7772400" cy="3200400"/>
          </a:xfrm>
        </p:spPr>
        <p:txBody>
          <a:bodyPr/>
          <a:lstStyle/>
          <a:p>
            <a:pPr eaLnBrk="1" hangingPunct="1"/>
            <a:r>
              <a:rPr lang="en-US" sz="2000" smtClean="0"/>
              <a:t>Scenario: What happens to the number of people who make specific choices if a particular attribute changes in a specified way?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/>
            <a:r>
              <a:rPr lang="en-US" sz="2000" smtClean="0"/>
              <a:t>Fit the model first, then using the identical model setup, add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; Simulation = list of choices to be analyzed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    = Attribute (in choices) = type of change</a:t>
            </a:r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/>
            <a:r>
              <a:rPr lang="en-US" sz="2000" smtClean="0"/>
              <a:t>For the CLOGIT application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Simulation  =  *                  ? This is ALL choices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    ; Scenario: GC(car)=[*]1.25$  Car_GC rises by 25%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9144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Model Simulation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60960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Discrete Choice (One Level) Model           |</a:t>
            </a:r>
          </a:p>
          <a:p>
            <a:r>
              <a:rPr lang="en-US" sz="1000" b="1">
                <a:latin typeface="Courier New" pitchFamily="49" charset="0"/>
              </a:rPr>
              <a:t>| Model Simulation Using Previous Estimates   |</a:t>
            </a:r>
          </a:p>
          <a:p>
            <a:r>
              <a:rPr lang="en-US" sz="10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|Simulations of Probability Model                     </a:t>
            </a:r>
            <a:r>
              <a:rPr lang="en-US" sz="1000" b="1" smtClean="0">
                <a:latin typeface="Courier New" pitchFamily="49" charset="0"/>
              </a:rPr>
              <a:t> </a:t>
            </a:r>
            <a:r>
              <a:rPr lang="en-US" sz="1000" b="1">
                <a:latin typeface="Courier New" pitchFamily="49" charset="0"/>
              </a:rPr>
              <a:t>|</a:t>
            </a:r>
          </a:p>
          <a:p>
            <a:r>
              <a:rPr lang="en-US" sz="10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0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0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0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000" b="1">
                <a:latin typeface="Courier New" pitchFamily="49" charset="0"/>
              </a:rPr>
              <a:t>|Column totals may be affected by rounding error.      |</a:t>
            </a:r>
          </a:p>
          <a:p>
            <a:r>
              <a:rPr lang="en-US" sz="1000" b="1">
                <a:latin typeface="Courier New" pitchFamily="49" charset="0"/>
              </a:rPr>
              <a:t>|The model used was simulated with    210 observations.|</a:t>
            </a:r>
          </a:p>
          <a:p>
            <a:r>
              <a:rPr lang="en-US" sz="10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Specification of scenario 1 is:</a:t>
            </a:r>
          </a:p>
          <a:p>
            <a:r>
              <a:rPr lang="en-US" sz="10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0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000" b="1">
                <a:latin typeface="Courier New" pitchFamily="49" charset="0"/>
              </a:rPr>
              <a:t>GC         CAR                              Scale base by value     1.250</a:t>
            </a:r>
          </a:p>
          <a:p>
            <a:r>
              <a:rPr lang="en-US" sz="10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000" b="1">
                <a:latin typeface="Courier New" pitchFamily="49" charset="0"/>
              </a:rPr>
              <a:t>The simulator located    209 observations for this scenario.</a:t>
            </a:r>
          </a:p>
          <a:p>
            <a:r>
              <a:rPr lang="en-US" sz="10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0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000" b="1">
                <a:latin typeface="Courier New" pitchFamily="49" charset="0"/>
              </a:rPr>
              <a:t>|AIR       | 27.619    58 | 29.592    62 |  1.973%        4 |</a:t>
            </a:r>
          </a:p>
          <a:p>
            <a:r>
              <a:rPr lang="en-US" sz="1000" b="1">
                <a:latin typeface="Courier New" pitchFamily="49" charset="0"/>
              </a:rPr>
              <a:t>|TRAIN     | 30.000    63 | 31.748    67 |  1.748%        4 |</a:t>
            </a:r>
          </a:p>
          <a:p>
            <a:r>
              <a:rPr lang="en-US" sz="1000" b="1">
                <a:latin typeface="Courier New" pitchFamily="49" charset="0"/>
              </a:rPr>
              <a:t>|BUS       | 14.286    30 | 15.189    32 |   .903%        2 |</a:t>
            </a:r>
          </a:p>
          <a:p>
            <a:r>
              <a:rPr lang="en-US" sz="1000" b="1">
                <a:latin typeface="Courier New" pitchFamily="49" charset="0"/>
              </a:rPr>
              <a:t>|CAR       | 28.095    59 | 23.472    49 | -4.624%      -10 |</a:t>
            </a:r>
          </a:p>
          <a:p>
            <a:r>
              <a:rPr lang="en-US" sz="10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0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5486400" y="5181600"/>
            <a:ext cx="3505200" cy="1031875"/>
          </a:xfrm>
          <a:prstGeom prst="rect">
            <a:avLst/>
          </a:prstGeom>
          <a:solidFill>
            <a:srgbClr val="FF0000">
              <a:alpha val="14902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Tahoma" pitchFamily="34" charset="0"/>
              </a:rPr>
              <a:t>Changes in the predicted market shares when </a:t>
            </a:r>
            <a:r>
              <a:rPr lang="en-US" sz="2000" smtClean="0">
                <a:latin typeface="Tahoma" pitchFamily="34" charset="0"/>
              </a:rPr>
              <a:t>GC of CAR </a:t>
            </a:r>
            <a:r>
              <a:rPr lang="en-US" sz="2000">
                <a:latin typeface="Tahoma" pitchFamily="34" charset="0"/>
              </a:rPr>
              <a:t>increases by 25%.</a:t>
            </a: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829050" y="5181600"/>
            <a:ext cx="1504950" cy="1295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066800"/>
            <a:ext cx="7772400" cy="608013"/>
          </a:xfrm>
        </p:spPr>
        <p:txBody>
          <a:bodyPr/>
          <a:lstStyle/>
          <a:p>
            <a:pPr eaLnBrk="1" hangingPunct="1"/>
            <a:r>
              <a:rPr lang="en-US" b="1" smtClean="0"/>
              <a:t>More Complicated Model Simulation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1752600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In vehicle cost of CAR falls by 10%</a:t>
            </a:r>
            <a:br>
              <a:rPr lang="en-US" sz="2800">
                <a:latin typeface="Tahoma" pitchFamily="34" charset="0"/>
              </a:rPr>
            </a:br>
            <a:r>
              <a:rPr lang="en-US" sz="2800">
                <a:latin typeface="Tahoma" pitchFamily="34" charset="0"/>
              </a:rPr>
              <a:t>Market is limited to ground (Train, Bus, Car)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2895600"/>
            <a:ext cx="5638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CLOGIT  ; Lhs = Mode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Choices = Air,Train,Bus,Car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Rhs = TTME,INVC,INVT,GC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Rh2 = One ,Hinc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Simulation = TRAIN,BUS,CAR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Tahoma" pitchFamily="34" charset="0"/>
              </a:rPr>
              <a:t>    	   ; Scenario: GC(car)=[*].9$</a:t>
            </a:r>
          </a:p>
          <a:p>
            <a:pPr eaLnBrk="1" hangingPunct="1">
              <a:spcBef>
                <a:spcPct val="50000"/>
              </a:spcBef>
            </a:pPr>
            <a:endParaRPr lang="en-US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3400" y="745067"/>
            <a:ext cx="8077200" cy="6413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7030A0"/>
                </a:solidFill>
                <a:latin typeface="Arial" charset="0"/>
              </a:rPr>
              <a:t>Model Estimation Step</a:t>
            </a: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1295400"/>
            <a:ext cx="8382000" cy="3810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15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</a:rPr>
              <a:t>Estimation based on N =    210, K =  10</a:t>
            </a:r>
          </a:p>
          <a:p>
            <a:r>
              <a:rPr lang="en-US" sz="1200" b="1">
                <a:latin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</a:rPr>
              <a:t>Constants only   -283.7588  .3905 .3807</a:t>
            </a:r>
          </a:p>
          <a:p>
            <a:r>
              <a:rPr lang="en-US" sz="1200" b="1">
                <a:latin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    TTME|    -.10289***       .01109       -9.280   .0000</a:t>
            </a:r>
          </a:p>
          <a:p>
            <a:r>
              <a:rPr lang="en-US" sz="1200" b="1">
                <a:latin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</a:rPr>
              <a:t>    INVT|    -.01399***       .00267       -5.240   .0000</a:t>
            </a:r>
          </a:p>
          <a:p>
            <a:r>
              <a:rPr lang="en-US" sz="1200" b="1">
                <a:latin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</a:rPr>
              <a:t>   A_AIR|    4.37035***      1.05734        4.133   .0000</a:t>
            </a:r>
          </a:p>
          <a:p>
            <a:r>
              <a:rPr lang="en-US" sz="1200" b="1">
                <a:latin typeface="Courier New" pitchFamily="49" charset="0"/>
              </a:rPr>
              <a:t>AIR_HIN1|     .00428          .01306         .327   .7434</a:t>
            </a:r>
          </a:p>
          <a:p>
            <a:r>
              <a:rPr lang="en-US" sz="1200" b="1">
                <a:latin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</a:rPr>
              <a:t>TRA_HIN2|    -.05907***       .01471       -4.016   .0001</a:t>
            </a:r>
          </a:p>
          <a:p>
            <a:r>
              <a:rPr lang="en-US" sz="1200" b="1">
                <a:latin typeface="Courier New" pitchFamily="49" charset="0"/>
              </a:rPr>
              <a:t>   A_BUS|    4.46269***       .72333        6.170   .0000</a:t>
            </a:r>
          </a:p>
          <a:p>
            <a:r>
              <a:rPr lang="en-US" sz="1200" b="1">
                <a:latin typeface="Courier New" pitchFamily="49" charset="0"/>
              </a:rPr>
              <a:t>BUS_HIN3|    -.02295          .01592       -1.442   .1493</a:t>
            </a:r>
          </a:p>
          <a:p>
            <a:r>
              <a:rPr lang="en-US" sz="1200" b="1">
                <a:latin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685800" y="4695825"/>
            <a:ext cx="5448300" cy="11430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6248400" y="4800600"/>
            <a:ext cx="2590800" cy="955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Alternative specific constants and interactions of ASCs and Household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533400" y="990600"/>
            <a:ext cx="80772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7030A0"/>
                </a:solidFill>
                <a:latin typeface="Arial" charset="0"/>
              </a:rPr>
              <a:t>Model Simulation Step</a:t>
            </a:r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1143000" y="1539419"/>
            <a:ext cx="7010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smtClean="0">
                <a:latin typeface="Courier New" pitchFamily="49" charset="0"/>
              </a:rPr>
              <a:t>+------------------------------------------------------+</a:t>
            </a:r>
            <a:endParaRPr lang="en-US" sz="1200" b="1">
              <a:latin typeface="Courier New" pitchFamily="49" charset="0"/>
            </a:endParaRPr>
          </a:p>
          <a:p>
            <a:r>
              <a:rPr lang="en-US" sz="1200" b="1">
                <a:latin typeface="Courier New" pitchFamily="49" charset="0"/>
              </a:rPr>
              <a:t>|Simulations of Probability Model                      |</a:t>
            </a:r>
          </a:p>
          <a:p>
            <a:r>
              <a:rPr lang="en-US" sz="1200" b="1">
                <a:latin typeface="Courier New" pitchFamily="49" charset="0"/>
              </a:rPr>
              <a:t>|Model: Discrete Choice (One Level) Model              |</a:t>
            </a:r>
          </a:p>
          <a:p>
            <a:r>
              <a:rPr lang="en-US" sz="1200" b="1">
                <a:latin typeface="Courier New" pitchFamily="49" charset="0"/>
              </a:rPr>
              <a:t>|Simulated choice set may be a subset of the choices.  |</a:t>
            </a:r>
          </a:p>
          <a:p>
            <a:r>
              <a:rPr lang="en-US" sz="1200" b="1">
                <a:latin typeface="Courier New" pitchFamily="49" charset="0"/>
              </a:rPr>
              <a:t>|Number of individuals is the probability times the    |</a:t>
            </a:r>
          </a:p>
          <a:p>
            <a:r>
              <a:rPr lang="en-US" sz="1200" b="1">
                <a:latin typeface="Courier New" pitchFamily="49" charset="0"/>
              </a:rPr>
              <a:t>|number of observations in the simulated sample.       |</a:t>
            </a:r>
          </a:p>
          <a:p>
            <a:r>
              <a:rPr lang="en-US" sz="1200" b="1" smtClean="0">
                <a:latin typeface="Courier New" pitchFamily="49" charset="0"/>
              </a:rPr>
              <a:t>|</a:t>
            </a:r>
            <a:r>
              <a:rPr lang="en-US" sz="1200" b="1">
                <a:latin typeface="Courier New" pitchFamily="49" charset="0"/>
              </a:rPr>
              <a:t>The model used was simulated with    210 observations.|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Specification of scenario 1 is:</a:t>
            </a:r>
          </a:p>
          <a:p>
            <a:r>
              <a:rPr lang="en-US" sz="1200" b="1">
                <a:latin typeface="Courier New" pitchFamily="49" charset="0"/>
              </a:rPr>
              <a:t>Attribute  Alternatives affected            Change type             Value</a:t>
            </a:r>
          </a:p>
          <a:p>
            <a:r>
              <a:rPr lang="en-US" sz="1200" b="1">
                <a:latin typeface="Courier New" pitchFamily="49" charset="0"/>
              </a:rPr>
              <a:t>---------  -------------------------------  ------------------- ---------</a:t>
            </a:r>
          </a:p>
          <a:p>
            <a:r>
              <a:rPr lang="en-US" sz="1200" b="1">
                <a:latin typeface="Courier New" pitchFamily="49" charset="0"/>
              </a:rPr>
              <a:t>INVC       CAR                              Scale base by value      .900</a:t>
            </a:r>
          </a:p>
          <a:p>
            <a:r>
              <a:rPr lang="en-US" sz="1200" b="1">
                <a:latin typeface="Courier New" pitchFamily="49" charset="0"/>
              </a:rPr>
              <a:t>-------------------------------------------------------------------------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</a:rPr>
              <a:t>The simulator located    210 observations for this scenario.</a:t>
            </a:r>
          </a:p>
          <a:p>
            <a:r>
              <a:rPr lang="en-US" sz="1200" b="1">
                <a:latin typeface="Courier New" pitchFamily="49" charset="0"/>
              </a:rPr>
              <a:t>Simulated Probabilities (shares) for this scenario: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|Choice    |     Base     |   Scenario   | Scenario - Base  |</a:t>
            </a:r>
          </a:p>
          <a:p>
            <a:r>
              <a:rPr lang="en-US" sz="1200" b="1">
                <a:latin typeface="Courier New" pitchFamily="49" charset="0"/>
              </a:rPr>
              <a:t>|          |%Share Number |%Share Number |ChgShare ChgNumber|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  <a:p>
            <a:r>
              <a:rPr lang="en-US" sz="1200" b="1">
                <a:latin typeface="Courier New" pitchFamily="49" charset="0"/>
              </a:rPr>
              <a:t>|TRAIN     | 37.321    78 | 35.854    75 | -1.467%       -3 |</a:t>
            </a:r>
          </a:p>
          <a:p>
            <a:r>
              <a:rPr lang="en-US" sz="1200" b="1">
                <a:latin typeface="Courier New" pitchFamily="49" charset="0"/>
              </a:rPr>
              <a:t>|BUS       | 19.805    42 | 18.641    39 | -1.164%       -3 |</a:t>
            </a:r>
          </a:p>
          <a:p>
            <a:r>
              <a:rPr lang="en-US" sz="1200" b="1">
                <a:latin typeface="Courier New" pitchFamily="49" charset="0"/>
              </a:rPr>
              <a:t>|CAR       | 42.874    90 | 45.506    96 |  2.632%        6 |</a:t>
            </a:r>
          </a:p>
          <a:p>
            <a:r>
              <a:rPr lang="en-US" sz="1200" b="1">
                <a:latin typeface="Courier New" pitchFamily="49" charset="0"/>
              </a:rPr>
              <a:t>|Total     |100.000   210 |100.000   210 |   .000%        0 |</a:t>
            </a:r>
          </a:p>
          <a:p>
            <a:r>
              <a:rPr lang="en-US" sz="12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1314450" y="5181600"/>
            <a:ext cx="5410200" cy="8382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Willingness to Pay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1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U(alt) = a</a:t>
            </a:r>
            <a:r>
              <a:rPr lang="en-US" sz="2400" baseline="-25000" smtClean="0"/>
              <a:t>j</a:t>
            </a:r>
            <a:r>
              <a:rPr lang="en-US" sz="2400" smtClean="0"/>
              <a:t> + b</a:t>
            </a:r>
            <a:r>
              <a:rPr lang="en-US" sz="2400" baseline="-25000" smtClean="0"/>
              <a:t>INCOME</a:t>
            </a:r>
            <a:r>
              <a:rPr lang="en-US" sz="2400" smtClean="0"/>
              <a:t>*INCOME + b</a:t>
            </a:r>
            <a:r>
              <a:rPr lang="en-US" sz="2400" baseline="-25000" smtClean="0"/>
              <a:t>Attribute</a:t>
            </a:r>
            <a:r>
              <a:rPr lang="en-US" sz="2400" smtClean="0"/>
              <a:t>*Attribute +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WTP = MU(Attribute)/MU(Income)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When MU(Income) is not available, an approximation</a:t>
            </a:r>
            <a:br>
              <a:rPr lang="en-US" sz="2400" smtClean="0"/>
            </a:br>
            <a:r>
              <a:rPr lang="en-US" sz="2400" smtClean="0"/>
              <a:t>often used is –MU(Cost).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U(Air,Train,Bus,Car)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=  </a:t>
            </a:r>
            <a:r>
              <a:rPr lang="el-GR" sz="2400" smtClean="0"/>
              <a:t>α</a:t>
            </a:r>
            <a:r>
              <a:rPr lang="en-US" sz="2400" baseline="-25000" smtClean="0"/>
              <a:t>alt</a:t>
            </a:r>
            <a:r>
              <a:rPr lang="en-US" sz="2400" smtClean="0"/>
              <a:t>  +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Cost + 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INVT  + </a:t>
            </a:r>
            <a:r>
              <a:rPr lang="el-GR" sz="2400" smtClean="0"/>
              <a:t>β</a:t>
            </a:r>
            <a:r>
              <a:rPr lang="en-US" sz="2400" baseline="-25000" smtClean="0"/>
              <a:t>TTME</a:t>
            </a:r>
            <a:r>
              <a:rPr lang="en-US" sz="2400" smtClean="0"/>
              <a:t> TTME +    </a:t>
            </a:r>
            <a:r>
              <a:rPr lang="el-GR" sz="2400" smtClean="0"/>
              <a:t>ε</a:t>
            </a:r>
            <a:r>
              <a:rPr lang="en-US" sz="2400" baseline="-25000" smtClean="0"/>
              <a:t>alt </a:t>
            </a:r>
            <a:endParaRPr lang="en-US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in vehicle time  = -</a:t>
            </a:r>
            <a:r>
              <a:rPr lang="el-GR" sz="2400" smtClean="0"/>
              <a:t>β</a:t>
            </a:r>
            <a:r>
              <a:rPr lang="en-US" sz="2400" baseline="-25000" smtClean="0"/>
              <a:t>INVT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WTP for less terminal time    = -</a:t>
            </a:r>
            <a:r>
              <a:rPr lang="el-GR" sz="2400" smtClean="0"/>
              <a:t>β</a:t>
            </a:r>
            <a:r>
              <a:rPr lang="en-US" sz="2400" baseline="-25000" smtClean="0"/>
              <a:t>TIME</a:t>
            </a:r>
            <a:r>
              <a:rPr lang="en-US" sz="2400" smtClean="0"/>
              <a:t> / </a:t>
            </a:r>
            <a:r>
              <a:rPr lang="el-GR" sz="2400" smtClean="0"/>
              <a:t>β</a:t>
            </a:r>
            <a:r>
              <a:rPr lang="en-US" sz="2400" baseline="-25000" smtClean="0"/>
              <a:t>COST</a:t>
            </a:r>
            <a:r>
              <a:rPr lang="en-US" sz="2400" smtClean="0"/>
              <a:t> </a:t>
            </a: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219200" y="4191000"/>
            <a:ext cx="6172200" cy="990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r>
              <a:rPr lang="en-US" b="1" smtClean="0"/>
              <a:t>WTP from CLOGIT Model</a:t>
            </a:r>
          </a:p>
        </p:txBody>
      </p:sp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1676400" y="1905000"/>
            <a:ext cx="6096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-.00286          .00610        -.469   .6390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-.00349***       .00115       -3.037   .0024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-.09746***       .01035       -9.414   .0000</a:t>
            </a:r>
          </a:p>
          <a:p>
            <a:r>
              <a:rPr lang="nl-NL" sz="1200" b="1">
                <a:latin typeface="Courier New" pitchFamily="49" charset="0"/>
                <a:cs typeface="Courier New" pitchFamily="49" charset="0"/>
              </a:rPr>
              <a:t>    AASC|    4.05405***       .83662        4.846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TASC|    3.64460***       .44276        8.232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BASC|    3.19579***       .45194        7.071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; fn1=WTP_INVT=b_invt/b_gc ; fn2=WTP_TTME=b_ttme/b_gc$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WALD procedure.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WTP_INVT|    1.22006         2.88619         .423   .6725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WTP_TTME|    34.0771        73.07097         .466   .6410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09600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latin typeface="Arial" pitchFamily="34" charset="0"/>
                <a:cs typeface="Arial" pitchFamily="34" charset="0"/>
              </a:rPr>
              <a:t>Very different estimates suggests this might not be a very good model.</a:t>
            </a:r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r>
              <a:rPr lang="en-US" b="1" smtClean="0"/>
              <a:t>Estimation in WTP Space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447800" y="1752600"/>
          <a:ext cx="6464300" cy="4346575"/>
        </p:xfrm>
        <a:graphic>
          <a:graphicData uri="http://schemas.openxmlformats.org/presentationml/2006/ole">
            <p:oleObj spid="_x0000_s230402" name="Equation" r:id="rId4" imgW="4495800" imgH="3022600" progId="Equation.DSMT4">
              <p:embed/>
            </p:oleObj>
          </a:graphicData>
        </a:graphic>
      </p:graphicFrame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05000" y="4038600"/>
            <a:ext cx="5486400" cy="1447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447800" y="3716866"/>
            <a:ext cx="2514600" cy="304800"/>
          </a:xfrm>
          <a:prstGeom prst="rect">
            <a:avLst/>
          </a:prstGeom>
          <a:solidFill>
            <a:srgbClr val="FF0000">
              <a:alpha val="2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701675"/>
          </a:xfrm>
        </p:spPr>
        <p:txBody>
          <a:bodyPr/>
          <a:lstStyle/>
          <a:p>
            <a:pPr eaLnBrk="1" hangingPunct="1"/>
            <a:r>
              <a:rPr lang="en-US" b="1" smtClean="0"/>
              <a:t>The I.I.D Assumption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7772400" cy="425291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>
                <a:latin typeface="+mj-lt"/>
              </a:rPr>
              <a:t>	</a:t>
            </a:r>
            <a:r>
              <a:rPr lang="en-US" smtClean="0"/>
              <a:t>    U</a:t>
            </a:r>
            <a:r>
              <a:rPr lang="en-US" sz="1800" baseline="-25000" smtClean="0"/>
              <a:t>itj</a:t>
            </a:r>
            <a:r>
              <a:rPr lang="en-US" sz="2400" smtClean="0"/>
              <a:t>   =  </a:t>
            </a:r>
            <a:r>
              <a:rPr lang="en-US" smtClean="0">
                <a:sym typeface="Symbol" pitchFamily="18" charset="2"/>
              </a:rPr>
              <a:t></a:t>
            </a:r>
            <a:r>
              <a:rPr lang="en-US" sz="2000" baseline="-25000" smtClean="0">
                <a:sym typeface="Symbol" pitchFamily="18" charset="2"/>
              </a:rPr>
              <a:t>ij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smtClean="0">
                <a:sym typeface="Symbol" pitchFamily="18" charset="2"/>
              </a:rPr>
              <a:t>+</a:t>
            </a:r>
            <a:r>
              <a:rPr lang="en-US" sz="2400" smtClean="0">
                <a:sym typeface="Symbol" pitchFamily="18" charset="2"/>
              </a:rPr>
              <a:t> 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itj</a:t>
            </a:r>
            <a:r>
              <a:rPr lang="en-US" sz="24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b="1" smtClean="0">
                <a:sym typeface="Symbol" pitchFamily="18" charset="2"/>
              </a:rPr>
              <a:t>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z</a:t>
            </a:r>
            <a:r>
              <a:rPr lang="en-US" sz="2000" baseline="-25000" smtClean="0">
                <a:sym typeface="Symbol" pitchFamily="18" charset="2"/>
              </a:rPr>
              <a:t>it</a:t>
            </a:r>
            <a:r>
              <a:rPr lang="en-US" sz="18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2000" baseline="-25000" smtClean="0">
                <a:sym typeface="Symbol" pitchFamily="18" charset="2"/>
              </a:rPr>
              <a:t>ijt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/>
              <a:t>     F(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baseline="-250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  =  Exp(-Exp(-</a:t>
            </a:r>
            <a:r>
              <a:rPr lang="en-US" smtClean="0">
                <a:sym typeface="Symbol" pitchFamily="18" charset="2"/>
              </a:rPr>
              <a:t></a:t>
            </a:r>
            <a:r>
              <a:rPr lang="en-US" sz="1400" smtClean="0">
                <a:sym typeface="Symbol" pitchFamily="18" charset="2"/>
              </a:rPr>
              <a:t>itj</a:t>
            </a:r>
            <a:r>
              <a:rPr lang="en-US" sz="1800" smtClean="0">
                <a:sym typeface="Symbol" pitchFamily="18" charset="2"/>
              </a:rPr>
              <a:t>)) (random part of each utility)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b="1" smtClean="0">
                <a:sym typeface="Symbol" pitchFamily="18" charset="2"/>
              </a:rPr>
              <a:t>     </a:t>
            </a:r>
            <a:r>
              <a:rPr lang="en-US" sz="1800" b="1" u="sng" smtClean="0">
                <a:sym typeface="Symbol" pitchFamily="18" charset="2"/>
              </a:rPr>
              <a:t>Independence</a:t>
            </a:r>
            <a:r>
              <a:rPr lang="en-US" sz="1800" smtClean="0">
                <a:sym typeface="Symbol" pitchFamily="18" charset="2"/>
              </a:rPr>
              <a:t> across utility functions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1800" smtClean="0">
                <a:sym typeface="Symbol" pitchFamily="18" charset="2"/>
              </a:rPr>
              <a:t>     </a:t>
            </a:r>
            <a:r>
              <a:rPr lang="en-US" sz="1800" b="1" u="sng" smtClean="0">
                <a:sym typeface="Symbol" pitchFamily="18" charset="2"/>
              </a:rPr>
              <a:t>Identical variances</a:t>
            </a:r>
            <a:r>
              <a:rPr lang="en-US" sz="1800" smtClean="0">
                <a:sym typeface="Symbol" pitchFamily="18" charset="2"/>
              </a:rPr>
              <a:t> (means absorbed in constants)</a:t>
            </a:r>
          </a:p>
          <a:p>
            <a:pPr eaLnBrk="1" hangingPunct="1"/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Restriction on equal scaling may be inappropriate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Correlation across alternatives may be suppressed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          Equal cross elasticities is a substantive restriction</a:t>
            </a:r>
          </a:p>
          <a:p>
            <a:pPr>
              <a:buNone/>
            </a:pPr>
            <a:r>
              <a:rPr lang="en-US" sz="2000" smtClean="0"/>
              <a:t>          Behavioral implication of IID is independence from irrelevant</a:t>
            </a:r>
            <a:br>
              <a:rPr lang="en-US" sz="2000" smtClean="0"/>
            </a:br>
            <a:r>
              <a:rPr lang="en-US" sz="2000" smtClean="0"/>
              <a:t>    alternatives.. If an alternative is removed, probability is</a:t>
            </a:r>
            <a:br>
              <a:rPr lang="en-US" sz="2000" smtClean="0"/>
            </a:br>
            <a:r>
              <a:rPr lang="en-US" sz="2000" smtClean="0"/>
              <a:t>    spread equally across the remaining alternatives. This is</a:t>
            </a:r>
            <a:br>
              <a:rPr lang="en-US" sz="2000" smtClean="0"/>
            </a:br>
            <a:r>
              <a:rPr lang="en-US" sz="2000" smtClean="0"/>
              <a:t>    unreasonable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1295400" y="1752600"/>
            <a:ext cx="5867400" cy="18288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39825"/>
          </a:xfrm>
        </p:spPr>
        <p:txBody>
          <a:bodyPr/>
          <a:lstStyle/>
          <a:p>
            <a:r>
              <a:rPr lang="en-US" smtClean="0"/>
              <a:t>IIA Implication of IID</a:t>
            </a:r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10000"/>
            <a:ext cx="37242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24050" y="1828800"/>
          <a:ext cx="6076950" cy="1828800"/>
        </p:xfrm>
        <a:graphic>
          <a:graphicData uri="http://schemas.openxmlformats.org/presentationml/2006/ole">
            <p:oleObj spid="_x0000_s231426" name="Equation" r:id="rId4" imgW="4051300" imgH="12192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055534" y="3962400"/>
            <a:ext cx="2362200" cy="1981200"/>
          </a:xfrm>
          <a:prstGeom prst="rect">
            <a:avLst/>
          </a:prstGeom>
          <a:solidFill>
            <a:srgbClr val="FF0000">
              <a:alpha val="12157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85800"/>
            <a:ext cx="7772400" cy="531813"/>
          </a:xfrm>
        </p:spPr>
        <p:txBody>
          <a:bodyPr/>
          <a:lstStyle/>
          <a:p>
            <a:pPr eaLnBrk="1" hangingPunct="1"/>
            <a:r>
              <a:rPr lang="en-US" sz="2400" b="1" smtClean="0"/>
              <a:t>Behavioral Implication of IIA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6477000" y="1811338"/>
            <a:ext cx="152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Own effect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Cross effects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6019800" y="1981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 flipH="1">
            <a:off x="60198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381000" y="1295400"/>
            <a:ext cx="8305800" cy="457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Text Box 12"/>
          <p:cNvSpPr txBox="1">
            <a:spLocks noChangeArrowheads="1"/>
          </p:cNvSpPr>
          <p:nvPr/>
        </p:nvSpPr>
        <p:spPr bwMode="auto">
          <a:xfrm>
            <a:off x="914400" y="1136650"/>
            <a:ext cx="7620000" cy="556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 -.2055     .0666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.0903     .0681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 -.9892     .5217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.3568     .1231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-1.2040     .4803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 .1889     .0743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Attribute is INVT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 .3174     .1195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 -.9510     .5504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33800" name="Rectangle 13"/>
          <p:cNvSpPr>
            <a:spLocks noChangeArrowheads="1"/>
          </p:cNvSpPr>
          <p:nvPr/>
        </p:nvSpPr>
        <p:spPr bwMode="auto">
          <a:xfrm>
            <a:off x="4038600" y="2095500"/>
            <a:ext cx="685800" cy="5334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019800" y="1235075"/>
            <a:ext cx="2590800" cy="5937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Note the effect of IIA on the cross effects.</a:t>
            </a:r>
          </a:p>
        </p:txBody>
      </p:sp>
      <p:sp>
        <p:nvSpPr>
          <p:cNvPr id="33802" name="Text Box 15"/>
          <p:cNvSpPr txBox="1">
            <a:spLocks noChangeArrowheads="1"/>
          </p:cNvSpPr>
          <p:nvPr/>
        </p:nvSpPr>
        <p:spPr bwMode="auto">
          <a:xfrm>
            <a:off x="6019800" y="3228975"/>
            <a:ext cx="2667000" cy="1571625"/>
          </a:xfrm>
          <a:prstGeom prst="rect">
            <a:avLst/>
          </a:prstGeom>
          <a:solidFill>
            <a:srgbClr val="FF0000">
              <a:alpha val="14902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Elasticities are computed for each observation; the mean and standard deviation are then computed across the sample observations.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8382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A Hausman and McFadden Test for IIA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057400"/>
            <a:ext cx="7620000" cy="3473450"/>
          </a:xfrm>
        </p:spPr>
        <p:txBody>
          <a:bodyPr/>
          <a:lstStyle/>
          <a:p>
            <a:pPr eaLnBrk="1" hangingPunct="1"/>
            <a:r>
              <a:rPr lang="en-US" sz="2000" smtClean="0"/>
              <a:t>Estimate full model with “irrelevant alternatives”</a:t>
            </a:r>
          </a:p>
          <a:p>
            <a:pPr eaLnBrk="1" hangingPunct="1"/>
            <a:r>
              <a:rPr lang="en-US" sz="2000" smtClean="0"/>
              <a:t>Estimate the short model eliminating the irrelevant alternatives</a:t>
            </a:r>
          </a:p>
          <a:p>
            <a:pPr lvl="1" eaLnBrk="1" hangingPunct="1"/>
            <a:r>
              <a:rPr lang="en-US" sz="1800" smtClean="0"/>
              <a:t>Eliminate individuals who chose the irrelevant alternatives</a:t>
            </a:r>
          </a:p>
          <a:p>
            <a:pPr lvl="1" eaLnBrk="1" hangingPunct="1"/>
            <a:r>
              <a:rPr lang="en-US" sz="1800" smtClean="0"/>
              <a:t>Drop attributes that are constant in the surviving choice set.</a:t>
            </a:r>
          </a:p>
          <a:p>
            <a:pPr eaLnBrk="1" hangingPunct="1"/>
            <a:r>
              <a:rPr lang="en-US" sz="2000" smtClean="0"/>
              <a:t>Do the coefficients change? Under the IIA assumption, they should not.  </a:t>
            </a:r>
          </a:p>
          <a:p>
            <a:pPr lvl="1" eaLnBrk="1" hangingPunct="1"/>
            <a:r>
              <a:rPr lang="en-US" sz="1800" smtClean="0"/>
              <a:t>Use a Hausman test: </a:t>
            </a:r>
          </a:p>
          <a:p>
            <a:pPr lvl="1" eaLnBrk="1" hangingPunct="1"/>
            <a:r>
              <a:rPr lang="en-US" sz="1800" smtClean="0"/>
              <a:t>Chi-squared, d.f.  Number of parameters estimated</a:t>
            </a:r>
          </a:p>
          <a:p>
            <a:pPr eaLnBrk="1" hangingPunct="1"/>
            <a:endParaRPr lang="en-US" sz="2000" smtClean="0">
              <a:latin typeface="+mj-lt"/>
            </a:endParaRPr>
          </a:p>
          <a:p>
            <a:pPr eaLnBrk="1" hangingPunct="1">
              <a:buNone/>
            </a:pPr>
            <a:endParaRPr lang="en-US" sz="2000" smtClean="0">
              <a:latin typeface="+mj-lt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71725" y="5226050"/>
          <a:ext cx="4638675" cy="488950"/>
        </p:xfrm>
        <a:graphic>
          <a:graphicData uri="http://schemas.openxmlformats.org/presentationml/2006/ole">
            <p:oleObj spid="_x0000_s232450" name="Equation" r:id="rId4" imgW="2654300" imgH="279400" progId="Equation.DSMT4">
              <p:embed/>
            </p:oleObj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86000" y="5181600"/>
            <a:ext cx="4800600" cy="609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39825"/>
          </a:xfrm>
        </p:spPr>
        <p:txBody>
          <a:bodyPr/>
          <a:lstStyle/>
          <a:p>
            <a:pPr eaLnBrk="1" hangingPunct="1"/>
            <a:r>
              <a:rPr lang="en-US" b="1" smtClean="0"/>
              <a:t>IIA Test for Choice AIR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90600" y="1752600"/>
            <a:ext cx="7696200" cy="4656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.06929537       .01743306     3.975   .0001</a:t>
            </a:r>
          </a:p>
          <a:p>
            <a:r>
              <a:rPr lang="en-US" sz="1200" b="1">
                <a:latin typeface="Courier New" pitchFamily="49" charset="0"/>
              </a:rPr>
              <a:t> TTME    |    -.10364955       .01093815    -9.476   .0000</a:t>
            </a:r>
          </a:p>
          <a:p>
            <a:r>
              <a:rPr lang="en-US" sz="1200" b="1">
                <a:latin typeface="Courier New" pitchFamily="49" charset="0"/>
              </a:rPr>
              <a:t> INVC    |    -.08493182       .01938251    -4.382   .0000</a:t>
            </a:r>
          </a:p>
          <a:p>
            <a:r>
              <a:rPr lang="en-US" sz="1200" b="1">
                <a:latin typeface="Courier New" pitchFamily="49" charset="0"/>
              </a:rPr>
              <a:t> INVT    |    -.01333220       .00251698    -5.297   .0000</a:t>
            </a:r>
          </a:p>
          <a:p>
            <a:r>
              <a:rPr lang="en-US" sz="1200" b="1">
                <a:latin typeface="Courier New" pitchFamily="49" charset="0"/>
              </a:rPr>
              <a:t> AASC    |    5.20474275       .90521312     5.750   .0000</a:t>
            </a:r>
          </a:p>
          <a:p>
            <a:r>
              <a:rPr lang="en-US" sz="1200" b="1">
                <a:latin typeface="Courier New" pitchFamily="49" charset="0"/>
              </a:rPr>
              <a:t> TASC    |    4.36060457       .51066543     8.539   .0000</a:t>
            </a:r>
          </a:p>
          <a:p>
            <a:r>
              <a:rPr lang="en-US" sz="1200" b="1">
                <a:latin typeface="Courier New" pitchFamily="49" charset="0"/>
              </a:rPr>
              <a:t> BASC    |    3.76323447       .50625946     7.433   .0000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 GC      |     .53961173       .14654681     3.682   .0002</a:t>
            </a:r>
          </a:p>
          <a:p>
            <a:r>
              <a:rPr lang="en-US" sz="1200" b="1">
                <a:latin typeface="Courier New" pitchFamily="49" charset="0"/>
              </a:rPr>
              <a:t> TTME    |    -.06847037       .01674719    -4.088   .0000</a:t>
            </a:r>
          </a:p>
          <a:p>
            <a:r>
              <a:rPr lang="en-US" sz="1200" b="1">
                <a:latin typeface="Courier New" pitchFamily="49" charset="0"/>
              </a:rPr>
              <a:t> INVC    |    -.58715772       .14955000    -3.926   .0001</a:t>
            </a:r>
          </a:p>
          <a:p>
            <a:r>
              <a:rPr lang="en-US" sz="1200" b="1">
                <a:latin typeface="Courier New" pitchFamily="49" charset="0"/>
              </a:rPr>
              <a:t> INVT    |    -.09100015       .02158271    -4.216   .0000</a:t>
            </a:r>
          </a:p>
          <a:p>
            <a:r>
              <a:rPr lang="en-US" sz="1200" b="1">
                <a:latin typeface="Courier New" pitchFamily="49" charset="0"/>
              </a:rPr>
              <a:t> TASC    |    4.62957401       .81841212     5.657   .0000</a:t>
            </a:r>
          </a:p>
          <a:p>
            <a:r>
              <a:rPr lang="en-US" sz="1200" b="1">
                <a:latin typeface="Courier New" pitchFamily="49" charset="0"/>
              </a:rPr>
              <a:t> BASC    |    3.27415138       .76403628     4.285   .0000</a:t>
            </a:r>
          </a:p>
          <a:p>
            <a:r>
              <a:rPr lang="en-US" sz="1200" b="1">
                <a:latin typeface="Courier New" pitchFamily="49" charset="0"/>
              </a:rPr>
              <a:t>Matrix IIATEST  has  1 rows and  1 columns.</a:t>
            </a:r>
          </a:p>
          <a:p>
            <a:r>
              <a:rPr lang="en-US" sz="1200" b="1">
                <a:latin typeface="Courier New" pitchFamily="49" charset="0"/>
              </a:rPr>
              <a:t>               1</a:t>
            </a:r>
          </a:p>
          <a:p>
            <a:r>
              <a:rPr lang="en-US" sz="1200" b="1">
                <a:latin typeface="Courier New" pitchFamily="49" charset="0"/>
              </a:rPr>
              <a:t>        +--------------</a:t>
            </a:r>
          </a:p>
          <a:p>
            <a:r>
              <a:rPr lang="en-US" sz="1200" b="1">
                <a:latin typeface="Courier New" pitchFamily="49" charset="0"/>
              </a:rPr>
              <a:t>       1|   33.78445         Test statistic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Listed Calculator Results     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 Result  =      9.487729     Critical value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066800" y="2306638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066800" y="3787775"/>
            <a:ext cx="5562600" cy="762000"/>
          </a:xfrm>
          <a:prstGeom prst="rect">
            <a:avLst/>
          </a:prstGeom>
          <a:solidFill>
            <a:srgbClr val="FF0000">
              <a:alpha val="16078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5715000"/>
            <a:ext cx="1752600" cy="381000"/>
          </a:xfrm>
          <a:prstGeom prst="rect">
            <a:avLst/>
          </a:prstGeom>
          <a:solidFill>
            <a:srgbClr val="7030A0">
              <a:alpha val="1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IIA is rejected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Multinomial Probit Model</a:t>
            </a:r>
          </a:p>
        </p:txBody>
      </p:sp>
      <p:graphicFrame>
        <p:nvGraphicFramePr>
          <p:cNvPr id="10243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871538" y="2362200"/>
          <a:ext cx="4062412" cy="2895600"/>
        </p:xfrm>
        <a:graphic>
          <a:graphicData uri="http://schemas.openxmlformats.org/presentationml/2006/ole">
            <p:oleObj spid="_x0000_s268290" name="Equation" r:id="rId4" imgW="2565360" imgH="182880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549900" y="2286000"/>
          <a:ext cx="2568575" cy="2667000"/>
        </p:xfrm>
        <a:graphic>
          <a:graphicData uri="http://schemas.openxmlformats.org/presentationml/2006/ole">
            <p:oleObj spid="_x0000_s268291" name="Equation" r:id="rId5" imgW="1320480" imgH="1371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eaLnBrk="1" hangingPunct="1"/>
            <a:r>
              <a:rPr lang="en-US" smtClean="0"/>
              <a:t>Multinomial Probit Model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81000" y="1219200"/>
            <a:ext cx="8305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533400" y="838200"/>
            <a:ext cx="83058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| Multinomial Probit Model                    |</a:t>
            </a:r>
          </a:p>
          <a:p>
            <a:r>
              <a:rPr lang="en-US" sz="1200" b="1">
                <a:latin typeface="Courier New" pitchFamily="49" charset="0"/>
              </a:rPr>
              <a:t>| Dependent variable                 MODE     |</a:t>
            </a:r>
          </a:p>
          <a:p>
            <a:r>
              <a:rPr lang="en-US" sz="1200" b="1">
                <a:latin typeface="Courier New" pitchFamily="49" charset="0"/>
              </a:rPr>
              <a:t>| Number of observations              210     |</a:t>
            </a:r>
          </a:p>
          <a:p>
            <a:r>
              <a:rPr lang="en-US" sz="1200" b="1">
                <a:latin typeface="Courier New" pitchFamily="49" charset="0"/>
              </a:rPr>
              <a:t>| Iterations completed                 30     |</a:t>
            </a:r>
          </a:p>
          <a:p>
            <a:r>
              <a:rPr lang="en-US" sz="1200" b="1">
                <a:latin typeface="Courier New" pitchFamily="49" charset="0"/>
              </a:rPr>
              <a:t>| Log likelihood function       -184.7619     | Not comparable to MNL</a:t>
            </a:r>
          </a:p>
          <a:p>
            <a:r>
              <a:rPr lang="en-US" sz="1200" b="1">
                <a:latin typeface="Courier New" pitchFamily="49" charset="0"/>
              </a:rPr>
              <a:t>| Response data are given as ind. choice.  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+---------------------------------------------+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|Variable| Coefficient  | Standard Error |b/St.Er.|P[|Z|&gt;z]|</a:t>
            </a:r>
          </a:p>
          <a:p>
            <a:r>
              <a:rPr lang="en-US" sz="1200" b="1">
                <a:latin typeface="Courier New" pitchFamily="49" charset="0"/>
              </a:rPr>
              <a:t>+--------+--------------+----------------+--------+--------+</a:t>
            </a:r>
          </a:p>
          <a:p>
            <a:r>
              <a:rPr lang="en-US" sz="1200" b="1">
                <a:latin typeface="Courier New" pitchFamily="49" charset="0"/>
              </a:rPr>
              <a:t>---------+Attributes in the Utility Functions (beta)</a:t>
            </a:r>
          </a:p>
          <a:p>
            <a:r>
              <a:rPr lang="en-US" sz="1200" b="1">
                <a:latin typeface="Courier New" pitchFamily="49" charset="0"/>
              </a:rPr>
              <a:t> GC      |     .10822534       .04339733     2.494   .0126</a:t>
            </a:r>
          </a:p>
          <a:p>
            <a:r>
              <a:rPr lang="en-US" sz="1200" b="1">
                <a:latin typeface="Courier New" pitchFamily="49" charset="0"/>
              </a:rPr>
              <a:t> TTME    |    -.08973122       .03381432    -2.654   .0080</a:t>
            </a:r>
          </a:p>
          <a:p>
            <a:r>
              <a:rPr lang="en-US" sz="1200" b="1">
                <a:latin typeface="Courier New" pitchFamily="49" charset="0"/>
              </a:rPr>
              <a:t> INVC    |    -.13787970       .05010551    -2.752   .0059</a:t>
            </a:r>
          </a:p>
          <a:p>
            <a:r>
              <a:rPr lang="en-US" sz="1200" b="1">
                <a:latin typeface="Courier New" pitchFamily="49" charset="0"/>
              </a:rPr>
              <a:t> INVT    |    -.02113622       .00727190    -2.907   .0037</a:t>
            </a:r>
          </a:p>
          <a:p>
            <a:r>
              <a:rPr lang="en-US" sz="1200" b="1">
                <a:latin typeface="Courier New" pitchFamily="49" charset="0"/>
              </a:rPr>
              <a:t> AASC    |    3.24244623      1.57715164     2.056   .0398</a:t>
            </a:r>
          </a:p>
          <a:p>
            <a:r>
              <a:rPr lang="en-US" sz="1200" b="1">
                <a:latin typeface="Courier New" pitchFamily="49" charset="0"/>
              </a:rPr>
              <a:t> TASC    |    4.55063845      1.46158257     3.114   .0018</a:t>
            </a:r>
          </a:p>
          <a:p>
            <a:r>
              <a:rPr lang="en-US" sz="1200" b="1">
                <a:latin typeface="Courier New" pitchFamily="49" charset="0"/>
              </a:rPr>
              <a:t> BASC    |    4.02415398      1.28282031     3.137   .0017</a:t>
            </a:r>
          </a:p>
          <a:p>
            <a:r>
              <a:rPr lang="en-US" sz="1200" b="1">
                <a:latin typeface="Courier New" pitchFamily="49" charset="0"/>
              </a:rPr>
              <a:t>---------+Std. Devs. of the Normal Distribution.</a:t>
            </a:r>
          </a:p>
          <a:p>
            <a:r>
              <a:rPr lang="en-US" sz="1200" b="1">
                <a:latin typeface="Courier New" pitchFamily="49" charset="0"/>
              </a:rPr>
              <a:t> s[AIR]  |    3.60695794      1.42963795     2.523   .0116</a:t>
            </a:r>
          </a:p>
          <a:p>
            <a:r>
              <a:rPr lang="en-US" sz="1200" b="1">
                <a:latin typeface="Courier New" pitchFamily="49" charset="0"/>
              </a:rPr>
              <a:t> s[TRAIN]|    1.59318892       .81711159     1.950   .0512</a:t>
            </a:r>
          </a:p>
          <a:p>
            <a:r>
              <a:rPr lang="en-US" sz="1200" b="1">
                <a:latin typeface="Courier New" pitchFamily="49" charset="0"/>
              </a:rPr>
              <a:t> s[BUS]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s[CAR]  |    1.00000000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---------+Correlations in the Normal Distribution</a:t>
            </a:r>
          </a:p>
          <a:p>
            <a:r>
              <a:rPr lang="en-US" sz="1200" b="1">
                <a:latin typeface="Courier New" pitchFamily="49" charset="0"/>
              </a:rPr>
              <a:t> rAIR,TRA|     .30491746       .49357120      .618   .5367</a:t>
            </a:r>
          </a:p>
          <a:p>
            <a:r>
              <a:rPr lang="en-US" sz="1200" b="1">
                <a:latin typeface="Courier New" pitchFamily="49" charset="0"/>
              </a:rPr>
              <a:t> rAIR,BUS|     .40383018       .63548534      .635   .5251</a:t>
            </a:r>
          </a:p>
          <a:p>
            <a:r>
              <a:rPr lang="en-US" sz="1200" b="1">
                <a:latin typeface="Courier New" pitchFamily="49" charset="0"/>
              </a:rPr>
              <a:t> rTRA,BUS|     .36973127       .42310789      .874   .3822</a:t>
            </a:r>
          </a:p>
          <a:p>
            <a:r>
              <a:rPr lang="en-US" sz="1200" b="1">
                <a:latin typeface="Courier New" pitchFamily="49" charset="0"/>
              </a:rPr>
              <a:t> rAIR,CAR|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rTRA,CAR|       .000000    ......(Fixed Parameter).......</a:t>
            </a:r>
          </a:p>
          <a:p>
            <a:r>
              <a:rPr lang="en-US" sz="1200" b="1">
                <a:latin typeface="Courier New" pitchFamily="49" charset="0"/>
              </a:rPr>
              <a:t> rBUS,CAR|       .000000    ......(Fixed Parameter).......</a:t>
            </a:r>
          </a:p>
        </p:txBody>
      </p:sp>
      <p:graphicFrame>
        <p:nvGraphicFramePr>
          <p:cNvPr id="11269" name="Object 6"/>
          <p:cNvGraphicFramePr>
            <a:graphicFrameLocks noChangeAspect="1"/>
          </p:cNvGraphicFramePr>
          <p:nvPr/>
        </p:nvGraphicFramePr>
        <p:xfrm>
          <a:off x="6248400" y="4419600"/>
          <a:ext cx="2400300" cy="2057400"/>
        </p:xfrm>
        <a:graphic>
          <a:graphicData uri="http://schemas.openxmlformats.org/presentationml/2006/ole">
            <p:oleObj spid="_x0000_s269314" name="Equation" r:id="rId4" imgW="1600200" imgH="1371600" progId="Equation.DSMT4">
              <p:embed/>
            </p:oleObj>
          </a:graphicData>
        </a:graphic>
      </p:graphicFrame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6172200" y="4343400"/>
            <a:ext cx="2590800" cy="2209800"/>
          </a:xfrm>
          <a:prstGeom prst="rect">
            <a:avLst/>
          </a:prstGeom>
          <a:solidFill>
            <a:srgbClr val="FF3300">
              <a:alpha val="1686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Multinomial Probit Elasticities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381000" y="1676400"/>
            <a:ext cx="5181600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  <a:p>
            <a:r>
              <a:rPr lang="en-US" sz="1000" b="1">
                <a:latin typeface="Courier New" pitchFamily="49" charset="0"/>
              </a:rPr>
              <a:t>| </a:t>
            </a:r>
            <a:r>
              <a:rPr lang="en-US" sz="1200" b="1">
                <a:latin typeface="Courier New" pitchFamily="49" charset="0"/>
              </a:rPr>
              <a:t>Elasticity             averaged over observations.|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AIR               |</a:t>
            </a:r>
          </a:p>
          <a:p>
            <a:r>
              <a:rPr lang="en-US" sz="1200" b="1">
                <a:latin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Choice=AIR              -4.2785    1.7182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1.9910    1.6765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2.6722    1.8376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1.4169    1.3250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TRAIN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.8827     .8711   |</a:t>
            </a:r>
          </a:p>
          <a:p>
            <a:r>
              <a:rPr lang="en-US" sz="1200" b="1">
                <a:latin typeface="Courier New" pitchFamily="49" charset="0"/>
              </a:rPr>
              <a:t>| *     Choice=TRAIN            -6.3979    5.8973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3.6442    2.6279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1.9185    1.5209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BUS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.3879     .6303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1.2804    2.1632   |</a:t>
            </a:r>
          </a:p>
          <a:p>
            <a:r>
              <a:rPr lang="en-US" sz="1200" b="1">
                <a:latin typeface="Courier New" pitchFamily="49" charset="0"/>
              </a:rPr>
              <a:t>| *     Choice=BUS              -7.4014    4.5056   |</a:t>
            </a:r>
          </a:p>
          <a:p>
            <a:r>
              <a:rPr lang="en-US" sz="1200" b="1">
                <a:latin typeface="Courier New" pitchFamily="49" charset="0"/>
              </a:rPr>
              <a:t>|       Choice=CAR               1.5053    2.5220   |</a:t>
            </a:r>
          </a:p>
          <a:p>
            <a:r>
              <a:rPr lang="en-US" sz="1200" b="1">
                <a:latin typeface="Courier New" pitchFamily="49" charset="0"/>
              </a:rPr>
              <a:t>| Attribute is INVC     in choice CAR               |</a:t>
            </a:r>
          </a:p>
          <a:p>
            <a:r>
              <a:rPr lang="en-US" sz="1200" b="1">
                <a:latin typeface="Courier New" pitchFamily="49" charset="0"/>
              </a:rPr>
              <a:t>|       Choice=AIR                .2593     .2529   |</a:t>
            </a:r>
          </a:p>
          <a:p>
            <a:r>
              <a:rPr lang="en-US" sz="1200" b="1">
                <a:latin typeface="Courier New" pitchFamily="49" charset="0"/>
              </a:rPr>
              <a:t>|       Choice=TRAIN              .8457     .8093   |</a:t>
            </a:r>
          </a:p>
          <a:p>
            <a:r>
              <a:rPr lang="en-US" sz="1200" b="1">
                <a:latin typeface="Courier New" pitchFamily="49" charset="0"/>
              </a:rPr>
              <a:t>|       Choice=BUS               1.7532    1.3878   |</a:t>
            </a:r>
          </a:p>
          <a:p>
            <a:r>
              <a:rPr lang="en-US" sz="1200" b="1">
                <a:latin typeface="Courier New" pitchFamily="49" charset="0"/>
              </a:rPr>
              <a:t>| *     Choice=CAR              -2.6657    3.0418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+---------------------------------------------------+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410200" y="2184400"/>
            <a:ext cx="29718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  <a:p>
            <a:r>
              <a:rPr lang="en-US" sz="1200" b="1">
                <a:latin typeface="Courier New" pitchFamily="49" charset="0"/>
              </a:rPr>
              <a:t>| INVC    in AIR            |</a:t>
            </a:r>
          </a:p>
          <a:p>
            <a:r>
              <a:rPr lang="en-US" sz="1200" b="1">
                <a:latin typeface="Courier New" pitchFamily="49" charset="0"/>
              </a:rPr>
              <a:t>|          Mean    St.Dev   |</a:t>
            </a:r>
          </a:p>
          <a:p>
            <a:r>
              <a:rPr lang="en-US" sz="1200" b="1">
                <a:latin typeface="Courier New" pitchFamily="49" charset="0"/>
              </a:rPr>
              <a:t>| *     -5.0216    2.3881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       2.2191    2.6025   |</a:t>
            </a:r>
          </a:p>
          <a:p>
            <a:r>
              <a:rPr lang="en-US" sz="1200" b="1">
                <a:latin typeface="Courier New" pitchFamily="49" charset="0"/>
              </a:rPr>
              <a:t>| INVC    in TRAIN       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*     -3.3536    2.4168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       1.0066     .8801   |</a:t>
            </a:r>
          </a:p>
          <a:p>
            <a:r>
              <a:rPr lang="en-US" sz="1200" b="1">
                <a:latin typeface="Courier New" pitchFamily="49" charset="0"/>
              </a:rPr>
              <a:t>| INVC    in BUS         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*     -2.4359    1.1237   |</a:t>
            </a:r>
          </a:p>
          <a:p>
            <a:r>
              <a:rPr lang="en-US" sz="1200" b="1">
                <a:latin typeface="Courier New" pitchFamily="49" charset="0"/>
              </a:rPr>
              <a:t>|         .4057     .6339   |</a:t>
            </a:r>
          </a:p>
          <a:p>
            <a:r>
              <a:rPr lang="en-US" sz="1200" b="1">
                <a:latin typeface="Courier New" pitchFamily="49" charset="0"/>
              </a:rPr>
              <a:t>| INVC    in CAR         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        .3944     .3589   |</a:t>
            </a:r>
          </a:p>
          <a:p>
            <a:r>
              <a:rPr lang="en-US" sz="1200" b="1">
                <a:latin typeface="Courier New" pitchFamily="49" charset="0"/>
              </a:rPr>
              <a:t>| *     -1.3888    1.2161   |</a:t>
            </a:r>
          </a:p>
          <a:p>
            <a:r>
              <a:rPr lang="en-US" sz="1200" b="1">
                <a:latin typeface="Courier New" pitchFamily="49" charset="0"/>
              </a:rPr>
              <a:t>+---------------------------+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6248400" y="25908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52800" y="2667000"/>
            <a:ext cx="838200" cy="3657600"/>
          </a:xfrm>
          <a:prstGeom prst="rect">
            <a:avLst/>
          </a:prstGeom>
          <a:solidFill>
            <a:srgbClr val="FF0000">
              <a:alpha val="14902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5486400" y="1828800"/>
            <a:ext cx="25908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Multinomial Logit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r>
              <a:rPr lang="en-US" sz="2800" smtClean="0"/>
              <a:t>Warning about Stata Multinomial Probit (mprobit)</a:t>
            </a:r>
            <a:endParaRPr lang="en-US" sz="2800"/>
          </a:p>
        </p:txBody>
      </p:sp>
      <p:graphicFrame>
        <p:nvGraphicFramePr>
          <p:cNvPr id="329729" name="Object 1"/>
          <p:cNvGraphicFramePr>
            <a:graphicFrameLocks noChangeAspect="1"/>
          </p:cNvGraphicFramePr>
          <p:nvPr/>
        </p:nvGraphicFramePr>
        <p:xfrm>
          <a:off x="838200" y="1905000"/>
          <a:ext cx="2568575" cy="2667000"/>
        </p:xfrm>
        <a:graphic>
          <a:graphicData uri="http://schemas.openxmlformats.org/presentationml/2006/ole">
            <p:oleObj spid="_x0000_s329729" name="Equation" r:id="rId3" imgW="1320480" imgH="1371600" progId="Equation.DSMT4">
              <p:embed/>
            </p:oleObj>
          </a:graphicData>
        </a:graphic>
      </p:graphicFrame>
      <p:graphicFrame>
        <p:nvGraphicFramePr>
          <p:cNvPr id="329730" name="Object 2"/>
          <p:cNvGraphicFramePr>
            <a:graphicFrameLocks noChangeAspect="1"/>
          </p:cNvGraphicFramePr>
          <p:nvPr/>
        </p:nvGraphicFramePr>
        <p:xfrm>
          <a:off x="5334000" y="1905000"/>
          <a:ext cx="2617787" cy="2667000"/>
        </p:xfrm>
        <a:graphic>
          <a:graphicData uri="http://schemas.openxmlformats.org/presentationml/2006/ole">
            <p:oleObj spid="_x0000_s329730" name="Equation" r:id="rId4" imgW="1346040" imgH="1371600" progId="Equation.DSMT4">
              <p:embed/>
            </p:oleObj>
          </a:graphicData>
        </a:graphic>
      </p:graphicFrame>
      <p:graphicFrame>
        <p:nvGraphicFramePr>
          <p:cNvPr id="329731" name="Object 3"/>
          <p:cNvGraphicFramePr>
            <a:graphicFrameLocks noChangeAspect="1"/>
          </p:cNvGraphicFramePr>
          <p:nvPr/>
        </p:nvGraphicFramePr>
        <p:xfrm>
          <a:off x="228600" y="4648200"/>
          <a:ext cx="3962400" cy="1745730"/>
        </p:xfrm>
        <a:graphic>
          <a:graphicData uri="http://schemas.openxmlformats.org/presentationml/2006/ole">
            <p:oleObj spid="_x0000_s329731" name="Equation" r:id="rId5" imgW="2565360" imgH="1130040" progId="Equation.DSMT4">
              <p:embed/>
            </p:oleObj>
          </a:graphicData>
        </a:graphic>
      </p:graphicFrame>
      <p:graphicFrame>
        <p:nvGraphicFramePr>
          <p:cNvPr id="329732" name="Object 4"/>
          <p:cNvGraphicFramePr>
            <a:graphicFrameLocks noChangeAspect="1"/>
          </p:cNvGraphicFramePr>
          <p:nvPr/>
        </p:nvGraphicFramePr>
        <p:xfrm>
          <a:off x="4495800" y="4614863"/>
          <a:ext cx="4414837" cy="1785937"/>
        </p:xfrm>
        <a:graphic>
          <a:graphicData uri="http://schemas.openxmlformats.org/presentationml/2006/ole">
            <p:oleObj spid="_x0000_s329732" name="Equation" r:id="rId6" imgW="2857320" imgH="1155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09750"/>
            <a:ext cx="64008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 bwMode="auto">
          <a:xfrm>
            <a:off x="7052096" y="3657600"/>
            <a:ext cx="609600" cy="457200"/>
          </a:xfrm>
          <a:prstGeom prst="rect">
            <a:avLst/>
          </a:prstGeom>
          <a:solidFill>
            <a:srgbClr val="00B050">
              <a:alpha val="16863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76400"/>
            <a:ext cx="517084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600200"/>
            <a:ext cx="8763000" cy="530225"/>
          </a:xfrm>
        </p:spPr>
        <p:txBody>
          <a:bodyPr/>
          <a:lstStyle/>
          <a:p>
            <a:pPr eaLnBrk="1" hangingPunct="1"/>
            <a:r>
              <a:rPr lang="en-US" sz="2800" b="1" smtClean="0"/>
              <a:t>Multinomial Choice Models: Where to From Here?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2438400"/>
            <a:ext cx="7239000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Panel data (Repeated measures)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Random and fixed effects models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Building into a multinomial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The nested logit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Latent class model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Mixed logit, error components and multinomial probit models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A generalized mixed logit model – The frontier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Combining revealed and stated preference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Random Parameters Model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model parameters as well as constants to be random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multiple observations with persistent effects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Allow a hierarchical structure for parameters – not completely random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 typeface="Wingdings" pitchFamily="2" charset="2"/>
              <a:buNone/>
            </a:pPr>
            <a:r>
              <a:rPr lang="en-US" smtClean="0"/>
              <a:t>     U</a:t>
            </a:r>
            <a:r>
              <a:rPr lang="en-US" sz="2000" baseline="-25000" smtClean="0"/>
              <a:t>itj</a:t>
            </a:r>
            <a:r>
              <a:rPr lang="en-US" smtClean="0"/>
              <a:t>   =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1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i1tj</a:t>
            </a:r>
            <a:r>
              <a:rPr lang="en-US" sz="2000" smtClean="0">
                <a:sym typeface="Symbol" pitchFamily="18" charset="2"/>
              </a:rPr>
              <a:t> +</a:t>
            </a:r>
            <a:r>
              <a:rPr lang="en-US" smtClean="0"/>
              <a:t> 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sz="2000" baseline="-25000" smtClean="0">
                <a:sym typeface="Symbol" pitchFamily="18" charset="2"/>
              </a:rPr>
              <a:t>2i</a:t>
            </a:r>
            <a:r>
              <a:rPr lang="en-US" smtClean="0">
                <a:sym typeface="Symbol" pitchFamily="18" charset="2"/>
              </a:rPr>
              <a:t>’</a:t>
            </a:r>
            <a:r>
              <a:rPr lang="en-US" b="1" smtClean="0">
                <a:sym typeface="Symbol" pitchFamily="18" charset="2"/>
              </a:rPr>
              <a:t>x</a:t>
            </a:r>
            <a:r>
              <a:rPr lang="en-US" sz="2000" baseline="-25000" smtClean="0">
                <a:sym typeface="Symbol" pitchFamily="18" charset="2"/>
              </a:rPr>
              <a:t>i2tj</a:t>
            </a:r>
            <a:r>
              <a:rPr lang="en-US" smtClean="0">
                <a:sym typeface="Symbol" pitchFamily="18" charset="2"/>
              </a:rPr>
              <a:t>  +  </a:t>
            </a:r>
            <a:r>
              <a:rPr lang="en-US" b="1" smtClean="0">
                <a:sym typeface="Symbol" pitchFamily="18" charset="2"/>
              </a:rPr>
              <a:t>z</a:t>
            </a:r>
            <a:r>
              <a:rPr lang="en-US" sz="2000" baseline="-25000" smtClean="0">
                <a:sym typeface="Symbol" pitchFamily="18" charset="2"/>
              </a:rPr>
              <a:t>it</a:t>
            </a:r>
            <a:r>
              <a:rPr lang="en-US" sz="2000" smtClean="0">
                <a:sym typeface="Symbol" pitchFamily="18" charset="2"/>
              </a:rPr>
              <a:t>   </a:t>
            </a:r>
            <a:r>
              <a:rPr lang="en-US" smtClean="0">
                <a:sym typeface="Symbol" pitchFamily="18" charset="2"/>
              </a:rPr>
              <a:t>+  </a:t>
            </a:r>
            <a:r>
              <a:rPr lang="en-US" sz="2000" baseline="-25000" smtClean="0">
                <a:sym typeface="Symbol" pitchFamily="18" charset="2"/>
              </a:rPr>
              <a:t>ijt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sym typeface="Symbol" pitchFamily="18" charset="2"/>
              </a:rPr>
              <a:t>Random parameters in multinomial logit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1</a:t>
            </a:r>
            <a:r>
              <a:rPr lang="en-US" sz="2000" smtClean="0">
                <a:sym typeface="Symbol" pitchFamily="18" charset="2"/>
              </a:rPr>
              <a:t> = nonrandom (fixed)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>
                <a:sym typeface="Symbol" pitchFamily="18" charset="2"/>
              </a:rPr>
              <a:t></a:t>
            </a:r>
            <a:r>
              <a:rPr lang="en-US" sz="1600" smtClean="0">
                <a:sym typeface="Symbol" pitchFamily="18" charset="2"/>
              </a:rPr>
              <a:t>2i</a:t>
            </a:r>
            <a:r>
              <a:rPr lang="en-US" sz="2000" smtClean="0">
                <a:sym typeface="Symbol" pitchFamily="18" charset="2"/>
              </a:rPr>
              <a:t> = random parameters that may vary across</a:t>
            </a:r>
            <a:br>
              <a:rPr lang="en-US" sz="2000" smtClean="0">
                <a:sym typeface="Symbol" pitchFamily="18" charset="2"/>
              </a:rPr>
            </a:br>
            <a:r>
              <a:rPr lang="en-US" sz="2000" smtClean="0">
                <a:sym typeface="Symbol" pitchFamily="18" charset="2"/>
              </a:rPr>
              <a:t>         individuals and across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Maintain I.I.D. assumption for </a:t>
            </a:r>
            <a:r>
              <a:rPr lang="en-US" sz="2400" smtClean="0">
                <a:sym typeface="Symbol" pitchFamily="18" charset="2"/>
              </a:rPr>
              <a:t></a:t>
            </a:r>
            <a:r>
              <a:rPr lang="en-US" sz="2400" baseline="-25000" smtClean="0">
                <a:sym typeface="Symbol" pitchFamily="18" charset="2"/>
              </a:rPr>
              <a:t>ijt</a:t>
            </a:r>
            <a:r>
              <a:rPr lang="en-US" sz="2400" smtClean="0">
                <a:sym typeface="Symbol" pitchFamily="18" charset="2"/>
              </a:rPr>
              <a:t> </a:t>
            </a:r>
            <a:r>
              <a:rPr lang="en-US" sz="2000" smtClean="0">
                <a:sym typeface="Symbol" pitchFamily="18" charset="2"/>
              </a:rPr>
              <a:t>(given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2800" b="1" smtClean="0"/>
              <a:t>Continuous Random Variation </a:t>
            </a:r>
            <a:br>
              <a:rPr lang="en-US" sz="2800" b="1" smtClean="0"/>
            </a:br>
            <a:r>
              <a:rPr lang="en-US" sz="2800" b="1" smtClean="0"/>
              <a:t>in Preference Weights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981200" y="2032000"/>
          <a:ext cx="5741988" cy="3848100"/>
        </p:xfrm>
        <a:graphic>
          <a:graphicData uri="http://schemas.openxmlformats.org/presentationml/2006/ole">
            <p:oleObj spid="_x0000_s237570" name="Equation" r:id="rId4" imgW="3581280" imgH="2400120" progId="Equation.DSMT4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057400" y="3124200"/>
            <a:ext cx="28194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2057400" y="4953000"/>
            <a:ext cx="5334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0668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b="1" smtClean="0"/>
              <a:t>The Random Parameters Logit Model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250950" y="1943100"/>
          <a:ext cx="6553200" cy="1092200"/>
        </p:xfrm>
        <a:graphic>
          <a:graphicData uri="http://schemas.openxmlformats.org/presentationml/2006/ole">
            <p:oleObj spid="_x0000_s238594" name="Equation" r:id="rId4" imgW="3124080" imgH="520560" progId="Equation.DSMT4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33475" y="4419600"/>
          <a:ext cx="4946650" cy="1562100"/>
        </p:xfrm>
        <a:graphic>
          <a:graphicData uri="http://schemas.openxmlformats.org/presentationml/2006/ole">
            <p:oleObj spid="_x0000_s238595" name="Equation" r:id="rId5" imgW="2412720" imgH="761760" progId="Equation.DSMT4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66800" y="3292475"/>
            <a:ext cx="723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Multiple choice situations: Independent conditioned on the individual specific parameters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066800" y="1981200"/>
            <a:ext cx="68580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066800" y="4419600"/>
            <a:ext cx="5181600" cy="1524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Modeling Variations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924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Parameter specification</a:t>
            </a:r>
          </a:p>
          <a:p>
            <a:pPr lvl="1" eaLnBrk="1" hangingPunct="1">
              <a:defRPr/>
            </a:pPr>
            <a:r>
              <a:rPr lang="en-US" sz="2000" smtClean="0"/>
              <a:t>“Nonrandom” – variance = 0</a:t>
            </a:r>
          </a:p>
          <a:p>
            <a:pPr lvl="1" eaLnBrk="1" hangingPunct="1">
              <a:defRPr/>
            </a:pPr>
            <a:r>
              <a:rPr lang="en-US" sz="2000" smtClean="0"/>
              <a:t>Correlation across parameters – random parts correlated</a:t>
            </a:r>
          </a:p>
          <a:p>
            <a:pPr lvl="1" eaLnBrk="1" hangingPunct="1">
              <a:defRPr/>
            </a:pPr>
            <a:r>
              <a:rPr lang="en-US" sz="2000" smtClean="0"/>
              <a:t>Fixed mean – not to be estimated. Free variance</a:t>
            </a:r>
          </a:p>
          <a:p>
            <a:pPr lvl="1" eaLnBrk="1" hangingPunct="1">
              <a:defRPr/>
            </a:pPr>
            <a:r>
              <a:rPr lang="en-US" sz="2000" smtClean="0"/>
              <a:t>Fixed range – mean estimated, triangular from 0 to 2</a:t>
            </a:r>
            <a:r>
              <a:rPr lang="en-US" smtClean="0">
                <a:sym typeface="Symbol" pitchFamily="18" charset="2"/>
              </a:rPr>
              <a:t>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Hierarchical structure - 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ik</a:t>
            </a:r>
            <a:r>
              <a:rPr lang="en-US" smtClean="0">
                <a:sym typeface="Symbol" pitchFamily="18" charset="2"/>
              </a:rPr>
              <a:t> = </a:t>
            </a:r>
            <a:r>
              <a:rPr lang="en-US" baseline="-25000" smtClean="0">
                <a:sym typeface="Symbol" pitchFamily="18" charset="2"/>
              </a:rPr>
              <a:t>k</a:t>
            </a:r>
            <a:r>
              <a:rPr lang="en-US" smtClean="0">
                <a:sym typeface="Symbol" pitchFamily="18" charset="2"/>
              </a:rPr>
              <a:t> + </a:t>
            </a:r>
            <a:r>
              <a:rPr lang="en-US" sz="2000" b="1" smtClean="0">
                <a:sym typeface="Symbol" pitchFamily="18" charset="2"/>
              </a:rPr>
              <a:t></a:t>
            </a:r>
            <a:r>
              <a:rPr lang="en-US" sz="2000" baseline="-25000" smtClean="0">
                <a:sym typeface="Symbol" pitchFamily="18" charset="2"/>
              </a:rPr>
              <a:t>k</a:t>
            </a:r>
            <a:r>
              <a:rPr lang="en-US" sz="2000" smtClean="0">
                <a:sym typeface="Symbol" pitchFamily="18" charset="2"/>
              </a:rPr>
              <a:t>’</a:t>
            </a:r>
            <a:r>
              <a:rPr lang="en-US" sz="2000" b="1" smtClean="0">
                <a:sym typeface="Symbol" pitchFamily="18" charset="2"/>
              </a:rPr>
              <a:t>h</a:t>
            </a:r>
            <a:r>
              <a:rPr lang="en-US" sz="2000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>
              <a:defRPr/>
            </a:pPr>
            <a:r>
              <a:rPr lang="en-US" sz="2400" smtClean="0">
                <a:sym typeface="Symbol" pitchFamily="18" charset="2"/>
              </a:rPr>
              <a:t>Stochastic specification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Normal, uniform, triangular (tent) distributions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Strictly positive – lognormal parameters (e.g., on income)</a:t>
            </a:r>
          </a:p>
          <a:p>
            <a:pPr lvl="1" eaLnBrk="1" hangingPunct="1">
              <a:defRPr/>
            </a:pPr>
            <a:r>
              <a:rPr lang="en-US" sz="2000" smtClean="0">
                <a:sym typeface="Symbol" pitchFamily="18" charset="2"/>
              </a:rPr>
              <a:t>Autoregressive:  v(i,t,k) = u(i,t,k) + r(k)v(i,t-1,k) [this picks up time effects in multiple choice situations, e.g., fatigue.]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Estimating the Model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3838" cy="4302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414463" y="2030413"/>
          <a:ext cx="5461000" cy="1349375"/>
        </p:xfrm>
        <a:graphic>
          <a:graphicData uri="http://schemas.openxmlformats.org/presentationml/2006/ole">
            <p:oleObj spid="_x0000_s239618" name="Equation" r:id="rId4" imgW="3288960" imgH="812520" progId="Equation.DSMT4">
              <p:embed/>
            </p:oleObj>
          </a:graphicData>
        </a:graphic>
      </p:graphicFrame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685800" y="4114800"/>
            <a:ext cx="769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1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 all “fixed”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parameters</a:t>
            </a:r>
            <a:endParaRPr lang="en-US" sz="2400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Denote by </a:t>
            </a:r>
            <a:r>
              <a:rPr lang="en-US" sz="2400" b="1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</a:t>
            </a:r>
            <a:r>
              <a:rPr lang="en-US" sz="2400" baseline="-250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2i 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all </a:t>
            </a:r>
            <a:r>
              <a:rPr lang="en-US" sz="240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random and hierarchical </a:t>
            </a:r>
            <a:r>
              <a:rPr lang="en-US" sz="2400" smtClean="0">
                <a:solidFill>
                  <a:srgbClr val="000000"/>
                </a:solidFill>
                <a:latin typeface="Tahoma" pitchFamily="34" charset="0"/>
                <a:sym typeface="Symbol" pitchFamily="18" charset="2"/>
              </a:rPr>
              <a:t>parameters</a:t>
            </a:r>
            <a:endParaRPr lang="en-US" sz="2400" b="1">
              <a:solidFill>
                <a:srgbClr val="000000"/>
              </a:solidFill>
              <a:latin typeface="Tahoma" pitchFamily="34" charset="0"/>
              <a:sym typeface="Symbol" pitchFamily="18" charset="2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295400" y="1981200"/>
            <a:ext cx="5715000" cy="16002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the RPL Model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858000" cy="3352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Estimation: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                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2it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Δ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h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  Uncorrelated: </a:t>
            </a:r>
            <a:r>
              <a:rPr lang="el-GR" sz="2000" b="1" smtClean="0">
                <a:solidFill>
                  <a:srgbClr val="000000"/>
                </a:solidFill>
                <a:sym typeface="Symbol" pitchFamily="18" charset="2"/>
              </a:rPr>
              <a:t>Γ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is diagonal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			  Autocorrelated: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=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Rv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i,t-1</a:t>
            </a: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 + </a:t>
            </a:r>
            <a:r>
              <a:rPr lang="en-US" sz="2000" b="1" smtClean="0">
                <a:solidFill>
                  <a:srgbClr val="000000"/>
                </a:solidFill>
                <a:sym typeface="Symbol" pitchFamily="18" charset="2"/>
              </a:rPr>
              <a:t>u</a:t>
            </a:r>
            <a:r>
              <a:rPr lang="en-US" sz="2000" baseline="-25000" smtClean="0">
                <a:solidFill>
                  <a:srgbClr val="000000"/>
                </a:solidFill>
                <a:sym typeface="Symbol" pitchFamily="18" charset="2"/>
              </a:rPr>
              <a:t>i,t</a:t>
            </a:r>
            <a:endParaRPr lang="en-US" sz="2000" smtClean="0">
              <a:solidFill>
                <a:srgbClr val="000000"/>
              </a:solidFill>
              <a:sym typeface="Symbol" pitchFamily="18" charset="2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(1)  Estimate “structural parameters”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(2)  Estimate individual specific utility parameters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000000"/>
                </a:solidFill>
                <a:sym typeface="Symbol" pitchFamily="18" charset="2"/>
              </a:rPr>
              <a:t>(3)  Estimate elasticities, etc.</a:t>
            </a:r>
            <a:endParaRPr lang="el-GR" sz="2000" smtClean="0">
              <a:solidFill>
                <a:srgbClr val="000000"/>
              </a:solidFill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Classical Estimation Platform: </a:t>
            </a:r>
            <a:br>
              <a:rPr lang="en-US" sz="3200" b="1" smtClean="0"/>
            </a:br>
            <a:r>
              <a:rPr lang="en-US" sz="3200" b="1" smtClean="0"/>
              <a:t>The Likelihood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133600" y="2286000"/>
          <a:ext cx="4886325" cy="2930525"/>
        </p:xfrm>
        <a:graphic>
          <a:graphicData uri="http://schemas.openxmlformats.org/presentationml/2006/ole">
            <p:oleObj spid="_x0000_s240642" name="Equation" r:id="rId4" imgW="2667000" imgH="1600200" progId="Equation.DSMT4">
              <p:embed/>
            </p:oleObj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43000" y="5334000"/>
            <a:ext cx="7543800" cy="7381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latin typeface="Arial" pitchFamily="34" charset="0"/>
                <a:cs typeface="Arial" pitchFamily="34" charset="0"/>
              </a:rPr>
              <a:t>Expected value over all possible realizations of </a:t>
            </a:r>
            <a:r>
              <a:rPr lang="en-US" sz="2400" b="1">
                <a:latin typeface="Arial" pitchFamily="34" charset="0"/>
                <a:cs typeface="Arial" pitchFamily="34" charset="0"/>
                <a:sym typeface="Symbol" pitchFamily="18" charset="2"/>
              </a:rPr>
              <a:t></a:t>
            </a:r>
            <a:r>
              <a:rPr lang="en-US" b="1" baseline="-25000">
                <a:latin typeface="Arial" pitchFamily="34" charset="0"/>
                <a:cs typeface="Arial" pitchFamily="34" charset="0"/>
                <a:sym typeface="Symbol" pitchFamily="18" charset="2"/>
              </a:rPr>
              <a:t>i</a:t>
            </a:r>
            <a:r>
              <a:rPr lang="en-US" b="1">
                <a:latin typeface="Arial" pitchFamily="34" charset="0"/>
                <a:cs typeface="Arial" pitchFamily="34" charset="0"/>
                <a:sym typeface="Symbol" pitchFamily="18" charset="2"/>
              </a:rPr>
              <a:t> (according to the estimated asymptotic distribution). I.e., over all possible samples.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Simulation Based Estimation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153400" cy="4648200"/>
          </a:xfrm>
        </p:spPr>
        <p:txBody>
          <a:bodyPr/>
          <a:lstStyle/>
          <a:p>
            <a:pPr eaLnBrk="1" hangingPunct="1"/>
            <a:r>
              <a:rPr lang="en-US" sz="2400" smtClean="0"/>
              <a:t>Choice probability = P[data |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h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Need to integrate out the unobserved random term</a:t>
            </a:r>
          </a:p>
          <a:p>
            <a:pPr eaLnBrk="1" hangingPunct="1"/>
            <a:r>
              <a:rPr lang="en-US" sz="2400" smtClean="0">
                <a:sym typeface="Symbol" pitchFamily="18" charset="2"/>
              </a:rPr>
              <a:t>E{</a:t>
            </a:r>
            <a:r>
              <a:rPr lang="en-US" sz="2400" smtClean="0"/>
              <a:t>P[data |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smtClean="0">
                <a:sym typeface="Symbol" pitchFamily="18" charset="2"/>
              </a:rPr>
              <a:t>(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Δ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l-GR" sz="2400" b="1" smtClean="0">
                <a:sym typeface="Symbol" pitchFamily="18" charset="2"/>
              </a:rPr>
              <a:t>Γ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R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h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,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)]}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sym typeface="Symbol" pitchFamily="18" charset="2"/>
              </a:rPr>
              <a:t>            =      P[…|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]f(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r>
              <a:rPr lang="en-US" sz="2400" smtClean="0">
                <a:sym typeface="Symbol" pitchFamily="18" charset="2"/>
              </a:rPr>
              <a:t>)d</a:t>
            </a:r>
            <a:r>
              <a:rPr lang="en-US" sz="2400" b="1" smtClean="0">
                <a:sym typeface="Symbol" pitchFamily="18" charset="2"/>
              </a:rPr>
              <a:t>v</a:t>
            </a:r>
            <a:r>
              <a:rPr lang="en-US" sz="2400" baseline="-25000" smtClean="0">
                <a:sym typeface="Symbol" pitchFamily="18" charset="2"/>
              </a:rPr>
              <a:t>i,t</a:t>
            </a:r>
            <a:endParaRPr lang="en-US" sz="2400" smtClean="0">
              <a:sym typeface="Symbol" pitchFamily="18" charset="2"/>
            </a:endParaRPr>
          </a:p>
          <a:p>
            <a:pPr eaLnBrk="1" hangingPunct="1">
              <a:buNone/>
            </a:pPr>
            <a:endParaRPr lang="en-US" sz="2400" smtClean="0">
              <a:sym typeface="Symbol" pitchFamily="18" charset="2"/>
            </a:endParaRPr>
          </a:p>
          <a:p>
            <a:pPr eaLnBrk="1" hangingPunct="1"/>
            <a:r>
              <a:rPr lang="en-US" sz="2400" smtClean="0">
                <a:sym typeface="Symbol" pitchFamily="18" charset="2"/>
              </a:rPr>
              <a:t>Integration is done by simulation</a:t>
            </a:r>
            <a:endParaRPr lang="en-US" sz="2400" baseline="-25000" smtClean="0">
              <a:sym typeface="Symbol" pitchFamily="18" charset="2"/>
            </a:endParaRP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Draw values of </a:t>
            </a:r>
            <a:r>
              <a:rPr lang="en-US" sz="2000" b="1" smtClean="0">
                <a:sym typeface="Symbol" pitchFamily="18" charset="2"/>
              </a:rPr>
              <a:t>v</a:t>
            </a:r>
            <a:r>
              <a:rPr lang="en-US" sz="2000" smtClean="0">
                <a:sym typeface="Symbol" pitchFamily="18" charset="2"/>
              </a:rPr>
              <a:t> and compute </a:t>
            </a:r>
            <a:r>
              <a:rPr lang="en-US" sz="2000" b="1" smtClean="0">
                <a:sym typeface="Symbol" pitchFamily="18" charset="2"/>
              </a:rPr>
              <a:t></a:t>
            </a:r>
            <a:r>
              <a:rPr lang="en-US" sz="2000" smtClean="0">
                <a:sym typeface="Symbol" pitchFamily="18" charset="2"/>
              </a:rPr>
              <a:t> then probabilities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Average many draws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Maximize the sum of the logs of the averages</a:t>
            </a:r>
          </a:p>
          <a:p>
            <a:pPr lvl="1" eaLnBrk="1" hangingPunct="1"/>
            <a:r>
              <a:rPr lang="en-US" sz="2000" smtClean="0">
                <a:sym typeface="Symbol" pitchFamily="18" charset="2"/>
              </a:rPr>
              <a:t>(See Train[Cambridge, 2003] on simulation methods.)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2057400" y="2971800"/>
          <a:ext cx="441325" cy="533400"/>
        </p:xfrm>
        <a:graphic>
          <a:graphicData uri="http://schemas.openxmlformats.org/presentationml/2006/ole">
            <p:oleObj spid="_x0000_s241666" name="Equation" r:id="rId4" imgW="241195" imgH="29197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Maximum Simulated Likelihood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057400" y="2670175"/>
          <a:ext cx="5360988" cy="1749425"/>
        </p:xfrm>
        <a:graphic>
          <a:graphicData uri="http://schemas.openxmlformats.org/presentationml/2006/ole">
            <p:oleObj spid="_x0000_s242690" name="Equation" r:id="rId4" imgW="3035300" imgH="990600" progId="Equation.DSMT4">
              <p:embed/>
            </p:oleObj>
          </a:graphicData>
        </a:graphic>
      </p:graphicFrame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33400" y="1905000"/>
            <a:ext cx="67056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Arial" pitchFamily="34" charset="0"/>
                <a:cs typeface="Arial" pitchFamily="34" charset="0"/>
              </a:rPr>
              <a:t>T</a:t>
            </a:r>
            <a:r>
              <a:rPr lang="en-US" b="1">
                <a:latin typeface="Arial" pitchFamily="34" charset="0"/>
                <a:cs typeface="Arial" pitchFamily="34" charset="0"/>
              </a:rPr>
              <a:t>rue log likelihood</a:t>
            </a:r>
          </a:p>
        </p:txBody>
      </p: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070100" y="5102225"/>
          <a:ext cx="4559300" cy="1146175"/>
        </p:xfrm>
        <a:graphic>
          <a:graphicData uri="http://schemas.openxmlformats.org/presentationml/2006/ole">
            <p:oleObj spid="_x0000_s242691" name="Equation" r:id="rId5" imgW="2628900" imgH="660400" progId="Equation.DSMT4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3400" y="4419600"/>
            <a:ext cx="60198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latin typeface="Arial" pitchFamily="34" charset="0"/>
                <a:cs typeface="Arial" pitchFamily="34" charset="0"/>
              </a:rPr>
              <a:t>S</a:t>
            </a:r>
            <a:r>
              <a:rPr lang="en-US" b="1">
                <a:latin typeface="Arial" pitchFamily="34" charset="0"/>
                <a:cs typeface="Arial" pitchFamily="34" charset="0"/>
              </a:rPr>
              <a:t>imulated log likelihood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Model Extensions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AR(1):  w</a:t>
            </a:r>
            <a:r>
              <a:rPr lang="en-US" sz="2400" baseline="-25000" smtClean="0"/>
              <a:t>i,k,t</a:t>
            </a:r>
            <a:r>
              <a:rPr lang="en-US" sz="2400" smtClean="0"/>
              <a:t>  =  </a:t>
            </a:r>
            <a:r>
              <a:rPr lang="el-GR" sz="2400" smtClean="0"/>
              <a:t>ρ</a:t>
            </a:r>
            <a:r>
              <a:rPr lang="en-US" sz="2400" baseline="-25000" smtClean="0"/>
              <a:t>k</a:t>
            </a:r>
            <a:r>
              <a:rPr lang="en-US" sz="2400" smtClean="0"/>
              <a:t>w</a:t>
            </a:r>
            <a:r>
              <a:rPr lang="en-US" sz="2400" baseline="-25000" smtClean="0"/>
              <a:t>i,k,t-1</a:t>
            </a:r>
            <a:r>
              <a:rPr lang="en-US" sz="2400" smtClean="0"/>
              <a:t>  +  v</a:t>
            </a:r>
            <a:r>
              <a:rPr lang="en-US" sz="2400" baseline="-25000" smtClean="0"/>
              <a:t>i,k,t</a:t>
            </a:r>
            <a:endParaRPr lang="en-US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    Dynamic effects in the model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Restricting sign – lognormal distribution: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Restricting Range and Sign: Using triangular distribution and range = 0 to 2</a:t>
            </a:r>
            <a:r>
              <a:rPr lang="en-US" sz="2400" smtClean="0">
                <a:sym typeface="Symbol" pitchFamily="18" charset="2"/>
              </a:rPr>
              <a:t>.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ym typeface="Symbol" pitchFamily="18" charset="2"/>
              </a:rPr>
              <a:t>Heteroscedasticity and heterogeneity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667000" y="3733800"/>
          <a:ext cx="4494213" cy="632856"/>
        </p:xfrm>
        <a:graphic>
          <a:graphicData uri="http://schemas.openxmlformats.org/presentationml/2006/ole">
            <p:oleObj spid="_x0000_s244738" name="Equation" r:id="rId4" imgW="1714320" imgH="241200" progId="Equation.DSMT4">
              <p:embed/>
            </p:oleObj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3108325" y="1828800"/>
          <a:ext cx="2928938" cy="584200"/>
        </p:xfrm>
        <a:graphic>
          <a:graphicData uri="http://schemas.openxmlformats.org/presentationml/2006/ole">
            <p:oleObj spid="_x0000_s244739" name="Equation" r:id="rId5" imgW="1130040" imgH="228600" progId="Equation.DSMT4">
              <p:embed/>
            </p:oleObj>
          </a:graphicData>
        </a:graphic>
      </p:graphicFrame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3048000" y="5791200"/>
          <a:ext cx="2895600" cy="618612"/>
        </p:xfrm>
        <a:graphic>
          <a:graphicData uri="http://schemas.openxmlformats.org/presentationml/2006/ole">
            <p:oleObj spid="_x0000_s244740" name="Equation" r:id="rId6" imgW="1129810" imgH="241195" progId="Equation.DSMT4">
              <p:embed/>
            </p:oleObj>
          </a:graphicData>
        </a:graphic>
      </p:graphicFrame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819400" y="18288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2438400" y="3733800"/>
            <a:ext cx="54102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2590800" y="5791200"/>
            <a:ext cx="3733800" cy="609600"/>
          </a:xfrm>
          <a:prstGeom prst="rect">
            <a:avLst/>
          </a:prstGeom>
          <a:solidFill>
            <a:srgbClr val="FF3300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eaLnBrk="1" hangingPunct="1"/>
            <a:r>
              <a:rPr lang="en-US" b="1" smtClean="0"/>
              <a:t>Application: Shoe Brand Choice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2057400"/>
            <a:ext cx="6934200" cy="3886200"/>
          </a:xfrm>
        </p:spPr>
        <p:txBody>
          <a:bodyPr/>
          <a:lstStyle/>
          <a:p>
            <a:pPr eaLnBrk="1" hangingPunct="1"/>
            <a:r>
              <a:rPr lang="en-US" smtClean="0"/>
              <a:t>S</a:t>
            </a:r>
            <a:r>
              <a:rPr lang="en-US" sz="2000" smtClean="0"/>
              <a:t>imulated Data: Stated Choice, </a:t>
            </a:r>
          </a:p>
          <a:p>
            <a:pPr lvl="1"/>
            <a:r>
              <a:rPr lang="en-US" sz="1600" smtClean="0"/>
              <a:t>400 respondents, </a:t>
            </a:r>
          </a:p>
          <a:p>
            <a:pPr lvl="1"/>
            <a:r>
              <a:rPr lang="en-US" sz="1600" smtClean="0"/>
              <a:t>8 choice situations, 3,200 observations</a:t>
            </a:r>
          </a:p>
          <a:p>
            <a:pPr eaLnBrk="1" hangingPunct="1"/>
            <a:r>
              <a:rPr lang="en-US" smtClean="0"/>
              <a:t>3</a:t>
            </a:r>
            <a:r>
              <a:rPr lang="en-US" sz="2000" smtClean="0"/>
              <a:t> choice/attributes + NONE</a:t>
            </a:r>
          </a:p>
          <a:p>
            <a:pPr lvl="1" eaLnBrk="1" hangingPunct="1"/>
            <a:r>
              <a:rPr lang="en-US" sz="1600" smtClean="0"/>
              <a:t>Fashion = High / Low</a:t>
            </a:r>
          </a:p>
          <a:p>
            <a:pPr lvl="1" eaLnBrk="1" hangingPunct="1"/>
            <a:r>
              <a:rPr lang="en-US" sz="1600" smtClean="0"/>
              <a:t>Quality = High / Low</a:t>
            </a:r>
          </a:p>
          <a:p>
            <a:pPr lvl="1" eaLnBrk="1" hangingPunct="1"/>
            <a:r>
              <a:rPr lang="en-US" sz="1600" smtClean="0"/>
              <a:t>Price = 25/50/75,100 coded 1,2,3,4</a:t>
            </a:r>
          </a:p>
          <a:p>
            <a:pPr eaLnBrk="1" hangingPunct="1"/>
            <a:r>
              <a:rPr lang="en-US" smtClean="0"/>
              <a:t>H</a:t>
            </a:r>
            <a:r>
              <a:rPr lang="en-US" sz="2000" smtClean="0"/>
              <a:t>eterogeneity: Sex (Male=1), Age (&lt;25, 25-39, 40+)</a:t>
            </a:r>
          </a:p>
          <a:p>
            <a:pPr eaLnBrk="1" hangingPunct="1"/>
            <a:r>
              <a:rPr lang="en-US" smtClean="0"/>
              <a:t>U</a:t>
            </a:r>
            <a:r>
              <a:rPr lang="en-US" sz="2000" smtClean="0"/>
              <a:t>nderlying data generated by a 3 class latent class process (100, 200, 100 in classes)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343775" cy="52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Arial" pitchFamily="34" charset="0"/>
                <a:cs typeface="Arial" pitchFamily="34" charset="0"/>
              </a:rPr>
              <a:t>Stated Choice Experiment: Unlabeled Alternatives, One Observation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0" y="1676400"/>
            <a:ext cx="533400" cy="48320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t=1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t=2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t=3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t=4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t=5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t=6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t=7</a:t>
            </a: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endParaRPr lang="en-US" sz="1400" b="1" smtClean="0">
              <a:latin typeface="Arial" pitchFamily="34" charset="0"/>
              <a:cs typeface="Arial" pitchFamily="34" charset="0"/>
            </a:endParaRPr>
          </a:p>
          <a:p>
            <a:r>
              <a:rPr lang="en-US" sz="1400" b="1" smtClean="0">
                <a:latin typeface="Arial" pitchFamily="34" charset="0"/>
                <a:cs typeface="Arial" pitchFamily="34" charset="0"/>
              </a:rPr>
              <a:t>t=8</a:t>
            </a:r>
            <a:endParaRPr lang="en-US" sz="14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Modeling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Alternative approach to building cross choice correlation</a:t>
            </a:r>
          </a:p>
          <a:p>
            <a:pPr eaLnBrk="1" hangingPunct="1">
              <a:defRPr/>
            </a:pPr>
            <a:r>
              <a:rPr lang="en-US" sz="2400" smtClean="0"/>
              <a:t>Common ‘effects.’  W</a:t>
            </a:r>
            <a:r>
              <a:rPr lang="en-US" sz="2400" baseline="-25000" smtClean="0"/>
              <a:t>i</a:t>
            </a:r>
            <a:r>
              <a:rPr lang="en-US" sz="2400" smtClean="0"/>
              <a:t> is a ‘random individual effect.’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52413" y="3352800"/>
          <a:ext cx="8056562" cy="1781175"/>
        </p:xfrm>
        <a:graphic>
          <a:graphicData uri="http://schemas.openxmlformats.org/presentationml/2006/ole">
            <p:oleObj spid="_x0000_s245762" name="Equation" r:id="rId4" imgW="4368600" imgH="965160" progId="Equation.DSMT4">
              <p:embed/>
            </p:oleObj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7441722" y="3352800"/>
            <a:ext cx="990600" cy="1295400"/>
          </a:xfrm>
          <a:prstGeom prst="rect">
            <a:avLst/>
          </a:prstGeom>
          <a:solidFill>
            <a:srgbClr val="0066FF">
              <a:alpha val="14117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b="1" smtClean="0"/>
              <a:t>Implied Covariance Matrix</a:t>
            </a:r>
            <a:br>
              <a:rPr lang="en-US" b="1" smtClean="0"/>
            </a:br>
            <a:r>
              <a:rPr lang="en-US" b="1" smtClean="0"/>
              <a:t>Nested Logit Formulation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4572000"/>
          <a:ext cx="5802546" cy="1905000"/>
        </p:xfrm>
        <a:graphic>
          <a:graphicData uri="http://schemas.openxmlformats.org/presentationml/2006/ole">
            <p:oleObj spid="_x0000_s246786" name="Equation" r:id="rId4" imgW="5029200" imgH="1651000" progId="Equation.DSMT4">
              <p:embed/>
            </p:oleObj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209800"/>
            <a:ext cx="7315200" cy="2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Error Components Logit Model</a:t>
            </a: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457200" y="5686425"/>
            <a:ext cx="8229600" cy="369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Correlation = {0.0959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 / [1.6449 + 0.0959</a:t>
            </a:r>
            <a:r>
              <a:rPr lang="en-US" b="1" baseline="30000">
                <a:latin typeface="Courier New" pitchFamily="49" charset="0"/>
              </a:rPr>
              <a:t>2</a:t>
            </a:r>
            <a:r>
              <a:rPr lang="en-US" b="1">
                <a:latin typeface="Courier New" pitchFamily="49" charset="0"/>
              </a:rPr>
              <a:t>]}</a:t>
            </a:r>
            <a:r>
              <a:rPr lang="en-US" b="1" baseline="30000">
                <a:latin typeface="Courier New" pitchFamily="49" charset="0"/>
              </a:rPr>
              <a:t>1/2</a:t>
            </a:r>
            <a:r>
              <a:rPr lang="en-US" b="1">
                <a:latin typeface="Courier New" pitchFamily="49" charset="0"/>
              </a:rPr>
              <a:t> = 0.0954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83058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-4158.45044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 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ECM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1.47913***       .06971       21.218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1.01385***       .06580       15.409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-11.8052***       .86019      -13.724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.03363          .07441         .452   .6513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.09585***       .02529        3.791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endParaRPr lang="en-US"/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5943600" y="1617663"/>
            <a:ext cx="2971800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Appearance of Latent Random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Effects 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Extended MNL Model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47810" name="Equation" r:id="rId4" imgW="4737100" imgH="2032000" progId="Equation.DSMT4">
              <p:embed/>
            </p:oleObj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574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Utility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Extending the Basic MNL Model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48834" name="Equation" r:id="rId4" imgW="4737100" imgH="2032000" progId="Equation.DSMT4">
              <p:embed/>
            </p:oleObj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7200" y="2209800"/>
            <a:ext cx="5486400" cy="1752600"/>
          </a:xfrm>
          <a:prstGeom prst="rect">
            <a:avLst/>
          </a:prstGeom>
          <a:noFill/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457200" y="3505200"/>
            <a:ext cx="5486400" cy="0"/>
          </a:xfrm>
          <a:prstGeom prst="line">
            <a:avLst/>
          </a:prstGeom>
          <a:noFill/>
          <a:ln w="19050">
            <a:solidFill>
              <a:srgbClr val="00CC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467600" y="2209800"/>
            <a:ext cx="1143000" cy="1752600"/>
          </a:xfrm>
          <a:prstGeom prst="rect">
            <a:avLst/>
          </a:prstGeom>
          <a:solidFill>
            <a:srgbClr val="92D050">
              <a:alpha val="14117"/>
            </a:srgbClr>
          </a:solidFill>
          <a:ln w="2857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1752600"/>
            <a:ext cx="17526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Random Utility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Error Components Logit Model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49858" name="Equation" r:id="rId4" imgW="4737100" imgH="2032000" progId="Equation.DSMT4">
              <p:embed/>
            </p:oleObj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867400" y="2209800"/>
            <a:ext cx="1600200" cy="1752600"/>
          </a:xfrm>
          <a:prstGeom prst="rect">
            <a:avLst/>
          </a:prstGeom>
          <a:solidFill>
            <a:srgbClr val="92D050">
              <a:alpha val="14902"/>
            </a:srgbClr>
          </a:solidFill>
          <a:ln w="3810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876800"/>
            <a:ext cx="1905000" cy="838200"/>
          </a:xfrm>
          <a:prstGeom prst="rect">
            <a:avLst/>
          </a:prstGeom>
          <a:solidFill>
            <a:srgbClr val="92D050">
              <a:alpha val="14902"/>
            </a:srgbClr>
          </a:solidFill>
          <a:ln w="19050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38800" y="1676400"/>
            <a:ext cx="1981200" cy="33813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Error Components</a:t>
            </a:r>
          </a:p>
        </p:txBody>
      </p:sp>
      <p:cxnSp>
        <p:nvCxnSpPr>
          <p:cNvPr id="13319" name="Straight Connector 7"/>
          <p:cNvCxnSpPr>
            <a:cxnSpLocks noChangeShapeType="1"/>
          </p:cNvCxnSpPr>
          <p:nvPr/>
        </p:nvCxnSpPr>
        <p:spPr bwMode="auto">
          <a:xfrm>
            <a:off x="5867400" y="3476625"/>
            <a:ext cx="1600200" cy="158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smtClean="0"/>
              <a:t>Random Parameters Model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63563" y="2197100"/>
          <a:ext cx="8199437" cy="3517900"/>
        </p:xfrm>
        <a:graphic>
          <a:graphicData uri="http://schemas.openxmlformats.org/presentationml/2006/ole">
            <p:oleObj spid="_x0000_s250882" name="Equation" r:id="rId4" imgW="4737100" imgH="2032000" progId="Equation.DSMT4">
              <p:embed/>
            </p:oleObj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3962400"/>
            <a:ext cx="468313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990600" y="48006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auto">
          <a:xfrm>
            <a:off x="990600" y="3962400"/>
            <a:ext cx="5562600" cy="0"/>
          </a:xfrm>
          <a:prstGeom prst="line">
            <a:avLst/>
          </a:prstGeom>
          <a:noFill/>
          <a:ln w="19050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66294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4"/>
          <p:cNvSpPr>
            <a:spLocks noChangeArrowheads="1"/>
          </p:cNvSpPr>
          <p:nvPr/>
        </p:nvSpPr>
        <p:spPr bwMode="auto">
          <a:xfrm>
            <a:off x="1143000" y="3962400"/>
            <a:ext cx="3048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Heterogeneous (in the Means) </a:t>
            </a:r>
            <a:br>
              <a:rPr lang="en-US" sz="3200" b="1" smtClean="0"/>
            </a:br>
            <a:r>
              <a:rPr lang="en-US" sz="3200" b="1" smtClean="0"/>
              <a:t>Random Parameters Model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51906" name="Equation" r:id="rId4" imgW="4737100" imgH="2032000" progId="Equation.DSMT4">
              <p:embed/>
            </p:oleObj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Heterogeneity in Both </a:t>
            </a:r>
            <a:br>
              <a:rPr lang="en-US" sz="3200" b="1" smtClean="0"/>
            </a:br>
            <a:r>
              <a:rPr lang="en-US" sz="3200" b="1" smtClean="0"/>
              <a:t>Means and Variances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522288" y="2219325"/>
          <a:ext cx="8199437" cy="3517900"/>
        </p:xfrm>
        <a:graphic>
          <a:graphicData uri="http://schemas.openxmlformats.org/presentationml/2006/ole">
            <p:oleObj spid="_x0000_s252930" name="Equation" r:id="rId4" imgW="4737100" imgH="2032000" progId="Equation.DSMT4">
              <p:embed/>
            </p:oleObj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3962400"/>
            <a:ext cx="457200" cy="9144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582738" y="3962400"/>
            <a:ext cx="762000" cy="838200"/>
          </a:xfrm>
          <a:prstGeom prst="rect">
            <a:avLst/>
          </a:prstGeom>
          <a:solidFill>
            <a:srgbClr val="FF3300">
              <a:alpha val="14902"/>
            </a:srgbClr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90800" y="3962400"/>
            <a:ext cx="4038600" cy="838200"/>
          </a:xfrm>
          <a:prstGeom prst="rect">
            <a:avLst/>
          </a:prstGeom>
          <a:solidFill>
            <a:srgbClr val="0066FF">
              <a:alpha val="14902"/>
            </a:srgbClr>
          </a:solidFill>
          <a:ln w="381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304800"/>
          </a:xfrm>
          <a:prstGeom prst="rect">
            <a:avLst/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1219200" y="1219200"/>
            <a:ext cx="67056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Parms/Error Comps.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-4019.23544  (-4158.50286 for MNL)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Restricted log likelihood   -4436.14196  (Chi squared = 278.5)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Chi squared [  12 d.f.]       833.81303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Significance level            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McFadden Pseudo R-squared      .0939795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3200, K =  12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Information Criteria: Normalization=1/N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    Normalized   Unnormalized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AIC              2.51952     8062.47089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Fin.Smpl.AIC     2.51955     8062.56878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Bayes IC         2.54229     8135.32176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Hannan Quinn     2.52768     8088.58926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 coefficients -4436.1420  .0940 .0928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-4391.1804  .0847 .0836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At start values -4158.5029  .0335 .0323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50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RPL model with panel has     400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3200,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57200" y="1752600"/>
            <a:ext cx="5715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FASH|     .62768***       .13498        4.650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PRICE|   -7.60651***      1.08418       -7.016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QUAL|    1.07127***       .06732       15.913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ASC4|     .03874          .09017         .430   .6675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|Heterogeneity in mean, Parameter:Variable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FASH:AGE|    1.73176***       .15372       11.266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FAS0:AGE|     .71872***       .18592        3.866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PRIC:AGE|   -9.38055***      1.07578       -8.720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PRI0:AGE|   -4.33586***      1.20681       -3.593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|Distns. of RPs. Std.Devs or limits of triangular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NsFASH|     .88760***       .07976       11.128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 NsPRICE|    1.23440         1.95780         .631   .</a:t>
            </a:r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5284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|Heterogeneity in standard deviations</a:t>
            </a:r>
          </a:p>
          <a:p>
            <a:r>
              <a:rPr lang="de-DE" sz="1200" b="1" smtClean="0">
                <a:latin typeface="Courier New" pitchFamily="49" charset="0"/>
                <a:cs typeface="Courier New" pitchFamily="49" charset="0"/>
              </a:rPr>
              <a:t>        |(cF1, cF2, cP1, cP2 omitted...)</a:t>
            </a:r>
            <a:endParaRPr lang="de-DE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 .23165          .40495         .572   .5673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 .51260**        .23002        2.228   .0258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Note: ***, **, * = Significance at 1%, 5%, 10% level.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6248400" y="1817688"/>
            <a:ext cx="26670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Effects Logit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Model Appearance of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Latent Random Effects 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in Utilities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Alternative   E01 E02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BRAND1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BRAND2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BRAND3     | * |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NONE       |   | *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+-------------+---+---+</a:t>
            </a:r>
          </a:p>
          <a:p>
            <a:endParaRPr lang="en-US" sz="1200" b="1">
              <a:latin typeface="Courier New" pitchFamily="49" charset="0"/>
              <a:cs typeface="Courier New" pitchFamily="49" charset="0"/>
            </a:endParaRP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Heterogeneity  in  Means.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Delta:    2 rows, 2 cols.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  AGE25     AGE39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FASH    1.73176    .71872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PRICE  -9.38055  -4.33586</a:t>
            </a:r>
          </a:p>
          <a:p>
            <a:endParaRPr lang="en-US" sz="12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08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200" b="1" smtClean="0"/>
              <a:t>Estimated RP/ECL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4953000" cy="530225"/>
          </a:xfrm>
        </p:spPr>
        <p:txBody>
          <a:bodyPr/>
          <a:lstStyle/>
          <a:p>
            <a:pPr algn="l"/>
            <a:r>
              <a:rPr lang="en-US" sz="3600" b="1" smtClean="0"/>
              <a:t>Estimated Elasticities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57200" y="175260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Elasticity             averaged over observations.|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BRAND1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of all choices in model: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Elasticity effect of the attribute.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                    Mean    St.Dev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Choice=BRAND1            -.9210     .4661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.2773     .3053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.2971     .3370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.2781     .2804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BRAND2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.3055     .1911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Choice=BRAND2           -1.2692     .6179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Choice=BRAND3             .3195     .2127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.2934     .1711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Attribute is PRICE    in choice BRAND3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Choice=BRAND1             .3737     .2939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Choice=BRAND2             .3881     .3047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    Choice=BRAND3            -.7549     .4015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Choice=NONE               .3488     .2670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+---------------------------------------------------+</a:t>
            </a:r>
          </a:p>
          <a:p>
            <a:endParaRPr lang="en-US"/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5562600" y="1916113"/>
            <a:ext cx="297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Effects on probabilities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= Direct effect te.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      Mean St.Dev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BRAND1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BRAND1   -.8895  .3647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.2907  .2631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BRAND2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BRAND2  -1.2216  .3135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BRAND3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.3127  .1371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PRICE  in choice BRAND3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BRAND1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BRAND2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* BRAND3   -.7548  .3363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NONE      .3664  .2233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2514600" cy="3079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latin typeface="+mj-lt"/>
              </a:rPr>
              <a:t>Multinomial Logit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smtClean="0"/>
              <a:t>Estimating Individual Distributions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924800" cy="3657600"/>
          </a:xfrm>
        </p:spPr>
        <p:txBody>
          <a:bodyPr/>
          <a:lstStyle/>
          <a:p>
            <a:pPr eaLnBrk="1" hangingPunct="1"/>
            <a:r>
              <a:rPr lang="en-US" smtClean="0"/>
              <a:t>Form posterior estimates of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</a:t>
            </a:r>
            <a:endParaRPr lang="en-US" smtClean="0">
              <a:sym typeface="Symbol" pitchFamily="18" charset="2"/>
            </a:endParaRPr>
          </a:p>
          <a:p>
            <a:pPr eaLnBrk="1" hangingPunct="1"/>
            <a:r>
              <a:rPr lang="en-US" smtClean="0">
                <a:sym typeface="Symbol" pitchFamily="18" charset="2"/>
              </a:rPr>
              <a:t>Use the same methodology to estimate </a:t>
            </a:r>
            <a:r>
              <a:rPr lang="en-US" smtClean="0"/>
              <a:t>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baseline="30000" smtClean="0">
                <a:sym typeface="Symbol" pitchFamily="18" charset="2"/>
              </a:rPr>
              <a:t>2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 and Var</a:t>
            </a:r>
            <a:r>
              <a:rPr lang="en-US" smtClean="0"/>
              <a:t>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>
                <a:sym typeface="Symbol" pitchFamily="18" charset="2"/>
              </a:rPr>
              <a:t>]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Plot individual “confidence intervals” (assuming near normality)</a:t>
            </a:r>
          </a:p>
          <a:p>
            <a:pPr eaLnBrk="1" hangingPunct="1"/>
            <a:r>
              <a:rPr lang="en-US" smtClean="0">
                <a:sym typeface="Symbol" pitchFamily="18" charset="2"/>
              </a:rPr>
              <a:t>Sample from the distribution and plot kernel density estimates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What is the ‘Individual Estimate?’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657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smtClean="0">
                <a:latin typeface="+mj-lt"/>
              </a:rPr>
              <a:t>  </a:t>
            </a:r>
            <a:r>
              <a:rPr lang="en-US" sz="2400" smtClean="0"/>
              <a:t>Point estimate of mean, variance and range of</a:t>
            </a:r>
            <a:br>
              <a:rPr lang="en-US" sz="2400" smtClean="0"/>
            </a:br>
            <a:r>
              <a:rPr lang="en-US" sz="2400" smtClean="0"/>
              <a:t>   random variable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| 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Value is NOT an estimate of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 </a:t>
            </a:r>
            <a:r>
              <a:rPr lang="en-US" sz="2400" smtClean="0">
                <a:sym typeface="Symbol" pitchFamily="18" charset="2"/>
              </a:rPr>
              <a:t>; it is an estimate 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of E[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 | 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This would be the best estimate of the actual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realization </a:t>
            </a:r>
            <a:r>
              <a:rPr lang="en-US" sz="2400" b="1" smtClean="0">
                <a:sym typeface="Symbol" pitchFamily="18" charset="2"/>
              </a:rPr>
              <a:t></a:t>
            </a:r>
            <a:r>
              <a:rPr lang="en-US" sz="2400" baseline="-25000" smtClean="0">
                <a:sym typeface="Symbol" pitchFamily="18" charset="2"/>
              </a:rPr>
              <a:t>i</a:t>
            </a:r>
            <a:r>
              <a:rPr lang="en-US" sz="2400" smtClean="0">
                <a:sym typeface="Symbol" pitchFamily="18" charset="2"/>
              </a:rPr>
              <a:t>|data</a:t>
            </a:r>
            <a:r>
              <a:rPr lang="en-US" sz="2400" baseline="-25000" smtClean="0">
                <a:sym typeface="Symbol" pitchFamily="18" charset="2"/>
              </a:rPr>
              <a:t>i</a:t>
            </a:r>
            <a:endParaRPr lang="en-US" sz="2400" smtClean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An interval estimate would account for the sampling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‘variation’ in the estimator of </a:t>
            </a:r>
            <a:r>
              <a:rPr lang="el-GR" sz="2400" b="1" smtClean="0">
                <a:sym typeface="Symbol" pitchFamily="18" charset="2"/>
              </a:rPr>
              <a:t>Ω</a:t>
            </a:r>
            <a:r>
              <a:rPr lang="en-US" sz="2400" smtClean="0">
                <a:sym typeface="Symbol" pitchFamily="18" charset="2"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smtClean="0">
                <a:sym typeface="Symbol" pitchFamily="18" charset="2"/>
              </a:rPr>
              <a:t>   Bayesian counterpart to the preceding:  Posterior </a:t>
            </a:r>
            <a:br>
              <a:rPr lang="en-US" sz="2400" smtClean="0">
                <a:sym typeface="Symbol" pitchFamily="18" charset="2"/>
              </a:rPr>
            </a:br>
            <a:r>
              <a:rPr lang="en-US" sz="2400" smtClean="0">
                <a:sym typeface="Symbol" pitchFamily="18" charset="2"/>
              </a:rPr>
              <a:t>   mean and variance.  Same kind of plot could be done.</a:t>
            </a:r>
            <a:endParaRPr lang="el-GR" sz="240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smtClean="0"/>
              <a:t>Individual E[</a:t>
            </a:r>
            <a:r>
              <a:rPr lang="en-US" b="1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</a:t>
            </a:r>
            <a:r>
              <a:rPr lang="en-US" smtClean="0"/>
              <a:t>|data</a:t>
            </a:r>
            <a:r>
              <a:rPr lang="en-US" baseline="-25000" smtClean="0"/>
              <a:t>i</a:t>
            </a:r>
            <a:r>
              <a:rPr lang="en-US" smtClean="0"/>
              <a:t>] Estimates*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85800" y="5257800"/>
            <a:ext cx="8001000" cy="95410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The random parameters model is uncovering the latent class feature of the data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.</a:t>
            </a:r>
            <a:endParaRPr lang="en-US" b="1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sz="1600" b="1">
                <a:latin typeface="Arial" pitchFamily="34" charset="0"/>
                <a:cs typeface="Arial" pitchFamily="34" charset="0"/>
              </a:rPr>
              <a:t>*The intervals could be made wider to account for the sampling </a:t>
            </a:r>
            <a:br>
              <a:rPr lang="en-US" sz="1600" b="1">
                <a:latin typeface="Arial" pitchFamily="34" charset="0"/>
                <a:cs typeface="Arial" pitchFamily="34" charset="0"/>
              </a:rPr>
            </a:br>
            <a:r>
              <a:rPr lang="en-US" sz="1600" b="1">
                <a:latin typeface="Arial" pitchFamily="34" charset="0"/>
                <a:cs typeface="Arial" pitchFamily="34" charset="0"/>
              </a:rPr>
              <a:t>variability of the underlying (classical) parameter estimators.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8491538" cy="3429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cxnSp>
        <p:nvCxnSpPr>
          <p:cNvPr id="48133" name="Straight Connector 7"/>
          <p:cNvCxnSpPr>
            <a:cxnSpLocks noChangeShapeType="1"/>
          </p:cNvCxnSpPr>
          <p:nvPr/>
        </p:nvCxnSpPr>
        <p:spPr bwMode="auto">
          <a:xfrm rot="5400000" flipH="1" flipV="1">
            <a:off x="2143126" y="3219450"/>
            <a:ext cx="2438400" cy="3175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  <p:cxnSp>
        <p:nvCxnSpPr>
          <p:cNvPr id="48134" name="Straight Connector 8"/>
          <p:cNvCxnSpPr>
            <a:cxnSpLocks noChangeShapeType="1"/>
          </p:cNvCxnSpPr>
          <p:nvPr/>
        </p:nvCxnSpPr>
        <p:spPr bwMode="auto">
          <a:xfrm rot="5400000" flipH="1" flipV="1">
            <a:off x="5504657" y="3209131"/>
            <a:ext cx="2438400" cy="1587"/>
          </a:xfrm>
          <a:prstGeom prst="line">
            <a:avLst/>
          </a:prstGeom>
          <a:noFill/>
          <a:ln w="38100" algn="ctr">
            <a:solidFill>
              <a:srgbClr val="0099FF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530225"/>
          </a:xfrm>
        </p:spPr>
        <p:txBody>
          <a:bodyPr/>
          <a:lstStyle/>
          <a:p>
            <a:pPr algn="ctr" eaLnBrk="1" hangingPunct="1"/>
            <a:r>
              <a:rPr lang="en-US" sz="3200" b="1" smtClean="0"/>
              <a:t>WTP Application (Value of Time Saved)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5562600" cy="167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Estimating Willingness to Pay for</a:t>
            </a:r>
            <a:br>
              <a:rPr lang="en-US" smtClean="0"/>
            </a:br>
            <a:r>
              <a:rPr lang="en-US" smtClean="0"/>
              <a:t>Increments to an Attribute in a  </a:t>
            </a:r>
            <a:br>
              <a:rPr lang="en-US" smtClean="0"/>
            </a:br>
            <a:r>
              <a:rPr lang="en-US" smtClean="0"/>
              <a:t>Discrete Choice Model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438400" y="4343400"/>
          <a:ext cx="3409950" cy="1387475"/>
        </p:xfrm>
        <a:graphic>
          <a:graphicData uri="http://schemas.openxmlformats.org/presentationml/2006/ole">
            <p:oleObj spid="_x0000_s253954" name="Equation" r:id="rId4" imgW="1091726" imgH="444307" progId="Equation.DSMT4">
              <p:embed/>
            </p:oleObj>
          </a:graphicData>
        </a:graphic>
      </p:graphicFrame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5181600" y="3657600"/>
            <a:ext cx="228600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77000" y="4038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/>
              <a:t>Random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Extending the RP Model to WTP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76400"/>
            <a:ext cx="7467600" cy="30480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smtClean="0"/>
              <a:t>U</a:t>
            </a:r>
            <a:r>
              <a:rPr lang="en-US" smtClean="0"/>
              <a:t>se the model to estimate conditional</a:t>
            </a:r>
            <a:br>
              <a:rPr lang="en-US" smtClean="0"/>
            </a:br>
            <a:r>
              <a:rPr lang="en-US" smtClean="0"/>
              <a:t>   distributions for any function of</a:t>
            </a:r>
            <a:br>
              <a:rPr lang="en-US" smtClean="0"/>
            </a:br>
            <a:r>
              <a:rPr lang="en-US" smtClean="0"/>
              <a:t>   parameters</a:t>
            </a:r>
          </a:p>
          <a:p>
            <a:pPr eaLnBrk="1" hangingPunct="1">
              <a:buNone/>
            </a:pPr>
            <a:r>
              <a:rPr lang="en-US" sz="3600" smtClean="0"/>
              <a:t>W</a:t>
            </a:r>
            <a:r>
              <a:rPr lang="en-US" smtClean="0"/>
              <a:t>illingness to pay = -</a:t>
            </a:r>
            <a:r>
              <a:rPr lang="en-US" smtClean="0">
                <a:sym typeface="Symbol" pitchFamily="18" charset="2"/>
              </a:rPr>
              <a:t></a:t>
            </a:r>
            <a:r>
              <a:rPr lang="en-US" baseline="-25000" smtClean="0">
                <a:sym typeface="Symbol" pitchFamily="18" charset="2"/>
              </a:rPr>
              <a:t>i,time</a:t>
            </a:r>
            <a:r>
              <a:rPr lang="en-US" smtClean="0">
                <a:sym typeface="Symbol" pitchFamily="18" charset="2"/>
              </a:rPr>
              <a:t> / </a:t>
            </a:r>
            <a:r>
              <a:rPr lang="en-US" baseline="-25000" smtClean="0">
                <a:sym typeface="Symbol" pitchFamily="18" charset="2"/>
              </a:rPr>
              <a:t>i,cost</a:t>
            </a:r>
            <a:r>
              <a:rPr lang="en-US" smtClean="0">
                <a:sym typeface="Symbol" pitchFamily="18" charset="2"/>
              </a:rPr>
              <a:t> </a:t>
            </a:r>
          </a:p>
          <a:p>
            <a:pPr eaLnBrk="1" hangingPunct="1">
              <a:buNone/>
            </a:pPr>
            <a:r>
              <a:rPr lang="en-US" sz="3600" smtClean="0">
                <a:sym typeface="Symbol" pitchFamily="18" charset="2"/>
              </a:rPr>
              <a:t>U</a:t>
            </a:r>
            <a:r>
              <a:rPr lang="en-US" smtClean="0">
                <a:sym typeface="Symbol" pitchFamily="18" charset="2"/>
              </a:rPr>
              <a:t>se simulation method</a:t>
            </a:r>
          </a:p>
        </p:txBody>
      </p:sp>
      <p:graphicFrame>
        <p:nvGraphicFramePr>
          <p:cNvPr id="1843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4572000"/>
          <a:ext cx="6599238" cy="1828800"/>
        </p:xfrm>
        <a:graphic>
          <a:graphicData uri="http://schemas.openxmlformats.org/presentationml/2006/ole">
            <p:oleObj spid="_x0000_s254978" name="Equation" r:id="rId4" imgW="3390900" imgH="939800" progId="Equation.DSMT4">
              <p:embed/>
            </p:oleObj>
          </a:graphicData>
        </a:graphic>
      </p:graphicFrame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066800" y="4572000"/>
            <a:ext cx="6934200" cy="1905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Sumulation of WTP from </a:t>
            </a:r>
            <a:r>
              <a:rPr lang="en-US" sz="3600" b="1" smtClean="0">
                <a:sym typeface="Symbol" pitchFamily="18" charset="2"/>
              </a:rPr>
              <a:t></a:t>
            </a:r>
            <a:r>
              <a:rPr lang="en-US" sz="3600" b="1" i="1" baseline="-25000" smtClean="0">
                <a:sym typeface="Symbol" pitchFamily="18" charset="2"/>
              </a:rPr>
              <a:t>i</a:t>
            </a:r>
            <a:endParaRPr lang="en-US" sz="3600" b="1" i="1" smtClean="0"/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685800" y="2057400"/>
          <a:ext cx="7197725" cy="4064000"/>
        </p:xfrm>
        <a:graphic>
          <a:graphicData uri="http://schemas.openxmlformats.org/presentationml/2006/ole">
            <p:oleObj spid="_x0000_s256002" name="Equation" r:id="rId4" imgW="4216320" imgH="2387520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39825"/>
          </a:xfrm>
        </p:spPr>
        <p:txBody>
          <a:bodyPr/>
          <a:lstStyle/>
          <a:p>
            <a:pPr algn="ctr"/>
            <a:r>
              <a:rPr lang="en-US" sz="3600" b="1" smtClean="0"/>
              <a:t>A Generalized Mixed Logit Model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057400" y="1828800"/>
          <a:ext cx="5105400" cy="4300538"/>
        </p:xfrm>
        <a:graphic>
          <a:graphicData uri="http://schemas.openxmlformats.org/presentationml/2006/ole">
            <p:oleObj spid="_x0000_s260098" name="Equation" r:id="rId4" imgW="3060360" imgH="2577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pPr algn="ctr"/>
            <a:r>
              <a:rPr lang="en-US" sz="3600" smtClean="0"/>
              <a:t>Estimation in Willingness to Pay Space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3400" y="2133600"/>
          <a:ext cx="7961313" cy="3079750"/>
        </p:xfrm>
        <a:graphic>
          <a:graphicData uri="http://schemas.openxmlformats.org/presentationml/2006/ole">
            <p:oleObj spid="_x0000_s262146" name="Equation" r:id="rId4" imgW="4864100" imgH="1879600" progId="Equation.DSMT4">
              <p:embed/>
            </p:oleObj>
          </a:graphicData>
        </a:graphic>
      </p:graphicFrame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724400" y="2133600"/>
            <a:ext cx="1066800" cy="1371600"/>
          </a:xfrm>
          <a:prstGeom prst="rect">
            <a:avLst/>
          </a:prstGeom>
          <a:solidFill>
            <a:srgbClr val="CCECFF">
              <a:alpha val="21176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1676400"/>
            <a:ext cx="4724400" cy="304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latin typeface="+mj-lt"/>
              </a:rPr>
              <a:t>Both parameters in the WTP calculation are random.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219200" y="2133600"/>
            <a:ext cx="381000" cy="1371600"/>
          </a:xfrm>
          <a:prstGeom prst="rect">
            <a:avLst/>
          </a:prstGeom>
          <a:solidFill>
            <a:srgbClr val="FF3300">
              <a:alpha val="16078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Extended Formulation of the MNL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  Groups of similar alternatives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Compound Utility: U(Alt)=U(Alt|Branch)+U(branch)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  Behavioral implications – Correlations across branches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 flipH="1">
            <a:off x="1981200" y="3505200"/>
            <a:ext cx="990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971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Travel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209800" y="32004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Private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6096000" y="32004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Public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1600200" y="40068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Air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35052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Car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Train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Bus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6858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LIMB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533400" y="3200400"/>
            <a:ext cx="9906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BRANCH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685800" y="40703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TWIG</a:t>
            </a:r>
          </a:p>
        </p:txBody>
      </p:sp>
      <p:sp>
        <p:nvSpPr>
          <p:cNvPr id="23572" name="Rectangle 19"/>
          <p:cNvSpPr>
            <a:spLocks noChangeArrowheads="1"/>
          </p:cNvSpPr>
          <p:nvPr/>
        </p:nvSpPr>
        <p:spPr bwMode="auto">
          <a:xfrm>
            <a:off x="17526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Degenerate Branches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pPr>
              <a:buNone/>
            </a:pPr>
            <a:endParaRPr lang="en-US" sz="2400" smtClean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733800" y="22860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Choice Situation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057400" y="32004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Opt Out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Choose 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838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None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Brand2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Brand1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Brand3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533400" y="32004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Purchase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33400" y="4070350"/>
            <a:ext cx="14478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Brand</a:t>
            </a:r>
            <a:endParaRPr lang="en-US" sz="1600" b="1">
              <a:latin typeface="Tahoma" pitchFamily="34" charset="0"/>
            </a:endParaRP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057400" y="2286000"/>
            <a:ext cx="5943600" cy="2133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500" name="Text Box 17"/>
          <p:cNvSpPr txBox="1">
            <a:spLocks noChangeArrowheads="1"/>
          </p:cNvSpPr>
          <p:nvPr/>
        </p:nvSpPr>
        <p:spPr bwMode="auto">
          <a:xfrm>
            <a:off x="533400" y="2286000"/>
            <a:ext cx="1447800" cy="33855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smtClean="0">
                <a:latin typeface="Tahoma" pitchFamily="34" charset="0"/>
              </a:rPr>
              <a:t>Shoe Choice</a:t>
            </a:r>
            <a:endParaRPr lang="en-US" sz="16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792162"/>
          </a:xfrm>
        </p:spPr>
        <p:txBody>
          <a:bodyPr/>
          <a:lstStyle/>
          <a:p>
            <a:r>
              <a:rPr lang="en-US" smtClean="0"/>
              <a:t>Correlation Structure for a Two Level Model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229600" cy="3200400"/>
          </a:xfrm>
        </p:spPr>
        <p:txBody>
          <a:bodyPr/>
          <a:lstStyle/>
          <a:p>
            <a:r>
              <a:rPr lang="en-US" sz="2400" smtClean="0"/>
              <a:t>Within a branch</a:t>
            </a:r>
          </a:p>
          <a:p>
            <a:pPr lvl="1"/>
            <a:r>
              <a:rPr lang="en-US" sz="2000" smtClean="0"/>
              <a:t>Identical variances (IIA applies)</a:t>
            </a:r>
          </a:p>
          <a:p>
            <a:pPr lvl="1"/>
            <a:r>
              <a:rPr lang="en-US" sz="2000" smtClean="0"/>
              <a:t>Covariance (all same) = variance at higher level</a:t>
            </a:r>
          </a:p>
          <a:p>
            <a:r>
              <a:rPr lang="en-US" sz="2400" smtClean="0"/>
              <a:t>Branches have different variances (scale factors)</a:t>
            </a:r>
          </a:p>
          <a:p>
            <a:r>
              <a:rPr lang="en-US" sz="2400" smtClean="0"/>
              <a:t>Nested logit probabilities: Generalized Extreme Value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     Prob[Alt,Branch]  =  Prob(branch) * Prob(Alt|Branch)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1066800" y="4267200"/>
            <a:ext cx="7315200" cy="6858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mtClean="0"/>
              <a:t>Probabilities for a Nested Logit Model</a:t>
            </a:r>
          </a:p>
        </p:txBody>
      </p:sp>
      <p:graphicFrame>
        <p:nvGraphicFramePr>
          <p:cNvPr id="25603" name="Object 2"/>
          <p:cNvGraphicFramePr>
            <a:graphicFrameLocks noChangeAspect="1"/>
          </p:cNvGraphicFramePr>
          <p:nvPr/>
        </p:nvGraphicFramePr>
        <p:xfrm>
          <a:off x="990600" y="1654175"/>
          <a:ext cx="7546975" cy="4694238"/>
        </p:xfrm>
        <a:graphic>
          <a:graphicData uri="http://schemas.openxmlformats.org/presentationml/2006/ole">
            <p:oleObj spid="_x0000_s263170" name="Equation" r:id="rId4" imgW="4165600" imgH="2590800" progId="Equation.DSMT4">
              <p:embed/>
            </p:oleObj>
          </a:graphicData>
        </a:graphic>
      </p:graphicFrame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5334000" y="3352800"/>
            <a:ext cx="3200400" cy="9906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4572000" y="4876800"/>
            <a:ext cx="4038600" cy="9906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Estimation Strategy for Nested Logit Models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229600" cy="4530725"/>
          </a:xfrm>
        </p:spPr>
        <p:txBody>
          <a:bodyPr/>
          <a:lstStyle/>
          <a:p>
            <a:r>
              <a:rPr lang="en-US" sz="2400" b="1" smtClean="0"/>
              <a:t>Two step estimation</a:t>
            </a:r>
          </a:p>
          <a:p>
            <a:pPr lvl="1"/>
            <a:r>
              <a:rPr lang="en-US" sz="2000" smtClean="0"/>
              <a:t>For each branch, just fit MNL</a:t>
            </a:r>
          </a:p>
          <a:p>
            <a:pPr lvl="2"/>
            <a:r>
              <a:rPr lang="en-US" sz="1800" smtClean="0"/>
              <a:t>Loses efficiency – replicates coefficients</a:t>
            </a:r>
          </a:p>
          <a:p>
            <a:pPr lvl="2"/>
            <a:r>
              <a:rPr lang="en-US" sz="1800" smtClean="0"/>
              <a:t>Does not insure consistency with utility maximization</a:t>
            </a:r>
          </a:p>
          <a:p>
            <a:pPr lvl="1"/>
            <a:r>
              <a:rPr lang="en-US" sz="2000" smtClean="0"/>
              <a:t>For branch level, fit separate model, just including </a:t>
            </a:r>
            <a:r>
              <a:rPr lang="en-US" sz="2000" b="1" smtClean="0"/>
              <a:t>y</a:t>
            </a:r>
            <a:r>
              <a:rPr lang="en-US" sz="2000" smtClean="0"/>
              <a:t> and the inclusive values</a:t>
            </a:r>
          </a:p>
          <a:p>
            <a:pPr lvl="2"/>
            <a:r>
              <a:rPr lang="en-US" sz="1800" smtClean="0"/>
              <a:t>Again loses efficiency</a:t>
            </a:r>
          </a:p>
          <a:p>
            <a:pPr lvl="2"/>
            <a:r>
              <a:rPr lang="en-US" sz="1800" smtClean="0"/>
              <a:t>Not consistent with utility maximization – note the form of the </a:t>
            </a:r>
            <a:br>
              <a:rPr lang="en-US" sz="1800" smtClean="0"/>
            </a:br>
            <a:r>
              <a:rPr lang="en-US" sz="1800" smtClean="0"/>
              <a:t>branch probability</a:t>
            </a:r>
          </a:p>
          <a:p>
            <a:r>
              <a:rPr lang="en-US" sz="2400" b="1" smtClean="0"/>
              <a:t>Full information ML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Fit the entire model at once, imposing all restrictions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3"/>
          </a:xfrm>
        </p:spPr>
        <p:txBody>
          <a:bodyPr/>
          <a:lstStyle/>
          <a:p>
            <a:r>
              <a:rPr lang="en-US" smtClean="0"/>
              <a:t>Estimates of a Nested Logit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066800" y="1905000"/>
            <a:ext cx="76962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sz="2400" b="1">
              <a:solidFill>
                <a:schemeClr val="folHlink"/>
              </a:solidFill>
              <a:latin typeface="Tahoma" pitchFamily="34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  NLOGIT  	; Lhs=mode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Rhs=gc,ttme,invt,invc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Rh2=one,hinc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Choices=air,train,bus,car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Tree=Travel[Private(Air,Car),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		 Public(Train,Bus)]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    		; Show tree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Effects: invc(*)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Describe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latin typeface="Arial" charset="0"/>
              </a:rPr>
              <a:t>		; RU1  $  Selects branch normalization</a:t>
            </a:r>
            <a:r>
              <a:rPr lang="en-US" sz="2400">
                <a:solidFill>
                  <a:schemeClr val="folHlink"/>
                </a:solidFill>
                <a:latin typeface="Tahoma" pitchFamily="34" charset="0"/>
              </a:rPr>
              <a:t> </a:t>
            </a:r>
            <a:endParaRPr lang="en-US" sz="2400">
              <a:latin typeface="Tahoma" pitchFamily="34" charset="0"/>
            </a:endParaRP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447800" y="2057400"/>
            <a:ext cx="7239000" cy="38862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838200" y="1371600"/>
            <a:ext cx="7924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>
                <a:latin typeface="Courier New" pitchFamily="49" charset="0"/>
              </a:rPr>
              <a:t> </a:t>
            </a:r>
            <a:r>
              <a:rPr lang="en-US" sz="1200" b="1">
                <a:latin typeface="Courier New" pitchFamily="49" charset="0"/>
              </a:rPr>
              <a:t>Tree Structure Specified for the Nested Logit Model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Sample proportions are marginal, not conditional. 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Choices marked with * are excluded for the IIA test.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    (prop.)|Limb     (prop.)|Branch   (prop.)|Choice   (prop.)|Weight|IIA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Trunk{1} 1.00000|TRAVEL   1.00000|PRIVATE   .55714|AIR       .27619|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|CAR       .28095|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|PUBLIC    .44286|TRAIN     .30000|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                |                |                |BUS       .14286| 1.000|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200" b="1">
                <a:latin typeface="Courier New" pitchFamily="49" charset="0"/>
              </a:rPr>
              <a:t>----------------+----------------+----------------+----------------+------+---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Model Specification:  Table entry is the attribute that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multiplies the indicated parameter.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Choice |******| Parameter                               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1| GC       TTME     INVT     INVC     A_AIR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        |Row  2| AIR_HIN1 A_TRAIN  TRA_HIN3 A_BUS    BUS_HIN4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+--------+------+-----------------------------------------------+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|AIR     |     1| GC       TTME     INVT     INVC     Constant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HINC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|CAR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|TRAIN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Constant HINC     none     none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|BUS     |     1| GC       TTME     INVT     INVC     none      |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|        |     2| none     none     none     Constant HINC      |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+---------------------------------------------------------------+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62000" y="8382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7030A0"/>
                </a:solidFill>
                <a:latin typeface="Arial" charset="0"/>
              </a:rPr>
              <a:t>Model Structure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5595938" y="2590800"/>
            <a:ext cx="1524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90575"/>
          </a:xfrm>
        </p:spPr>
        <p:txBody>
          <a:bodyPr/>
          <a:lstStyle/>
          <a:p>
            <a:r>
              <a:rPr lang="en-US" smtClean="0"/>
              <a:t>MNL Starting Values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24000" y="1600200"/>
            <a:ext cx="6781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Discrete choice (multinomial logit)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Choice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-172.94366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Estimation based on N =    210, K =  10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R2=1-LogL/LogL* Log-L fncn R-sqrd R2Adj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Constants only   -283.7588  .3905 .3787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Chi-squared[ 7]          =    221.63022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Prob [ chi squared &gt; value ] =   .00000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.07578***       .01833        4.134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-.10289***       .01109       -9.280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-.01399***       .00267       -5.240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-.08044***       .01995       -4.032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4.37035***      1.05734        4.133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.00428          .01306         .327   .7434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5.91407***       .68993        8.572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-.05907***       .01471       -4.016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4.46269***       .72333        6.170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-.02295          .01592       -1.442   .1493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533400"/>
          </a:xfrm>
        </p:spPr>
        <p:txBody>
          <a:bodyPr/>
          <a:lstStyle/>
          <a:p>
            <a:r>
              <a:rPr lang="en-US" b="1" smtClean="0"/>
              <a:t>FIML Parameter Estimates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828800" y="1524000"/>
            <a:ext cx="64008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-166.64835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Random Utility Form 1:IVparms = LMDAb|l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.06579***       .01878        3.504   .0005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-.07738***       .01217       -6.358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-.01335***       .00270       -4.948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-.07046***       .02052       -3.433   .0006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2.49364**       1.01084        2.467   .0136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.00357          .01057         .337   .7358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3.49867***       .80634        4.339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TRA_HIN3|    -.03581***       .01379       -2.597   .0094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2.30142***       .81284        2.831   .0046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BUS_HIN4|    -.01128          .01459        -.773   .4395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2.16095***       .47193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1.56295***       .34500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nb-NO" sz="1200" b="1">
                <a:latin typeface="Courier New" pitchFamily="49" charset="0"/>
                <a:cs typeface="Courier New" pitchFamily="49" charset="0"/>
              </a:rPr>
              <a:t> PRIVATE|     .59351***       .12962        4.579   .0000</a:t>
            </a:r>
          </a:p>
          <a:p>
            <a:r>
              <a:rPr lang="fr-FR" sz="1200" b="1">
                <a:latin typeface="Courier New" pitchFamily="49" charset="0"/>
                <a:cs typeface="Courier New" pitchFamily="49" charset="0"/>
              </a:rPr>
              <a:t>  PUBLIC|     .82060***       .18114        4.530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905000" y="5410200"/>
            <a:ext cx="5410200" cy="5334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6019800" y="2362200"/>
            <a:ext cx="2895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ahoma" pitchFamily="34" charset="0"/>
              </a:rPr>
              <a:t>Estimated Elasticities – Note Decomposition</a:t>
            </a: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76200" y="1074777"/>
            <a:ext cx="58674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|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Elasticity           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averaged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over observations.     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en-US" sz="1000" b="1">
                <a:latin typeface="Courier New" pitchFamily="49" charset="0"/>
                <a:cs typeface="Courier New" pitchFamily="49" charset="0"/>
              </a:rPr>
              <a:t>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AIR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Decomposition of Effect if Nest    Total Effect|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                 Trunk   Limb   Branch   Choice     Mean  St.Dev|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Choice=AIR        .000   .000  -2.456  -3.091     -5.547  3.525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-2.456   2.916       .460  3.178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3.846    .000      3.846  4.865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CAR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-.757    .650      -.107   .589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Choice=CAR        .000   .000   -.757   -.830     -1.587  1.292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  .647    .000       .647   .605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TRAIN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 1.340    .000      1.340  1.475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*     Choice=TRAIN      .000   .000  -1.986  -1.490     -3.475  2.539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Choice=BUS        .000   .000  -1.986   2.128       .142  1.321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+-----------------------------------------------------------------------+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Attribute is INVC     in choice BUS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Branch=PRIVATE                                                    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Choice=AIR        .000   .000    .547    .000       .547   .871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   Choice=CAR        .000   .000    .547    .000       .547   .871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   Branch=PUBLIC                                                      |</a:t>
            </a:r>
          </a:p>
          <a:p>
            <a:r>
              <a:rPr lang="fr-FR" sz="1000" b="1">
                <a:latin typeface="Courier New" pitchFamily="49" charset="0"/>
                <a:cs typeface="Courier New" pitchFamily="49" charset="0"/>
              </a:rPr>
              <a:t>|       Choice=TRAIN      .000   .000   -.841    .888       .047   .678 |</a:t>
            </a:r>
          </a:p>
          <a:p>
            <a:r>
              <a:rPr lang="en-US" sz="1000" b="1">
                <a:latin typeface="Courier New" pitchFamily="49" charset="0"/>
                <a:cs typeface="Courier New" pitchFamily="49" charset="0"/>
              </a:rPr>
              <a:t>| *     Choice=BUS        .000   .000   -.841  -1.469     -2.310  1.119 </a:t>
            </a:r>
            <a:r>
              <a:rPr lang="en-US" sz="1000" b="1" smtClean="0">
                <a:latin typeface="Courier New" pitchFamily="49" charset="0"/>
                <a:cs typeface="Courier New" pitchFamily="49" charset="0"/>
              </a:rPr>
              <a:t>|</a:t>
            </a:r>
            <a:endParaRPr lang="en-US" sz="1000" b="1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vs. the MNL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6705600" cy="4530725"/>
          </a:xfrm>
        </p:spPr>
        <p:txBody>
          <a:bodyPr/>
          <a:lstStyle/>
          <a:p>
            <a:r>
              <a:rPr lang="en-US" sz="2400" smtClean="0"/>
              <a:t>Log likelihood for the NL model</a:t>
            </a:r>
          </a:p>
          <a:p>
            <a:r>
              <a:rPr lang="en-US" sz="2400" smtClean="0"/>
              <a:t>Constrain IV parameters to equal 1 with </a:t>
            </a:r>
            <a:br>
              <a:rPr lang="en-US" sz="2400" smtClean="0"/>
            </a:br>
            <a:r>
              <a:rPr lang="en-US" sz="2400" smtClean="0"/>
              <a:t>        ; IVSET(list of branches)=[1]</a:t>
            </a:r>
          </a:p>
          <a:p>
            <a:r>
              <a:rPr lang="en-US" sz="2400" smtClean="0"/>
              <a:t>Use likelihood ratio test</a:t>
            </a:r>
          </a:p>
          <a:p>
            <a:r>
              <a:rPr lang="en-US" sz="2400" smtClean="0"/>
              <a:t>For the example:</a:t>
            </a:r>
          </a:p>
          <a:p>
            <a:pPr lvl="1"/>
            <a:r>
              <a:rPr lang="en-US" sz="1800" smtClean="0"/>
              <a:t>LogL            = -166.68435</a:t>
            </a:r>
          </a:p>
          <a:p>
            <a:pPr lvl="1"/>
            <a:r>
              <a:rPr lang="en-US" sz="1800" smtClean="0"/>
              <a:t>LogL (MNL) = -172.94366</a:t>
            </a:r>
          </a:p>
          <a:p>
            <a:pPr lvl="1"/>
            <a:r>
              <a:rPr lang="en-US" sz="1800" smtClean="0"/>
              <a:t>Chi-squared with 2 d.f. = 2(-166.68435-(-172.94366)) </a:t>
            </a:r>
            <a:br>
              <a:rPr lang="en-US" sz="1800" smtClean="0"/>
            </a:br>
            <a:r>
              <a:rPr lang="en-US" sz="1800" smtClean="0"/>
              <a:t>                                     = 12.51862</a:t>
            </a:r>
          </a:p>
          <a:p>
            <a:pPr lvl="1"/>
            <a:r>
              <a:rPr lang="en-US" sz="1800" smtClean="0"/>
              <a:t>The critical value is 5.99 (95%)</a:t>
            </a:r>
          </a:p>
          <a:p>
            <a:pPr lvl="1"/>
            <a:r>
              <a:rPr lang="en-US" sz="1800" smtClean="0"/>
              <a:t>The MNL is rejected (as usual)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Higher Level Trees</a:t>
            </a:r>
          </a:p>
        </p:txBody>
      </p:sp>
      <p:graphicFrame>
        <p:nvGraphicFramePr>
          <p:cNvPr id="35843" name="Object 2"/>
          <p:cNvGraphicFramePr>
            <a:graphicFrameLocks noChangeAspect="1"/>
          </p:cNvGraphicFramePr>
          <p:nvPr>
            <p:ph idx="1"/>
          </p:nvPr>
        </p:nvGraphicFramePr>
        <p:xfrm>
          <a:off x="1066800" y="1828800"/>
          <a:ext cx="7010400" cy="3033713"/>
        </p:xfrm>
        <a:graphic>
          <a:graphicData uri="http://schemas.openxmlformats.org/presentationml/2006/ole">
            <p:oleObj spid="_x0000_s266242" name="Bitmap Image" r:id="rId4" imgW="5942857" imgH="2572109" progId="PBrush">
              <p:embed/>
            </p:oleObj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295400" y="4953000"/>
            <a:ext cx="6400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>
                <a:latin typeface="Tahoma" pitchFamily="34" charset="0"/>
              </a:rPr>
              <a:t>E.g., Location (Neighborhood)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Type (Rent, Buy, House, Apt)</a:t>
            </a:r>
          </a:p>
          <a:p>
            <a:pPr eaLnBrk="1" hangingPunct="1"/>
            <a:r>
              <a:rPr lang="en-US" sz="2400">
                <a:latin typeface="Tahoma" pitchFamily="34" charset="0"/>
              </a:rPr>
              <a:t>        Housing (# Bedrooms)</a:t>
            </a:r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1295400" y="1676400"/>
            <a:ext cx="6324600" cy="3048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Degenerate Branches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H="1">
            <a:off x="52578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6172200" y="3505200"/>
            <a:ext cx="91440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209800" y="3200400"/>
            <a:ext cx="99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Ground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2743200" y="408305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48006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781800" y="4083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36879" name="Text Box 16"/>
          <p:cNvSpPr txBox="1">
            <a:spLocks noChangeArrowheads="1"/>
          </p:cNvSpPr>
          <p:nvPr/>
        </p:nvSpPr>
        <p:spPr bwMode="auto">
          <a:xfrm>
            <a:off x="685800" y="3200400"/>
            <a:ext cx="10668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36880" name="Text Box 17"/>
          <p:cNvSpPr txBox="1">
            <a:spLocks noChangeArrowheads="1"/>
          </p:cNvSpPr>
          <p:nvPr/>
        </p:nvSpPr>
        <p:spPr bwMode="auto">
          <a:xfrm>
            <a:off x="9144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82" name="Line 19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6884" name="Text Box 17"/>
          <p:cNvSpPr txBox="1">
            <a:spLocks noChangeArrowheads="1"/>
          </p:cNvSpPr>
          <p:nvPr/>
        </p:nvSpPr>
        <p:spPr bwMode="auto">
          <a:xfrm>
            <a:off x="8382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001000" cy="609600"/>
          </a:xfrm>
        </p:spPr>
        <p:txBody>
          <a:bodyPr/>
          <a:lstStyle/>
          <a:p>
            <a:r>
              <a:rPr lang="en-US" smtClean="0"/>
              <a:t>NL Model with Degenerate Branch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295400" y="1676400"/>
            <a:ext cx="6553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-148.63860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.44230***       .11318        3.908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-.10199***       .01598       -6.382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-.07469***       .01666       -4.483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-.44283***       .11437       -3.872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3.97654***      1.13637        3.499   .0005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.02163          .01326        1.631   .1028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6.50129***      1.01147        6.428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-.06427***       .01768       -3.635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4.52963***       .99877        4.535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-.01596          .02000        -.798   .4248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lambda(b|l),gamma(l)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 .86489***       .18345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.24364***       .05338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1.48291***       .31454        4.715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5.26413***      1.15331        4.564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703263"/>
          </a:xfrm>
        </p:spPr>
        <p:txBody>
          <a:bodyPr/>
          <a:lstStyle/>
          <a:p>
            <a:r>
              <a:rPr lang="en-US" smtClean="0"/>
              <a:t>Estimates of a Nested Logit Model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762000" y="1981200"/>
            <a:ext cx="80010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NLOGIT  	; lhs=mode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rhs=gc,ttme,invt,invc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rh2=one,hinc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choices=air,train,bus,car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tree=Travel[Fly(Air),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		 Ground(Train,Car,Bus)]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    		; show tree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effects:gc(*)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Tahoma" pitchFamily="34" charset="0"/>
              </a:rPr>
              <a:t>		; Describe </a:t>
            </a:r>
            <a:r>
              <a:rPr lang="en-US" sz="2400" smtClean="0">
                <a:latin typeface="Tahoma" pitchFamily="34" charset="0"/>
              </a:rPr>
              <a:t>$</a:t>
            </a:r>
            <a:endParaRPr lang="en-US" sz="2400">
              <a:latin typeface="Tahoma" pitchFamily="34" charset="0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685800" y="3581400"/>
            <a:ext cx="16002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Nested Logit Model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676400" y="1676400"/>
            <a:ext cx="6477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-168.81283  (-148.63860 with RU1)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.06527***       .01787        3.652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-.06114***       .01119       -5.466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-.01231***       .00283       -4.354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-.07018***       .01951       -3.597   .0003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1.22545          .87245        1.405   .1601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AIR_HIN1|     .01501          .01226        1.225   .2206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3.44408***       .68388        5.036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TRA_HIN2|    -.02823***       .00852       -3.311   .0009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2.58400***       .63247        4.086   .0000</a:t>
            </a:r>
          </a:p>
          <a:p>
            <a:r>
              <a:rPr lang="de-DE" sz="1200" b="1">
                <a:latin typeface="Courier New" pitchFamily="49" charset="0"/>
                <a:cs typeface="Courier New" pitchFamily="49" charset="0"/>
              </a:rPr>
              <a:t>BUS_HIN3|    -.00726          .01075        -.676   .4993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|IV parameters, RU2 form = mu(b|l),gamma(l)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 .47778***       .10508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|Underlying standard deviation = pi/(IVparm*sqr(6)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FLY|    1.28255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GROUND|    2.68438***       .59041        4.547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686800" cy="1143000"/>
          </a:xfrm>
        </p:spPr>
        <p:txBody>
          <a:bodyPr/>
          <a:lstStyle/>
          <a:p>
            <a:r>
              <a:rPr lang="en-US" smtClean="0"/>
              <a:t>Using Degenerate Branches to Reveal Scaling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 flipV="1">
            <a:off x="29718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572000" y="2667000"/>
            <a:ext cx="16002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191000" y="23622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Travel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2133600" y="31670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   </a:t>
            </a:r>
            <a:r>
              <a:rPr lang="en-US" sz="1600" b="1">
                <a:latin typeface="Tahoma" pitchFamily="34" charset="0"/>
              </a:rPr>
              <a:t>Fly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1148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Rail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2743200" y="4038600"/>
            <a:ext cx="609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Air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48006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 </a:t>
            </a:r>
            <a:r>
              <a:rPr lang="en-US" sz="1600" b="1">
                <a:latin typeface="Tahoma" pitchFamily="34" charset="0"/>
              </a:rPr>
              <a:t>Car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3581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Train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5867400" y="403860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Tahoma" pitchFamily="34" charset="0"/>
              </a:rPr>
              <a:t>  </a:t>
            </a:r>
            <a:r>
              <a:rPr lang="en-US" sz="1600" b="1">
                <a:latin typeface="Tahoma" pitchFamily="34" charset="0"/>
              </a:rPr>
              <a:t>Bus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990600" y="236220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LIMB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5800" y="3200400"/>
            <a:ext cx="1143000" cy="338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BRANCH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990600" y="3994150"/>
            <a:ext cx="838200" cy="34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TWIG</a:t>
            </a: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61722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29718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 flipH="1">
            <a:off x="3886200" y="2667000"/>
            <a:ext cx="6858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4572000" y="2667000"/>
            <a:ext cx="6096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5181600" y="3505200"/>
            <a:ext cx="0" cy="53340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3886200" y="3505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5105400" y="320040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Drive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6096000" y="3200400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>
                <a:latin typeface="Tahoma" pitchFamily="34" charset="0"/>
              </a:rPr>
              <a:t>GrndPblc</a:t>
            </a:r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28956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810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51054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6096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Rectangle 27"/>
          <p:cNvSpPr>
            <a:spLocks noChangeArrowheads="1"/>
          </p:cNvSpPr>
          <p:nvPr/>
        </p:nvSpPr>
        <p:spPr bwMode="auto">
          <a:xfrm>
            <a:off x="1981200" y="2362200"/>
            <a:ext cx="5791200" cy="20574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Scaling in Transport Modes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57150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FIML Nested Multinomial Logit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-182.42834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The model has 2 levels.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Nested Logit form:IVparms=Taub|l,r,Sl|r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&amp; Fr.No normalizations imposed a priori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|Attributes in the Utility Functions (beta)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.09622**        .03875        2.483   .0130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-.08331***       .02697       -3.089   .0020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-.01888***       .00684       -2.760   .0058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-.10904***       .03677       -2.966   .0030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4.50827***      1.33062        3.388   .0007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3.35580***       .90490        3.708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3.11885**       1.33138        2.343   .0192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       |IV parameters, tau(b|l,r),sigma(l|r),phi(r)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 FLY|    1.65512**        .79212        2.089   .0367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RAIL|     .92758***       .11822        7.846   .0000</a:t>
            </a:r>
          </a:p>
          <a:p>
            <a:r>
              <a:rPr lang="fi-FI" sz="1200" b="1">
                <a:latin typeface="Courier New" pitchFamily="49" charset="0"/>
                <a:cs typeface="Courier New" pitchFamily="49" charset="0"/>
              </a:rPr>
              <a:t>LOCLMASS|    1.00787***       .15131        6.661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DRIVE|    1.00000        ......(Fixed Parameter)......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pPr eaLnBrk="1" hangingPunct="1">
              <a:spcBef>
                <a:spcPct val="50000"/>
              </a:spcBef>
            </a:pPr>
            <a:endParaRPr lang="en-US" sz="1200" b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6172200" y="1752600"/>
            <a:ext cx="2590800" cy="1446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NLOGIT ; Lhs=mode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Rhs=gc,ttme,invt,invc,one 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Choices=air,train,bus,car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Tree=Fly(Air),</a:t>
            </a:r>
            <a:br>
              <a:rPr lang="en-US" sz="1100" b="1">
                <a:latin typeface="Courier New" pitchFamily="49" charset="0"/>
                <a:cs typeface="Courier New" pitchFamily="49" charset="0"/>
              </a:rPr>
            </a:br>
            <a:r>
              <a:rPr lang="en-US" sz="1100" b="1">
                <a:latin typeface="Courier New" pitchFamily="49" charset="0"/>
                <a:cs typeface="Courier New" pitchFamily="49" charset="0"/>
              </a:rPr>
              <a:t>       Rail(train),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LoclMass(bus),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       Drive(Car)</a:t>
            </a:r>
          </a:p>
          <a:p>
            <a:r>
              <a:rPr lang="en-US" sz="1100" b="1">
                <a:latin typeface="Courier New" pitchFamily="49" charset="0"/>
                <a:cs typeface="Courier New" pitchFamily="49" charset="0"/>
              </a:rPr>
              <a:t>; ivset:(drive)=[1]$</a:t>
            </a:r>
            <a:endParaRPr lang="en-US" sz="11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6172200" y="1752600"/>
            <a:ext cx="2590800" cy="14478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703263"/>
          </a:xfrm>
        </p:spPr>
        <p:txBody>
          <a:bodyPr/>
          <a:lstStyle/>
          <a:p>
            <a:r>
              <a:rPr lang="en-US" smtClean="0"/>
              <a:t>Simulating the Nested Logit Model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1371600" y="1452771"/>
            <a:ext cx="5715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NLOGIT  	; lhs=mode;rhs=gc,ttme,invt,invc ; rh2=one,hinc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	; choices=air,train,bus,car</a:t>
            </a:r>
            <a:r>
              <a:rPr lang="en-US" sz="1400"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                   ; tree=Travel[Private(Air,Car),Public(Train,Bus)]</a:t>
            </a:r>
            <a:endParaRPr lang="en-US" sz="1400">
              <a:latin typeface="Arial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	; simulation = *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400" b="1">
                <a:latin typeface="Arial" charset="0"/>
              </a:rPr>
              <a:t>	; scenario:gc(car)=[*]1.5</a:t>
            </a:r>
            <a:r>
              <a:rPr lang="en-US" sz="1200" b="1">
                <a:solidFill>
                  <a:schemeClr val="folHlink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1600200" y="2514600"/>
            <a:ext cx="655320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|Simulations of Probability Model           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|Model: FIML: Nested Multinomial Logit Model    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individuals is the probability times the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|number of observations in the simulated sample. 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|Column totals may be affected by rounding error.    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|The model used was simulated with    210 observations.|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+------------------------------------------------------+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-------------------------------------------------------------------------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Specification of scenario 1 is: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Attribute  Alternatives affected            Change type             Value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---------  -------------------------------  ------------------- ---------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GC         CAR                              Scale base by value     1.500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Simulated Probabilities (shares) for this scenario: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|Choice    |     Base     |   Scenario   | Scenario - Base 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          |%Share Number |%Share Number |ChgShare ChgNumber|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|AIR       | 26.515    56 |  8.854    19 |-17.661%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|TRAIN     | 29.782    63 | 12.487    26 |-17.296%      -37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|BUS       | 14.504    30 | 71.824   151 | 57.320%      121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|CAR       | 29.200    61 |  6.836    14 |-22.364%      -47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|Total     |100.000   210 |100.000   210 |   .000%        0 |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100" b="1">
                <a:latin typeface="Courier New" pitchFamily="49" charset="0"/>
              </a:rPr>
              <a:t>+----------+--------------+--------------+------------------+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362200" y="2260122"/>
            <a:ext cx="2209800" cy="228600"/>
          </a:xfrm>
          <a:prstGeom prst="rect">
            <a:avLst/>
          </a:prstGeom>
          <a:solidFill>
            <a:srgbClr val="FF3300">
              <a:alpha val="21176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 Error Components Model</a:t>
            </a:r>
          </a:p>
        </p:txBody>
      </p:sp>
      <p:graphicFrame>
        <p:nvGraphicFramePr>
          <p:cNvPr id="44035" name="Object 2"/>
          <p:cNvGraphicFramePr>
            <a:graphicFrameLocks noChangeAspect="1"/>
          </p:cNvGraphicFramePr>
          <p:nvPr/>
        </p:nvGraphicFramePr>
        <p:xfrm>
          <a:off x="1371600" y="1814513"/>
          <a:ext cx="6985000" cy="4129087"/>
        </p:xfrm>
        <a:graphic>
          <a:graphicData uri="http://schemas.openxmlformats.org/presentationml/2006/ole">
            <p:oleObj spid="_x0000_s267266" name="Equation" r:id="rId4" imgW="4038600" imgH="2387600" progId="Equation.DSMT4">
              <p:embed/>
            </p:oleObj>
          </a:graphicData>
        </a:graphic>
      </p:graphicFrame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6705600" y="2212975"/>
            <a:ext cx="3810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6705600" y="3048000"/>
            <a:ext cx="3810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3124200" y="3962400"/>
            <a:ext cx="1828800" cy="762000"/>
          </a:xfrm>
          <a:prstGeom prst="rect">
            <a:avLst/>
          </a:prstGeom>
          <a:solidFill>
            <a:srgbClr val="FF3300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5153025" y="4724400"/>
            <a:ext cx="1828800" cy="762000"/>
          </a:xfrm>
          <a:prstGeom prst="rect">
            <a:avLst/>
          </a:prstGeom>
          <a:solidFill>
            <a:srgbClr val="0066FF">
              <a:alpha val="14902"/>
            </a:srgbClr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Error Components Logit Model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676400" y="1600200"/>
            <a:ext cx="63246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-----------------------------------------------------------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Error Components (Random Effects) model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Dependent variable                 MODE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Log likelihood function      -182.27368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Response data are given as ind. choices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Replications for simulated probs. =  25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Halton sequences used for simulations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ECM model with panel has      70 groups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Fixed number of obsrvs./group=        3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Hessian is not PD. Using BHHH estimator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Number of obs.=   210, skipped    0 obs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Variable| Coefficient    Standard Error  b/St.Er. P[|Z|&gt;z]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|Nonrandom parameters in utility functions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GC|     .07293***       .01978        3.687   .0002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TTME|    -.10597***       .01116       -9.499   .0000</a:t>
            </a:r>
          </a:p>
          <a:p>
            <a:r>
              <a:rPr lang="sv-SE" sz="1200" b="1">
                <a:latin typeface="Courier New" pitchFamily="49" charset="0"/>
                <a:cs typeface="Courier New" pitchFamily="49" charset="0"/>
              </a:rPr>
              <a:t>    INVT|    -.01402***       .00293       -4.787   .0000</a:t>
            </a:r>
          </a:p>
          <a:p>
            <a:r>
              <a:rPr lang="it-IT" sz="1200" b="1">
                <a:latin typeface="Courier New" pitchFamily="49" charset="0"/>
                <a:cs typeface="Courier New" pitchFamily="49" charset="0"/>
              </a:rPr>
              <a:t>    INVC|    -.08825***       .02206       -4.000   .0001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A_AIR|    5.31987***       .90145        5.901   .0000</a:t>
            </a:r>
          </a:p>
          <a:p>
            <a:r>
              <a:rPr lang="pt-BR" sz="1200" b="1">
                <a:latin typeface="Courier New" pitchFamily="49" charset="0"/>
                <a:cs typeface="Courier New" pitchFamily="49" charset="0"/>
              </a:rPr>
              <a:t> A_TRAIN|    4.46048***       .59820        7.457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A_BUS|    3.86918***       .67674        5.717   .0000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        |Standard deviations of latent random effects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SigmaE01|    -.27336         3.25167        -.084   .9330</a:t>
            </a:r>
          </a:p>
          <a:p>
            <a:r>
              <a:rPr lang="da-DK" sz="1200" b="1">
                <a:latin typeface="Courier New" pitchFamily="49" charset="0"/>
                <a:cs typeface="Courier New" pitchFamily="49" charset="0"/>
              </a:rPr>
              <a:t>SigmaE02|    1.21988          .94292        1.294   .1958</a:t>
            </a:r>
          </a:p>
          <a:p>
            <a:r>
              <a:rPr lang="en-US" sz="1200" b="1">
                <a:latin typeface="Courier New" pitchFamily="49" charset="0"/>
                <a:cs typeface="Courier New" pitchFamily="49" charset="0"/>
              </a:rPr>
              <a:t>--------+--------------------------------------------------</a:t>
            </a:r>
          </a:p>
        </p:txBody>
      </p:sp>
      <p:cxnSp>
        <p:nvCxnSpPr>
          <p:cNvPr id="45060" name="Straight Arrow Connector 4"/>
          <p:cNvCxnSpPr>
            <a:cxnSpLocks noChangeShapeType="1"/>
          </p:cNvCxnSpPr>
          <p:nvPr/>
        </p:nvCxnSpPr>
        <p:spPr bwMode="auto">
          <a:xfrm rot="10800000">
            <a:off x="5334000" y="2819400"/>
            <a:ext cx="1066800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12768</TotalTime>
  <Words>8426</Words>
  <Application>Microsoft Office PowerPoint</Application>
  <PresentationFormat>On-screen Show (4:3)</PresentationFormat>
  <Paragraphs>1441</Paragraphs>
  <Slides>104</Slides>
  <Notes>94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7" baseType="lpstr">
      <vt:lpstr>1_Quadrant</vt:lpstr>
      <vt:lpstr>Equation</vt:lpstr>
      <vt:lpstr>Bitmap Image</vt:lpstr>
      <vt:lpstr>Empirical Methods for  Microeconomic Applications University of Lugano, Switzerland May 27-31, 2019   </vt:lpstr>
      <vt:lpstr>Slide 2</vt:lpstr>
      <vt:lpstr>Agenda for 2C</vt:lpstr>
      <vt:lpstr>A Microeconomics Platform</vt:lpstr>
      <vt:lpstr>Multinomial Choice Among J Alternatives</vt:lpstr>
      <vt:lpstr>Slide 6</vt:lpstr>
      <vt:lpstr>Features of Utility Functions</vt:lpstr>
      <vt:lpstr> Data on Discrete Choices</vt:lpstr>
      <vt:lpstr>The Multinomial Logit (MNL) Model</vt:lpstr>
      <vt:lpstr>Multinomial Choice Models</vt:lpstr>
      <vt:lpstr>Specifying the Probabilities</vt:lpstr>
      <vt:lpstr>Using the Model to Measure Consumer Surplus</vt:lpstr>
      <vt:lpstr>Measuring the Change in Consumer Surplus</vt:lpstr>
      <vt:lpstr>Willingness to Pay</vt:lpstr>
      <vt:lpstr>Observed Choice3 Data</vt:lpstr>
      <vt:lpstr> Individual Data on Discrete Choices</vt:lpstr>
      <vt:lpstr>Slide 17</vt:lpstr>
      <vt:lpstr>Slide 18</vt:lpstr>
      <vt:lpstr>An Estimated MNL Model for Travel</vt:lpstr>
      <vt:lpstr>Slide 20</vt:lpstr>
      <vt:lpstr>Slide 21</vt:lpstr>
      <vt:lpstr>Model Fit Based on Log Likelihood</vt:lpstr>
      <vt:lpstr>Fit the Model with Only ASCs</vt:lpstr>
      <vt:lpstr>Estimated MNL Model</vt:lpstr>
      <vt:lpstr>Model Fit Based on Predictions</vt:lpstr>
      <vt:lpstr>Fit Measures Based on Crosstabulation</vt:lpstr>
      <vt:lpstr>Using the Most Probable Cell</vt:lpstr>
      <vt:lpstr>Effects of Changes in  Attributes on Probabilities</vt:lpstr>
      <vt:lpstr>Effects of Changes in Attributes on Probabilities</vt:lpstr>
      <vt:lpstr>Effects of Changes in Attributes on Probabilities</vt:lpstr>
      <vt:lpstr>Elasticities for CLOGIT</vt:lpstr>
      <vt:lpstr>Analyzing the Behavior of Market  Shares to Examine Discrete Effects</vt:lpstr>
      <vt:lpstr>Model Simulation</vt:lpstr>
      <vt:lpstr>More Complicated Model Simulation</vt:lpstr>
      <vt:lpstr>Slide 35</vt:lpstr>
      <vt:lpstr>Slide 36</vt:lpstr>
      <vt:lpstr>Willingness to Pay</vt:lpstr>
      <vt:lpstr>WTP from CLOGIT Model</vt:lpstr>
      <vt:lpstr>Estimation in WTP Space</vt:lpstr>
      <vt:lpstr>The I.I.D Assumption</vt:lpstr>
      <vt:lpstr>IIA Implication of IID</vt:lpstr>
      <vt:lpstr>Behavioral Implication of IIA</vt:lpstr>
      <vt:lpstr>A Hausman and McFadden Test for IIA</vt:lpstr>
      <vt:lpstr>IIA Test for Choice AIR</vt:lpstr>
      <vt:lpstr>The Multinomial Probit Model</vt:lpstr>
      <vt:lpstr>Multinomial Probit Model</vt:lpstr>
      <vt:lpstr>Multinomial Probit Elasticities</vt:lpstr>
      <vt:lpstr>Warning about Stata Multinomial Probit (mprobit)</vt:lpstr>
      <vt:lpstr>Slide 49</vt:lpstr>
      <vt:lpstr>Slide 50</vt:lpstr>
      <vt:lpstr>Multinomial Choice Models: Where to From Here?</vt:lpstr>
      <vt:lpstr>Random Parameters Model</vt:lpstr>
      <vt:lpstr>Continuous Random Variation  in Preference Weights</vt:lpstr>
      <vt:lpstr>The Random Parameters Logit Model</vt:lpstr>
      <vt:lpstr>Modeling Variations</vt:lpstr>
      <vt:lpstr>Estimating the Model</vt:lpstr>
      <vt:lpstr>Estimating the RPL Model</vt:lpstr>
      <vt:lpstr>Classical Estimation Platform:  The Likelihood</vt:lpstr>
      <vt:lpstr>Simulation Based Estimation</vt:lpstr>
      <vt:lpstr>Maximum Simulated Likelihood</vt:lpstr>
      <vt:lpstr>Model Extensions</vt:lpstr>
      <vt:lpstr>Application: Shoe Brand Choice</vt:lpstr>
      <vt:lpstr>Slide 63</vt:lpstr>
      <vt:lpstr>Error Components Logit Modeling</vt:lpstr>
      <vt:lpstr>Implied Covariance Matrix Nested Logit Formulation</vt:lpstr>
      <vt:lpstr>Error Components Logit Model</vt:lpstr>
      <vt:lpstr>Extended MNL Model</vt:lpstr>
      <vt:lpstr>Extending the Basic MNL Model</vt:lpstr>
      <vt:lpstr>Error Components Logit Model</vt:lpstr>
      <vt:lpstr>Random Parameters Model</vt:lpstr>
      <vt:lpstr>Heterogeneous (in the Means)  Random Parameters Model</vt:lpstr>
      <vt:lpstr>Heterogeneity in Both  Means and Variances</vt:lpstr>
      <vt:lpstr>Slide 73</vt:lpstr>
      <vt:lpstr>Estimated RP/ECL Model</vt:lpstr>
      <vt:lpstr>Estimated Elasticities</vt:lpstr>
      <vt:lpstr>Estimating Individual Distributions</vt:lpstr>
      <vt:lpstr>What is the ‘Individual Estimate?’</vt:lpstr>
      <vt:lpstr>Individual E[i|datai] Estimates*</vt:lpstr>
      <vt:lpstr>WTP Application (Value of Time Saved)</vt:lpstr>
      <vt:lpstr>Extending the RP Model to WTP</vt:lpstr>
      <vt:lpstr>Sumulation of WTP from i</vt:lpstr>
      <vt:lpstr>A Generalized Mixed Logit Model</vt:lpstr>
      <vt:lpstr>Estimation in Willingness to Pay Space</vt:lpstr>
      <vt:lpstr>Extended Formulation of the MNL</vt:lpstr>
      <vt:lpstr>Degenerate Branches</vt:lpstr>
      <vt:lpstr>Correlation Structure for a Two Level Model</vt:lpstr>
      <vt:lpstr>Probabilities for a Nested Logit Model</vt:lpstr>
      <vt:lpstr>Estimation Strategy for Nested Logit Models</vt:lpstr>
      <vt:lpstr>Estimates of a Nested Logit Model</vt:lpstr>
      <vt:lpstr>Slide 90</vt:lpstr>
      <vt:lpstr>MNL Starting Values</vt:lpstr>
      <vt:lpstr>FIML Parameter Estimates</vt:lpstr>
      <vt:lpstr>Slide 93</vt:lpstr>
      <vt:lpstr>Testing vs. the MNL</vt:lpstr>
      <vt:lpstr>Higher Level Trees</vt:lpstr>
      <vt:lpstr>Degenerate Branches</vt:lpstr>
      <vt:lpstr>NL Model with Degenerate Branch</vt:lpstr>
      <vt:lpstr>Estimates of a Nested Logit Model</vt:lpstr>
      <vt:lpstr>Nested Logit Model</vt:lpstr>
      <vt:lpstr>Using Degenerate Branches to Reveal Scaling</vt:lpstr>
      <vt:lpstr>Scaling in Transport Modes</vt:lpstr>
      <vt:lpstr>Simulating the Nested Logit Model</vt:lpstr>
      <vt:lpstr>An Error Components Model</vt:lpstr>
      <vt:lpstr>Error Components Logit Model</vt:lpstr>
    </vt:vector>
  </TitlesOfParts>
  <Company>Stern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Consumer Decision Making and Discrete Choice Behavior</dc:title>
  <dc:creator>Valued Sony Customer</dc:creator>
  <cp:lastModifiedBy>BG</cp:lastModifiedBy>
  <cp:revision>109</cp:revision>
  <dcterms:created xsi:type="dcterms:W3CDTF">2001-06-17T19:05:03Z</dcterms:created>
  <dcterms:modified xsi:type="dcterms:W3CDTF">2019-05-11T21:24:08Z</dcterms:modified>
</cp:coreProperties>
</file>