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6"/>
  </p:notesMasterIdLst>
  <p:handoutMasterIdLst>
    <p:handoutMasterId r:id="rId77"/>
  </p:handoutMasterIdLst>
  <p:sldIdLst>
    <p:sldId id="482" r:id="rId2"/>
    <p:sldId id="481" r:id="rId3"/>
    <p:sldId id="537" r:id="rId4"/>
    <p:sldId id="721" r:id="rId5"/>
    <p:sldId id="722" r:id="rId6"/>
    <p:sldId id="730" r:id="rId7"/>
    <p:sldId id="744" r:id="rId8"/>
    <p:sldId id="745" r:id="rId9"/>
    <p:sldId id="704" r:id="rId10"/>
    <p:sldId id="705" r:id="rId11"/>
    <p:sldId id="723" r:id="rId12"/>
    <p:sldId id="724" r:id="rId13"/>
    <p:sldId id="725" r:id="rId14"/>
    <p:sldId id="726" r:id="rId15"/>
    <p:sldId id="727" r:id="rId16"/>
    <p:sldId id="728" r:id="rId17"/>
    <p:sldId id="729" r:id="rId18"/>
    <p:sldId id="747" r:id="rId19"/>
    <p:sldId id="748" r:id="rId20"/>
    <p:sldId id="749" r:id="rId21"/>
    <p:sldId id="750" r:id="rId22"/>
    <p:sldId id="751" r:id="rId23"/>
    <p:sldId id="752" r:id="rId24"/>
    <p:sldId id="753" r:id="rId25"/>
    <p:sldId id="706" r:id="rId26"/>
    <p:sldId id="702" r:id="rId27"/>
    <p:sldId id="674" r:id="rId28"/>
    <p:sldId id="675" r:id="rId29"/>
    <p:sldId id="676" r:id="rId30"/>
    <p:sldId id="677" r:id="rId31"/>
    <p:sldId id="678" r:id="rId32"/>
    <p:sldId id="679" r:id="rId33"/>
    <p:sldId id="680" r:id="rId34"/>
    <p:sldId id="681" r:id="rId35"/>
    <p:sldId id="682" r:id="rId36"/>
    <p:sldId id="683" r:id="rId37"/>
    <p:sldId id="684" r:id="rId38"/>
    <p:sldId id="685" r:id="rId39"/>
    <p:sldId id="695" r:id="rId40"/>
    <p:sldId id="701" r:id="rId41"/>
    <p:sldId id="700" r:id="rId42"/>
    <p:sldId id="696" r:id="rId43"/>
    <p:sldId id="697" r:id="rId44"/>
    <p:sldId id="698" r:id="rId45"/>
    <p:sldId id="699" r:id="rId46"/>
    <p:sldId id="731" r:id="rId47"/>
    <p:sldId id="746" r:id="rId48"/>
    <p:sldId id="732" r:id="rId49"/>
    <p:sldId id="733" r:id="rId50"/>
    <p:sldId id="734" r:id="rId51"/>
    <p:sldId id="735" r:id="rId52"/>
    <p:sldId id="736" r:id="rId53"/>
    <p:sldId id="737" r:id="rId54"/>
    <p:sldId id="739" r:id="rId55"/>
    <p:sldId id="740" r:id="rId56"/>
    <p:sldId id="741" r:id="rId57"/>
    <p:sldId id="742" r:id="rId58"/>
    <p:sldId id="754" r:id="rId59"/>
    <p:sldId id="755" r:id="rId60"/>
    <p:sldId id="756" r:id="rId61"/>
    <p:sldId id="757" r:id="rId62"/>
    <p:sldId id="758" r:id="rId63"/>
    <p:sldId id="759" r:id="rId64"/>
    <p:sldId id="760" r:id="rId65"/>
    <p:sldId id="761" r:id="rId66"/>
    <p:sldId id="762" r:id="rId67"/>
    <p:sldId id="763" r:id="rId68"/>
    <p:sldId id="764" r:id="rId69"/>
    <p:sldId id="765" r:id="rId70"/>
    <p:sldId id="766" r:id="rId71"/>
    <p:sldId id="767" r:id="rId72"/>
    <p:sldId id="768" r:id="rId73"/>
    <p:sldId id="769" r:id="rId74"/>
    <p:sldId id="770" r:id="rId7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FF0000"/>
    <a:srgbClr val="FF3300"/>
    <a:srgbClr val="7030A0"/>
    <a:srgbClr val="000000"/>
    <a:srgbClr val="0099FF"/>
    <a:srgbClr val="8B00EA"/>
    <a:srgbClr val="0066FF"/>
    <a:srgbClr val="CCE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02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BE06F-5255-41B0-8F24-69469E6F4AAC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24325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5738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4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77676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22446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12AFF1-9D4A-46E0-8D1D-D8ACFB23F730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74574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1D4D9-436D-44E3-8788-BA098D80B1D7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58684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61FDD5-453F-445E-A25C-980ED9BA41F8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1935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654B4-2229-4AC4-ABA3-578C29D47EF3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75054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B34B9-F654-4103-B32B-30FD7023AE2A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02115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62B9D2-8C50-449E-B579-511EE894B863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8162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55340-C3C0-4F83-8604-208C6EBC1F46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3997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5D84D5-2479-4288-A347-571B8932B925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83762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45CDF6-0FC4-4E89-BC04-1154B7B45829}" type="slidenum">
              <a:rPr lang="en-US" smtClean="0"/>
              <a:pPr/>
              <a:t>17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29752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134EE-0408-47E3-8F2B-6D12A31AC844}" type="slidenum">
              <a:rPr lang="en-US" smtClean="0"/>
              <a:pPr/>
              <a:t>46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58843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21B54E-2456-439D-9AF5-92867B37B7A8}" type="slidenum">
              <a:rPr lang="en-US" smtClean="0"/>
              <a:pPr/>
              <a:t>48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77416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6A5FEB-2DF3-4D80-95D5-FC2A84D2F69E}" type="slidenum">
              <a:rPr lang="en-US" smtClean="0"/>
              <a:pPr/>
              <a:t>49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63795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10C202-B7B5-4DC5-BA92-3222C0E8D21D}" type="slidenum">
              <a:rPr lang="en-US" smtClean="0"/>
              <a:pPr/>
              <a:t>50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08749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805120-977E-457C-BAB2-2D047FAE40AA}" type="slidenum">
              <a:rPr lang="en-US" smtClean="0"/>
              <a:pPr/>
              <a:t>51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1991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6DB4BE-7E08-4E46-8F65-8680FB4C3C4F}" type="slidenum">
              <a:rPr lang="en-US" smtClean="0"/>
              <a:pPr/>
              <a:t>52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312685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DCD0D1-9E7C-4765-83B6-CABB9C0D15E8}" type="slidenum">
              <a:rPr lang="en-US" smtClean="0"/>
              <a:pPr/>
              <a:t>53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017712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6106E9-BA3B-4683-81E2-47889C19D274}" type="slidenum">
              <a:rPr lang="en-US" smtClean="0"/>
              <a:pPr/>
              <a:t>54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83118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12AFF1-9D4A-46E0-8D1D-D8ACFB23F730}" type="slidenum">
              <a:rPr lang="en-US" smtClean="0"/>
              <a:pPr/>
              <a:t>55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052353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858B30-3DF8-43F1-BF14-0E28F4B25BFC}" type="slidenum">
              <a:rPr lang="en-US" smtClean="0"/>
              <a:pPr/>
              <a:t>56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620370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873CC1-F72C-43C7-B3FF-0D1D8C31B697}" type="slidenum">
              <a:rPr lang="en-US" smtClean="0"/>
              <a:pPr/>
              <a:t>57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644557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3C03B0-B8AA-4D00-8D78-F430F158A2FD}" type="slidenum">
              <a:rPr lang="en-US" smtClean="0"/>
              <a:pPr/>
              <a:t>61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08278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52EDD0-2AE4-4D3B-BECC-4BDCF83796FB}" type="slidenum">
              <a:rPr lang="en-US" smtClean="0"/>
              <a:pPr/>
              <a:t>62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6623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4CC09-A09D-466D-A57D-A6083C4A0078}" type="slidenum">
              <a:rPr lang="en-US" smtClean="0"/>
              <a:pPr/>
              <a:t>63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17247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7AAD8-0EFA-48A2-A460-8C1C3F79225B}" type="slidenum">
              <a:rPr lang="en-US" smtClean="0"/>
              <a:pPr/>
              <a:t>64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504092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4CC09-A09D-466D-A57D-A6083C4A0078}" type="slidenum">
              <a:rPr lang="en-US" smtClean="0"/>
              <a:pPr/>
              <a:t>67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16843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9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1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2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4.png"/><Relationship Id="rId4" Type="http://schemas.openxmlformats.org/officeDocument/2006/relationships/oleObject" Target="../embeddings/oleObject4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5.png"/><Relationship Id="rId4" Type="http://schemas.openxmlformats.org/officeDocument/2006/relationships/oleObject" Target="../embeddings/oleObject5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6.png"/><Relationship Id="rId4" Type="http://schemas.openxmlformats.org/officeDocument/2006/relationships/oleObject" Target="../embeddings/oleObject6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7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8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50.wmf"/><Relationship Id="rId4" Type="http://schemas.openxmlformats.org/officeDocument/2006/relationships/oleObject" Target="../embeddings/oleObject9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10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2.w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12.bin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13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59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60.wmf"/><Relationship Id="rId4" Type="http://schemas.openxmlformats.org/officeDocument/2006/relationships/oleObject" Target="../embeddings/oleObject15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6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733800"/>
            <a:ext cx="8229600" cy="1219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folHlink"/>
                </a:solidFill>
              </a:rPr>
              <a:t>Empirical Methods for 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Microeconomic Applications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University of Lugano, Switzerland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May 27-31, 2013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endParaRPr lang="en-US" sz="2800" smtClean="0">
              <a:solidFill>
                <a:schemeClr val="fol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4114800"/>
            <a:ext cx="4114800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William Greene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Stern School of Business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baltagi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035242"/>
            <a:ext cx="1584960" cy="224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049170"/>
            <a:ext cx="2067921" cy="235163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3A. Stated Preference Experiments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762000"/>
          </a:xfrm>
        </p:spPr>
        <p:txBody>
          <a:bodyPr/>
          <a:lstStyle/>
          <a:p>
            <a:r>
              <a:rPr lang="en-US" b="1" smtClean="0"/>
              <a:t>Agenda for 3A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828800"/>
            <a:ext cx="5715000" cy="4302125"/>
          </a:xfrm>
        </p:spPr>
        <p:txBody>
          <a:bodyPr/>
          <a:lstStyle/>
          <a:p>
            <a:r>
              <a:rPr lang="en-US" smtClean="0"/>
              <a:t>Stated Preference Applications</a:t>
            </a:r>
          </a:p>
          <a:p>
            <a:r>
              <a:rPr lang="en-US" smtClean="0"/>
              <a:t>SP Data</a:t>
            </a:r>
          </a:p>
          <a:p>
            <a:r>
              <a:rPr lang="en-US" smtClean="0"/>
              <a:t>Application: Energy Supply</a:t>
            </a:r>
          </a:p>
          <a:p>
            <a:r>
              <a:rPr lang="en-US" smtClean="0"/>
              <a:t>Application: Attribute Nonattendance – The 2</a:t>
            </a:r>
            <a:r>
              <a:rPr lang="en-US" baseline="30000" smtClean="0"/>
              <a:t>K</a:t>
            </a:r>
            <a:r>
              <a:rPr lang="en-US" smtClean="0"/>
              <a:t> Model</a:t>
            </a:r>
          </a:p>
          <a:p>
            <a:r>
              <a:rPr lang="en-US" smtClean="0"/>
              <a:t>Application: Infant Care Guidelines</a:t>
            </a:r>
          </a:p>
          <a:p>
            <a:r>
              <a:rPr lang="en-US" smtClean="0"/>
              <a:t>Application: Combined RP and SP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934200" cy="3886200"/>
          </a:xfrm>
        </p:spPr>
        <p:txBody>
          <a:bodyPr/>
          <a:lstStyle/>
          <a:p>
            <a:pPr eaLnBrk="1" hangingPunct="1"/>
            <a:r>
              <a:rPr lang="en-US" smtClean="0"/>
              <a:t>S</a:t>
            </a:r>
            <a:r>
              <a:rPr lang="en-US" sz="2000" smtClean="0"/>
              <a:t>imulated Data: Stated Choice, </a:t>
            </a:r>
          </a:p>
          <a:p>
            <a:pPr lvl="1"/>
            <a:r>
              <a:rPr lang="en-US" sz="1600" smtClean="0"/>
              <a:t>400 respondents, </a:t>
            </a:r>
          </a:p>
          <a:p>
            <a:pPr lvl="1"/>
            <a:r>
              <a:rPr lang="en-US" sz="1600" smtClean="0"/>
              <a:t>8 choice situations, 3,200 observations</a:t>
            </a:r>
          </a:p>
          <a:p>
            <a:pPr eaLnBrk="1" hangingPunct="1"/>
            <a:r>
              <a:rPr lang="en-US" smtClean="0"/>
              <a:t>3</a:t>
            </a:r>
            <a:r>
              <a:rPr lang="en-US" sz="2000" smtClean="0"/>
              <a:t> choice/attributes + NONE</a:t>
            </a:r>
          </a:p>
          <a:p>
            <a:pPr lvl="1" eaLnBrk="1" hangingPunct="1"/>
            <a:r>
              <a:rPr lang="en-US" sz="1600" smtClean="0"/>
              <a:t>Fashion = High / Low</a:t>
            </a:r>
          </a:p>
          <a:p>
            <a:pPr lvl="1" eaLnBrk="1" hangingPunct="1"/>
            <a:r>
              <a:rPr lang="en-US" sz="1600" smtClean="0"/>
              <a:t>Quality = High / Low</a:t>
            </a:r>
          </a:p>
          <a:p>
            <a:pPr lvl="1" eaLnBrk="1" hangingPunct="1"/>
            <a:r>
              <a:rPr lang="en-US" sz="1600" smtClean="0"/>
              <a:t>Price = 25/50/75,100 coded 1,2,3,4</a:t>
            </a:r>
          </a:p>
          <a:p>
            <a:pPr eaLnBrk="1" hangingPunct="1"/>
            <a:r>
              <a:rPr lang="en-US" smtClean="0"/>
              <a:t>H</a:t>
            </a:r>
            <a:r>
              <a:rPr lang="en-US" sz="2000" smtClean="0"/>
              <a:t>eterogeneity: Sex (Male=1), Age (&lt;25, 25-39, 40+)</a:t>
            </a:r>
          </a:p>
          <a:p>
            <a:pPr eaLnBrk="1" hangingPunct="1"/>
            <a:r>
              <a:rPr lang="en-US" smtClean="0"/>
              <a:t>U</a:t>
            </a:r>
            <a:r>
              <a:rPr lang="en-US" sz="2000" smtClean="0"/>
              <a:t>nderlying data generated by a 3 class latent class process (100, 200, 100 in classes)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51054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1054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335434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35052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361 customers presented with 8-12 choice situations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Seasonal rates (10¢ in summer, 8¢ in winter, 6¢ in spring/fall)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828800"/>
            <a:ext cx="5229225" cy="4029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b="1" smtClean="0"/>
              <a:t>Revealed and Stated Preference Data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8077200" cy="4530725"/>
          </a:xfrm>
        </p:spPr>
        <p:txBody>
          <a:bodyPr/>
          <a:lstStyle/>
          <a:p>
            <a:pPr eaLnBrk="1" hangingPunct="1"/>
            <a:r>
              <a:rPr lang="en-US" smtClean="0"/>
              <a:t>Pure RP Data</a:t>
            </a:r>
          </a:p>
          <a:p>
            <a:pPr lvl="1" eaLnBrk="1" hangingPunct="1"/>
            <a:r>
              <a:rPr lang="en-US" smtClean="0"/>
              <a:t>Market (ex-post, e.g., supermarket scanner data)</a:t>
            </a:r>
          </a:p>
          <a:p>
            <a:pPr lvl="1" eaLnBrk="1" hangingPunct="1"/>
            <a:r>
              <a:rPr lang="en-US" smtClean="0"/>
              <a:t>Individual observations</a:t>
            </a:r>
          </a:p>
          <a:p>
            <a:pPr eaLnBrk="1" hangingPunct="1"/>
            <a:r>
              <a:rPr lang="en-US" smtClean="0"/>
              <a:t>Pure SP Data</a:t>
            </a:r>
          </a:p>
          <a:p>
            <a:pPr lvl="1" eaLnBrk="1" hangingPunct="1"/>
            <a:r>
              <a:rPr lang="en-US" smtClean="0"/>
              <a:t>Contingent valuation</a:t>
            </a:r>
          </a:p>
          <a:p>
            <a:pPr eaLnBrk="1" hangingPunct="1"/>
            <a:r>
              <a:rPr lang="en-US" smtClean="0"/>
              <a:t>Combined (Enriched) RP/SP</a:t>
            </a:r>
          </a:p>
          <a:p>
            <a:pPr lvl="1" eaLnBrk="1" hangingPunct="1"/>
            <a:r>
              <a:rPr lang="en-US" smtClean="0"/>
              <a:t>Mixed data</a:t>
            </a:r>
          </a:p>
          <a:p>
            <a:pPr lvl="1" eaLnBrk="1" hangingPunct="1"/>
            <a:r>
              <a:rPr lang="en-US" smtClean="0"/>
              <a:t>Expanded choice sets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Panel Data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438400"/>
            <a:ext cx="8001000" cy="3352800"/>
          </a:xfrm>
        </p:spPr>
        <p:txBody>
          <a:bodyPr/>
          <a:lstStyle/>
          <a:p>
            <a:pPr eaLnBrk="1" hangingPunct="1"/>
            <a:r>
              <a:rPr lang="en-US" smtClean="0"/>
              <a:t>Repeated Choice Situations</a:t>
            </a:r>
          </a:p>
          <a:p>
            <a:pPr eaLnBrk="1" hangingPunct="1"/>
            <a:r>
              <a:rPr lang="en-US" smtClean="0"/>
              <a:t>Typically RP/SP constructions (experimental)</a:t>
            </a:r>
          </a:p>
          <a:p>
            <a:pPr eaLnBrk="1" hangingPunct="1"/>
            <a:r>
              <a:rPr lang="en-US" smtClean="0"/>
              <a:t>Accommodating “panel data”</a:t>
            </a:r>
          </a:p>
          <a:p>
            <a:pPr lvl="1" eaLnBrk="1" hangingPunct="1"/>
            <a:r>
              <a:rPr lang="en-US" smtClean="0"/>
              <a:t>Multinomial Probit [Marginal, impractical]</a:t>
            </a:r>
          </a:p>
          <a:p>
            <a:pPr lvl="1" eaLnBrk="1" hangingPunct="1"/>
            <a:r>
              <a:rPr lang="en-US" smtClean="0"/>
              <a:t>Latent Class</a:t>
            </a:r>
          </a:p>
          <a:p>
            <a:pPr lvl="1" eaLnBrk="1" hangingPunct="1"/>
            <a:r>
              <a:rPr lang="en-US" smtClean="0"/>
              <a:t>Mixed Logit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Customers’ Choice of Energy Supplier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35052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California, Stated Preference Survey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361 customers presented with 8-12 choice situations</a:t>
            </a:r>
          </a:p>
          <a:p>
            <a:pPr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400" smtClean="0"/>
              <a:t>Supplier attributes: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Fixed price: cents per kWh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Length of contract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Local utility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Well-known company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Time-of-day rates (11¢ in day, 5¢ at night)</a:t>
            </a:r>
          </a:p>
          <a:p>
            <a:pPr lvl="1" eaLnBrk="1" hangingPunct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Seasonal rates (10¢ in summer, 8¢ in winter, 6¢ in spring/fall)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Population Parameter Distributions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981200"/>
            <a:ext cx="5181600" cy="3862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Contract length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Local utility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Well-known company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Log-normal for: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Time-of-day rates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Seasonal rates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mtClean="0"/>
              <a:t>Price coefficient held fixed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703262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Estimated Model</a:t>
            </a:r>
          </a:p>
        </p:txBody>
      </p:sp>
      <p:sp>
        <p:nvSpPr>
          <p:cNvPr id="645123" name="Text Box 3"/>
          <p:cNvSpPr txBox="1">
            <a:spLocks noChangeArrowheads="1"/>
          </p:cNvSpPr>
          <p:nvPr/>
        </p:nvSpPr>
        <p:spPr bwMode="auto">
          <a:xfrm>
            <a:off x="1600200" y="1654175"/>
            <a:ext cx="637386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+mj-lt"/>
              </a:rPr>
              <a:t>                               </a:t>
            </a:r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Estimate   </a:t>
            </a: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Std error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Price                                -.883        0.050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Contract      mean           -.213        0.026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std dev         .386        0.028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Local            mean            2.23        0.127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std dev         1.75        0.137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Known         mean            1.59        0.100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std dev         .962        0.098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TOD             mean*           2.13         0.054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std dev*         .411        0.040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Seasonal     mean*           2.16         0.051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std dev*         .281        0.022</a:t>
            </a:r>
          </a:p>
          <a:p>
            <a:pPr>
              <a:defRPr/>
            </a:pPr>
            <a:r>
              <a:rPr lang="en-US" sz="24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Parameters of underlying normal</a:t>
            </a:r>
            <a:r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/>
              </a:rPr>
              <a:t></a:t>
            </a:r>
            <a:r>
              <a:rPr lang="en-US" b="1" baseline="-25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/>
              </a:rPr>
              <a:t>i</a:t>
            </a:r>
            <a:r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= exp(mean+sd*w</a:t>
            </a:r>
            <a:r>
              <a:rPr lang="en-US" b="1" baseline="-25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43000"/>
            <a:ext cx="8229600" cy="611187"/>
          </a:xfrm>
        </p:spPr>
        <p:txBody>
          <a:bodyPr/>
          <a:lstStyle/>
          <a:p>
            <a:pPr algn="ctr" eaLnBrk="1" hangingPunct="1">
              <a:lnSpc>
                <a:spcPct val="85000"/>
              </a:lnSpc>
            </a:pPr>
            <a:r>
              <a:rPr lang="en-US" sz="3200" b="1" smtClean="0"/>
              <a:t>Distribution of Brand Value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6875" y="4953000"/>
            <a:ext cx="5957888" cy="6905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   Brand value of local utility</a:t>
            </a:r>
          </a:p>
        </p:txBody>
      </p:sp>
      <p:sp>
        <p:nvSpPr>
          <p:cNvPr id="646148" name="Text Box 4"/>
          <p:cNvSpPr txBox="1">
            <a:spLocks noChangeArrowheads="1"/>
          </p:cNvSpPr>
          <p:nvPr/>
        </p:nvSpPr>
        <p:spPr bwMode="auto">
          <a:xfrm>
            <a:off x="5715000" y="2260600"/>
            <a:ext cx="1803400" cy="64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Standard deviation</a:t>
            </a:r>
          </a:p>
        </p:txBody>
      </p:sp>
      <p:sp>
        <p:nvSpPr>
          <p:cNvPr id="36869" name="Freeform 5" descr="Wide upward diagonal"/>
          <p:cNvSpPr>
            <a:spLocks/>
          </p:cNvSpPr>
          <p:nvPr/>
        </p:nvSpPr>
        <p:spPr bwMode="auto">
          <a:xfrm>
            <a:off x="1782763" y="3603625"/>
            <a:ext cx="592137" cy="419100"/>
          </a:xfrm>
          <a:custGeom>
            <a:avLst/>
            <a:gdLst>
              <a:gd name="T0" fmla="*/ 2147483647 w 373"/>
              <a:gd name="T1" fmla="*/ 2147483647 h 264"/>
              <a:gd name="T2" fmla="*/ 2147483647 w 373"/>
              <a:gd name="T3" fmla="*/ 0 h 264"/>
              <a:gd name="T4" fmla="*/ 2147483647 w 373"/>
              <a:gd name="T5" fmla="*/ 2147483647 h 264"/>
              <a:gd name="T6" fmla="*/ 2147483647 w 373"/>
              <a:gd name="T7" fmla="*/ 2147483647 h 264"/>
              <a:gd name="T8" fmla="*/ 2147483647 w 373"/>
              <a:gd name="T9" fmla="*/ 2147483647 h 264"/>
              <a:gd name="T10" fmla="*/ 2147483647 w 373"/>
              <a:gd name="T11" fmla="*/ 2147483647 h 264"/>
              <a:gd name="T12" fmla="*/ 2147483647 w 373"/>
              <a:gd name="T13" fmla="*/ 2147483647 h 264"/>
              <a:gd name="T14" fmla="*/ 0 w 373"/>
              <a:gd name="T15" fmla="*/ 2147483647 h 264"/>
              <a:gd name="T16" fmla="*/ 0 w 373"/>
              <a:gd name="T17" fmla="*/ 2147483647 h 264"/>
              <a:gd name="T18" fmla="*/ 2147483647 w 373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3"/>
              <a:gd name="T31" fmla="*/ 0 h 264"/>
              <a:gd name="T32" fmla="*/ 373 w 373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3" h="264">
                <a:moveTo>
                  <a:pt x="373" y="264"/>
                </a:moveTo>
                <a:lnTo>
                  <a:pt x="370" y="0"/>
                </a:lnTo>
                <a:lnTo>
                  <a:pt x="273" y="22"/>
                </a:lnTo>
                <a:lnTo>
                  <a:pt x="204" y="34"/>
                </a:lnTo>
                <a:lnTo>
                  <a:pt x="163" y="42"/>
                </a:lnTo>
                <a:lnTo>
                  <a:pt x="102" y="51"/>
                </a:lnTo>
                <a:lnTo>
                  <a:pt x="48" y="57"/>
                </a:lnTo>
                <a:lnTo>
                  <a:pt x="0" y="64"/>
                </a:lnTo>
                <a:lnTo>
                  <a:pt x="0" y="264"/>
                </a:lnTo>
                <a:lnTo>
                  <a:pt x="373" y="264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rgbClr val="009999"/>
            </a:bgClr>
          </a:patt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H="1">
            <a:off x="4689475" y="2260600"/>
            <a:ext cx="0" cy="1779588"/>
          </a:xfrm>
          <a:prstGeom prst="line">
            <a:avLst/>
          </a:prstGeom>
          <a:noFill/>
          <a:ln w="3810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Freeform 7"/>
          <p:cNvSpPr>
            <a:spLocks/>
          </p:cNvSpPr>
          <p:nvPr/>
        </p:nvSpPr>
        <p:spPr bwMode="auto">
          <a:xfrm>
            <a:off x="1782763" y="2216150"/>
            <a:ext cx="5540375" cy="1676400"/>
          </a:xfrm>
          <a:custGeom>
            <a:avLst/>
            <a:gdLst>
              <a:gd name="T0" fmla="*/ 2147483647 w 3490"/>
              <a:gd name="T1" fmla="*/ 2147483647 h 1056"/>
              <a:gd name="T2" fmla="*/ 2147483647 w 3490"/>
              <a:gd name="T3" fmla="*/ 2147483647 h 1056"/>
              <a:gd name="T4" fmla="*/ 2147483647 w 3490"/>
              <a:gd name="T5" fmla="*/ 2147483647 h 1056"/>
              <a:gd name="T6" fmla="*/ 2147483647 w 3490"/>
              <a:gd name="T7" fmla="*/ 2147483647 h 1056"/>
              <a:gd name="T8" fmla="*/ 2147483647 w 3490"/>
              <a:gd name="T9" fmla="*/ 2147483647 h 1056"/>
              <a:gd name="T10" fmla="*/ 2147483647 w 3490"/>
              <a:gd name="T11" fmla="*/ 2147483647 h 1056"/>
              <a:gd name="T12" fmla="*/ 2147483647 w 3490"/>
              <a:gd name="T13" fmla="*/ 2147483647 h 1056"/>
              <a:gd name="T14" fmla="*/ 2147483647 w 3490"/>
              <a:gd name="T15" fmla="*/ 2147483647 h 1056"/>
              <a:gd name="T16" fmla="*/ 2147483647 w 3490"/>
              <a:gd name="T17" fmla="*/ 2147483647 h 1056"/>
              <a:gd name="T18" fmla="*/ 2147483647 w 3490"/>
              <a:gd name="T19" fmla="*/ 2147483647 h 1056"/>
              <a:gd name="T20" fmla="*/ 0 w 3490"/>
              <a:gd name="T21" fmla="*/ 2147483647 h 10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0"/>
              <a:gd name="T34" fmla="*/ 0 h 1056"/>
              <a:gd name="T35" fmla="*/ 3490 w 3490"/>
              <a:gd name="T36" fmla="*/ 1056 h 10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0" h="1056">
                <a:moveTo>
                  <a:pt x="3490" y="1056"/>
                </a:moveTo>
                <a:cubicBezTo>
                  <a:pt x="3419" y="1039"/>
                  <a:pt x="3207" y="1017"/>
                  <a:pt x="3063" y="956"/>
                </a:cubicBezTo>
                <a:cubicBezTo>
                  <a:pt x="2919" y="895"/>
                  <a:pt x="2757" y="813"/>
                  <a:pt x="2627" y="692"/>
                </a:cubicBezTo>
                <a:cubicBezTo>
                  <a:pt x="2497" y="571"/>
                  <a:pt x="2390" y="338"/>
                  <a:pt x="2285" y="229"/>
                </a:cubicBezTo>
                <a:cubicBezTo>
                  <a:pt x="2180" y="120"/>
                  <a:pt x="2098" y="70"/>
                  <a:pt x="1997" y="37"/>
                </a:cubicBezTo>
                <a:cubicBezTo>
                  <a:pt x="1896" y="4"/>
                  <a:pt x="1780" y="0"/>
                  <a:pt x="1677" y="29"/>
                </a:cubicBezTo>
                <a:cubicBezTo>
                  <a:pt x="1574" y="58"/>
                  <a:pt x="1488" y="134"/>
                  <a:pt x="1381" y="213"/>
                </a:cubicBezTo>
                <a:cubicBezTo>
                  <a:pt x="1274" y="292"/>
                  <a:pt x="1154" y="415"/>
                  <a:pt x="1036" y="502"/>
                </a:cubicBezTo>
                <a:cubicBezTo>
                  <a:pt x="918" y="589"/>
                  <a:pt x="784" y="676"/>
                  <a:pt x="672" y="738"/>
                </a:cubicBezTo>
                <a:cubicBezTo>
                  <a:pt x="560" y="800"/>
                  <a:pt x="475" y="841"/>
                  <a:pt x="363" y="874"/>
                </a:cubicBezTo>
                <a:cubicBezTo>
                  <a:pt x="251" y="907"/>
                  <a:pt x="76" y="925"/>
                  <a:pt x="0" y="938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H="1">
            <a:off x="2366963" y="3603625"/>
            <a:ext cx="0" cy="4238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1782763" y="4027488"/>
            <a:ext cx="55403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4" name="Text Box 10"/>
          <p:cNvSpPr txBox="1">
            <a:spLocks noChangeArrowheads="1"/>
          </p:cNvSpPr>
          <p:nvPr/>
        </p:nvSpPr>
        <p:spPr bwMode="auto">
          <a:xfrm>
            <a:off x="339725" y="2602468"/>
            <a:ext cx="3394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en-US" sz="2400" b="1">
                <a:solidFill>
                  <a:srgbClr val="000000"/>
                </a:solidFill>
              </a:rPr>
              <a:t>10% dislike local utility</a:t>
            </a:r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366963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4689475" y="4027488"/>
            <a:ext cx="0" cy="73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57" name="Text Box 13"/>
          <p:cNvSpPr txBox="1">
            <a:spLocks noChangeArrowheads="1"/>
          </p:cNvSpPr>
          <p:nvPr/>
        </p:nvSpPr>
        <p:spPr bwMode="auto">
          <a:xfrm>
            <a:off x="2252663" y="4100513"/>
            <a:ext cx="24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646158" name="Text Box 14"/>
          <p:cNvSpPr txBox="1">
            <a:spLocks noChangeArrowheads="1"/>
          </p:cNvSpPr>
          <p:nvPr/>
        </p:nvSpPr>
        <p:spPr bwMode="auto">
          <a:xfrm>
            <a:off x="4021138" y="4100513"/>
            <a:ext cx="10080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2.23¢</a:t>
            </a:r>
            <a:endParaRPr lang="en-US" sz="16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4727575" y="2952750"/>
            <a:ext cx="885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6161" name="Text Box 17"/>
          <p:cNvSpPr txBox="1">
            <a:spLocks noChangeArrowheads="1"/>
          </p:cNvSpPr>
          <p:nvPr/>
        </p:nvSpPr>
        <p:spPr bwMode="auto">
          <a:xfrm>
            <a:off x="7086600" y="2362200"/>
            <a:ext cx="1371600" cy="301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1600" b="1" smtClean="0">
                <a:solidFill>
                  <a:srgbClr val="000000"/>
                </a:solidFill>
              </a:rPr>
              <a:t>=1.75¢</a:t>
            </a:r>
            <a:endParaRPr lang="en-US" sz="1600" b="1">
              <a:solidFill>
                <a:srgbClr val="000000"/>
              </a:solidFill>
            </a:endParaRPr>
          </a:p>
        </p:txBody>
      </p:sp>
      <p:sp>
        <p:nvSpPr>
          <p:cNvPr id="36881" name="Line 18"/>
          <p:cNvSpPr>
            <a:spLocks noChangeShapeType="1"/>
          </p:cNvSpPr>
          <p:nvPr/>
        </p:nvSpPr>
        <p:spPr bwMode="auto">
          <a:xfrm>
            <a:off x="1782763" y="2952750"/>
            <a:ext cx="252412" cy="93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82" name="Freeform 19"/>
          <p:cNvSpPr>
            <a:spLocks/>
          </p:cNvSpPr>
          <p:nvPr/>
        </p:nvSpPr>
        <p:spPr bwMode="auto">
          <a:xfrm>
            <a:off x="5054600" y="2579688"/>
            <a:ext cx="812800" cy="312737"/>
          </a:xfrm>
          <a:custGeom>
            <a:avLst/>
            <a:gdLst>
              <a:gd name="T0" fmla="*/ 2147483647 w 512"/>
              <a:gd name="T1" fmla="*/ 0 h 197"/>
              <a:gd name="T2" fmla="*/ 2147483647 w 512"/>
              <a:gd name="T3" fmla="*/ 2147483647 h 197"/>
              <a:gd name="T4" fmla="*/ 2147483647 w 512"/>
              <a:gd name="T5" fmla="*/ 2147483647 h 197"/>
              <a:gd name="T6" fmla="*/ 2147483647 w 512"/>
              <a:gd name="T7" fmla="*/ 2147483647 h 197"/>
              <a:gd name="T8" fmla="*/ 0 w 512"/>
              <a:gd name="T9" fmla="*/ 2147483647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2"/>
              <a:gd name="T16" fmla="*/ 0 h 197"/>
              <a:gd name="T17" fmla="*/ 512 w 512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2" h="197">
                <a:moveTo>
                  <a:pt x="512" y="0"/>
                </a:moveTo>
                <a:cubicBezTo>
                  <a:pt x="468" y="0"/>
                  <a:pt x="313" y="0"/>
                  <a:pt x="246" y="3"/>
                </a:cubicBezTo>
                <a:cubicBezTo>
                  <a:pt x="179" y="6"/>
                  <a:pt x="141" y="6"/>
                  <a:pt x="108" y="17"/>
                </a:cubicBezTo>
                <a:cubicBezTo>
                  <a:pt x="75" y="28"/>
                  <a:pt x="63" y="39"/>
                  <a:pt x="45" y="69"/>
                </a:cubicBezTo>
                <a:cubicBezTo>
                  <a:pt x="27" y="99"/>
                  <a:pt x="9" y="170"/>
                  <a:pt x="0" y="19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Random Parameter Distributions</a:t>
            </a:r>
            <a:endParaRPr lang="en-US" b="1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752600"/>
            <a:ext cx="6657975" cy="449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2400" b="1" smtClean="0"/>
              <a:t>Time of Day Rates (Customers do not like - lognormal)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1828800" y="2209800"/>
            <a:ext cx="31242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40000"/>
              </a:spcBef>
              <a:buClr>
                <a:schemeClr val="bg2"/>
              </a:buClr>
              <a:buSzPct val="70000"/>
              <a:defRPr/>
            </a:pPr>
            <a:r>
              <a:rPr lang="en-US" sz="2400" b="1">
                <a:latin typeface="+mj-lt"/>
              </a:rPr>
              <a:t>Time-of-day Rates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828800" y="4572000"/>
            <a:ext cx="25908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40000"/>
              </a:spcBef>
              <a:buClr>
                <a:schemeClr val="bg2"/>
              </a:buClr>
              <a:buSzPct val="70000"/>
              <a:defRPr/>
            </a:pPr>
            <a:r>
              <a:rPr lang="en-US" sz="2400" b="1">
                <a:latin typeface="+mj-lt"/>
              </a:rPr>
              <a:t>Seasonal Rates</a:t>
            </a:r>
          </a:p>
        </p:txBody>
      </p:sp>
      <p:sp>
        <p:nvSpPr>
          <p:cNvPr id="38917" name="Line 5"/>
          <p:cNvSpPr>
            <a:spLocks noChangeAspect="1" noChangeShapeType="1"/>
          </p:cNvSpPr>
          <p:nvPr/>
        </p:nvSpPr>
        <p:spPr bwMode="auto">
          <a:xfrm flipH="1">
            <a:off x="6834188" y="4533900"/>
            <a:ext cx="0" cy="1109663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Freeform 6"/>
          <p:cNvSpPr>
            <a:spLocks noChangeAspect="1"/>
          </p:cNvSpPr>
          <p:nvPr/>
        </p:nvSpPr>
        <p:spPr bwMode="auto">
          <a:xfrm>
            <a:off x="5149850" y="4216400"/>
            <a:ext cx="2622550" cy="1346200"/>
          </a:xfrm>
          <a:custGeom>
            <a:avLst/>
            <a:gdLst>
              <a:gd name="T0" fmla="*/ 2147483647 w 1652"/>
              <a:gd name="T1" fmla="*/ 2147483647 h 848"/>
              <a:gd name="T2" fmla="*/ 2147483647 w 1652"/>
              <a:gd name="T3" fmla="*/ 2147483647 h 848"/>
              <a:gd name="T4" fmla="*/ 2147483647 w 1652"/>
              <a:gd name="T5" fmla="*/ 2147483647 h 848"/>
              <a:gd name="T6" fmla="*/ 2147483647 w 1652"/>
              <a:gd name="T7" fmla="*/ 2147483647 h 848"/>
              <a:gd name="T8" fmla="*/ 2147483647 w 1652"/>
              <a:gd name="T9" fmla="*/ 2147483647 h 848"/>
              <a:gd name="T10" fmla="*/ 2147483647 w 1652"/>
              <a:gd name="T11" fmla="*/ 2147483647 h 848"/>
              <a:gd name="T12" fmla="*/ 2147483647 w 1652"/>
              <a:gd name="T13" fmla="*/ 2147483647 h 848"/>
              <a:gd name="T14" fmla="*/ 2147483647 w 1652"/>
              <a:gd name="T15" fmla="*/ 2147483647 h 848"/>
              <a:gd name="T16" fmla="*/ 2147483647 w 1652"/>
              <a:gd name="T17" fmla="*/ 2147483647 h 848"/>
              <a:gd name="T18" fmla="*/ 2147483647 w 1652"/>
              <a:gd name="T19" fmla="*/ 2147483647 h 848"/>
              <a:gd name="T20" fmla="*/ 2147483647 w 1652"/>
              <a:gd name="T21" fmla="*/ 2147483647 h 848"/>
              <a:gd name="T22" fmla="*/ 2147483647 w 1652"/>
              <a:gd name="T23" fmla="*/ 2147483647 h 848"/>
              <a:gd name="T24" fmla="*/ 0 w 1652"/>
              <a:gd name="T25" fmla="*/ 2147483647 h 8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2"/>
              <a:gd name="T40" fmla="*/ 0 h 848"/>
              <a:gd name="T41" fmla="*/ 1652 w 1652"/>
              <a:gd name="T42" fmla="*/ 848 h 8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2" h="848">
                <a:moveTo>
                  <a:pt x="1652" y="848"/>
                </a:moveTo>
                <a:cubicBezTo>
                  <a:pt x="1640" y="797"/>
                  <a:pt x="1602" y="627"/>
                  <a:pt x="1583" y="542"/>
                </a:cubicBezTo>
                <a:cubicBezTo>
                  <a:pt x="1564" y="457"/>
                  <a:pt x="1552" y="400"/>
                  <a:pt x="1535" y="335"/>
                </a:cubicBezTo>
                <a:cubicBezTo>
                  <a:pt x="1518" y="270"/>
                  <a:pt x="1502" y="200"/>
                  <a:pt x="1481" y="152"/>
                </a:cubicBezTo>
                <a:cubicBezTo>
                  <a:pt x="1460" y="104"/>
                  <a:pt x="1443" y="67"/>
                  <a:pt x="1406" y="44"/>
                </a:cubicBezTo>
                <a:cubicBezTo>
                  <a:pt x="1369" y="21"/>
                  <a:pt x="1306" y="0"/>
                  <a:pt x="1259" y="11"/>
                </a:cubicBezTo>
                <a:cubicBezTo>
                  <a:pt x="1212" y="22"/>
                  <a:pt x="1171" y="59"/>
                  <a:pt x="1121" y="110"/>
                </a:cubicBezTo>
                <a:cubicBezTo>
                  <a:pt x="1071" y="161"/>
                  <a:pt x="1023" y="249"/>
                  <a:pt x="959" y="314"/>
                </a:cubicBezTo>
                <a:cubicBezTo>
                  <a:pt x="895" y="379"/>
                  <a:pt x="800" y="454"/>
                  <a:pt x="737" y="503"/>
                </a:cubicBezTo>
                <a:cubicBezTo>
                  <a:pt x="674" y="552"/>
                  <a:pt x="636" y="578"/>
                  <a:pt x="578" y="608"/>
                </a:cubicBezTo>
                <a:cubicBezTo>
                  <a:pt x="520" y="638"/>
                  <a:pt x="452" y="663"/>
                  <a:pt x="389" y="686"/>
                </a:cubicBezTo>
                <a:cubicBezTo>
                  <a:pt x="326" y="709"/>
                  <a:pt x="264" y="732"/>
                  <a:pt x="199" y="748"/>
                </a:cubicBezTo>
                <a:cubicBezTo>
                  <a:pt x="134" y="764"/>
                  <a:pt x="42" y="776"/>
                  <a:pt x="0" y="783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Line 7"/>
          <p:cNvSpPr>
            <a:spLocks noChangeAspect="1" noChangeShapeType="1"/>
          </p:cNvSpPr>
          <p:nvPr/>
        </p:nvSpPr>
        <p:spPr bwMode="auto">
          <a:xfrm>
            <a:off x="5149850" y="5637213"/>
            <a:ext cx="30432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Line 8"/>
          <p:cNvSpPr>
            <a:spLocks noChangeAspect="1" noChangeShapeType="1"/>
          </p:cNvSpPr>
          <p:nvPr/>
        </p:nvSpPr>
        <p:spPr bwMode="auto">
          <a:xfrm>
            <a:off x="7858125" y="5637213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Line 9"/>
          <p:cNvSpPr>
            <a:spLocks noChangeAspect="1" noChangeShapeType="1"/>
          </p:cNvSpPr>
          <p:nvPr/>
        </p:nvSpPr>
        <p:spPr bwMode="auto">
          <a:xfrm>
            <a:off x="6834188" y="5637213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202" name="Text Box 10"/>
          <p:cNvSpPr txBox="1">
            <a:spLocks noChangeAspect="1" noChangeArrowheads="1"/>
          </p:cNvSpPr>
          <p:nvPr/>
        </p:nvSpPr>
        <p:spPr bwMode="auto">
          <a:xfrm>
            <a:off x="6072188" y="5676900"/>
            <a:ext cx="1547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-10.2</a:t>
            </a:r>
          </a:p>
        </p:txBody>
      </p:sp>
      <p:sp>
        <p:nvSpPr>
          <p:cNvPr id="38923" name="Freeform 11"/>
          <p:cNvSpPr>
            <a:spLocks noChangeAspect="1"/>
          </p:cNvSpPr>
          <p:nvPr/>
        </p:nvSpPr>
        <p:spPr bwMode="auto">
          <a:xfrm>
            <a:off x="5149850" y="1946275"/>
            <a:ext cx="2622550" cy="1346200"/>
          </a:xfrm>
          <a:custGeom>
            <a:avLst/>
            <a:gdLst>
              <a:gd name="T0" fmla="*/ 2147483647 w 1652"/>
              <a:gd name="T1" fmla="*/ 2147483647 h 848"/>
              <a:gd name="T2" fmla="*/ 2147483647 w 1652"/>
              <a:gd name="T3" fmla="*/ 2147483647 h 848"/>
              <a:gd name="T4" fmla="*/ 2147483647 w 1652"/>
              <a:gd name="T5" fmla="*/ 2147483647 h 848"/>
              <a:gd name="T6" fmla="*/ 2147483647 w 1652"/>
              <a:gd name="T7" fmla="*/ 2147483647 h 848"/>
              <a:gd name="T8" fmla="*/ 2147483647 w 1652"/>
              <a:gd name="T9" fmla="*/ 2147483647 h 848"/>
              <a:gd name="T10" fmla="*/ 2147483647 w 1652"/>
              <a:gd name="T11" fmla="*/ 2147483647 h 848"/>
              <a:gd name="T12" fmla="*/ 2147483647 w 1652"/>
              <a:gd name="T13" fmla="*/ 2147483647 h 848"/>
              <a:gd name="T14" fmla="*/ 2147483647 w 1652"/>
              <a:gd name="T15" fmla="*/ 2147483647 h 848"/>
              <a:gd name="T16" fmla="*/ 2147483647 w 1652"/>
              <a:gd name="T17" fmla="*/ 2147483647 h 848"/>
              <a:gd name="T18" fmla="*/ 2147483647 w 1652"/>
              <a:gd name="T19" fmla="*/ 2147483647 h 848"/>
              <a:gd name="T20" fmla="*/ 2147483647 w 1652"/>
              <a:gd name="T21" fmla="*/ 2147483647 h 848"/>
              <a:gd name="T22" fmla="*/ 2147483647 w 1652"/>
              <a:gd name="T23" fmla="*/ 2147483647 h 848"/>
              <a:gd name="T24" fmla="*/ 0 w 1652"/>
              <a:gd name="T25" fmla="*/ 2147483647 h 8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2"/>
              <a:gd name="T40" fmla="*/ 0 h 848"/>
              <a:gd name="T41" fmla="*/ 1652 w 1652"/>
              <a:gd name="T42" fmla="*/ 848 h 8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2" h="848">
                <a:moveTo>
                  <a:pt x="1652" y="848"/>
                </a:moveTo>
                <a:cubicBezTo>
                  <a:pt x="1640" y="797"/>
                  <a:pt x="1602" y="627"/>
                  <a:pt x="1583" y="542"/>
                </a:cubicBezTo>
                <a:cubicBezTo>
                  <a:pt x="1564" y="457"/>
                  <a:pt x="1552" y="400"/>
                  <a:pt x="1535" y="335"/>
                </a:cubicBezTo>
                <a:cubicBezTo>
                  <a:pt x="1518" y="270"/>
                  <a:pt x="1502" y="200"/>
                  <a:pt x="1481" y="152"/>
                </a:cubicBezTo>
                <a:cubicBezTo>
                  <a:pt x="1460" y="104"/>
                  <a:pt x="1443" y="67"/>
                  <a:pt x="1406" y="44"/>
                </a:cubicBezTo>
                <a:cubicBezTo>
                  <a:pt x="1369" y="21"/>
                  <a:pt x="1306" y="0"/>
                  <a:pt x="1259" y="11"/>
                </a:cubicBezTo>
                <a:cubicBezTo>
                  <a:pt x="1212" y="22"/>
                  <a:pt x="1171" y="59"/>
                  <a:pt x="1121" y="110"/>
                </a:cubicBezTo>
                <a:cubicBezTo>
                  <a:pt x="1071" y="161"/>
                  <a:pt x="1023" y="249"/>
                  <a:pt x="959" y="314"/>
                </a:cubicBezTo>
                <a:cubicBezTo>
                  <a:pt x="895" y="379"/>
                  <a:pt x="800" y="454"/>
                  <a:pt x="737" y="503"/>
                </a:cubicBezTo>
                <a:cubicBezTo>
                  <a:pt x="674" y="552"/>
                  <a:pt x="636" y="578"/>
                  <a:pt x="578" y="608"/>
                </a:cubicBezTo>
                <a:cubicBezTo>
                  <a:pt x="520" y="638"/>
                  <a:pt x="452" y="663"/>
                  <a:pt x="389" y="686"/>
                </a:cubicBezTo>
                <a:cubicBezTo>
                  <a:pt x="326" y="709"/>
                  <a:pt x="264" y="732"/>
                  <a:pt x="199" y="748"/>
                </a:cubicBezTo>
                <a:cubicBezTo>
                  <a:pt x="134" y="764"/>
                  <a:pt x="42" y="776"/>
                  <a:pt x="0" y="783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4" name="Line 12"/>
          <p:cNvSpPr>
            <a:spLocks noChangeAspect="1" noChangeShapeType="1"/>
          </p:cNvSpPr>
          <p:nvPr/>
        </p:nvSpPr>
        <p:spPr bwMode="auto">
          <a:xfrm>
            <a:off x="5149850" y="3367088"/>
            <a:ext cx="30432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5" name="Line 13"/>
          <p:cNvSpPr>
            <a:spLocks noChangeAspect="1" noChangeShapeType="1"/>
          </p:cNvSpPr>
          <p:nvPr/>
        </p:nvSpPr>
        <p:spPr bwMode="auto">
          <a:xfrm>
            <a:off x="7858125" y="3367088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Line 14"/>
          <p:cNvSpPr>
            <a:spLocks noChangeAspect="1" noChangeShapeType="1"/>
          </p:cNvSpPr>
          <p:nvPr/>
        </p:nvSpPr>
        <p:spPr bwMode="auto">
          <a:xfrm>
            <a:off x="6524625" y="3367088"/>
            <a:ext cx="0" cy="39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207" name="Text Box 15"/>
          <p:cNvSpPr txBox="1">
            <a:spLocks noChangeAspect="1" noChangeArrowheads="1"/>
          </p:cNvSpPr>
          <p:nvPr/>
        </p:nvSpPr>
        <p:spPr bwMode="auto">
          <a:xfrm>
            <a:off x="5929313" y="3406775"/>
            <a:ext cx="13858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-10.4</a:t>
            </a:r>
          </a:p>
        </p:txBody>
      </p:sp>
      <p:sp>
        <p:nvSpPr>
          <p:cNvPr id="38928" name="Line 16"/>
          <p:cNvSpPr>
            <a:spLocks noChangeAspect="1" noChangeShapeType="1"/>
          </p:cNvSpPr>
          <p:nvPr/>
        </p:nvSpPr>
        <p:spPr bwMode="auto">
          <a:xfrm flipH="1">
            <a:off x="6524625" y="2578100"/>
            <a:ext cx="0" cy="788988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8209" name="Text Box 17"/>
          <p:cNvSpPr txBox="1">
            <a:spLocks noChangeAspect="1" noChangeArrowheads="1"/>
          </p:cNvSpPr>
          <p:nvPr/>
        </p:nvSpPr>
        <p:spPr bwMode="auto">
          <a:xfrm flipH="1">
            <a:off x="7577138" y="3321050"/>
            <a:ext cx="500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648210" name="Text Box 18"/>
          <p:cNvSpPr txBox="1">
            <a:spLocks noChangeAspect="1" noChangeArrowheads="1"/>
          </p:cNvSpPr>
          <p:nvPr/>
        </p:nvSpPr>
        <p:spPr bwMode="auto">
          <a:xfrm flipH="1">
            <a:off x="7577138" y="5683250"/>
            <a:ext cx="500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>
                <a:solidFill>
                  <a:srgbClr val="000000"/>
                </a:solidFill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sz="3200" b="1" smtClean="0"/>
              <a:t>Expected Preferences of Each Customer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905000"/>
            <a:ext cx="6678613" cy="2667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47800" y="4724400"/>
            <a:ext cx="6629400" cy="13938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Arial" pitchFamily="34" charset="0"/>
                <a:cs typeface="Arial" pitchFamily="34" charset="0"/>
              </a:rPr>
              <a:t>Customer likes long-term contract, local utility, and non-fixed rates.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tabLst>
                <a:tab pos="3824288" algn="r"/>
                <a:tab pos="4170363" algn="dec"/>
                <a:tab pos="6003925" algn="r"/>
                <a:tab pos="6681788" algn="dec"/>
              </a:tabLst>
              <a:defRPr/>
            </a:pPr>
            <a:r>
              <a:rPr lang="en-US" b="1">
                <a:latin typeface="Arial" pitchFamily="34" charset="0"/>
                <a:cs typeface="Arial" pitchFamily="34" charset="0"/>
              </a:rPr>
              <a:t>Local utility can retain and make profit from this customer by offering a long-term contract with time-of-day or seasonal rates.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463867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954447"/>
            <a:ext cx="45910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828800"/>
            <a:ext cx="304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Willingness to Pay for Green Energy</a:t>
            </a:r>
            <a:endParaRPr lang="en-US" sz="2800" b="1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13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7200"/>
            <a:ext cx="6324600" cy="6261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7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752600"/>
            <a:ext cx="7979529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10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6219268" cy="441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83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1504950"/>
            <a:ext cx="6505575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3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99" y="533400"/>
            <a:ext cx="586273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42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84" y="1447800"/>
            <a:ext cx="8521815" cy="403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90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0574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Revealed: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Stated Preference Instrument</a:t>
            </a:r>
            <a:endParaRPr lang="en-US" b="1"/>
          </a:p>
        </p:txBody>
      </p:sp>
      <p:pic>
        <p:nvPicPr>
          <p:cNvPr id="3" name="Picture 2" descr="Small confett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828800"/>
            <a:ext cx="6657975" cy="449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792162"/>
          </a:xfrm>
        </p:spPr>
        <p:txBody>
          <a:bodyPr>
            <a:normAutofit/>
          </a:bodyPr>
          <a:lstStyle/>
          <a:p>
            <a:r>
              <a:rPr lang="en-US" b="1" smtClean="0"/>
              <a:t>Choice Strategy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8305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err="1" smtClean="0"/>
              <a:t>Hensher</a:t>
            </a:r>
            <a:r>
              <a:rPr lang="en-US" sz="1600" smtClean="0"/>
              <a:t>, D.A., Rose, J. and Greene, W. (2005) The Implications on Willingness to Pay of </a:t>
            </a:r>
            <a:r>
              <a:rPr lang="en-US" sz="1600" b="1" smtClean="0">
                <a:solidFill>
                  <a:srgbClr val="FF0000"/>
                </a:solidFill>
              </a:rPr>
              <a:t>Respondents Ignoring Specific Attributes </a:t>
            </a:r>
            <a:r>
              <a:rPr lang="en-US" sz="1600" smtClean="0"/>
              <a:t>(DoD#6) Transportation, 32 (3), 203-222. </a:t>
            </a:r>
          </a:p>
          <a:p>
            <a:endParaRPr lang="en-US" sz="800" smtClean="0"/>
          </a:p>
          <a:p>
            <a:pPr lvl="0"/>
            <a:r>
              <a:rPr lang="en-US" sz="1600" err="1" smtClean="0"/>
              <a:t>Hensher</a:t>
            </a:r>
            <a:r>
              <a:rPr lang="en-US" sz="1600" smtClean="0"/>
              <a:t>, D.A. and Rose, J.M. (2009) </a:t>
            </a:r>
            <a:r>
              <a:rPr lang="en-US" sz="1600" b="1" smtClean="0">
                <a:solidFill>
                  <a:srgbClr val="FF0000"/>
                </a:solidFill>
              </a:rPr>
              <a:t>Simplifying Choice through Attribute Preservation or Non-Attendance</a:t>
            </a:r>
            <a:r>
              <a:rPr lang="en-US" sz="1600" smtClean="0"/>
              <a:t>: Implications for Willingness to Pay, </a:t>
            </a:r>
            <a:r>
              <a:rPr lang="en-US" sz="1600" i="1" smtClean="0"/>
              <a:t>Transportation Research Part E</a:t>
            </a:r>
            <a:r>
              <a:rPr lang="en-US" sz="1600" smtClean="0"/>
              <a:t>, 45, 583-590.</a:t>
            </a:r>
          </a:p>
          <a:p>
            <a:endParaRPr lang="en-US" sz="800" smtClean="0"/>
          </a:p>
          <a:p>
            <a:pPr lvl="0"/>
            <a:r>
              <a:rPr lang="en-AU" sz="1600" smtClean="0"/>
              <a:t>Rose, J., </a:t>
            </a:r>
            <a:r>
              <a:rPr lang="en-AU" sz="1600" err="1" smtClean="0"/>
              <a:t>Hensher</a:t>
            </a:r>
            <a:r>
              <a:rPr lang="en-AU" sz="1600" smtClean="0"/>
              <a:t>, D., Greene, W. and Washington, S. </a:t>
            </a:r>
            <a:r>
              <a:rPr lang="en-AU" sz="1600" b="1" smtClean="0">
                <a:solidFill>
                  <a:srgbClr val="FF0000"/>
                </a:solidFill>
              </a:rPr>
              <a:t>Attribute Exclusion Strategies </a:t>
            </a:r>
            <a:r>
              <a:rPr lang="en-AU" sz="1600" smtClean="0"/>
              <a:t>in Airline Choice: Accounting for Exogenous Information on Decision Maker Processing Strategies in Models of Discrete Choice, </a:t>
            </a:r>
            <a:r>
              <a:rPr lang="en-AU" sz="1600" i="1" err="1" smtClean="0"/>
              <a:t>Transportmetrica</a:t>
            </a:r>
            <a:r>
              <a:rPr lang="en-AU" sz="1600" i="1" smtClean="0"/>
              <a:t>, 2011</a:t>
            </a:r>
            <a:endParaRPr lang="en-US" sz="1600" smtClean="0"/>
          </a:p>
          <a:p>
            <a:endParaRPr lang="en-US" sz="800" smtClean="0"/>
          </a:p>
          <a:p>
            <a:r>
              <a:rPr lang="en-US" sz="1600" smtClean="0"/>
              <a:t>Hensher, D.A. and Greene, W.H. (2010) </a:t>
            </a:r>
            <a:r>
              <a:rPr lang="en-US" sz="1600" b="1" smtClean="0">
                <a:solidFill>
                  <a:srgbClr val="FF0000"/>
                </a:solidFill>
              </a:rPr>
              <a:t>Non-attendance and dual processing of common-metric attributes</a:t>
            </a:r>
            <a:r>
              <a:rPr lang="en-US" sz="1600" smtClean="0"/>
              <a:t> in choice analysis: a latent class specification, </a:t>
            </a:r>
            <a:r>
              <a:rPr lang="en-US" sz="1600" i="1" smtClean="0"/>
              <a:t>Empirical Economics</a:t>
            </a:r>
            <a:r>
              <a:rPr lang="en-US" sz="1600" smtClean="0"/>
              <a:t> 39 (2), 413-426</a:t>
            </a:r>
          </a:p>
          <a:p>
            <a:endParaRPr lang="en-US" sz="800" smtClean="0"/>
          </a:p>
          <a:p>
            <a:pPr lvl="0"/>
            <a:r>
              <a:rPr lang="en-US" sz="1600" smtClean="0"/>
              <a:t>Campbell, D., Hensher, D.A. and Scarpa, </a:t>
            </a:r>
            <a:r>
              <a:rPr lang="en-US" sz="1600" b="1" smtClean="0">
                <a:solidFill>
                  <a:srgbClr val="FF0000"/>
                </a:solidFill>
              </a:rPr>
              <a:t>R. Non-attendance to Attributes in Environmental Choice Analysis</a:t>
            </a:r>
            <a:r>
              <a:rPr lang="en-US" sz="1600" smtClean="0"/>
              <a:t>: A Latent Class Specification, </a:t>
            </a:r>
            <a:r>
              <a:rPr lang="en-US" sz="1600" i="1" smtClean="0"/>
              <a:t>Journal of Environmental Planning and Management</a:t>
            </a:r>
            <a:r>
              <a:rPr lang="en-US" sz="1600" smtClean="0"/>
              <a:t>, proofs 14 May 2011.</a:t>
            </a:r>
          </a:p>
          <a:p>
            <a:endParaRPr lang="en-US" sz="800" smtClean="0"/>
          </a:p>
          <a:p>
            <a:pPr lvl="0"/>
            <a:r>
              <a:rPr lang="en-AU" sz="1600" smtClean="0"/>
              <a:t>Hensher, D.A., Rose, J.M. and Greene, W.H. </a:t>
            </a:r>
            <a:r>
              <a:rPr lang="en-AU" sz="1600" b="1" smtClean="0">
                <a:solidFill>
                  <a:srgbClr val="FF0000"/>
                </a:solidFill>
              </a:rPr>
              <a:t>Inferring attribute non-attendance from stated choice data</a:t>
            </a:r>
            <a:r>
              <a:rPr lang="en-AU" sz="1600" smtClean="0"/>
              <a:t>: implications for willingness to pay estimates and a warning for stated choice experiment design, 14 February 2011, </a:t>
            </a:r>
            <a:r>
              <a:rPr lang="en-AU" sz="1600" i="1" smtClean="0"/>
              <a:t>Transportation</a:t>
            </a:r>
            <a:r>
              <a:rPr lang="en-AU" sz="1600" smtClean="0"/>
              <a:t>, online 2 June 2001 DOI 10.1007/s11116-011-9347-8.</a:t>
            </a:r>
            <a:endParaRPr lang="en-US" sz="1600" b="1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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71600"/>
            <a:ext cx="8229600" cy="1143000"/>
          </a:xfrm>
        </p:spPr>
        <p:txBody>
          <a:bodyPr>
            <a:normAutofit/>
          </a:bodyPr>
          <a:lstStyle/>
          <a:p>
            <a:r>
              <a:rPr lang="en-US" smtClean="0"/>
              <a:t>Decision Strategy in</a:t>
            </a:r>
            <a:br>
              <a:rPr lang="en-US" smtClean="0"/>
            </a:br>
            <a:r>
              <a:rPr lang="en-US" smtClean="0"/>
              <a:t>Multinomial Choice</a:t>
            </a:r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03225" y="2971800"/>
          <a:ext cx="8208963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340" name="Equation" r:id="rId3" imgW="4813200" imgH="1206360" progId="Equation.DSMT4">
                  <p:embed/>
                </p:oleObj>
              </mc:Choice>
              <mc:Fallback>
                <p:oleObj name="Equation" r:id="rId3" imgW="4813200" imgH="12063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2971800"/>
                        <a:ext cx="8208963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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Stated Choice Experiment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828800"/>
            <a:ext cx="7010400" cy="4727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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Multinomial </a:t>
            </a:r>
            <a:r>
              <a:rPr lang="en-US" b="1" err="1" smtClean="0"/>
              <a:t>Logit</a:t>
            </a:r>
            <a:r>
              <a:rPr lang="en-US" b="1" smtClean="0"/>
              <a:t> Model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57200" y="2286000"/>
          <a:ext cx="8002387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64" name="Equation" r:id="rId3" imgW="3911400" imgH="1676160" progId="Equation.DSMT4">
                  <p:embed/>
                </p:oleObj>
              </mc:Choice>
              <mc:Fallback>
                <p:oleObj name="Equation" r:id="rId3" imgW="3911400" imgH="16761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0"/>
                        <a:ext cx="8002387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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81000" y="4800600"/>
            <a:ext cx="8153400" cy="990600"/>
          </a:xfrm>
          <a:prstGeom prst="rect">
            <a:avLst/>
          </a:prstGeom>
          <a:solidFill>
            <a:srgbClr val="7030A0">
              <a:alpha val="2117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mtClean="0"/>
              <a:t>Individual Explicitly Ignores Attributes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09600" y="1905000"/>
            <a:ext cx="807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err="1" smtClean="0"/>
              <a:t>Hensher</a:t>
            </a:r>
            <a:r>
              <a:rPr lang="en-US" smtClean="0"/>
              <a:t>, D.A., Rose, J. and Greene, W. (2005) The Implications on Willingness to Pay of Respondents Ignoring Specific Attributes (DoD#6) Transportation, 32 (3), 203-222. </a:t>
            </a:r>
          </a:p>
          <a:p>
            <a:endParaRPr lang="en-US" smtClean="0"/>
          </a:p>
          <a:p>
            <a:pPr lvl="0"/>
            <a:r>
              <a:rPr lang="en-US" err="1" smtClean="0"/>
              <a:t>Hensher</a:t>
            </a:r>
            <a:r>
              <a:rPr lang="en-US" smtClean="0"/>
              <a:t>, D.A. and Rose, J.M. (2009) Simplifying Choice through Attribute Preservation or Non-Attendance: Implications for Willingness to Pay, </a:t>
            </a:r>
            <a:r>
              <a:rPr lang="en-US" i="1" smtClean="0"/>
              <a:t>Transportation Research Part E</a:t>
            </a:r>
            <a:r>
              <a:rPr lang="en-US" smtClean="0"/>
              <a:t>, 45, 583-590.</a:t>
            </a:r>
          </a:p>
          <a:p>
            <a:endParaRPr lang="en-US" smtClean="0"/>
          </a:p>
          <a:p>
            <a:pPr lvl="0"/>
            <a:r>
              <a:rPr lang="en-AU" smtClean="0"/>
              <a:t>Rose, J., </a:t>
            </a:r>
            <a:r>
              <a:rPr lang="en-AU" err="1" smtClean="0"/>
              <a:t>Hensher</a:t>
            </a:r>
            <a:r>
              <a:rPr lang="en-AU" smtClean="0"/>
              <a:t>, D., Greene, W. and Washington, S. Attribute Exclusion Strategies in Airline Choice: Accounting for Exogenous Information on Decision Maker Processing Strategies in Models of Discrete Choice, </a:t>
            </a:r>
            <a:r>
              <a:rPr lang="en-AU" i="1" err="1" smtClean="0"/>
              <a:t>Transportmetrica</a:t>
            </a:r>
            <a:r>
              <a:rPr lang="en-AU" i="1" smtClean="0"/>
              <a:t>, 2011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1143000" y="5029200"/>
            <a:ext cx="670560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Choice situations in which the individual explicitly states that they ignored certain attributes in their decisions.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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Stated Choice Experiment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8288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19200" y="5867400"/>
            <a:ext cx="6705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Ancillary questions:  Did you ignore any of these attributes?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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808038"/>
          </a:xfrm>
        </p:spPr>
        <p:txBody>
          <a:bodyPr/>
          <a:lstStyle/>
          <a:p>
            <a:r>
              <a:rPr lang="en-US" smtClean="0"/>
              <a:t>Appropriate Modeling Strategy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Fix ignored attributes at zero?  Definitely not!</a:t>
            </a:r>
          </a:p>
          <a:p>
            <a:pPr lvl="1"/>
            <a:r>
              <a:rPr lang="en-US" smtClean="0"/>
              <a:t>Zero is an unrealistic value of the attribute (price)</a:t>
            </a:r>
          </a:p>
          <a:p>
            <a:pPr lvl="1"/>
            <a:r>
              <a:rPr lang="en-US" smtClean="0"/>
              <a:t>The probability is a function of </a:t>
            </a:r>
            <a:r>
              <a:rPr lang="en-US" b="1" err="1" smtClean="0"/>
              <a:t>x</a:t>
            </a:r>
            <a:r>
              <a:rPr lang="en-US" baseline="-25000" err="1" smtClean="0"/>
              <a:t>ij</a:t>
            </a:r>
            <a:r>
              <a:rPr lang="en-US" smtClean="0"/>
              <a:t> – </a:t>
            </a:r>
            <a:r>
              <a:rPr lang="en-US" b="1" err="1" smtClean="0"/>
              <a:t>x</a:t>
            </a:r>
            <a:r>
              <a:rPr lang="en-US" baseline="-25000" err="1" smtClean="0"/>
              <a:t>il</a:t>
            </a:r>
            <a:r>
              <a:rPr lang="en-US" smtClean="0"/>
              <a:t>, so the substitution distorts the probabilities</a:t>
            </a:r>
          </a:p>
          <a:p>
            <a:r>
              <a:rPr lang="en-US" smtClean="0"/>
              <a:t>Appropriate model:  for that individual, the specific coefficient is zero – consistent with the utility assumption.  A person specific, exogenously determined model</a:t>
            </a:r>
          </a:p>
          <a:p>
            <a:r>
              <a:rPr lang="en-US" smtClean="0"/>
              <a:t>Surprisingly simple to implement</a:t>
            </a:r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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808038"/>
          </a:xfrm>
        </p:spPr>
        <p:txBody>
          <a:bodyPr>
            <a:normAutofit/>
          </a:bodyPr>
          <a:lstStyle/>
          <a:p>
            <a:r>
              <a:rPr lang="en-US" b="1" smtClean="0"/>
              <a:t>Individual Implicitly Ignores Attributes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533400" y="2362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Hensher, D.A. and Greene, W.H. (2010) Non-attendance and dual processing of common-metric attributes in choice analysis: a latent class specification, </a:t>
            </a:r>
            <a:r>
              <a:rPr lang="en-US" i="1" smtClean="0"/>
              <a:t>Empirical Economics</a:t>
            </a:r>
            <a:r>
              <a:rPr lang="en-US" smtClean="0"/>
              <a:t> 39 (2), 413-426</a:t>
            </a:r>
          </a:p>
          <a:p>
            <a:endParaRPr lang="en-US" smtClean="0"/>
          </a:p>
          <a:p>
            <a:pPr lvl="0"/>
            <a:r>
              <a:rPr lang="en-US" smtClean="0"/>
              <a:t>Campbell, D., </a:t>
            </a:r>
            <a:r>
              <a:rPr lang="en-US" err="1" smtClean="0"/>
              <a:t>Hensher</a:t>
            </a:r>
            <a:r>
              <a:rPr lang="en-US" smtClean="0"/>
              <a:t>, D.A. and </a:t>
            </a:r>
            <a:r>
              <a:rPr lang="en-US" err="1" smtClean="0"/>
              <a:t>Scarpa</a:t>
            </a:r>
            <a:r>
              <a:rPr lang="en-US" smtClean="0"/>
              <a:t>, R. Non-attendance to Attributes in Environmental Choice Analysis: A Latent Class Specification, </a:t>
            </a:r>
            <a:r>
              <a:rPr lang="en-US" i="1" smtClean="0"/>
              <a:t>Journal of Environmental Planning and Management</a:t>
            </a:r>
            <a:r>
              <a:rPr lang="en-US" smtClean="0"/>
              <a:t>, proofs 14 May 2011.</a:t>
            </a:r>
          </a:p>
          <a:p>
            <a:endParaRPr lang="en-US" smtClean="0"/>
          </a:p>
          <a:p>
            <a:pPr lvl="0"/>
            <a:r>
              <a:rPr lang="en-AU" err="1" smtClean="0"/>
              <a:t>Hensher</a:t>
            </a:r>
            <a:r>
              <a:rPr lang="en-AU" smtClean="0"/>
              <a:t>, D.A., Rose, J.M. and Greene, W.H. Inferring attribute non-attendance from stated choice data: implications for willingness to pay estimates and a warning for stated choice experiment design, 14 February 2011, </a:t>
            </a:r>
            <a:r>
              <a:rPr lang="en-AU" i="1" smtClean="0"/>
              <a:t>Transportation</a:t>
            </a:r>
            <a:r>
              <a:rPr lang="en-AU" smtClean="0"/>
              <a:t>, online 2 June 2001 DOI 10.1007/s11116-011-9347-8.</a:t>
            </a:r>
            <a:endParaRPr lang="en-US" b="1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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Stated Choice Experiment</a:t>
            </a:r>
            <a:endParaRPr lang="en-US" b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5908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62000" y="1905000"/>
            <a:ext cx="7848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Individuals seem to be ignoring attributes.  Uncertain to the analyst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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z="3600" b="1" smtClean="0"/>
              <a:t>The 2</a:t>
            </a:r>
            <a:r>
              <a:rPr lang="en-US" sz="3600" b="1" baseline="30000" smtClean="0"/>
              <a:t>K</a:t>
            </a:r>
            <a:r>
              <a:rPr lang="en-US" sz="3600" b="1" smtClean="0"/>
              <a:t> model</a:t>
            </a:r>
            <a:endParaRPr lang="en-US" sz="36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581400"/>
          </a:xfrm>
        </p:spPr>
        <p:txBody>
          <a:bodyPr>
            <a:normAutofit/>
          </a:bodyPr>
          <a:lstStyle/>
          <a:p>
            <a:r>
              <a:rPr lang="en-US" smtClean="0"/>
              <a:t>The analyst believes some attributes are ignored.  There is no indicator.</a:t>
            </a:r>
          </a:p>
          <a:p>
            <a:r>
              <a:rPr lang="en-US" smtClean="0"/>
              <a:t>Classes distinguished by which attributes are ignored</a:t>
            </a:r>
          </a:p>
          <a:p>
            <a:r>
              <a:rPr lang="en-US" smtClean="0"/>
              <a:t>Same model applies, now a latent class.  For K attributes there are 2</a:t>
            </a:r>
            <a:r>
              <a:rPr lang="en-US" baseline="30000" smtClean="0"/>
              <a:t>K</a:t>
            </a:r>
            <a:r>
              <a:rPr lang="en-US" smtClean="0"/>
              <a:t> candidate coefficient vectors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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533400"/>
          </a:xfrm>
        </p:spPr>
        <p:txBody>
          <a:bodyPr/>
          <a:lstStyle/>
          <a:p>
            <a:r>
              <a:rPr lang="en-US" b="1" smtClean="0"/>
              <a:t>A Latent Class Model</a:t>
            </a:r>
            <a:endParaRPr lang="en-US" b="1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04800" y="2438400"/>
          <a:ext cx="842239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388" name="Equation" r:id="rId3" imgW="5295900" imgH="2108200" progId="Equation.DSMT4">
                  <p:embed/>
                </p:oleObj>
              </mc:Choice>
              <mc:Fallback>
                <p:oleObj name="Equation" r:id="rId3" imgW="5295900" imgH="2108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438400"/>
                        <a:ext cx="8422395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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Results for the 2</a:t>
            </a:r>
            <a:r>
              <a:rPr lang="en-US" baseline="30000" smtClean="0"/>
              <a:t>K</a:t>
            </a:r>
            <a:r>
              <a:rPr lang="en-US" smtClean="0"/>
              <a:t> model</a:t>
            </a:r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824947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" y="76201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Latent Class Modeling  </a:t>
            </a:r>
          </a:p>
          <a:p>
            <a:r>
              <a:rPr lang="en-US" sz="1000" smtClean="0">
                <a:latin typeface="Tahoma" pitchFamily="34" charset="0"/>
                <a:cs typeface="Tahoma" pitchFamily="34" charset="0"/>
                <a:sym typeface="Wingdings 2" pitchFamily="18" charset="2"/>
              </a:rPr>
              <a:t>Applications                </a:t>
            </a:r>
            <a:endParaRPr lang="en-US" sz="10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51054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1054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335434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200400"/>
            <a:ext cx="7848600" cy="347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92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81200"/>
            <a:ext cx="8334375" cy="90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2954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Choice Model with 6 Attributes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057400"/>
            <a:ext cx="8382000" cy="119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8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8443913" cy="2320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4478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Stated Choice Experiment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438400"/>
            <a:ext cx="8362950" cy="2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1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0"/>
            <a:ext cx="863360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Posterior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" y="2057400"/>
            <a:ext cx="8953500" cy="455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228600" y="9906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6 attributes implies 64 classes. Strategy</a:t>
            </a:r>
            <a:r>
              <a:rPr kumimoji="0" lang="en-US" sz="2800" b="1" i="0" u="none" strike="noStrike" kern="0" cap="none" spc="0" normalizeH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to reduce the computational burden on a small sample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1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0"/>
            <a:ext cx="82467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Posterior probabilities of membership in the nonattendance class for 6 models 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4582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Pooling RP and SP Data Sets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209800"/>
            <a:ext cx="7696200" cy="3124200"/>
          </a:xfrm>
        </p:spPr>
        <p:txBody>
          <a:bodyPr/>
          <a:lstStyle/>
          <a:p>
            <a:pPr eaLnBrk="1" hangingPunct="1"/>
            <a:r>
              <a:rPr lang="en-US" smtClean="0"/>
              <a:t>Enrich the attribute set by replicating choices</a:t>
            </a:r>
          </a:p>
          <a:p>
            <a:pPr eaLnBrk="1" hangingPunct="1"/>
            <a:r>
              <a:rPr lang="en-US" smtClean="0"/>
              <a:t>E.g.:</a:t>
            </a:r>
          </a:p>
          <a:p>
            <a:pPr lvl="1" eaLnBrk="1" hangingPunct="1"/>
            <a:r>
              <a:rPr lang="en-US" smtClean="0"/>
              <a:t>RP: Bus,Car,Train  (actual)</a:t>
            </a:r>
          </a:p>
          <a:p>
            <a:pPr lvl="1" eaLnBrk="1" hangingPunct="1"/>
            <a:r>
              <a:rPr lang="en-US" smtClean="0"/>
              <a:t>SP: Bus(1),Car(1),Train(1)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          Bus(2),Car(2),Train(2),…</a:t>
            </a:r>
          </a:p>
          <a:p>
            <a:pPr eaLnBrk="1" hangingPunct="1"/>
            <a:r>
              <a:rPr lang="en-US" smtClean="0"/>
              <a:t>How to combine?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</a:t>
            </a:r>
            <a:r>
              <a:rPr lang="en-US" sz="1400" b="1" smtClean="0">
                <a:latin typeface="Arial" charset="0"/>
              </a:rPr>
              <a:t>2 </a:t>
            </a:r>
            <a:r>
              <a:rPr lang="en-US" sz="1400" b="1">
                <a:latin typeface="Arial" charset="0"/>
              </a:rPr>
              <a:t>or </a:t>
            </a:r>
            <a:r>
              <a:rPr lang="en-US" sz="1400" b="1" smtClean="0">
                <a:latin typeface="Arial" charset="0"/>
              </a:rPr>
              <a:t>4 </a:t>
            </a:r>
            <a:r>
              <a:rPr lang="en-US" sz="1400" b="1">
                <a:latin typeface="Arial" charset="0"/>
              </a:rPr>
              <a:t>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</a:t>
            </a:r>
            <a:r>
              <a:rPr lang="en-US" sz="1400" b="1" smtClean="0">
                <a:latin typeface="Arial" charset="0"/>
              </a:rPr>
              <a:t>4 RP </a:t>
            </a:r>
            <a:r>
              <a:rPr lang="en-US" sz="1400" b="1">
                <a:latin typeface="Arial" charset="0"/>
              </a:rPr>
              <a:t>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</a:t>
            </a:r>
            <a:r>
              <a:rPr lang="en-US" sz="1400" b="1" smtClean="0">
                <a:latin typeface="Arial" charset="0"/>
              </a:rPr>
              <a:t>6 </a:t>
            </a:r>
            <a:r>
              <a:rPr lang="en-US" sz="1400" b="1">
                <a:latin typeface="Arial" charset="0"/>
              </a:rPr>
              <a:t>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</a:t>
            </a:r>
            <a:r>
              <a:rPr lang="en-US" sz="1400" b="1" smtClean="0">
                <a:latin typeface="Arial" charset="0"/>
              </a:rPr>
              <a:t>10 </a:t>
            </a:r>
            <a:r>
              <a:rPr lang="en-US" sz="1400" b="1">
                <a:latin typeface="Arial" charset="0"/>
              </a:rPr>
              <a:t>alternatives in total.</a:t>
            </a:r>
          </a:p>
        </p:txBody>
      </p:sp>
      <p:pic>
        <p:nvPicPr>
          <p:cNvPr id="4556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069" y="3505200"/>
            <a:ext cx="445113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05201"/>
            <a:ext cx="404182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57150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A Stated Choice Experiment with Variable Choice Sets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Enriched Data Set – Vehicle Choice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514600"/>
            <a:ext cx="7772400" cy="3200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b="1" smtClean="0"/>
              <a:t>    Choosing between Conventional, Electric and LPG/CNG Vehicles in Single-Vehicle Households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b="1" smtClean="0"/>
          </a:p>
          <a:p>
            <a:pPr>
              <a:lnSpc>
                <a:spcPct val="80000"/>
              </a:lnSpc>
              <a:buNone/>
            </a:pPr>
            <a:r>
              <a:rPr lang="en-AU" sz="2000" smtClean="0"/>
              <a:t>     David A. Hensher                        William H. Greene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/>
              <a:t>     Institute of Transport Studies      Department of Economics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/>
              <a:t>     School of Business                     Stern School of Business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/>
              <a:t>     The University of Sydney            New York University</a:t>
            </a:r>
          </a:p>
          <a:p>
            <a:pPr>
              <a:lnSpc>
                <a:spcPct val="80000"/>
              </a:lnSpc>
              <a:buNone/>
            </a:pPr>
            <a:r>
              <a:rPr lang="en-AU" sz="2000" smtClean="0"/>
              <a:t>     NSW 2006 Australia                    New York USA</a:t>
            </a:r>
            <a:endParaRPr lang="en-AU" sz="2000" u="sng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                   September 2000</a:t>
            </a:r>
            <a:endParaRPr lang="en-US" sz="2000" smtClean="0"/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Fuel Types Study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743200"/>
            <a:ext cx="7467600" cy="2286000"/>
          </a:xfrm>
        </p:spPr>
        <p:txBody>
          <a:bodyPr/>
          <a:lstStyle/>
          <a:p>
            <a:pPr eaLnBrk="1" hangingPunct="1"/>
            <a:r>
              <a:rPr lang="en-US" smtClean="0"/>
              <a:t>Conventional, Electric, Alternative</a:t>
            </a:r>
          </a:p>
          <a:p>
            <a:pPr eaLnBrk="1" hangingPunct="1"/>
            <a:r>
              <a:rPr lang="en-US" smtClean="0"/>
              <a:t>1,400 Sydney Households</a:t>
            </a:r>
          </a:p>
          <a:p>
            <a:pPr eaLnBrk="1" hangingPunct="1"/>
            <a:r>
              <a:rPr lang="en-US" smtClean="0"/>
              <a:t>Automobile choice survey</a:t>
            </a:r>
          </a:p>
          <a:p>
            <a:pPr eaLnBrk="1" hangingPunct="1"/>
            <a:r>
              <a:rPr lang="en-US" smtClean="0"/>
              <a:t>RP + 3 SP fuel classes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Conventional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65125" y="2290763"/>
          <a:ext cx="8474075" cy="250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356" name="Bitmap Image" r:id="rId4" imgW="6268325" imgH="1914286" progId="PBrush">
                  <p:embed/>
                </p:oleObj>
              </mc:Choice>
              <mc:Fallback>
                <p:oleObj name="Bitmap Image" r:id="rId4" imgW="6268325" imgH="1914286" progId="PBrush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2290763"/>
                        <a:ext cx="8474075" cy="2509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Attribute Space: Electric</a:t>
            </a:r>
          </a:p>
        </p:txBody>
      </p:sp>
      <p:graphicFrame>
        <p:nvGraphicFramePr>
          <p:cNvPr id="4098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04800" y="1905000"/>
          <a:ext cx="860583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380" name="Bitmap Image" r:id="rId4" imgW="6190476" imgH="2467319" progId="PBrush">
                  <p:embed/>
                </p:oleObj>
              </mc:Choice>
              <mc:Fallback>
                <p:oleObj name="Bitmap Image" r:id="rId4" imgW="6190476" imgH="2467319" progId="PBrush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8605838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4000" b="1" smtClean="0"/>
              <a:t>Attribute Space: Alternative</a:t>
            </a:r>
          </a:p>
        </p:txBody>
      </p:sp>
      <p:graphicFrame>
        <p:nvGraphicFramePr>
          <p:cNvPr id="512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530225" y="2133600"/>
          <a:ext cx="846137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404" name="Bitmap Image" r:id="rId4" imgW="6152381" imgH="2438095" progId="PBrush">
                  <p:embed/>
                </p:oleObj>
              </mc:Choice>
              <mc:Fallback>
                <p:oleObj name="Bitmap Image" r:id="rId4" imgW="6152381" imgH="2438095" progId="PBrush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2133600"/>
                        <a:ext cx="8461375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Mixed Logit Approaches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7239000" cy="3581400"/>
          </a:xfrm>
        </p:spPr>
        <p:txBody>
          <a:bodyPr/>
          <a:lstStyle/>
          <a:p>
            <a:r>
              <a:rPr lang="en-US" sz="2400" smtClean="0"/>
              <a:t>Pivot SP choices around an RP outcome.</a:t>
            </a:r>
          </a:p>
          <a:p>
            <a:r>
              <a:rPr lang="en-US" sz="2400" smtClean="0"/>
              <a:t>Scaling is handled directly in the model</a:t>
            </a:r>
          </a:p>
          <a:p>
            <a:r>
              <a:rPr lang="en-US" sz="2400" smtClean="0"/>
              <a:t>Continuity across choice situations is handled by random elements of the choice structure that are constant through time</a:t>
            </a:r>
          </a:p>
          <a:p>
            <a:pPr lvl="1"/>
            <a:r>
              <a:rPr lang="en-US" sz="2000" smtClean="0"/>
              <a:t>Preference weights – coefficients</a:t>
            </a:r>
          </a:p>
          <a:p>
            <a:pPr lvl="1"/>
            <a:r>
              <a:rPr lang="en-US" sz="2000" smtClean="0"/>
              <a:t>Scaling parameters</a:t>
            </a:r>
          </a:p>
          <a:p>
            <a:pPr lvl="2"/>
            <a:r>
              <a:rPr lang="en-US" sz="1800" smtClean="0"/>
              <a:t>Variances of random parameters</a:t>
            </a:r>
          </a:p>
          <a:p>
            <a:pPr lvl="2"/>
            <a:r>
              <a:rPr lang="en-US" sz="1800" smtClean="0"/>
              <a:t>Overall scaling of utility functions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Survey Instrument</a:t>
            </a:r>
          </a:p>
        </p:txBody>
      </p:sp>
      <p:pic>
        <p:nvPicPr>
          <p:cNvPr id="26627" name="Picture 2" descr="Small confett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828800"/>
            <a:ext cx="6657975" cy="449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828800"/>
            <a:ext cx="5229225" cy="4029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smtClean="0"/>
              <a:t>Generalized Mixed Logit Model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239000" cy="3733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nl-NL" i="1" smtClean="0"/>
              <a:t>		</a:t>
            </a:r>
            <a:r>
              <a:rPr lang="nl-NL" sz="2400" smtClean="0"/>
              <a:t>One choice setting</a:t>
            </a:r>
            <a:endParaRPr lang="nl-NL" sz="2400" i="1" smtClean="0"/>
          </a:p>
          <a:p>
            <a:pPr>
              <a:buFont typeface="Wingdings" pitchFamily="2" charset="2"/>
              <a:buNone/>
            </a:pPr>
            <a:r>
              <a:rPr lang="nl-NL" i="1" smtClean="0"/>
              <a:t>          </a:t>
            </a:r>
            <a:r>
              <a:rPr lang="nl-NL" smtClean="0"/>
              <a:t>U</a:t>
            </a:r>
            <a:r>
              <a:rPr lang="nl-NL" baseline="-25000" smtClean="0"/>
              <a:t>ij </a:t>
            </a:r>
            <a:r>
              <a:rPr lang="nl-NL" smtClean="0"/>
              <a:t> =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baseline="-25000" smtClean="0"/>
              <a:t> </a:t>
            </a:r>
            <a:r>
              <a:rPr lang="nl-NL" i="1" baseline="-25000" smtClean="0"/>
              <a:t>j</a:t>
            </a:r>
            <a:r>
              <a:rPr lang="nl-NL" smtClean="0"/>
              <a:t> +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nl-NL" baseline="-25000" smtClean="0"/>
              <a:t>i</a:t>
            </a:r>
            <a:r>
              <a:rPr lang="nl-NL" b="1" smtClean="0"/>
              <a:t>′x</a:t>
            </a:r>
            <a:r>
              <a:rPr lang="nl-NL" baseline="-25000" smtClean="0"/>
              <a:t>ij</a:t>
            </a:r>
            <a:r>
              <a:rPr lang="nl-NL" smtClean="0"/>
              <a:t>  + </a:t>
            </a:r>
            <a:r>
              <a:rPr lang="en-US" b="1" smtClean="0">
                <a:sym typeface="Symbol" pitchFamily="18" charset="2"/>
              </a:rPr>
              <a:t></a:t>
            </a:r>
            <a:r>
              <a:rPr lang="nl-NL" b="1" smtClean="0"/>
              <a:t>′z</a:t>
            </a:r>
            <a:r>
              <a:rPr lang="nl-NL" baseline="-25000" smtClean="0"/>
              <a:t>i</a:t>
            </a:r>
            <a:r>
              <a:rPr lang="nl-NL" smtClean="0"/>
              <a:t> + 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nl-NL" baseline="-25000" smtClean="0"/>
              <a:t>ij</a:t>
            </a:r>
            <a:r>
              <a:rPr lang="nl-NL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nl-NL" smtClean="0"/>
              <a:t>       </a:t>
            </a:r>
            <a:r>
              <a:rPr lang="nl-NL" sz="2400" smtClean="0"/>
              <a:t>Stated choice setting, multiple choices</a:t>
            </a:r>
          </a:p>
          <a:p>
            <a:pPr>
              <a:buFont typeface="Wingdings" pitchFamily="2" charset="2"/>
              <a:buNone/>
            </a:pPr>
            <a:r>
              <a:rPr lang="en-US" i="1" smtClean="0"/>
              <a:t>		   </a:t>
            </a:r>
            <a:r>
              <a:rPr lang="en-US" smtClean="0"/>
              <a:t>U</a:t>
            </a:r>
            <a:r>
              <a:rPr lang="en-US" baseline="-25000" smtClean="0"/>
              <a:t>ijt</a:t>
            </a:r>
            <a:r>
              <a:rPr lang="en-US" smtClean="0"/>
              <a:t> =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i="1" baseline="-25000" smtClean="0"/>
              <a:t>j</a:t>
            </a:r>
            <a:r>
              <a:rPr lang="en-US" smtClean="0"/>
              <a:t> +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/>
              <a:t>i</a:t>
            </a:r>
            <a:r>
              <a:rPr lang="en-US" b="1" smtClean="0"/>
              <a:t>′x</a:t>
            </a:r>
            <a:r>
              <a:rPr lang="en-US" baseline="-25000" smtClean="0"/>
              <a:t>itj</a:t>
            </a:r>
            <a:r>
              <a:rPr lang="en-US" smtClean="0"/>
              <a:t> + </a:t>
            </a:r>
            <a:r>
              <a:rPr lang="en-US" b="1" smtClean="0">
                <a:sym typeface="Symbol" pitchFamily="18" charset="2"/>
              </a:rPr>
              <a:t></a:t>
            </a:r>
            <a:r>
              <a:rPr lang="en-US" b="1" smtClean="0"/>
              <a:t>′z</a:t>
            </a:r>
            <a:r>
              <a:rPr lang="en-US" baseline="-25000" smtClean="0"/>
              <a:t>it</a:t>
            </a:r>
            <a:r>
              <a:rPr lang="en-US" smtClean="0"/>
              <a:t> + 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baseline="-25000" smtClean="0"/>
              <a:t>ijt</a:t>
            </a:r>
            <a:r>
              <a:rPr lang="en-US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       </a:t>
            </a:r>
            <a:r>
              <a:rPr lang="en-US" sz="2400" smtClean="0"/>
              <a:t>Random parameters</a:t>
            </a:r>
          </a:p>
          <a:p>
            <a:pPr>
              <a:buFont typeface="Wingdings" pitchFamily="2" charset="2"/>
              <a:buNone/>
            </a:pPr>
            <a:r>
              <a:rPr lang="en-AU" b="1" smtClean="0">
                <a:sym typeface="Symbol" pitchFamily="18" charset="2"/>
              </a:rPr>
              <a:t>		   </a:t>
            </a:r>
            <a:r>
              <a:rPr lang="en-AU" baseline="-25000" smtClean="0"/>
              <a:t>i</a:t>
            </a:r>
            <a:r>
              <a:rPr lang="en-AU" smtClean="0"/>
              <a:t>   =  </a:t>
            </a:r>
            <a:r>
              <a:rPr lang="en-AU" b="1" smtClean="0">
                <a:sym typeface="Symbol" pitchFamily="18" charset="2"/>
              </a:rPr>
              <a:t></a:t>
            </a:r>
            <a:r>
              <a:rPr lang="en-AU" smtClean="0"/>
              <a:t>  +  </a:t>
            </a:r>
            <a:r>
              <a:rPr lang="en-AU" b="1" smtClean="0">
                <a:sym typeface="Symbol" pitchFamily="18" charset="2"/>
              </a:rPr>
              <a:t></a:t>
            </a:r>
            <a:r>
              <a:rPr lang="en-AU" b="1" smtClean="0"/>
              <a:t>v</a:t>
            </a:r>
            <a:r>
              <a:rPr lang="en-AU" baseline="-25000" smtClean="0"/>
              <a:t>i </a:t>
            </a:r>
            <a:endParaRPr lang="en-AU" smtClean="0"/>
          </a:p>
          <a:p>
            <a:pPr>
              <a:buFont typeface="Wingdings" pitchFamily="2" charset="2"/>
              <a:buNone/>
            </a:pPr>
            <a:r>
              <a:rPr lang="en-AU" smtClean="0"/>
              <a:t>       </a:t>
            </a:r>
            <a:r>
              <a:rPr lang="en-AU" sz="2400" smtClean="0"/>
              <a:t>Generalized mixed logit</a:t>
            </a: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mtClean="0">
                <a:sym typeface="Symbol" pitchFamily="18" charset="2"/>
              </a:rPr>
              <a:t>		   </a:t>
            </a:r>
            <a:r>
              <a:rPr lang="en-US" baseline="-25000" smtClean="0"/>
              <a:t>i</a:t>
            </a:r>
            <a:r>
              <a:rPr lang="en-US" i="1" baseline="-25000" smtClean="0"/>
              <a:t> </a:t>
            </a:r>
            <a:r>
              <a:rPr lang="en-US" smtClean="0"/>
              <a:t>  =  exp(-</a:t>
            </a:r>
            <a:r>
              <a:rPr lang="en-US" smtClean="0">
                <a:sym typeface="Symbol" pitchFamily="18" charset="2"/>
              </a:rPr>
              <a:t></a:t>
            </a:r>
            <a:r>
              <a:rPr lang="en-US" baseline="30000" smtClean="0"/>
              <a:t>2</a:t>
            </a:r>
            <a:r>
              <a:rPr lang="en-US" smtClean="0"/>
              <a:t>/2 + </a:t>
            </a:r>
            <a:r>
              <a:rPr lang="en-US" smtClean="0">
                <a:sym typeface="Symbol" pitchFamily="18" charset="2"/>
              </a:rPr>
              <a:t></a:t>
            </a:r>
            <a:r>
              <a:rPr lang="en-US" smtClean="0"/>
              <a:t>w</a:t>
            </a:r>
            <a:r>
              <a:rPr lang="en-US" baseline="-25000" smtClean="0"/>
              <a:t>i</a:t>
            </a:r>
            <a:r>
              <a:rPr lang="en-US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en-AU" b="1" smtClean="0">
                <a:sym typeface="Symbol" pitchFamily="18" charset="2"/>
              </a:rPr>
              <a:t>		   </a:t>
            </a:r>
            <a:r>
              <a:rPr lang="en-AU" baseline="-25000" smtClean="0"/>
              <a:t>i</a:t>
            </a:r>
            <a:r>
              <a:rPr lang="en-AU" smtClean="0"/>
              <a:t>   =  </a:t>
            </a:r>
            <a:r>
              <a:rPr lang="en-AU" smtClean="0">
                <a:sym typeface="Symbol" pitchFamily="18" charset="2"/>
              </a:rPr>
              <a:t></a:t>
            </a:r>
            <a:r>
              <a:rPr lang="en-AU" i="1" baseline="-25000" smtClean="0"/>
              <a:t>i</a:t>
            </a:r>
            <a:r>
              <a:rPr lang="en-AU" b="1" smtClean="0">
                <a:sym typeface="Symbol" pitchFamily="18" charset="2"/>
              </a:rPr>
              <a:t></a:t>
            </a:r>
            <a:r>
              <a:rPr lang="en-AU" smtClean="0"/>
              <a:t>  +  [</a:t>
            </a:r>
            <a:r>
              <a:rPr lang="en-AU" smtClean="0">
                <a:sym typeface="Symbol" pitchFamily="18" charset="2"/>
              </a:rPr>
              <a:t></a:t>
            </a:r>
            <a:r>
              <a:rPr lang="en-AU" smtClean="0"/>
              <a:t> + </a:t>
            </a:r>
            <a:r>
              <a:rPr lang="en-AU" smtClean="0">
                <a:sym typeface="Symbol" pitchFamily="18" charset="2"/>
              </a:rPr>
              <a:t></a:t>
            </a:r>
            <a:r>
              <a:rPr lang="en-AU" baseline="-25000" smtClean="0"/>
              <a:t>i</a:t>
            </a:r>
            <a:r>
              <a:rPr lang="en-AU" smtClean="0"/>
              <a:t>(1 - </a:t>
            </a:r>
            <a:r>
              <a:rPr lang="en-AU" smtClean="0">
                <a:sym typeface="Symbol" pitchFamily="18" charset="2"/>
              </a:rPr>
              <a:t></a:t>
            </a:r>
            <a:r>
              <a:rPr lang="en-AU" smtClean="0"/>
              <a:t>)]</a:t>
            </a:r>
            <a:r>
              <a:rPr lang="en-AU" b="1" smtClean="0">
                <a:sym typeface="Symbol" pitchFamily="18" charset="2"/>
              </a:rPr>
              <a:t></a:t>
            </a:r>
            <a:r>
              <a:rPr lang="en-AU" b="1" smtClean="0"/>
              <a:t>v</a:t>
            </a:r>
            <a:r>
              <a:rPr lang="en-AU" baseline="-25000" smtClean="0"/>
              <a:t>i</a:t>
            </a:r>
            <a:endParaRPr lang="en-US" smtClean="0"/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algn="ctr"/>
            <a:r>
              <a:rPr lang="en-US" b="1" smtClean="0"/>
              <a:t>Experimental Design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525" y="1828800"/>
            <a:ext cx="8851900" cy="32004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530225"/>
          </a:xfrm>
        </p:spPr>
        <p:txBody>
          <a:bodyPr/>
          <a:lstStyle/>
          <a:p>
            <a:r>
              <a:rPr lang="en-US" b="1" smtClean="0"/>
              <a:t>Hybrid Choice Models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22475"/>
            <a:ext cx="8229600" cy="2625725"/>
          </a:xfrm>
        </p:spPr>
        <p:txBody>
          <a:bodyPr/>
          <a:lstStyle/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Incorporates</a:t>
            </a:r>
            <a:r>
              <a:rPr lang="en-US" sz="240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latent variables 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in choice model</a:t>
            </a:r>
          </a:p>
          <a:p>
            <a:endParaRPr lang="en-US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Extends development of discrete choice model to incorporate other aspects of preference structure of the chooser</a:t>
            </a:r>
          </a:p>
          <a:p>
            <a:pPr>
              <a:buNone/>
            </a:pPr>
            <a:endParaRPr lang="en-US" sz="240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Develops </a:t>
            </a:r>
            <a:r>
              <a:rPr lang="en-US" sz="240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endogeneity</a:t>
            </a:r>
            <a:r>
              <a:rPr lang="en-US" sz="2400" smtClean="0">
                <a:latin typeface="Tahoma" pitchFamily="34" charset="0"/>
                <a:ea typeface="Tahoma" pitchFamily="34" charset="0"/>
                <a:cs typeface="Tahoma" pitchFamily="34" charset="0"/>
              </a:rPr>
              <a:t> of the preference structure.</a:t>
            </a:r>
            <a:endParaRPr lang="en-US" sz="24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95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530225"/>
          </a:xfrm>
        </p:spPr>
        <p:txBody>
          <a:bodyPr/>
          <a:lstStyle/>
          <a:p>
            <a:r>
              <a:rPr lang="en-US" b="1" smtClean="0"/>
              <a:t>Endogeneity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1863725"/>
          </a:xfrm>
        </p:spPr>
        <p:txBody>
          <a:bodyPr/>
          <a:lstStyle/>
          <a:p>
            <a:r>
              <a:rPr lang="en-US" sz="2000" smtClean="0"/>
              <a:t>"</a:t>
            </a:r>
            <a:r>
              <a:rPr lang="en-US" sz="1600" smtClean="0"/>
              <a:t>Recent Progress on Endogeneity in Choice Modeling" with Jordan Louviere &amp; Kenneth Train &amp; Moshe Ben-Akiva &amp; Chandra Bhat &amp; David Brownstone &amp; Trudy Cameron &amp; Richard Carson &amp; J. Deshazo &amp; Denzil Fiebig &amp; William Greene &amp; David Hensher &amp; Donald Waldman, 2005. </a:t>
            </a:r>
            <a:r>
              <a:rPr lang="en-US" sz="1600" i="1" smtClean="0"/>
              <a:t>Marketing Letters</a:t>
            </a:r>
            <a:r>
              <a:rPr lang="en-US" sz="1600" smtClean="0"/>
              <a:t> Springer, vol. 16(3), pages 255-265, December.</a:t>
            </a:r>
          </a:p>
          <a:p>
            <a:endParaRPr lang="en-US" sz="1600" smtClean="0"/>
          </a:p>
          <a:p>
            <a:r>
              <a:rPr lang="en-US" sz="2000" b="1" smtClean="0"/>
              <a:t>Narrow view</a:t>
            </a:r>
            <a:r>
              <a:rPr lang="en-US" sz="1600" smtClean="0"/>
              <a:t>:  U(i,j) = </a:t>
            </a:r>
            <a:r>
              <a:rPr lang="en-US" sz="1600" b="1" smtClean="0"/>
              <a:t>b’x</a:t>
            </a:r>
            <a:r>
              <a:rPr lang="en-US" sz="1600" smtClean="0"/>
              <a:t>(i,j) + </a:t>
            </a:r>
            <a:r>
              <a:rPr lang="en-US" sz="1600" smtClean="0">
                <a:sym typeface="Symbol"/>
              </a:rPr>
              <a:t></a:t>
            </a:r>
            <a:r>
              <a:rPr lang="en-US" sz="1600" smtClean="0"/>
              <a:t>(i,j),   </a:t>
            </a:r>
            <a:r>
              <a:rPr lang="en-US" sz="1600" b="1" smtClean="0"/>
              <a:t>x</a:t>
            </a:r>
            <a:r>
              <a:rPr lang="en-US" sz="1600" smtClean="0"/>
              <a:t>(i,j) correlated with </a:t>
            </a:r>
            <a:r>
              <a:rPr lang="en-US" sz="1600" smtClean="0">
                <a:sym typeface="Symbol"/>
              </a:rPr>
              <a:t></a:t>
            </a:r>
            <a:r>
              <a:rPr lang="en-US" sz="1600" smtClean="0"/>
              <a:t>(i,j)</a:t>
            </a:r>
            <a:br>
              <a:rPr lang="en-US" sz="1600" smtClean="0"/>
            </a:br>
            <a:r>
              <a:rPr lang="en-US" sz="1600" smtClean="0"/>
              <a:t>(Berry, Levinsohn, Pakes, brand choice for cars, endogenous price attribute.) </a:t>
            </a:r>
            <a:br>
              <a:rPr lang="en-US" sz="1600" smtClean="0"/>
            </a:br>
            <a:r>
              <a:rPr lang="en-US" sz="1600" smtClean="0"/>
              <a:t>Implications for estimators that assume it is.</a:t>
            </a:r>
          </a:p>
          <a:p>
            <a:endParaRPr lang="en-US" sz="1600" smtClean="0"/>
          </a:p>
          <a:p>
            <a:r>
              <a:rPr lang="en-US" sz="2000" b="1" smtClean="0"/>
              <a:t>Broader view</a:t>
            </a:r>
            <a:r>
              <a:rPr lang="en-US" sz="1600" smtClean="0"/>
              <a:t>:  Sounds like heterogeneity.</a:t>
            </a:r>
          </a:p>
          <a:p>
            <a:pPr lvl="1"/>
            <a:r>
              <a:rPr lang="en-US" sz="1600" smtClean="0"/>
              <a:t>Preference structure:  RUM vs. RRM</a:t>
            </a:r>
          </a:p>
          <a:p>
            <a:pPr lvl="1"/>
            <a:r>
              <a:rPr lang="en-US" sz="1600" smtClean="0"/>
              <a:t>Heterogeneity in choice strategy – e.g., omitted attribute models</a:t>
            </a:r>
          </a:p>
          <a:p>
            <a:pPr lvl="1"/>
            <a:r>
              <a:rPr lang="en-US" sz="1600" smtClean="0"/>
              <a:t>Heterogeneity in taste parameters:  location and scaling</a:t>
            </a:r>
          </a:p>
          <a:p>
            <a:pPr lvl="1"/>
            <a:r>
              <a:rPr lang="en-US" sz="1600" smtClean="0"/>
              <a:t>Heterogeneity in functional form:  Possibly nonlinear utility functions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80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530225"/>
          </a:xfrm>
        </p:spPr>
        <p:txBody>
          <a:bodyPr/>
          <a:lstStyle/>
          <a:p>
            <a:r>
              <a:rPr lang="en-US" b="1" smtClean="0"/>
              <a:t>Heterogeneity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Narrow view: Random variation in marginal utilities and scale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RPM, LCM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Scaling model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Generalized Mixed model</a:t>
            </a:r>
          </a:p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Broader view: Heterogeneity in preference weights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RPM and LCM with exogenous variables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Scaling models with exogenous variables in variances</a:t>
            </a:r>
          </a:p>
          <a:p>
            <a:pPr lvl="1"/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Looks like hierarchical models</a:t>
            </a:r>
            <a:endParaRPr lang="en-US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84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MNL Model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831850" y="2667000"/>
          <a:ext cx="7716838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7427" name="Equation" r:id="rId4" imgW="2197100" imgH="520700" progId="Equation.DSMT4">
                  <p:embed/>
                </p:oleObj>
              </mc:Choice>
              <mc:Fallback>
                <p:oleObj name="Equation" r:id="rId4" imgW="2197100" imgH="5207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50" y="2667000"/>
                        <a:ext cx="7716838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457200" y="2743200"/>
            <a:ext cx="8382000" cy="1752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53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600200"/>
            <a:ext cx="76962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Observable Heterogeneity in </a:t>
            </a:r>
            <a:br>
              <a:rPr lang="en-US" sz="3600" b="1" smtClean="0"/>
            </a:br>
            <a:r>
              <a:rPr lang="en-US" sz="3600" b="1" smtClean="0"/>
              <a:t>Preference Weights</a:t>
            </a: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sz="half" idx="1"/>
            <p:extLst/>
          </p:nvPr>
        </p:nvGraphicFramePr>
        <p:xfrm>
          <a:off x="1865313" y="2590800"/>
          <a:ext cx="5349875" cy="327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8451" name="Equation" r:id="rId4" imgW="2781000" imgH="1701720" progId="Equation.DSMT4">
                  <p:embed/>
                </p:oleObj>
              </mc:Choice>
              <mc:Fallback>
                <p:oleObj name="Equation" r:id="rId4" imgW="2781000" imgH="170172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5313" y="2590800"/>
                        <a:ext cx="5349875" cy="3273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1524000" y="3505200"/>
            <a:ext cx="58674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523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5344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Observable Heterogeneity </a:t>
            </a:r>
            <a:br>
              <a:rPr lang="en-US" sz="3200" b="1" smtClean="0"/>
            </a:br>
            <a:r>
              <a:rPr lang="en-US" sz="3200" b="1" smtClean="0"/>
              <a:t>in Utility Levels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698625" y="2362200"/>
          <a:ext cx="5135563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9475" name="Equation" r:id="rId4" imgW="2793960" imgH="761760" progId="Equation.DSMT4">
                  <p:embed/>
                </p:oleObj>
              </mc:Choice>
              <mc:Fallback>
                <p:oleObj name="Equation" r:id="rId4" imgW="279396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25" y="2362200"/>
                        <a:ext cx="5135563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524000" y="4191000"/>
            <a:ext cx="6629400" cy="131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Choice, e.g., among brands of cars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>
                <a:latin typeface="+mj-lt"/>
              </a:rPr>
              <a:t>x</a:t>
            </a:r>
            <a:r>
              <a:rPr lang="en-US" sz="2000" b="1" baseline="-25000">
                <a:latin typeface="+mj-lt"/>
              </a:rPr>
              <a:t>itj</a:t>
            </a:r>
            <a:r>
              <a:rPr lang="en-US" sz="2000" b="1">
                <a:latin typeface="+mj-lt"/>
              </a:rPr>
              <a:t> = attributes: price, features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b="1" smtClean="0">
                <a:latin typeface="+mj-lt"/>
              </a:rPr>
              <a:t>z</a:t>
            </a:r>
            <a:r>
              <a:rPr lang="en-US" sz="2000" b="1" baseline="-25000" smtClean="0">
                <a:latin typeface="+mj-lt"/>
              </a:rPr>
              <a:t>i</a:t>
            </a:r>
            <a:r>
              <a:rPr lang="en-US" sz="2000" b="1" smtClean="0">
                <a:latin typeface="+mj-lt"/>
              </a:rPr>
              <a:t> </a:t>
            </a:r>
            <a:r>
              <a:rPr lang="en-US" sz="2000" b="1">
                <a:latin typeface="+mj-lt"/>
              </a:rPr>
              <a:t>= observable characteristics: age, sex, income</a:t>
            </a:r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5334000" y="2362200"/>
            <a:ext cx="5334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524000" y="5029200"/>
            <a:ext cx="6096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21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‘Quantifiable’ Heterogeneity in Scaling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7696200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127125" y="2362200"/>
          <a:ext cx="661193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499" name="Equation" r:id="rId4" imgW="2311200" imgH="507960" progId="Equation.DSMT4">
                  <p:embed/>
                </p:oleObj>
              </mc:Choice>
              <mc:Fallback>
                <p:oleObj name="Equation" r:id="rId4" imgW="231120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2362200"/>
                        <a:ext cx="6611938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914400" y="5029200"/>
            <a:ext cx="8001000" cy="4616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smtClean="0">
                <a:latin typeface="+mj-lt"/>
              </a:rPr>
              <a:t>w</a:t>
            </a:r>
            <a:r>
              <a:rPr lang="en-US" sz="2400" b="1" baseline="-25000" smtClean="0">
                <a:latin typeface="+mj-lt"/>
              </a:rPr>
              <a:t>i</a:t>
            </a:r>
            <a:r>
              <a:rPr lang="en-US" sz="2400" b="1" smtClean="0">
                <a:latin typeface="+mj-lt"/>
              </a:rPr>
              <a:t> </a:t>
            </a:r>
            <a:r>
              <a:rPr lang="en-US" sz="2400" b="1">
                <a:latin typeface="+mj-lt"/>
              </a:rPr>
              <a:t>= observable characteristics: </a:t>
            </a:r>
            <a:r>
              <a:rPr lang="en-US" sz="2400" b="1" smtClean="0">
                <a:latin typeface="+mj-lt"/>
              </a:rPr>
              <a:t>age</a:t>
            </a:r>
            <a:r>
              <a:rPr lang="en-US" sz="2400" b="1">
                <a:latin typeface="+mj-lt"/>
              </a:rPr>
              <a:t>, sex, income, etc.</a:t>
            </a:r>
          </a:p>
        </p:txBody>
      </p:sp>
      <p:sp>
        <p:nvSpPr>
          <p:cNvPr id="4102" name="Line 7"/>
          <p:cNvSpPr>
            <a:spLocks noChangeShapeType="1"/>
          </p:cNvSpPr>
          <p:nvPr/>
        </p:nvSpPr>
        <p:spPr bwMode="auto">
          <a:xfrm flipV="1">
            <a:off x="5029200" y="3886200"/>
            <a:ext cx="0" cy="1066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143000" y="3124200"/>
            <a:ext cx="42672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38200" y="4953000"/>
            <a:ext cx="80010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62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39825"/>
          </a:xfrm>
        </p:spPr>
        <p:txBody>
          <a:bodyPr/>
          <a:lstStyle/>
          <a:p>
            <a:r>
              <a:rPr lang="en-US" b="1" smtClean="0"/>
              <a:t>  Unobserved Heterogeneity in Scaling</a:t>
            </a:r>
            <a:endParaRPr lang="en-US" b="1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914400" y="1828800"/>
          <a:ext cx="772160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23" name="Equation" r:id="rId3" imgW="3860640" imgH="2019240" progId="Equation.DSMT4">
                  <p:embed/>
                </p:oleObj>
              </mc:Choice>
              <mc:Fallback>
                <p:oleObj name="Equation" r:id="rId3" imgW="3860640" imgH="2019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28800"/>
                        <a:ext cx="7721600" cy="403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14400" y="4114800"/>
            <a:ext cx="7696200" cy="1752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340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530225"/>
          </a:xfrm>
        </p:spPr>
        <p:txBody>
          <a:bodyPr/>
          <a:lstStyle/>
          <a:p>
            <a:r>
              <a:rPr lang="en-US" smtClean="0"/>
              <a:t>A Helpful Way to View </a:t>
            </a:r>
            <a:br>
              <a:rPr lang="en-US" smtClean="0"/>
            </a:br>
            <a:r>
              <a:rPr lang="en-US" smtClean="0"/>
              <a:t>Hybrid Choice Models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90800"/>
            <a:ext cx="8229600" cy="2133600"/>
          </a:xfrm>
        </p:spPr>
        <p:txBody>
          <a:bodyPr/>
          <a:lstStyle/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Adding attitude variables to the choice model</a:t>
            </a:r>
          </a:p>
          <a:p>
            <a:pPr>
              <a:buNone/>
            </a:pPr>
            <a:endParaRPr lang="en-US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mtClean="0">
                <a:latin typeface="Tahoma" pitchFamily="34" charset="0"/>
                <a:ea typeface="Tahoma" pitchFamily="34" charset="0"/>
                <a:cs typeface="Tahoma" pitchFamily="34" charset="0"/>
              </a:rPr>
              <a:t>In some formulations, it makes them look like random parameter models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60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534400" cy="685800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Unbservable Heterogeneity in Utility Levels and Other Preference Indicators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550989" y="2368780"/>
          <a:ext cx="6145212" cy="4108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47" name="Equation" r:id="rId4" imgW="2806560" imgH="1701720" progId="Equation.DSMT4">
                  <p:embed/>
                </p:oleObj>
              </mc:Choice>
              <mc:Fallback>
                <p:oleObj name="Equation" r:id="rId4" imgW="2806560" imgH="1701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0989" y="2368780"/>
                        <a:ext cx="6145212" cy="41082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 bwMode="auto">
          <a:xfrm rot="5400000">
            <a:off x="4076700" y="3314700"/>
            <a:ext cx="3200400" cy="2209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0800000" flipV="1">
            <a:off x="4038600" y="2819400"/>
            <a:ext cx="2743200" cy="762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Oval 16"/>
          <p:cNvSpPr/>
          <p:nvPr/>
        </p:nvSpPr>
        <p:spPr bwMode="auto">
          <a:xfrm>
            <a:off x="1295400" y="3352800"/>
            <a:ext cx="762000" cy="685800"/>
          </a:xfrm>
          <a:prstGeom prst="ellipse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447800" y="5791200"/>
            <a:ext cx="2133600" cy="838200"/>
          </a:xfrm>
          <a:prstGeom prst="ellipse">
            <a:avLst/>
          </a:prstGeom>
          <a:solidFill>
            <a:srgbClr val="99CC00">
              <a:alpha val="18824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50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522372"/>
            <a:ext cx="5257800" cy="615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 bwMode="auto">
          <a:xfrm>
            <a:off x="4114800" y="3124200"/>
            <a:ext cx="3429000" cy="533400"/>
          </a:xfrm>
          <a:prstGeom prst="rect">
            <a:avLst/>
          </a:prstGeom>
          <a:solidFill>
            <a:srgbClr val="99CC00">
              <a:alpha val="3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63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457199"/>
            <a:ext cx="5638800" cy="6177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92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5947" y="2438400"/>
            <a:ext cx="7782253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63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057400"/>
            <a:ext cx="43853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943600" y="1371600"/>
          <a:ext cx="2209800" cy="5095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571" name="Equation" r:id="rId4" imgW="1079500" imgH="2489200" progId="Equation.DSMT4">
                  <p:embed/>
                </p:oleObj>
              </mc:Choice>
              <mc:Fallback>
                <p:oleObj name="Equation" r:id="rId4" imgW="1079500" imgH="2489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371600"/>
                        <a:ext cx="2209800" cy="50955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8200" y="12192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+mj-lt"/>
              </a:rPr>
              <a:t>Observed   Latent    Observed</a:t>
            </a:r>
          </a:p>
          <a:p>
            <a:r>
              <a:rPr lang="en-US" sz="2400" b="1" smtClean="0">
                <a:latin typeface="+mj-lt"/>
              </a:rPr>
              <a:t>    x      </a:t>
            </a:r>
            <a:r>
              <a:rPr lang="en-US" sz="2400" b="1" smtClean="0">
                <a:latin typeface="+mj-lt"/>
                <a:sym typeface="Symbol"/>
              </a:rPr>
              <a:t></a:t>
            </a:r>
            <a:r>
              <a:rPr lang="en-US" sz="2400" b="1" smtClean="0">
                <a:latin typeface="+mj-lt"/>
              </a:rPr>
              <a:t>      z*   </a:t>
            </a:r>
            <a:r>
              <a:rPr lang="en-US" sz="2400" b="1" smtClean="0">
                <a:sym typeface="Symbol"/>
              </a:rPr>
              <a:t></a:t>
            </a:r>
            <a:r>
              <a:rPr lang="en-US" sz="2400" b="1" smtClean="0">
                <a:latin typeface="+mj-lt"/>
              </a:rPr>
              <a:t>       y</a:t>
            </a:r>
            <a:endParaRPr lang="en-US" sz="2400" b="1">
              <a:latin typeface="+mj-lt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54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95400"/>
            <a:ext cx="8229600" cy="1139825"/>
          </a:xfrm>
        </p:spPr>
        <p:txBody>
          <a:bodyPr/>
          <a:lstStyle/>
          <a:p>
            <a:r>
              <a:rPr lang="en-US" dirty="0" smtClean="0"/>
              <a:t>MIMIC Model</a:t>
            </a:r>
            <a:br>
              <a:rPr lang="en-US" dirty="0" smtClean="0"/>
            </a:br>
            <a:r>
              <a:rPr lang="en-US" dirty="0" smtClean="0"/>
              <a:t>Multiple Causes and Multiple Indicators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3254829"/>
            <a:ext cx="701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+mj-lt"/>
              </a:rPr>
              <a:t>X          z*         Y</a:t>
            </a:r>
            <a:endParaRPr lang="en-US" sz="6000" b="1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762000" y="3124200"/>
            <a:ext cx="1676400" cy="1317171"/>
          </a:xfrm>
          <a:prstGeom prst="ellipse">
            <a:avLst/>
          </a:prstGeom>
          <a:solidFill>
            <a:srgbClr val="99CC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3505200" y="3276600"/>
            <a:ext cx="1219200" cy="1012371"/>
          </a:xfrm>
          <a:prstGeom prst="ellipse">
            <a:avLst/>
          </a:prstGeom>
          <a:solidFill>
            <a:srgbClr val="FF00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943600" y="3124200"/>
            <a:ext cx="1676400" cy="1317171"/>
          </a:xfrm>
          <a:prstGeom prst="ellipse">
            <a:avLst/>
          </a:prstGeom>
          <a:solidFill>
            <a:srgbClr val="FFFF00">
              <a:alpha val="3607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590800" y="3782785"/>
            <a:ext cx="8382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4953000" y="3810000"/>
            <a:ext cx="8382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1555750" y="4648200"/>
          <a:ext cx="5141913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595" name="Equation" r:id="rId3" imgW="2438400" imgH="939800" progId="Equation.DSMT4">
                  <p:embed/>
                </p:oleObj>
              </mc:Choice>
              <mc:Fallback>
                <p:oleObj name="Equation" r:id="rId3" imgW="2438400" imgH="93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4648200"/>
                        <a:ext cx="5141913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Oval 10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33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0"/>
            <a:ext cx="863414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627563" y="4191000"/>
          <a:ext cx="34417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19" name="Equation" r:id="rId4" imgW="1155700" imgH="228600" progId="Equation.DSMT4">
                  <p:embed/>
                </p:oleObj>
              </mc:Choice>
              <mc:Fallback>
                <p:oleObj name="Equation" r:id="rId4" imgW="11557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7563" y="4191000"/>
                        <a:ext cx="34417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 bwMode="auto">
          <a:xfrm rot="10800000">
            <a:off x="5257800" y="3810000"/>
            <a:ext cx="1447800" cy="533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rot="10800000">
            <a:off x="5562600" y="3810000"/>
            <a:ext cx="2057400" cy="533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572000" y="51816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+mj-lt"/>
              </a:rPr>
              <a:t>Note. Alternative i, Individual j.</a:t>
            </a:r>
            <a:endParaRPr lang="en-US" b="1">
              <a:latin typeface="+mj-lt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24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1752600" y="1447800"/>
          <a:ext cx="5187950" cy="387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643" name="Equation" r:id="rId3" imgW="2552700" imgH="1905000" progId="Equation.DSMT4">
                  <p:embed/>
                </p:oleObj>
              </mc:Choice>
              <mc:Fallback>
                <p:oleObj name="Equation" r:id="rId3" imgW="2552700" imgH="190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447800"/>
                        <a:ext cx="5187950" cy="3871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54864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+mj-lt"/>
              </a:rPr>
              <a:t>This is a mixed logit model.  The interesting extension is the source of the individual heterogeneity in the random parameters.</a:t>
            </a:r>
            <a:endParaRPr lang="en-US" sz="2400" b="1">
              <a:latin typeface="+mj-lt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7162800" y="990600"/>
            <a:ext cx="1524000" cy="990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20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12767</TotalTime>
  <Words>1928</Words>
  <Application>Microsoft Office PowerPoint</Application>
  <PresentationFormat>On-screen Show (4:3)</PresentationFormat>
  <Paragraphs>343</Paragraphs>
  <Slides>74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84" baseType="lpstr">
      <vt:lpstr>Arial</vt:lpstr>
      <vt:lpstr>Arial Black</vt:lpstr>
      <vt:lpstr>Symbol</vt:lpstr>
      <vt:lpstr>Tahoma</vt:lpstr>
      <vt:lpstr>Times New Roman</vt:lpstr>
      <vt:lpstr>Wingdings</vt:lpstr>
      <vt:lpstr>Wingdings 2</vt:lpstr>
      <vt:lpstr>1_Quadrant</vt:lpstr>
      <vt:lpstr>Equation</vt:lpstr>
      <vt:lpstr>Bitmap Image</vt:lpstr>
      <vt:lpstr>Empirical Methods for  Microeconomic Applications University of Lugano, Switzerland May 27-31, 2013   </vt:lpstr>
      <vt:lpstr>PowerPoint Presentation</vt:lpstr>
      <vt:lpstr>Agenda for 3A</vt:lpstr>
      <vt:lpstr>Application: Shoe Brand Choice</vt:lpstr>
      <vt:lpstr>PowerPoint Presentation</vt:lpstr>
      <vt:lpstr>PowerPoint Presentation</vt:lpstr>
      <vt:lpstr>Customers’ Choice of Energy Supplier</vt:lpstr>
      <vt:lpstr>PowerPoint Presentation</vt:lpstr>
      <vt:lpstr>Revealed and Stated Preference Data</vt:lpstr>
      <vt:lpstr>Panel Data</vt:lpstr>
      <vt:lpstr>Customers’ Choice of Energy Supplier</vt:lpstr>
      <vt:lpstr>Population Parameter Distributions</vt:lpstr>
      <vt:lpstr>Estimated Model</vt:lpstr>
      <vt:lpstr>Distribution of Brand Value</vt:lpstr>
      <vt:lpstr>Random Parameter Distributions</vt:lpstr>
      <vt:lpstr>Time of Day Rates (Customers do not like - lognormal)</vt:lpstr>
      <vt:lpstr>Expected Preferences of Each Customer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</vt:lpstr>
      <vt:lpstr>Stated Preference Instrument</vt:lpstr>
      <vt:lpstr>Choice Strategy</vt:lpstr>
      <vt:lpstr>Decision Strategy in Multinomial Choice</vt:lpstr>
      <vt:lpstr>A Stated Choice Experiment</vt:lpstr>
      <vt:lpstr>Multinomial Logit Model</vt:lpstr>
      <vt:lpstr>Individual Explicitly Ignores Attributes</vt:lpstr>
      <vt:lpstr>Stated Choice Experiment</vt:lpstr>
      <vt:lpstr>Appropriate Modeling Strategy</vt:lpstr>
      <vt:lpstr>Individual Implicitly Ignores Attributes</vt:lpstr>
      <vt:lpstr>Stated Choice Experiment</vt:lpstr>
      <vt:lpstr>The 2K model</vt:lpstr>
      <vt:lpstr>A Latent Class Model</vt:lpstr>
      <vt:lpstr>Results for the 2K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Pooling RP and SP Data Sets</vt:lpstr>
      <vt:lpstr>PowerPoint Presentation</vt:lpstr>
      <vt:lpstr>Enriched Data Set – Vehicle Choice</vt:lpstr>
      <vt:lpstr>Fuel Types Study</vt:lpstr>
      <vt:lpstr>Attribute Space: Conventional</vt:lpstr>
      <vt:lpstr>Attribute Space: Electric</vt:lpstr>
      <vt:lpstr>Attribute Space: Alternative</vt:lpstr>
      <vt:lpstr>Mixed Logit Approaches</vt:lpstr>
      <vt:lpstr>Survey Instrument</vt:lpstr>
      <vt:lpstr>PowerPoint Presentation</vt:lpstr>
      <vt:lpstr>Generalized Mixed Logit Model</vt:lpstr>
      <vt:lpstr>Experimental Design</vt:lpstr>
      <vt:lpstr>Hybrid Choice Models</vt:lpstr>
      <vt:lpstr>Endogeneity</vt:lpstr>
      <vt:lpstr>Heterogeneity</vt:lpstr>
      <vt:lpstr>The MNL Model</vt:lpstr>
      <vt:lpstr>Observable Heterogeneity in  Preference Weights</vt:lpstr>
      <vt:lpstr>Observable Heterogeneity  in Utility Levels</vt:lpstr>
      <vt:lpstr>‘Quantifiable’ Heterogeneity in Scaling</vt:lpstr>
      <vt:lpstr>  Unobserved Heterogeneity in Scaling</vt:lpstr>
      <vt:lpstr>A Helpful Way to View  Hybrid Choice Models</vt:lpstr>
      <vt:lpstr>Unbservable Heterogeneity in Utility Levels and Other Preference Indicators</vt:lpstr>
      <vt:lpstr>PowerPoint Presentation</vt:lpstr>
      <vt:lpstr>PowerPoint Presentation</vt:lpstr>
      <vt:lpstr>PowerPoint Presentation</vt:lpstr>
      <vt:lpstr>PowerPoint Presentation</vt:lpstr>
      <vt:lpstr>MIMIC Model Multiple Causes and Multiple Indicators</vt:lpstr>
      <vt:lpstr>PowerPoint Presentation</vt:lpstr>
      <vt:lpstr>PowerPoint Presentation</vt:lpstr>
    </vt:vector>
  </TitlesOfParts>
  <Company>Stern School of Business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112</cp:revision>
  <dcterms:created xsi:type="dcterms:W3CDTF">2001-06-17T19:05:03Z</dcterms:created>
  <dcterms:modified xsi:type="dcterms:W3CDTF">2019-05-29T05:44:01Z</dcterms:modified>
</cp:coreProperties>
</file>