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7" r:id="rId1"/>
  </p:sldMasterIdLst>
  <p:notesMasterIdLst>
    <p:notesMasterId r:id="rId5"/>
  </p:notesMasterIdLst>
  <p:handoutMasterIdLst>
    <p:handoutMasterId r:id="rId6"/>
  </p:handoutMasterIdLst>
  <p:sldIdLst>
    <p:sldId id="628" r:id="rId2"/>
    <p:sldId id="481" r:id="rId3"/>
    <p:sldId id="629" r:id="rId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28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B00EA"/>
    <a:srgbClr val="6B00B4"/>
    <a:srgbClr val="CCCC00"/>
    <a:srgbClr val="0066FF"/>
    <a:srgbClr val="FF3300"/>
    <a:srgbClr val="C00000"/>
    <a:srgbClr val="FF0000"/>
    <a:srgbClr val="CCECFF"/>
    <a:srgbClr val="0000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632" autoAdjust="0"/>
    <p:restoredTop sz="94636" autoAdjust="0"/>
  </p:normalViewPr>
  <p:slideViewPr>
    <p:cSldViewPr>
      <p:cViewPr varScale="1">
        <p:scale>
          <a:sx n="110" d="100"/>
          <a:sy n="110" d="100"/>
        </p:scale>
        <p:origin x="1992" y="108"/>
      </p:cViewPr>
      <p:guideLst>
        <p:guide orient="horz" pos="412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1848" y="-6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D2435243-0FCF-41E5-9E3E-BC03EA3ADD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779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6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9E0040CA-363F-418B-9066-1976557B60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1835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172DDA-956E-4631-A7E4-932FA1984A07}" type="slidenum">
              <a:rPr lang="en-US" smtClean="0"/>
              <a:pPr/>
              <a:t>1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5833132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172DDA-956E-4631-A7E4-932FA1984A07}" type="slidenum">
              <a:rPr lang="en-US" smtClean="0"/>
              <a:pPr/>
              <a:t>2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5833132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279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066800"/>
            <a:ext cx="8229600" cy="5302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93875"/>
            <a:ext cx="8229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733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00249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1028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066800"/>
            <a:ext cx="4040188" cy="639762"/>
          </a:xfrm>
          <a:ln w="28575">
            <a:solidFill>
              <a:srgbClr val="6B00B4"/>
            </a:solidFill>
          </a:ln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714500"/>
            <a:ext cx="4040188" cy="3951288"/>
          </a:xfrm>
          <a:ln>
            <a:solidFill>
              <a:srgbClr val="6B00B4"/>
            </a:solidFill>
          </a:ln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800" b="1"/>
            </a:lvl1pPr>
            <a:lvl2pPr marL="742950" indent="-285750">
              <a:buFont typeface="Arial" panose="020B0604020202020204" pitchFamily="34" charset="0"/>
              <a:buChar char="•"/>
              <a:defRPr sz="1600" b="1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066800"/>
            <a:ext cx="4041775" cy="639762"/>
          </a:xfrm>
          <a:ln w="28575">
            <a:solidFill>
              <a:srgbClr val="7030A0"/>
            </a:solidFill>
          </a:ln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716087"/>
            <a:ext cx="4041775" cy="3951288"/>
          </a:xfrm>
          <a:ln>
            <a:solidFill>
              <a:srgbClr val="7030A0"/>
            </a:solidFill>
          </a:ln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800" b="1"/>
            </a:lvl1pPr>
            <a:lvl2pPr marL="742950" indent="-285750">
              <a:buFont typeface="Arial" panose="020B0604020202020204" pitchFamily="34" charset="0"/>
              <a:buChar char="•"/>
              <a:defRPr sz="1600" b="1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6768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4064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50658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556660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68012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88045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2845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2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838200"/>
            <a:ext cx="8229600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352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5239" name="Rectangle 7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00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1" name="Rectangle 9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2" name="Rectangle 10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16" name="Rectangle 15"/>
          <p:cNvSpPr/>
          <p:nvPr userDrawn="1"/>
        </p:nvSpPr>
        <p:spPr bwMode="auto">
          <a:xfrm>
            <a:off x="228600" y="0"/>
            <a:ext cx="8915400" cy="45719"/>
          </a:xfrm>
          <a:prstGeom prst="rect">
            <a:avLst/>
          </a:prstGeom>
          <a:solidFill>
            <a:srgbClr val="7030A0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278274" y="59164"/>
            <a:ext cx="635112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smtClean="0">
                <a:solidFill>
                  <a:srgbClr val="7030A0"/>
                </a:solidFill>
                <a:latin typeface="Arial Black" panose="020B0A04020102020204" pitchFamily="34" charset="0"/>
              </a:rPr>
              <a:t>Microeconometric Modeling with Cross Section and Panel Data</a:t>
            </a:r>
            <a:endParaRPr lang="en-US" sz="1200" b="0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9874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3200">
          <a:solidFill>
            <a:srgbClr val="003399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p"/>
        <a:defRPr sz="2800">
          <a:solidFill>
            <a:schemeClr val="tx1"/>
          </a:solidFill>
          <a:latin typeface="Tahoma" pitchFamily="34" charset="0"/>
          <a:ea typeface="Tahoma" pitchFamily="34" charset="0"/>
          <a:cs typeface="Tahoma" pitchFamily="34" charset="0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Tahoma" pitchFamily="34" charset="0"/>
          <a:ea typeface="Tahoma" pitchFamily="34" charset="0"/>
          <a:cs typeface="Tahoma" pitchFamily="34" charset="0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2000">
          <a:solidFill>
            <a:schemeClr val="tx1"/>
          </a:solidFill>
          <a:latin typeface="Tahoma" pitchFamily="34" charset="0"/>
          <a:ea typeface="Tahoma" pitchFamily="34" charset="0"/>
          <a:cs typeface="Tahoma" pitchFamily="34" charset="0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Tahoma" pitchFamily="34" charset="0"/>
          <a:ea typeface="Tahoma" pitchFamily="34" charset="0"/>
          <a:cs typeface="Tahoma" pitchFamily="34" charset="0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Tahoma" pitchFamily="34" charset="0"/>
          <a:ea typeface="Tahoma" pitchFamily="34" charset="0"/>
          <a:cs typeface="Tahoma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5" descr="Cameron-Trived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6760" y="45263"/>
            <a:ext cx="636091" cy="886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6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57783" y="37814"/>
            <a:ext cx="781489" cy="888706"/>
          </a:xfrm>
          <a:prstGeom prst="rect">
            <a:avLst/>
          </a:prstGeom>
          <a:noFill/>
          <a:ln w="19050" cap="flat" cmpd="sng">
            <a:noFill/>
            <a:prstDash val="solid"/>
            <a:miter lim="800000"/>
            <a:headEnd type="none" w="med" len="med"/>
            <a:tailEnd type="none" w="med" len="med"/>
          </a:ln>
          <a:effectLst/>
        </p:spPr>
      </p:pic>
      <p:pic>
        <p:nvPicPr>
          <p:cNvPr id="9" name="Content Placeholder 5" descr="EA7cover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82389" y="45026"/>
            <a:ext cx="714371" cy="891654"/>
          </a:xfrm>
          <a:prstGeom prst="rect">
            <a:avLst/>
          </a:prstGeom>
        </p:spPr>
      </p:pic>
      <p:pic>
        <p:nvPicPr>
          <p:cNvPr id="12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9140" y="45026"/>
            <a:ext cx="617460" cy="891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ounded Rectangle 9"/>
          <p:cNvSpPr/>
          <p:nvPr/>
        </p:nvSpPr>
        <p:spPr bwMode="auto">
          <a:xfrm>
            <a:off x="1089960" y="2209800"/>
            <a:ext cx="7467600" cy="1219200"/>
          </a:xfrm>
          <a:prstGeom prst="roundRect">
            <a:avLst/>
          </a:prstGeom>
          <a:solidFill>
            <a:srgbClr val="7030A0">
              <a:alpha val="47843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47800" y="2514600"/>
            <a:ext cx="685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Microeconometric Modeling</a:t>
            </a:r>
            <a:endParaRPr lang="en-US" sz="3600" b="1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089959" y="3733800"/>
            <a:ext cx="7496691" cy="2308324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 rtlCol="0">
            <a:spAutoFit/>
          </a:bodyPr>
          <a:lstStyle/>
          <a:p>
            <a:r>
              <a:rPr lang="en-US" b="1" dirty="0">
                <a:latin typeface="+mj-lt"/>
              </a:rPr>
              <a:t>William Greene</a:t>
            </a:r>
          </a:p>
          <a:p>
            <a:r>
              <a:rPr lang="en-US" b="1" dirty="0">
                <a:latin typeface="+mj-lt"/>
              </a:rPr>
              <a:t>Stern School of Business</a:t>
            </a:r>
          </a:p>
          <a:p>
            <a:r>
              <a:rPr lang="en-US" b="1" dirty="0">
                <a:latin typeface="+mj-lt"/>
              </a:rPr>
              <a:t>New York University</a:t>
            </a:r>
          </a:p>
          <a:p>
            <a:r>
              <a:rPr lang="en-US" b="1" dirty="0">
                <a:latin typeface="+mj-lt"/>
              </a:rPr>
              <a:t>New York  NY  USA</a:t>
            </a:r>
          </a:p>
          <a:p>
            <a:endParaRPr lang="en-US" b="1" dirty="0">
              <a:latin typeface="+mj-lt"/>
            </a:endParaRPr>
          </a:p>
          <a:p>
            <a:endParaRPr lang="en-US" b="1" dirty="0">
              <a:latin typeface="+mj-lt"/>
            </a:endParaRPr>
          </a:p>
          <a:p>
            <a:r>
              <a:rPr lang="en-US" b="1" dirty="0">
                <a:latin typeface="+mj-lt"/>
              </a:rPr>
              <a:t>http://people.stern.nyu.edu/wgreene/Microeconometrics-SSPH.htm</a:t>
            </a:r>
          </a:p>
          <a:p>
            <a:endParaRPr lang="en-US" dirty="0">
              <a:latin typeface="Arial Black" panose="020B0A04020102020204" pitchFamily="34" charset="0"/>
            </a:endParaRPr>
          </a:p>
        </p:txBody>
      </p:sp>
      <p:cxnSp>
        <p:nvCxnSpPr>
          <p:cNvPr id="18" name="Straight Connector 17"/>
          <p:cNvCxnSpPr/>
          <p:nvPr/>
        </p:nvCxnSpPr>
        <p:spPr bwMode="auto">
          <a:xfrm>
            <a:off x="6382389" y="24706"/>
            <a:ext cx="0" cy="911974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/>
          <p:cNvCxnSpPr/>
          <p:nvPr/>
        </p:nvCxnSpPr>
        <p:spPr bwMode="auto">
          <a:xfrm>
            <a:off x="6382389" y="936680"/>
            <a:ext cx="2756883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" name="Straight Connector 22"/>
          <p:cNvCxnSpPr/>
          <p:nvPr/>
        </p:nvCxnSpPr>
        <p:spPr bwMode="auto">
          <a:xfrm>
            <a:off x="228600" y="325120"/>
            <a:ext cx="6153789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868363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4267200" cy="639762"/>
          </a:xfrm>
        </p:spPr>
        <p:txBody>
          <a:bodyPr/>
          <a:lstStyle/>
          <a:p>
            <a:pPr algn="ctr"/>
            <a:r>
              <a:rPr lang="en-US" smtClean="0"/>
              <a:t>Concepts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714499"/>
            <a:ext cx="4267200" cy="4610101"/>
          </a:xfrm>
        </p:spPr>
        <p:txBody>
          <a:bodyPr/>
          <a:lstStyle/>
          <a:p>
            <a:pPr>
              <a:spcBef>
                <a:spcPts val="0"/>
              </a:spcBef>
            </a:pPr>
            <a:endParaRPr lang="en-US" smtClean="0"/>
          </a:p>
          <a:p>
            <a:pPr>
              <a:spcBef>
                <a:spcPts val="0"/>
              </a:spcBef>
            </a:pPr>
            <a:r>
              <a:rPr lang="en-US" smtClean="0"/>
              <a:t>Theoretical Specification</a:t>
            </a:r>
          </a:p>
          <a:p>
            <a:pPr>
              <a:spcBef>
                <a:spcPts val="0"/>
              </a:spcBef>
            </a:pPr>
            <a:r>
              <a:rPr lang="en-US" smtClean="0"/>
              <a:t>Estimation</a:t>
            </a:r>
          </a:p>
          <a:p>
            <a:pPr lvl="1">
              <a:spcBef>
                <a:spcPts val="0"/>
              </a:spcBef>
            </a:pPr>
            <a:r>
              <a:rPr lang="en-US" smtClean="0"/>
              <a:t>Maximum Likelihood</a:t>
            </a:r>
          </a:p>
          <a:p>
            <a:pPr lvl="1">
              <a:spcBef>
                <a:spcPts val="0"/>
              </a:spcBef>
            </a:pPr>
            <a:r>
              <a:rPr lang="en-US" smtClean="0"/>
              <a:t>Simulated Maximum Likelihood</a:t>
            </a:r>
          </a:p>
          <a:p>
            <a:pPr lvl="1">
              <a:spcBef>
                <a:spcPts val="0"/>
              </a:spcBef>
            </a:pPr>
            <a:r>
              <a:rPr lang="en-US" smtClean="0"/>
              <a:t>Generalized Method of Moments</a:t>
            </a:r>
          </a:p>
          <a:p>
            <a:pPr>
              <a:spcBef>
                <a:spcPts val="0"/>
              </a:spcBef>
            </a:pPr>
            <a:r>
              <a:rPr lang="en-US" smtClean="0"/>
              <a:t>Inference: Robust</a:t>
            </a:r>
          </a:p>
          <a:p>
            <a:pPr>
              <a:spcBef>
                <a:spcPts val="0"/>
              </a:spcBef>
            </a:pPr>
            <a:r>
              <a:rPr lang="en-US" smtClean="0"/>
              <a:t>Specification Analysis</a:t>
            </a:r>
          </a:p>
          <a:p>
            <a:pPr>
              <a:spcBef>
                <a:spcPts val="0"/>
              </a:spcBef>
            </a:pPr>
            <a:r>
              <a:rPr lang="en-US" smtClean="0"/>
              <a:t>Prediction and Simulation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066800"/>
            <a:ext cx="4267200" cy="639762"/>
          </a:xfrm>
        </p:spPr>
        <p:txBody>
          <a:bodyPr/>
          <a:lstStyle/>
          <a:p>
            <a:pPr algn="ctr"/>
            <a:r>
              <a:rPr lang="en-US" smtClean="0"/>
              <a:t>Models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1701799"/>
            <a:ext cx="4270375" cy="4622801"/>
          </a:xfrm>
        </p:spPr>
        <p:txBody>
          <a:bodyPr/>
          <a:lstStyle/>
          <a:p>
            <a:pPr>
              <a:spcBef>
                <a:spcPts val="0"/>
              </a:spcBef>
            </a:pPr>
            <a:endParaRPr lang="en-US" smtClean="0"/>
          </a:p>
          <a:p>
            <a:pPr>
              <a:spcBef>
                <a:spcPts val="0"/>
              </a:spcBef>
            </a:pPr>
            <a:r>
              <a:rPr lang="en-US" smtClean="0"/>
              <a:t>Linear </a:t>
            </a:r>
            <a:r>
              <a:rPr lang="en-US" dirty="0" smtClean="0"/>
              <a:t>Model</a:t>
            </a:r>
          </a:p>
          <a:p>
            <a:pPr>
              <a:spcBef>
                <a:spcPts val="0"/>
              </a:spcBef>
            </a:pPr>
            <a:r>
              <a:rPr lang="en-US" smtClean="0"/>
              <a:t>Binary Choice</a:t>
            </a:r>
          </a:p>
          <a:p>
            <a:pPr>
              <a:spcBef>
                <a:spcPts val="0"/>
              </a:spcBef>
            </a:pPr>
            <a:r>
              <a:rPr lang="en-US" smtClean="0"/>
              <a:t>Ordered Choice</a:t>
            </a:r>
          </a:p>
          <a:p>
            <a:pPr>
              <a:spcBef>
                <a:spcPts val="0"/>
              </a:spcBef>
            </a:pPr>
            <a:r>
              <a:rPr lang="en-US" smtClean="0"/>
              <a:t>Models for Count Data</a:t>
            </a:r>
          </a:p>
          <a:p>
            <a:pPr>
              <a:spcBef>
                <a:spcPts val="0"/>
              </a:spcBef>
            </a:pPr>
            <a:r>
              <a:rPr lang="en-US" smtClean="0"/>
              <a:t>Multinomial Choice</a:t>
            </a:r>
          </a:p>
          <a:p>
            <a:pPr>
              <a:spcBef>
                <a:spcPts val="0"/>
              </a:spcBef>
            </a:pPr>
            <a:r>
              <a:rPr lang="en-US" smtClean="0"/>
              <a:t>Models for Spatial Data</a:t>
            </a:r>
          </a:p>
          <a:p>
            <a:pPr>
              <a:spcBef>
                <a:spcPts val="0"/>
              </a:spcBef>
            </a:pPr>
            <a:r>
              <a:rPr lang="en-US" smtClean="0"/>
              <a:t>Mixed and Random Parameters</a:t>
            </a:r>
          </a:p>
          <a:p>
            <a:pPr>
              <a:spcBef>
                <a:spcPts val="0"/>
              </a:spcBef>
            </a:pPr>
            <a:r>
              <a:rPr lang="en-US" smtClean="0"/>
              <a:t>Latent Class Models</a:t>
            </a:r>
          </a:p>
          <a:p>
            <a:pPr>
              <a:spcBef>
                <a:spcPts val="0"/>
              </a:spcBef>
            </a:pPr>
            <a:r>
              <a:rPr lang="en-US" smtClean="0"/>
              <a:t>Cross Section</a:t>
            </a:r>
          </a:p>
          <a:p>
            <a:pPr>
              <a:spcBef>
                <a:spcPts val="0"/>
              </a:spcBef>
            </a:pPr>
            <a:r>
              <a:rPr lang="en-US" smtClean="0"/>
              <a:t>Panel Data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Agenda</a:t>
            </a:r>
            <a:endParaRPr lang="en-US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533400" y="1793875"/>
            <a:ext cx="8229600" cy="4759325"/>
          </a:xfrm>
        </p:spPr>
        <p:txBody>
          <a:bodyPr/>
          <a:lstStyle/>
          <a:p>
            <a:pPr marL="0" indent="0">
              <a:buNone/>
            </a:pPr>
            <a:r>
              <a:rPr lang="en-US" sz="1600" b="1" dirty="0" smtClean="0">
                <a:solidFill>
                  <a:srgbClr val="8B00EA"/>
                </a:solidFill>
              </a:rPr>
              <a:t>Applications from: Health Economics, Transport, Environmental Economics, Industrial Organization, Labor Markets</a:t>
            </a:r>
          </a:p>
          <a:p>
            <a:pPr marL="0" indent="0">
              <a:buNone/>
            </a:pPr>
            <a:r>
              <a:rPr lang="en-US" sz="1600" b="1" dirty="0" smtClean="0">
                <a:solidFill>
                  <a:srgbClr val="8B00EA"/>
                </a:solidFill>
              </a:rPr>
              <a:t>1.1|</a:t>
            </a:r>
            <a:r>
              <a:rPr lang="en-US" sz="1600" b="1" dirty="0" smtClean="0"/>
              <a:t>  Descriptive Statistics and the Linear Model</a:t>
            </a:r>
          </a:p>
          <a:p>
            <a:pPr marL="0" indent="0">
              <a:buNone/>
            </a:pPr>
            <a:r>
              <a:rPr lang="en-US" sz="1600" b="1" dirty="0" smtClean="0">
                <a:solidFill>
                  <a:srgbClr val="8B00EA"/>
                </a:solidFill>
              </a:rPr>
              <a:t>1.2|</a:t>
            </a:r>
            <a:r>
              <a:rPr lang="en-US" sz="1600" b="1" dirty="0" smtClean="0"/>
              <a:t>  Bootstrapping, Quantile Regression, Stochastic Frontier</a:t>
            </a:r>
          </a:p>
          <a:p>
            <a:pPr marL="0" indent="0">
              <a:buNone/>
            </a:pPr>
            <a:r>
              <a:rPr lang="en-US" sz="1600" b="1" dirty="0" smtClean="0">
                <a:solidFill>
                  <a:srgbClr val="8B00EA"/>
                </a:solidFill>
              </a:rPr>
              <a:t>1.3|</a:t>
            </a:r>
            <a:r>
              <a:rPr lang="en-US" sz="1600" b="1" dirty="0" smtClean="0"/>
              <a:t>  Panel Data, Fixed and Random Effects, Clustering, Robust Inference</a:t>
            </a:r>
          </a:p>
          <a:p>
            <a:pPr marL="0" indent="0">
              <a:buNone/>
            </a:pPr>
            <a:r>
              <a:rPr lang="en-US" sz="1600" b="1" dirty="0" smtClean="0">
                <a:solidFill>
                  <a:srgbClr val="8B00EA"/>
                </a:solidFill>
              </a:rPr>
              <a:t>2.1|</a:t>
            </a:r>
            <a:r>
              <a:rPr lang="en-US" sz="1600" b="1" dirty="0" smtClean="0"/>
              <a:t>  Binary Choice Models, </a:t>
            </a:r>
            <a:r>
              <a:rPr lang="en-US" sz="1600" b="1" dirty="0" err="1" smtClean="0"/>
              <a:t>Probit</a:t>
            </a:r>
            <a:r>
              <a:rPr lang="en-US" sz="1600" b="1" dirty="0" smtClean="0"/>
              <a:t> and Logit</a:t>
            </a:r>
          </a:p>
          <a:p>
            <a:pPr marL="0" indent="0">
              <a:buNone/>
            </a:pPr>
            <a:r>
              <a:rPr lang="en-US" sz="1600" b="1" dirty="0" smtClean="0">
                <a:solidFill>
                  <a:srgbClr val="8B00EA"/>
                </a:solidFill>
              </a:rPr>
              <a:t>2.2|</a:t>
            </a:r>
            <a:r>
              <a:rPr lang="en-US" sz="1600" b="1" dirty="0" smtClean="0"/>
              <a:t>  Inference in Nonlinear Models, </a:t>
            </a:r>
            <a:r>
              <a:rPr lang="en-US" sz="1600" b="1" smtClean="0"/>
              <a:t>Delta Method</a:t>
            </a:r>
            <a:r>
              <a:rPr lang="en-US" sz="1600" b="1" dirty="0" smtClean="0"/>
              <a:t>, </a:t>
            </a:r>
            <a:r>
              <a:rPr lang="en-US" sz="1600" b="1" dirty="0" err="1" smtClean="0"/>
              <a:t>Krinsky</a:t>
            </a:r>
            <a:r>
              <a:rPr lang="en-US" sz="1600" b="1" dirty="0" smtClean="0"/>
              <a:t> and Robb</a:t>
            </a:r>
          </a:p>
          <a:p>
            <a:pPr marL="0" indent="0">
              <a:buNone/>
            </a:pPr>
            <a:r>
              <a:rPr lang="en-US" sz="1600" b="1" dirty="0" smtClean="0">
                <a:solidFill>
                  <a:srgbClr val="8B00EA"/>
                </a:solidFill>
              </a:rPr>
              <a:t>2.3|</a:t>
            </a:r>
            <a:r>
              <a:rPr lang="en-US" sz="1600" b="1" dirty="0" smtClean="0"/>
              <a:t>  Nonlinear Panel Data Models, Random Effects, Incidental Parameters</a:t>
            </a:r>
          </a:p>
          <a:p>
            <a:pPr marL="0" indent="0">
              <a:buNone/>
            </a:pPr>
            <a:r>
              <a:rPr lang="en-US" sz="1600" b="1" dirty="0" smtClean="0">
                <a:solidFill>
                  <a:srgbClr val="8B00EA"/>
                </a:solidFill>
              </a:rPr>
              <a:t>3.1|</a:t>
            </a:r>
            <a:r>
              <a:rPr lang="en-US" sz="1600" b="1" dirty="0" smtClean="0"/>
              <a:t>  Models for Ordered Choices, Ordered </a:t>
            </a:r>
            <a:r>
              <a:rPr lang="en-US" sz="1600" b="1" dirty="0" err="1" smtClean="0"/>
              <a:t>Probit</a:t>
            </a:r>
            <a:r>
              <a:rPr lang="en-US" sz="1600" b="1" dirty="0" smtClean="0"/>
              <a:t>, Hierarchical Models</a:t>
            </a:r>
          </a:p>
          <a:p>
            <a:pPr marL="0" indent="0">
              <a:buNone/>
            </a:pPr>
            <a:r>
              <a:rPr lang="en-US" sz="1600" b="1" dirty="0" smtClean="0">
                <a:solidFill>
                  <a:srgbClr val="8B00EA"/>
                </a:solidFill>
              </a:rPr>
              <a:t>3.2| </a:t>
            </a:r>
            <a:r>
              <a:rPr lang="en-US" sz="1600" b="1" dirty="0" smtClean="0"/>
              <a:t> Models for Count Data, Poisson, Negative Binomial, Zero Inflation</a:t>
            </a:r>
          </a:p>
          <a:p>
            <a:pPr marL="0" indent="0">
              <a:buNone/>
            </a:pPr>
            <a:r>
              <a:rPr lang="en-US" sz="1600" b="1" dirty="0" smtClean="0">
                <a:solidFill>
                  <a:srgbClr val="8B00EA"/>
                </a:solidFill>
              </a:rPr>
              <a:t>3.3| </a:t>
            </a:r>
            <a:r>
              <a:rPr lang="en-US" sz="1600" b="1" dirty="0" smtClean="0"/>
              <a:t> Multinomial Choice, Multinomial Logit, Fixed Effects, Best/Worst</a:t>
            </a:r>
          </a:p>
          <a:p>
            <a:pPr marL="0" indent="0">
              <a:buNone/>
            </a:pPr>
            <a:r>
              <a:rPr lang="en-US" sz="1600" b="1" dirty="0" smtClean="0">
                <a:solidFill>
                  <a:srgbClr val="8B00EA"/>
                </a:solidFill>
              </a:rPr>
              <a:t>4.1| </a:t>
            </a:r>
            <a:r>
              <a:rPr lang="en-US" sz="1600" b="1" dirty="0" smtClean="0"/>
              <a:t> Nested Logit, Multinomial </a:t>
            </a:r>
            <a:r>
              <a:rPr lang="en-US" sz="1600" b="1" dirty="0" err="1" smtClean="0"/>
              <a:t>Probit</a:t>
            </a:r>
            <a:r>
              <a:rPr lang="en-US" sz="1600" b="1" dirty="0" smtClean="0"/>
              <a:t>, Error Components Logit</a:t>
            </a:r>
          </a:p>
          <a:p>
            <a:pPr marL="0" indent="0">
              <a:buNone/>
            </a:pPr>
            <a:r>
              <a:rPr lang="en-US" sz="1600" b="1" dirty="0" smtClean="0">
                <a:solidFill>
                  <a:srgbClr val="8B00EA"/>
                </a:solidFill>
              </a:rPr>
              <a:t>4.2| </a:t>
            </a:r>
            <a:r>
              <a:rPr lang="en-US" sz="1600" b="1" dirty="0" smtClean="0"/>
              <a:t> Latent Class Models, Attribute Nonattendance</a:t>
            </a:r>
          </a:p>
          <a:p>
            <a:pPr marL="0" indent="0">
              <a:buNone/>
            </a:pPr>
            <a:r>
              <a:rPr lang="en-US" sz="1600" b="1" dirty="0" smtClean="0">
                <a:solidFill>
                  <a:srgbClr val="8B00EA"/>
                </a:solidFill>
              </a:rPr>
              <a:t>4.3|</a:t>
            </a:r>
            <a:r>
              <a:rPr lang="en-US" sz="1600" b="1" dirty="0" smtClean="0"/>
              <a:t>  Mixed Models and Random Parameters</a:t>
            </a:r>
          </a:p>
          <a:p>
            <a:pPr marL="0" indent="0">
              <a:buNone/>
            </a:pPr>
            <a:r>
              <a:rPr lang="en-US" sz="1600" b="1" dirty="0" smtClean="0">
                <a:solidFill>
                  <a:srgbClr val="8B00EA"/>
                </a:solidFill>
              </a:rPr>
              <a:t>5.1|</a:t>
            </a:r>
            <a:r>
              <a:rPr lang="en-US" sz="1600" b="1" dirty="0" smtClean="0"/>
              <a:t>  Stated Preference Data, Stated and Revealed Preference</a:t>
            </a:r>
          </a:p>
          <a:p>
            <a:pPr marL="0" indent="0">
              <a:buNone/>
            </a:pPr>
            <a:r>
              <a:rPr lang="en-US" sz="1600" b="1" dirty="0" smtClean="0">
                <a:solidFill>
                  <a:srgbClr val="8B00EA"/>
                </a:solidFill>
              </a:rPr>
              <a:t>5.2| </a:t>
            </a:r>
            <a:r>
              <a:rPr lang="en-US" sz="1600" b="1" dirty="0" smtClean="0"/>
              <a:t> Models for Spatial Data, Linear Regression, Discrete Choice</a:t>
            </a:r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3438167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evel">
  <a:themeElements>
    <a:clrScheme name="Level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Level">
      <a:majorFont>
        <a:latin typeface="Arial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Le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13646</TotalTime>
  <Words>237</Words>
  <Application>Microsoft Office PowerPoint</Application>
  <PresentationFormat>On-screen Show (4:3)</PresentationFormat>
  <Paragraphs>48</Paragraphs>
  <Slides>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Arial</vt:lpstr>
      <vt:lpstr>Arial Black</vt:lpstr>
      <vt:lpstr>Tahoma</vt:lpstr>
      <vt:lpstr>Times New Roman</vt:lpstr>
      <vt:lpstr>Wingdings</vt:lpstr>
      <vt:lpstr>Level</vt:lpstr>
      <vt:lpstr>PowerPoint Presentation</vt:lpstr>
      <vt:lpstr>PowerPoint Presentation</vt:lpstr>
      <vt:lpstr>Agenda</vt:lpstr>
    </vt:vector>
  </TitlesOfParts>
  <Company>Stern School of Business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Modeling Consumer Decision Making and Discrete Choice Behavior</dc:title>
  <dc:creator>Valued Sony Customer</dc:creator>
  <cp:lastModifiedBy>Stern User</cp:lastModifiedBy>
  <cp:revision>178</cp:revision>
  <dcterms:created xsi:type="dcterms:W3CDTF">2001-06-17T19:05:03Z</dcterms:created>
  <dcterms:modified xsi:type="dcterms:W3CDTF">2017-03-27T18:34:21Z</dcterms:modified>
</cp:coreProperties>
</file>