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32"/>
  </p:notesMasterIdLst>
  <p:handoutMasterIdLst>
    <p:handoutMasterId r:id="rId33"/>
  </p:handoutMasterIdLst>
  <p:sldIdLst>
    <p:sldId id="628" r:id="rId2"/>
    <p:sldId id="481" r:id="rId3"/>
    <p:sldId id="540" r:id="rId4"/>
    <p:sldId id="545" r:id="rId5"/>
    <p:sldId id="466" r:id="rId6"/>
    <p:sldId id="464" r:id="rId7"/>
    <p:sldId id="465" r:id="rId8"/>
    <p:sldId id="467" r:id="rId9"/>
    <p:sldId id="469" r:id="rId10"/>
    <p:sldId id="566" r:id="rId11"/>
    <p:sldId id="468" r:id="rId12"/>
    <p:sldId id="563" r:id="rId13"/>
    <p:sldId id="564" r:id="rId14"/>
    <p:sldId id="565" r:id="rId15"/>
    <p:sldId id="570" r:id="rId16"/>
    <p:sldId id="577" r:id="rId17"/>
    <p:sldId id="579" r:id="rId18"/>
    <p:sldId id="580" r:id="rId19"/>
    <p:sldId id="581" r:id="rId20"/>
    <p:sldId id="582" r:id="rId21"/>
    <p:sldId id="583" r:id="rId22"/>
    <p:sldId id="584" r:id="rId23"/>
    <p:sldId id="585" r:id="rId24"/>
    <p:sldId id="586" r:id="rId25"/>
    <p:sldId id="587" r:id="rId26"/>
    <p:sldId id="588" r:id="rId27"/>
    <p:sldId id="606" r:id="rId28"/>
    <p:sldId id="607" r:id="rId29"/>
    <p:sldId id="609" r:id="rId30"/>
    <p:sldId id="610" r:id="rId3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00EA"/>
    <a:srgbClr val="6B00B4"/>
    <a:srgbClr val="CCCC00"/>
    <a:srgbClr val="0066FF"/>
    <a:srgbClr val="FF3300"/>
    <a:srgbClr val="C00000"/>
    <a:srgbClr val="FF0000"/>
    <a:srgbClr val="CCECFF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32" autoAdjust="0"/>
    <p:restoredTop sz="94636" autoAdjust="0"/>
  </p:normalViewPr>
  <p:slideViewPr>
    <p:cSldViewPr>
      <p:cViewPr varScale="1">
        <p:scale>
          <a:sx n="110" d="100"/>
          <a:sy n="110" d="100"/>
        </p:scale>
        <p:origin x="1992" y="108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33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331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88EC584F-4D86-4CC2-93C5-DE0C9ED9794A}" type="slidenum">
              <a:rPr lang="en-US" sz="1200"/>
              <a:pPr algn="r" eaLnBrk="1" hangingPunct="1"/>
              <a:t>3</a:t>
            </a:fld>
            <a:endParaRPr lang="en-US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66656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7980DE-22A7-462F-AB21-6D4DA11EDE38}" type="slidenum">
              <a:rPr lang="en-US" smtClean="0"/>
              <a:pPr/>
              <a:t>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593387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C16EDE-FCA6-4939-9FFD-37FE2B5EBE39}" type="slidenum">
              <a:rPr lang="en-US" smtClean="0"/>
              <a:pPr/>
              <a:t>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079634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FB67AD-E47A-4132-AA33-3F26FAAAB0C4}" type="slidenum">
              <a:rPr lang="en-US" smtClean="0"/>
              <a:pPr/>
              <a:t>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451147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A25AC9-6B52-4609-AAB4-38216D852B19}" type="slidenum">
              <a:rPr lang="en-US" smtClean="0"/>
              <a:pPr/>
              <a:t>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973142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BEA216-D1CC-47D5-9A8D-CB5E32BD328A}" type="slidenum">
              <a:rPr lang="en-US" smtClean="0"/>
              <a:pPr/>
              <a:t>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561299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E4D241-874C-4C33-A76D-363BF91C2E10}" type="slidenum">
              <a:rPr lang="en-US" smtClean="0"/>
              <a:pPr/>
              <a:t>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000058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1DCEB0-886C-456A-AA74-DF3C2F5D83CE}" type="slidenum">
              <a:rPr lang="en-US" smtClean="0"/>
              <a:pPr/>
              <a:t>11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430226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30914" indent="-281121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24483" indent="-2248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574277" indent="-2248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24070" indent="-2248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A9BD4D4-4495-4356-B823-483B74312AC7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91655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30914" indent="-281121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24483" indent="-2248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574277" indent="-2248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24070" indent="-2248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A8B7514-6834-47D6-8352-746C722612FF}" type="slidenum">
              <a:rPr lang="en-US" altLang="en-US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21615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30914" indent="-281121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24483" indent="-2248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574277" indent="-2248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24070" indent="-2248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FB2EF59-521F-4AD5-AF9D-5D79E30AB029}" type="slidenum">
              <a:rPr lang="en-US" altLang="en-US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743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30914" indent="-281121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24483" indent="-2248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574277" indent="-2248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24070" indent="-2248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3F52A87-8EC1-43A1-B9DA-DC1D18BF5A04}" type="slidenum">
              <a:rPr lang="en-US" altLang="en-US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35570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30914" indent="-281121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24483" indent="-2248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574277" indent="-2248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24070" indent="-2248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7FE836D-417F-477C-9EA5-A3E1BC4BFDD6}" type="slidenum">
              <a:rPr lang="en-US" altLang="en-US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6908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30914" indent="-281121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24483" indent="-2248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574277" indent="-2248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24070" indent="-2248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1F7E24F-A96C-4112-9558-75605D393CF0}" type="slidenum">
              <a:rPr lang="en-US" altLang="en-US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15427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7631750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905771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536730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27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024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7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7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40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5065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566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680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804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284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78274" y="59164"/>
            <a:ext cx="61225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D99AAF-CB70-44A8-9A44-756D634A7A9A}" type="slidenum"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200" b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/30:</a:t>
            </a:r>
            <a:r>
              <a:rPr lang="en-US" sz="1200" b="0" baseline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en-US" sz="1200" b="0" i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Topic 1.1 - Descriptive Statistics and Linear Regression</a:t>
            </a:r>
            <a:endParaRPr lang="en-US" sz="1200" b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8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2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6.w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760" y="45263"/>
            <a:ext cx="636091" cy="8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783" y="37814"/>
            <a:ext cx="781489" cy="888706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Content Placeholder 5" descr="EA7cove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2389" y="45026"/>
            <a:ext cx="714371" cy="891654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140" y="45026"/>
            <a:ext cx="617460" cy="8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1089960" y="2209800"/>
            <a:ext cx="7467600" cy="1219200"/>
          </a:xfrm>
          <a:prstGeom prst="roundRect">
            <a:avLst/>
          </a:prstGeom>
          <a:solidFill>
            <a:srgbClr val="7030A0">
              <a:alpha val="4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514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Microeconometric Modeling</a:t>
            </a:r>
            <a:endParaRPr lang="en-US" sz="36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78229" y="4191000"/>
            <a:ext cx="3278425" cy="120032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William Greene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Stern School of Business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University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 NY  USA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382389" y="24706"/>
            <a:ext cx="0" cy="911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382389" y="936680"/>
            <a:ext cx="275688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28600" y="325120"/>
            <a:ext cx="615378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extBox 1"/>
          <p:cNvSpPr txBox="1"/>
          <p:nvPr/>
        </p:nvSpPr>
        <p:spPr>
          <a:xfrm>
            <a:off x="4648201" y="4406443"/>
            <a:ext cx="3909359" cy="769441"/>
          </a:xfrm>
          <a:prstGeom prst="rect">
            <a:avLst/>
          </a:prstGeom>
          <a:noFill/>
          <a:ln w="38100">
            <a:solidFill>
              <a:srgbClr val="6B00B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1.1   </a:t>
            </a: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Descriptive Statistics </a:t>
            </a:r>
            <a:b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and Linear Regression</a:t>
            </a:r>
            <a:endParaRPr lang="en-US" sz="20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36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Data Description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endParaRPr lang="en-US" smtClean="0"/>
          </a:p>
          <a:p>
            <a:pPr>
              <a:spcBef>
                <a:spcPts val="0"/>
              </a:spcBef>
            </a:pPr>
            <a:r>
              <a:rPr lang="en-US" smtClean="0"/>
              <a:t>Basic </a:t>
            </a:r>
            <a:r>
              <a:rPr lang="en-US" dirty="0" smtClean="0"/>
              <a:t>Statistics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Tables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Histogram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Box Plot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Histogram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Kernel Density Estimator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066800"/>
            <a:ext cx="4267200" cy="639762"/>
          </a:xfrm>
        </p:spPr>
        <p:txBody>
          <a:bodyPr/>
          <a:lstStyle/>
          <a:p>
            <a:pPr algn="ctr"/>
            <a:r>
              <a:rPr lang="en-US" dirty="0" smtClean="0"/>
              <a:t>Linear Regression Model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1701800"/>
            <a:ext cx="4270375" cy="3951288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en-US" smtClean="0"/>
          </a:p>
          <a:p>
            <a:pPr>
              <a:spcBef>
                <a:spcPts val="0"/>
              </a:spcBef>
            </a:pPr>
            <a:r>
              <a:rPr lang="en-US" smtClean="0"/>
              <a:t>Linear </a:t>
            </a:r>
            <a:r>
              <a:rPr lang="en-US" dirty="0" smtClean="0"/>
              <a:t>Model</a:t>
            </a:r>
          </a:p>
          <a:p>
            <a:pPr>
              <a:spcBef>
                <a:spcPts val="0"/>
              </a:spcBef>
            </a:pPr>
            <a:r>
              <a:rPr lang="en-US" smtClean="0"/>
              <a:t>Specification &amp; Estimation</a:t>
            </a:r>
          </a:p>
          <a:p>
            <a:pPr lvl="1">
              <a:spcBef>
                <a:spcPts val="0"/>
              </a:spcBef>
            </a:pPr>
            <a:r>
              <a:rPr lang="en-US" smtClean="0"/>
              <a:t>Nonlinearities</a:t>
            </a:r>
          </a:p>
          <a:p>
            <a:pPr lvl="1">
              <a:spcBef>
                <a:spcPts val="0"/>
              </a:spcBef>
            </a:pPr>
            <a:r>
              <a:rPr lang="en-US" smtClean="0"/>
              <a:t>Interactions </a:t>
            </a: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smtClean="0"/>
              <a:t>Inference - Testing</a:t>
            </a:r>
            <a:endParaRPr lang="en-US" dirty="0" smtClean="0"/>
          </a:p>
          <a:p>
            <a:pPr lvl="1">
              <a:spcBef>
                <a:spcPts val="0"/>
              </a:spcBef>
            </a:pPr>
            <a:r>
              <a:rPr lang="en-US" dirty="0" smtClean="0"/>
              <a:t>Wald</a:t>
            </a:r>
          </a:p>
          <a:p>
            <a:pPr lvl="1">
              <a:spcBef>
                <a:spcPts val="0"/>
              </a:spcBef>
            </a:pPr>
            <a:r>
              <a:rPr lang="en-US"/>
              <a:t>F</a:t>
            </a:r>
          </a:p>
          <a:p>
            <a:pPr lvl="1">
              <a:spcBef>
                <a:spcPts val="0"/>
              </a:spcBef>
            </a:pPr>
            <a:r>
              <a:rPr lang="en-US" smtClean="0"/>
              <a:t>LM</a:t>
            </a: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smtClean="0"/>
              <a:t>Prediction </a:t>
            </a:r>
            <a:r>
              <a:rPr lang="en-US" dirty="0" smtClean="0"/>
              <a:t>and </a:t>
            </a:r>
            <a:r>
              <a:rPr lang="en-US" smtClean="0"/>
              <a:t>Model Fit</a:t>
            </a:r>
          </a:p>
          <a:p>
            <a:pPr>
              <a:spcBef>
                <a:spcPts val="0"/>
              </a:spcBef>
            </a:pPr>
            <a:r>
              <a:rPr lang="en-US" smtClean="0"/>
              <a:t>Endogeneity</a:t>
            </a:r>
          </a:p>
          <a:p>
            <a:pPr lvl="1">
              <a:spcBef>
                <a:spcPts val="0"/>
              </a:spcBef>
            </a:pPr>
            <a:r>
              <a:rPr lang="en-US" smtClean="0"/>
              <a:t>2SLS</a:t>
            </a:r>
          </a:p>
          <a:p>
            <a:pPr lvl="1">
              <a:spcBef>
                <a:spcPts val="0"/>
              </a:spcBef>
            </a:pPr>
            <a:r>
              <a:rPr lang="en-US" smtClean="0"/>
              <a:t>Control Function</a:t>
            </a:r>
          </a:p>
          <a:p>
            <a:pPr lvl="1">
              <a:spcBef>
                <a:spcPts val="0"/>
              </a:spcBef>
            </a:pPr>
            <a:r>
              <a:rPr lang="en-US" smtClean="0"/>
              <a:t>Hausman Test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685800"/>
            <a:ext cx="8229600" cy="762000"/>
          </a:xfrm>
        </p:spPr>
        <p:txBody>
          <a:bodyPr/>
          <a:lstStyle/>
          <a:p>
            <a:pPr eaLnBrk="1" hangingPunct="1"/>
            <a:r>
              <a:rPr lang="en-US" b="1" dirty="0" smtClean="0"/>
              <a:t>Cornwell and Rupert Panel Data</a:t>
            </a:r>
          </a:p>
        </p:txBody>
      </p:sp>
      <p:sp>
        <p:nvSpPr>
          <p:cNvPr id="9219" name="Text Box 5"/>
          <p:cNvSpPr txBox="1">
            <a:spLocks noChangeArrowheads="1"/>
          </p:cNvSpPr>
          <p:nvPr/>
        </p:nvSpPr>
        <p:spPr bwMode="auto">
          <a:xfrm>
            <a:off x="457200" y="1647885"/>
            <a:ext cx="8229600" cy="4278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latin typeface="Tahoma" pitchFamily="34" charset="0"/>
              </a:rPr>
              <a:t>Cornwell and Rupert Returns to Schooling Data, 595 Individuals, 7 Years</a:t>
            </a:r>
            <a:r>
              <a:rPr lang="en-US" sz="1600" dirty="0">
                <a:latin typeface="Tahoma" pitchFamily="34" charset="0"/>
              </a:rPr>
              <a:t/>
            </a:r>
            <a:br>
              <a:rPr lang="en-US" sz="1600" dirty="0">
                <a:latin typeface="Tahoma" pitchFamily="34" charset="0"/>
              </a:rPr>
            </a:br>
            <a:r>
              <a:rPr lang="en-US" sz="1600" b="1" dirty="0">
                <a:latin typeface="Tahoma" pitchFamily="34" charset="0"/>
              </a:rPr>
              <a:t>Variables in the file are</a:t>
            </a:r>
            <a:endParaRPr lang="en-US" sz="1600" dirty="0"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600" dirty="0">
                <a:latin typeface="Tahoma" pitchFamily="34" charset="0"/>
              </a:rPr>
              <a:t>EXP 	= work experience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>
                <a:latin typeface="Tahoma" pitchFamily="34" charset="0"/>
              </a:rPr>
              <a:t>WKS 	= weeks worked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>
                <a:latin typeface="Tahoma" pitchFamily="34" charset="0"/>
              </a:rPr>
              <a:t>OCC 	= occupation, 1 if blue collar, 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>
                <a:latin typeface="Tahoma" pitchFamily="34" charset="0"/>
              </a:rPr>
              <a:t>IND 	= 1 if manufacturing industry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>
                <a:latin typeface="Tahoma" pitchFamily="34" charset="0"/>
              </a:rPr>
              <a:t>SOUTH 	= 1 if resides in south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>
                <a:latin typeface="Tahoma" pitchFamily="34" charset="0"/>
              </a:rPr>
              <a:t>SMSA	= 1 if resides in a city (SMSA)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>
                <a:latin typeface="Tahoma" pitchFamily="34" charset="0"/>
              </a:rPr>
              <a:t>MS 	= 1 if married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>
                <a:latin typeface="Tahoma" pitchFamily="34" charset="0"/>
              </a:rPr>
              <a:t>FEM 	= 1 if female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>
                <a:latin typeface="Tahoma" pitchFamily="34" charset="0"/>
              </a:rPr>
              <a:t>UNION 	= 1 if wage set by union contract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>
                <a:latin typeface="Tahoma" pitchFamily="34" charset="0"/>
              </a:rPr>
              <a:t>ED 	= years of education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 smtClean="0">
                <a:latin typeface="Tahoma" pitchFamily="34" charset="0"/>
              </a:rPr>
              <a:t>LWAGE </a:t>
            </a:r>
            <a:r>
              <a:rPr lang="en-US" sz="1600" dirty="0">
                <a:latin typeface="Tahoma" pitchFamily="34" charset="0"/>
              </a:rPr>
              <a:t>	= log of wage = dependent variable in regressions</a:t>
            </a:r>
          </a:p>
          <a:p>
            <a:pPr>
              <a:spcBef>
                <a:spcPct val="50000"/>
              </a:spcBef>
            </a:pPr>
            <a:r>
              <a:rPr lang="en-US" sz="1600" dirty="0">
                <a:latin typeface="Tahoma" pitchFamily="34" charset="0"/>
              </a:rPr>
              <a:t>These data were analyzed in Cornwell, C. and Rupert, P., "Efficient Estimation with Panel Data: An Empirical Comparison of Instrumental Variable Estimators," </a:t>
            </a:r>
            <a:r>
              <a:rPr lang="en-US" sz="1600" i="1" dirty="0">
                <a:latin typeface="Tahoma" pitchFamily="34" charset="0"/>
              </a:rPr>
              <a:t>Journal of Applied Econometrics</a:t>
            </a:r>
            <a:r>
              <a:rPr lang="en-US" sz="1600" dirty="0">
                <a:latin typeface="Tahoma" pitchFamily="34" charset="0"/>
              </a:rPr>
              <a:t>, 3, 1988, pp. 149-155. 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528638" y="4781546"/>
            <a:ext cx="5719762" cy="304800"/>
          </a:xfrm>
          <a:prstGeom prst="rect">
            <a:avLst/>
          </a:prstGeom>
          <a:solidFill>
            <a:srgbClr val="CC99FF">
              <a:alpha val="25882"/>
            </a:srgbClr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533400" y="4476750"/>
            <a:ext cx="5715000" cy="304800"/>
          </a:xfrm>
          <a:prstGeom prst="rect">
            <a:avLst/>
          </a:prstGeom>
          <a:solidFill>
            <a:srgbClr val="99CC00">
              <a:alpha val="34117"/>
            </a:srgbClr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69962" y="685800"/>
            <a:ext cx="3581400" cy="55784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39940" name="Rectangle 3"/>
          <p:cNvSpPr>
            <a:spLocks noChangeArrowheads="1"/>
          </p:cNvSpPr>
          <p:nvPr/>
        </p:nvSpPr>
        <p:spPr bwMode="auto">
          <a:xfrm>
            <a:off x="2895600" y="3048000"/>
            <a:ext cx="2895600" cy="1447800"/>
          </a:xfrm>
          <a:prstGeom prst="rect">
            <a:avLst/>
          </a:prstGeom>
          <a:solidFill>
            <a:srgbClr val="CCECFF">
              <a:alpha val="31764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9941" name="Rectangle 4"/>
          <p:cNvSpPr>
            <a:spLocks noChangeArrowheads="1"/>
          </p:cNvSpPr>
          <p:nvPr/>
        </p:nvSpPr>
        <p:spPr bwMode="auto">
          <a:xfrm>
            <a:off x="2895600" y="4495800"/>
            <a:ext cx="2895600" cy="1447800"/>
          </a:xfrm>
          <a:prstGeom prst="rect">
            <a:avLst/>
          </a:prstGeom>
          <a:solidFill>
            <a:srgbClr val="6B00B4">
              <a:alpha val="32156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918460" y="1600200"/>
            <a:ext cx="2895600" cy="1447800"/>
          </a:xfrm>
          <a:prstGeom prst="rect">
            <a:avLst/>
          </a:prstGeom>
          <a:solidFill>
            <a:srgbClr val="6B00B4">
              <a:alpha val="32156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447800"/>
            <a:ext cx="8229600" cy="1143000"/>
          </a:xfrm>
        </p:spPr>
        <p:txBody>
          <a:bodyPr/>
          <a:lstStyle/>
          <a:p>
            <a:r>
              <a:rPr lang="en-US" smtClean="0"/>
              <a:t>Objective: Impact of Education </a:t>
            </a:r>
            <a:br>
              <a:rPr lang="en-US" smtClean="0"/>
            </a:br>
            <a:r>
              <a:rPr lang="en-US" smtClean="0"/>
              <a:t>      on (log) Wage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3048000"/>
            <a:ext cx="7086600" cy="2743200"/>
          </a:xfrm>
        </p:spPr>
        <p:txBody>
          <a:bodyPr/>
          <a:lstStyle/>
          <a:p>
            <a:r>
              <a:rPr lang="en-US" b="1" smtClean="0"/>
              <a:t>Specification</a:t>
            </a:r>
            <a:r>
              <a:rPr lang="en-US" smtClean="0"/>
              <a:t>: What is the right model to use to analyze this association?</a:t>
            </a:r>
          </a:p>
          <a:p>
            <a:r>
              <a:rPr lang="en-US" b="1" smtClean="0"/>
              <a:t>Estimation</a:t>
            </a:r>
          </a:p>
          <a:p>
            <a:r>
              <a:rPr lang="en-US" b="1" smtClean="0"/>
              <a:t>Inference</a:t>
            </a:r>
          </a:p>
          <a:p>
            <a:r>
              <a:rPr lang="en-US" b="1" smtClean="0"/>
              <a:t>Analysis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990600"/>
          </a:xfrm>
        </p:spPr>
        <p:txBody>
          <a:bodyPr/>
          <a:lstStyle/>
          <a:p>
            <a:r>
              <a:rPr lang="en-US" smtClean="0"/>
              <a:t>Simple Linear Regression</a:t>
            </a:r>
          </a:p>
        </p:txBody>
      </p:sp>
      <p:sp>
        <p:nvSpPr>
          <p:cNvPr id="15364" name="Text Box 7"/>
          <p:cNvSpPr txBox="1">
            <a:spLocks noChangeArrowheads="1"/>
          </p:cNvSpPr>
          <p:nvPr/>
        </p:nvSpPr>
        <p:spPr bwMode="auto">
          <a:xfrm>
            <a:off x="2667000" y="1828800"/>
            <a:ext cx="44958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LWAGE  =  5.8388 + 0.0652*ED</a:t>
            </a:r>
          </a:p>
        </p:txBody>
      </p:sp>
      <p:pic>
        <p:nvPicPr>
          <p:cNvPr id="12492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447800"/>
            <a:ext cx="771721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685800"/>
          </a:xfrm>
        </p:spPr>
        <p:txBody>
          <a:bodyPr/>
          <a:lstStyle/>
          <a:p>
            <a:r>
              <a:rPr lang="en-US" smtClean="0"/>
              <a:t>Multiple Regression</a:t>
            </a:r>
          </a:p>
        </p:txBody>
      </p:sp>
      <p:pic>
        <p:nvPicPr>
          <p:cNvPr id="2355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623402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 bwMode="auto">
          <a:xfrm>
            <a:off x="553533" y="4267200"/>
            <a:ext cx="8305800" cy="304800"/>
          </a:xfrm>
          <a:prstGeom prst="rect">
            <a:avLst/>
          </a:prstGeom>
          <a:solidFill>
            <a:srgbClr val="6B00B4">
              <a:alpha val="27059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70768" y="533400"/>
            <a:ext cx="8229600" cy="685800"/>
          </a:xfrm>
        </p:spPr>
        <p:txBody>
          <a:bodyPr/>
          <a:lstStyle/>
          <a:p>
            <a:r>
              <a:rPr lang="en-US" sz="2400" smtClean="0"/>
              <a:t>Nonlinear Specification: </a:t>
            </a:r>
            <a:br>
              <a:rPr lang="en-US" sz="2400" smtClean="0"/>
            </a:br>
            <a:r>
              <a:rPr lang="en-US" sz="2400" smtClean="0"/>
              <a:t>Quadratic Effect of Experience</a:t>
            </a:r>
          </a:p>
        </p:txBody>
      </p:sp>
      <p:pic>
        <p:nvPicPr>
          <p:cNvPr id="2365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8104336" cy="5077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 bwMode="auto">
          <a:xfrm>
            <a:off x="228600" y="5105400"/>
            <a:ext cx="8001000" cy="304800"/>
          </a:xfrm>
          <a:prstGeom prst="rect">
            <a:avLst/>
          </a:prstGeom>
          <a:solidFill>
            <a:srgbClr val="CCCC00">
              <a:alpha val="3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227428" y="4038600"/>
            <a:ext cx="8001000" cy="381000"/>
          </a:xfrm>
          <a:prstGeom prst="rect">
            <a:avLst/>
          </a:prstGeom>
          <a:solidFill>
            <a:srgbClr val="C00000">
              <a:alpha val="3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27500" y="1066800"/>
            <a:ext cx="8229600" cy="533400"/>
          </a:xfrm>
        </p:spPr>
        <p:txBody>
          <a:bodyPr/>
          <a:lstStyle/>
          <a:p>
            <a:r>
              <a:rPr lang="en-US" dirty="0" smtClean="0"/>
              <a:t>Partial Effects</a:t>
            </a:r>
            <a:br>
              <a:rPr lang="en-US" dirty="0" smtClean="0"/>
            </a:br>
            <a:r>
              <a:rPr lang="en-US" dirty="0" smtClean="0"/>
              <a:t>Coefficients do not tell the story</a:t>
            </a:r>
          </a:p>
        </p:txBody>
      </p:sp>
      <p:pic>
        <p:nvPicPr>
          <p:cNvPr id="11673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828800"/>
            <a:ext cx="8290559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75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187850"/>
            <a:ext cx="3275762" cy="249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67200" y="4486870"/>
            <a:ext cx="4495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Education:   .05654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Experience   .04045  -  2*.00068*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Exp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smtClean="0">
                <a:latin typeface="Arial" pitchFamily="34" charset="0"/>
                <a:cs typeface="Arial" pitchFamily="34" charset="0"/>
              </a:rPr>
              <a:t>FEM             -.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38922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ight Brace 2"/>
          <p:cNvSpPr/>
          <p:nvPr/>
        </p:nvSpPr>
        <p:spPr bwMode="auto">
          <a:xfrm>
            <a:off x="3429000" y="4724400"/>
            <a:ext cx="227762" cy="309265"/>
          </a:xfrm>
          <a:prstGeom prst="rightBrac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5" name="Straight Arrow Connector 4"/>
          <p:cNvCxnSpPr>
            <a:stCxn id="3" idx="1"/>
          </p:cNvCxnSpPr>
          <p:nvPr/>
        </p:nvCxnSpPr>
        <p:spPr bwMode="auto">
          <a:xfrm flipV="1">
            <a:off x="3656762" y="4879032"/>
            <a:ext cx="61043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>
            <a:off x="3637672" y="4572000"/>
            <a:ext cx="610438" cy="8513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3656762" y="5257800"/>
            <a:ext cx="610438" cy="9144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12" y="1371600"/>
            <a:ext cx="8296275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08755" y="605742"/>
            <a:ext cx="5572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Effect of Experience  =   </a:t>
            </a:r>
            <a:r>
              <a:rPr lang="en-US" b="1">
                <a:latin typeface="Arial" pitchFamily="34" charset="0"/>
                <a:cs typeface="Arial" pitchFamily="34" charset="0"/>
              </a:rPr>
              <a:t>.04045  -  2*.</a:t>
            </a:r>
            <a:r>
              <a:rPr lang="en-US" b="1" smtClean="0">
                <a:latin typeface="Arial" pitchFamily="34" charset="0"/>
                <a:cs typeface="Arial" pitchFamily="34" charset="0"/>
              </a:rPr>
              <a:t>00068*Exp</a:t>
            </a:r>
          </a:p>
          <a:p>
            <a:r>
              <a:rPr lang="en-US" b="1" smtClean="0">
                <a:latin typeface="Arial" pitchFamily="34" charset="0"/>
                <a:cs typeface="Arial" pitchFamily="34" charset="0"/>
              </a:rPr>
              <a:t>Positive from 1 to 30, negative after.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1565475" y="3775275"/>
            <a:ext cx="65532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33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>
            <a:off x="5486400" y="3775275"/>
            <a:ext cx="0" cy="155872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ash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76563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r>
              <a:rPr lang="en-US" smtClean="0"/>
              <a:t>Model Implication: Effect of Experience and Male vs. Female</a:t>
            </a:r>
          </a:p>
        </p:txBody>
      </p:sp>
      <p:pic>
        <p:nvPicPr>
          <p:cNvPr id="11673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981200"/>
            <a:ext cx="7010400" cy="4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685800"/>
          </a:xfrm>
        </p:spPr>
        <p:txBody>
          <a:bodyPr/>
          <a:lstStyle/>
          <a:p>
            <a:r>
              <a:rPr lang="en-US" smtClean="0"/>
              <a:t>Interaction Effect</a:t>
            </a:r>
            <a:br>
              <a:rPr lang="en-US" smtClean="0"/>
            </a:br>
            <a:r>
              <a:rPr lang="en-US" smtClean="0"/>
              <a:t>Gender Difference in Partial Effects</a:t>
            </a:r>
            <a:endParaRPr lang="en-US"/>
          </a:p>
        </p:txBody>
      </p:sp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76400"/>
            <a:ext cx="7391400" cy="4841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 bwMode="auto">
          <a:xfrm>
            <a:off x="1066799" y="4259245"/>
            <a:ext cx="7043195" cy="190500"/>
          </a:xfrm>
          <a:prstGeom prst="rect">
            <a:avLst/>
          </a:prstGeom>
          <a:solidFill>
            <a:srgbClr val="C00000">
              <a:alpha val="3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078375" y="5749725"/>
            <a:ext cx="7043195" cy="190500"/>
          </a:xfrm>
          <a:prstGeom prst="rect">
            <a:avLst/>
          </a:prstGeom>
          <a:solidFill>
            <a:srgbClr val="C00000">
              <a:alpha val="3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61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05000"/>
            <a:ext cx="8229600" cy="609600"/>
          </a:xfrm>
        </p:spPr>
        <p:txBody>
          <a:bodyPr/>
          <a:lstStyle/>
          <a:p>
            <a:pPr algn="l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Partial Effect of a Year of Education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ym typeface="Symbol"/>
              </a:rPr>
              <a:t>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E[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logWage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]/</a:t>
            </a:r>
            <a:r>
              <a:rPr lang="en-US" b="1" dirty="0" smtClean="0">
                <a:sym typeface="Symbol"/>
              </a:rPr>
              <a:t>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ED=</a:t>
            </a:r>
            <a:r>
              <a:rPr lang="en-US" b="1" baseline="-25000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ED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 + </a:t>
            </a:r>
            <a:r>
              <a:rPr lang="en-US" b="1" baseline="-25000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ED*FEM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 *FEM</a:t>
            </a:r>
            <a:b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</a:b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Note, the effect is positive.  </a:t>
            </a:r>
            <a:b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</a:b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Effect is larger for women.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782" y="2590800"/>
            <a:ext cx="8262395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29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8195489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457200"/>
          </a:xfrm>
        </p:spPr>
        <p:txBody>
          <a:bodyPr/>
          <a:lstStyle/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Gender Effect Varies by Years of Education</a:t>
            </a:r>
            <a:endParaRPr lang="en-US" sz="2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218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399"/>
            <a:ext cx="8229600" cy="628891"/>
          </a:xfrm>
        </p:spPr>
        <p:txBody>
          <a:bodyPr/>
          <a:lstStyle/>
          <a:p>
            <a:pPr eaLnBrk="1" hangingPunct="1"/>
            <a:r>
              <a:rPr lang="en-US" altLang="en-US" smtClean="0"/>
              <a:t>Endogeneity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8610600" cy="43021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y</a:t>
            </a:r>
            <a:r>
              <a:rPr lang="en-US" altLang="en-US" smtClean="0"/>
              <a:t> = </a:t>
            </a:r>
            <a:r>
              <a:rPr lang="en-US" altLang="en-US" b="1" smtClean="0"/>
              <a:t>X</a:t>
            </a:r>
            <a:r>
              <a:rPr lang="en-US" altLang="en-US" b="1" smtClean="0">
                <a:sym typeface="Symbol" pitchFamily="18" charset="2"/>
              </a:rPr>
              <a:t>+</a:t>
            </a:r>
            <a:r>
              <a:rPr lang="el-GR" altLang="en-US" b="1" smtClean="0">
                <a:sym typeface="Symbol" pitchFamily="18" charset="2"/>
              </a:rPr>
              <a:t>ε</a:t>
            </a:r>
            <a:r>
              <a:rPr lang="en-US" altLang="en-US" smtClean="0">
                <a:sym typeface="Symbol" pitchFamily="18" charset="2"/>
              </a:rPr>
              <a:t>,</a:t>
            </a:r>
            <a:endParaRPr lang="en-US" altLang="en-US" smtClean="0"/>
          </a:p>
          <a:p>
            <a:pPr eaLnBrk="1" hangingPunct="1"/>
            <a:r>
              <a:rPr lang="en-US" altLang="en-US" smtClean="0"/>
              <a:t>Definition:  E[</a:t>
            </a:r>
            <a:r>
              <a:rPr lang="el-GR" altLang="en-US" smtClean="0"/>
              <a:t>ε</a:t>
            </a:r>
            <a:r>
              <a:rPr lang="en-US" altLang="en-US" smtClean="0"/>
              <a:t>|</a:t>
            </a:r>
            <a:r>
              <a:rPr lang="en-US" altLang="en-US" b="1" smtClean="0"/>
              <a:t>x</a:t>
            </a:r>
            <a:r>
              <a:rPr lang="en-US" altLang="en-US" smtClean="0"/>
              <a:t>]≠0</a:t>
            </a:r>
          </a:p>
          <a:p>
            <a:pPr eaLnBrk="1" hangingPunct="1"/>
            <a:r>
              <a:rPr lang="en-US" altLang="en-US" smtClean="0"/>
              <a:t>Why not?  The most common reasons:</a:t>
            </a:r>
          </a:p>
          <a:p>
            <a:pPr lvl="1" eaLnBrk="1" hangingPunct="1"/>
            <a:r>
              <a:rPr lang="en-US" altLang="en-US" sz="2000" smtClean="0"/>
              <a:t>Omitted variables</a:t>
            </a:r>
          </a:p>
          <a:p>
            <a:pPr lvl="1" eaLnBrk="1" hangingPunct="1"/>
            <a:r>
              <a:rPr lang="en-US" altLang="en-US" sz="2000" smtClean="0"/>
              <a:t>Unobserved heterogeneity (equivalent to omitted variables)</a:t>
            </a:r>
          </a:p>
          <a:p>
            <a:pPr lvl="1" eaLnBrk="1" hangingPunct="1"/>
            <a:r>
              <a:rPr lang="en-US" altLang="en-US" sz="2000" smtClean="0"/>
              <a:t>Measurement error on the RHS (equivalent to omitted variables)</a:t>
            </a:r>
          </a:p>
          <a:p>
            <a:pPr lvl="1" eaLnBrk="1" hangingPunct="1"/>
            <a:r>
              <a:rPr lang="en-US" altLang="en-US" sz="2000" smtClean="0"/>
              <a:t>Endogenous sampling and attrition</a:t>
            </a:r>
          </a:p>
        </p:txBody>
      </p:sp>
    </p:spTree>
    <p:extLst>
      <p:ext uri="{BB962C8B-B14F-4D97-AF65-F5344CB8AC3E}">
        <p14:creationId xmlns:p14="http://schemas.microsoft.com/office/powerpoint/2010/main" val="415749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39825"/>
          </a:xfrm>
        </p:spPr>
        <p:txBody>
          <a:bodyPr/>
          <a:lstStyle/>
          <a:p>
            <a:r>
              <a:rPr lang="en-US" altLang="en-US" smtClean="0"/>
              <a:t>The Effect of Education on LWAGE</a:t>
            </a:r>
          </a:p>
        </p:txBody>
      </p:sp>
      <p:graphicFrame>
        <p:nvGraphicFramePr>
          <p:cNvPr id="1843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902588"/>
              </p:ext>
            </p:extLst>
          </p:nvPr>
        </p:nvGraphicFramePr>
        <p:xfrm>
          <a:off x="876300" y="2286000"/>
          <a:ext cx="7540625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57" name="Equation" r:id="rId4" imgW="3873240" imgH="1155600" progId="Equation.DSMT4">
                  <p:embed/>
                </p:oleObj>
              </mc:Choice>
              <mc:Fallback>
                <p:oleObj name="Equation" r:id="rId4" imgW="3873240" imgH="11556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300" y="2286000"/>
                        <a:ext cx="7540625" cy="2514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436" name="Straight Arrow Connector 4"/>
          <p:cNvCxnSpPr>
            <a:cxnSpLocks noChangeShapeType="1"/>
          </p:cNvCxnSpPr>
          <p:nvPr/>
        </p:nvCxnSpPr>
        <p:spPr bwMode="auto">
          <a:xfrm flipV="1">
            <a:off x="3581400" y="2743200"/>
            <a:ext cx="3505200" cy="609600"/>
          </a:xfrm>
          <a:prstGeom prst="straightConnector1">
            <a:avLst/>
          </a:prstGeom>
          <a:noFill/>
          <a:ln w="19050" algn="ctr">
            <a:solidFill>
              <a:srgbClr val="8B00EA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37" name="Straight Arrow Connector 6"/>
          <p:cNvCxnSpPr>
            <a:cxnSpLocks noChangeShapeType="1"/>
          </p:cNvCxnSpPr>
          <p:nvPr/>
        </p:nvCxnSpPr>
        <p:spPr bwMode="auto">
          <a:xfrm rot="5400000">
            <a:off x="6286501" y="3543300"/>
            <a:ext cx="1600200" cy="3175"/>
          </a:xfrm>
          <a:prstGeom prst="straightConnector1">
            <a:avLst/>
          </a:prstGeom>
          <a:noFill/>
          <a:ln w="19050" algn="ctr">
            <a:solidFill>
              <a:srgbClr val="8B00EA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64662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r>
              <a:rPr lang="en-US" altLang="en-US" smtClean="0"/>
              <a:t>An Exogenous Influence</a:t>
            </a:r>
          </a:p>
        </p:txBody>
      </p:sp>
      <p:graphicFrame>
        <p:nvGraphicFramePr>
          <p:cNvPr id="2253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0088970"/>
              </p:ext>
            </p:extLst>
          </p:nvPr>
        </p:nvGraphicFramePr>
        <p:xfrm>
          <a:off x="795338" y="1627188"/>
          <a:ext cx="7231062" cy="459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05" name="Equation" r:id="rId4" imgW="4063680" imgH="2311200" progId="Equation.DSMT4">
                  <p:embed/>
                </p:oleObj>
              </mc:Choice>
              <mc:Fallback>
                <p:oleObj name="Equation" r:id="rId4" imgW="4063680" imgH="23112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338" y="1627188"/>
                        <a:ext cx="7231062" cy="459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838200" y="5791200"/>
            <a:ext cx="7086600" cy="533400"/>
          </a:xfrm>
          <a:prstGeom prst="rect">
            <a:avLst/>
          </a:prstGeom>
          <a:solidFill>
            <a:srgbClr val="CCECFF">
              <a:alpha val="35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en-US">
              <a:solidFill>
                <a:srgbClr val="CCECFF">
                  <a:alpha val="34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36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Instrumental Variables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1676400"/>
            <a:ext cx="8229600" cy="4302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Structure</a:t>
            </a:r>
          </a:p>
          <a:p>
            <a:pPr lvl="1">
              <a:defRPr/>
            </a:pPr>
            <a:r>
              <a:rPr lang="en-US" dirty="0" smtClean="0"/>
              <a:t>LWAGE (</a:t>
            </a:r>
            <a:r>
              <a:rPr lang="en-US" b="1" dirty="0" smtClean="0"/>
              <a:t>ED,EXP,EXPSQ,WKS,OCC,</a:t>
            </a:r>
            <a:br>
              <a:rPr lang="en-US" b="1" dirty="0" smtClean="0"/>
            </a:br>
            <a:r>
              <a:rPr lang="en-US" b="1" dirty="0" smtClean="0"/>
              <a:t>             SOUTH,SMSA,UNION</a:t>
            </a:r>
            <a:r>
              <a:rPr lang="en-US" dirty="0" smtClean="0"/>
              <a:t>)</a:t>
            </a:r>
          </a:p>
          <a:p>
            <a:pPr lvl="1">
              <a:defRPr/>
            </a:pPr>
            <a:r>
              <a:rPr lang="en-US" b="1" dirty="0" smtClean="0">
                <a:solidFill>
                  <a:srgbClr val="FF0000"/>
                </a:solidFill>
              </a:rPr>
              <a:t>ED</a:t>
            </a:r>
            <a:r>
              <a:rPr lang="en-US" dirty="0" smtClean="0"/>
              <a:t> (</a:t>
            </a:r>
            <a:r>
              <a:rPr lang="en-US" b="1" dirty="0" smtClean="0">
                <a:solidFill>
                  <a:srgbClr val="0066FF"/>
                </a:solidFill>
              </a:rPr>
              <a:t>MS</a:t>
            </a:r>
            <a:r>
              <a:rPr lang="en-US" dirty="0" smtClean="0"/>
              <a:t>, </a:t>
            </a:r>
            <a:r>
              <a:rPr lang="en-US" b="1" dirty="0" smtClean="0">
                <a:solidFill>
                  <a:srgbClr val="0066FF"/>
                </a:solidFill>
              </a:rPr>
              <a:t>FEM</a:t>
            </a:r>
            <a:r>
              <a:rPr lang="en-US" dirty="0" smtClean="0"/>
              <a:t>)</a:t>
            </a:r>
          </a:p>
          <a:p>
            <a:pPr lvl="1">
              <a:defRPr/>
            </a:pPr>
            <a:endParaRPr lang="en-US" dirty="0" smtClean="0"/>
          </a:p>
          <a:p>
            <a:pPr marL="469900" lvl="1" indent="-469900">
              <a:buSzPct val="70000"/>
              <a:defRPr/>
            </a:pPr>
            <a:r>
              <a:rPr lang="en-US" sz="2800" dirty="0" smtClean="0"/>
              <a:t>Reduced Form: </a:t>
            </a:r>
            <a:br>
              <a:rPr lang="en-US" sz="2800" dirty="0" smtClean="0"/>
            </a:br>
            <a:r>
              <a:rPr lang="en-US" sz="2800" dirty="0" smtClean="0"/>
              <a:t>    </a:t>
            </a:r>
            <a:r>
              <a:rPr lang="en-US" dirty="0" smtClean="0"/>
              <a:t>LWAGE[ </a:t>
            </a:r>
            <a:r>
              <a:rPr lang="en-US" b="1" dirty="0" smtClean="0">
                <a:solidFill>
                  <a:srgbClr val="FF0000"/>
                </a:solidFill>
              </a:rPr>
              <a:t>ED</a:t>
            </a:r>
            <a:r>
              <a:rPr lang="en-US" dirty="0" smtClean="0"/>
              <a:t> (</a:t>
            </a:r>
            <a:r>
              <a:rPr lang="en-US" b="1" dirty="0" smtClean="0">
                <a:solidFill>
                  <a:srgbClr val="0066FF"/>
                </a:solidFill>
              </a:rPr>
              <a:t>MS</a:t>
            </a:r>
            <a:r>
              <a:rPr lang="en-US" dirty="0" smtClean="0"/>
              <a:t>, </a:t>
            </a:r>
            <a:r>
              <a:rPr lang="en-US" b="1" dirty="0" smtClean="0">
                <a:solidFill>
                  <a:srgbClr val="0066FF"/>
                </a:solidFill>
              </a:rPr>
              <a:t>FEM</a:t>
            </a:r>
            <a:r>
              <a:rPr lang="en-US" dirty="0" smtClean="0"/>
              <a:t>),</a:t>
            </a:r>
            <a:br>
              <a:rPr lang="en-US" dirty="0" smtClean="0"/>
            </a:br>
            <a:r>
              <a:rPr lang="en-US" dirty="0" smtClean="0"/>
              <a:t>                 </a:t>
            </a:r>
            <a:r>
              <a:rPr lang="en-US" b="1" dirty="0" smtClean="0"/>
              <a:t>EXP,EXPSQ,WKS,OCC,</a:t>
            </a:r>
            <a:br>
              <a:rPr lang="en-US" b="1" dirty="0" smtClean="0"/>
            </a:br>
            <a:r>
              <a:rPr lang="en-US" b="1" dirty="0" smtClean="0"/>
              <a:t>                  </a:t>
            </a:r>
            <a:r>
              <a:rPr lang="en-US" b="1" smtClean="0"/>
              <a:t>SOUTH,SMSA,UNION </a:t>
            </a:r>
            <a:r>
              <a:rPr lang="en-US" smtClean="0"/>
              <a:t>]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7889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3"/>
          <p:cNvSpPr>
            <a:spLocks noGrp="1"/>
          </p:cNvSpPr>
          <p:nvPr>
            <p:ph type="title"/>
          </p:nvPr>
        </p:nvSpPr>
        <p:spPr>
          <a:xfrm>
            <a:off x="762000" y="762000"/>
            <a:ext cx="8229600" cy="530225"/>
          </a:xfrm>
        </p:spPr>
        <p:txBody>
          <a:bodyPr/>
          <a:lstStyle/>
          <a:p>
            <a:r>
              <a:rPr lang="en-US" altLang="en-US" dirty="0" smtClean="0"/>
              <a:t>Two Stage Least Squares Strategy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4302125"/>
          </a:xfrm>
        </p:spPr>
        <p:txBody>
          <a:bodyPr/>
          <a:lstStyle/>
          <a:p>
            <a:pPr marL="469900" lvl="1" indent="-469900">
              <a:buSzPct val="70000"/>
              <a:defRPr/>
            </a:pPr>
            <a:r>
              <a:rPr lang="en-US" sz="2800" dirty="0" smtClean="0"/>
              <a:t>Reduced Form: </a:t>
            </a:r>
            <a:br>
              <a:rPr lang="en-US" sz="2800" dirty="0" smtClean="0"/>
            </a:br>
            <a:r>
              <a:rPr lang="en-US" sz="2800" dirty="0" smtClean="0"/>
              <a:t>       LWAGE[ </a:t>
            </a:r>
            <a:r>
              <a:rPr lang="en-US" sz="2800" b="1" dirty="0" smtClean="0"/>
              <a:t>ED</a:t>
            </a:r>
            <a:r>
              <a:rPr lang="en-US" sz="2800" dirty="0" smtClean="0"/>
              <a:t> (</a:t>
            </a:r>
            <a:r>
              <a:rPr lang="en-US" sz="2800" b="1" dirty="0" smtClean="0">
                <a:solidFill>
                  <a:srgbClr val="0066FF"/>
                </a:solidFill>
              </a:rPr>
              <a:t>MS</a:t>
            </a:r>
            <a:r>
              <a:rPr lang="en-US" sz="2800" dirty="0" smtClean="0"/>
              <a:t>, </a:t>
            </a:r>
            <a:r>
              <a:rPr lang="en-US" sz="2800" b="1" dirty="0" smtClean="0">
                <a:solidFill>
                  <a:srgbClr val="0066FF"/>
                </a:solidFill>
              </a:rPr>
              <a:t>FEM</a:t>
            </a:r>
            <a:r>
              <a:rPr lang="en-US" sz="2800" b="1" dirty="0" smtClean="0">
                <a:solidFill>
                  <a:srgbClr val="000000"/>
                </a:solidFill>
              </a:rPr>
              <a:t>,X</a:t>
            </a:r>
            <a:r>
              <a:rPr lang="en-US" sz="2800" dirty="0" smtClean="0"/>
              <a:t>),</a:t>
            </a:r>
            <a:br>
              <a:rPr lang="en-US" sz="2800" dirty="0" smtClean="0"/>
            </a:br>
            <a:r>
              <a:rPr lang="en-US" sz="2800" dirty="0" smtClean="0"/>
              <a:t>                    </a:t>
            </a:r>
            <a:r>
              <a:rPr lang="en-US" sz="2800" b="1" dirty="0" smtClean="0"/>
              <a:t>EXP,EXPSQ,WKS,OCC,</a:t>
            </a:r>
            <a:br>
              <a:rPr lang="en-US" sz="2800" b="1" dirty="0" smtClean="0"/>
            </a:br>
            <a:r>
              <a:rPr lang="en-US" sz="2800" b="1" dirty="0" smtClean="0"/>
              <a:t>                     SOUTH,SMSA,UNION </a:t>
            </a:r>
            <a:r>
              <a:rPr lang="en-US" sz="2800" dirty="0" smtClean="0"/>
              <a:t>]</a:t>
            </a:r>
          </a:p>
          <a:p>
            <a:pPr>
              <a:defRPr/>
            </a:pPr>
            <a:r>
              <a:rPr lang="en-US" dirty="0" smtClean="0"/>
              <a:t>Strategy </a:t>
            </a:r>
          </a:p>
          <a:p>
            <a:pPr lvl="1">
              <a:defRPr/>
            </a:pPr>
            <a:r>
              <a:rPr lang="en-US" dirty="0" smtClean="0"/>
              <a:t>(1)  Purge </a:t>
            </a:r>
            <a:r>
              <a:rPr lang="en-US" b="1" dirty="0" smtClean="0">
                <a:solidFill>
                  <a:srgbClr val="FF0000"/>
                </a:solidFill>
              </a:rPr>
              <a:t>ED</a:t>
            </a:r>
            <a:r>
              <a:rPr lang="en-US" dirty="0" smtClean="0"/>
              <a:t> of the influence of everything but </a:t>
            </a:r>
            <a:r>
              <a:rPr lang="en-US" b="1" smtClean="0">
                <a:solidFill>
                  <a:srgbClr val="0066FF"/>
                </a:solidFill>
              </a:rPr>
              <a:t>MS</a:t>
            </a:r>
            <a:r>
              <a:rPr lang="en-US" smtClean="0"/>
              <a:t>,</a:t>
            </a:r>
            <a:br>
              <a:rPr lang="en-US" smtClean="0"/>
            </a:br>
            <a:r>
              <a:rPr lang="en-US" smtClean="0"/>
              <a:t>      </a:t>
            </a:r>
            <a:r>
              <a:rPr lang="en-US" b="1" dirty="0" smtClean="0">
                <a:solidFill>
                  <a:srgbClr val="0066FF"/>
                </a:solidFill>
              </a:rPr>
              <a:t>FEM</a:t>
            </a:r>
            <a:r>
              <a:rPr lang="en-US" dirty="0" smtClean="0"/>
              <a:t> (and the other variables). Predict </a:t>
            </a:r>
            <a:r>
              <a:rPr lang="en-US" b="1" dirty="0" smtClean="0">
                <a:solidFill>
                  <a:srgbClr val="FF0000"/>
                </a:solidFill>
              </a:rPr>
              <a:t>ED</a:t>
            </a:r>
            <a:r>
              <a:rPr lang="en-US" dirty="0" smtClean="0"/>
              <a:t> </a:t>
            </a:r>
            <a:r>
              <a:rPr lang="en-US" smtClean="0"/>
              <a:t>using all</a:t>
            </a:r>
            <a:br>
              <a:rPr lang="en-US" smtClean="0"/>
            </a:br>
            <a:r>
              <a:rPr lang="en-US" smtClean="0"/>
              <a:t>      </a:t>
            </a:r>
            <a:r>
              <a:rPr lang="en-US" dirty="0" smtClean="0"/>
              <a:t>exogenous information in the sample (</a:t>
            </a:r>
            <a:r>
              <a:rPr lang="en-US" b="1" dirty="0" smtClean="0"/>
              <a:t>X</a:t>
            </a:r>
            <a:r>
              <a:rPr lang="en-US" dirty="0" smtClean="0"/>
              <a:t> and </a:t>
            </a:r>
            <a:r>
              <a:rPr lang="en-US" b="1" dirty="0" smtClean="0">
                <a:solidFill>
                  <a:srgbClr val="0066FF"/>
                </a:solidFill>
              </a:rPr>
              <a:t>Z</a:t>
            </a:r>
            <a:r>
              <a:rPr lang="en-US" dirty="0" smtClean="0"/>
              <a:t>).</a:t>
            </a:r>
          </a:p>
          <a:p>
            <a:pPr lvl="1">
              <a:defRPr/>
            </a:pPr>
            <a:r>
              <a:rPr lang="en-US" dirty="0" smtClean="0"/>
              <a:t>(2)  Regress LWAGE on this prediction of </a:t>
            </a:r>
            <a:r>
              <a:rPr lang="en-US" b="1" smtClean="0">
                <a:solidFill>
                  <a:srgbClr val="FF0000"/>
                </a:solidFill>
              </a:rPr>
              <a:t>ED</a:t>
            </a:r>
            <a:r>
              <a:rPr lang="en-US" smtClean="0"/>
              <a:t> and</a:t>
            </a:r>
            <a:br>
              <a:rPr lang="en-US" smtClean="0"/>
            </a:br>
            <a:r>
              <a:rPr lang="en-US" smtClean="0"/>
              <a:t>      </a:t>
            </a:r>
            <a:r>
              <a:rPr lang="en-US" dirty="0" smtClean="0"/>
              <a:t>everything else.</a:t>
            </a:r>
          </a:p>
          <a:p>
            <a:pPr lvl="1">
              <a:defRPr/>
            </a:pPr>
            <a:r>
              <a:rPr lang="en-US" dirty="0" smtClean="0"/>
              <a:t>Standard errors must be adjusted for the predicted 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7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457200"/>
          </a:xfrm>
        </p:spPr>
        <p:txBody>
          <a:bodyPr/>
          <a:lstStyle/>
          <a:p>
            <a:r>
              <a:rPr lang="en-US" altLang="en-US" smtClean="0"/>
              <a:t>OLS</a:t>
            </a:r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8" y="1524000"/>
            <a:ext cx="830421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 bwMode="auto">
          <a:xfrm>
            <a:off x="533400" y="5257800"/>
            <a:ext cx="7715250" cy="304800"/>
          </a:xfrm>
          <a:prstGeom prst="rect">
            <a:avLst/>
          </a:prstGeom>
          <a:solidFill>
            <a:srgbClr val="C00000">
              <a:alpha val="34118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33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8"/>
          <p:cNvSpPr txBox="1">
            <a:spLocks noChangeArrowheads="1"/>
          </p:cNvSpPr>
          <p:nvPr/>
        </p:nvSpPr>
        <p:spPr bwMode="auto">
          <a:xfrm>
            <a:off x="5638800" y="1371600"/>
            <a:ext cx="3276600" cy="2031325"/>
          </a:xfrm>
          <a:prstGeom prst="rect">
            <a:avLst/>
          </a:prstGeom>
          <a:noFill/>
          <a:ln w="22225">
            <a:solidFill>
              <a:srgbClr val="8B00E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b="1">
                <a:latin typeface="Arial" charset="0"/>
              </a:rPr>
              <a:t>The </a:t>
            </a:r>
            <a:r>
              <a:rPr lang="en-US" altLang="en-US" b="1" smtClean="0">
                <a:latin typeface="Arial" charset="0"/>
              </a:rPr>
              <a:t>extreme result </a:t>
            </a:r>
            <a:r>
              <a:rPr lang="en-US" altLang="en-US" b="1">
                <a:latin typeface="Arial" charset="0"/>
              </a:rPr>
              <a:t>for the coefficient on ED </a:t>
            </a:r>
            <a:r>
              <a:rPr lang="en-US" altLang="en-US" b="1" smtClean="0">
                <a:latin typeface="Arial" charset="0"/>
              </a:rPr>
              <a:t>is probably due to the fact that the </a:t>
            </a:r>
            <a:r>
              <a:rPr lang="en-US" altLang="en-US" b="1">
                <a:latin typeface="Arial" charset="0"/>
              </a:rPr>
              <a:t>instruments, MS and FEM are dummy variables.  There is not enough variation in these variables.</a:t>
            </a:r>
          </a:p>
        </p:txBody>
      </p:sp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25563"/>
            <a:ext cx="5257800" cy="484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381000" y="3267075"/>
            <a:ext cx="3581400" cy="314325"/>
          </a:xfrm>
          <a:prstGeom prst="rect">
            <a:avLst/>
          </a:prstGeom>
          <a:solidFill>
            <a:srgbClr val="0099FF">
              <a:alpha val="3215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pic>
        <p:nvPicPr>
          <p:cNvPr id="2970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100513"/>
            <a:ext cx="1546225" cy="169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9702" name="Straight Arrow Connector 7"/>
          <p:cNvCxnSpPr>
            <a:cxnSpLocks noChangeShapeType="1"/>
          </p:cNvCxnSpPr>
          <p:nvPr/>
        </p:nvCxnSpPr>
        <p:spPr bwMode="auto">
          <a:xfrm>
            <a:off x="2133600" y="5486400"/>
            <a:ext cx="4114800" cy="0"/>
          </a:xfrm>
          <a:prstGeom prst="straightConnector1">
            <a:avLst/>
          </a:prstGeom>
          <a:noFill/>
          <a:ln w="28575" algn="ctr">
            <a:solidFill>
              <a:srgbClr val="8B00EA"/>
            </a:solidFill>
            <a:round/>
            <a:headEnd type="triangl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44882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Source of Endogeneity</a:t>
            </a:r>
          </a:p>
        </p:txBody>
      </p:sp>
      <p:sp>
        <p:nvSpPr>
          <p:cNvPr id="31747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en-US" sz="2800" b="1" smtClean="0"/>
              <a:t>LWAGE</a:t>
            </a:r>
            <a:r>
              <a:rPr lang="en-US" altLang="en-US" sz="2800" smtClean="0"/>
              <a:t>   = f(</a:t>
            </a:r>
            <a:r>
              <a:rPr lang="en-US" altLang="en-US" sz="2800" b="1" smtClean="0">
                <a:solidFill>
                  <a:srgbClr val="FF0000"/>
                </a:solidFill>
              </a:rPr>
              <a:t>ED</a:t>
            </a:r>
            <a:r>
              <a:rPr lang="en-US" altLang="en-US" sz="2800" b="1" smtClean="0"/>
              <a:t>,</a:t>
            </a:r>
            <a:br>
              <a:rPr lang="en-US" altLang="en-US" sz="2800" b="1" smtClean="0"/>
            </a:br>
            <a:r>
              <a:rPr lang="en-US" altLang="en-US" sz="2800" b="1" smtClean="0"/>
              <a:t>                     EXP,EXPSQ,WKS,OCC,</a:t>
            </a:r>
            <a:br>
              <a:rPr lang="en-US" altLang="en-US" sz="2800" b="1" smtClean="0"/>
            </a:br>
            <a:r>
              <a:rPr lang="en-US" altLang="en-US" sz="2800" b="1" smtClean="0"/>
              <a:t>                     SOUTH,SMSA,UNION</a:t>
            </a:r>
            <a:r>
              <a:rPr lang="en-US" altLang="en-US" sz="2800" smtClean="0"/>
              <a:t>)  +  </a:t>
            </a:r>
            <a:r>
              <a:rPr lang="en-US" altLang="en-US" sz="2800" smtClean="0">
                <a:sym typeface="Symbol" pitchFamily="18" charset="2"/>
              </a:rPr>
              <a:t></a:t>
            </a:r>
          </a:p>
          <a:p>
            <a:pPr lvl="1"/>
            <a:r>
              <a:rPr lang="en-US" altLang="en-US" sz="2800" b="1" smtClean="0">
                <a:solidFill>
                  <a:srgbClr val="FF0000"/>
                </a:solidFill>
              </a:rPr>
              <a:t>ED</a:t>
            </a:r>
            <a:r>
              <a:rPr lang="en-US" altLang="en-US" sz="2800" smtClean="0"/>
              <a:t>          =  f(</a:t>
            </a:r>
            <a:r>
              <a:rPr lang="en-US" altLang="en-US" sz="2800" b="1" smtClean="0">
                <a:solidFill>
                  <a:srgbClr val="0066FF"/>
                </a:solidFill>
              </a:rPr>
              <a:t>MS,FEM</a:t>
            </a:r>
            <a:r>
              <a:rPr lang="en-US" altLang="en-US" sz="2800" b="1" smtClean="0"/>
              <a:t>,</a:t>
            </a:r>
            <a:br>
              <a:rPr lang="en-US" altLang="en-US" sz="2800" b="1" smtClean="0"/>
            </a:br>
            <a:r>
              <a:rPr lang="en-US" altLang="en-US" sz="2800" b="1" smtClean="0"/>
              <a:t>                     EXP,EXPSQ,WKS,OCC,</a:t>
            </a:r>
            <a:br>
              <a:rPr lang="en-US" altLang="en-US" sz="2800" b="1" smtClean="0"/>
            </a:br>
            <a:r>
              <a:rPr lang="en-US" altLang="en-US" sz="2800" b="1" smtClean="0"/>
              <a:t>                     SOUTH,SMSA,UNION</a:t>
            </a:r>
            <a:r>
              <a:rPr lang="en-US" altLang="en-US" sz="2800" smtClean="0"/>
              <a:t>)  +  </a:t>
            </a:r>
            <a:r>
              <a:rPr lang="en-US" altLang="en-US" sz="2800" b="1" smtClean="0">
                <a:solidFill>
                  <a:srgbClr val="FF0000"/>
                </a:solidFill>
              </a:rPr>
              <a:t>u</a:t>
            </a:r>
            <a:endParaRPr lang="en-US" altLang="en-US" sz="2800" b="1" smtClean="0">
              <a:solidFill>
                <a:srgbClr val="FF0000"/>
              </a:solidFill>
              <a:sym typeface="Symbol" pitchFamily="18" charset="2"/>
            </a:endParaRPr>
          </a:p>
        </p:txBody>
      </p:sp>
      <p:cxnSp>
        <p:nvCxnSpPr>
          <p:cNvPr id="31748" name="Straight Arrow Connector 6"/>
          <p:cNvCxnSpPr>
            <a:cxnSpLocks noChangeShapeType="1"/>
          </p:cNvCxnSpPr>
          <p:nvPr/>
        </p:nvCxnSpPr>
        <p:spPr bwMode="auto">
          <a:xfrm>
            <a:off x="4648200" y="2055813"/>
            <a:ext cx="3581400" cy="1587"/>
          </a:xfrm>
          <a:prstGeom prst="straightConnector1">
            <a:avLst/>
          </a:prstGeom>
          <a:noFill/>
          <a:ln w="38100" algn="ctr">
            <a:solidFill>
              <a:srgbClr val="FF3300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49" name="Straight Arrow Connector 8"/>
          <p:cNvCxnSpPr>
            <a:cxnSpLocks noChangeShapeType="1"/>
          </p:cNvCxnSpPr>
          <p:nvPr/>
        </p:nvCxnSpPr>
        <p:spPr bwMode="auto">
          <a:xfrm rot="5400000">
            <a:off x="7962107" y="2401094"/>
            <a:ext cx="533400" cy="1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50" name="Straight Arrow Connector 10"/>
          <p:cNvCxnSpPr>
            <a:cxnSpLocks noChangeShapeType="1"/>
          </p:cNvCxnSpPr>
          <p:nvPr/>
        </p:nvCxnSpPr>
        <p:spPr bwMode="auto">
          <a:xfrm rot="5400000" flipH="1" flipV="1">
            <a:off x="7885907" y="3618706"/>
            <a:ext cx="838200" cy="1587"/>
          </a:xfrm>
          <a:prstGeom prst="straightConnector1">
            <a:avLst/>
          </a:prstGeom>
          <a:noFill/>
          <a:ln w="38100" algn="ctr">
            <a:solidFill>
              <a:srgbClr val="0066FF"/>
            </a:solidFill>
            <a:prstDash val="sysDash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45049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3"/>
          <p:cNvSpPr>
            <a:spLocks noGrp="1"/>
          </p:cNvSpPr>
          <p:nvPr>
            <p:ph type="title"/>
          </p:nvPr>
        </p:nvSpPr>
        <p:spPr>
          <a:xfrm>
            <a:off x="533400" y="838200"/>
            <a:ext cx="8229600" cy="762000"/>
          </a:xfrm>
        </p:spPr>
        <p:txBody>
          <a:bodyPr/>
          <a:lstStyle/>
          <a:p>
            <a:r>
              <a:rPr lang="en-US" altLang="en-US" smtClean="0"/>
              <a:t>Remove the Endogeneity by Using</a:t>
            </a:r>
            <a:br>
              <a:rPr lang="en-US" altLang="en-US" smtClean="0"/>
            </a:br>
            <a:r>
              <a:rPr lang="en-US" altLang="en-US" smtClean="0"/>
              <a:t>a Control Function</a:t>
            </a:r>
          </a:p>
        </p:txBody>
      </p:sp>
      <p:sp>
        <p:nvSpPr>
          <p:cNvPr id="32771" name="Content Placeholder 4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302125"/>
          </a:xfrm>
        </p:spPr>
        <p:txBody>
          <a:bodyPr/>
          <a:lstStyle/>
          <a:p>
            <a:pPr lvl="1"/>
            <a:r>
              <a:rPr lang="en-US" altLang="en-US" b="1" smtClean="0"/>
              <a:t>LWAGE</a:t>
            </a:r>
            <a:r>
              <a:rPr lang="en-US" altLang="en-US" smtClean="0"/>
              <a:t>   = f(</a:t>
            </a:r>
            <a:r>
              <a:rPr lang="en-US" altLang="en-US" b="1" smtClean="0">
                <a:solidFill>
                  <a:srgbClr val="FF0000"/>
                </a:solidFill>
              </a:rPr>
              <a:t>ED</a:t>
            </a:r>
            <a:r>
              <a:rPr lang="en-US" altLang="en-US" b="1" smtClean="0"/>
              <a:t>,</a:t>
            </a:r>
            <a:br>
              <a:rPr lang="en-US" altLang="en-US" b="1" smtClean="0"/>
            </a:br>
            <a:r>
              <a:rPr lang="en-US" altLang="en-US" b="1" smtClean="0"/>
              <a:t>                     EXP,EXPSQ,WKS,OCC,</a:t>
            </a:r>
            <a:br>
              <a:rPr lang="en-US" altLang="en-US" b="1" smtClean="0"/>
            </a:br>
            <a:r>
              <a:rPr lang="en-US" altLang="en-US" b="1" smtClean="0"/>
              <a:t>                     SOUTH,SMSA,UNION</a:t>
            </a:r>
            <a:r>
              <a:rPr lang="en-US" altLang="en-US" smtClean="0"/>
              <a:t>)  +  u +  </a:t>
            </a:r>
            <a:r>
              <a:rPr lang="en-US" altLang="en-US" smtClean="0">
                <a:sym typeface="Symbol" pitchFamily="18" charset="2"/>
              </a:rPr>
              <a:t></a:t>
            </a:r>
            <a:endParaRPr lang="en-US" altLang="en-US" b="1" smtClean="0"/>
          </a:p>
          <a:p>
            <a:pPr lvl="1"/>
            <a:r>
              <a:rPr lang="en-US" altLang="en-US" b="1" smtClean="0"/>
              <a:t>LWAGE</a:t>
            </a:r>
            <a:r>
              <a:rPr lang="en-US" altLang="en-US" smtClean="0"/>
              <a:t>   = f(</a:t>
            </a:r>
            <a:r>
              <a:rPr lang="en-US" altLang="en-US" b="1" smtClean="0">
                <a:solidFill>
                  <a:srgbClr val="FF0000"/>
                </a:solidFill>
              </a:rPr>
              <a:t>ED</a:t>
            </a:r>
            <a:r>
              <a:rPr lang="en-US" altLang="en-US" b="1" smtClean="0"/>
              <a:t>,</a:t>
            </a:r>
            <a:br>
              <a:rPr lang="en-US" altLang="en-US" b="1" smtClean="0"/>
            </a:br>
            <a:r>
              <a:rPr lang="en-US" altLang="en-US" b="1" smtClean="0"/>
              <a:t>                     EXP,EXPSQ,WKS,OCC,</a:t>
            </a:r>
            <a:br>
              <a:rPr lang="en-US" altLang="en-US" b="1" smtClean="0"/>
            </a:br>
            <a:r>
              <a:rPr lang="en-US" altLang="en-US" b="1" smtClean="0"/>
              <a:t>                     SOUTH,SMSA,UNION</a:t>
            </a:r>
            <a:r>
              <a:rPr lang="en-US" altLang="en-US" smtClean="0"/>
              <a:t>)  +  u  +  </a:t>
            </a:r>
            <a:r>
              <a:rPr lang="en-US" altLang="en-US" smtClean="0">
                <a:sym typeface="Symbol" pitchFamily="18" charset="2"/>
              </a:rPr>
              <a:t></a:t>
            </a:r>
          </a:p>
          <a:p>
            <a:pPr lvl="1"/>
            <a:r>
              <a:rPr lang="en-US" altLang="en-US" smtClean="0">
                <a:sym typeface="Symbol" pitchFamily="18" charset="2"/>
              </a:rPr>
              <a:t>Strategy</a:t>
            </a:r>
          </a:p>
          <a:p>
            <a:pPr lvl="2"/>
            <a:r>
              <a:rPr lang="en-US" altLang="en-US" smtClean="0">
                <a:sym typeface="Symbol" pitchFamily="18" charset="2"/>
              </a:rPr>
              <a:t>Estimate u</a:t>
            </a:r>
          </a:p>
          <a:p>
            <a:pPr lvl="2"/>
            <a:r>
              <a:rPr lang="en-US" altLang="en-US" smtClean="0">
                <a:sym typeface="Symbol" pitchFamily="18" charset="2"/>
              </a:rPr>
              <a:t>Add u to the equation.  ED is uncorrelated with  when u is in the equation.</a:t>
            </a:r>
          </a:p>
          <a:p>
            <a:pPr lvl="1"/>
            <a:endParaRPr lang="en-US" altLang="en-US" smtClean="0">
              <a:sym typeface="Symbol" pitchFamily="18" charset="2"/>
            </a:endParaRPr>
          </a:p>
        </p:txBody>
      </p:sp>
      <p:cxnSp>
        <p:nvCxnSpPr>
          <p:cNvPr id="32772" name="Straight Arrow Connector 6"/>
          <p:cNvCxnSpPr>
            <a:cxnSpLocks noChangeShapeType="1"/>
          </p:cNvCxnSpPr>
          <p:nvPr/>
        </p:nvCxnSpPr>
        <p:spPr bwMode="auto">
          <a:xfrm>
            <a:off x="4086225" y="2055813"/>
            <a:ext cx="3276600" cy="1587"/>
          </a:xfrm>
          <a:prstGeom prst="straightConnector1">
            <a:avLst/>
          </a:prstGeom>
          <a:noFill/>
          <a:ln w="38100" algn="ctr">
            <a:solidFill>
              <a:srgbClr val="FF3300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73" name="Straight Arrow Connector 8"/>
          <p:cNvCxnSpPr>
            <a:cxnSpLocks noChangeShapeType="1"/>
          </p:cNvCxnSpPr>
          <p:nvPr/>
        </p:nvCxnSpPr>
        <p:spPr bwMode="auto">
          <a:xfrm rot="5400000">
            <a:off x="7095332" y="2401094"/>
            <a:ext cx="533400" cy="1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" name="Straight Arrow Connector 6"/>
          <p:cNvCxnSpPr>
            <a:cxnSpLocks noChangeShapeType="1"/>
          </p:cNvCxnSpPr>
          <p:nvPr/>
        </p:nvCxnSpPr>
        <p:spPr bwMode="auto">
          <a:xfrm>
            <a:off x="4114800" y="3276600"/>
            <a:ext cx="3962400" cy="1588"/>
          </a:xfrm>
          <a:prstGeom prst="straightConnector1">
            <a:avLst/>
          </a:prstGeom>
          <a:noFill/>
          <a:ln w="38100" algn="ctr">
            <a:solidFill>
              <a:schemeClr val="accent3">
                <a:lumMod val="85000"/>
              </a:schemeClr>
            </a:solidFill>
            <a:round/>
            <a:headEnd type="arrow" w="med" len="med"/>
            <a:tailEnd type="arrow" w="med" len="med"/>
          </a:ln>
        </p:spPr>
      </p:cxnSp>
      <p:cxnSp>
        <p:nvCxnSpPr>
          <p:cNvPr id="9" name="Straight Arrow Connector 8"/>
          <p:cNvCxnSpPr>
            <a:cxnSpLocks noChangeShapeType="1"/>
          </p:cNvCxnSpPr>
          <p:nvPr/>
        </p:nvCxnSpPr>
        <p:spPr bwMode="auto">
          <a:xfrm rot="5400000">
            <a:off x="7809705" y="3618706"/>
            <a:ext cx="533400" cy="1588"/>
          </a:xfrm>
          <a:prstGeom prst="straightConnector1">
            <a:avLst/>
          </a:prstGeom>
          <a:noFill/>
          <a:ln w="38100" algn="ctr">
            <a:solidFill>
              <a:schemeClr val="accent3">
                <a:lumMod val="85000"/>
              </a:schemeClr>
            </a:solidFill>
            <a:round/>
            <a:headEnd/>
            <a:tailEnd type="arrow" w="med" len="med"/>
          </a:ln>
        </p:spPr>
      </p:cxnSp>
      <p:sp>
        <p:nvSpPr>
          <p:cNvPr id="32776" name="Rectangle 9"/>
          <p:cNvSpPr>
            <a:spLocks noChangeArrowheads="1"/>
          </p:cNvSpPr>
          <p:nvPr/>
        </p:nvSpPr>
        <p:spPr bwMode="auto">
          <a:xfrm>
            <a:off x="6934200" y="2743200"/>
            <a:ext cx="990600" cy="3048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233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495300" y="1066800"/>
            <a:ext cx="8229600" cy="533400"/>
          </a:xfrm>
        </p:spPr>
        <p:txBody>
          <a:bodyPr/>
          <a:lstStyle/>
          <a:p>
            <a:r>
              <a:rPr lang="en-US" altLang="en-US" sz="2800" smtClean="0"/>
              <a:t>Auxiliary Regression for </a:t>
            </a:r>
            <a:br>
              <a:rPr lang="en-US" altLang="en-US" sz="2800" smtClean="0"/>
            </a:br>
            <a:r>
              <a:rPr lang="en-US" altLang="en-US" sz="2800" smtClean="0"/>
              <a:t>ED to Obtain Residuals</a:t>
            </a:r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76400"/>
            <a:ext cx="8001000" cy="469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796725" y="1969625"/>
            <a:ext cx="838200" cy="228600"/>
          </a:xfrm>
          <a:prstGeom prst="rect">
            <a:avLst/>
          </a:prstGeom>
          <a:solidFill>
            <a:srgbClr val="FF3300">
              <a:alpha val="30196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879675" y="4267200"/>
            <a:ext cx="838200" cy="304800"/>
          </a:xfrm>
          <a:prstGeom prst="rect">
            <a:avLst/>
          </a:prstGeom>
          <a:solidFill>
            <a:srgbClr val="0066FF">
              <a:alpha val="30196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72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Box 5"/>
          <p:cNvSpPr txBox="1">
            <a:spLocks noChangeArrowheads="1"/>
          </p:cNvSpPr>
          <p:nvPr/>
        </p:nvSpPr>
        <p:spPr bwMode="auto">
          <a:xfrm>
            <a:off x="457200" y="1066800"/>
            <a:ext cx="81168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>
                <a:solidFill>
                  <a:srgbClr val="7030A0"/>
                </a:solidFill>
                <a:latin typeface="Arial" charset="0"/>
              </a:rPr>
              <a:t>OLS with Residual (Control Function) Added</a:t>
            </a:r>
          </a:p>
        </p:txBody>
      </p:sp>
      <p:sp>
        <p:nvSpPr>
          <p:cNvPr id="35843" name="TextBox 6"/>
          <p:cNvSpPr txBox="1">
            <a:spLocks noChangeArrowheads="1"/>
          </p:cNvSpPr>
          <p:nvPr/>
        </p:nvSpPr>
        <p:spPr bwMode="auto">
          <a:xfrm>
            <a:off x="7543800" y="3048000"/>
            <a:ext cx="91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b="1">
                <a:solidFill>
                  <a:srgbClr val="7030A0"/>
                </a:solidFill>
                <a:latin typeface="Arial" charset="0"/>
              </a:rPr>
              <a:t>2SLS</a:t>
            </a: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57350"/>
            <a:ext cx="6977063" cy="421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Rectangle 7"/>
          <p:cNvSpPr>
            <a:spLocks noChangeArrowheads="1"/>
          </p:cNvSpPr>
          <p:nvPr/>
        </p:nvSpPr>
        <p:spPr bwMode="auto">
          <a:xfrm>
            <a:off x="457200" y="4953000"/>
            <a:ext cx="6400800" cy="228600"/>
          </a:xfrm>
          <a:prstGeom prst="rect">
            <a:avLst/>
          </a:prstGeom>
          <a:solidFill>
            <a:srgbClr val="CCCC00">
              <a:alpha val="34118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pic>
        <p:nvPicPr>
          <p:cNvPr id="3584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975" y="3590925"/>
            <a:ext cx="1584325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458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228600" y="838200"/>
            <a:ext cx="8229600" cy="381000"/>
          </a:xfrm>
        </p:spPr>
        <p:txBody>
          <a:bodyPr/>
          <a:lstStyle/>
          <a:p>
            <a:r>
              <a:rPr lang="en-US" altLang="en-US" sz="2800" b="1" smtClean="0">
                <a:latin typeface="Arial" charset="0"/>
                <a:cs typeface="Arial" charset="0"/>
              </a:rPr>
              <a:t>A Warning About Control Functions</a:t>
            </a:r>
          </a:p>
        </p:txBody>
      </p:sp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19200"/>
            <a:ext cx="6705600" cy="465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Rectangle 7"/>
          <p:cNvSpPr>
            <a:spLocks noChangeArrowheads="1"/>
          </p:cNvSpPr>
          <p:nvPr/>
        </p:nvSpPr>
        <p:spPr bwMode="auto">
          <a:xfrm>
            <a:off x="1295400" y="1295400"/>
            <a:ext cx="6477000" cy="381000"/>
          </a:xfrm>
          <a:prstGeom prst="rect">
            <a:avLst/>
          </a:prstGeom>
          <a:solidFill>
            <a:srgbClr val="CCCC00">
              <a:alpha val="30196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894" name="TextBox 5"/>
          <p:cNvSpPr txBox="1">
            <a:spLocks noChangeArrowheads="1"/>
          </p:cNvSpPr>
          <p:nvPr/>
        </p:nvSpPr>
        <p:spPr bwMode="auto">
          <a:xfrm>
            <a:off x="914400" y="5867400"/>
            <a:ext cx="7391400" cy="8302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FF0000"/>
                </a:solidFill>
                <a:latin typeface="Arial" charset="0"/>
                <a:cs typeface="Arial" charset="0"/>
              </a:rPr>
              <a:t>Sum of squares is not computed correctly because U is in the regression.</a:t>
            </a:r>
          </a:p>
          <a:p>
            <a:r>
              <a:rPr lang="en-US" altLang="en-US" sz="1600" b="1">
                <a:solidFill>
                  <a:srgbClr val="FF0000"/>
                </a:solidFill>
                <a:latin typeface="Arial" charset="0"/>
                <a:cs typeface="Arial" charset="0"/>
              </a:rPr>
              <a:t>A general result. Control function estimators usually require a fix to the estimated covariance matrix for the estimator.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295400" y="3429000"/>
            <a:ext cx="6477000" cy="381000"/>
          </a:xfrm>
          <a:prstGeom prst="rect">
            <a:avLst/>
          </a:prstGeom>
          <a:solidFill>
            <a:srgbClr val="CCCC00">
              <a:alpha val="30196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1219201" y="5322425"/>
            <a:ext cx="6553200" cy="243550"/>
          </a:xfrm>
          <a:prstGeom prst="rect">
            <a:avLst/>
          </a:prstGeom>
          <a:solidFill>
            <a:srgbClr val="C00000">
              <a:alpha val="3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219200" y="3158925"/>
            <a:ext cx="6553200" cy="243550"/>
          </a:xfrm>
          <a:prstGeom prst="rect">
            <a:avLst/>
          </a:prstGeom>
          <a:solidFill>
            <a:srgbClr val="C00000">
              <a:alpha val="3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23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An Endogeneity Test? (Hausman)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mtClean="0"/>
              <a:t>                Exogenous                      Endogenous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OLS      Consistent, Efficient        Inconsistent</a:t>
            </a:r>
            <a:br>
              <a:rPr lang="en-US" altLang="en-US" smtClean="0"/>
            </a:br>
            <a:r>
              <a:rPr lang="en-US" altLang="en-US" smtClean="0"/>
              <a:t>      </a:t>
            </a:r>
            <a:br>
              <a:rPr lang="en-US" altLang="en-US" smtClean="0"/>
            </a:br>
            <a:r>
              <a:rPr lang="en-US" altLang="en-US" smtClean="0"/>
              <a:t>2SLS     Consistent, Inefficient     Consistent</a:t>
            </a:r>
            <a:br>
              <a:rPr lang="en-US" altLang="en-US" smtClean="0"/>
            </a:br>
            <a:endParaRPr lang="en-US" altLang="en-US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mtClean="0"/>
              <a:t>               Base a test on  </a:t>
            </a:r>
            <a:r>
              <a:rPr lang="en-US" altLang="en-US" b="1" smtClean="0"/>
              <a:t>d</a:t>
            </a:r>
            <a:r>
              <a:rPr lang="en-US" altLang="en-US" smtClean="0"/>
              <a:t>  =  </a:t>
            </a:r>
            <a:r>
              <a:rPr lang="en-US" altLang="en-US" b="1" smtClean="0"/>
              <a:t>b</a:t>
            </a:r>
            <a:r>
              <a:rPr lang="en-US" altLang="en-US" baseline="-25000" smtClean="0"/>
              <a:t>2SLS</a:t>
            </a:r>
            <a:r>
              <a:rPr lang="en-US" altLang="en-US" smtClean="0"/>
              <a:t> -  </a:t>
            </a:r>
            <a:r>
              <a:rPr lang="en-US" altLang="en-US" b="1" smtClean="0"/>
              <a:t>b</a:t>
            </a:r>
            <a:r>
              <a:rPr lang="en-US" altLang="en-US" baseline="-25000" smtClean="0"/>
              <a:t>OLS</a:t>
            </a: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           Use a Wald statistic, </a:t>
            </a:r>
            <a:r>
              <a:rPr lang="en-US" altLang="en-US" b="1" smtClean="0"/>
              <a:t>d</a:t>
            </a:r>
            <a:r>
              <a:rPr lang="en-US" altLang="en-US" smtClean="0"/>
              <a:t>’[Var(</a:t>
            </a:r>
            <a:r>
              <a:rPr lang="en-US" altLang="en-US" b="1" smtClean="0"/>
              <a:t>d</a:t>
            </a:r>
            <a:r>
              <a:rPr lang="en-US" altLang="en-US" smtClean="0"/>
              <a:t>)]</a:t>
            </a:r>
            <a:r>
              <a:rPr lang="en-US" altLang="en-US" baseline="30000" smtClean="0"/>
              <a:t>-1</a:t>
            </a:r>
            <a:r>
              <a:rPr lang="en-US" altLang="en-US" b="1" smtClean="0"/>
              <a:t>d</a:t>
            </a:r>
            <a:endParaRPr lang="en-US" altLang="en-US" b="1" baseline="-2500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baseline="-25000" smtClean="0"/>
              <a:t>     </a:t>
            </a:r>
            <a:r>
              <a:rPr lang="en-US" altLang="en-US" smtClean="0"/>
              <a:t>            What to use for the variance matrix?</a:t>
            </a:r>
            <a:br>
              <a:rPr lang="en-US" altLang="en-US" smtClean="0"/>
            </a:br>
            <a:r>
              <a:rPr lang="en-US" altLang="en-US" smtClean="0"/>
              <a:t>           Hausman:  </a:t>
            </a:r>
            <a:r>
              <a:rPr lang="en-US" altLang="en-US" b="1" smtClean="0"/>
              <a:t>V</a:t>
            </a:r>
            <a:r>
              <a:rPr lang="en-US" altLang="en-US" baseline="-25000" smtClean="0"/>
              <a:t>2SLS</a:t>
            </a:r>
            <a:r>
              <a:rPr lang="en-US" altLang="en-US" smtClean="0"/>
              <a:t>  -  </a:t>
            </a:r>
            <a:r>
              <a:rPr lang="en-US" altLang="en-US" b="1" smtClean="0"/>
              <a:t>V</a:t>
            </a:r>
            <a:r>
              <a:rPr lang="en-US" altLang="en-US" baseline="-25000" smtClean="0"/>
              <a:t>OLS</a:t>
            </a:r>
            <a:r>
              <a:rPr lang="en-US" altLang="en-US" smtClean="0"/>
              <a:t>  </a:t>
            </a:r>
          </a:p>
        </p:txBody>
      </p:sp>
      <p:sp>
        <p:nvSpPr>
          <p:cNvPr id="80900" name="Line 4"/>
          <p:cNvSpPr>
            <a:spLocks noChangeShapeType="1"/>
          </p:cNvSpPr>
          <p:nvPr/>
        </p:nvSpPr>
        <p:spPr bwMode="auto">
          <a:xfrm>
            <a:off x="5867400" y="1752600"/>
            <a:ext cx="0" cy="2209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0901" name="Line 5"/>
          <p:cNvSpPr>
            <a:spLocks noChangeShapeType="1"/>
          </p:cNvSpPr>
          <p:nvPr/>
        </p:nvSpPr>
        <p:spPr bwMode="auto">
          <a:xfrm>
            <a:off x="990600" y="2438400"/>
            <a:ext cx="7696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0902" name="Line 6"/>
          <p:cNvSpPr>
            <a:spLocks noChangeShapeType="1"/>
          </p:cNvSpPr>
          <p:nvPr/>
        </p:nvSpPr>
        <p:spPr bwMode="auto">
          <a:xfrm>
            <a:off x="990600" y="3276600"/>
            <a:ext cx="7696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57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3"/>
          <p:cNvSpPr>
            <a:spLocks noGrp="1"/>
          </p:cNvSpPr>
          <p:nvPr>
            <p:ph type="title"/>
          </p:nvPr>
        </p:nvSpPr>
        <p:spPr>
          <a:xfrm>
            <a:off x="381000" y="762000"/>
            <a:ext cx="8229600" cy="1139825"/>
          </a:xfrm>
        </p:spPr>
        <p:txBody>
          <a:bodyPr/>
          <a:lstStyle/>
          <a:p>
            <a:r>
              <a:rPr lang="en-US" altLang="en-US" smtClean="0"/>
              <a:t>Hausman Test</a:t>
            </a:r>
          </a:p>
        </p:txBody>
      </p:sp>
      <p:pic>
        <p:nvPicPr>
          <p:cNvPr id="8192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209800"/>
            <a:ext cx="550227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0" y="4650129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Chi squared with 1 degree of freedom</a:t>
            </a:r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46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838200"/>
            <a:ext cx="8229600" cy="762000"/>
          </a:xfrm>
        </p:spPr>
        <p:txBody>
          <a:bodyPr/>
          <a:lstStyle/>
          <a:p>
            <a:r>
              <a:rPr lang="en-US" altLang="en-US" smtClean="0"/>
              <a:t>Endogeneity Test:  Wu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Considerable complication in Hausman test (Greene (2012), pp. 234-237)</a:t>
            </a:r>
          </a:p>
          <a:p>
            <a:r>
              <a:rPr lang="en-US" altLang="en-US" smtClean="0"/>
              <a:t>Simplification:  Wu test.</a:t>
            </a:r>
          </a:p>
          <a:p>
            <a:r>
              <a:rPr lang="en-US" altLang="en-US" smtClean="0"/>
              <a:t>Regress </a:t>
            </a:r>
            <a:r>
              <a:rPr lang="en-US" altLang="en-US" b="1" smtClean="0"/>
              <a:t>y</a:t>
            </a:r>
            <a:r>
              <a:rPr lang="en-US" altLang="en-US" smtClean="0"/>
              <a:t> on </a:t>
            </a:r>
            <a:r>
              <a:rPr lang="en-US" altLang="en-US" b="1" smtClean="0"/>
              <a:t>X</a:t>
            </a:r>
            <a:r>
              <a:rPr lang="en-US" altLang="en-US" smtClean="0"/>
              <a:t> and    estimated for the endogenous part of </a:t>
            </a:r>
            <a:r>
              <a:rPr lang="en-US" altLang="en-US" b="1" smtClean="0"/>
              <a:t>X</a:t>
            </a:r>
            <a:r>
              <a:rPr lang="en-US" altLang="en-US" smtClean="0"/>
              <a:t>.  Then use an ordinary Wald test.</a:t>
            </a:r>
          </a:p>
          <a:p>
            <a:r>
              <a:rPr lang="en-US" altLang="en-US" b="1" smtClean="0">
                <a:solidFill>
                  <a:srgbClr val="FF0000"/>
                </a:solidFill>
              </a:rPr>
              <a:t>Variable addition test</a:t>
            </a:r>
          </a:p>
        </p:txBody>
      </p:sp>
      <p:graphicFrame>
        <p:nvGraphicFramePr>
          <p:cNvPr id="8397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8942517"/>
              </p:ext>
            </p:extLst>
          </p:nvPr>
        </p:nvGraphicFramePr>
        <p:xfrm>
          <a:off x="4137950" y="3241213"/>
          <a:ext cx="381000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53" name="Equation" r:id="rId3" imgW="164885" imgH="215619" progId="Equation.DSMT4">
                  <p:embed/>
                </p:oleObj>
              </mc:Choice>
              <mc:Fallback>
                <p:oleObj name="Equation" r:id="rId3" imgW="164885" imgH="215619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7950" y="3241213"/>
                        <a:ext cx="381000" cy="498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2272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r>
              <a:rPr lang="en-US" altLang="en-US" smtClean="0"/>
              <a:t>Wu Test</a:t>
            </a:r>
          </a:p>
        </p:txBody>
      </p:sp>
      <p:pic>
        <p:nvPicPr>
          <p:cNvPr id="8499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6018213" cy="394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082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13498</TotalTime>
  <Words>429</Words>
  <Application>Microsoft Office PowerPoint</Application>
  <PresentationFormat>On-screen Show (4:3)</PresentationFormat>
  <Paragraphs>119</Paragraphs>
  <Slides>30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Arial</vt:lpstr>
      <vt:lpstr>Arial Black</vt:lpstr>
      <vt:lpstr>Symbol</vt:lpstr>
      <vt:lpstr>Tahoma</vt:lpstr>
      <vt:lpstr>Times New Roman</vt:lpstr>
      <vt:lpstr>Wingdings</vt:lpstr>
      <vt:lpstr>Level</vt:lpstr>
      <vt:lpstr>Equation</vt:lpstr>
      <vt:lpstr>MathType 6.0 Equation</vt:lpstr>
      <vt:lpstr>PowerPoint Presentation</vt:lpstr>
      <vt:lpstr>PowerPoint Presentation</vt:lpstr>
      <vt:lpstr>Cornwell and Rupert Panel Data</vt:lpstr>
      <vt:lpstr>PowerPoint Presentation</vt:lpstr>
      <vt:lpstr>Objective: Impact of Education        on (log) Wage</vt:lpstr>
      <vt:lpstr>Simple Linear Regression</vt:lpstr>
      <vt:lpstr>Multiple Regression</vt:lpstr>
      <vt:lpstr>Nonlinear Specification:  Quadratic Effect of Experience</vt:lpstr>
      <vt:lpstr>Partial Effects Coefficients do not tell the story</vt:lpstr>
      <vt:lpstr>PowerPoint Presentation</vt:lpstr>
      <vt:lpstr>Model Implication: Effect of Experience and Male vs. Female</vt:lpstr>
      <vt:lpstr>Interaction Effect Gender Difference in Partial Effects</vt:lpstr>
      <vt:lpstr>Partial Effect of a Year of Education E[logWage]/ED=ED + ED*FEM *FEM Note, the effect is positive.   Effect is larger for women.</vt:lpstr>
      <vt:lpstr>Gender Effect Varies by Years of Education</vt:lpstr>
      <vt:lpstr>Endogeneity</vt:lpstr>
      <vt:lpstr>The Effect of Education on LWAGE</vt:lpstr>
      <vt:lpstr>An Exogenous Influence</vt:lpstr>
      <vt:lpstr>Instrumental Variables</vt:lpstr>
      <vt:lpstr>Two Stage Least Squares Strategy</vt:lpstr>
      <vt:lpstr>OLS</vt:lpstr>
      <vt:lpstr>PowerPoint Presentation</vt:lpstr>
      <vt:lpstr>Source of Endogeneity</vt:lpstr>
      <vt:lpstr>Remove the Endogeneity by Using a Control Function</vt:lpstr>
      <vt:lpstr>Auxiliary Regression for  ED to Obtain Residuals</vt:lpstr>
      <vt:lpstr>PowerPoint Presentation</vt:lpstr>
      <vt:lpstr>A Warning About Control Functions</vt:lpstr>
      <vt:lpstr>An Endogeneity Test? (Hausman)</vt:lpstr>
      <vt:lpstr>Hausman Test</vt:lpstr>
      <vt:lpstr>Endogeneity Test:  Wu</vt:lpstr>
      <vt:lpstr>Wu Test</vt:lpstr>
    </vt:vector>
  </TitlesOfParts>
  <Company>Stern School of Business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Stern User</cp:lastModifiedBy>
  <cp:revision>178</cp:revision>
  <dcterms:created xsi:type="dcterms:W3CDTF">2001-06-17T19:05:03Z</dcterms:created>
  <dcterms:modified xsi:type="dcterms:W3CDTF">2017-03-27T18:37:49Z</dcterms:modified>
</cp:coreProperties>
</file>