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20"/>
  </p:notesMasterIdLst>
  <p:handoutMasterIdLst>
    <p:handoutMasterId r:id="rId21"/>
  </p:handoutMasterIdLst>
  <p:sldIdLst>
    <p:sldId id="622" r:id="rId2"/>
    <p:sldId id="481" r:id="rId3"/>
    <p:sldId id="623" r:id="rId4"/>
    <p:sldId id="472" r:id="rId5"/>
    <p:sldId id="471" r:id="rId6"/>
    <p:sldId id="549" r:id="rId7"/>
    <p:sldId id="550" r:id="rId8"/>
    <p:sldId id="551" r:id="rId9"/>
    <p:sldId id="553" r:id="rId10"/>
    <p:sldId id="554" r:id="rId11"/>
    <p:sldId id="620" r:id="rId12"/>
    <p:sldId id="621" r:id="rId13"/>
    <p:sldId id="560" r:id="rId14"/>
    <p:sldId id="562" r:id="rId15"/>
    <p:sldId id="563" r:id="rId16"/>
    <p:sldId id="564" r:id="rId17"/>
    <p:sldId id="565" r:id="rId18"/>
    <p:sldId id="566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00EA"/>
    <a:srgbClr val="FF3300"/>
    <a:srgbClr val="FF0000"/>
    <a:srgbClr val="CCCC00"/>
    <a:srgbClr val="0066FF"/>
    <a:srgbClr val="CCECFF"/>
    <a:srgbClr val="000000"/>
    <a:srgbClr val="FFFFFF"/>
    <a:srgbClr val="0099FF"/>
    <a:srgbClr val="6B0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32" autoAdjust="0"/>
    <p:restoredTop sz="94636" autoAdjust="0"/>
  </p:normalViewPr>
  <p:slideViewPr>
    <p:cSldViewPr>
      <p:cViewPr varScale="1">
        <p:scale>
          <a:sx n="110" d="100"/>
          <a:sy n="110" d="100"/>
        </p:scale>
        <p:origin x="1992" y="108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28A6D5-0BD3-4B4A-8988-9E6A35D8B7F8}" type="slidenum">
              <a:rPr lang="en-US" smtClean="0"/>
              <a:pPr/>
              <a:t>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38635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B92068-E529-41DD-B025-A750C0C6B6C5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84823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69642-BB67-4D8D-AD4D-A0AF547877F9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09914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F15720-B60A-481B-B4D3-176B51FD4A0D}" type="slidenum">
              <a:rPr lang="en-US" smtClean="0"/>
              <a:pPr/>
              <a:t>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313368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5C6AF3-5E41-4FDC-BCD0-33CF5B5EA1A7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47540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CE87D7-11D6-495B-9955-99CA49CE50D0}" type="slidenum">
              <a:rPr lang="en-US" smtClean="0"/>
              <a:pPr/>
              <a:t>10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274420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9056CE-8174-4A66-B984-EF50FF5E38AC}" type="slidenum">
              <a:rPr lang="en-US" smtClean="0"/>
              <a:pPr/>
              <a:t>16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188291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0040CA-363F-418B-9066-1976557B60F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907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>
            <a:lvl1pPr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8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590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06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065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5666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6801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04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84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28600" y="59164"/>
            <a:ext cx="6248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/18: 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1.2 – Extensions of the Linear Regression Model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10" r:id="rId6"/>
    <p:sldLayoutId id="2147483709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7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267200"/>
            <a:ext cx="3909359" cy="1077218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1.2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Extensions of the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Linear Regression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Model 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36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Robust </a:t>
            </a:r>
            <a:r>
              <a:rPr lang="en-US" dirty="0" smtClean="0"/>
              <a:t>Covariance Matrices</a:t>
            </a:r>
          </a:p>
          <a:p>
            <a:r>
              <a:rPr lang="en-US" dirty="0" smtClean="0"/>
              <a:t>Bootstrap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Linear Regression Model</a:t>
            </a:r>
          </a:p>
          <a:p>
            <a:r>
              <a:rPr lang="en-US" dirty="0" smtClean="0"/>
              <a:t>Quantile </a:t>
            </a:r>
            <a:r>
              <a:rPr lang="en-US" dirty="0" smtClean="0"/>
              <a:t>Regression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066800"/>
            <a:ext cx="8229600" cy="533400"/>
          </a:xfrm>
        </p:spPr>
        <p:txBody>
          <a:bodyPr/>
          <a:lstStyle/>
          <a:p>
            <a:r>
              <a:rPr lang="en-US" smtClean="0"/>
              <a:t>Regression with Conventional Standard Errors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05000"/>
            <a:ext cx="6431575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229600" cy="457200"/>
          </a:xfrm>
        </p:spPr>
        <p:txBody>
          <a:bodyPr/>
          <a:lstStyle/>
          <a:p>
            <a:r>
              <a:rPr lang="en-US" smtClean="0"/>
              <a:t>Robust Covariance Matrices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2362200"/>
            <a:ext cx="7543800" cy="3657600"/>
          </a:xfrm>
        </p:spPr>
        <p:txBody>
          <a:bodyPr/>
          <a:lstStyle/>
          <a:p>
            <a:r>
              <a:rPr lang="en-US" smtClean="0"/>
              <a:t>Robust standard errors, not estimates</a:t>
            </a:r>
          </a:p>
          <a:p>
            <a:r>
              <a:rPr lang="en-US" smtClean="0"/>
              <a:t>Robust to: Heteroscedasticty</a:t>
            </a:r>
          </a:p>
          <a:p>
            <a:r>
              <a:rPr lang="en-US" smtClean="0"/>
              <a:t>Not robust to: (all considered later)</a:t>
            </a:r>
          </a:p>
          <a:p>
            <a:pPr lvl="1"/>
            <a:r>
              <a:rPr lang="en-US" smtClean="0"/>
              <a:t>Correlation across observations</a:t>
            </a:r>
          </a:p>
          <a:p>
            <a:pPr lvl="1"/>
            <a:r>
              <a:rPr lang="en-US" smtClean="0"/>
              <a:t>Individual unobserved heterogeneity</a:t>
            </a:r>
          </a:p>
          <a:p>
            <a:pPr lvl="1"/>
            <a:r>
              <a:rPr lang="en-US" smtClean="0"/>
              <a:t>Incorrect model specification</a:t>
            </a:r>
          </a:p>
          <a:p>
            <a:r>
              <a:rPr lang="en-US" smtClean="0"/>
              <a:t>‘Robust inference’ means hypothesis tests and confidence intervals using robust covariance matrices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1009392"/>
              </p:ext>
            </p:extLst>
          </p:nvPr>
        </p:nvGraphicFramePr>
        <p:xfrm>
          <a:off x="1219200" y="1143000"/>
          <a:ext cx="5334000" cy="125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Equation" r:id="rId4" imgW="2323092" imgH="545863" progId="Equation.DSMT4">
                  <p:embed/>
                </p:oleObj>
              </mc:Choice>
              <mc:Fallback>
                <p:oleObj name="Equation" r:id="rId4" imgW="2323092" imgH="545863" progId="Equation.DSMT4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143000"/>
                        <a:ext cx="5334000" cy="1254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/>
          <a:lstStyle/>
          <a:p>
            <a:r>
              <a:rPr lang="en-US" smtClean="0"/>
              <a:t>A Robust Covariance Matrix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57013" y="2895600"/>
            <a:ext cx="1676400" cy="36933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Uncorrected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pic>
        <p:nvPicPr>
          <p:cNvPr id="2396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1557779"/>
            <a:ext cx="6663575" cy="458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96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957" y="3505200"/>
            <a:ext cx="1692166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 bwMode="auto">
          <a:xfrm>
            <a:off x="3505200" y="4191000"/>
            <a:ext cx="365181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3300"/>
            </a:solidFill>
            <a:prstDash val="sysDash"/>
            <a:round/>
            <a:headEnd type="arrow" w="med" len="med"/>
            <a:tailEnd type="arrow" w="med" len="med"/>
          </a:ln>
          <a:effectLst/>
        </p:spPr>
      </p:cxnSp>
      <p:sp>
        <p:nvSpPr>
          <p:cNvPr id="4" name="Rectangle 3"/>
          <p:cNvSpPr/>
          <p:nvPr/>
        </p:nvSpPr>
        <p:spPr bwMode="auto">
          <a:xfrm>
            <a:off x="380999" y="3080266"/>
            <a:ext cx="4343401" cy="272534"/>
          </a:xfrm>
          <a:prstGeom prst="rect">
            <a:avLst/>
          </a:prstGeom>
          <a:solidFill>
            <a:srgbClr val="8B00EA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1295400"/>
            <a:ext cx="8686800" cy="530225"/>
          </a:xfrm>
        </p:spPr>
        <p:txBody>
          <a:bodyPr/>
          <a:lstStyle/>
          <a:p>
            <a:r>
              <a:rPr lang="en-US" sz="2800" smtClean="0"/>
              <a:t>Bootstrap Estimation of the Asymptotic </a:t>
            </a:r>
            <a:br>
              <a:rPr lang="en-US" sz="2800" smtClean="0"/>
            </a:br>
            <a:r>
              <a:rPr lang="en-US" sz="2800" smtClean="0"/>
              <a:t>Variance of an Estimator</a:t>
            </a:r>
            <a:endParaRPr lang="en-US" sz="280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057400"/>
            <a:ext cx="8458200" cy="2286000"/>
          </a:xfrm>
        </p:spPr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Known form of asymptotic variance:  </a:t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latin typeface="Arial" pitchFamily="34" charset="0"/>
                <a:cs typeface="Arial" pitchFamily="34" charset="0"/>
              </a:rPr>
              <a:t>Compute from known results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Unknown form, known generalities about properties: Use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bootstrapping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Root N consistency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Sampling conditions amenable to central limit theorems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Compute by resampling mechanism within the sample.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25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Bootstrapping Algorithm</a:t>
            </a:r>
            <a:endParaRPr lang="en-US" b="1" dirty="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828801"/>
            <a:ext cx="8610600" cy="3962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1.  Estimate parameters using full sample: 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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endParaRPr lang="en-US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2.  Repeat R times: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	Draw n observations from the n, </a:t>
            </a:r>
            <a:r>
              <a:rPr lang="en-US" sz="2400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with replacement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	Estimate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  <a:sym typeface="Symbol" pitchFamily="18" charset="2"/>
              </a:rPr>
              <a:t>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with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(r).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3.  Estimate variance with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V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=  (1/R)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  <a:sym typeface="Symbol" pitchFamily="18" charset="2"/>
              </a:rPr>
              <a:t></a:t>
            </a:r>
            <a:r>
              <a:rPr lang="en-US" sz="2400" baseline="-25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[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(r) -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][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(r) -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]’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(Some use mean of replications instead of 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 Advocated (without motivation) by original designers of the method.)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914400"/>
            <a:ext cx="802005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09600" y="1828800"/>
            <a:ext cx="3048000" cy="646331"/>
          </a:xfrm>
          <a:prstGeom prst="rect">
            <a:avLst/>
          </a:prstGeom>
          <a:solidFill>
            <a:srgbClr val="CCECFF">
              <a:alpha val="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mtClean="0"/>
              <a:t>Application: Correlation between Age and Education</a:t>
            </a:r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609600" y="1852875"/>
            <a:ext cx="2895600" cy="646331"/>
          </a:xfrm>
          <a:prstGeom prst="rect">
            <a:avLst/>
          </a:prstGeom>
          <a:solidFill>
            <a:srgbClr val="7030A0">
              <a:alpha val="18039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8229600" cy="530225"/>
          </a:xfrm>
        </p:spPr>
        <p:txBody>
          <a:bodyPr/>
          <a:lstStyle/>
          <a:p>
            <a:r>
              <a:rPr lang="en-US" b="1" smtClean="0">
                <a:solidFill>
                  <a:srgbClr val="7030A0"/>
                </a:solidFill>
              </a:rPr>
              <a:t>Bootstrapped Regression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45" y="866017"/>
            <a:ext cx="6713076" cy="320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775" y="3962400"/>
            <a:ext cx="683895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492" y="4068500"/>
            <a:ext cx="3006508" cy="1159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010400" cy="457200"/>
          </a:xfrm>
        </p:spPr>
        <p:txBody>
          <a:bodyPr/>
          <a:lstStyle/>
          <a:p>
            <a:pPr eaLnBrk="1" hangingPunct="1"/>
            <a:r>
              <a:rPr lang="en-US" b="1" dirty="0" smtClean="0"/>
              <a:t>Bootstrap Replications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99065"/>
            <a:ext cx="6019800" cy="536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14041"/>
            <a:ext cx="7399244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533400"/>
          </a:xfrm>
        </p:spPr>
        <p:txBody>
          <a:bodyPr/>
          <a:lstStyle/>
          <a:p>
            <a:r>
              <a:rPr lang="en-US" dirty="0" smtClean="0"/>
              <a:t>Bootstrapped Confidence Intervals</a:t>
            </a:r>
            <a:br>
              <a:rPr lang="en-US" dirty="0" smtClean="0"/>
            </a:br>
            <a:r>
              <a:rPr lang="en-US" sz="2400" dirty="0" smtClean="0"/>
              <a:t>Estimate Norm(</a:t>
            </a:r>
            <a:r>
              <a:rPr lang="en-US" sz="2400" b="1" dirty="0" smtClean="0">
                <a:sym typeface="Symbol"/>
              </a:rPr>
              <a:t></a:t>
            </a:r>
            <a:r>
              <a:rPr lang="en-US" sz="2400" dirty="0" smtClean="0"/>
              <a:t>)=(</a:t>
            </a:r>
            <a:r>
              <a:rPr lang="en-US" sz="2400" b="1" dirty="0" smtClean="0">
                <a:sym typeface="Symbol"/>
              </a:rPr>
              <a:t></a:t>
            </a:r>
            <a:r>
              <a:rPr lang="en-US" sz="2400" baseline="-25000" dirty="0" smtClean="0"/>
              <a:t>1</a:t>
            </a:r>
            <a:r>
              <a:rPr lang="en-US" sz="2400" baseline="30000" dirty="0" smtClean="0"/>
              <a:t>2 </a:t>
            </a:r>
            <a:r>
              <a:rPr lang="en-US" sz="2400" dirty="0" smtClean="0"/>
              <a:t>+</a:t>
            </a:r>
            <a:r>
              <a:rPr lang="en-US" sz="2400" b="1" dirty="0" smtClean="0">
                <a:sym typeface="Symbol"/>
              </a:rPr>
              <a:t> </a:t>
            </a:r>
            <a:r>
              <a:rPr lang="en-US" sz="2400" baseline="-25000" dirty="0" smtClean="0"/>
              <a:t>2</a:t>
            </a:r>
            <a:r>
              <a:rPr lang="en-US" sz="2400" baseline="30000" dirty="0" smtClean="0"/>
              <a:t>2 </a:t>
            </a:r>
            <a:r>
              <a:rPr lang="en-US" sz="2400" dirty="0" smtClean="0"/>
              <a:t>+</a:t>
            </a:r>
            <a:r>
              <a:rPr lang="en-US" sz="2400" b="1" dirty="0" smtClean="0">
                <a:sym typeface="Symbol"/>
              </a:rPr>
              <a:t> </a:t>
            </a:r>
            <a:r>
              <a:rPr lang="en-US" sz="2400" baseline="-25000" dirty="0" smtClean="0"/>
              <a:t>3</a:t>
            </a:r>
            <a:r>
              <a:rPr lang="en-US" sz="2400" baseline="30000" dirty="0" smtClean="0"/>
              <a:t>2 </a:t>
            </a:r>
            <a:r>
              <a:rPr lang="en-US" sz="2400" dirty="0" smtClean="0"/>
              <a:t>+</a:t>
            </a:r>
            <a:r>
              <a:rPr lang="en-US" sz="2400" b="1" dirty="0" smtClean="0">
                <a:sym typeface="Symbol"/>
              </a:rPr>
              <a:t> </a:t>
            </a:r>
            <a:r>
              <a:rPr lang="en-US" sz="2400" baseline="-25000" dirty="0" smtClean="0"/>
              <a:t>4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)</a:t>
            </a:r>
            <a:r>
              <a:rPr lang="en-US" sz="2400" baseline="30000" dirty="0" smtClean="0"/>
              <a:t>1/2</a:t>
            </a:r>
            <a:endParaRPr lang="en-U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32668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37093"/>
            <a:ext cx="7162800" cy="5235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505200"/>
            <a:ext cx="627797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339525" y="3200400"/>
            <a:ext cx="2819400" cy="228600"/>
          </a:xfrm>
          <a:prstGeom prst="rect">
            <a:avLst/>
          </a:prstGeom>
          <a:solidFill>
            <a:srgbClr val="FF000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39525" y="5410200"/>
            <a:ext cx="2819400" cy="228600"/>
          </a:xfrm>
          <a:prstGeom prst="rect">
            <a:avLst/>
          </a:prstGeom>
          <a:solidFill>
            <a:srgbClr val="FF000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46275" y="4313500"/>
            <a:ext cx="2396925" cy="258500"/>
          </a:xfrm>
          <a:prstGeom prst="rect">
            <a:avLst/>
          </a:prstGeom>
          <a:solidFill>
            <a:srgbClr val="00B05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40800" y="1500850"/>
            <a:ext cx="2073800" cy="228600"/>
          </a:xfrm>
          <a:prstGeom prst="rect">
            <a:avLst/>
          </a:prstGeom>
          <a:solidFill>
            <a:srgbClr val="00B05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63050" y="4823750"/>
            <a:ext cx="4823750" cy="228600"/>
          </a:xfrm>
          <a:prstGeom prst="rect">
            <a:avLst/>
          </a:prstGeom>
          <a:solidFill>
            <a:srgbClr val="FF000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87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Quantile Regression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3429000"/>
          </a:xfrm>
        </p:spPr>
        <p:txBody>
          <a:bodyPr/>
          <a:lstStyle/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Q(y|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)  =  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x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,  = quantile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Estimated by linear programming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Q(y|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,.50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)  =  </a:t>
            </a:r>
            <a:r>
              <a:rPr lang="en-US" sz="2400" b="1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x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, .50 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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 median regression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Median regression estimated by LAD (estimates same parameters as mean regression if symmetric conditional distribution)</a:t>
            </a: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Why use quantile (median) regression?</a:t>
            </a:r>
          </a:p>
          <a:p>
            <a:pPr lvl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Semiparametric</a:t>
            </a:r>
          </a:p>
          <a:p>
            <a:pPr lvl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Robust to some extensions (heteroscedasticity?)</a:t>
            </a:r>
          </a:p>
          <a:p>
            <a:pPr lvl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Complete characterization of conditional distribution</a:t>
            </a:r>
            <a:endParaRPr lang="en-US" sz="200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6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6103963"/>
              </p:ext>
            </p:extLst>
          </p:nvPr>
        </p:nvGraphicFramePr>
        <p:xfrm>
          <a:off x="914400" y="990600"/>
          <a:ext cx="7580313" cy="55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Equation" r:id="rId3" imgW="4064000" imgH="2997200" progId="Equation.DSMT4">
                  <p:embed/>
                </p:oleObj>
              </mc:Choice>
              <mc:Fallback>
                <p:oleObj name="Equation" r:id="rId3" imgW="4064000" imgH="2997200" progId="Equation.DSMT4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990600"/>
                        <a:ext cx="7580313" cy="55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1447800" y="381000"/>
            <a:ext cx="6781800" cy="53022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algn="l"/>
            <a:r>
              <a:rPr lang="en-US" sz="2400" b="1" kern="0" dirty="0" smtClean="0"/>
              <a:t>Estimated Variance for Quantile Regression</a:t>
            </a:r>
            <a:endParaRPr lang="en-US" sz="2400" b="1" kern="0" dirty="0"/>
          </a:p>
        </p:txBody>
      </p:sp>
    </p:spTree>
    <p:extLst>
      <p:ext uri="{BB962C8B-B14F-4D97-AF65-F5344CB8AC3E}">
        <p14:creationId xmlns:p14="http://schemas.microsoft.com/office/powerpoint/2010/main" val="99862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690167" y="4028338"/>
            <a:ext cx="990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ym typeface="Symbol"/>
              </a:rPr>
              <a:t> = .25</a:t>
            </a:r>
          </a:p>
          <a:p>
            <a:endParaRPr lang="en-US" smtClean="0">
              <a:sym typeface="Symbol"/>
            </a:endParaRPr>
          </a:p>
          <a:p>
            <a:endParaRPr lang="en-US" smtClean="0">
              <a:sym typeface="Symbol"/>
            </a:endParaRPr>
          </a:p>
          <a:p>
            <a:r>
              <a:rPr lang="en-US" smtClean="0">
                <a:sym typeface="Symbol"/>
              </a:rPr>
              <a:t> = .50</a:t>
            </a:r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>
                <a:sym typeface="Symbol"/>
              </a:rPr>
              <a:t> = .75</a:t>
            </a:r>
            <a:endParaRPr lang="en-US" smtClean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533400"/>
            <a:ext cx="5943600" cy="4172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4705510"/>
            <a:ext cx="5943600" cy="94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2" y="5603200"/>
            <a:ext cx="5943600" cy="94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97738" y="2076753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Quantile Regressions</a:t>
            </a:r>
            <a:endParaRPr lang="en-US" sz="24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87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>
          <a:xfrm>
            <a:off x="144201" y="2895600"/>
            <a:ext cx="2598999" cy="508000"/>
          </a:xfrm>
        </p:spPr>
        <p:txBody>
          <a:bodyPr/>
          <a:lstStyle/>
          <a:p>
            <a:r>
              <a:rPr lang="en-US" b="1" smtClean="0"/>
              <a:t>OLS vs. Least Absolute Deviations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17978"/>
            <a:ext cx="6143625" cy="3358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733800"/>
            <a:ext cx="6143625" cy="2938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 bwMode="auto">
          <a:xfrm flipH="1">
            <a:off x="6705600" y="762000"/>
            <a:ext cx="914400" cy="6858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6705600" y="3886200"/>
            <a:ext cx="914400" cy="6858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11456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71" y="1600200"/>
            <a:ext cx="833047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4670720" y="5638800"/>
            <a:ext cx="2720680" cy="381000"/>
          </a:xfrm>
          <a:prstGeom prst="rect">
            <a:avLst/>
          </a:prstGeom>
          <a:solidFill>
            <a:srgbClr val="FF0000">
              <a:alpha val="2509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41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990600"/>
            <a:ext cx="8277225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645382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Coefficient on MALE dummy variable in quantile regressions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92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12964</TotalTime>
  <Words>223</Words>
  <Application>Microsoft Office PowerPoint</Application>
  <PresentationFormat>On-screen Show (4:3)</PresentationFormat>
  <Paragraphs>73</Paragraphs>
  <Slides>18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Arial Black</vt:lpstr>
      <vt:lpstr>Symbol</vt:lpstr>
      <vt:lpstr>Tahoma</vt:lpstr>
      <vt:lpstr>Times New Roman</vt:lpstr>
      <vt:lpstr>Wingdings</vt:lpstr>
      <vt:lpstr>Level</vt:lpstr>
      <vt:lpstr>Equation</vt:lpstr>
      <vt:lpstr>PowerPoint Presentation</vt:lpstr>
      <vt:lpstr>PowerPoint Presentation</vt:lpstr>
      <vt:lpstr>Regression with Conventional Standard Errors</vt:lpstr>
      <vt:lpstr>Robust Covariance Matrices</vt:lpstr>
      <vt:lpstr>A Robust Covariance Matrix</vt:lpstr>
      <vt:lpstr>Bootstrap Estimation of the Asymptotic  Variance of an Estimator</vt:lpstr>
      <vt:lpstr>Bootstrapping Algorithm</vt:lpstr>
      <vt:lpstr>PowerPoint Presentation</vt:lpstr>
      <vt:lpstr>Bootstrapped Regression</vt:lpstr>
      <vt:lpstr>Bootstrap Replications</vt:lpstr>
      <vt:lpstr>Bootstrapped Confidence Intervals Estimate Norm()=(12 + 22 + 32 + 42)1/2</vt:lpstr>
      <vt:lpstr>PowerPoint Presentation</vt:lpstr>
      <vt:lpstr>Quantile Regression</vt:lpstr>
      <vt:lpstr>PowerPoint Presentation</vt:lpstr>
      <vt:lpstr>PowerPoint Presentation</vt:lpstr>
      <vt:lpstr>OLS vs. Least Absolute Deviations</vt:lpstr>
      <vt:lpstr>PowerPoint Presentation</vt:lpstr>
      <vt:lpstr>PowerPoint Presentation</vt:lpstr>
    </vt:vector>
  </TitlesOfParts>
  <Company>Stern School of Business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Stern User</cp:lastModifiedBy>
  <cp:revision>166</cp:revision>
  <dcterms:created xsi:type="dcterms:W3CDTF">2001-06-17T19:05:03Z</dcterms:created>
  <dcterms:modified xsi:type="dcterms:W3CDTF">2017-03-27T18:39:40Z</dcterms:modified>
</cp:coreProperties>
</file>