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56"/>
  </p:notesMasterIdLst>
  <p:handoutMasterIdLst>
    <p:handoutMasterId r:id="rId57"/>
  </p:handoutMasterIdLst>
  <p:sldIdLst>
    <p:sldId id="753" r:id="rId2"/>
    <p:sldId id="754" r:id="rId3"/>
    <p:sldId id="558" r:id="rId4"/>
    <p:sldId id="675" r:id="rId5"/>
    <p:sldId id="560" r:id="rId6"/>
    <p:sldId id="561" r:id="rId7"/>
    <p:sldId id="562" r:id="rId8"/>
    <p:sldId id="565" r:id="rId9"/>
    <p:sldId id="567" r:id="rId10"/>
    <p:sldId id="568" r:id="rId11"/>
    <p:sldId id="572" r:id="rId12"/>
    <p:sldId id="574" r:id="rId13"/>
    <p:sldId id="575" r:id="rId14"/>
    <p:sldId id="576" r:id="rId15"/>
    <p:sldId id="578" r:id="rId16"/>
    <p:sldId id="737" r:id="rId17"/>
    <p:sldId id="579" r:id="rId18"/>
    <p:sldId id="580" r:id="rId19"/>
    <p:sldId id="581" r:id="rId20"/>
    <p:sldId id="582" r:id="rId21"/>
    <p:sldId id="583" r:id="rId22"/>
    <p:sldId id="584" r:id="rId23"/>
    <p:sldId id="749" r:id="rId24"/>
    <p:sldId id="750" r:id="rId25"/>
    <p:sldId id="751" r:id="rId26"/>
    <p:sldId id="752" r:id="rId27"/>
    <p:sldId id="589" r:id="rId28"/>
    <p:sldId id="591" r:id="rId29"/>
    <p:sldId id="594" r:id="rId30"/>
    <p:sldId id="596" r:id="rId31"/>
    <p:sldId id="739" r:id="rId32"/>
    <p:sldId id="600" r:id="rId33"/>
    <p:sldId id="601" r:id="rId34"/>
    <p:sldId id="603" r:id="rId35"/>
    <p:sldId id="604" r:id="rId36"/>
    <p:sldId id="605" r:id="rId37"/>
    <p:sldId id="606" r:id="rId38"/>
    <p:sldId id="607" r:id="rId39"/>
    <p:sldId id="755" r:id="rId40"/>
    <p:sldId id="609" r:id="rId41"/>
    <p:sldId id="681" r:id="rId42"/>
    <p:sldId id="695" r:id="rId43"/>
    <p:sldId id="701" r:id="rId44"/>
    <p:sldId id="703" r:id="rId45"/>
    <p:sldId id="704" r:id="rId46"/>
    <p:sldId id="705" r:id="rId47"/>
    <p:sldId id="715" r:id="rId48"/>
    <p:sldId id="716" r:id="rId49"/>
    <p:sldId id="717" r:id="rId50"/>
    <p:sldId id="721" r:id="rId51"/>
    <p:sldId id="722" r:id="rId52"/>
    <p:sldId id="723" r:id="rId53"/>
    <p:sldId id="724" r:id="rId54"/>
    <p:sldId id="725" r:id="rId55"/>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4128">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3300"/>
    <a:srgbClr val="7030A0"/>
    <a:srgbClr val="99CC00"/>
    <a:srgbClr val="FFCC99"/>
    <a:srgbClr val="FFC000"/>
    <a:srgbClr val="0066FF"/>
    <a:srgbClr val="6699FF"/>
    <a:srgbClr val="00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6112" autoAdjust="0"/>
  </p:normalViewPr>
  <p:slideViewPr>
    <p:cSldViewPr>
      <p:cViewPr>
        <p:scale>
          <a:sx n="100" d="100"/>
          <a:sy n="100" d="100"/>
        </p:scale>
        <p:origin x="1896" y="34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96673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12617095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
        <p:nvSpPr>
          <p:cNvPr id="62468" name="Slide Number Placeholder 3"/>
          <p:cNvSpPr>
            <a:spLocks noGrp="1"/>
          </p:cNvSpPr>
          <p:nvPr>
            <p:ph type="sldNum" sz="quarter" idx="5"/>
          </p:nvPr>
        </p:nvSpPr>
        <p:spPr>
          <a:noFill/>
        </p:spPr>
        <p:txBody>
          <a:bodyPr/>
          <a:lstStyle/>
          <a:p>
            <a:fld id="{776991C8-B47C-453E-BA04-87A5E817F28F}" type="slidenum">
              <a:rPr lang="en-US" smtClean="0"/>
              <a:pPr/>
              <a:t>3</a:t>
            </a:fld>
            <a:endParaRPr lang="en-US" smtClean="0"/>
          </a:p>
        </p:txBody>
      </p:sp>
    </p:spTree>
    <p:extLst>
      <p:ext uri="{BB962C8B-B14F-4D97-AF65-F5344CB8AC3E}">
        <p14:creationId xmlns:p14="http://schemas.microsoft.com/office/powerpoint/2010/main" val="2394982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E2F94C95-CA6A-4D99-A895-D4296D808031}" type="slidenum">
              <a:rPr lang="en-US"/>
              <a:pPr/>
              <a:t>4</a:t>
            </a:fld>
            <a:endParaRPr lang="en-US"/>
          </a:p>
        </p:txBody>
      </p:sp>
    </p:spTree>
    <p:extLst>
      <p:ext uri="{BB962C8B-B14F-4D97-AF65-F5344CB8AC3E}">
        <p14:creationId xmlns:p14="http://schemas.microsoft.com/office/powerpoint/2010/main" val="4200727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D89E16D8-13D4-4A84-A7C9-51644C3A791E}" type="slidenum">
              <a:rPr lang="en-US" smtClean="0"/>
              <a:pPr/>
              <a:t>5</a:t>
            </a:fld>
            <a:endParaRPr lang="en-US" smtClean="0"/>
          </a:p>
        </p:txBody>
      </p:sp>
    </p:spTree>
    <p:extLst>
      <p:ext uri="{BB962C8B-B14F-4D97-AF65-F5344CB8AC3E}">
        <p14:creationId xmlns:p14="http://schemas.microsoft.com/office/powerpoint/2010/main" val="3389400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3763597-591F-4001-8FC1-F60E05A47223}" type="slidenum">
              <a:rPr lang="en-US" smtClean="0"/>
              <a:pPr/>
              <a:t>6</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54794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FAFF027-9E1D-40AB-B34A-51DCFD0E9A3F}" type="slidenum">
              <a:rPr lang="en-US" smtClean="0"/>
              <a:pPr/>
              <a:t>7</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30289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4894CFC4-6E68-450F-8AEB-1E99E5FA7578}" type="slidenum">
              <a:rPr lang="en-US" smtClean="0"/>
              <a:pPr/>
              <a:t>8</a:t>
            </a:fld>
            <a:endParaRPr lang="en-US" smtClean="0"/>
          </a:p>
        </p:txBody>
      </p:sp>
    </p:spTree>
    <p:extLst>
      <p:ext uri="{BB962C8B-B14F-4D97-AF65-F5344CB8AC3E}">
        <p14:creationId xmlns:p14="http://schemas.microsoft.com/office/powerpoint/2010/main" val="1597692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7A207985-AEDB-4238-99AF-A38446549511}" type="slidenum">
              <a:rPr lang="en-US" smtClean="0"/>
              <a:pPr/>
              <a:t>9</a:t>
            </a:fld>
            <a:endParaRPr lang="en-US" smtClean="0"/>
          </a:p>
        </p:txBody>
      </p:sp>
    </p:spTree>
    <p:extLst>
      <p:ext uri="{BB962C8B-B14F-4D97-AF65-F5344CB8AC3E}">
        <p14:creationId xmlns:p14="http://schemas.microsoft.com/office/powerpoint/2010/main" val="485494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7D56B69B-B7B5-4095-BE65-380AD86B9607}" type="slidenum">
              <a:rPr lang="en-US" smtClean="0"/>
              <a:pPr/>
              <a:t>10</a:t>
            </a:fld>
            <a:endParaRPr lang="en-US" smtClean="0"/>
          </a:p>
        </p:txBody>
      </p:sp>
    </p:spTree>
    <p:extLst>
      <p:ext uri="{BB962C8B-B14F-4D97-AF65-F5344CB8AC3E}">
        <p14:creationId xmlns:p14="http://schemas.microsoft.com/office/powerpoint/2010/main" val="3378960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a:noFill/>
        </p:spPr>
        <p:txBody>
          <a:bodyPr/>
          <a:lstStyle/>
          <a:p>
            <a:fld id="{6340BA65-25D9-4634-856B-31B30276403D}" type="slidenum">
              <a:rPr lang="en-US" smtClean="0"/>
              <a:pPr/>
              <a:t>11</a:t>
            </a:fld>
            <a:endParaRPr lang="en-US" smtClean="0"/>
          </a:p>
        </p:txBody>
      </p:sp>
    </p:spTree>
    <p:extLst>
      <p:ext uri="{BB962C8B-B14F-4D97-AF65-F5344CB8AC3E}">
        <p14:creationId xmlns:p14="http://schemas.microsoft.com/office/powerpoint/2010/main" val="274790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27504BD2-3CC7-427B-A198-68F96ED2D95A}" type="slidenum">
              <a:rPr lang="en-US" smtClean="0"/>
              <a:pPr/>
              <a:t>12</a:t>
            </a:fld>
            <a:endParaRPr lang="en-US" smtClean="0"/>
          </a:p>
        </p:txBody>
      </p:sp>
    </p:spTree>
    <p:extLst>
      <p:ext uri="{BB962C8B-B14F-4D97-AF65-F5344CB8AC3E}">
        <p14:creationId xmlns:p14="http://schemas.microsoft.com/office/powerpoint/2010/main" val="549981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C1B43AC0-026E-463A-9461-9FD59EBDBDED}" type="slidenum">
              <a:rPr lang="en-US" smtClean="0"/>
              <a:pPr/>
              <a:t>13</a:t>
            </a:fld>
            <a:endParaRPr lang="en-US" smtClean="0"/>
          </a:p>
        </p:txBody>
      </p:sp>
    </p:spTree>
    <p:extLst>
      <p:ext uri="{BB962C8B-B14F-4D97-AF65-F5344CB8AC3E}">
        <p14:creationId xmlns:p14="http://schemas.microsoft.com/office/powerpoint/2010/main" val="2579996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27A8B2D2-23E6-4B55-9283-3010B3A1E9B2}" type="slidenum">
              <a:rPr lang="en-US" smtClean="0"/>
              <a:pPr/>
              <a:t>14</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62830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86E5FC73-A68D-4CF3-9965-A948FC244A21}" type="slidenum">
              <a:rPr lang="en-US" smtClean="0"/>
              <a:pPr/>
              <a:t>15</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537580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B4A3E210-8115-472B-AD09-B181CA8FB87D}" type="slidenum">
              <a:rPr lang="en-US" smtClean="0"/>
              <a:pPr/>
              <a:t>17</a:t>
            </a:fld>
            <a:endParaRPr lang="en-US" smtClean="0"/>
          </a:p>
        </p:txBody>
      </p:sp>
    </p:spTree>
    <p:extLst>
      <p:ext uri="{BB962C8B-B14F-4D97-AF65-F5344CB8AC3E}">
        <p14:creationId xmlns:p14="http://schemas.microsoft.com/office/powerpoint/2010/main" val="1489969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FF95F0A5-C8EA-4E45-9424-BC81AE2B67EF}" type="slidenum">
              <a:rPr lang="en-US" smtClean="0"/>
              <a:pPr/>
              <a:t>18</a:t>
            </a:fld>
            <a:endParaRPr lang="en-US" smtClean="0"/>
          </a:p>
        </p:txBody>
      </p:sp>
    </p:spTree>
    <p:extLst>
      <p:ext uri="{BB962C8B-B14F-4D97-AF65-F5344CB8AC3E}">
        <p14:creationId xmlns:p14="http://schemas.microsoft.com/office/powerpoint/2010/main" val="4270960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67BDEC65-B5D0-484B-BC86-1F8ABA12DE74}" type="slidenum">
              <a:rPr lang="en-US" smtClean="0"/>
              <a:pPr/>
              <a:t>19</a:t>
            </a:fld>
            <a:endParaRPr lang="en-US" smtClean="0"/>
          </a:p>
        </p:txBody>
      </p:sp>
    </p:spTree>
    <p:extLst>
      <p:ext uri="{BB962C8B-B14F-4D97-AF65-F5344CB8AC3E}">
        <p14:creationId xmlns:p14="http://schemas.microsoft.com/office/powerpoint/2010/main" val="3595340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CE28F073-553C-4A9C-A58D-6AC855F014E7}" type="slidenum">
              <a:rPr lang="en-US" smtClean="0"/>
              <a:pPr/>
              <a:t>20</a:t>
            </a:fld>
            <a:endParaRPr lang="en-US" smtClean="0"/>
          </a:p>
        </p:txBody>
      </p:sp>
    </p:spTree>
    <p:extLst>
      <p:ext uri="{BB962C8B-B14F-4D97-AF65-F5344CB8AC3E}">
        <p14:creationId xmlns:p14="http://schemas.microsoft.com/office/powerpoint/2010/main" val="1317996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899E52DC-0A94-4140-AB64-9BBFAF5F1374}" type="slidenum">
              <a:rPr lang="en-US" smtClean="0"/>
              <a:pPr/>
              <a:t>21</a:t>
            </a:fld>
            <a:endParaRPr lang="en-US" smtClean="0"/>
          </a:p>
        </p:txBody>
      </p:sp>
    </p:spTree>
    <p:extLst>
      <p:ext uri="{BB962C8B-B14F-4D97-AF65-F5344CB8AC3E}">
        <p14:creationId xmlns:p14="http://schemas.microsoft.com/office/powerpoint/2010/main" val="717125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60819B21-2436-4BD1-B5E9-8A656F5C6FEC}" type="slidenum">
              <a:rPr lang="en-US" smtClean="0"/>
              <a:pPr/>
              <a:t>22</a:t>
            </a:fld>
            <a:endParaRPr lang="en-US" smtClean="0"/>
          </a:p>
        </p:txBody>
      </p:sp>
    </p:spTree>
    <p:extLst>
      <p:ext uri="{BB962C8B-B14F-4D97-AF65-F5344CB8AC3E}">
        <p14:creationId xmlns:p14="http://schemas.microsoft.com/office/powerpoint/2010/main" val="2046651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720C2F32-D31B-4F7D-A514-34558A3626AB}" type="slidenum">
              <a:rPr lang="en-US" smtClean="0"/>
              <a:pPr/>
              <a:t>27</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999456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59C2B31C-6E57-475E-8C1F-AD43B46B714F}" type="slidenum">
              <a:rPr lang="en-US" smtClean="0"/>
              <a:pPr/>
              <a:t>29</a:t>
            </a:fld>
            <a:endParaRPr lang="en-US" smtClean="0"/>
          </a:p>
        </p:txBody>
      </p:sp>
    </p:spTree>
    <p:extLst>
      <p:ext uri="{BB962C8B-B14F-4D97-AF65-F5344CB8AC3E}">
        <p14:creationId xmlns:p14="http://schemas.microsoft.com/office/powerpoint/2010/main" val="99355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411193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809807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522488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820475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1701A6B2-15F8-47BB-A8CC-54242ACF8AB3}" type="slidenum">
              <a:rPr lang="en-US" smtClean="0"/>
              <a:pPr/>
              <a:t>36</a:t>
            </a:fld>
            <a:endParaRPr lang="en-US" smtClean="0"/>
          </a:p>
        </p:txBody>
      </p:sp>
    </p:spTree>
    <p:extLst>
      <p:ext uri="{BB962C8B-B14F-4D97-AF65-F5344CB8AC3E}">
        <p14:creationId xmlns:p14="http://schemas.microsoft.com/office/powerpoint/2010/main" val="2156449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33B05D82-375F-4CD7-A171-3B405532AF81}" type="slidenum">
              <a:rPr lang="en-US" smtClean="0"/>
              <a:pPr/>
              <a:t>37</a:t>
            </a:fld>
            <a:endParaRPr lang="en-US" smtClean="0"/>
          </a:p>
        </p:txBody>
      </p:sp>
    </p:spTree>
    <p:extLst>
      <p:ext uri="{BB962C8B-B14F-4D97-AF65-F5344CB8AC3E}">
        <p14:creationId xmlns:p14="http://schemas.microsoft.com/office/powerpoint/2010/main" val="3936202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BF4A27AA-AABA-402D-B6D8-612B2B107EFF}" type="slidenum">
              <a:rPr lang="en-US" smtClean="0"/>
              <a:pPr/>
              <a:t>38</a:t>
            </a:fld>
            <a:endParaRPr lang="en-US" smtClean="0"/>
          </a:p>
        </p:txBody>
      </p:sp>
    </p:spTree>
    <p:extLst>
      <p:ext uri="{BB962C8B-B14F-4D97-AF65-F5344CB8AC3E}">
        <p14:creationId xmlns:p14="http://schemas.microsoft.com/office/powerpoint/2010/main" val="700681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25DE88B3-E374-442C-8885-00D967DE8431}" type="slidenum">
              <a:rPr lang="en-US" smtClean="0"/>
              <a:pPr/>
              <a:t>40</a:t>
            </a:fld>
            <a:endParaRPr lang="en-US" smtClean="0"/>
          </a:p>
        </p:txBody>
      </p:sp>
    </p:spTree>
    <p:extLst>
      <p:ext uri="{BB962C8B-B14F-4D97-AF65-F5344CB8AC3E}">
        <p14:creationId xmlns:p14="http://schemas.microsoft.com/office/powerpoint/2010/main" val="3528907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A9C2BC4-0DB9-4941-8423-237CE677B5B0}" type="slidenum">
              <a:rPr lang="en-US" smtClean="0"/>
              <a:pPr/>
              <a:t>42</a:t>
            </a:fld>
            <a:endParaRPr lang="en-US" smtClean="0"/>
          </a:p>
        </p:txBody>
      </p:sp>
    </p:spTree>
    <p:extLst>
      <p:ext uri="{BB962C8B-B14F-4D97-AF65-F5344CB8AC3E}">
        <p14:creationId xmlns:p14="http://schemas.microsoft.com/office/powerpoint/2010/main" val="37045803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8F38D2D-153F-4388-B938-80D290383DDE}" type="slidenum">
              <a:rPr lang="en-US" smtClean="0"/>
              <a:pPr/>
              <a:t>43</a:t>
            </a:fld>
            <a:endParaRPr lang="en-US" smtClean="0"/>
          </a:p>
        </p:txBody>
      </p:sp>
    </p:spTree>
    <p:extLst>
      <p:ext uri="{BB962C8B-B14F-4D97-AF65-F5344CB8AC3E}">
        <p14:creationId xmlns:p14="http://schemas.microsoft.com/office/powerpoint/2010/main" val="1310206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6BBBED8-D0AF-4AA3-881A-CF4A21571940}" type="slidenum">
              <a:rPr lang="en-US" smtClean="0"/>
              <a:pPr/>
              <a:t>44</a:t>
            </a:fld>
            <a:endParaRPr lang="en-US" smtClean="0"/>
          </a:p>
        </p:txBody>
      </p:sp>
    </p:spTree>
    <p:extLst>
      <p:ext uri="{BB962C8B-B14F-4D97-AF65-F5344CB8AC3E}">
        <p14:creationId xmlns:p14="http://schemas.microsoft.com/office/powerpoint/2010/main" val="27962602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6A45AC6-361F-48F2-AA6C-C467F3B2EA46}" type="slidenum">
              <a:rPr lang="en-US" smtClean="0"/>
              <a:pPr/>
              <a:t>45</a:t>
            </a:fld>
            <a:endParaRPr lang="en-US" smtClean="0"/>
          </a:p>
        </p:txBody>
      </p:sp>
    </p:spTree>
    <p:extLst>
      <p:ext uri="{BB962C8B-B14F-4D97-AF65-F5344CB8AC3E}">
        <p14:creationId xmlns:p14="http://schemas.microsoft.com/office/powerpoint/2010/main" val="27678736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EA10A4B-EF93-4B28-8B59-1D2F70727F5E}" type="slidenum">
              <a:rPr lang="en-US" smtClean="0"/>
              <a:pPr/>
              <a:t>46</a:t>
            </a:fld>
            <a:endParaRPr lang="en-US" smtClean="0"/>
          </a:p>
        </p:txBody>
      </p:sp>
    </p:spTree>
    <p:extLst>
      <p:ext uri="{BB962C8B-B14F-4D97-AF65-F5344CB8AC3E}">
        <p14:creationId xmlns:p14="http://schemas.microsoft.com/office/powerpoint/2010/main" val="42281059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875B4B7-6813-42BC-80AB-DB45C15C1547}" type="slidenum">
              <a:rPr lang="en-US" smtClean="0"/>
              <a:pPr/>
              <a:t>47</a:t>
            </a:fld>
            <a:endParaRPr lang="en-US" smtClean="0"/>
          </a:p>
        </p:txBody>
      </p:sp>
    </p:spTree>
    <p:extLst>
      <p:ext uri="{BB962C8B-B14F-4D97-AF65-F5344CB8AC3E}">
        <p14:creationId xmlns:p14="http://schemas.microsoft.com/office/powerpoint/2010/main" val="37571427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A9BA516-8F49-4529-A30B-C4779CB775E8}" type="slidenum">
              <a:rPr lang="en-US" smtClean="0"/>
              <a:pPr/>
              <a:t>48</a:t>
            </a:fld>
            <a:endParaRPr lang="en-US" smtClean="0"/>
          </a:p>
        </p:txBody>
      </p:sp>
    </p:spTree>
    <p:extLst>
      <p:ext uri="{BB962C8B-B14F-4D97-AF65-F5344CB8AC3E}">
        <p14:creationId xmlns:p14="http://schemas.microsoft.com/office/powerpoint/2010/main" val="41398167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0A6A0F7-EF7C-4C1C-9CCC-996BCE73F278}" type="slidenum">
              <a:rPr lang="en-US" smtClean="0"/>
              <a:pPr/>
              <a:t>49</a:t>
            </a:fld>
            <a:endParaRPr lang="en-US" smtClean="0"/>
          </a:p>
        </p:txBody>
      </p:sp>
    </p:spTree>
    <p:extLst>
      <p:ext uri="{BB962C8B-B14F-4D97-AF65-F5344CB8AC3E}">
        <p14:creationId xmlns:p14="http://schemas.microsoft.com/office/powerpoint/2010/main" val="3637902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lvl1pPr>
              <a:defRPr>
                <a:latin typeface="Tahoma" pitchFamily="34" charset="0"/>
                <a:ea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1">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52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3926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dirty="0" smtClean="0">
                <a:solidFill>
                  <a:srgbClr val="7030A0"/>
                </a:solidFill>
                <a:latin typeface="Arial Black" panose="020B0A04020102020204" pitchFamily="34" charset="0"/>
              </a:rPr>
              <a:t>/54: </a:t>
            </a:r>
            <a:r>
              <a:rPr lang="en-US" sz="1200" b="0" i="0" dirty="0" smtClean="0">
                <a:solidFill>
                  <a:srgbClr val="7030A0"/>
                </a:solidFill>
                <a:latin typeface="Arial Black" panose="020B0A04020102020204" pitchFamily="34" charset="0"/>
              </a:rPr>
              <a:t>Topic 2.1 – Binary Choice Models</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22987408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timing>
    <p:tnLst>
      <p:par>
        <p:cTn id="1" dur="indefinite" restart="never" nodeType="tmRoot"/>
      </p:par>
    </p:tnLst>
  </p:timing>
  <p:txStyles>
    <p:titleStyle>
      <a:lvl1pPr algn="ctr" rtl="0" fontAlgn="base">
        <a:spcBef>
          <a:spcPct val="0"/>
        </a:spcBef>
        <a:spcAft>
          <a:spcPct val="0"/>
        </a:spcAft>
        <a:defRPr sz="3200" b="1">
          <a:solidFill>
            <a:srgbClr val="7030A0"/>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Tahoma" pitchFamily="34" charset="0"/>
          <a:ea typeface="Tahoma" pitchFamily="34" charset="0"/>
          <a:cs typeface="Tahoma"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Tahoma" pitchFamily="34" charset="0"/>
          <a:ea typeface="Tahoma" pitchFamily="34" charset="0"/>
          <a:cs typeface="Tahoma"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Tahoma" pitchFamily="34" charset="0"/>
          <a:ea typeface="Tahoma" pitchFamily="34" charset="0"/>
          <a:cs typeface="Tahoma"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Tahoma" pitchFamily="34" charset="0"/>
          <a:ea typeface="Tahoma" pitchFamily="34" charset="0"/>
          <a:cs typeface="Tahoma"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Tahoma" pitchFamily="34" charset="0"/>
          <a:ea typeface="Tahoma" pitchFamily="34" charset="0"/>
          <a:cs typeface="Tahoma"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4.wmf"/><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6.wmf"/><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20.png"/><Relationship Id="rId4" Type="http://schemas.openxmlformats.org/officeDocument/2006/relationships/image" Target="../media/image19.wmf"/></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25.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6.wmf"/><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7.wmf"/><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28.w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image" Target="../media/image29.wmf"/><Relationship Id="rId4" Type="http://schemas.openxmlformats.org/officeDocument/2006/relationships/oleObject" Target="../embeddings/oleObject10.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32.wmf"/><Relationship Id="rId4" Type="http://schemas.openxmlformats.org/officeDocument/2006/relationships/oleObject" Target="../embeddings/oleObject11.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33.wmf"/><Relationship Id="rId4" Type="http://schemas.openxmlformats.org/officeDocument/2006/relationships/oleObject" Target="../embeddings/oleObject12.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4.wmf"/><Relationship Id="rId4" Type="http://schemas.openxmlformats.org/officeDocument/2006/relationships/oleObject" Target="../embeddings/oleObject13.bin"/></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567535"/>
            <a:ext cx="3909359" cy="461665"/>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2.1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Binary Choice Models</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39661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714500"/>
            <a:ext cx="4040188" cy="4305300"/>
          </a:xfrm>
        </p:spPr>
        <p:txBody>
          <a:bodyPr/>
          <a:lstStyle/>
          <a:p>
            <a:endParaRPr lang="en-US" sz="1600" dirty="0" smtClean="0"/>
          </a:p>
          <a:p>
            <a:r>
              <a:rPr lang="en-US" sz="1400" dirty="0" smtClean="0"/>
              <a:t>Random Utility</a:t>
            </a:r>
          </a:p>
          <a:p>
            <a:r>
              <a:rPr lang="en-US" sz="1400" dirty="0" smtClean="0"/>
              <a:t>Maximum Likelihood</a:t>
            </a:r>
          </a:p>
          <a:p>
            <a:r>
              <a:rPr lang="en-US" sz="1400" dirty="0" smtClean="0"/>
              <a:t>Parametric Model</a:t>
            </a:r>
          </a:p>
          <a:p>
            <a:r>
              <a:rPr lang="en-US" sz="1400" dirty="0" smtClean="0"/>
              <a:t>Partial Effect</a:t>
            </a:r>
          </a:p>
          <a:p>
            <a:r>
              <a:rPr lang="en-US" sz="1400" dirty="0" smtClean="0"/>
              <a:t>Average Partial Effect</a:t>
            </a:r>
          </a:p>
          <a:p>
            <a:r>
              <a:rPr lang="en-US" sz="1400" dirty="0" smtClean="0"/>
              <a:t>Odds Ratio</a:t>
            </a:r>
          </a:p>
          <a:p>
            <a:r>
              <a:rPr lang="en-US" sz="1400" dirty="0" smtClean="0"/>
              <a:t>Linear Probability Model</a:t>
            </a:r>
          </a:p>
          <a:p>
            <a:r>
              <a:rPr lang="en-US" sz="1400" dirty="0" smtClean="0"/>
              <a:t>Cluster Correction</a:t>
            </a:r>
          </a:p>
          <a:p>
            <a:r>
              <a:rPr lang="en-US" sz="1400" dirty="0" smtClean="0"/>
              <a:t>Pseudo R squared</a:t>
            </a:r>
          </a:p>
          <a:p>
            <a:r>
              <a:rPr lang="en-US" sz="1400" dirty="0" smtClean="0"/>
              <a:t>Likelihood Ratio, Wald, LM</a:t>
            </a:r>
          </a:p>
          <a:p>
            <a:r>
              <a:rPr lang="en-US" sz="1400" dirty="0" smtClean="0"/>
              <a:t>Exclusion </a:t>
            </a:r>
            <a:r>
              <a:rPr lang="en-US" sz="1400" dirty="0" smtClean="0"/>
              <a:t>Restrictions</a:t>
            </a:r>
          </a:p>
          <a:p>
            <a:r>
              <a:rPr lang="en-US" sz="1400" dirty="0" smtClean="0"/>
              <a:t>Incoherent Model</a:t>
            </a:r>
            <a:endParaRPr lang="en-US" sz="1400" dirty="0"/>
          </a:p>
        </p:txBody>
      </p:sp>
      <p:sp>
        <p:nvSpPr>
          <p:cNvPr id="5" name="Text Placeholder 4"/>
          <p:cNvSpPr>
            <a:spLocks noGrp="1"/>
          </p:cNvSpPr>
          <p:nvPr>
            <p:ph type="body" sz="quarter" idx="3"/>
          </p:nvPr>
        </p:nvSpPr>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716086"/>
            <a:ext cx="4041775" cy="4303713"/>
          </a:xfrm>
        </p:spPr>
        <p:txBody>
          <a:bodyPr/>
          <a:lstStyle/>
          <a:p>
            <a:endParaRPr lang="en-US" sz="1600" dirty="0" smtClean="0"/>
          </a:p>
          <a:p>
            <a:r>
              <a:rPr lang="en-US" sz="1400" dirty="0" err="1" smtClean="0"/>
              <a:t>Probit</a:t>
            </a:r>
            <a:endParaRPr lang="en-US" sz="1400" dirty="0" smtClean="0"/>
          </a:p>
          <a:p>
            <a:r>
              <a:rPr lang="en-US" sz="1400" dirty="0" smtClean="0"/>
              <a:t>Logit</a:t>
            </a:r>
          </a:p>
          <a:p>
            <a:r>
              <a:rPr lang="en-US" sz="1400" dirty="0" smtClean="0"/>
              <a:t>Bivariate </a:t>
            </a:r>
            <a:r>
              <a:rPr lang="en-US" sz="1400" dirty="0" err="1" smtClean="0"/>
              <a:t>Probit</a:t>
            </a:r>
            <a:endParaRPr lang="en-US" sz="1400" dirty="0" smtClean="0"/>
          </a:p>
          <a:p>
            <a:r>
              <a:rPr lang="en-US" sz="1400" dirty="0" smtClean="0"/>
              <a:t>Recursive Bivariate </a:t>
            </a:r>
            <a:r>
              <a:rPr lang="en-US" sz="1400" dirty="0" err="1" smtClean="0"/>
              <a:t>Probit</a:t>
            </a:r>
            <a:endParaRPr lang="en-US" sz="1400" dirty="0" smtClean="0"/>
          </a:p>
          <a:p>
            <a:r>
              <a:rPr lang="en-US" sz="1400" dirty="0" smtClean="0"/>
              <a:t>Panel </a:t>
            </a:r>
            <a:r>
              <a:rPr lang="en-US" sz="1400" dirty="0" err="1" smtClean="0"/>
              <a:t>Probit</a:t>
            </a:r>
            <a:endParaRPr lang="en-US" sz="1400" dirty="0"/>
          </a:p>
        </p:txBody>
      </p:sp>
    </p:spTree>
    <p:extLst>
      <p:ext uri="{BB962C8B-B14F-4D97-AF65-F5344CB8AC3E}">
        <p14:creationId xmlns:p14="http://schemas.microsoft.com/office/powerpoint/2010/main" val="14805534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533400" y="990600"/>
            <a:ext cx="8229600" cy="530225"/>
          </a:xfrm>
        </p:spPr>
        <p:txBody>
          <a:bodyPr/>
          <a:lstStyle/>
          <a:p>
            <a:pPr algn="ctr" eaLnBrk="1" hangingPunct="1"/>
            <a:r>
              <a:rPr lang="en-US" smtClean="0"/>
              <a:t>Central Proposition</a:t>
            </a:r>
            <a:br>
              <a:rPr lang="en-US" smtClean="0"/>
            </a:br>
            <a:r>
              <a:rPr lang="en-US" smtClean="0"/>
              <a:t>A Utility Based Approach</a:t>
            </a:r>
          </a:p>
        </p:txBody>
      </p:sp>
      <p:sp>
        <p:nvSpPr>
          <p:cNvPr id="13315" name="Content Placeholder 2"/>
          <p:cNvSpPr>
            <a:spLocks noGrp="1"/>
          </p:cNvSpPr>
          <p:nvPr>
            <p:ph idx="4294967295"/>
          </p:nvPr>
        </p:nvSpPr>
        <p:spPr>
          <a:xfrm>
            <a:off x="838200" y="1600200"/>
            <a:ext cx="7848600" cy="3276600"/>
          </a:xfrm>
        </p:spPr>
        <p:txBody>
          <a:bodyPr/>
          <a:lstStyle/>
          <a:p>
            <a:pPr eaLnBrk="1" hangingPunct="1"/>
            <a:r>
              <a:rPr lang="en-US" sz="2000" smtClean="0">
                <a:latin typeface="Arial" charset="0"/>
              </a:rPr>
              <a:t>Observed outcomes partially reveal underlying preferences</a:t>
            </a:r>
          </a:p>
          <a:p>
            <a:pPr eaLnBrk="1" hangingPunct="1"/>
            <a:r>
              <a:rPr lang="en-US" sz="2000" smtClean="0">
                <a:latin typeface="Arial" charset="0"/>
              </a:rPr>
              <a:t>There exists an underlying preference scale defined over alternatives, U*(choices)</a:t>
            </a:r>
          </a:p>
          <a:p>
            <a:pPr eaLnBrk="1" hangingPunct="1"/>
            <a:r>
              <a:rPr lang="en-US" sz="2000" smtClean="0">
                <a:latin typeface="Arial" charset="0"/>
              </a:rPr>
              <a:t>Revelation of preferences between two choices labeled 0 and 1 reveals the ranking of the underlying utility</a:t>
            </a:r>
          </a:p>
          <a:p>
            <a:pPr lvl="1" eaLnBrk="1" hangingPunct="1"/>
            <a:r>
              <a:rPr lang="en-US" sz="2000" smtClean="0">
                <a:latin typeface="Arial" charset="0"/>
              </a:rPr>
              <a:t>     U*(choice 1) &gt;  U*(choice 0)               Choose 1</a:t>
            </a:r>
          </a:p>
          <a:p>
            <a:pPr lvl="1" eaLnBrk="1" hangingPunct="1"/>
            <a:r>
              <a:rPr lang="en-US" sz="2000" smtClean="0">
                <a:latin typeface="Arial" charset="0"/>
              </a:rPr>
              <a:t>     U*(choice 1) </a:t>
            </a:r>
            <a:r>
              <a:rPr lang="en-US" sz="2000" u="sng" smtClean="0">
                <a:latin typeface="Arial" charset="0"/>
              </a:rPr>
              <a:t>&lt;</a:t>
            </a:r>
            <a:r>
              <a:rPr lang="en-US" sz="2000" smtClean="0">
                <a:latin typeface="Arial" charset="0"/>
              </a:rPr>
              <a:t>  U*(choice 0)               Choose 0</a:t>
            </a:r>
          </a:p>
          <a:p>
            <a:r>
              <a:rPr lang="en-US" sz="2000" smtClean="0">
                <a:latin typeface="Arial" charset="0"/>
              </a:rPr>
              <a:t>Net utility = U = U*(choice 1) - U*(choice 0).  U  &gt; 0  =&gt; choice 1</a:t>
            </a:r>
          </a:p>
        </p:txBody>
      </p:sp>
      <p:cxnSp>
        <p:nvCxnSpPr>
          <p:cNvPr id="5" name="Straight Arrow Connector 4"/>
          <p:cNvCxnSpPr/>
          <p:nvPr/>
        </p:nvCxnSpPr>
        <p:spPr bwMode="auto">
          <a:xfrm>
            <a:off x="5334000" y="3886200"/>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cxnSp>
        <p:nvCxnSpPr>
          <p:cNvPr id="6" name="Straight Arrow Connector 5"/>
          <p:cNvCxnSpPr/>
          <p:nvPr/>
        </p:nvCxnSpPr>
        <p:spPr bwMode="auto">
          <a:xfrm>
            <a:off x="5334000" y="3505200"/>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pic>
        <p:nvPicPr>
          <p:cNvPr id="504833" name="Picture 1"/>
          <p:cNvPicPr>
            <a:picLocks noChangeAspect="1" noChangeArrowheads="1"/>
          </p:cNvPicPr>
          <p:nvPr/>
        </p:nvPicPr>
        <p:blipFill>
          <a:blip r:embed="rId3"/>
          <a:srcRect/>
          <a:stretch>
            <a:fillRect/>
          </a:stretch>
        </p:blipFill>
        <p:spPr bwMode="auto">
          <a:xfrm>
            <a:off x="2362200" y="4648200"/>
            <a:ext cx="4358438" cy="175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304800" y="1219200"/>
            <a:ext cx="8229600" cy="381000"/>
          </a:xfrm>
        </p:spPr>
        <p:txBody>
          <a:bodyPr/>
          <a:lstStyle/>
          <a:p>
            <a:pPr algn="ctr" eaLnBrk="1" hangingPunct="1"/>
            <a:r>
              <a:rPr lang="en-US" sz="3600" b="1" dirty="0" smtClean="0"/>
              <a:t>Binary Outcome: Visit Doctor</a:t>
            </a:r>
            <a:br>
              <a:rPr lang="en-US" sz="3600" b="1" dirty="0" smtClean="0"/>
            </a:br>
            <a:r>
              <a:rPr lang="en-US" sz="2000" b="1" dirty="0" smtClean="0">
                <a:latin typeface="Tahoma" pitchFamily="34" charset="0"/>
                <a:ea typeface="Tahoma" pitchFamily="34" charset="0"/>
                <a:cs typeface="Tahoma" pitchFamily="34" charset="0"/>
              </a:rPr>
              <a:t>In the </a:t>
            </a:r>
            <a:r>
              <a:rPr lang="en-US" sz="2000" b="1" dirty="0" smtClean="0">
                <a:latin typeface="Tahoma" pitchFamily="34" charset="0"/>
                <a:ea typeface="Tahoma" pitchFamily="34" charset="0"/>
                <a:cs typeface="Tahoma" pitchFamily="34" charset="0"/>
              </a:rPr>
              <a:t>1994 </a:t>
            </a:r>
            <a:r>
              <a:rPr lang="en-US" sz="2000" b="1" dirty="0" smtClean="0">
                <a:latin typeface="Tahoma" pitchFamily="34" charset="0"/>
                <a:ea typeface="Tahoma" pitchFamily="34" charset="0"/>
                <a:cs typeface="Tahoma" pitchFamily="34" charset="0"/>
              </a:rPr>
              <a:t>year of the GSOEP, </a:t>
            </a:r>
            <a:r>
              <a:rPr lang="en-US" sz="2000" b="1" dirty="0" smtClean="0">
                <a:latin typeface="Tahoma" pitchFamily="34" charset="0"/>
                <a:ea typeface="Tahoma" pitchFamily="34" charset="0"/>
                <a:cs typeface="Tahoma" pitchFamily="34" charset="0"/>
              </a:rPr>
              <a:t>2222 </a:t>
            </a:r>
            <a:r>
              <a:rPr lang="en-US" sz="2000" b="1" dirty="0" smtClean="0">
                <a:latin typeface="Tahoma" pitchFamily="34" charset="0"/>
                <a:ea typeface="Tahoma" pitchFamily="34" charset="0"/>
                <a:cs typeface="Tahoma" pitchFamily="34" charset="0"/>
              </a:rPr>
              <a:t>of </a:t>
            </a:r>
            <a:r>
              <a:rPr lang="en-US" sz="2000" b="1" dirty="0" smtClean="0">
                <a:latin typeface="Tahoma" pitchFamily="34" charset="0"/>
                <a:ea typeface="Tahoma" pitchFamily="34" charset="0"/>
                <a:cs typeface="Tahoma" pitchFamily="34" charset="0"/>
              </a:rPr>
              <a:t>3377</a:t>
            </a:r>
            <a:r>
              <a:rPr lang="en-US" sz="2000" b="1" dirty="0" smtClean="0">
                <a:latin typeface="Tahoma" pitchFamily="34" charset="0"/>
                <a:ea typeface="Tahoma" pitchFamily="34" charset="0"/>
                <a:cs typeface="Tahoma" pitchFamily="34" charset="0"/>
              </a:rPr>
              <a:t/>
            </a:r>
            <a:br>
              <a:rPr lang="en-US" sz="2000" b="1" dirty="0" smtClean="0">
                <a:latin typeface="Tahoma" pitchFamily="34" charset="0"/>
                <a:ea typeface="Tahoma" pitchFamily="34" charset="0"/>
                <a:cs typeface="Tahoma" pitchFamily="34" charset="0"/>
              </a:rPr>
            </a:br>
            <a:r>
              <a:rPr lang="en-US" sz="2000" b="1" dirty="0" smtClean="0">
                <a:latin typeface="Tahoma" pitchFamily="34" charset="0"/>
                <a:ea typeface="Tahoma" pitchFamily="34" charset="0"/>
                <a:cs typeface="Tahoma" pitchFamily="34" charset="0"/>
              </a:rPr>
              <a:t> individuals visited the doctor at least once.</a:t>
            </a:r>
          </a:p>
        </p:txBody>
      </p:sp>
      <p:pic>
        <p:nvPicPr>
          <p:cNvPr id="551937" name="Picture 1"/>
          <p:cNvPicPr>
            <a:picLocks noChangeAspect="1" noChangeArrowheads="1"/>
          </p:cNvPicPr>
          <p:nvPr/>
        </p:nvPicPr>
        <p:blipFill>
          <a:blip r:embed="rId3"/>
          <a:srcRect/>
          <a:stretch>
            <a:fillRect/>
          </a:stretch>
        </p:blipFill>
        <p:spPr bwMode="auto">
          <a:xfrm>
            <a:off x="914400" y="1676400"/>
            <a:ext cx="7316421" cy="4851708"/>
          </a:xfrm>
          <a:prstGeom prst="rect">
            <a:avLst/>
          </a:prstGeom>
          <a:noFill/>
          <a:ln w="9525">
            <a:noFill/>
            <a:miter lim="800000"/>
            <a:headEnd/>
            <a:tailEnd/>
          </a:ln>
          <a:effectLst/>
        </p:spPr>
      </p:pic>
    </p:spTree>
    <p:extLst>
      <p:ext uri="{BB962C8B-B14F-4D97-AF65-F5344CB8AC3E}">
        <p14:creationId xmlns:p14="http://schemas.microsoft.com/office/powerpoint/2010/main" val="315990743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81000" y="914400"/>
            <a:ext cx="8458200" cy="530225"/>
          </a:xfrm>
        </p:spPr>
        <p:txBody>
          <a:bodyPr/>
          <a:lstStyle/>
          <a:p>
            <a:pPr algn="ctr" eaLnBrk="1" hangingPunct="1"/>
            <a:r>
              <a:rPr lang="en-US" dirty="0" smtClean="0"/>
              <a:t>A Random Utility Model for </a:t>
            </a:r>
            <a:br>
              <a:rPr lang="en-US" dirty="0" smtClean="0"/>
            </a:br>
            <a:r>
              <a:rPr lang="en-US" dirty="0" smtClean="0"/>
              <a:t>the Binary Choice</a:t>
            </a:r>
          </a:p>
        </p:txBody>
      </p:sp>
      <p:sp>
        <p:nvSpPr>
          <p:cNvPr id="18435" name="Rectangle 3"/>
          <p:cNvSpPr>
            <a:spLocks noGrp="1" noChangeArrowheads="1"/>
          </p:cNvSpPr>
          <p:nvPr>
            <p:ph type="body" idx="4294967295"/>
          </p:nvPr>
        </p:nvSpPr>
        <p:spPr>
          <a:xfrm>
            <a:off x="990600" y="1676400"/>
            <a:ext cx="7696200" cy="4530725"/>
          </a:xfrm>
        </p:spPr>
        <p:txBody>
          <a:bodyPr/>
          <a:lstStyle/>
          <a:p>
            <a:pPr eaLnBrk="1" hangingPunct="1">
              <a:lnSpc>
                <a:spcPct val="90000"/>
              </a:lnSpc>
            </a:pPr>
            <a:r>
              <a:rPr lang="en-US" sz="2000" dirty="0" smtClean="0">
                <a:latin typeface="Arial" charset="0"/>
              </a:rPr>
              <a:t>Yes or </a:t>
            </a:r>
            <a:r>
              <a:rPr lang="en-US" sz="2000" smtClean="0">
                <a:latin typeface="Arial" charset="0"/>
              </a:rPr>
              <a:t>No decision |  Visit or not visit the doctor</a:t>
            </a:r>
            <a:r>
              <a:rPr lang="en-US" sz="2000" dirty="0" smtClean="0">
                <a:latin typeface="Arial" charset="0"/>
              </a:rPr>
              <a:t/>
            </a:r>
            <a:br>
              <a:rPr lang="en-US" sz="2000" dirty="0" smtClean="0">
                <a:latin typeface="Arial" charset="0"/>
              </a:rPr>
            </a:br>
            <a:endParaRPr lang="en-US" sz="2000" dirty="0" smtClean="0">
              <a:latin typeface="Arial" charset="0"/>
            </a:endParaRPr>
          </a:p>
          <a:p>
            <a:pPr eaLnBrk="1" hangingPunct="1">
              <a:lnSpc>
                <a:spcPct val="90000"/>
              </a:lnSpc>
            </a:pPr>
            <a:r>
              <a:rPr lang="en-US" sz="2000" dirty="0" smtClean="0">
                <a:latin typeface="Arial" charset="0"/>
              </a:rPr>
              <a:t>Model:  Net utility of visit at </a:t>
            </a:r>
            <a:r>
              <a:rPr lang="en-US" sz="2000" smtClean="0">
                <a:latin typeface="Arial" charset="0"/>
              </a:rPr>
              <a:t>least once</a:t>
            </a:r>
          </a:p>
          <a:p>
            <a:pPr eaLnBrk="1" hangingPunct="1">
              <a:lnSpc>
                <a:spcPct val="90000"/>
              </a:lnSpc>
              <a:buNone/>
            </a:pPr>
            <a:endParaRPr lang="en-US" sz="2000" smtClean="0">
              <a:latin typeface="Arial" charset="0"/>
            </a:endParaRPr>
          </a:p>
          <a:p>
            <a:pPr>
              <a:lnSpc>
                <a:spcPct val="90000"/>
              </a:lnSpc>
            </a:pPr>
            <a:r>
              <a:rPr lang="en-US" sz="2000" smtClean="0">
                <a:latin typeface="Arial" charset="0"/>
              </a:rPr>
              <a:t>Net utility depends on observables and unobservables</a:t>
            </a:r>
            <a:r>
              <a:rPr lang="en-US" sz="2000" dirty="0" smtClean="0">
                <a:latin typeface="Arial" charset="0"/>
              </a:rPr>
              <a:t/>
            </a:r>
            <a:br>
              <a:rPr lang="en-US" sz="2000" dirty="0" smtClean="0">
                <a:latin typeface="Arial" charset="0"/>
              </a:rPr>
            </a:br>
            <a:endParaRPr lang="en-US" sz="2000" dirty="0" smtClean="0">
              <a:latin typeface="Arial" charset="0"/>
            </a:endParaRPr>
          </a:p>
          <a:p>
            <a:pPr>
              <a:lnSpc>
                <a:spcPct val="90000"/>
              </a:lnSpc>
              <a:buNone/>
            </a:pPr>
            <a:r>
              <a:rPr lang="en-US" sz="2000" smtClean="0">
                <a:latin typeface="Arial" charset="0"/>
              </a:rPr>
              <a:t>     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Net utility = U*</a:t>
            </a:r>
            <a:r>
              <a:rPr lang="en-US" sz="2000" baseline="-25000" smtClean="0">
                <a:latin typeface="Arial" charset="0"/>
                <a:sym typeface="Symbol" pitchFamily="18" charset="2"/>
              </a:rPr>
              <a:t>visit</a:t>
            </a:r>
            <a:r>
              <a:rPr lang="en-US" sz="2000" smtClean="0">
                <a:latin typeface="Arial" charset="0"/>
                <a:sym typeface="Symbol" pitchFamily="18" charset="2"/>
              </a:rPr>
              <a:t> – U*</a:t>
            </a:r>
            <a:r>
              <a:rPr lang="en-US" sz="2000" baseline="-25000" smtClean="0">
                <a:latin typeface="Arial" charset="0"/>
                <a:sym typeface="Symbol" pitchFamily="18" charset="2"/>
              </a:rPr>
              <a:t>not visit</a:t>
            </a:r>
          </a:p>
          <a:p>
            <a:pPr>
              <a:lnSpc>
                <a:spcPct val="90000"/>
              </a:lnSpc>
              <a:buNone/>
            </a:pPr>
            <a:endParaRPr lang="en-US" sz="2000" baseline="-25000" smtClean="0">
              <a:latin typeface="Arial" charset="0"/>
              <a:sym typeface="Symbol" pitchFamily="18" charset="2"/>
            </a:endParaRPr>
          </a:p>
          <a:p>
            <a:pPr>
              <a:lnSpc>
                <a:spcPct val="90000"/>
              </a:lnSpc>
              <a:buNone/>
            </a:pPr>
            <a:r>
              <a:rPr lang="en-US" sz="2000" baseline="-25000" smtClean="0">
                <a:latin typeface="Arial" charset="0"/>
                <a:sym typeface="Symbol" pitchFamily="18" charset="2"/>
              </a:rPr>
              <a:t>        </a:t>
            </a:r>
            <a:r>
              <a:rPr lang="en-US" sz="2000" smtClean="0">
                <a:latin typeface="Arial" charset="0"/>
              </a:rPr>
              <a:t>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 + </a:t>
            </a:r>
            <a:r>
              <a:rPr lang="en-US" sz="2000" baseline="-25000" dirty="0" smtClean="0">
                <a:latin typeface="Arial" charset="0"/>
                <a:sym typeface="Symbol" pitchFamily="18" charset="2"/>
              </a:rPr>
              <a:t>1</a:t>
            </a:r>
            <a:r>
              <a:rPr lang="en-US" sz="2000" dirty="0" smtClean="0">
                <a:latin typeface="Arial" charset="0"/>
                <a:sym typeface="Symbol" pitchFamily="18" charset="2"/>
              </a:rPr>
              <a:t>Age + </a:t>
            </a:r>
            <a:r>
              <a:rPr lang="en-US" sz="2000" baseline="-25000" dirty="0" smtClean="0">
                <a:latin typeface="Arial" charset="0"/>
                <a:sym typeface="Symbol" pitchFamily="18" charset="2"/>
              </a:rPr>
              <a:t>2</a:t>
            </a:r>
            <a:r>
              <a:rPr lang="en-US" sz="2000" dirty="0" smtClean="0">
                <a:latin typeface="Arial" charset="0"/>
                <a:sym typeface="Symbol" pitchFamily="18" charset="2"/>
              </a:rPr>
              <a:t>Income </a:t>
            </a:r>
            <a:r>
              <a:rPr lang="en-US" sz="2000" smtClean="0">
                <a:latin typeface="Arial" charset="0"/>
                <a:sym typeface="Symbol" pitchFamily="18" charset="2"/>
              </a:rPr>
              <a:t>+ </a:t>
            </a:r>
            <a:r>
              <a:rPr lang="en-US" sz="2000" baseline="-25000" smtClean="0">
                <a:latin typeface="Arial" charset="0"/>
                <a:sym typeface="Symbol" pitchFamily="18" charset="2"/>
              </a:rPr>
              <a:t>3</a:t>
            </a:r>
            <a:r>
              <a:rPr lang="en-US" sz="2000" smtClean="0">
                <a:latin typeface="Arial" charset="0"/>
                <a:sym typeface="Symbol" pitchFamily="18" charset="2"/>
              </a:rPr>
              <a:t>Sex </a:t>
            </a:r>
            <a:r>
              <a:rPr lang="en-US" sz="2000" dirty="0" smtClean="0">
                <a:latin typeface="Arial" charset="0"/>
                <a:sym typeface="Symbol" pitchFamily="18" charset="2"/>
              </a:rPr>
              <a:t>+ </a:t>
            </a:r>
          </a:p>
          <a:p>
            <a:pPr eaLnBrk="1" hangingPunct="1">
              <a:lnSpc>
                <a:spcPct val="90000"/>
              </a:lnSpc>
              <a:buFont typeface="Wingdings" pitchFamily="2" charset="2"/>
              <a:buNone/>
            </a:pPr>
            <a:r>
              <a:rPr lang="en-US" sz="2000" dirty="0" smtClean="0">
                <a:latin typeface="Arial" charset="0"/>
                <a:sym typeface="Symbol" pitchFamily="18" charset="2"/>
              </a:rPr>
              <a:t>    </a:t>
            </a:r>
            <a:br>
              <a:rPr lang="en-US" sz="2000" dirty="0" smtClean="0">
                <a:latin typeface="Arial" charset="0"/>
                <a:sym typeface="Symbol" pitchFamily="18" charset="2"/>
              </a:rPr>
            </a:br>
            <a:r>
              <a:rPr lang="en-US" sz="2000" dirty="0" smtClean="0">
                <a:latin typeface="Arial" charset="0"/>
                <a:sym typeface="Symbol" pitchFamily="18" charset="2"/>
              </a:rPr>
              <a:t>Choose </a:t>
            </a:r>
            <a:r>
              <a:rPr lang="en-US" sz="2000" smtClean="0">
                <a:latin typeface="Arial" charset="0"/>
                <a:sym typeface="Symbol" pitchFamily="18" charset="2"/>
              </a:rPr>
              <a:t>to visit at least once </a:t>
            </a:r>
            <a:r>
              <a:rPr lang="en-US" sz="2000" dirty="0" smtClean="0">
                <a:latin typeface="Arial" charset="0"/>
                <a:sym typeface="Symbol" pitchFamily="18" charset="2"/>
              </a:rPr>
              <a:t>if net utility </a:t>
            </a:r>
            <a:r>
              <a:rPr lang="en-US" sz="2000" smtClean="0">
                <a:latin typeface="Arial" charset="0"/>
                <a:sym typeface="Symbol" pitchFamily="18" charset="2"/>
              </a:rPr>
              <a:t>is positive</a:t>
            </a:r>
            <a:br>
              <a:rPr lang="en-US" sz="2000" smtClean="0">
                <a:latin typeface="Arial" charset="0"/>
                <a:sym typeface="Symbol" pitchFamily="18" charset="2"/>
              </a:rPr>
            </a:br>
            <a:endParaRPr lang="en-US" sz="2000" dirty="0" smtClean="0">
              <a:latin typeface="Arial" charset="0"/>
            </a:endParaRPr>
          </a:p>
          <a:p>
            <a:pPr eaLnBrk="1" hangingPunct="1">
              <a:lnSpc>
                <a:spcPct val="90000"/>
              </a:lnSpc>
            </a:pPr>
            <a:r>
              <a:rPr lang="en-US" sz="2000" smtClean="0">
                <a:latin typeface="Arial" charset="0"/>
              </a:rPr>
              <a:t>Observed Data</a:t>
            </a:r>
            <a:r>
              <a:rPr lang="en-US" sz="2000" dirty="0" smtClean="0">
                <a:latin typeface="Arial" charset="0"/>
              </a:rPr>
              <a:t>:  </a:t>
            </a:r>
            <a:r>
              <a:rPr lang="en-US" sz="2000" b="1" dirty="0" smtClean="0">
                <a:latin typeface="Arial" charset="0"/>
              </a:rPr>
              <a:t>X</a:t>
            </a:r>
            <a:r>
              <a:rPr lang="en-US" sz="2000" dirty="0" smtClean="0">
                <a:latin typeface="Arial" charset="0"/>
              </a:rPr>
              <a:t> 	</a:t>
            </a:r>
            <a:r>
              <a:rPr lang="en-US" sz="2000" smtClean="0">
                <a:latin typeface="Arial" charset="0"/>
              </a:rPr>
              <a:t>=  Age, Income, Sex</a:t>
            </a:r>
            <a:endParaRPr lang="en-US" sz="2000" dirty="0" smtClean="0">
              <a:latin typeface="Arial" charset="0"/>
            </a:endParaRPr>
          </a:p>
          <a:p>
            <a:pPr eaLnBrk="1" hangingPunct="1">
              <a:lnSpc>
                <a:spcPct val="90000"/>
              </a:lnSpc>
              <a:buFont typeface="Wingdings" pitchFamily="2" charset="2"/>
              <a:buNone/>
            </a:pPr>
            <a:r>
              <a:rPr lang="en-US" sz="2000" dirty="0" smtClean="0">
                <a:latin typeface="Arial" charset="0"/>
              </a:rPr>
              <a:t>		</a:t>
            </a:r>
            <a:r>
              <a:rPr lang="en-US" sz="2000" smtClean="0">
                <a:latin typeface="Arial" charset="0"/>
              </a:rPr>
              <a:t>   	      </a:t>
            </a:r>
            <a:r>
              <a:rPr lang="en-US" sz="2000" b="1" smtClean="0">
                <a:latin typeface="Arial" charset="0"/>
              </a:rPr>
              <a:t>y</a:t>
            </a:r>
            <a:r>
              <a:rPr lang="en-US" sz="2000" smtClean="0">
                <a:latin typeface="Arial" charset="0"/>
              </a:rPr>
              <a:t>  </a:t>
            </a:r>
            <a:r>
              <a:rPr lang="en-US" sz="2000" dirty="0" smtClean="0">
                <a:latin typeface="Arial" charset="0"/>
              </a:rPr>
              <a:t>	</a:t>
            </a:r>
            <a:r>
              <a:rPr lang="en-US" sz="2000" smtClean="0">
                <a:latin typeface="Arial" charset="0"/>
              </a:rPr>
              <a:t>=  1 if </a:t>
            </a:r>
            <a:r>
              <a:rPr lang="en-US" sz="2000" dirty="0" smtClean="0">
                <a:latin typeface="Arial" charset="0"/>
              </a:rPr>
              <a:t>choose visit</a:t>
            </a:r>
            <a:r>
              <a:rPr lang="en-US" sz="2000" dirty="0" smtClean="0"/>
              <a:t>, </a:t>
            </a:r>
            <a:r>
              <a:rPr lang="en-US" sz="2000" smtClean="0">
                <a:sym typeface="Wingdings" pitchFamily="2" charset="2"/>
              </a:rPr>
              <a:t> </a:t>
            </a:r>
            <a:r>
              <a:rPr lang="en-US" sz="2000" smtClean="0">
                <a:latin typeface="Arial" charset="0"/>
              </a:rPr>
              <a:t>U</a:t>
            </a:r>
            <a:r>
              <a:rPr lang="en-US" sz="2000" baseline="-25000" smtClean="0">
                <a:latin typeface="Arial" charset="0"/>
              </a:rPr>
              <a:t>doctor</a:t>
            </a:r>
            <a:r>
              <a:rPr lang="en-US" sz="2000" smtClean="0">
                <a:latin typeface="Arial" charset="0"/>
              </a:rPr>
              <a:t> </a:t>
            </a:r>
            <a:r>
              <a:rPr lang="en-US" sz="2000" dirty="0" smtClean="0">
                <a:latin typeface="Arial" charset="0"/>
              </a:rPr>
              <a:t>&gt; 0, 0 if not.</a:t>
            </a:r>
          </a:p>
        </p:txBody>
      </p:sp>
      <p:cxnSp>
        <p:nvCxnSpPr>
          <p:cNvPr id="5" name="Straight Arrow Connector 4"/>
          <p:cNvCxnSpPr/>
          <p:nvPr/>
        </p:nvCxnSpPr>
        <p:spPr bwMode="auto">
          <a:xfrm rot="5400000">
            <a:off x="6019006" y="3936206"/>
            <a:ext cx="457200" cy="1588"/>
          </a:xfrm>
          <a:prstGeom prst="straightConnector1">
            <a:avLst/>
          </a:prstGeom>
          <a:solidFill>
            <a:schemeClr val="accent1"/>
          </a:solidFill>
          <a:ln w="38100" cap="flat" cmpd="sng" algn="ctr">
            <a:solidFill>
              <a:srgbClr val="FF3300"/>
            </a:solidFill>
            <a:prstDash val="solid"/>
            <a:round/>
            <a:headEnd type="none" w="med" len="med"/>
            <a:tailEnd type="arrow"/>
          </a:ln>
          <a:effectLst/>
        </p:spPr>
      </p:cxnSp>
      <p:sp>
        <p:nvSpPr>
          <p:cNvPr id="6" name="TextBox 5"/>
          <p:cNvSpPr txBox="1"/>
          <p:nvPr/>
        </p:nvSpPr>
        <p:spPr>
          <a:xfrm>
            <a:off x="5715000" y="3352800"/>
            <a:ext cx="1828800" cy="338554"/>
          </a:xfrm>
          <a:prstGeom prst="rect">
            <a:avLst/>
          </a:prstGeom>
          <a:noFill/>
          <a:ln w="19050">
            <a:solidFill>
              <a:schemeClr val="tx1"/>
            </a:solidFill>
          </a:ln>
        </p:spPr>
        <p:txBody>
          <a:bodyPr wrap="square" rtlCol="0">
            <a:spAutoFit/>
          </a:bodyPr>
          <a:lstStyle/>
          <a:p>
            <a:r>
              <a:rPr lang="en-US" sz="1600" b="1" smtClean="0">
                <a:solidFill>
                  <a:srgbClr val="FF0000"/>
                </a:solidFill>
                <a:latin typeface="+mj-lt"/>
              </a:rPr>
              <a:t>Random Utility</a:t>
            </a:r>
            <a:endParaRPr lang="en-US" sz="1600" b="1">
              <a:solidFill>
                <a:srgbClr val="FF0000"/>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277813"/>
            <a:ext cx="8229600" cy="263525"/>
          </a:xfrm>
        </p:spPr>
        <p:txBody>
          <a:bodyPr/>
          <a:lstStyle/>
          <a:p>
            <a:pPr eaLnBrk="1" hangingPunct="1"/>
            <a:r>
              <a:rPr lang="en-US" smtClean="0"/>
              <a:t> </a:t>
            </a:r>
          </a:p>
        </p:txBody>
      </p:sp>
      <p:sp>
        <p:nvSpPr>
          <p:cNvPr id="19459" name="Rectangle 3"/>
          <p:cNvSpPr>
            <a:spLocks noGrp="1" noChangeArrowheads="1"/>
          </p:cNvSpPr>
          <p:nvPr>
            <p:ph type="body" idx="4294967295"/>
          </p:nvPr>
        </p:nvSpPr>
        <p:spPr>
          <a:xfrm>
            <a:off x="1219200" y="1981200"/>
            <a:ext cx="6781800" cy="3733800"/>
          </a:xfrm>
        </p:spPr>
        <p:txBody>
          <a:bodyPr/>
          <a:lstStyle/>
          <a:p>
            <a:pPr eaLnBrk="1" hangingPunct="1">
              <a:buFont typeface="Wingdings" pitchFamily="2" charset="2"/>
              <a:buNone/>
            </a:pPr>
            <a:r>
              <a:rPr lang="en-US" sz="2000" smtClean="0">
                <a:latin typeface="Arial" charset="0"/>
              </a:rPr>
              <a:t>Net Utility  U</a:t>
            </a:r>
            <a:r>
              <a:rPr lang="en-US" sz="2000" baseline="-25000" smtClean="0">
                <a:latin typeface="Arial" charset="0"/>
              </a:rPr>
              <a:t>doctor</a:t>
            </a:r>
            <a:r>
              <a:rPr lang="en-US" sz="2000" smtClean="0">
                <a:latin typeface="Arial" charset="0"/>
              </a:rPr>
              <a:t>  =  U*</a:t>
            </a:r>
            <a:r>
              <a:rPr lang="en-US" sz="2000" baseline="-25000" smtClean="0">
                <a:latin typeface="Arial" charset="0"/>
              </a:rPr>
              <a:t>visit</a:t>
            </a:r>
            <a:r>
              <a:rPr lang="en-US" sz="2000" smtClean="0">
                <a:latin typeface="Arial" charset="0"/>
              </a:rPr>
              <a:t> – U*</a:t>
            </a:r>
            <a:r>
              <a:rPr lang="en-US" sz="2000" baseline="-25000" smtClean="0">
                <a:latin typeface="Arial" charset="0"/>
              </a:rPr>
              <a:t>not</a:t>
            </a:r>
            <a:r>
              <a:rPr lang="en-US" sz="2000" smtClean="0">
                <a:latin typeface="Arial" charset="0"/>
              </a:rPr>
              <a:t> </a:t>
            </a:r>
            <a:r>
              <a:rPr lang="en-US" sz="2000" baseline="-25000" smtClean="0">
                <a:latin typeface="Arial" charset="0"/>
              </a:rPr>
              <a:t>visit</a:t>
            </a:r>
            <a:endParaRPr lang="en-US" sz="2000" smtClean="0">
              <a:latin typeface="Arial" charset="0"/>
            </a:endParaRPr>
          </a:p>
          <a:p>
            <a:pPr eaLnBrk="1" hangingPunct="1">
              <a:buFont typeface="Wingdings" pitchFamily="2" charset="2"/>
              <a:buNone/>
            </a:pPr>
            <a:endParaRPr lang="en-US" sz="2000" smtClean="0">
              <a:latin typeface="Arial" charset="0"/>
            </a:endParaRPr>
          </a:p>
          <a:p>
            <a:pPr eaLnBrk="1" hangingPunct="1">
              <a:buFont typeface="Wingdings" pitchFamily="2" charset="2"/>
              <a:buNone/>
            </a:pPr>
            <a:r>
              <a:rPr lang="en-US" sz="2000" smtClean="0">
                <a:latin typeface="Arial" charset="0"/>
              </a:rPr>
              <a:t>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 </a:t>
            </a:r>
            <a:r>
              <a:rPr lang="en-US" sz="2000" dirty="0" smtClean="0">
                <a:latin typeface="Arial" charset="0"/>
                <a:sym typeface="Symbol" pitchFamily="18" charset="2"/>
              </a:rPr>
              <a:t>+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dirty="0" smtClean="0">
                <a:latin typeface="Arial" charset="0"/>
                <a:sym typeface="Symbol" pitchFamily="18" charset="2"/>
              </a:rPr>
              <a:t>3 </a:t>
            </a:r>
            <a:r>
              <a:rPr lang="en-US" sz="2000" dirty="0" smtClean="0">
                <a:latin typeface="Arial" charset="0"/>
                <a:sym typeface="Symbol" pitchFamily="18" charset="2"/>
              </a:rPr>
              <a:t>Sex + </a:t>
            </a:r>
            <a:br>
              <a:rPr lang="en-US" sz="2000" dirty="0" smtClean="0">
                <a:latin typeface="Arial" charset="0"/>
                <a:sym typeface="Symbol" pitchFamily="18" charset="2"/>
              </a:rPr>
            </a:br>
            <a:endParaRPr lang="en-US" sz="2000" dirty="0" smtClean="0">
              <a:latin typeface="Arial" charset="0"/>
              <a:sym typeface="Symbol" pitchFamily="18" charset="2"/>
            </a:endParaRPr>
          </a:p>
          <a:p>
            <a:pPr eaLnBrk="1" hangingPunct="1">
              <a:buFont typeface="Wingdings" pitchFamily="2" charset="2"/>
              <a:buNone/>
            </a:pPr>
            <a:r>
              <a:rPr lang="en-US" sz="2000" dirty="0" smtClean="0">
                <a:latin typeface="Arial" charset="0"/>
                <a:sym typeface="Symbol" pitchFamily="18" charset="2"/>
              </a:rPr>
              <a:t>Chooses to visit</a:t>
            </a:r>
            <a:r>
              <a:rPr lang="en-US" sz="2000" smtClean="0">
                <a:latin typeface="Arial" charset="0"/>
                <a:sym typeface="Symbol" pitchFamily="18" charset="2"/>
              </a:rPr>
              <a:t>:  </a:t>
            </a:r>
            <a:r>
              <a:rPr lang="en-US" sz="2000" smtClean="0">
                <a:latin typeface="Arial" charset="0"/>
              </a:rPr>
              <a:t>U</a:t>
            </a:r>
            <a:r>
              <a:rPr lang="en-US" sz="2000" baseline="-25000" smtClean="0">
                <a:latin typeface="Arial" charset="0"/>
              </a:rPr>
              <a:t>doctor</a:t>
            </a:r>
            <a:r>
              <a:rPr lang="en-US" sz="2000" smtClean="0">
                <a:latin typeface="Arial" charset="0"/>
              </a:rPr>
              <a:t>  &gt;  </a:t>
            </a:r>
            <a:r>
              <a:rPr lang="en-US" sz="2000" dirty="0" smtClean="0">
                <a:latin typeface="Arial" charset="0"/>
              </a:rPr>
              <a:t>0</a:t>
            </a:r>
            <a:br>
              <a:rPr lang="en-US" sz="2000" dirty="0" smtClean="0">
                <a:latin typeface="Arial" charset="0"/>
              </a:rPr>
            </a:br>
            <a:endParaRPr lang="en-US" sz="2000" dirty="0" smtClean="0">
              <a:latin typeface="Arial" charset="0"/>
            </a:endParaRPr>
          </a:p>
          <a:p>
            <a:pPr eaLnBrk="1" hangingPunct="1">
              <a:buFont typeface="Wingdings" pitchFamily="2" charset="2"/>
              <a:buNone/>
            </a:pPr>
            <a:r>
              <a:rPr lang="en-US" sz="2000" smtClean="0">
                <a:latin typeface="Arial" charset="0"/>
                <a:sym typeface="Symbol" pitchFamily="18" charset="2"/>
              </a:rPr>
              <a:t>              </a:t>
            </a:r>
            <a:r>
              <a:rPr lang="en-US" sz="2000" dirty="0" smtClean="0">
                <a:latin typeface="Arial" charset="0"/>
                <a:sym typeface="Symbol" pitchFamily="18" charset="2"/>
              </a:rPr>
              <a:t> +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dirty="0" smtClean="0">
                <a:latin typeface="Arial" charset="0"/>
                <a:sym typeface="Symbol" pitchFamily="18" charset="2"/>
              </a:rPr>
              <a:t>3 </a:t>
            </a:r>
            <a:r>
              <a:rPr lang="en-US" sz="2000" dirty="0" smtClean="0">
                <a:latin typeface="Arial" charset="0"/>
                <a:sym typeface="Symbol" pitchFamily="18" charset="2"/>
              </a:rPr>
              <a:t>Sex +  </a:t>
            </a:r>
            <a:r>
              <a:rPr lang="en-US" sz="2000" smtClean="0">
                <a:latin typeface="Arial" charset="0"/>
                <a:sym typeface="Symbol" pitchFamily="18" charset="2"/>
              </a:rPr>
              <a:t>&gt; 0</a:t>
            </a:r>
          </a:p>
          <a:p>
            <a:pPr eaLnBrk="1" hangingPunct="1">
              <a:buFont typeface="Wingdings" pitchFamily="2" charset="2"/>
              <a:buNone/>
            </a:pPr>
            <a:endParaRPr lang="en-US" sz="2000" smtClean="0">
              <a:latin typeface="Arial" charset="0"/>
              <a:sym typeface="Symbol" pitchFamily="18" charset="2"/>
            </a:endParaRPr>
          </a:p>
          <a:p>
            <a:pPr>
              <a:buNone/>
            </a:pPr>
            <a:r>
              <a:rPr lang="en-US" sz="2000" smtClean="0">
                <a:latin typeface="Arial" charset="0"/>
                <a:sym typeface="Symbol" pitchFamily="18" charset="2"/>
              </a:rPr>
              <a:t>Choosing to visit is a random outcome because of </a:t>
            </a:r>
          </a:p>
          <a:p>
            <a:pPr eaLnBrk="1" hangingPunct="1">
              <a:buFont typeface="Wingdings" pitchFamily="2" charset="2"/>
              <a:buNone/>
            </a:pPr>
            <a:endParaRPr lang="en-US" sz="2000" smtClean="0">
              <a:latin typeface="Arial" charset="0"/>
              <a:sym typeface="Symbol" pitchFamily="18" charset="2"/>
            </a:endParaRPr>
          </a:p>
          <a:p>
            <a:pPr eaLnBrk="1" hangingPunct="1">
              <a:buFont typeface="Wingdings" pitchFamily="2" charset="2"/>
              <a:buNone/>
            </a:pPr>
            <a:r>
              <a:rPr lang="en-US" sz="2000" smtClean="0">
                <a:latin typeface="Arial" charset="0"/>
                <a:sym typeface="Symbol" pitchFamily="18" charset="2"/>
              </a:rPr>
              <a:t>               </a:t>
            </a:r>
            <a:r>
              <a:rPr lang="en-US" sz="2000" dirty="0" smtClean="0">
                <a:latin typeface="Arial" charset="0"/>
                <a:sym typeface="Symbol" pitchFamily="18" charset="2"/>
              </a:rPr>
              <a:t>   </a:t>
            </a:r>
            <a:r>
              <a:rPr lang="en-US" sz="2000" smtClean="0">
                <a:latin typeface="Arial" charset="0"/>
                <a:sym typeface="Symbol" pitchFamily="18" charset="2"/>
              </a:rPr>
              <a:t>&gt;  -( </a:t>
            </a:r>
            <a:r>
              <a:rPr lang="en-US" sz="2000" dirty="0" smtClean="0">
                <a:latin typeface="Arial" charset="0"/>
                <a:sym typeface="Symbol" pitchFamily="18" charset="2"/>
              </a:rPr>
              <a:t>+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smtClean="0">
                <a:latin typeface="Arial" charset="0"/>
                <a:sym typeface="Symbol" pitchFamily="18" charset="2"/>
              </a:rPr>
              <a:t>3 </a:t>
            </a:r>
            <a:r>
              <a:rPr lang="en-US" sz="2000" smtClean="0">
                <a:latin typeface="Arial" charset="0"/>
                <a:sym typeface="Symbol" pitchFamily="18" charset="2"/>
              </a:rPr>
              <a:t>Sex)</a:t>
            </a:r>
            <a:endParaRPr lang="en-US" sz="2000" dirty="0" smtClean="0">
              <a:latin typeface="Arial" charset="0"/>
              <a:sym typeface="Symbol" pitchFamily="18" charset="2"/>
            </a:endParaRPr>
          </a:p>
        </p:txBody>
      </p:sp>
      <p:sp>
        <p:nvSpPr>
          <p:cNvPr id="19460" name="Text Box 4"/>
          <p:cNvSpPr txBox="1">
            <a:spLocks noChangeArrowheads="1"/>
          </p:cNvSpPr>
          <p:nvPr/>
        </p:nvSpPr>
        <p:spPr bwMode="auto">
          <a:xfrm>
            <a:off x="762000" y="685800"/>
            <a:ext cx="7848600" cy="1077218"/>
          </a:xfrm>
          <a:prstGeom prst="rect">
            <a:avLst/>
          </a:prstGeom>
          <a:noFill/>
          <a:ln w="19050">
            <a:noFill/>
            <a:miter lim="800000"/>
            <a:headEnd/>
            <a:tailEnd/>
          </a:ln>
        </p:spPr>
        <p:txBody>
          <a:bodyPr wrap="square">
            <a:spAutoFit/>
          </a:bodyPr>
          <a:lstStyle/>
          <a:p>
            <a:pPr algn="ctr">
              <a:spcBef>
                <a:spcPct val="50000"/>
              </a:spcBef>
            </a:pP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Modeling the Binary Choice </a:t>
            </a:r>
            <a:r>
              <a:rPr lang="en-US" sz="3200" b="1" dirty="0">
                <a:solidFill>
                  <a:srgbClr val="7030A0"/>
                </a:solidFill>
                <a:latin typeface="Tahoma" panose="020B0604030504040204" pitchFamily="34" charset="0"/>
                <a:ea typeface="Tahoma" panose="020B0604030504040204" pitchFamily="34" charset="0"/>
                <a:cs typeface="Tahoma" panose="020B0604030504040204" pitchFamily="34" charset="0"/>
              </a:rPr>
              <a:t>Between </a:t>
            </a: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
            </a:r>
            <a:b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the </a:t>
            </a:r>
            <a:r>
              <a:rPr lang="en-US" sz="3200" b="1" dirty="0">
                <a:solidFill>
                  <a:srgbClr val="7030A0"/>
                </a:solidFill>
                <a:latin typeface="Tahoma" panose="020B0604030504040204" pitchFamily="34" charset="0"/>
                <a:ea typeface="Tahoma" panose="020B0604030504040204" pitchFamily="34" charset="0"/>
                <a:cs typeface="Tahoma" panose="020B0604030504040204" pitchFamily="34" charset="0"/>
              </a:rPr>
              <a:t>Two Alternatives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04800" y="609600"/>
            <a:ext cx="8686800" cy="1200329"/>
          </a:xfrm>
          <a:prstGeom prst="rect">
            <a:avLst/>
          </a:prstGeom>
          <a:noFill/>
          <a:ln w="9525">
            <a:noFill/>
            <a:miter lim="800000"/>
            <a:headEnd/>
            <a:tailEnd/>
          </a:ln>
        </p:spPr>
        <p:txBody>
          <a:bodyPr wrap="square">
            <a:spAutoFit/>
          </a:bodyPr>
          <a:lstStyle/>
          <a:p>
            <a:pPr eaLnBrk="1" hangingPunct="1">
              <a:spcBef>
                <a:spcPct val="50000"/>
              </a:spcBef>
            </a:pPr>
            <a:r>
              <a:rPr lang="en-US" sz="2400" b="1" dirty="0">
                <a:solidFill>
                  <a:srgbClr val="7030A0"/>
                </a:solidFill>
                <a:latin typeface="Tahoma" pitchFamily="34" charset="0"/>
              </a:rPr>
              <a:t>Probability Model for Choice Between Two </a:t>
            </a:r>
            <a:r>
              <a:rPr lang="en-US" sz="2400" b="1" dirty="0" smtClean="0">
                <a:solidFill>
                  <a:srgbClr val="7030A0"/>
                </a:solidFill>
                <a:latin typeface="Tahoma" pitchFamily="34" charset="0"/>
              </a:rPr>
              <a:t>Alternatives</a:t>
            </a:r>
            <a:r>
              <a:rPr lang="en-US" sz="2400" dirty="0">
                <a:solidFill>
                  <a:srgbClr val="7030A0"/>
                </a:solidFill>
                <a:latin typeface="Tahoma" pitchFamily="34" charset="0"/>
              </a:rPr>
              <a:t/>
            </a:r>
            <a:br>
              <a:rPr lang="en-US" sz="2400" dirty="0">
                <a:solidFill>
                  <a:srgbClr val="7030A0"/>
                </a:solidFill>
                <a:latin typeface="Tahoma" pitchFamily="34" charset="0"/>
              </a:rPr>
            </a:br>
            <a:r>
              <a:rPr lang="en-US" sz="1600" b="1" dirty="0" smtClean="0">
                <a:solidFill>
                  <a:srgbClr val="7030A0"/>
                </a:solidFill>
                <a:latin typeface="Tahoma" pitchFamily="34" charset="0"/>
              </a:rPr>
              <a:t>People with the same (</a:t>
            </a:r>
            <a:r>
              <a:rPr lang="en-US" sz="1600" b="1" dirty="0" err="1" smtClean="0">
                <a:solidFill>
                  <a:srgbClr val="7030A0"/>
                </a:solidFill>
                <a:latin typeface="Tahoma" pitchFamily="34" charset="0"/>
              </a:rPr>
              <a:t>Age,Income,Sex</a:t>
            </a:r>
            <a:r>
              <a:rPr lang="en-US" sz="1600" b="1" dirty="0" smtClean="0">
                <a:solidFill>
                  <a:srgbClr val="7030A0"/>
                </a:solidFill>
                <a:latin typeface="Tahoma" pitchFamily="34" charset="0"/>
              </a:rPr>
              <a:t>) will make different choices between </a:t>
            </a:r>
            <a:r>
              <a:rPr lang="en-US" sz="1600" b="1" dirty="0" smtClean="0">
                <a:solidFill>
                  <a:srgbClr val="7030A0"/>
                </a:solidFill>
                <a:latin typeface="Tahoma" pitchFamily="34" charset="0"/>
                <a:sym typeface="Symbol" pitchFamily="18" charset="2"/>
              </a:rPr>
              <a:t> is random.</a:t>
            </a:r>
            <a:r>
              <a:rPr lang="en-US" sz="1600" b="1" dirty="0" smtClean="0">
                <a:solidFill>
                  <a:srgbClr val="7030A0"/>
                </a:solidFill>
                <a:latin typeface="Tahoma" pitchFamily="34" charset="0"/>
              </a:rPr>
              <a:t>  We can model the probability that the random event  “visits the </a:t>
            </a:r>
            <a:r>
              <a:rPr lang="en-US" sz="1600" b="1" dirty="0" err="1" smtClean="0">
                <a:solidFill>
                  <a:srgbClr val="7030A0"/>
                </a:solidFill>
                <a:latin typeface="Tahoma" pitchFamily="34" charset="0"/>
              </a:rPr>
              <a:t>doctor”will</a:t>
            </a:r>
            <a:r>
              <a:rPr lang="en-US" sz="1600" b="1" dirty="0" smtClean="0">
                <a:solidFill>
                  <a:srgbClr val="7030A0"/>
                </a:solidFill>
                <a:latin typeface="Tahoma" pitchFamily="34" charset="0"/>
              </a:rPr>
              <a:t> occur.</a:t>
            </a:r>
          </a:p>
        </p:txBody>
      </p:sp>
      <p:sp>
        <p:nvSpPr>
          <p:cNvPr id="20483" name="Text Box 4"/>
          <p:cNvSpPr txBox="1">
            <a:spLocks noChangeArrowheads="1"/>
          </p:cNvSpPr>
          <p:nvPr/>
        </p:nvSpPr>
        <p:spPr bwMode="auto">
          <a:xfrm>
            <a:off x="609600" y="5410200"/>
            <a:ext cx="8305800" cy="763286"/>
          </a:xfrm>
          <a:prstGeom prst="rect">
            <a:avLst/>
          </a:prstGeom>
          <a:noFill/>
          <a:ln w="9525">
            <a:noFill/>
            <a:miter lim="800000"/>
            <a:headEnd/>
            <a:tailEnd/>
          </a:ln>
        </p:spPr>
        <p:txBody>
          <a:bodyPr wrap="square">
            <a:spAutoFit/>
          </a:bodyPr>
          <a:lstStyle/>
          <a:p>
            <a:pPr eaLnBrk="1" hangingPunct="1">
              <a:lnSpc>
                <a:spcPct val="90000"/>
              </a:lnSpc>
              <a:spcBef>
                <a:spcPct val="20000"/>
              </a:spcBef>
              <a:buClr>
                <a:schemeClr val="accent1"/>
              </a:buClr>
            </a:pPr>
            <a:r>
              <a:rPr lang="en-US" sz="2000" smtClean="0">
                <a:latin typeface="Tahoma" pitchFamily="34" charset="0"/>
                <a:sym typeface="Symbol" pitchFamily="18" charset="2"/>
              </a:rPr>
              <a:t>Event DOCTOR=1 occurs if    </a:t>
            </a:r>
            <a:r>
              <a:rPr lang="en-US" sz="2000">
                <a:latin typeface="Tahoma" pitchFamily="34" charset="0"/>
                <a:sym typeface="Symbol" pitchFamily="18" charset="2"/>
              </a:rPr>
              <a:t>&gt;</a:t>
            </a:r>
            <a:r>
              <a:rPr lang="en-US" sz="2400">
                <a:latin typeface="Tahoma" pitchFamily="34" charset="0"/>
                <a:sym typeface="Symbol" pitchFamily="18" charset="2"/>
              </a:rPr>
              <a:t>  </a:t>
            </a:r>
            <a:r>
              <a:rPr lang="en-US" sz="2400" smtClean="0">
                <a:latin typeface="Tahoma" pitchFamily="34" charset="0"/>
                <a:sym typeface="Symbol" pitchFamily="18" charset="2"/>
              </a:rPr>
              <a:t>-(</a:t>
            </a:r>
            <a:r>
              <a:rPr lang="en-US" sz="2000" smtClean="0">
                <a:latin typeface="Tahoma" pitchFamily="34" charset="0"/>
                <a:sym typeface="Symbol" pitchFamily="18" charset="2"/>
              </a:rPr>
              <a:t>  </a:t>
            </a:r>
            <a:r>
              <a:rPr lang="en-US" sz="2000">
                <a:latin typeface="Tahoma" pitchFamily="34" charset="0"/>
                <a:sym typeface="Symbol" pitchFamily="18" charset="2"/>
              </a:rPr>
              <a:t>+ </a:t>
            </a:r>
            <a:r>
              <a:rPr lang="en-US" sz="2000">
                <a:sym typeface="Symbol" pitchFamily="18" charset="2"/>
              </a:rPr>
              <a:t></a:t>
            </a:r>
            <a:r>
              <a:rPr lang="en-US" sz="2000" baseline="-25000">
                <a:latin typeface="Arial" charset="0"/>
                <a:sym typeface="Symbol" pitchFamily="18" charset="2"/>
              </a:rPr>
              <a:t>1</a:t>
            </a:r>
            <a:r>
              <a:rPr lang="en-US" sz="2000">
                <a:latin typeface="Arial" charset="0"/>
                <a:sym typeface="Symbol" pitchFamily="18" charset="2"/>
              </a:rPr>
              <a:t>Age + </a:t>
            </a:r>
            <a:r>
              <a:rPr lang="en-US" sz="2000" baseline="-25000">
                <a:latin typeface="Arial" charset="0"/>
                <a:sym typeface="Symbol" pitchFamily="18" charset="2"/>
              </a:rPr>
              <a:t>2</a:t>
            </a:r>
            <a:r>
              <a:rPr lang="en-US" sz="2000">
                <a:latin typeface="Arial" charset="0"/>
                <a:sym typeface="Symbol" pitchFamily="18" charset="2"/>
              </a:rPr>
              <a:t>Income + </a:t>
            </a:r>
            <a:r>
              <a:rPr lang="en-US" sz="2000" baseline="-25000" smtClean="0">
                <a:latin typeface="Arial" charset="0"/>
                <a:sym typeface="Symbol" pitchFamily="18" charset="2"/>
              </a:rPr>
              <a:t>3</a:t>
            </a:r>
            <a:r>
              <a:rPr lang="en-US" sz="2000" smtClean="0">
                <a:latin typeface="Arial" charset="0"/>
                <a:sym typeface="Symbol" pitchFamily="18" charset="2"/>
              </a:rPr>
              <a:t>Sex)</a:t>
            </a:r>
          </a:p>
          <a:p>
            <a:pPr eaLnBrk="1" hangingPunct="1">
              <a:lnSpc>
                <a:spcPct val="90000"/>
              </a:lnSpc>
              <a:spcBef>
                <a:spcPct val="20000"/>
              </a:spcBef>
              <a:buClr>
                <a:schemeClr val="accent1"/>
              </a:buClr>
            </a:pPr>
            <a:r>
              <a:rPr lang="en-US" sz="2000" smtClean="0">
                <a:latin typeface="Arial" charset="0"/>
                <a:sym typeface="Symbol" pitchFamily="18" charset="2"/>
              </a:rPr>
              <a:t>We model the probability of this event.</a:t>
            </a:r>
            <a:endParaRPr lang="en-US" sz="2000">
              <a:latin typeface="Arial" charset="0"/>
              <a:sym typeface="Symbol" pitchFamily="18" charset="2"/>
            </a:endParaRPr>
          </a:p>
        </p:txBody>
      </p:sp>
      <p:pic>
        <p:nvPicPr>
          <p:cNvPr id="20484" name="Picture 6"/>
          <p:cNvPicPr>
            <a:picLocks noChangeAspect="1" noChangeArrowheads="1"/>
          </p:cNvPicPr>
          <p:nvPr/>
        </p:nvPicPr>
        <p:blipFill>
          <a:blip r:embed="rId3"/>
          <a:srcRect/>
          <a:stretch>
            <a:fillRect/>
          </a:stretch>
        </p:blipFill>
        <p:spPr bwMode="auto">
          <a:xfrm>
            <a:off x="633956" y="1981200"/>
            <a:ext cx="6452644" cy="3332851"/>
          </a:xfrm>
          <a:prstGeom prst="rect">
            <a:avLst/>
          </a:prstGeom>
          <a:noFill/>
          <a:ln w="9525">
            <a:noFill/>
            <a:miter lim="800000"/>
            <a:headEnd/>
            <a:tailEnd/>
          </a:ln>
        </p:spPr>
      </p:pic>
      <p:sp>
        <p:nvSpPr>
          <p:cNvPr id="5" name="TextBox 4"/>
          <p:cNvSpPr txBox="1"/>
          <p:nvPr/>
        </p:nvSpPr>
        <p:spPr>
          <a:xfrm>
            <a:off x="7162800" y="2895600"/>
            <a:ext cx="1752600" cy="1508105"/>
          </a:xfrm>
          <a:prstGeom prst="rect">
            <a:avLst/>
          </a:prstGeom>
          <a:solidFill>
            <a:srgbClr val="000000">
              <a:alpha val="0"/>
            </a:srgbClr>
          </a:solidFill>
          <a:ln w="19050">
            <a:solidFill>
              <a:schemeClr val="tx1"/>
            </a:solidFill>
          </a:ln>
        </p:spPr>
        <p:txBody>
          <a:bodyPr wrap="square" rtlCol="0">
            <a:spAutoFit/>
          </a:bodyPr>
          <a:lstStyle/>
          <a:p>
            <a:r>
              <a:rPr lang="en-US" smtClean="0">
                <a:latin typeface="+mj-lt"/>
              </a:rPr>
              <a:t>Probability is governed by </a:t>
            </a:r>
            <a:r>
              <a:rPr lang="en-US" sz="2000" smtClean="0">
                <a:latin typeface="Tahoma" pitchFamily="34" charset="0"/>
                <a:sym typeface="Symbol" pitchFamily="18" charset="2"/>
              </a:rPr>
              <a:t></a:t>
            </a:r>
            <a:r>
              <a:rPr lang="en-US" smtClean="0">
                <a:latin typeface="Tahoma" pitchFamily="34" charset="0"/>
                <a:sym typeface="Symbol" pitchFamily="18" charset="2"/>
              </a:rPr>
              <a:t>,</a:t>
            </a:r>
            <a:r>
              <a:rPr lang="en-US" smtClean="0">
                <a:latin typeface="+mj-lt"/>
              </a:rPr>
              <a:t> the random part of the utility function.</a:t>
            </a:r>
            <a:endParaRPr lang="en-US">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1981200" y="914400"/>
            <a:ext cx="4191000" cy="606425"/>
          </a:xfrm>
        </p:spPr>
        <p:txBody>
          <a:bodyPr/>
          <a:lstStyle/>
          <a:p>
            <a:pPr algn="ctr" eaLnBrk="1" hangingPunct="1"/>
            <a:r>
              <a:rPr lang="en-US" b="1" smtClean="0"/>
              <a:t>An Application</a:t>
            </a:r>
          </a:p>
        </p:txBody>
      </p:sp>
      <p:sp>
        <p:nvSpPr>
          <p:cNvPr id="23555" name="Rectangle 3"/>
          <p:cNvSpPr>
            <a:spLocks noGrp="1" noChangeArrowheads="1"/>
          </p:cNvSpPr>
          <p:nvPr>
            <p:ph type="body" idx="4294967295"/>
          </p:nvPr>
        </p:nvSpPr>
        <p:spPr>
          <a:xfrm>
            <a:off x="381000" y="1905000"/>
            <a:ext cx="8458200" cy="1752600"/>
          </a:xfrm>
        </p:spPr>
        <p:txBody>
          <a:bodyPr/>
          <a:lstStyle/>
          <a:p>
            <a:pPr eaLnBrk="1" hangingPunct="1">
              <a:lnSpc>
                <a:spcPct val="90000"/>
              </a:lnSpc>
              <a:buFont typeface="Wingdings" pitchFamily="2" charset="2"/>
              <a:buNone/>
            </a:pPr>
            <a:r>
              <a:rPr lang="en-US" dirty="0" smtClean="0">
                <a:latin typeface="Arial" charset="0"/>
              </a:rPr>
              <a:t>     27,326 Observations in GSOEP Sample </a:t>
            </a:r>
          </a:p>
          <a:p>
            <a:pPr lvl="1" eaLnBrk="1" hangingPunct="1">
              <a:lnSpc>
                <a:spcPct val="90000"/>
              </a:lnSpc>
            </a:pPr>
            <a:r>
              <a:rPr lang="en-US" dirty="0" smtClean="0">
                <a:latin typeface="Arial" charset="0"/>
              </a:rPr>
              <a:t>1 to 7 years, panel </a:t>
            </a:r>
          </a:p>
          <a:p>
            <a:pPr lvl="1" eaLnBrk="1" hangingPunct="1">
              <a:lnSpc>
                <a:spcPct val="90000"/>
              </a:lnSpc>
            </a:pPr>
            <a:r>
              <a:rPr lang="en-US" dirty="0" smtClean="0">
                <a:latin typeface="Arial" charset="0"/>
              </a:rPr>
              <a:t>7,293 households observed </a:t>
            </a:r>
          </a:p>
          <a:p>
            <a:pPr lvl="1" eaLnBrk="1" hangingPunct="1">
              <a:lnSpc>
                <a:spcPct val="90000"/>
              </a:lnSpc>
            </a:pPr>
            <a:r>
              <a:rPr lang="en-US" dirty="0" smtClean="0">
                <a:latin typeface="Arial" charset="0"/>
              </a:rPr>
              <a:t>We use the 1994 year;  </a:t>
            </a:r>
            <a:r>
              <a:rPr lang="en-US" dirty="0" smtClean="0">
                <a:latin typeface="Arial" charset="0"/>
              </a:rPr>
              <a:t>3,377 </a:t>
            </a:r>
            <a:r>
              <a:rPr lang="en-US" dirty="0" smtClean="0">
                <a:latin typeface="Arial" charset="0"/>
              </a:rPr>
              <a:t>household observations</a:t>
            </a:r>
          </a:p>
        </p:txBody>
      </p:sp>
      <p:pic>
        <p:nvPicPr>
          <p:cNvPr id="5089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86200"/>
            <a:ext cx="8337511"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990600" y="1066800"/>
            <a:ext cx="6781800" cy="682625"/>
          </a:xfrm>
        </p:spPr>
        <p:txBody>
          <a:bodyPr/>
          <a:lstStyle/>
          <a:p>
            <a:pPr algn="ctr" eaLnBrk="1" hangingPunct="1"/>
            <a:r>
              <a:rPr lang="en-US" b="1" smtClean="0">
                <a:latin typeface="Tahoma" pitchFamily="34" charset="0"/>
                <a:ea typeface="Tahoma" pitchFamily="34" charset="0"/>
                <a:cs typeface="Tahoma" pitchFamily="34" charset="0"/>
              </a:rPr>
              <a:t>An Econometric Model</a:t>
            </a:r>
          </a:p>
        </p:txBody>
      </p:sp>
      <p:sp>
        <p:nvSpPr>
          <p:cNvPr id="25603" name="Rectangle 3"/>
          <p:cNvSpPr>
            <a:spLocks noGrp="1" noChangeArrowheads="1"/>
          </p:cNvSpPr>
          <p:nvPr>
            <p:ph type="body" idx="4294967295"/>
          </p:nvPr>
        </p:nvSpPr>
        <p:spPr>
          <a:xfrm>
            <a:off x="457200" y="2133600"/>
            <a:ext cx="8534400" cy="3962400"/>
          </a:xfrm>
        </p:spPr>
        <p:txBody>
          <a:bodyPr/>
          <a:lstStyle/>
          <a:p>
            <a:pPr eaLnBrk="1" hangingPunct="1"/>
            <a:r>
              <a:rPr lang="en-US" sz="2400" smtClean="0">
                <a:latin typeface="+mj-lt"/>
              </a:rPr>
              <a:t>Choose to visit iff U</a:t>
            </a:r>
            <a:r>
              <a:rPr lang="en-US" sz="1600" baseline="-25000" smtClean="0">
                <a:latin typeface="+mj-lt"/>
              </a:rPr>
              <a:t>doctor</a:t>
            </a:r>
            <a:r>
              <a:rPr lang="en-US" sz="2400" smtClean="0">
                <a:latin typeface="+mj-lt"/>
              </a:rPr>
              <a:t>  &gt;  0</a:t>
            </a:r>
          </a:p>
          <a:p>
            <a:pPr lvl="1" eaLnBrk="1" hangingPunct="1"/>
            <a:r>
              <a:rPr lang="en-US" sz="2000" smtClean="0">
                <a:latin typeface="+mj-lt"/>
              </a:rPr>
              <a:t>U</a:t>
            </a:r>
            <a:r>
              <a:rPr lang="en-US" sz="1600" smtClean="0">
                <a:latin typeface="+mj-lt"/>
              </a:rPr>
              <a:t>doctor</a:t>
            </a:r>
            <a:r>
              <a:rPr lang="en-US" sz="2000" smtClean="0">
                <a:latin typeface="+mj-lt"/>
              </a:rPr>
              <a:t>  = </a:t>
            </a:r>
            <a:r>
              <a:rPr lang="en-US" smtClean="0">
                <a:latin typeface="+mj-lt"/>
                <a:sym typeface="Symbol" pitchFamily="18" charset="2"/>
              </a:rPr>
              <a:t> + </a:t>
            </a:r>
            <a:r>
              <a:rPr lang="en-US" sz="2000" smtClean="0">
                <a:latin typeface="+mj-lt"/>
                <a:sym typeface="Symbol" pitchFamily="18" charset="2"/>
              </a:rPr>
              <a:t></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 + </a:t>
            </a:r>
            <a:r>
              <a:rPr lang="en-US" sz="1600" smtClean="0">
                <a:latin typeface="+mj-lt"/>
                <a:sym typeface="Symbol" pitchFamily="18" charset="2"/>
              </a:rPr>
              <a:t> </a:t>
            </a:r>
            <a:endParaRPr lang="en-US" sz="2000" smtClean="0">
              <a:latin typeface="+mj-lt"/>
              <a:sym typeface="Symbol" pitchFamily="18" charset="2"/>
            </a:endParaRPr>
          </a:p>
          <a:p>
            <a:pPr lvl="1" eaLnBrk="1" hangingPunct="1"/>
            <a:r>
              <a:rPr lang="en-US" sz="2000" smtClean="0">
                <a:latin typeface="+mj-lt"/>
                <a:sym typeface="Symbol" pitchFamily="18" charset="2"/>
              </a:rPr>
              <a:t>U</a:t>
            </a:r>
            <a:r>
              <a:rPr lang="en-US" sz="1600" smtClean="0">
                <a:latin typeface="+mj-lt"/>
                <a:sym typeface="Symbol" pitchFamily="18" charset="2"/>
              </a:rPr>
              <a:t>doctor</a:t>
            </a:r>
            <a:r>
              <a:rPr lang="en-US" sz="2000" smtClean="0">
                <a:latin typeface="+mj-lt"/>
                <a:sym typeface="Symbol" pitchFamily="18" charset="2"/>
              </a:rPr>
              <a:t>  &gt; 0      &gt; -(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a:t>
            </a:r>
            <a:br>
              <a:rPr lang="en-US" sz="2000" smtClean="0">
                <a:latin typeface="+mj-lt"/>
                <a:sym typeface="Symbol" pitchFamily="18" charset="2"/>
              </a:rPr>
            </a:br>
            <a:r>
              <a:rPr lang="en-US" sz="2000" smtClean="0">
                <a:latin typeface="+mj-lt"/>
                <a:sym typeface="Symbol" pitchFamily="18" charset="2"/>
              </a:rPr>
              <a:t>                           &lt;     </a:t>
            </a:r>
            <a:r>
              <a:rPr lang="en-US" sz="2000">
                <a:latin typeface="+mj-lt"/>
                <a:sym typeface="Symbol" pitchFamily="18" charset="2"/>
              </a:rPr>
              <a:t>+ </a:t>
            </a:r>
            <a:r>
              <a:rPr lang="en-US" sz="2000" baseline="-25000">
                <a:latin typeface="+mj-lt"/>
                <a:sym typeface="Symbol" pitchFamily="18" charset="2"/>
              </a:rPr>
              <a:t>1 </a:t>
            </a:r>
            <a:r>
              <a:rPr lang="en-US" sz="2000">
                <a:latin typeface="+mj-lt"/>
                <a:sym typeface="Symbol" pitchFamily="18" charset="2"/>
              </a:rPr>
              <a:t>Age + </a:t>
            </a:r>
            <a:r>
              <a:rPr lang="en-US" sz="2000" baseline="-25000">
                <a:latin typeface="+mj-lt"/>
                <a:sym typeface="Symbol" pitchFamily="18" charset="2"/>
              </a:rPr>
              <a:t>2 </a:t>
            </a:r>
            <a:r>
              <a:rPr lang="en-US" sz="2000">
                <a:latin typeface="+mj-lt"/>
                <a:sym typeface="Symbol" pitchFamily="18" charset="2"/>
              </a:rPr>
              <a:t>Income + </a:t>
            </a:r>
            <a:r>
              <a:rPr lang="en-US" sz="2000" baseline="-25000">
                <a:latin typeface="+mj-lt"/>
                <a:sym typeface="Symbol" pitchFamily="18" charset="2"/>
              </a:rPr>
              <a:t>3 </a:t>
            </a:r>
            <a:r>
              <a:rPr lang="en-US" sz="2000" smtClean="0">
                <a:latin typeface="+mj-lt"/>
                <a:sym typeface="Symbol" pitchFamily="18" charset="2"/>
              </a:rPr>
              <a:t>Sex</a:t>
            </a:r>
            <a:r>
              <a:rPr lang="en-US" sz="2000">
                <a:latin typeface="+mj-lt"/>
                <a:sym typeface="Symbol" pitchFamily="18" charset="2"/>
              </a:rPr>
              <a:t>)</a:t>
            </a:r>
            <a:endParaRPr lang="en-US" sz="2000" smtClean="0">
              <a:latin typeface="+mj-lt"/>
              <a:sym typeface="Symbol" pitchFamily="18" charset="2"/>
            </a:endParaRPr>
          </a:p>
          <a:p>
            <a:pPr eaLnBrk="1" hangingPunct="1"/>
            <a:r>
              <a:rPr lang="en-US" sz="2400" smtClean="0">
                <a:latin typeface="+mj-lt"/>
                <a:sym typeface="Symbol" pitchFamily="18" charset="2"/>
              </a:rPr>
              <a:t>Probability model: For any person observed by the analyst, </a:t>
            </a:r>
          </a:p>
          <a:p>
            <a:pPr>
              <a:buNone/>
            </a:pPr>
            <a:r>
              <a:rPr lang="en-US" sz="2400" smtClean="0">
                <a:latin typeface="+mj-lt"/>
                <a:sym typeface="Symbol" pitchFamily="18" charset="2"/>
              </a:rPr>
              <a:t>    </a:t>
            </a:r>
            <a:r>
              <a:rPr lang="en-US" sz="2000" smtClean="0">
                <a:latin typeface="+mj-lt"/>
                <a:sym typeface="Symbol" pitchFamily="18" charset="2"/>
              </a:rPr>
              <a:t>Prob(doctor=1)  =  Prob(</a:t>
            </a:r>
            <a:r>
              <a:rPr lang="en-US" sz="2000" smtClean="0">
                <a:sym typeface="Symbol" pitchFamily="18" charset="2"/>
              </a:rPr>
              <a:t> </a:t>
            </a:r>
            <a:r>
              <a:rPr lang="en-US" sz="2000" u="sng">
                <a:sym typeface="Symbol" pitchFamily="18" charset="2"/>
              </a:rPr>
              <a:t>&lt;</a:t>
            </a:r>
            <a:r>
              <a:rPr lang="en-US" sz="2000">
                <a:sym typeface="Symbol" pitchFamily="18" charset="2"/>
              </a:rPr>
              <a:t> </a:t>
            </a:r>
            <a:r>
              <a:rPr lang="en-US" sz="2000" smtClean="0">
                <a:sym typeface="Symbol" pitchFamily="18" charset="2"/>
              </a:rPr>
              <a:t> </a:t>
            </a:r>
            <a:r>
              <a:rPr lang="en-US" sz="2000">
                <a:sym typeface="Symbol" pitchFamily="18" charset="2"/>
              </a:rPr>
              <a:t>+ </a:t>
            </a:r>
            <a:r>
              <a:rPr lang="en-US" sz="2000" baseline="-25000">
                <a:sym typeface="Symbol" pitchFamily="18" charset="2"/>
              </a:rPr>
              <a:t>1 </a:t>
            </a:r>
            <a:r>
              <a:rPr lang="en-US" sz="2000">
                <a:sym typeface="Symbol" pitchFamily="18" charset="2"/>
              </a:rPr>
              <a:t>Age + </a:t>
            </a:r>
            <a:r>
              <a:rPr lang="en-US" sz="2000" baseline="-25000">
                <a:sym typeface="Symbol" pitchFamily="18" charset="2"/>
              </a:rPr>
              <a:t>2 </a:t>
            </a:r>
            <a:r>
              <a:rPr lang="en-US" sz="2000">
                <a:sym typeface="Symbol" pitchFamily="18" charset="2"/>
              </a:rPr>
              <a:t>Income + </a:t>
            </a:r>
            <a:r>
              <a:rPr lang="en-US" sz="2000" baseline="-25000">
                <a:sym typeface="Symbol" pitchFamily="18" charset="2"/>
              </a:rPr>
              <a:t>3 </a:t>
            </a:r>
            <a:r>
              <a:rPr lang="en-US" sz="2000" smtClean="0">
                <a:sym typeface="Symbol" pitchFamily="18" charset="2"/>
              </a:rPr>
              <a:t>Sex)</a:t>
            </a:r>
            <a:endParaRPr lang="en-US" sz="2000" smtClean="0">
              <a:latin typeface="+mj-lt"/>
              <a:sym typeface="Symbol" pitchFamily="18" charset="2"/>
            </a:endParaRPr>
          </a:p>
          <a:p>
            <a:pPr eaLnBrk="1" hangingPunct="1"/>
            <a:r>
              <a:rPr lang="en-US" sz="2400" smtClean="0">
                <a:latin typeface="+mj-lt"/>
                <a:sym typeface="Symbol" pitchFamily="18" charset="2"/>
              </a:rPr>
              <a:t>Note the relationship between the unobserved  and the observed outcome DOCTOR.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295400" y="1600200"/>
            <a:ext cx="6781800" cy="457200"/>
          </a:xfrm>
          <a:prstGeom prst="rect">
            <a:avLst/>
          </a:prstGeom>
          <a:noFill/>
          <a:ln w="9525">
            <a:noFill/>
            <a:miter lim="800000"/>
            <a:headEnd/>
            <a:tailEnd/>
          </a:ln>
        </p:spPr>
        <p:txBody>
          <a:bodyPr>
            <a:spAutoFit/>
          </a:bodyPr>
          <a:lstStyle/>
          <a:p>
            <a:pPr eaLnBrk="1" hangingPunct="1">
              <a:spcBef>
                <a:spcPct val="50000"/>
              </a:spcBef>
            </a:pPr>
            <a:endParaRPr lang="en-US" sz="2400"/>
          </a:p>
        </p:txBody>
      </p:sp>
      <p:sp>
        <p:nvSpPr>
          <p:cNvPr id="26627" name="Text Box 6"/>
          <p:cNvSpPr txBox="1">
            <a:spLocks noChangeArrowheads="1"/>
          </p:cNvSpPr>
          <p:nvPr/>
        </p:nvSpPr>
        <p:spPr bwMode="auto">
          <a:xfrm>
            <a:off x="1676400" y="685800"/>
            <a:ext cx="5562600" cy="1892826"/>
          </a:xfrm>
          <a:prstGeom prst="rect">
            <a:avLst/>
          </a:prstGeom>
          <a:noFill/>
          <a:ln w="9525">
            <a:noFill/>
            <a:miter lim="800000"/>
            <a:headEnd/>
            <a:tailEnd/>
          </a:ln>
        </p:spPr>
        <p:txBody>
          <a:bodyPr wrap="square">
            <a:spAutoFit/>
          </a:bodyPr>
          <a:lstStyle/>
          <a:p>
            <a:pPr eaLnBrk="1" hangingPunct="1">
              <a:spcBef>
                <a:spcPct val="50000"/>
              </a:spcBef>
            </a:pPr>
            <a:r>
              <a:rPr lang="en-US" smtClean="0">
                <a:latin typeface="Tahoma" pitchFamily="34" charset="0"/>
                <a:sym typeface="Symbol" pitchFamily="18" charset="2"/>
              </a:rPr>
              <a:t>Index = </a:t>
            </a:r>
            <a:r>
              <a:rPr lang="en-US">
                <a:latin typeface="Tahoma" pitchFamily="34" charset="0"/>
                <a:sym typeface="Symbol" pitchFamily="18" charset="2"/>
              </a:rPr>
              <a:t>+</a:t>
            </a:r>
            <a:r>
              <a:rPr lang="en-US" baseline="-25000">
                <a:latin typeface="Tahoma" pitchFamily="34" charset="0"/>
                <a:sym typeface="Symbol" pitchFamily="18" charset="2"/>
              </a:rPr>
              <a:t>1</a:t>
            </a:r>
            <a:r>
              <a:rPr lang="en-US">
                <a:latin typeface="Tahoma" pitchFamily="34" charset="0"/>
                <a:sym typeface="Symbol" pitchFamily="18" charset="2"/>
              </a:rPr>
              <a:t>Age + </a:t>
            </a:r>
            <a:r>
              <a:rPr lang="en-US" baseline="-25000">
                <a:latin typeface="Tahoma" pitchFamily="34" charset="0"/>
                <a:sym typeface="Symbol" pitchFamily="18" charset="2"/>
              </a:rPr>
              <a:t>2 </a:t>
            </a:r>
            <a:r>
              <a:rPr lang="en-US">
                <a:latin typeface="Tahoma" pitchFamily="34" charset="0"/>
                <a:sym typeface="Symbol" pitchFamily="18" charset="2"/>
              </a:rPr>
              <a:t>Income + </a:t>
            </a:r>
            <a:r>
              <a:rPr lang="en-US">
                <a:sym typeface="Symbol" pitchFamily="18" charset="2"/>
              </a:rPr>
              <a:t>3 </a:t>
            </a:r>
            <a:r>
              <a:rPr lang="en-US" smtClean="0">
                <a:latin typeface="Tahoma" pitchFamily="34" charset="0"/>
                <a:sym typeface="Symbol" pitchFamily="18" charset="2"/>
              </a:rPr>
              <a:t>Sex</a:t>
            </a:r>
            <a:br>
              <a:rPr lang="en-US" smtClean="0">
                <a:latin typeface="Tahoma" pitchFamily="34" charset="0"/>
                <a:sym typeface="Symbol" pitchFamily="18" charset="2"/>
              </a:rPr>
            </a:br>
            <a:r>
              <a:rPr lang="en-US" smtClean="0">
                <a:latin typeface="Tahoma" pitchFamily="34" charset="0"/>
                <a:sym typeface="Symbol" pitchFamily="18" charset="2"/>
              </a:rPr>
              <a:t>Probability = a function of the Index.</a:t>
            </a:r>
            <a:r>
              <a:rPr lang="en-US">
                <a:latin typeface="Tahoma" pitchFamily="34" charset="0"/>
                <a:sym typeface="Symbol" pitchFamily="18" charset="2"/>
              </a:rPr>
              <a:t/>
            </a:r>
            <a:br>
              <a:rPr lang="en-US">
                <a:latin typeface="Tahoma" pitchFamily="34" charset="0"/>
                <a:sym typeface="Symbol" pitchFamily="18" charset="2"/>
              </a:rPr>
            </a:br>
            <a:r>
              <a:rPr lang="en-US" smtClean="0">
                <a:latin typeface="Tahoma" pitchFamily="34" charset="0"/>
                <a:sym typeface="Symbol" pitchFamily="18" charset="2"/>
              </a:rPr>
              <a:t>P(Doctor = 1) = f(Index)</a:t>
            </a:r>
          </a:p>
          <a:p>
            <a:pPr eaLnBrk="1" hangingPunct="1">
              <a:spcBef>
                <a:spcPct val="50000"/>
              </a:spcBef>
            </a:pPr>
            <a:r>
              <a:rPr lang="en-US" smtClean="0">
                <a:latin typeface="Tahoma" pitchFamily="34" charset="0"/>
                <a:sym typeface="Symbol" pitchFamily="18" charset="2"/>
              </a:rPr>
              <a:t>Internally consistent probabilities:</a:t>
            </a:r>
            <a:br>
              <a:rPr lang="en-US" smtClean="0">
                <a:latin typeface="Tahoma" pitchFamily="34" charset="0"/>
                <a:sym typeface="Symbol" pitchFamily="18" charset="2"/>
              </a:rPr>
            </a:br>
            <a:r>
              <a:rPr lang="en-US" smtClean="0">
                <a:latin typeface="Tahoma" pitchFamily="34" charset="0"/>
                <a:sym typeface="Symbol" pitchFamily="18" charset="2"/>
              </a:rPr>
              <a:t>(1)  (Coherence)     0 &lt; Probability &lt; 1</a:t>
            </a:r>
            <a:br>
              <a:rPr lang="en-US" smtClean="0">
                <a:latin typeface="Tahoma" pitchFamily="34" charset="0"/>
                <a:sym typeface="Symbol" pitchFamily="18" charset="2"/>
              </a:rPr>
            </a:br>
            <a:r>
              <a:rPr lang="en-US" smtClean="0">
                <a:latin typeface="Tahoma" pitchFamily="34" charset="0"/>
                <a:sym typeface="Symbol" pitchFamily="18" charset="2"/>
              </a:rPr>
              <a:t>(2)  (Monotonicity)  Probability increases with Index.</a:t>
            </a:r>
          </a:p>
        </p:txBody>
      </p:sp>
      <p:pic>
        <p:nvPicPr>
          <p:cNvPr id="1157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743200"/>
            <a:ext cx="6476242"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371600" y="914400"/>
            <a:ext cx="6172200" cy="530225"/>
          </a:xfrm>
        </p:spPr>
        <p:txBody>
          <a:bodyPr/>
          <a:lstStyle/>
          <a:p>
            <a:pPr algn="ctr" eaLnBrk="1" hangingPunct="1"/>
            <a:r>
              <a:rPr lang="en-US" b="1" smtClean="0"/>
              <a:t>A Fully Parametric Model</a:t>
            </a:r>
            <a:endParaRPr lang="en-US" b="1" dirty="0" smtClean="0"/>
          </a:p>
        </p:txBody>
      </p:sp>
      <p:sp>
        <p:nvSpPr>
          <p:cNvPr id="31747" name="Rectangle 3"/>
          <p:cNvSpPr>
            <a:spLocks noGrp="1" noChangeArrowheads="1"/>
          </p:cNvSpPr>
          <p:nvPr>
            <p:ph idx="1"/>
          </p:nvPr>
        </p:nvSpPr>
        <p:spPr>
          <a:xfrm>
            <a:off x="762000" y="1676400"/>
            <a:ext cx="7924800" cy="4495800"/>
          </a:xfrm>
        </p:spPr>
        <p:txBody>
          <a:bodyPr/>
          <a:lstStyle/>
          <a:p>
            <a:pPr eaLnBrk="1" hangingPunct="1"/>
            <a:r>
              <a:rPr lang="en-US" sz="2400" smtClean="0">
                <a:latin typeface="Arial" panose="020B0604020202020204" pitchFamily="34" charset="0"/>
                <a:cs typeface="Arial" panose="020B0604020202020204" pitchFamily="34" charset="0"/>
              </a:rPr>
              <a:t>Index Function: U = </a:t>
            </a:r>
            <a:r>
              <a:rPr lang="el-GR" sz="2400" b="1" smtClean="0">
                <a:latin typeface="Arial" panose="020B0604020202020204" pitchFamily="34" charset="0"/>
                <a:cs typeface="Arial" panose="020B0604020202020204" pitchFamily="34" charset="0"/>
              </a:rPr>
              <a:t>β</a:t>
            </a:r>
            <a:r>
              <a:rPr lang="en-US" sz="2400" b="1" smtClean="0">
                <a:latin typeface="Arial" panose="020B0604020202020204" pitchFamily="34" charset="0"/>
                <a:cs typeface="Arial" panose="020B0604020202020204" pitchFamily="34" charset="0"/>
              </a:rPr>
              <a:t>’x</a:t>
            </a:r>
            <a:r>
              <a:rPr lang="en-US" sz="2400" smtClean="0">
                <a:latin typeface="Arial" panose="020B0604020202020204" pitchFamily="34" charset="0"/>
                <a:cs typeface="Arial" panose="020B0604020202020204" pitchFamily="34" charset="0"/>
              </a:rPr>
              <a:t> + </a:t>
            </a:r>
            <a:r>
              <a:rPr lang="el-GR" sz="2400" smtClean="0">
                <a:latin typeface="Arial" panose="020B0604020202020204" pitchFamily="34" charset="0"/>
                <a:cs typeface="Arial" panose="020B0604020202020204" pitchFamily="34" charset="0"/>
              </a:rPr>
              <a:t>ε</a:t>
            </a:r>
            <a:endParaRPr lang="en-US" sz="2400" smtClean="0">
              <a:latin typeface="Arial" panose="020B0604020202020204" pitchFamily="34" charset="0"/>
              <a:cs typeface="Arial" panose="020B0604020202020204" pitchFamily="34" charset="0"/>
            </a:endParaRPr>
          </a:p>
          <a:p>
            <a:pPr eaLnBrk="1" hangingPunct="1"/>
            <a:r>
              <a:rPr lang="en-US" sz="2400" smtClean="0">
                <a:latin typeface="Arial" panose="020B0604020202020204" pitchFamily="34" charset="0"/>
                <a:cs typeface="Arial" panose="020B0604020202020204" pitchFamily="34" charset="0"/>
              </a:rPr>
              <a:t>Observation Mechanism: y = 1[U &gt; 0]</a:t>
            </a:r>
          </a:p>
          <a:p>
            <a:pPr eaLnBrk="1" hangingPunct="1"/>
            <a:r>
              <a:rPr lang="en-US" sz="2400" smtClean="0">
                <a:latin typeface="Arial" panose="020B0604020202020204" pitchFamily="34" charset="0"/>
                <a:cs typeface="Arial" panose="020B0604020202020204" pitchFamily="34" charset="0"/>
              </a:rPr>
              <a:t>Distribution: </a:t>
            </a:r>
            <a:r>
              <a:rPr lang="el-GR" sz="2400" smtClean="0">
                <a:latin typeface="Arial" panose="020B0604020202020204" pitchFamily="34" charset="0"/>
                <a:cs typeface="Arial" panose="020B0604020202020204" pitchFamily="34" charset="0"/>
              </a:rPr>
              <a:t>ε</a:t>
            </a:r>
            <a:r>
              <a:rPr lang="en-US" sz="2400" smtClean="0">
                <a:latin typeface="Arial" panose="020B0604020202020204" pitchFamily="34" charset="0"/>
                <a:cs typeface="Arial" panose="020B0604020202020204" pitchFamily="34" charset="0"/>
              </a:rPr>
              <a:t> ~ f(</a:t>
            </a:r>
            <a:r>
              <a:rPr lang="el-GR" sz="2400" smtClean="0">
                <a:latin typeface="Arial" panose="020B0604020202020204" pitchFamily="34" charset="0"/>
                <a:cs typeface="Arial" panose="020B0604020202020204" pitchFamily="34" charset="0"/>
              </a:rPr>
              <a:t>ε</a:t>
            </a:r>
            <a:r>
              <a:rPr lang="en-US" sz="2400" smtClean="0">
                <a:latin typeface="Arial" panose="020B0604020202020204" pitchFamily="34" charset="0"/>
                <a:cs typeface="Arial" panose="020B0604020202020204" pitchFamily="34" charset="0"/>
              </a:rPr>
              <a:t>); Normal, Logistic, …</a:t>
            </a:r>
          </a:p>
          <a:p>
            <a:pPr eaLnBrk="1" hangingPunct="1"/>
            <a:r>
              <a:rPr lang="en-US" sz="2400" smtClean="0">
                <a:latin typeface="Arial" panose="020B0604020202020204" pitchFamily="34" charset="0"/>
                <a:cs typeface="Arial" panose="020B0604020202020204" pitchFamily="34" charset="0"/>
              </a:rPr>
              <a:t>Maximum Likelihood Estimation:</a:t>
            </a: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Max(</a:t>
            </a:r>
            <a:r>
              <a:rPr lang="el-GR" b="1" smtClean="0">
                <a:latin typeface="Arial" panose="020B0604020202020204" pitchFamily="34" charset="0"/>
                <a:cs typeface="Arial" panose="020B0604020202020204" pitchFamily="34" charset="0"/>
              </a:rPr>
              <a:t>β</a:t>
            </a:r>
            <a:r>
              <a:rPr lang="en-US" smtClean="0">
                <a:latin typeface="Arial" panose="020B0604020202020204" pitchFamily="34" charset="0"/>
                <a:cs typeface="Arial" panose="020B0604020202020204" pitchFamily="34" charset="0"/>
              </a:rPr>
              <a:t>) logL = </a:t>
            </a:r>
            <a:r>
              <a:rPr lang="el-GR" smtClean="0">
                <a:latin typeface="Arial" panose="020B0604020202020204" pitchFamily="34" charset="0"/>
                <a:cs typeface="Arial" panose="020B0604020202020204" pitchFamily="34" charset="0"/>
              </a:rPr>
              <a:t>Σ</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 log Prob(Y</a:t>
            </a:r>
            <a:r>
              <a:rPr lang="en-US" baseline="-25000" smtClean="0">
                <a:latin typeface="Arial" panose="020B0604020202020204" pitchFamily="34" charset="0"/>
                <a:cs typeface="Arial" panose="020B0604020202020204" pitchFamily="34" charset="0"/>
              </a:rPr>
              <a:t>i </a:t>
            </a:r>
            <a:r>
              <a:rPr lang="en-US" smtClean="0">
                <a:latin typeface="Arial" panose="020B0604020202020204" pitchFamily="34" charset="0"/>
                <a:cs typeface="Arial" panose="020B0604020202020204" pitchFamily="34" charset="0"/>
              </a:rPr>
              <a:t>= y</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|x</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a:t>
            </a:r>
          </a:p>
          <a:p>
            <a:pPr eaLnBrk="1" hangingPunct="1">
              <a:buNone/>
            </a:pPr>
            <a:endParaRPr lang="en-US" smtClean="0">
              <a:latin typeface="Arial" panose="020B0604020202020204" pitchFamily="34" charset="0"/>
              <a:cs typeface="Arial" panose="020B0604020202020204" pitchFamily="34" charset="0"/>
            </a:endParaRPr>
          </a:p>
          <a:p>
            <a:pPr eaLnBrk="1" hangingPunct="1"/>
            <a:r>
              <a:rPr lang="en-US" sz="2400" smtClean="0">
                <a:latin typeface="Arial" panose="020B0604020202020204" pitchFamily="34" charset="0"/>
                <a:cs typeface="Arial" panose="020B0604020202020204" pitchFamily="34" charset="0"/>
              </a:rPr>
              <a:t>We will focus on parametric models</a:t>
            </a:r>
          </a:p>
          <a:p>
            <a:pPr eaLnBrk="1" hangingPunct="1"/>
            <a:r>
              <a:rPr lang="en-US" sz="2400" smtClean="0">
                <a:latin typeface="Arial" panose="020B0604020202020204" pitchFamily="34" charset="0"/>
                <a:cs typeface="Arial" panose="020B0604020202020204" pitchFamily="34" charset="0"/>
              </a:rPr>
              <a:t>We examine the linear probability “model” in passing.</a:t>
            </a:r>
            <a:endParaRPr lang="el-GR" sz="240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381000" y="914400"/>
            <a:ext cx="8229600" cy="530225"/>
          </a:xfrm>
        </p:spPr>
        <p:txBody>
          <a:bodyPr/>
          <a:lstStyle/>
          <a:p>
            <a:pPr algn="ctr" eaLnBrk="1" hangingPunct="1"/>
            <a:r>
              <a:rPr lang="en-US" b="1" smtClean="0"/>
              <a:t>Parametric Model Estimation</a:t>
            </a:r>
          </a:p>
        </p:txBody>
      </p:sp>
      <p:sp>
        <p:nvSpPr>
          <p:cNvPr id="1028" name="Rectangle 3"/>
          <p:cNvSpPr>
            <a:spLocks noGrp="1" noChangeArrowheads="1"/>
          </p:cNvSpPr>
          <p:nvPr>
            <p:ph type="body" idx="4294967295"/>
          </p:nvPr>
        </p:nvSpPr>
        <p:spPr>
          <a:xfrm>
            <a:off x="685800" y="1752600"/>
            <a:ext cx="8229600" cy="4530725"/>
          </a:xfrm>
        </p:spPr>
        <p:txBody>
          <a:bodyPr/>
          <a:lstStyle/>
          <a:p>
            <a:pPr eaLnBrk="1" hangingPunct="1">
              <a:lnSpc>
                <a:spcPct val="90000"/>
              </a:lnSpc>
            </a:pPr>
            <a:r>
              <a:rPr lang="en-US" dirty="0" smtClean="0">
                <a:latin typeface="+mj-lt"/>
              </a:rPr>
              <a:t>How to estimate </a:t>
            </a:r>
            <a:r>
              <a:rPr lang="en-US" sz="2400" dirty="0" smtClean="0">
                <a:latin typeface="+mj-lt"/>
                <a:sym typeface="Symbol" pitchFamily="18" charset="2"/>
              </a:rPr>
              <a:t>, </a:t>
            </a:r>
            <a:r>
              <a:rPr lang="en-US" sz="2400" baseline="-25000" dirty="0" smtClean="0">
                <a:latin typeface="+mj-lt"/>
                <a:sym typeface="Symbol" pitchFamily="18" charset="2"/>
              </a:rPr>
              <a:t>1</a:t>
            </a:r>
            <a:r>
              <a:rPr lang="en-US" sz="2400" dirty="0" smtClean="0">
                <a:latin typeface="+mj-lt"/>
                <a:sym typeface="Symbol" pitchFamily="18" charset="2"/>
              </a:rPr>
              <a:t>, </a:t>
            </a:r>
            <a:r>
              <a:rPr lang="en-US" sz="2400" baseline="-25000" dirty="0" smtClean="0">
                <a:latin typeface="+mj-lt"/>
                <a:sym typeface="Symbol" pitchFamily="18" charset="2"/>
              </a:rPr>
              <a:t>2</a:t>
            </a:r>
            <a:r>
              <a:rPr lang="en-US" sz="2400" dirty="0" smtClean="0">
                <a:latin typeface="+mj-lt"/>
                <a:sym typeface="Symbol" pitchFamily="18" charset="2"/>
              </a:rPr>
              <a:t>, </a:t>
            </a:r>
            <a:r>
              <a:rPr lang="en-US" sz="2400" baseline="-25000" dirty="0" smtClean="0">
                <a:latin typeface="+mj-lt"/>
                <a:sym typeface="Symbol" pitchFamily="18" charset="2"/>
              </a:rPr>
              <a:t>3</a:t>
            </a:r>
            <a:r>
              <a:rPr lang="en-US" sz="2400" dirty="0" smtClean="0">
                <a:latin typeface="+mj-lt"/>
                <a:sym typeface="Symbol" pitchFamily="18" charset="2"/>
              </a:rPr>
              <a:t>?</a:t>
            </a:r>
            <a:br>
              <a:rPr lang="en-US" sz="2400" dirty="0" smtClean="0">
                <a:latin typeface="+mj-lt"/>
                <a:sym typeface="Symbol" pitchFamily="18" charset="2"/>
              </a:rPr>
            </a:br>
            <a:endParaRPr lang="en-US" sz="2400" dirty="0" smtClean="0">
              <a:latin typeface="+mj-lt"/>
              <a:sym typeface="Symbol" pitchFamily="18" charset="2"/>
            </a:endParaRPr>
          </a:p>
          <a:p>
            <a:pPr lvl="1" eaLnBrk="1" hangingPunct="1">
              <a:lnSpc>
                <a:spcPct val="90000"/>
              </a:lnSpc>
            </a:pPr>
            <a:r>
              <a:rPr lang="en-US" sz="2000" dirty="0" smtClean="0">
                <a:latin typeface="+mj-lt"/>
                <a:sym typeface="Symbol" pitchFamily="18" charset="2"/>
              </a:rPr>
              <a:t>The technique of maximum likelihood</a:t>
            </a:r>
          </a:p>
          <a:p>
            <a:pPr lvl="1" eaLnBrk="1" hangingPunct="1">
              <a:lnSpc>
                <a:spcPct val="90000"/>
              </a:lnSpc>
            </a:pPr>
            <a:endParaRPr lang="en-US" sz="2000" dirty="0" smtClean="0">
              <a:latin typeface="+mj-lt"/>
              <a:sym typeface="Symbol" pitchFamily="18" charset="2"/>
            </a:endParaRPr>
          </a:p>
          <a:p>
            <a:pPr lvl="1" eaLnBrk="1" hangingPunct="1">
              <a:lnSpc>
                <a:spcPct val="90000"/>
              </a:lnSpc>
            </a:pPr>
            <a:endParaRPr lang="en-US" sz="2000" dirty="0" smtClean="0">
              <a:latin typeface="+mj-lt"/>
              <a:sym typeface="Symbol" pitchFamily="18" charset="2"/>
            </a:endParaRPr>
          </a:p>
          <a:p>
            <a:pPr lvl="1" eaLnBrk="1" hangingPunct="1">
              <a:lnSpc>
                <a:spcPct val="90000"/>
              </a:lnSpc>
            </a:pPr>
            <a:r>
              <a:rPr lang="en-US" sz="2000" smtClean="0">
                <a:latin typeface="+mj-lt"/>
                <a:sym typeface="Symbol" pitchFamily="18" charset="2"/>
              </a:rPr>
              <a:t>Prob[doctor=1] = Prob[ &gt; -(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 </a:t>
            </a:r>
            <a:endParaRPr lang="en-US" sz="2000" dirty="0" smtClean="0">
              <a:latin typeface="+mj-lt"/>
              <a:sym typeface="Symbol" pitchFamily="18" charset="2"/>
            </a:endParaRPr>
          </a:p>
          <a:p>
            <a:pPr lvl="1" eaLnBrk="1" hangingPunct="1">
              <a:lnSpc>
                <a:spcPct val="90000"/>
              </a:lnSpc>
              <a:buFont typeface="Wingdings" pitchFamily="2" charset="2"/>
              <a:buNone/>
            </a:pPr>
            <a:r>
              <a:rPr lang="en-US" sz="1000" smtClean="0">
                <a:latin typeface="+mj-lt"/>
                <a:sym typeface="Symbol" pitchFamily="18" charset="2"/>
              </a:rPr>
              <a:t>    </a:t>
            </a:r>
            <a:endParaRPr lang="en-US" sz="1000" dirty="0" smtClean="0">
              <a:latin typeface="+mj-lt"/>
              <a:sym typeface="Symbol" pitchFamily="18" charset="2"/>
            </a:endParaRPr>
          </a:p>
          <a:p>
            <a:pPr lvl="1" eaLnBrk="1" hangingPunct="1">
              <a:lnSpc>
                <a:spcPct val="90000"/>
              </a:lnSpc>
              <a:buFont typeface="Wingdings" pitchFamily="2" charset="2"/>
              <a:buNone/>
            </a:pPr>
            <a:r>
              <a:rPr lang="en-US" smtClean="0">
                <a:latin typeface="+mj-lt"/>
                <a:sym typeface="Symbol" pitchFamily="18" charset="2"/>
              </a:rPr>
              <a:t>   </a:t>
            </a:r>
            <a:r>
              <a:rPr lang="en-US" sz="2000" smtClean="0">
                <a:latin typeface="+mj-lt"/>
                <a:sym typeface="Symbol" pitchFamily="18" charset="2"/>
              </a:rPr>
              <a:t>Prob[doctor=0</a:t>
            </a:r>
            <a:r>
              <a:rPr lang="en-US" sz="2000" dirty="0" smtClean="0">
                <a:latin typeface="+mj-lt"/>
                <a:sym typeface="Symbol" pitchFamily="18" charset="2"/>
              </a:rPr>
              <a:t>]  =  </a:t>
            </a:r>
            <a:r>
              <a:rPr lang="en-US" sz="2000" smtClean="0">
                <a:latin typeface="+mj-lt"/>
                <a:sym typeface="Symbol" pitchFamily="18" charset="2"/>
              </a:rPr>
              <a:t>1 – Prob[doctor=1</a:t>
            </a:r>
            <a:r>
              <a:rPr lang="en-US" sz="2000" dirty="0" smtClean="0">
                <a:latin typeface="+mj-lt"/>
                <a:sym typeface="Symbol" pitchFamily="18" charset="2"/>
              </a:rPr>
              <a:t>]</a:t>
            </a:r>
            <a:r>
              <a:rPr lang="en-US" dirty="0" smtClean="0">
                <a:latin typeface="+mj-lt"/>
                <a:sym typeface="Symbol" pitchFamily="18" charset="2"/>
              </a:rPr>
              <a:t> </a:t>
            </a:r>
            <a:br>
              <a:rPr lang="en-US" dirty="0" smtClean="0">
                <a:latin typeface="+mj-lt"/>
                <a:sym typeface="Symbol" pitchFamily="18" charset="2"/>
              </a:rPr>
            </a:br>
            <a:endParaRPr lang="en-US" dirty="0" smtClean="0">
              <a:latin typeface="+mj-lt"/>
              <a:sym typeface="Symbol" pitchFamily="18" charset="2"/>
            </a:endParaRPr>
          </a:p>
          <a:p>
            <a:pPr eaLnBrk="1" hangingPunct="1">
              <a:lnSpc>
                <a:spcPct val="90000"/>
              </a:lnSpc>
            </a:pPr>
            <a:r>
              <a:rPr lang="en-US" dirty="0" smtClean="0">
                <a:latin typeface="+mj-lt"/>
                <a:sym typeface="Symbol" pitchFamily="18" charset="2"/>
              </a:rPr>
              <a:t>Requires a model for </a:t>
            </a:r>
            <a:r>
              <a:rPr lang="en-US" smtClean="0">
                <a:latin typeface="+mj-lt"/>
                <a:sym typeface="Symbol" pitchFamily="18" charset="2"/>
              </a:rPr>
              <a:t>the probability</a:t>
            </a:r>
            <a:endParaRPr lang="en-US" dirty="0" smtClean="0">
              <a:latin typeface="+mj-lt"/>
              <a:sym typeface="Symbol" pitchFamily="18" charset="2"/>
            </a:endParaRPr>
          </a:p>
        </p:txBody>
      </p:sp>
      <p:graphicFrame>
        <p:nvGraphicFramePr>
          <p:cNvPr id="1026" name="Object 4"/>
          <p:cNvGraphicFramePr>
            <a:graphicFrameLocks noChangeAspect="1"/>
          </p:cNvGraphicFramePr>
          <p:nvPr/>
        </p:nvGraphicFramePr>
        <p:xfrm>
          <a:off x="1524000" y="2895600"/>
          <a:ext cx="6640512" cy="622300"/>
        </p:xfrm>
        <a:graphic>
          <a:graphicData uri="http://schemas.openxmlformats.org/presentationml/2006/ole">
            <mc:AlternateContent xmlns:mc="http://schemas.openxmlformats.org/markup-compatibility/2006">
              <mc:Choice xmlns:v="urn:schemas-microsoft-com:vml" Requires="v">
                <p:oleObj spid="_x0000_s476204" name="Equation" r:id="rId4" imgW="2870200" imgH="279400" progId="Equation.DSMT4">
                  <p:embed/>
                </p:oleObj>
              </mc:Choice>
              <mc:Fallback>
                <p:oleObj name="Equation" r:id="rId4" imgW="2870200" imgH="279400" progId="Equation.DSMT4">
                  <p:embed/>
                  <p:pic>
                    <p:nvPicPr>
                      <p:cNvPr id="0"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895600"/>
                        <a:ext cx="6640512"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457200" y="1295400"/>
            <a:ext cx="8229600" cy="530225"/>
          </a:xfrm>
        </p:spPr>
        <p:txBody>
          <a:bodyPr/>
          <a:lstStyle/>
          <a:p>
            <a:pPr algn="ctr" eaLnBrk="1" hangingPunct="1"/>
            <a:r>
              <a:rPr lang="en-US" b="1" dirty="0" smtClean="0"/>
              <a:t>Completing the Model:  F(</a:t>
            </a:r>
            <a:r>
              <a:rPr lang="en-US" sz="4800" b="1" dirty="0" smtClean="0">
                <a:sym typeface="Symbol" pitchFamily="18" charset="2"/>
              </a:rPr>
              <a:t></a:t>
            </a:r>
            <a:r>
              <a:rPr lang="en-US" b="1" dirty="0" smtClean="0">
                <a:sym typeface="Symbol" pitchFamily="18" charset="2"/>
              </a:rPr>
              <a:t>)</a:t>
            </a:r>
            <a:endParaRPr lang="en-US" sz="4800" b="1" dirty="0" smtClean="0">
              <a:sym typeface="Symbol" pitchFamily="18" charset="2"/>
            </a:endParaRPr>
          </a:p>
        </p:txBody>
      </p:sp>
      <p:sp>
        <p:nvSpPr>
          <p:cNvPr id="33795" name="Rectangle 3"/>
          <p:cNvSpPr>
            <a:spLocks noGrp="1" noChangeArrowheads="1"/>
          </p:cNvSpPr>
          <p:nvPr>
            <p:ph type="body" idx="4294967295"/>
          </p:nvPr>
        </p:nvSpPr>
        <p:spPr>
          <a:xfrm>
            <a:off x="1524000" y="2209800"/>
            <a:ext cx="6629400" cy="3352800"/>
          </a:xfrm>
        </p:spPr>
        <p:txBody>
          <a:bodyPr/>
          <a:lstStyle/>
          <a:p>
            <a:pPr eaLnBrk="1" hangingPunct="1"/>
            <a:r>
              <a:rPr lang="en-US" sz="2400" dirty="0" smtClean="0">
                <a:latin typeface="+mj-lt"/>
              </a:rPr>
              <a:t>The distribution</a:t>
            </a:r>
          </a:p>
          <a:p>
            <a:pPr lvl="1" eaLnBrk="1" hangingPunct="1"/>
            <a:r>
              <a:rPr lang="en-US" sz="2000" dirty="0" smtClean="0">
                <a:latin typeface="+mj-lt"/>
              </a:rPr>
              <a:t>Normal:      </a:t>
            </a:r>
            <a:r>
              <a:rPr lang="en-US" sz="2000" b="1" dirty="0" smtClean="0">
                <a:solidFill>
                  <a:srgbClr val="FF3300"/>
                </a:solidFill>
                <a:latin typeface="+mj-lt"/>
              </a:rPr>
              <a:t>PROBIT</a:t>
            </a:r>
            <a:r>
              <a:rPr lang="en-US" sz="2000" dirty="0" smtClean="0">
                <a:latin typeface="+mj-lt"/>
              </a:rPr>
              <a:t>, natural for behavior</a:t>
            </a:r>
          </a:p>
          <a:p>
            <a:pPr lvl="1" eaLnBrk="1" hangingPunct="1"/>
            <a:r>
              <a:rPr lang="en-US" sz="2000" dirty="0" smtClean="0">
                <a:latin typeface="+mj-lt"/>
              </a:rPr>
              <a:t>Logistic:      </a:t>
            </a:r>
            <a:r>
              <a:rPr lang="en-US" sz="2000" b="1" dirty="0" smtClean="0">
                <a:solidFill>
                  <a:srgbClr val="FF3300"/>
                </a:solidFill>
                <a:latin typeface="+mj-lt"/>
              </a:rPr>
              <a:t>LOGIT</a:t>
            </a:r>
            <a:r>
              <a:rPr lang="en-US" sz="2000" dirty="0" smtClean="0">
                <a:latin typeface="+mj-lt"/>
              </a:rPr>
              <a:t>,   allows “thicker tails”</a:t>
            </a:r>
          </a:p>
          <a:p>
            <a:pPr lvl="1" eaLnBrk="1" hangingPunct="1"/>
            <a:r>
              <a:rPr lang="en-US" sz="2000" dirty="0" err="1" smtClean="0">
                <a:latin typeface="+mj-lt"/>
              </a:rPr>
              <a:t>Gompertz</a:t>
            </a:r>
            <a:r>
              <a:rPr lang="en-US" sz="2000" dirty="0" smtClean="0">
                <a:latin typeface="+mj-lt"/>
              </a:rPr>
              <a:t>:  </a:t>
            </a:r>
            <a:r>
              <a:rPr lang="en-US" sz="2000" b="1" dirty="0" smtClean="0">
                <a:solidFill>
                  <a:srgbClr val="FF3300"/>
                </a:solidFill>
                <a:latin typeface="+mj-lt"/>
              </a:rPr>
              <a:t>EXTREME VALUE</a:t>
            </a:r>
            <a:r>
              <a:rPr lang="en-US" sz="2000" dirty="0" smtClean="0">
                <a:latin typeface="+mj-lt"/>
              </a:rPr>
              <a:t>, asymmetric</a:t>
            </a:r>
            <a:endParaRPr lang="en-US" sz="2000" dirty="0">
              <a:latin typeface="+mj-lt"/>
            </a:endParaRPr>
          </a:p>
          <a:p>
            <a:pPr lvl="1" eaLnBrk="1" hangingPunct="1"/>
            <a:r>
              <a:rPr lang="en-US" sz="2000" dirty="0" smtClean="0">
                <a:latin typeface="+mj-lt"/>
              </a:rPr>
              <a:t>Others…</a:t>
            </a:r>
          </a:p>
          <a:p>
            <a:pPr eaLnBrk="1" hangingPunct="1"/>
            <a:r>
              <a:rPr lang="en-US" sz="2400" dirty="0" smtClean="0">
                <a:latin typeface="+mj-lt"/>
              </a:rPr>
              <a:t>Does it matter?</a:t>
            </a:r>
          </a:p>
          <a:p>
            <a:pPr lvl="1" eaLnBrk="1" hangingPunct="1"/>
            <a:r>
              <a:rPr lang="en-US" sz="2000" dirty="0" smtClean="0">
                <a:latin typeface="+mj-lt"/>
              </a:rPr>
              <a:t>Yes, large difference in estimates</a:t>
            </a:r>
          </a:p>
          <a:p>
            <a:pPr lvl="1" eaLnBrk="1" hangingPunct="1"/>
            <a:r>
              <a:rPr lang="en-US" sz="2000" dirty="0" smtClean="0">
                <a:latin typeface="+mj-lt"/>
              </a:rPr>
              <a:t>Not much, quantities of interest are more stable</a:t>
            </a:r>
            <a:r>
              <a:rPr lang="en-US" sz="2000" dirty="0" smtClean="0">
                <a:latin typeface="+mj-lt"/>
              </a:rPr>
              <a:t>.</a:t>
            </a:r>
          </a:p>
          <a:p>
            <a:r>
              <a:rPr lang="en-US" sz="2400" dirty="0" smtClean="0">
                <a:latin typeface="+mj-lt"/>
              </a:rPr>
              <a:t>Misspecification – is OLS robust to the distributional assumption?</a:t>
            </a:r>
            <a:endParaRPr lang="en-US" sz="2400" dirty="0" smtClean="0">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533400" y="1371600"/>
            <a:ext cx="8229600" cy="530225"/>
          </a:xfrm>
        </p:spPr>
        <p:txBody>
          <a:bodyPr/>
          <a:lstStyle/>
          <a:p>
            <a:pPr algn="ctr" eaLnBrk="1" hangingPunct="1"/>
            <a:r>
              <a:rPr lang="en-US" b="1" dirty="0" smtClean="0"/>
              <a:t>Estimated Binary </a:t>
            </a:r>
            <a:r>
              <a:rPr lang="en-US" b="1" smtClean="0"/>
              <a:t>Choice Models for Three Distributions</a:t>
            </a:r>
            <a:endParaRPr lang="en-US" b="1" dirty="0" smtClean="0"/>
          </a:p>
        </p:txBody>
      </p:sp>
      <p:sp>
        <p:nvSpPr>
          <p:cNvPr id="13" name="TextBox 12"/>
          <p:cNvSpPr txBox="1"/>
          <p:nvPr/>
        </p:nvSpPr>
        <p:spPr>
          <a:xfrm>
            <a:off x="914400" y="5486400"/>
            <a:ext cx="7086600" cy="646331"/>
          </a:xfrm>
          <a:prstGeom prst="rect">
            <a:avLst/>
          </a:prstGeom>
          <a:noFill/>
        </p:spPr>
        <p:txBody>
          <a:bodyPr wrap="square" rtlCol="0">
            <a:spAutoFit/>
          </a:bodyPr>
          <a:lstStyle/>
          <a:p>
            <a:r>
              <a:rPr lang="en-US" smtClean="0">
                <a:latin typeface="+mj-lt"/>
              </a:rPr>
              <a:t>Log-L(0) = log likelihood for a model that has only a constant term.</a:t>
            </a:r>
          </a:p>
          <a:p>
            <a:r>
              <a:rPr lang="en-US" smtClean="0">
                <a:latin typeface="+mj-lt"/>
              </a:rPr>
              <a:t>Ignore the t ratios for now.</a:t>
            </a:r>
            <a:endParaRPr lang="en-US">
              <a:latin typeface="+mj-lt"/>
            </a:endParaRPr>
          </a:p>
        </p:txBody>
      </p:sp>
      <p:pic>
        <p:nvPicPr>
          <p:cNvPr id="5120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2209800"/>
            <a:ext cx="8296275"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685800" y="1143000"/>
            <a:ext cx="8229600" cy="530225"/>
          </a:xfrm>
        </p:spPr>
        <p:txBody>
          <a:bodyPr/>
          <a:lstStyle/>
          <a:p>
            <a:pPr algn="ctr" eaLnBrk="1" hangingPunct="1"/>
            <a:r>
              <a:rPr lang="en-US" sz="3600" dirty="0" smtClean="0"/>
              <a:t>Partial Effects in Probability Models</a:t>
            </a:r>
          </a:p>
        </p:txBody>
      </p:sp>
      <p:sp>
        <p:nvSpPr>
          <p:cNvPr id="36867" name="Rectangle 3"/>
          <p:cNvSpPr>
            <a:spLocks noGrp="1" noChangeArrowheads="1"/>
          </p:cNvSpPr>
          <p:nvPr>
            <p:ph type="body" idx="4294967295"/>
          </p:nvPr>
        </p:nvSpPr>
        <p:spPr>
          <a:xfrm>
            <a:off x="838200" y="2057400"/>
            <a:ext cx="8305800" cy="3505200"/>
          </a:xfrm>
        </p:spPr>
        <p:txBody>
          <a:bodyPr/>
          <a:lstStyle/>
          <a:p>
            <a:pPr eaLnBrk="1" hangingPunct="1">
              <a:lnSpc>
                <a:spcPct val="80000"/>
              </a:lnSpc>
            </a:pPr>
            <a:r>
              <a:rPr lang="en-US" sz="2000" dirty="0" err="1" smtClean="0">
                <a:latin typeface="+mj-lt"/>
              </a:rPr>
              <a:t>Prob</a:t>
            </a:r>
            <a:r>
              <a:rPr lang="en-US" sz="2000" dirty="0" smtClean="0">
                <a:latin typeface="+mj-lt"/>
              </a:rPr>
              <a:t>[Outcome]  =  some F(</a:t>
            </a:r>
            <a:r>
              <a:rPr lang="en-US" sz="2000" dirty="0" smtClean="0">
                <a:latin typeface="+mj-lt"/>
                <a:sym typeface="Symbol" pitchFamily="18" charset="2"/>
              </a:rPr>
              <a:t>+</a:t>
            </a:r>
            <a:r>
              <a:rPr lang="en-US" sz="2400" dirty="0" smtClean="0">
                <a:latin typeface="+mj-lt"/>
                <a:sym typeface="Symbol" pitchFamily="18" charset="2"/>
              </a:rPr>
              <a:t></a:t>
            </a:r>
            <a:r>
              <a:rPr lang="en-US" sz="2000" baseline="-25000" dirty="0" smtClean="0">
                <a:latin typeface="+mj-lt"/>
                <a:sym typeface="Symbol" pitchFamily="18" charset="2"/>
              </a:rPr>
              <a:t>1</a:t>
            </a:r>
            <a:r>
              <a:rPr lang="en-US" sz="2000" dirty="0" smtClean="0">
                <a:latin typeface="+mj-lt"/>
                <a:sym typeface="Symbol" pitchFamily="18" charset="2"/>
              </a:rPr>
              <a:t>Income…)</a:t>
            </a:r>
          </a:p>
          <a:p>
            <a:pPr eaLnBrk="1" hangingPunct="1">
              <a:lnSpc>
                <a:spcPct val="80000"/>
              </a:lnSpc>
            </a:pPr>
            <a:r>
              <a:rPr lang="en-US" sz="2000" dirty="0" smtClean="0">
                <a:latin typeface="+mj-lt"/>
                <a:sym typeface="Symbol" pitchFamily="18" charset="2"/>
              </a:rPr>
              <a:t>“Partial effect</a:t>
            </a:r>
            <a:r>
              <a:rPr lang="en-US" sz="2000" smtClean="0">
                <a:latin typeface="+mj-lt"/>
                <a:sym typeface="Symbol" pitchFamily="18" charset="2"/>
              </a:rPr>
              <a:t>”    =  </a:t>
            </a:r>
            <a:r>
              <a:rPr lang="en-US" sz="2000" dirty="0" smtClean="0">
                <a:latin typeface="+mj-lt"/>
                <a:sym typeface="Symbol" pitchFamily="18" charset="2"/>
              </a:rPr>
              <a:t></a:t>
            </a:r>
            <a:r>
              <a:rPr lang="en-US" sz="2000" dirty="0" smtClean="0">
                <a:latin typeface="+mj-lt"/>
              </a:rPr>
              <a:t>F(</a:t>
            </a:r>
            <a:r>
              <a:rPr lang="en-US" sz="2000" dirty="0" smtClean="0">
                <a:latin typeface="+mj-lt"/>
                <a:sym typeface="Symbol" pitchFamily="18" charset="2"/>
              </a:rPr>
              <a:t>+</a:t>
            </a:r>
            <a:r>
              <a:rPr lang="en-US" sz="2400" dirty="0" smtClean="0">
                <a:latin typeface="+mj-lt"/>
                <a:sym typeface="Symbol" pitchFamily="18" charset="2"/>
              </a:rPr>
              <a:t></a:t>
            </a:r>
            <a:r>
              <a:rPr lang="en-US" sz="2000" baseline="-25000" dirty="0" smtClean="0">
                <a:latin typeface="+mj-lt"/>
                <a:sym typeface="Symbol" pitchFamily="18" charset="2"/>
              </a:rPr>
              <a:t>1</a:t>
            </a:r>
            <a:r>
              <a:rPr lang="en-US" sz="2000" dirty="0" smtClean="0">
                <a:latin typeface="+mj-lt"/>
                <a:sym typeface="Symbol" pitchFamily="18" charset="2"/>
              </a:rPr>
              <a:t>Income…) / ”x”    (derivative)</a:t>
            </a:r>
            <a:br>
              <a:rPr lang="en-US" sz="2000" dirty="0" smtClean="0">
                <a:latin typeface="+mj-lt"/>
                <a:sym typeface="Symbol" pitchFamily="18" charset="2"/>
              </a:rPr>
            </a:br>
            <a:endParaRPr lang="en-US" sz="2000" dirty="0" smtClean="0">
              <a:latin typeface="+mj-lt"/>
              <a:sym typeface="Symbol" pitchFamily="18" charset="2"/>
            </a:endParaRPr>
          </a:p>
          <a:p>
            <a:pPr lvl="1" eaLnBrk="1" hangingPunct="1">
              <a:lnSpc>
                <a:spcPct val="80000"/>
              </a:lnSpc>
            </a:pPr>
            <a:r>
              <a:rPr lang="en-US" sz="1800" dirty="0" smtClean="0">
                <a:latin typeface="+mj-lt"/>
                <a:sym typeface="Symbol" pitchFamily="18" charset="2"/>
              </a:rPr>
              <a:t>Partial effects are derivatives</a:t>
            </a:r>
          </a:p>
          <a:p>
            <a:pPr lvl="1" eaLnBrk="1" hangingPunct="1">
              <a:lnSpc>
                <a:spcPct val="80000"/>
              </a:lnSpc>
            </a:pPr>
            <a:r>
              <a:rPr lang="en-US" sz="1800" dirty="0" smtClean="0">
                <a:latin typeface="+mj-lt"/>
                <a:sym typeface="Symbol" pitchFamily="18" charset="2"/>
              </a:rPr>
              <a:t>Result varies with model</a:t>
            </a:r>
            <a:br>
              <a:rPr lang="en-US" sz="1800" dirty="0" smtClean="0">
                <a:latin typeface="+mj-lt"/>
                <a:sym typeface="Symbol" pitchFamily="18" charset="2"/>
              </a:rPr>
            </a:br>
            <a:r>
              <a:rPr lang="en-US" sz="1800" dirty="0" smtClean="0">
                <a:latin typeface="+mj-lt"/>
                <a:sym typeface="Symbol"/>
              </a:rPr>
              <a:t> </a:t>
            </a:r>
            <a:endParaRPr lang="en-US" sz="1800" dirty="0" smtClean="0">
              <a:latin typeface="+mj-lt"/>
              <a:sym typeface="Symbol" pitchFamily="18" charset="2"/>
            </a:endParaRPr>
          </a:p>
          <a:p>
            <a:pPr lvl="2" eaLnBrk="1" hangingPunct="1">
              <a:lnSpc>
                <a:spcPct val="80000"/>
              </a:lnSpc>
            </a:pPr>
            <a:r>
              <a:rPr lang="en-US" sz="1600" dirty="0" err="1" smtClean="0">
                <a:latin typeface="+mj-lt"/>
                <a:sym typeface="Symbol" pitchFamily="18" charset="2"/>
              </a:rPr>
              <a:t>Logit</a:t>
            </a:r>
            <a:r>
              <a:rPr lang="en-US" sz="1600" dirty="0" smtClean="0">
                <a:latin typeface="+mj-lt"/>
                <a:sym typeface="Symbol" pitchFamily="18" charset="2"/>
              </a:rPr>
              <a:t>: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 /</a:t>
            </a:r>
            <a:r>
              <a:rPr lang="en-US" sz="1600" b="1" dirty="0" smtClean="0">
                <a:latin typeface="+mj-lt"/>
                <a:sym typeface="Symbol" pitchFamily="18" charset="2"/>
              </a:rPr>
              <a:t>x</a:t>
            </a:r>
            <a:r>
              <a:rPr lang="en-US" sz="1600" dirty="0" smtClean="0">
                <a:latin typeface="+mj-lt"/>
                <a:sym typeface="Symbol" pitchFamily="18" charset="2"/>
              </a:rPr>
              <a:t>            </a:t>
            </a:r>
            <a:r>
              <a:rPr lang="en-US" sz="1600" smtClean="0">
                <a:latin typeface="+mj-lt"/>
                <a:sym typeface="Symbol" pitchFamily="18" charset="2"/>
              </a:rPr>
              <a:t>	             =     Prob </a:t>
            </a:r>
            <a:r>
              <a:rPr lang="en-US" sz="1600" dirty="0" smtClean="0">
                <a:latin typeface="+mj-lt"/>
                <a:sym typeface="Symbol" pitchFamily="18" charset="2"/>
              </a:rPr>
              <a:t>* (1-Prob</a:t>
            </a:r>
            <a:r>
              <a:rPr lang="en-US" sz="1600" smtClean="0">
                <a:latin typeface="+mj-lt"/>
                <a:sym typeface="Symbol" pitchFamily="18" charset="2"/>
              </a:rPr>
              <a:t>)     </a:t>
            </a:r>
            <a:r>
              <a:rPr lang="en-US" sz="1600" smtClean="0">
                <a:latin typeface="+mj-lt"/>
                <a:sym typeface="Symbol"/>
              </a:rPr>
              <a:t></a:t>
            </a:r>
            <a:r>
              <a:rPr lang="en-US" sz="1600" smtClean="0">
                <a:latin typeface="+mj-lt"/>
                <a:sym typeface="Symbol" pitchFamily="18" charset="2"/>
              </a:rPr>
              <a:t>  </a:t>
            </a:r>
            <a:r>
              <a:rPr lang="en-US" b="1" smtClean="0">
                <a:latin typeface="+mj-lt"/>
                <a:sym typeface="Symbol" pitchFamily="18" charset="2"/>
              </a:rPr>
              <a:t></a:t>
            </a:r>
            <a:endParaRPr lang="en-US" b="1" dirty="0" smtClean="0">
              <a:latin typeface="+mj-lt"/>
              <a:sym typeface="Symbol" pitchFamily="18" charset="2"/>
            </a:endParaRPr>
          </a:p>
          <a:p>
            <a:pPr lvl="2" eaLnBrk="1" hangingPunct="1">
              <a:lnSpc>
                <a:spcPct val="80000"/>
              </a:lnSpc>
            </a:pPr>
            <a:r>
              <a:rPr lang="en-US" sz="1600" dirty="0" err="1" smtClean="0">
                <a:latin typeface="+mj-lt"/>
                <a:sym typeface="Symbol" pitchFamily="18" charset="2"/>
              </a:rPr>
              <a:t>Probit</a:t>
            </a:r>
            <a:r>
              <a:rPr lang="en-US" sz="1600" dirty="0" smtClean="0">
                <a:latin typeface="+mj-lt"/>
                <a:sym typeface="Symbol" pitchFamily="18" charset="2"/>
              </a:rPr>
              <a:t>: 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a:t>
            </a:r>
            <a:r>
              <a:rPr lang="en-US" sz="1600" b="1" smtClean="0">
                <a:latin typeface="+mj-lt"/>
                <a:sym typeface="Symbol" pitchFamily="18" charset="2"/>
              </a:rPr>
              <a:t>x</a:t>
            </a:r>
            <a:r>
              <a:rPr lang="en-US" sz="1600" smtClean="0">
                <a:latin typeface="+mj-lt"/>
                <a:sym typeface="Symbol" pitchFamily="18" charset="2"/>
              </a:rPr>
              <a:t>                           =     </a:t>
            </a:r>
            <a:r>
              <a:rPr lang="en-US" sz="1600" dirty="0" smtClean="0">
                <a:latin typeface="+mj-lt"/>
                <a:sym typeface="Symbol" pitchFamily="18" charset="2"/>
              </a:rPr>
              <a:t>Normal density     </a:t>
            </a:r>
            <a:r>
              <a:rPr lang="en-US" sz="1600" smtClean="0">
                <a:latin typeface="+mj-lt"/>
                <a:sym typeface="Symbol"/>
              </a:rPr>
              <a:t></a:t>
            </a:r>
            <a:r>
              <a:rPr lang="en-US" sz="1600" smtClean="0">
                <a:latin typeface="+mj-lt"/>
                <a:sym typeface="Symbol" pitchFamily="18" charset="2"/>
              </a:rPr>
              <a:t> </a:t>
            </a:r>
            <a:r>
              <a:rPr lang="en-US" b="1" smtClean="0">
                <a:latin typeface="+mj-lt"/>
                <a:sym typeface="Symbol" pitchFamily="18" charset="2"/>
              </a:rPr>
              <a:t></a:t>
            </a:r>
            <a:endParaRPr lang="en-US" b="1" dirty="0" smtClean="0">
              <a:latin typeface="+mj-lt"/>
              <a:sym typeface="Symbol" pitchFamily="18" charset="2"/>
            </a:endParaRPr>
          </a:p>
          <a:p>
            <a:pPr lvl="2" eaLnBrk="1" hangingPunct="1">
              <a:lnSpc>
                <a:spcPct val="80000"/>
              </a:lnSpc>
            </a:pPr>
            <a:r>
              <a:rPr lang="en-US" sz="1600" dirty="0" smtClean="0">
                <a:latin typeface="+mj-lt"/>
                <a:sym typeface="Symbol" pitchFamily="18" charset="2"/>
              </a:rPr>
              <a:t>Extreme Value: 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a:t>
            </a:r>
            <a:r>
              <a:rPr lang="en-US" sz="1600" b="1" smtClean="0">
                <a:latin typeface="+mj-lt"/>
                <a:sym typeface="Symbol" pitchFamily="18" charset="2"/>
              </a:rPr>
              <a:t>x</a:t>
            </a:r>
            <a:r>
              <a:rPr lang="en-US" sz="1600" smtClean="0">
                <a:latin typeface="+mj-lt"/>
                <a:sym typeface="Symbol" pitchFamily="18" charset="2"/>
              </a:rPr>
              <a:t>             =     </a:t>
            </a:r>
            <a:r>
              <a:rPr lang="en-US" sz="1600" dirty="0" err="1" smtClean="0">
                <a:latin typeface="+mj-lt"/>
                <a:sym typeface="Symbol" pitchFamily="18" charset="2"/>
              </a:rPr>
              <a:t>Prob</a:t>
            </a:r>
            <a:r>
              <a:rPr lang="en-US" sz="1600" dirty="0" smtClean="0">
                <a:latin typeface="+mj-lt"/>
                <a:sym typeface="Symbol" pitchFamily="18" charset="2"/>
              </a:rPr>
              <a:t> * (-log </a:t>
            </a:r>
            <a:r>
              <a:rPr lang="en-US" sz="1600" dirty="0" err="1" smtClean="0">
                <a:latin typeface="+mj-lt"/>
                <a:sym typeface="Symbol" pitchFamily="18" charset="2"/>
              </a:rPr>
              <a:t>Prob</a:t>
            </a:r>
            <a:r>
              <a:rPr lang="en-US" sz="1600" dirty="0" smtClean="0">
                <a:latin typeface="+mj-lt"/>
                <a:sym typeface="Symbol" pitchFamily="18" charset="2"/>
              </a:rPr>
              <a:t>) </a:t>
            </a:r>
            <a:r>
              <a:rPr lang="en-US" sz="1600" dirty="0" smtClean="0">
                <a:latin typeface="+mj-lt"/>
                <a:sym typeface="Symbol"/>
              </a:rPr>
              <a:t></a:t>
            </a:r>
            <a:r>
              <a:rPr lang="en-US" sz="1600" dirty="0" smtClean="0">
                <a:latin typeface="+mj-lt"/>
                <a:sym typeface="Symbol" pitchFamily="18" charset="2"/>
              </a:rPr>
              <a:t> </a:t>
            </a:r>
            <a:r>
              <a:rPr lang="en-US" b="1" dirty="0" smtClean="0">
                <a:latin typeface="+mj-lt"/>
                <a:sym typeface="Symbol" pitchFamily="18" charset="2"/>
              </a:rPr>
              <a:t></a:t>
            </a:r>
            <a:r>
              <a:rPr lang="en-US" sz="1600" dirty="0" smtClean="0">
                <a:latin typeface="+mj-lt"/>
                <a:sym typeface="Symbol" pitchFamily="18" charset="2"/>
              </a:rPr>
              <a:t> </a:t>
            </a:r>
            <a:br>
              <a:rPr lang="en-US" sz="1600" dirty="0" smtClean="0">
                <a:latin typeface="+mj-lt"/>
                <a:sym typeface="Symbol" pitchFamily="18" charset="2"/>
              </a:rPr>
            </a:br>
            <a:endParaRPr lang="en-US" sz="1600" dirty="0" smtClean="0">
              <a:latin typeface="+mj-lt"/>
              <a:sym typeface="Symbol" pitchFamily="18" charset="2"/>
            </a:endParaRPr>
          </a:p>
          <a:p>
            <a:pPr lvl="1" eaLnBrk="1" hangingPunct="1">
              <a:lnSpc>
                <a:spcPct val="80000"/>
              </a:lnSpc>
            </a:pPr>
            <a:r>
              <a:rPr lang="en-US" sz="1800" dirty="0" smtClean="0">
                <a:latin typeface="+mj-lt"/>
                <a:sym typeface="Symbol" pitchFamily="18" charset="2"/>
              </a:rPr>
              <a:t>Scaling usually erases model differences</a:t>
            </a:r>
          </a:p>
        </p:txBody>
      </p:sp>
      <p:sp>
        <p:nvSpPr>
          <p:cNvPr id="4" name="Rectangle 3"/>
          <p:cNvSpPr/>
          <p:nvPr/>
        </p:nvSpPr>
        <p:spPr bwMode="auto">
          <a:xfrm>
            <a:off x="6553200" y="3733800"/>
            <a:ext cx="2209800" cy="990600"/>
          </a:xfrm>
          <a:prstGeom prst="rect">
            <a:avLst/>
          </a:prstGeom>
          <a:solidFill>
            <a:srgbClr val="7030A0">
              <a:alpha val="1686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600200" y="3733800"/>
            <a:ext cx="4343400" cy="990600"/>
          </a:xfrm>
          <a:prstGeom prst="rect">
            <a:avLst/>
          </a:prstGeom>
          <a:solidFill>
            <a:srgbClr val="0066FF">
              <a:alpha val="1686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609600" y="762000"/>
          <a:ext cx="7742238" cy="5561012"/>
        </p:xfrm>
        <a:graphic>
          <a:graphicData uri="http://schemas.openxmlformats.org/presentationml/2006/ole">
            <mc:AlternateContent xmlns:mc="http://schemas.openxmlformats.org/markup-compatibility/2006">
              <mc:Choice xmlns:v="urn:schemas-microsoft-com:vml" Requires="v">
                <p:oleObj spid="_x0000_s652306" name="Equation" r:id="rId3" imgW="4102100" imgH="2946400" progId="Equation.DSMT4">
                  <p:embed/>
                </p:oleObj>
              </mc:Choice>
              <mc:Fallback>
                <p:oleObj name="Equation" r:id="rId3" imgW="4102100" imgH="2946400" progId="Equation.DSMT4">
                  <p:embed/>
                  <p:pic>
                    <p:nvPicPr>
                      <p:cNvPr id="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762000"/>
                        <a:ext cx="7742238" cy="5561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381000" y="914400"/>
            <a:ext cx="8458200" cy="914400"/>
          </a:xfrm>
        </p:spPr>
        <p:txBody>
          <a:bodyPr/>
          <a:lstStyle/>
          <a:p>
            <a:pPr algn="ctr" eaLnBrk="1" hangingPunct="1"/>
            <a:r>
              <a:rPr lang="en-US" b="1" dirty="0" smtClean="0"/>
              <a:t>Estimated Partial Effects </a:t>
            </a:r>
            <a:br>
              <a:rPr lang="en-US" b="1" dirty="0" smtClean="0"/>
            </a:br>
            <a:r>
              <a:rPr lang="en-US" b="1" dirty="0" smtClean="0"/>
              <a:t>for Three Models</a:t>
            </a:r>
            <a:br>
              <a:rPr lang="en-US" b="1" dirty="0" smtClean="0"/>
            </a:br>
            <a:r>
              <a:rPr lang="en-US" sz="2400" b="1" dirty="0" smtClean="0"/>
              <a:t>(Standard errors to be considered later)</a:t>
            </a:r>
            <a:endParaRPr lang="en-US" b="1" dirty="0" smtClean="0"/>
          </a:p>
        </p:txBody>
      </p:sp>
      <p:pic>
        <p:nvPicPr>
          <p:cNvPr id="513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2438400"/>
            <a:ext cx="8458200"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a:xfrm>
            <a:off x="228600" y="1066800"/>
            <a:ext cx="8610600" cy="530225"/>
          </a:xfrm>
        </p:spPr>
        <p:txBody>
          <a:bodyPr/>
          <a:lstStyle/>
          <a:p>
            <a:pPr algn="ctr" eaLnBrk="1" hangingPunct="1"/>
            <a:r>
              <a:rPr lang="en-US" sz="2800" dirty="0" smtClean="0"/>
              <a:t>Partial Effect for a </a:t>
            </a:r>
            <a:r>
              <a:rPr lang="en-US" sz="2800" smtClean="0"/>
              <a:t>Dummy Variable Computed </a:t>
            </a:r>
            <a:br>
              <a:rPr lang="en-US" sz="2800" smtClean="0"/>
            </a:br>
            <a:r>
              <a:rPr lang="en-US" sz="2800" smtClean="0"/>
              <a:t>Using Means of Other Variables</a:t>
            </a:r>
            <a:endParaRPr lang="en-US" sz="2800" dirty="0" smtClean="0"/>
          </a:p>
        </p:txBody>
      </p:sp>
      <p:sp>
        <p:nvSpPr>
          <p:cNvPr id="4101" name="Rectangle 3"/>
          <p:cNvSpPr>
            <a:spLocks noGrp="1" noChangeArrowheads="1"/>
          </p:cNvSpPr>
          <p:nvPr>
            <p:ph type="body" idx="4294967295"/>
          </p:nvPr>
        </p:nvSpPr>
        <p:spPr>
          <a:xfrm>
            <a:off x="685800" y="1981200"/>
            <a:ext cx="7848600" cy="3276600"/>
          </a:xfrm>
        </p:spPr>
        <p:txBody>
          <a:bodyPr/>
          <a:lstStyle/>
          <a:p>
            <a:pPr eaLnBrk="1" hangingPunct="1"/>
            <a:r>
              <a:rPr lang="en-US" sz="2400" smtClean="0">
                <a:latin typeface="+mj-lt"/>
              </a:rPr>
              <a:t>Prob[y</a:t>
            </a:r>
            <a:r>
              <a:rPr lang="en-US" sz="2400" baseline="-25000" smtClean="0">
                <a:latin typeface="+mj-lt"/>
              </a:rPr>
              <a:t>i</a:t>
            </a:r>
            <a:r>
              <a:rPr lang="en-US" sz="2400" smtClean="0">
                <a:latin typeface="+mj-lt"/>
              </a:rPr>
              <a:t> = 1|</a:t>
            </a:r>
            <a:r>
              <a:rPr lang="en-US" sz="2400" b="1" smtClean="0">
                <a:latin typeface="+mj-lt"/>
              </a:rPr>
              <a:t>x</a:t>
            </a:r>
            <a:r>
              <a:rPr lang="en-US" sz="2400" baseline="-25000" smtClean="0">
                <a:latin typeface="+mj-lt"/>
              </a:rPr>
              <a:t>i</a:t>
            </a:r>
            <a:r>
              <a:rPr lang="en-US" sz="2400" smtClean="0">
                <a:latin typeface="+mj-lt"/>
              </a:rPr>
              <a:t>,d</a:t>
            </a:r>
            <a:r>
              <a:rPr lang="en-US" sz="2400" baseline="-25000" smtClean="0">
                <a:latin typeface="+mj-lt"/>
              </a:rPr>
              <a:t>i</a:t>
            </a:r>
            <a:r>
              <a:rPr lang="en-US" sz="2400" smtClean="0">
                <a:latin typeface="+mj-lt"/>
              </a:rPr>
              <a:t>] 	= F(</a:t>
            </a:r>
            <a:r>
              <a:rPr lang="en-US" sz="2400" b="1" smtClean="0">
                <a:latin typeface="+mj-lt"/>
                <a:sym typeface="Symbol" pitchFamily="18" charset="2"/>
              </a:rPr>
              <a:t></a:t>
            </a:r>
            <a:r>
              <a:rPr lang="en-US" sz="2400" smtClean="0">
                <a:latin typeface="+mj-lt"/>
                <a:sym typeface="Symbol" pitchFamily="18" charset="2"/>
              </a:rPr>
              <a:t>’</a:t>
            </a:r>
            <a:r>
              <a:rPr lang="en-US" sz="2400" b="1" smtClean="0">
                <a:latin typeface="+mj-lt"/>
                <a:sym typeface="Symbol" pitchFamily="18" charset="2"/>
              </a:rPr>
              <a:t>x</a:t>
            </a:r>
            <a:r>
              <a:rPr lang="en-US" sz="2400" baseline="-25000" smtClean="0">
                <a:latin typeface="+mj-lt"/>
                <a:sym typeface="Symbol" pitchFamily="18" charset="2"/>
              </a:rPr>
              <a:t>i</a:t>
            </a:r>
            <a:r>
              <a:rPr lang="en-US" sz="2400" smtClean="0">
                <a:latin typeface="+mj-lt"/>
                <a:sym typeface="Symbol" pitchFamily="18" charset="2"/>
              </a:rPr>
              <a:t>+d</a:t>
            </a:r>
            <a:r>
              <a:rPr lang="en-US" sz="2400" baseline="-25000" smtClean="0">
                <a:latin typeface="+mj-lt"/>
                <a:sym typeface="Symbol" pitchFamily="18" charset="2"/>
              </a:rPr>
              <a:t>i</a:t>
            </a:r>
            <a:r>
              <a:rPr lang="en-US" sz="2400" smtClean="0">
                <a:latin typeface="+mj-lt"/>
                <a:sym typeface="Symbol" pitchFamily="18" charset="2"/>
              </a:rPr>
              <a:t>) where d is a dummy variable such as Sex in our doctor model.</a:t>
            </a:r>
          </a:p>
          <a:p>
            <a:pPr eaLnBrk="1" hangingPunct="1"/>
            <a:r>
              <a:rPr lang="en-US" sz="2400" smtClean="0">
                <a:latin typeface="+mj-lt"/>
                <a:sym typeface="Symbol" pitchFamily="18" charset="2"/>
              </a:rPr>
              <a:t>For the probit model,</a:t>
            </a:r>
            <a:r>
              <a:rPr lang="en-US" sz="2400" smtClean="0"/>
              <a:t> Prob[y</a:t>
            </a:r>
            <a:r>
              <a:rPr lang="en-US" sz="2400" baseline="-25000" smtClean="0"/>
              <a:t>i</a:t>
            </a:r>
            <a:r>
              <a:rPr lang="en-US" sz="2400" smtClean="0"/>
              <a:t> = 1|</a:t>
            </a:r>
            <a:r>
              <a:rPr lang="en-US" sz="2400" b="1" smtClean="0"/>
              <a:t>x</a:t>
            </a:r>
            <a:r>
              <a:rPr lang="en-US" sz="2400" baseline="-25000" smtClean="0"/>
              <a:t>i</a:t>
            </a:r>
            <a:r>
              <a:rPr lang="en-US" sz="2400" smtClean="0"/>
              <a:t>,d</a:t>
            </a:r>
            <a:r>
              <a:rPr lang="en-US" sz="2400" baseline="-25000" smtClean="0"/>
              <a:t>i</a:t>
            </a:r>
            <a:r>
              <a:rPr lang="en-US" sz="2400" smtClean="0"/>
              <a:t>] = </a:t>
            </a:r>
            <a:r>
              <a:rPr lang="en-US" sz="2400" smtClean="0">
                <a:sym typeface="Symbol"/>
              </a:rPr>
              <a:t>(</a:t>
            </a:r>
            <a:r>
              <a:rPr lang="en-US" sz="2400" b="1" smtClean="0">
                <a:sym typeface="Symbol"/>
              </a:rPr>
              <a:t></a:t>
            </a:r>
            <a:r>
              <a:rPr lang="en-US" sz="2400" b="1" smtClean="0">
                <a:latin typeface="+mj-lt"/>
                <a:sym typeface="Symbol" pitchFamily="18" charset="2"/>
              </a:rPr>
              <a:t>x</a:t>
            </a:r>
            <a:r>
              <a:rPr lang="en-US" sz="2400" smtClean="0">
                <a:latin typeface="+mj-lt"/>
                <a:sym typeface="Symbol" pitchFamily="18" charset="2"/>
              </a:rPr>
              <a:t>+</a:t>
            </a:r>
            <a:r>
              <a:rPr lang="en-US" sz="2400" smtClean="0">
                <a:sym typeface="Symbol" pitchFamily="18" charset="2"/>
              </a:rPr>
              <a:t>d</a:t>
            </a:r>
            <a:r>
              <a:rPr lang="en-US" sz="2400" smtClean="0">
                <a:latin typeface="+mj-lt"/>
                <a:sym typeface="Symbol" pitchFamily="18" charset="2"/>
              </a:rPr>
              <a:t>), </a:t>
            </a:r>
            <a:r>
              <a:rPr lang="en-US" sz="2400" smtClean="0">
                <a:sym typeface="Symbol"/>
              </a:rPr>
              <a:t>  = </a:t>
            </a:r>
            <a:r>
              <a:rPr lang="en-US" sz="2400" smtClean="0">
                <a:latin typeface="+mj-lt"/>
                <a:sym typeface="Symbol" pitchFamily="18" charset="2"/>
              </a:rPr>
              <a:t>the normal CDF.</a:t>
            </a:r>
          </a:p>
          <a:p>
            <a:pPr eaLnBrk="1" hangingPunct="1"/>
            <a:r>
              <a:rPr lang="en-US" sz="2400" smtClean="0">
                <a:latin typeface="+mj-lt"/>
                <a:sym typeface="Symbol" pitchFamily="18" charset="2"/>
              </a:rPr>
              <a:t>Partial effect of d </a:t>
            </a:r>
          </a:p>
          <a:p>
            <a:pPr eaLnBrk="1" hangingPunct="1">
              <a:spcAft>
                <a:spcPts val="600"/>
              </a:spcAft>
              <a:buFont typeface="Wingdings" pitchFamily="2" charset="2"/>
              <a:buNone/>
            </a:pPr>
            <a:r>
              <a:rPr lang="en-US" sz="2400" smtClean="0">
                <a:latin typeface="+mj-lt"/>
                <a:sym typeface="Symbol" pitchFamily="18" charset="2"/>
              </a:rPr>
              <a:t>    </a:t>
            </a:r>
            <a:r>
              <a:rPr lang="en-US" sz="2400" smtClean="0">
                <a:latin typeface="+mj-lt"/>
              </a:rPr>
              <a:t>Prob[y</a:t>
            </a:r>
            <a:r>
              <a:rPr lang="en-US" sz="2400" baseline="-25000" smtClean="0">
                <a:latin typeface="+mj-lt"/>
              </a:rPr>
              <a:t>i</a:t>
            </a:r>
            <a:r>
              <a:rPr lang="en-US" sz="2400" smtClean="0">
                <a:latin typeface="+mj-lt"/>
              </a:rPr>
              <a:t> = 1|</a:t>
            </a:r>
            <a:r>
              <a:rPr lang="en-US" sz="2400" b="1" smtClean="0">
                <a:latin typeface="+mj-lt"/>
              </a:rPr>
              <a:t>x</a:t>
            </a:r>
            <a:r>
              <a:rPr lang="en-US" sz="2400" baseline="-25000" smtClean="0">
                <a:latin typeface="+mj-lt"/>
              </a:rPr>
              <a:t>i</a:t>
            </a:r>
            <a:r>
              <a:rPr lang="en-US" sz="2400" smtClean="0">
                <a:latin typeface="+mj-lt"/>
              </a:rPr>
              <a:t>, d</a:t>
            </a:r>
            <a:r>
              <a:rPr lang="en-US" sz="2400" baseline="-25000" smtClean="0">
                <a:latin typeface="+mj-lt"/>
              </a:rPr>
              <a:t>i</a:t>
            </a:r>
            <a:r>
              <a:rPr lang="en-US" sz="2400" smtClean="0">
                <a:latin typeface="+mj-lt"/>
              </a:rPr>
              <a:t>=1]   -   Prob[y</a:t>
            </a:r>
            <a:r>
              <a:rPr lang="en-US" sz="2400" baseline="-25000" smtClean="0">
                <a:latin typeface="+mj-lt"/>
              </a:rPr>
              <a:t>i </a:t>
            </a:r>
            <a:r>
              <a:rPr lang="en-US" sz="2400" smtClean="0">
                <a:latin typeface="+mj-lt"/>
              </a:rPr>
              <a:t>= 1|</a:t>
            </a:r>
            <a:r>
              <a:rPr lang="en-US" sz="2400" b="1" smtClean="0">
                <a:latin typeface="+mj-lt"/>
              </a:rPr>
              <a:t>x</a:t>
            </a:r>
            <a:r>
              <a:rPr lang="en-US" sz="2400" baseline="-25000" smtClean="0">
                <a:latin typeface="+mj-lt"/>
              </a:rPr>
              <a:t>i</a:t>
            </a:r>
            <a:r>
              <a:rPr lang="en-US" sz="2400" smtClean="0">
                <a:latin typeface="+mj-lt"/>
              </a:rPr>
              <a:t>, d</a:t>
            </a:r>
            <a:r>
              <a:rPr lang="en-US" sz="2400" baseline="-25000" smtClean="0">
                <a:latin typeface="+mj-lt"/>
              </a:rPr>
              <a:t>i</a:t>
            </a:r>
            <a:r>
              <a:rPr lang="en-US" sz="2400" smtClean="0">
                <a:latin typeface="+mj-lt"/>
              </a:rPr>
              <a:t>=0]</a:t>
            </a:r>
          </a:p>
          <a:p>
            <a:pPr eaLnBrk="1" hangingPunct="1">
              <a:buNone/>
            </a:pPr>
            <a:r>
              <a:rPr lang="en-US" sz="2400" smtClean="0">
                <a:latin typeface="+mj-lt"/>
                <a:sym typeface="Symbol" pitchFamily="18" charset="2"/>
              </a:rPr>
              <a:t>                                     =</a:t>
            </a:r>
          </a:p>
        </p:txBody>
      </p:sp>
      <p:graphicFrame>
        <p:nvGraphicFramePr>
          <p:cNvPr id="4098" name="Object 4"/>
          <p:cNvGraphicFramePr>
            <a:graphicFrameLocks noChangeAspect="1"/>
          </p:cNvGraphicFramePr>
          <p:nvPr/>
        </p:nvGraphicFramePr>
        <p:xfrm>
          <a:off x="4191000" y="4479426"/>
          <a:ext cx="4038600" cy="702174"/>
        </p:xfrm>
        <a:graphic>
          <a:graphicData uri="http://schemas.openxmlformats.org/presentationml/2006/ole">
            <mc:AlternateContent xmlns:mc="http://schemas.openxmlformats.org/markup-compatibility/2006">
              <mc:Choice xmlns:v="urn:schemas-microsoft-com:vml" Requires="v">
                <p:oleObj spid="_x0000_s477229" name="Equation" r:id="rId4" imgW="1752600" imgH="304800" progId="Equation.DSMT4">
                  <p:embed/>
                </p:oleObj>
              </mc:Choice>
              <mc:Fallback>
                <p:oleObj name="Equation" r:id="rId4" imgW="1752600" imgH="304800" progId="Equation.DSMT4">
                  <p:embed/>
                  <p:pic>
                    <p:nvPicPr>
                      <p:cNvPr id="0" name="Picture 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4479426"/>
                        <a:ext cx="4038600" cy="7021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457200" y="914400"/>
            <a:ext cx="8458200" cy="760413"/>
          </a:xfrm>
        </p:spPr>
        <p:txBody>
          <a:bodyPr/>
          <a:lstStyle/>
          <a:p>
            <a:pPr algn="ctr" eaLnBrk="1" hangingPunct="1"/>
            <a:r>
              <a:rPr lang="en-US" b="1" dirty="0" smtClean="0"/>
              <a:t>Partial Effect – Dummy Variable</a:t>
            </a:r>
          </a:p>
        </p:txBody>
      </p:sp>
      <p:pic>
        <p:nvPicPr>
          <p:cNvPr id="40963" name="Picture 8"/>
          <p:cNvPicPr>
            <a:picLocks noChangeAspect="1" noChangeArrowheads="1"/>
          </p:cNvPicPr>
          <p:nvPr/>
        </p:nvPicPr>
        <p:blipFill>
          <a:blip r:embed="rId3"/>
          <a:srcRect/>
          <a:stretch>
            <a:fillRect/>
          </a:stretch>
        </p:blipFill>
        <p:spPr bwMode="auto">
          <a:xfrm>
            <a:off x="609600" y="1981200"/>
            <a:ext cx="8229600" cy="3617913"/>
          </a:xfrm>
          <a:prstGeom prst="rect">
            <a:avLst/>
          </a:prstGeom>
          <a:noFill/>
          <a:ln w="9525">
            <a:noFill/>
            <a:miter lim="800000"/>
            <a:headEnd/>
            <a:tailEnd/>
          </a:ln>
        </p:spPr>
      </p:pic>
      <p:sp>
        <p:nvSpPr>
          <p:cNvPr id="40965" name="Rectangle 10"/>
          <p:cNvSpPr>
            <a:spLocks noChangeArrowheads="1"/>
          </p:cNvSpPr>
          <p:nvPr/>
        </p:nvSpPr>
        <p:spPr bwMode="auto">
          <a:xfrm>
            <a:off x="660400" y="4343400"/>
            <a:ext cx="8229600" cy="571500"/>
          </a:xfrm>
          <a:prstGeom prst="rect">
            <a:avLst/>
          </a:prstGeom>
          <a:solidFill>
            <a:srgbClr val="7030A0">
              <a:alpha val="16862"/>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762000" y="1371600"/>
            <a:ext cx="6705600" cy="530225"/>
          </a:xfrm>
        </p:spPr>
        <p:txBody>
          <a:bodyPr/>
          <a:lstStyle/>
          <a:p>
            <a:pPr algn="ctr" eaLnBrk="1" hangingPunct="1"/>
            <a:r>
              <a:rPr lang="en-US" b="1" smtClean="0"/>
              <a:t>Computing Partial Effects</a:t>
            </a:r>
          </a:p>
        </p:txBody>
      </p:sp>
      <p:sp>
        <p:nvSpPr>
          <p:cNvPr id="41987" name="Rectangle 3"/>
          <p:cNvSpPr>
            <a:spLocks noGrp="1" noChangeArrowheads="1"/>
          </p:cNvSpPr>
          <p:nvPr>
            <p:ph type="body" idx="4294967295"/>
          </p:nvPr>
        </p:nvSpPr>
        <p:spPr>
          <a:xfrm>
            <a:off x="838200" y="2362200"/>
            <a:ext cx="7543800" cy="2667000"/>
          </a:xfrm>
        </p:spPr>
        <p:txBody>
          <a:bodyPr/>
          <a:lstStyle/>
          <a:p>
            <a:pPr eaLnBrk="1" hangingPunct="1"/>
            <a:r>
              <a:rPr lang="en-US" sz="2400" b="1" dirty="0" smtClean="0">
                <a:latin typeface="+mj-lt"/>
              </a:rPr>
              <a:t>Compute at the </a:t>
            </a:r>
            <a:r>
              <a:rPr lang="en-US" sz="2400" b="1" smtClean="0">
                <a:latin typeface="+mj-lt"/>
              </a:rPr>
              <a:t>data means (PEA)</a:t>
            </a:r>
            <a:endParaRPr lang="en-US" sz="2400" b="1" dirty="0" smtClean="0">
              <a:latin typeface="+mj-lt"/>
            </a:endParaRPr>
          </a:p>
          <a:p>
            <a:pPr lvl="1" eaLnBrk="1" hangingPunct="1"/>
            <a:r>
              <a:rPr lang="en-US" sz="2000" dirty="0" smtClean="0">
                <a:latin typeface="+mj-lt"/>
              </a:rPr>
              <a:t>Simple</a:t>
            </a:r>
          </a:p>
          <a:p>
            <a:pPr lvl="1" eaLnBrk="1" hangingPunct="1"/>
            <a:r>
              <a:rPr lang="en-US" sz="2000" dirty="0" smtClean="0">
                <a:latin typeface="+mj-lt"/>
              </a:rPr>
              <a:t>Inference is well </a:t>
            </a:r>
            <a:r>
              <a:rPr lang="en-US" sz="2000" smtClean="0">
                <a:latin typeface="+mj-lt"/>
              </a:rPr>
              <a:t>defined.</a:t>
            </a:r>
          </a:p>
          <a:p>
            <a:pPr lvl="1" eaLnBrk="1" hangingPunct="1"/>
            <a:r>
              <a:rPr lang="en-US" sz="2000" smtClean="0">
                <a:latin typeface="+mj-lt"/>
              </a:rPr>
              <a:t>Not realistic for some variables, such as Sex</a:t>
            </a:r>
            <a:endParaRPr lang="en-US" sz="2000" dirty="0" smtClean="0">
              <a:latin typeface="+mj-lt"/>
            </a:endParaRPr>
          </a:p>
          <a:p>
            <a:pPr marL="457200" lvl="1" indent="0" eaLnBrk="1" hangingPunct="1">
              <a:buNone/>
            </a:pPr>
            <a:endParaRPr lang="en-US" sz="2000" dirty="0" smtClean="0">
              <a:latin typeface="+mj-lt"/>
            </a:endParaRPr>
          </a:p>
          <a:p>
            <a:pPr eaLnBrk="1" hangingPunct="1"/>
            <a:r>
              <a:rPr lang="en-US" sz="2400" b="1" dirty="0" smtClean="0">
                <a:latin typeface="+mj-lt"/>
              </a:rPr>
              <a:t>Average the </a:t>
            </a:r>
            <a:r>
              <a:rPr lang="en-US" sz="2400" b="1" smtClean="0">
                <a:latin typeface="+mj-lt"/>
              </a:rPr>
              <a:t>individual effects (APE)</a:t>
            </a:r>
            <a:endParaRPr lang="en-US" sz="2400" b="1" dirty="0" smtClean="0">
              <a:latin typeface="+mj-lt"/>
            </a:endParaRPr>
          </a:p>
          <a:p>
            <a:pPr lvl="1" eaLnBrk="1" hangingPunct="1"/>
            <a:r>
              <a:rPr lang="en-US" sz="2000" smtClean="0">
                <a:latin typeface="+mj-lt"/>
              </a:rPr>
              <a:t>More appropriate</a:t>
            </a:r>
            <a:endParaRPr lang="en-US" sz="2000" dirty="0" smtClean="0">
              <a:latin typeface="+mj-lt"/>
            </a:endParaRPr>
          </a:p>
          <a:p>
            <a:pPr lvl="1" eaLnBrk="1" hangingPunct="1"/>
            <a:r>
              <a:rPr lang="en-US" sz="2000" dirty="0" smtClean="0">
                <a:latin typeface="+mj-lt"/>
              </a:rPr>
              <a:t>Asymptotic standard </a:t>
            </a:r>
            <a:r>
              <a:rPr lang="en-US" sz="2000" smtClean="0">
                <a:latin typeface="+mj-lt"/>
              </a:rPr>
              <a:t>errors are slightly more </a:t>
            </a:r>
            <a:r>
              <a:rPr lang="en-US" sz="2000" dirty="0" smtClean="0">
                <a:latin typeface="+mj-lt"/>
              </a:rPr>
              <a:t>complicated.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685800" y="1600200"/>
            <a:ext cx="6705600" cy="530225"/>
          </a:xfrm>
        </p:spPr>
        <p:txBody>
          <a:bodyPr/>
          <a:lstStyle/>
          <a:p>
            <a:pPr algn="ctr" eaLnBrk="1" hangingPunct="1"/>
            <a:r>
              <a:rPr lang="en-US" b="1" smtClean="0"/>
              <a:t>Partial </a:t>
            </a:r>
            <a:r>
              <a:rPr lang="en-US" b="1" dirty="0" smtClean="0"/>
              <a:t>Effects</a:t>
            </a:r>
          </a:p>
        </p:txBody>
      </p:sp>
      <p:graphicFrame>
        <p:nvGraphicFramePr>
          <p:cNvPr id="5122" name="Object 4"/>
          <p:cNvGraphicFramePr>
            <a:graphicFrameLocks noChangeAspect="1"/>
          </p:cNvGraphicFramePr>
          <p:nvPr/>
        </p:nvGraphicFramePr>
        <p:xfrm>
          <a:off x="685800" y="2590800"/>
          <a:ext cx="8014355" cy="2774950"/>
        </p:xfrm>
        <a:graphic>
          <a:graphicData uri="http://schemas.openxmlformats.org/presentationml/2006/ole">
            <mc:AlternateContent xmlns:mc="http://schemas.openxmlformats.org/markup-compatibility/2006">
              <mc:Choice xmlns:v="urn:schemas-microsoft-com:vml" Requires="v">
                <p:oleObj spid="_x0000_s478252" name="Equation" r:id="rId4" imgW="4406900" imgH="1524000" progId="Equation.DSMT4">
                  <p:embed/>
                </p:oleObj>
              </mc:Choice>
              <mc:Fallback>
                <p:oleObj name="Equation" r:id="rId4" imgW="4406900" imgH="1524000" progId="Equation.DSMT4">
                  <p:embed/>
                  <p:pic>
                    <p:nvPicPr>
                      <p:cNvPr id="0"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590800"/>
                        <a:ext cx="8014355" cy="2774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81000" y="1981200"/>
            <a:ext cx="8534400" cy="530225"/>
          </a:xfrm>
        </p:spPr>
        <p:txBody>
          <a:bodyPr/>
          <a:lstStyle/>
          <a:p>
            <a:pPr algn="ctr" eaLnBrk="1" hangingPunct="1"/>
            <a:r>
              <a:rPr lang="en-US" sz="2400" b="1" dirty="0" smtClean="0">
                <a:solidFill>
                  <a:schemeClr val="tx1"/>
                </a:solidFill>
              </a:rPr>
              <a:t>Average Partial Effects        Partial Effects at Data </a:t>
            </a:r>
            <a:r>
              <a:rPr lang="en-US" sz="2400" b="1" dirty="0" smtClean="0">
                <a:solidFill>
                  <a:schemeClr val="tx1"/>
                </a:solidFill>
              </a:rPr>
              <a:t>		  Means</a:t>
            </a:r>
            <a:endParaRPr lang="en-US" sz="2400" b="1" dirty="0" smtClean="0">
              <a:solidFill>
                <a:schemeClr val="tx1"/>
              </a:solidFill>
            </a:endParaRPr>
          </a:p>
        </p:txBody>
      </p:sp>
      <p:pic>
        <p:nvPicPr>
          <p:cNvPr id="514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90800"/>
            <a:ext cx="3702833"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4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590800"/>
            <a:ext cx="2714625"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14400" y="695017"/>
            <a:ext cx="7924800" cy="830997"/>
          </a:xfrm>
          <a:prstGeom prst="rect">
            <a:avLst/>
          </a:prstGeom>
          <a:noFill/>
        </p:spPr>
        <p:txBody>
          <a:bodyPr wrap="square" rtlCol="0">
            <a:spAutoFit/>
          </a:bodyPr>
          <a:lstStyle/>
          <a:p>
            <a:r>
              <a:rPr lang="en-US" sz="2400" b="1" dirty="0" smtClean="0">
                <a:solidFill>
                  <a:srgbClr val="7030A0"/>
                </a:solidFill>
                <a:latin typeface="Arial" pitchFamily="34" charset="0"/>
                <a:cs typeface="Arial" pitchFamily="34" charset="0"/>
              </a:rPr>
              <a:t>The two approaches often give similar answers, though sometimes the results differ substantially.</a:t>
            </a:r>
            <a:endParaRPr lang="en-US" sz="2400" b="1" dirty="0">
              <a:solidFill>
                <a:srgbClr val="7030A0"/>
              </a:solidFill>
              <a:latin typeface="Arial" pitchFamily="34" charset="0"/>
              <a:cs typeface="Arial" pitchFamily="34" charset="0"/>
            </a:endParaRPr>
          </a:p>
        </p:txBody>
      </p:sp>
      <p:sp>
        <p:nvSpPr>
          <p:cNvPr id="2" name="Rectangle 1"/>
          <p:cNvSpPr/>
          <p:nvPr/>
        </p:nvSpPr>
        <p:spPr bwMode="auto">
          <a:xfrm>
            <a:off x="6662737" y="3086100"/>
            <a:ext cx="1157288" cy="2362200"/>
          </a:xfrm>
          <a:prstGeom prst="rect">
            <a:avLst/>
          </a:prstGeom>
          <a:solidFill>
            <a:schemeClr val="tx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57200" y="914400"/>
            <a:ext cx="8229600" cy="381000"/>
          </a:xfrm>
        </p:spPr>
        <p:txBody>
          <a:bodyPr/>
          <a:lstStyle/>
          <a:p>
            <a:r>
              <a:rPr lang="en-US" altLang="en-US" sz="2400" smtClean="0"/>
              <a:t>APE vs. Partial Effects at the Mean</a:t>
            </a:r>
          </a:p>
        </p:txBody>
      </p:sp>
      <p:graphicFrame>
        <p:nvGraphicFramePr>
          <p:cNvPr id="17410" name="Object 2"/>
          <p:cNvGraphicFramePr>
            <a:graphicFrameLocks noChangeAspect="1"/>
          </p:cNvGraphicFramePr>
          <p:nvPr>
            <p:extLst>
              <p:ext uri="{D42A27DB-BD31-4B8C-83A1-F6EECF244321}">
                <p14:modId xmlns:p14="http://schemas.microsoft.com/office/powerpoint/2010/main" val="3706998933"/>
              </p:ext>
            </p:extLst>
          </p:nvPr>
        </p:nvGraphicFramePr>
        <p:xfrm>
          <a:off x="2286000" y="1447800"/>
          <a:ext cx="4400550" cy="838200"/>
        </p:xfrm>
        <a:graphic>
          <a:graphicData uri="http://schemas.openxmlformats.org/presentationml/2006/ole">
            <mc:AlternateContent xmlns:mc="http://schemas.openxmlformats.org/markup-compatibility/2006">
              <mc:Choice xmlns:v="urn:schemas-microsoft-com:vml" Requires="v">
                <p:oleObj spid="_x0000_s657424" name="Equation" r:id="rId3" imgW="3200400" imgH="609600" progId="Equation.DSMT4">
                  <p:embed/>
                </p:oleObj>
              </mc:Choice>
              <mc:Fallback>
                <p:oleObj name="Equation" r:id="rId3" imgW="3200400" imgH="609600" progId="Equation.DSMT4">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447800"/>
                        <a:ext cx="440055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741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5657" y="2362200"/>
            <a:ext cx="7210425"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469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52600" y="685800"/>
            <a:ext cx="6438900" cy="5625908"/>
          </a:xfrm>
          <a:prstGeom prst="rect">
            <a:avLst/>
          </a:prstGeom>
        </p:spPr>
      </p:pic>
    </p:spTree>
    <p:extLst>
      <p:ext uri="{BB962C8B-B14F-4D97-AF65-F5344CB8AC3E}">
        <p14:creationId xmlns:p14="http://schemas.microsoft.com/office/powerpoint/2010/main" val="4179254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8350" y="304800"/>
            <a:ext cx="5295900" cy="4319980"/>
          </a:xfrm>
          <a:prstGeom prst="rect">
            <a:avLst/>
          </a:prstGeom>
        </p:spPr>
      </p:pic>
      <p:pic>
        <p:nvPicPr>
          <p:cNvPr id="3" name="Picture 2"/>
          <p:cNvPicPr>
            <a:picLocks noChangeAspect="1"/>
          </p:cNvPicPr>
          <p:nvPr/>
        </p:nvPicPr>
        <p:blipFill>
          <a:blip r:embed="rId3"/>
          <a:stretch>
            <a:fillRect/>
          </a:stretch>
        </p:blipFill>
        <p:spPr>
          <a:xfrm>
            <a:off x="2124075" y="4800600"/>
            <a:ext cx="5124450" cy="1578278"/>
          </a:xfrm>
          <a:prstGeom prst="rect">
            <a:avLst/>
          </a:prstGeom>
        </p:spPr>
      </p:pic>
    </p:spTree>
    <p:extLst>
      <p:ext uri="{BB962C8B-B14F-4D97-AF65-F5344CB8AC3E}">
        <p14:creationId xmlns:p14="http://schemas.microsoft.com/office/powerpoint/2010/main" val="7880367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5400000">
            <a:off x="1559984" y="-112184"/>
            <a:ext cx="5643034" cy="7086602"/>
          </a:xfrm>
          <a:prstGeom prst="rect">
            <a:avLst/>
          </a:prstGeom>
        </p:spPr>
      </p:pic>
    </p:spTree>
    <p:extLst>
      <p:ext uri="{BB962C8B-B14F-4D97-AF65-F5344CB8AC3E}">
        <p14:creationId xmlns:p14="http://schemas.microsoft.com/office/powerpoint/2010/main" val="810031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609600" y="838200"/>
            <a:ext cx="8229600" cy="606425"/>
          </a:xfrm>
        </p:spPr>
        <p:txBody>
          <a:bodyPr/>
          <a:lstStyle/>
          <a:p>
            <a:pPr algn="ctr" eaLnBrk="1" hangingPunct="1"/>
            <a:r>
              <a:rPr lang="en-US" b="1" dirty="0" smtClean="0"/>
              <a:t>How Well Does the </a:t>
            </a:r>
            <a:r>
              <a:rPr lang="en-US" b="1" smtClean="0"/>
              <a:t>Model Fit the Data?</a:t>
            </a:r>
            <a:endParaRPr lang="en-US" b="1" dirty="0" smtClean="0"/>
          </a:p>
        </p:txBody>
      </p:sp>
      <p:sp>
        <p:nvSpPr>
          <p:cNvPr id="20483" name="Rectangle 3"/>
          <p:cNvSpPr>
            <a:spLocks noGrp="1" noChangeArrowheads="1"/>
          </p:cNvSpPr>
          <p:nvPr>
            <p:ph type="body" idx="4294967295"/>
          </p:nvPr>
        </p:nvSpPr>
        <p:spPr>
          <a:xfrm>
            <a:off x="381000" y="1600201"/>
            <a:ext cx="8610600" cy="4038600"/>
          </a:xfrm>
        </p:spPr>
        <p:txBody>
          <a:bodyPr/>
          <a:lstStyle/>
          <a:p>
            <a:pPr eaLnBrk="1" hangingPunct="1"/>
            <a:r>
              <a:rPr lang="en-US" sz="2400" b="1" dirty="0" smtClean="0">
                <a:solidFill>
                  <a:srgbClr val="FF0000"/>
                </a:solidFill>
                <a:latin typeface="+mj-lt"/>
              </a:rPr>
              <a:t>There is no </a:t>
            </a:r>
            <a:r>
              <a:rPr lang="en-US" sz="2400" b="1" smtClean="0">
                <a:solidFill>
                  <a:srgbClr val="FF0000"/>
                </a:solidFill>
                <a:latin typeface="+mj-lt"/>
              </a:rPr>
              <a:t>R squared for a probability model.</a:t>
            </a:r>
            <a:endParaRPr lang="en-US" sz="2400" b="1" dirty="0" smtClean="0">
              <a:solidFill>
                <a:srgbClr val="FF0000"/>
              </a:solidFill>
              <a:latin typeface="+mj-lt"/>
            </a:endParaRPr>
          </a:p>
          <a:p>
            <a:pPr lvl="1" eaLnBrk="1" hangingPunct="1"/>
            <a:r>
              <a:rPr lang="en-US" sz="2000" dirty="0" smtClean="0">
                <a:latin typeface="+mj-lt"/>
              </a:rPr>
              <a:t>Least squares for linear models is computed to maximize R</a:t>
            </a:r>
            <a:r>
              <a:rPr lang="en-US" sz="2000" baseline="30000" dirty="0" smtClean="0">
                <a:latin typeface="+mj-lt"/>
              </a:rPr>
              <a:t>2</a:t>
            </a:r>
            <a:endParaRPr lang="en-US" sz="2000" dirty="0" smtClean="0">
              <a:latin typeface="+mj-lt"/>
            </a:endParaRPr>
          </a:p>
          <a:p>
            <a:pPr lvl="1" eaLnBrk="1" hangingPunct="1"/>
            <a:r>
              <a:rPr lang="en-US" sz="2000" dirty="0" smtClean="0">
                <a:latin typeface="+mj-lt"/>
              </a:rPr>
              <a:t>There are no residuals or sums of squares in a binary choice model</a:t>
            </a:r>
          </a:p>
          <a:p>
            <a:pPr lvl="1" eaLnBrk="1" hangingPunct="1"/>
            <a:r>
              <a:rPr lang="en-US" sz="2000" dirty="0" smtClean="0">
                <a:latin typeface="+mj-lt"/>
              </a:rPr>
              <a:t>The model is not computed to optimize the fit of the model to the data</a:t>
            </a:r>
          </a:p>
          <a:p>
            <a:pPr eaLnBrk="1" hangingPunct="1"/>
            <a:r>
              <a:rPr lang="en-US" sz="2400" b="1" dirty="0" smtClean="0">
                <a:solidFill>
                  <a:srgbClr val="FF0000"/>
                </a:solidFill>
                <a:latin typeface="+mj-lt"/>
              </a:rPr>
              <a:t>How can we measure the “fit” of the model to the data?</a:t>
            </a:r>
          </a:p>
          <a:p>
            <a:pPr lvl="1"/>
            <a:r>
              <a:rPr lang="en-US" sz="2000" dirty="0" smtClean="0">
                <a:latin typeface="+mj-lt"/>
              </a:rPr>
              <a:t>“Fit measures” computed from the log likelihood</a:t>
            </a:r>
          </a:p>
          <a:p>
            <a:pPr lvl="2"/>
            <a:r>
              <a:rPr lang="en-US" sz="1600" b="1" smtClean="0">
                <a:latin typeface="+mj-lt"/>
              </a:rPr>
              <a:t>Pseudo R squared  </a:t>
            </a:r>
            <a:r>
              <a:rPr lang="en-US" sz="1600" b="1" dirty="0" smtClean="0">
                <a:latin typeface="+mj-lt"/>
              </a:rPr>
              <a:t>= 1 – </a:t>
            </a:r>
            <a:r>
              <a:rPr lang="en-US" sz="1600" b="1" dirty="0" err="1" smtClean="0">
                <a:latin typeface="+mj-lt"/>
              </a:rPr>
              <a:t>logL</a:t>
            </a:r>
            <a:r>
              <a:rPr lang="en-US" sz="1600" b="1" dirty="0" smtClean="0">
                <a:latin typeface="+mj-lt"/>
              </a:rPr>
              <a:t>/logL0</a:t>
            </a:r>
          </a:p>
          <a:p>
            <a:pPr lvl="2"/>
            <a:r>
              <a:rPr lang="en-US" sz="1600" b="1" dirty="0" smtClean="0">
                <a:latin typeface="+mj-lt"/>
              </a:rPr>
              <a:t>Also called the “likelihood ratio index”</a:t>
            </a:r>
          </a:p>
          <a:p>
            <a:pPr lvl="1"/>
            <a:r>
              <a:rPr lang="en-US" sz="2000" smtClean="0">
                <a:latin typeface="+mj-lt"/>
              </a:rPr>
              <a:t>Direct </a:t>
            </a:r>
            <a:r>
              <a:rPr lang="en-US" sz="2000" dirty="0" smtClean="0">
                <a:latin typeface="+mj-lt"/>
              </a:rPr>
              <a:t>assessment of the effectiveness of the model at predicting the outcome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533400"/>
            <a:ext cx="8229600" cy="682625"/>
          </a:xfrm>
        </p:spPr>
        <p:txBody>
          <a:bodyPr/>
          <a:lstStyle/>
          <a:p>
            <a:r>
              <a:rPr lang="en-US" b="1" dirty="0" smtClean="0"/>
              <a:t>Pseudo R</a:t>
            </a:r>
            <a:r>
              <a:rPr lang="en-US" b="1" baseline="30000" dirty="0" smtClean="0"/>
              <a:t>2</a:t>
            </a:r>
            <a:r>
              <a:rPr lang="en-US" b="1" dirty="0" smtClean="0"/>
              <a:t> = Likelihood Ratio Index</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3680011324"/>
              </p:ext>
            </p:extLst>
          </p:nvPr>
        </p:nvGraphicFramePr>
        <p:xfrm>
          <a:off x="762000" y="1733550"/>
          <a:ext cx="7964488" cy="3924300"/>
        </p:xfrm>
        <a:graphic>
          <a:graphicData uri="http://schemas.openxmlformats.org/presentationml/2006/ole">
            <mc:AlternateContent xmlns:mc="http://schemas.openxmlformats.org/markup-compatibility/2006">
              <mc:Choice xmlns:v="urn:schemas-microsoft-com:vml" Requires="v">
                <p:oleObj spid="_x0000_s480301" name="Equation" r:id="rId3" imgW="4102100" imgH="2019300" progId="Equation.DSMT4">
                  <p:embed/>
                </p:oleObj>
              </mc:Choice>
              <mc:Fallback>
                <p:oleObj name="Equation" r:id="rId3" imgW="4102100" imgH="2019300" progId="Equation.DSMT4">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33550"/>
                        <a:ext cx="7964488" cy="392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457200" y="990600"/>
            <a:ext cx="8229600" cy="530225"/>
          </a:xfrm>
        </p:spPr>
        <p:txBody>
          <a:bodyPr/>
          <a:lstStyle/>
          <a:p>
            <a:pPr algn="ctr" eaLnBrk="1" hangingPunct="1"/>
            <a:r>
              <a:rPr lang="en-US" b="1" dirty="0" smtClean="0"/>
              <a:t>Fit Measures Based on Predictions</a:t>
            </a:r>
          </a:p>
        </p:txBody>
      </p:sp>
      <p:sp>
        <p:nvSpPr>
          <p:cNvPr id="23555" name="Rectangle 3"/>
          <p:cNvSpPr>
            <a:spLocks noGrp="1" noChangeArrowheads="1"/>
          </p:cNvSpPr>
          <p:nvPr>
            <p:ph type="body" idx="4294967295"/>
          </p:nvPr>
        </p:nvSpPr>
        <p:spPr>
          <a:xfrm>
            <a:off x="1143000" y="1828800"/>
            <a:ext cx="7772400" cy="3276600"/>
          </a:xfrm>
        </p:spPr>
        <p:txBody>
          <a:bodyPr/>
          <a:lstStyle/>
          <a:p>
            <a:pPr eaLnBrk="1" hangingPunct="1"/>
            <a:r>
              <a:rPr lang="en-US" sz="2000" dirty="0" smtClean="0">
                <a:latin typeface="+mj-lt"/>
              </a:rPr>
              <a:t>Computation</a:t>
            </a:r>
          </a:p>
          <a:p>
            <a:pPr lvl="1" eaLnBrk="1" hangingPunct="1"/>
            <a:r>
              <a:rPr lang="en-US" sz="2000" dirty="0" smtClean="0">
                <a:latin typeface="+mj-lt"/>
              </a:rPr>
              <a:t>Use the model to compute </a:t>
            </a:r>
            <a:r>
              <a:rPr lang="en-US" sz="2000" smtClean="0">
                <a:latin typeface="+mj-lt"/>
              </a:rPr>
              <a:t>predicted probabilities</a:t>
            </a:r>
          </a:p>
          <a:p>
            <a:pPr lvl="1" eaLnBrk="1" hangingPunct="1"/>
            <a:r>
              <a:rPr lang="en-US" sz="2000" b="1" smtClean="0"/>
              <a:t>P = F(a + b</a:t>
            </a:r>
            <a:r>
              <a:rPr lang="en-US" sz="2000" b="1" baseline="-25000" smtClean="0"/>
              <a:t>1</a:t>
            </a:r>
            <a:r>
              <a:rPr lang="en-US" sz="2000" b="1" smtClean="0"/>
              <a:t>Age + b</a:t>
            </a:r>
            <a:r>
              <a:rPr lang="en-US" sz="2000" b="1" baseline="-25000" smtClean="0"/>
              <a:t>2</a:t>
            </a:r>
            <a:r>
              <a:rPr lang="en-US" sz="2000" b="1" smtClean="0"/>
              <a:t>Income + b</a:t>
            </a:r>
            <a:r>
              <a:rPr lang="en-US" sz="2000" b="1" baseline="-25000" smtClean="0"/>
              <a:t>3</a:t>
            </a:r>
            <a:r>
              <a:rPr lang="en-US" sz="2000" b="1" smtClean="0"/>
              <a:t>Female+…)</a:t>
            </a:r>
            <a:endParaRPr lang="en-US" sz="2000" dirty="0" smtClean="0">
              <a:latin typeface="+mj-lt"/>
            </a:endParaRPr>
          </a:p>
          <a:p>
            <a:pPr lvl="1" eaLnBrk="1" hangingPunct="1"/>
            <a:r>
              <a:rPr lang="en-US" sz="2000" smtClean="0">
                <a:latin typeface="+mj-lt"/>
              </a:rPr>
              <a:t>Use a </a:t>
            </a:r>
            <a:r>
              <a:rPr lang="en-US" sz="2000" dirty="0" smtClean="0">
                <a:latin typeface="+mj-lt"/>
              </a:rPr>
              <a:t>rule to compute predicted y = 0 </a:t>
            </a:r>
            <a:r>
              <a:rPr lang="en-US" sz="2000" smtClean="0">
                <a:latin typeface="+mj-lt"/>
              </a:rPr>
              <a:t>or 1</a:t>
            </a:r>
          </a:p>
          <a:p>
            <a:pPr lvl="1" eaLnBrk="1" hangingPunct="1"/>
            <a:r>
              <a:rPr lang="en-US" sz="2000" smtClean="0"/>
              <a:t>Predict y=1 if P is “large” enough</a:t>
            </a:r>
          </a:p>
          <a:p>
            <a:pPr lvl="1" eaLnBrk="1" hangingPunct="1"/>
            <a:r>
              <a:rPr lang="en-US" sz="2000" smtClean="0"/>
              <a:t>Generally use 0.5 for “large” (more likely than not)</a:t>
            </a:r>
          </a:p>
          <a:p>
            <a:pPr lvl="1" eaLnBrk="1" hangingPunct="1"/>
            <a:endParaRPr lang="en-US" sz="2000" smtClean="0">
              <a:latin typeface="+mj-lt"/>
            </a:endParaRPr>
          </a:p>
          <a:p>
            <a:pPr lvl="1" eaLnBrk="1" hangingPunct="1">
              <a:buNone/>
            </a:pPr>
            <a:endParaRPr lang="en-US" sz="2000" dirty="0" smtClean="0">
              <a:latin typeface="+mj-lt"/>
            </a:endParaRPr>
          </a:p>
          <a:p>
            <a:pPr eaLnBrk="1" hangingPunct="1"/>
            <a:r>
              <a:rPr lang="en-US" sz="2000" dirty="0" smtClean="0">
                <a:latin typeface="+mj-lt"/>
              </a:rPr>
              <a:t>Fit measure compares predictions </a:t>
            </a:r>
            <a:r>
              <a:rPr lang="en-US" sz="2000" smtClean="0">
                <a:latin typeface="+mj-lt"/>
              </a:rPr>
              <a:t>to actuals</a:t>
            </a:r>
          </a:p>
          <a:p>
            <a:pPr eaLnBrk="1" hangingPunct="1"/>
            <a:r>
              <a:rPr lang="en-US" sz="2000" smtClean="0">
                <a:latin typeface="+mj-lt"/>
              </a:rPr>
              <a:t>Count successes and failures</a:t>
            </a:r>
            <a:endParaRPr lang="en-US" sz="2000" dirty="0" smtClean="0">
              <a:latin typeface="+mj-lt"/>
            </a:endParaRPr>
          </a:p>
        </p:txBody>
      </p:sp>
      <p:graphicFrame>
        <p:nvGraphicFramePr>
          <p:cNvPr id="564225" name="Object 1"/>
          <p:cNvGraphicFramePr>
            <a:graphicFrameLocks noChangeAspect="1"/>
          </p:cNvGraphicFramePr>
          <p:nvPr/>
        </p:nvGraphicFramePr>
        <p:xfrm>
          <a:off x="3200400" y="4114800"/>
          <a:ext cx="1905000" cy="508000"/>
        </p:xfrm>
        <a:graphic>
          <a:graphicData uri="http://schemas.openxmlformats.org/presentationml/2006/ole">
            <mc:AlternateContent xmlns:mc="http://schemas.openxmlformats.org/markup-compatibility/2006">
              <mc:Choice xmlns:v="urn:schemas-microsoft-com:vml" Requires="v">
                <p:oleObj spid="_x0000_s564241" name="Equation" r:id="rId4" imgW="901309" imgH="241195" progId="Equation.DSMT4">
                  <p:embed/>
                </p:oleObj>
              </mc:Choice>
              <mc:Fallback>
                <p:oleObj name="Equation" r:id="rId4" imgW="901309" imgH="241195"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114800"/>
                        <a:ext cx="1905000"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762000" y="914400"/>
            <a:ext cx="6705600" cy="530225"/>
          </a:xfrm>
        </p:spPr>
        <p:txBody>
          <a:bodyPr/>
          <a:lstStyle/>
          <a:p>
            <a:pPr algn="ctr" eaLnBrk="1" hangingPunct="1"/>
            <a:r>
              <a:rPr lang="en-US" b="1" dirty="0" smtClean="0"/>
              <a:t>Cramer Fit Measure</a:t>
            </a:r>
          </a:p>
        </p:txBody>
      </p:sp>
      <p:graphicFrame>
        <p:nvGraphicFramePr>
          <p:cNvPr id="1026" name="Object 4"/>
          <p:cNvGraphicFramePr>
            <a:graphicFrameLocks noGrp="1" noChangeAspect="1"/>
          </p:cNvGraphicFramePr>
          <p:nvPr>
            <p:ph idx="1"/>
            <p:extLst>
              <p:ext uri="{D42A27DB-BD31-4B8C-83A1-F6EECF244321}">
                <p14:modId xmlns:p14="http://schemas.microsoft.com/office/powerpoint/2010/main" val="2781359511"/>
              </p:ext>
            </p:extLst>
          </p:nvPr>
        </p:nvGraphicFramePr>
        <p:xfrm>
          <a:off x="2184400" y="1752600"/>
          <a:ext cx="5207000" cy="2467745"/>
        </p:xfrm>
        <a:graphic>
          <a:graphicData uri="http://schemas.openxmlformats.org/presentationml/2006/ole">
            <mc:AlternateContent xmlns:mc="http://schemas.openxmlformats.org/markup-compatibility/2006">
              <mc:Choice xmlns:v="urn:schemas-microsoft-com:vml" Requires="v">
                <p:oleObj spid="_x0000_s482349" name="Equation" r:id="rId4" imgW="3162300" imgH="1498600" progId="Equation.DSMT4">
                  <p:embed/>
                </p:oleObj>
              </mc:Choice>
              <mc:Fallback>
                <p:oleObj name="Equation" r:id="rId4" imgW="3162300" imgH="1498600" progId="Equation.DSMT4">
                  <p:embed/>
                  <p:pic>
                    <p:nvPicPr>
                      <p:cNvPr id="0" name="Picture 4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4400" y="1752600"/>
                        <a:ext cx="5207000" cy="24677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Text Box 6"/>
          <p:cNvSpPr txBox="1">
            <a:spLocks noChangeArrowheads="1"/>
          </p:cNvSpPr>
          <p:nvPr/>
        </p:nvSpPr>
        <p:spPr bwMode="auto">
          <a:xfrm>
            <a:off x="2133600" y="4445000"/>
            <a:ext cx="5638800" cy="180340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a:t>
            </a:r>
            <a:r>
              <a:rPr lang="en-US" sz="1600" b="1">
                <a:solidFill>
                  <a:srgbClr val="FF3300"/>
                </a:solidFill>
                <a:latin typeface="Courier New" pitchFamily="49" charset="0"/>
              </a:rPr>
              <a:t>Fit Measures Based on Model Predictions</a:t>
            </a:r>
            <a:r>
              <a:rPr lang="en-US" sz="1600" b="1">
                <a:latin typeface="Courier New" pitchFamily="49" charset="0"/>
              </a:rPr>
              <a:t>|</a:t>
            </a:r>
          </a:p>
          <a:p>
            <a:r>
              <a:rPr lang="en-US" sz="1600" b="1">
                <a:latin typeface="Courier New" pitchFamily="49" charset="0"/>
              </a:rPr>
              <a:t>| Efron                        =   .04825|</a:t>
            </a:r>
          </a:p>
          <a:p>
            <a:r>
              <a:rPr lang="en-US" sz="1600" b="1">
                <a:latin typeface="Courier New" pitchFamily="49" charset="0"/>
              </a:rPr>
              <a:t>| Ben Akiva and Lerman         =   .57139|</a:t>
            </a:r>
          </a:p>
          <a:p>
            <a:r>
              <a:rPr lang="en-US" sz="1600" b="1">
                <a:latin typeface="Courier New" pitchFamily="49" charset="0"/>
              </a:rPr>
              <a:t>| Veall and Zimmerman          =   .08365|</a:t>
            </a:r>
          </a:p>
          <a:p>
            <a:r>
              <a:rPr lang="en-US" sz="1600" b="1">
                <a:latin typeface="Courier New" pitchFamily="49" charset="0"/>
              </a:rPr>
              <a:t>| </a:t>
            </a:r>
            <a:r>
              <a:rPr lang="en-US" sz="1600" b="1">
                <a:solidFill>
                  <a:srgbClr val="0000FF"/>
                </a:solidFill>
                <a:latin typeface="Courier New" pitchFamily="49" charset="0"/>
              </a:rPr>
              <a:t>Cramer                       =   .04771</a:t>
            </a:r>
            <a:r>
              <a:rPr lang="en-US" sz="1600" b="1">
                <a:latin typeface="Courier New" pitchFamily="49" charset="0"/>
              </a:rPr>
              <a:t>|</a:t>
            </a:r>
          </a:p>
          <a:p>
            <a:r>
              <a:rPr lang="en-US" sz="1600" b="1">
                <a:latin typeface="Courier New" pitchFamily="49" charset="0"/>
              </a:rPr>
              <a:t>+----------------------------------------+</a:t>
            </a:r>
            <a:endParaRPr lang="en-US" sz="1600">
              <a:latin typeface="Courier New" pitchFamily="49"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8229600" cy="530225"/>
          </a:xfrm>
        </p:spPr>
        <p:txBody>
          <a:bodyPr/>
          <a:lstStyle/>
          <a:p>
            <a:r>
              <a:rPr lang="en-US" b="1" smtClean="0"/>
              <a:t>Hypothesis Tests</a:t>
            </a:r>
            <a:endParaRPr lang="en-US" b="1"/>
          </a:p>
        </p:txBody>
      </p:sp>
      <p:sp>
        <p:nvSpPr>
          <p:cNvPr id="3" name="Content Placeholder 2"/>
          <p:cNvSpPr>
            <a:spLocks noGrp="1"/>
          </p:cNvSpPr>
          <p:nvPr>
            <p:ph idx="1"/>
          </p:nvPr>
        </p:nvSpPr>
        <p:spPr/>
        <p:txBody>
          <a:bodyPr/>
          <a:lstStyle/>
          <a:p>
            <a:r>
              <a:rPr lang="en-US" smtClean="0"/>
              <a:t>We consider “nested” models and parametric tests</a:t>
            </a:r>
          </a:p>
          <a:p>
            <a:r>
              <a:rPr lang="en-US" smtClean="0"/>
              <a:t>Test statistics based on the usual 3 strategies</a:t>
            </a:r>
          </a:p>
          <a:p>
            <a:pPr lvl="1"/>
            <a:r>
              <a:rPr lang="en-US" smtClean="0"/>
              <a:t>Wald statistics: Use the unrestricted model</a:t>
            </a:r>
          </a:p>
          <a:p>
            <a:pPr lvl="1"/>
            <a:r>
              <a:rPr lang="en-US" smtClean="0"/>
              <a:t>Likelihood ratio statistics: Based on comparing the two models</a:t>
            </a:r>
          </a:p>
          <a:p>
            <a:pPr lvl="1"/>
            <a:r>
              <a:rPr lang="en-US" smtClean="0"/>
              <a:t>Lagrange multiplier: Based on the restricted model.</a:t>
            </a:r>
          </a:p>
          <a:p>
            <a:r>
              <a:rPr lang="en-US" smtClean="0"/>
              <a:t>Test statistics require the log likelihood and/or the first and second derivatives of logL</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5175"/>
            <a:ext cx="8382000" cy="835025"/>
          </a:xfrm>
        </p:spPr>
        <p:txBody>
          <a:bodyPr/>
          <a:lstStyle/>
          <a:p>
            <a:r>
              <a:rPr lang="en-US" sz="2400" b="1" dirty="0" smtClean="0"/>
              <a:t>Computing test statistics requires the log likelihood and/or standard errors based on the Hessian of </a:t>
            </a:r>
            <a:r>
              <a:rPr lang="en-US" sz="2400" b="1" dirty="0" err="1" smtClean="0"/>
              <a:t>LogL</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3350620303"/>
              </p:ext>
            </p:extLst>
          </p:nvPr>
        </p:nvGraphicFramePr>
        <p:xfrm>
          <a:off x="1409700" y="2047875"/>
          <a:ext cx="6388100" cy="4211638"/>
        </p:xfrm>
        <a:graphic>
          <a:graphicData uri="http://schemas.openxmlformats.org/presentationml/2006/ole">
            <mc:AlternateContent xmlns:mc="http://schemas.openxmlformats.org/markup-compatibility/2006">
              <mc:Choice xmlns:v="urn:schemas-microsoft-com:vml" Requires="v">
                <p:oleObj spid="_x0000_s484398" name="Equation" r:id="rId3" imgW="3949700" imgH="2603500" progId="Equation.DSMT4">
                  <p:embed/>
                </p:oleObj>
              </mc:Choice>
              <mc:Fallback>
                <p:oleObj name="Equation" r:id="rId3" imgW="3949700" imgH="2603500" progId="Equation.DSMT4">
                  <p:embed/>
                  <p:pic>
                    <p:nvPicPr>
                      <p:cNvPr id="0" name="Picture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9700" y="2047875"/>
                        <a:ext cx="6388100" cy="4211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10"/>
          <p:cNvSpPr>
            <a:spLocks noChangeArrowheads="1"/>
          </p:cNvSpPr>
          <p:nvPr/>
        </p:nvSpPr>
        <p:spPr bwMode="auto">
          <a:xfrm>
            <a:off x="1346200" y="4572000"/>
            <a:ext cx="5283200" cy="17526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09600" y="1066800"/>
            <a:ext cx="8229600" cy="606425"/>
          </a:xfrm>
        </p:spPr>
        <p:txBody>
          <a:bodyPr/>
          <a:lstStyle/>
          <a:p>
            <a:pPr eaLnBrk="1" hangingPunct="1"/>
            <a:r>
              <a:rPr lang="en-US" b="1" dirty="0" smtClean="0"/>
              <a:t>Robust Covariance Matrix</a:t>
            </a:r>
            <a:br>
              <a:rPr lang="en-US" b="1" dirty="0" smtClean="0"/>
            </a:br>
            <a:r>
              <a:rPr lang="en-US" sz="2000" b="1" dirty="0" smtClean="0"/>
              <a:t>(Robust to the model specification? Latent heterogeneity? Correlation across observations?  Not </a:t>
            </a:r>
            <a:r>
              <a:rPr lang="en-US" sz="2000" dirty="0"/>
              <a:t>a</a:t>
            </a:r>
            <a:r>
              <a:rPr lang="en-US" sz="2000" b="1" dirty="0" smtClean="0"/>
              <a:t>lways clear)</a:t>
            </a:r>
            <a:endParaRPr lang="en-US" b="1" dirty="0" smtClean="0"/>
          </a:p>
        </p:txBody>
      </p:sp>
      <p:graphicFrame>
        <p:nvGraphicFramePr>
          <p:cNvPr id="6146" name="Object 4"/>
          <p:cNvGraphicFramePr>
            <a:graphicFrameLocks noChangeAspect="1"/>
          </p:cNvGraphicFramePr>
          <p:nvPr/>
        </p:nvGraphicFramePr>
        <p:xfrm>
          <a:off x="1371600" y="1828800"/>
          <a:ext cx="7087557" cy="4648200"/>
        </p:xfrm>
        <a:graphic>
          <a:graphicData uri="http://schemas.openxmlformats.org/presentationml/2006/ole">
            <mc:AlternateContent xmlns:mc="http://schemas.openxmlformats.org/markup-compatibility/2006">
              <mc:Choice xmlns:v="urn:schemas-microsoft-com:vml" Requires="v">
                <p:oleObj spid="_x0000_s485422" name="Equation" r:id="rId4" imgW="3873500" imgH="2540000" progId="Equation.DSMT4">
                  <p:embed/>
                </p:oleObj>
              </mc:Choice>
              <mc:Fallback>
                <p:oleObj name="Equation" r:id="rId4" imgW="3873500" imgH="2540000" progId="Equation.DSMT4">
                  <p:embed/>
                  <p:pic>
                    <p:nvPicPr>
                      <p:cNvPr id="0" name="Picture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828800"/>
                        <a:ext cx="7087557" cy="464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1374775"/>
            <a:ext cx="8458200" cy="530225"/>
          </a:xfrm>
        </p:spPr>
        <p:txBody>
          <a:bodyPr/>
          <a:lstStyle/>
          <a:p>
            <a:pPr eaLnBrk="1" hangingPunct="1"/>
            <a:r>
              <a:rPr lang="en-US" b="1" dirty="0" smtClean="0">
                <a:solidFill>
                  <a:srgbClr val="7030A0"/>
                </a:solidFill>
              </a:rPr>
              <a:t>Robust Covariance Matrix </a:t>
            </a:r>
            <a:br>
              <a:rPr lang="en-US" b="1" dirty="0" smtClean="0">
                <a:solidFill>
                  <a:srgbClr val="7030A0"/>
                </a:solidFill>
              </a:rPr>
            </a:br>
            <a:r>
              <a:rPr lang="en-US" b="1" dirty="0" smtClean="0">
                <a:solidFill>
                  <a:srgbClr val="7030A0"/>
                </a:solidFill>
              </a:rPr>
              <a:t>for Logit Model</a:t>
            </a:r>
            <a:br>
              <a:rPr lang="en-US" b="1" dirty="0" smtClean="0">
                <a:solidFill>
                  <a:srgbClr val="7030A0"/>
                </a:solidFill>
              </a:rPr>
            </a:br>
            <a:r>
              <a:rPr lang="en-US" sz="2400" b="1" dirty="0" smtClean="0"/>
              <a:t>Doesn’t change much. The model is well specified.</a:t>
            </a:r>
            <a:endParaRPr lang="en-US" b="1" dirty="0" smtClean="0">
              <a:solidFill>
                <a:srgbClr val="7030A0"/>
              </a:solidFill>
            </a:endParaRPr>
          </a:p>
        </p:txBody>
      </p:sp>
      <p:sp>
        <p:nvSpPr>
          <p:cNvPr id="54275" name="Text Box 4"/>
          <p:cNvSpPr txBox="1">
            <a:spLocks noChangeArrowheads="1"/>
          </p:cNvSpPr>
          <p:nvPr/>
        </p:nvSpPr>
        <p:spPr bwMode="auto">
          <a:xfrm>
            <a:off x="1066800" y="2057400"/>
            <a:ext cx="7362825" cy="3970318"/>
          </a:xfrm>
          <a:prstGeom prst="rect">
            <a:avLst/>
          </a:prstGeom>
          <a:noFill/>
          <a:ln w="19050">
            <a:noFill/>
            <a:miter lim="800000"/>
            <a:headEnd/>
            <a:tailEnd/>
          </a:ln>
        </p:spPr>
        <p:txBody>
          <a:bodyPr wrap="square">
            <a:spAutoFit/>
          </a:bodyPr>
          <a:lstStyle/>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        |                  Standard            Prob.      95% Confidence</a:t>
            </a:r>
          </a:p>
          <a:p>
            <a:r>
              <a:rPr lang="en-US" sz="1200" b="1" dirty="0" smtClean="0">
                <a:solidFill>
                  <a:srgbClr val="7030A0"/>
                </a:solidFill>
                <a:latin typeface="Courier New" pitchFamily="49" charset="0"/>
                <a:cs typeface="Courier New" pitchFamily="49" charset="0"/>
              </a:rPr>
              <a:t>  DOCTOR|  Coefficient       Error       z    |z|&gt;Z*         Interval</a:t>
            </a:r>
          </a:p>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Conventional Standard Errors</a:t>
            </a:r>
          </a:p>
          <a:p>
            <a:r>
              <a:rPr lang="en-US" sz="1200" b="1" dirty="0" smtClean="0">
                <a:solidFill>
                  <a:srgbClr val="7030A0"/>
                </a:solidFill>
                <a:latin typeface="Courier New" pitchFamily="49" charset="0"/>
                <a:cs typeface="Courier New" pitchFamily="49" charset="0"/>
              </a:rPr>
              <a:t>Constant|    1.86428***      .67793     2.75  .0060      .53557   3.19299</a:t>
            </a:r>
          </a:p>
          <a:p>
            <a:r>
              <a:rPr lang="en-US" sz="1200" b="1" dirty="0" smtClean="0">
                <a:solidFill>
                  <a:srgbClr val="7030A0"/>
                </a:solidFill>
                <a:latin typeface="Courier New" pitchFamily="49" charset="0"/>
                <a:cs typeface="Courier New" pitchFamily="49" charset="0"/>
              </a:rPr>
              <a:t>     AGE|    -.10209***      .03056    -3.34  .0008     -.16199   -.04219</a:t>
            </a:r>
          </a:p>
          <a:p>
            <a:r>
              <a:rPr lang="en-US" sz="1200" b="1" dirty="0" smtClean="0">
                <a:solidFill>
                  <a:srgbClr val="7030A0"/>
                </a:solidFill>
                <a:latin typeface="Courier New" pitchFamily="49" charset="0"/>
                <a:cs typeface="Courier New" pitchFamily="49" charset="0"/>
              </a:rPr>
              <a:t> AGE^2.0|     .00154***      .00034     4.56  .0000      .00088    .00220</a:t>
            </a:r>
          </a:p>
          <a:p>
            <a:r>
              <a:rPr lang="it-IT" sz="1200" b="1" dirty="0" smtClean="0">
                <a:solidFill>
                  <a:srgbClr val="7030A0"/>
                </a:solidFill>
                <a:latin typeface="Courier New" pitchFamily="49" charset="0"/>
                <a:cs typeface="Courier New" pitchFamily="49" charset="0"/>
              </a:rPr>
              <a:t>  INCOME|     .51206         .74600      .69  .4925     -.95008   1.97420</a:t>
            </a:r>
          </a:p>
          <a:p>
            <a:r>
              <a:rPr lang="en-US" sz="1200" b="1" dirty="0" smtClean="0">
                <a:solidFill>
                  <a:srgbClr val="7030A0"/>
                </a:solidFill>
                <a:latin typeface="Courier New" pitchFamily="49" charset="0"/>
                <a:cs typeface="Courier New" pitchFamily="49" charset="0"/>
              </a:rPr>
              <a:t>        |Interaction AGE*INCOME</a:t>
            </a:r>
          </a:p>
          <a:p>
            <a:r>
              <a:rPr lang="en-US" sz="1200" b="1" dirty="0" smtClean="0">
                <a:solidFill>
                  <a:srgbClr val="7030A0"/>
                </a:solidFill>
                <a:latin typeface="Courier New" pitchFamily="49" charset="0"/>
                <a:cs typeface="Courier New" pitchFamily="49" charset="0"/>
              </a:rPr>
              <a:t>_ntrct02|    -.01843         .01691    -1.09  .2756     -.05157    .01470</a:t>
            </a:r>
          </a:p>
          <a:p>
            <a:r>
              <a:rPr lang="en-US" sz="1200" b="1" dirty="0" smtClean="0">
                <a:solidFill>
                  <a:srgbClr val="7030A0"/>
                </a:solidFill>
                <a:latin typeface="Courier New" pitchFamily="49" charset="0"/>
                <a:cs typeface="Courier New" pitchFamily="49" charset="0"/>
              </a:rPr>
              <a:t>  FEMALE|     .65366***      .07588     8.61  .0000      .50494    .80237</a:t>
            </a:r>
          </a:p>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Robust Standard Errors </a:t>
            </a:r>
          </a:p>
          <a:p>
            <a:r>
              <a:rPr lang="en-US" sz="1200" b="1" dirty="0" smtClean="0">
                <a:solidFill>
                  <a:srgbClr val="7030A0"/>
                </a:solidFill>
                <a:latin typeface="Courier New" pitchFamily="49" charset="0"/>
                <a:cs typeface="Courier New" pitchFamily="49" charset="0"/>
              </a:rPr>
              <a:t>Constant|    1.86428***      .68518     2.72  .0065      .52135   3.20721</a:t>
            </a:r>
          </a:p>
          <a:p>
            <a:r>
              <a:rPr lang="en-US" sz="1200" b="1" dirty="0" smtClean="0">
                <a:solidFill>
                  <a:srgbClr val="7030A0"/>
                </a:solidFill>
                <a:latin typeface="Courier New" pitchFamily="49" charset="0"/>
                <a:cs typeface="Courier New" pitchFamily="49" charset="0"/>
              </a:rPr>
              <a:t>     AGE|    -.10209***      .03118    -3.27  .0011     -.16321   -.04098</a:t>
            </a:r>
          </a:p>
          <a:p>
            <a:r>
              <a:rPr lang="en-US" sz="1200" b="1" dirty="0" smtClean="0">
                <a:solidFill>
                  <a:srgbClr val="7030A0"/>
                </a:solidFill>
                <a:latin typeface="Courier New" pitchFamily="49" charset="0"/>
                <a:cs typeface="Courier New" pitchFamily="49" charset="0"/>
              </a:rPr>
              <a:t> AGE^2.0|     .00154***      .00035     4.44  .0000      .00086    .00222</a:t>
            </a:r>
          </a:p>
          <a:p>
            <a:r>
              <a:rPr lang="it-IT" sz="1200" b="1" dirty="0" smtClean="0">
                <a:solidFill>
                  <a:srgbClr val="7030A0"/>
                </a:solidFill>
                <a:latin typeface="Courier New" pitchFamily="49" charset="0"/>
                <a:cs typeface="Courier New" pitchFamily="49" charset="0"/>
              </a:rPr>
              <a:t>  INCOME|     .51206         .75171      .68  .4958     -.96127   1.98539</a:t>
            </a:r>
          </a:p>
          <a:p>
            <a:r>
              <a:rPr lang="en-US" sz="1200" b="1" dirty="0" smtClean="0">
                <a:solidFill>
                  <a:srgbClr val="7030A0"/>
                </a:solidFill>
                <a:latin typeface="Courier New" pitchFamily="49" charset="0"/>
                <a:cs typeface="Courier New" pitchFamily="49" charset="0"/>
              </a:rPr>
              <a:t>        |Interaction AGE*INCOME</a:t>
            </a:r>
          </a:p>
          <a:p>
            <a:r>
              <a:rPr lang="en-US" sz="1200" b="1" dirty="0" smtClean="0">
                <a:solidFill>
                  <a:srgbClr val="7030A0"/>
                </a:solidFill>
                <a:latin typeface="Courier New" pitchFamily="49" charset="0"/>
                <a:cs typeface="Courier New" pitchFamily="49" charset="0"/>
              </a:rPr>
              <a:t>_ntrct02|    -.01843         .01705    -1.08  .2796     -.05185    .01498</a:t>
            </a:r>
          </a:p>
          <a:p>
            <a:r>
              <a:rPr lang="en-US" sz="1200" b="1" dirty="0" smtClean="0">
                <a:solidFill>
                  <a:srgbClr val="7030A0"/>
                </a:solidFill>
                <a:latin typeface="Courier New" pitchFamily="49" charset="0"/>
                <a:cs typeface="Courier New" pitchFamily="49" charset="0"/>
              </a:rPr>
              <a:t>  FEMALE|     .65366***      .07594     8.61  .0000      .50483    .80249</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65175"/>
            <a:ext cx="8229600" cy="1139825"/>
          </a:xfrm>
        </p:spPr>
        <p:txBody>
          <a:bodyPr/>
          <a:lstStyle/>
          <a:p>
            <a:pPr algn="ctr" eaLnBrk="1" hangingPunct="1"/>
            <a:r>
              <a:rPr lang="en-US" b="1" smtClean="0"/>
              <a:t>Base Model for Hypothesis Tests</a:t>
            </a:r>
          </a:p>
        </p:txBody>
      </p:sp>
      <p:sp>
        <p:nvSpPr>
          <p:cNvPr id="33795" name="Text Box 4"/>
          <p:cNvSpPr txBox="1">
            <a:spLocks noChangeArrowheads="1"/>
          </p:cNvSpPr>
          <p:nvPr/>
        </p:nvSpPr>
        <p:spPr bwMode="auto">
          <a:xfrm>
            <a:off x="457200" y="1984950"/>
            <a:ext cx="8077200" cy="433965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4183.84905</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Constant|    1.86428***       .67793        2.750   .0060</a:t>
            </a:r>
          </a:p>
          <a:p>
            <a:r>
              <a:rPr lang="en-US" sz="1200" b="1">
                <a:latin typeface="Courier New" pitchFamily="49" charset="0"/>
              </a:rPr>
              <a:t>     </a:t>
            </a:r>
            <a:r>
              <a:rPr lang="en-US" sz="1200" b="1">
                <a:solidFill>
                  <a:srgbClr val="FF3300"/>
                </a:solidFill>
                <a:latin typeface="Courier New" pitchFamily="49" charset="0"/>
              </a:rPr>
              <a:t>AGE|    -.10209***       .03056       -3.341   .0008      42.6266</a:t>
            </a:r>
          </a:p>
          <a:p>
            <a:r>
              <a:rPr lang="en-US" sz="1200" b="1">
                <a:solidFill>
                  <a:srgbClr val="FF3300"/>
                </a:solidFill>
                <a:latin typeface="Courier New" pitchFamily="49" charset="0"/>
              </a:rPr>
              <a:t>   AGESQ|     .00154***       .00034        4.556   .0000      1951.22</a:t>
            </a:r>
          </a:p>
          <a:p>
            <a:r>
              <a:rPr lang="en-US" sz="1200" b="1">
                <a:latin typeface="Courier New" pitchFamily="49" charset="0"/>
              </a:rPr>
              <a:t>  INCOME|     .51206          .74600         .686   .4925       .44476</a:t>
            </a:r>
          </a:p>
          <a:p>
            <a:r>
              <a:rPr lang="en-US" sz="1200" b="1">
                <a:latin typeface="Courier New" pitchFamily="49" charset="0"/>
              </a:rPr>
              <a:t> </a:t>
            </a:r>
            <a:r>
              <a:rPr lang="en-US" sz="1200" b="1">
                <a:solidFill>
                  <a:srgbClr val="FF3300"/>
                </a:solidFill>
                <a:latin typeface="Courier New" pitchFamily="49" charset="0"/>
              </a:rPr>
              <a:t>AGE_INC|    -.01843          .01691       -1.090   .2756      19.0288</a:t>
            </a:r>
          </a:p>
          <a:p>
            <a:r>
              <a:rPr lang="en-US" sz="1200" b="1">
                <a:latin typeface="Courier New" pitchFamily="49" charset="0"/>
              </a:rPr>
              <a:t>  FEMALE|     .65366***       .07588        8.615   .0000       .46343</a:t>
            </a:r>
          </a:p>
          <a:p>
            <a:r>
              <a:rPr lang="en-US" sz="1200" b="1">
                <a:latin typeface="Courier New" pitchFamily="49" charset="0"/>
              </a:rPr>
              <a:t>--------+-------------------------------------------------------------</a:t>
            </a:r>
          </a:p>
        </p:txBody>
      </p:sp>
      <p:sp>
        <p:nvSpPr>
          <p:cNvPr id="33796" name="Text Box 5"/>
          <p:cNvSpPr txBox="1">
            <a:spLocks noChangeArrowheads="1"/>
          </p:cNvSpPr>
          <p:nvPr/>
        </p:nvSpPr>
        <p:spPr bwMode="auto">
          <a:xfrm>
            <a:off x="4495800" y="2514600"/>
            <a:ext cx="3200400" cy="1347788"/>
          </a:xfrm>
          <a:prstGeom prst="rect">
            <a:avLst/>
          </a:prstGeom>
          <a:noFill/>
          <a:ln w="19050">
            <a:solidFill>
              <a:schemeClr val="tx1"/>
            </a:solidFill>
            <a:miter lim="800000"/>
            <a:headEnd/>
            <a:tailEnd/>
          </a:ln>
        </p:spPr>
        <p:txBody>
          <a:bodyPr>
            <a:spAutoFit/>
          </a:bodyPr>
          <a:lstStyle/>
          <a:p>
            <a:pPr>
              <a:spcBef>
                <a:spcPct val="50000"/>
              </a:spcBef>
            </a:pPr>
            <a:r>
              <a:rPr lang="en-US" b="1">
                <a:latin typeface="Arial" charset="0"/>
              </a:rPr>
              <a:t>H</a:t>
            </a:r>
            <a:r>
              <a:rPr lang="en-US" b="1" baseline="-25000">
                <a:latin typeface="Arial" charset="0"/>
              </a:rPr>
              <a:t>0</a:t>
            </a:r>
            <a:r>
              <a:rPr lang="en-US" b="1">
                <a:latin typeface="Arial" charset="0"/>
              </a:rPr>
              <a:t>: Age is not a significant</a:t>
            </a:r>
            <a:br>
              <a:rPr lang="en-US" b="1">
                <a:latin typeface="Arial" charset="0"/>
              </a:rPr>
            </a:br>
            <a:r>
              <a:rPr lang="en-US" b="1">
                <a:latin typeface="Arial" charset="0"/>
              </a:rPr>
              <a:t>      determinant of </a:t>
            </a:r>
            <a:br>
              <a:rPr lang="en-US" b="1">
                <a:latin typeface="Arial" charset="0"/>
              </a:rPr>
            </a:br>
            <a:r>
              <a:rPr lang="en-US" b="1">
                <a:latin typeface="Arial" charset="0"/>
              </a:rPr>
              <a:t>      Prob(Doctor = 1)</a:t>
            </a:r>
          </a:p>
          <a:p>
            <a:pPr>
              <a:spcBef>
                <a:spcPct val="50000"/>
              </a:spcBef>
            </a:pPr>
            <a:r>
              <a:rPr lang="en-US" b="1">
                <a:latin typeface="Arial" charset="0"/>
                <a:cs typeface="Times New Roman" pitchFamily="18" charset="0"/>
              </a:rPr>
              <a:t>H</a:t>
            </a:r>
            <a:r>
              <a:rPr lang="en-US" b="1" baseline="-25000">
                <a:latin typeface="Arial" charset="0"/>
                <a:cs typeface="Times New Roman" pitchFamily="18" charset="0"/>
              </a:rPr>
              <a:t>0</a:t>
            </a:r>
            <a:r>
              <a:rPr lang="en-US" b="1">
                <a:latin typeface="Arial" charset="0"/>
                <a:cs typeface="Times New Roman" pitchFamily="18" charset="0"/>
              </a:rPr>
              <a:t>: </a:t>
            </a:r>
            <a:r>
              <a:rPr lang="el-GR" b="1">
                <a:latin typeface="Arial" charset="0"/>
                <a:cs typeface="Times New Roman" pitchFamily="18" charset="0"/>
              </a:rPr>
              <a:t>β</a:t>
            </a:r>
            <a:r>
              <a:rPr lang="en-US" b="1" baseline="-25000">
                <a:latin typeface="Arial" charset="0"/>
                <a:cs typeface="Times New Roman" pitchFamily="18" charset="0"/>
              </a:rPr>
              <a:t>2</a:t>
            </a:r>
            <a:r>
              <a:rPr lang="en-US" b="1">
                <a:latin typeface="Arial" charset="0"/>
                <a:cs typeface="Times New Roman" pitchFamily="18" charset="0"/>
              </a:rPr>
              <a:t> = </a:t>
            </a:r>
            <a:r>
              <a:rPr lang="el-GR" b="1">
                <a:latin typeface="Arial" charset="0"/>
                <a:cs typeface="Times New Roman" pitchFamily="18" charset="0"/>
              </a:rPr>
              <a:t>β</a:t>
            </a:r>
            <a:r>
              <a:rPr lang="en-US" b="1" baseline="-25000">
                <a:latin typeface="Arial" charset="0"/>
                <a:cs typeface="Times New Roman" pitchFamily="18" charset="0"/>
              </a:rPr>
              <a:t>3</a:t>
            </a:r>
            <a:r>
              <a:rPr lang="en-US" b="1">
                <a:latin typeface="Arial" charset="0"/>
                <a:cs typeface="Times New Roman" pitchFamily="18" charset="0"/>
              </a:rPr>
              <a:t> = </a:t>
            </a:r>
            <a:r>
              <a:rPr lang="el-GR" b="1">
                <a:latin typeface="Arial" charset="0"/>
              </a:rPr>
              <a:t>β</a:t>
            </a:r>
            <a:r>
              <a:rPr lang="en-US" b="1" baseline="-25000">
                <a:latin typeface="Arial" charset="0"/>
              </a:rPr>
              <a:t>5</a:t>
            </a:r>
            <a:r>
              <a:rPr lang="en-US" b="1">
                <a:latin typeface="Arial" charset="0"/>
              </a:rPr>
              <a:t> = 0 </a:t>
            </a:r>
            <a:endParaRPr lang="el-GR" b="1">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1219200" y="1219200"/>
            <a:ext cx="6477000" cy="530225"/>
          </a:xfrm>
        </p:spPr>
        <p:txBody>
          <a:bodyPr/>
          <a:lstStyle/>
          <a:p>
            <a:pPr algn="ctr" eaLnBrk="1" hangingPunct="1"/>
            <a:r>
              <a:rPr lang="en-US" b="1" dirty="0" smtClean="0"/>
              <a:t>Likelihood </a:t>
            </a:r>
            <a:r>
              <a:rPr lang="en-US" b="1" smtClean="0"/>
              <a:t>Ratio Test</a:t>
            </a:r>
            <a:endParaRPr lang="en-US" b="1" dirty="0" smtClean="0"/>
          </a:p>
        </p:txBody>
      </p:sp>
      <p:sp>
        <p:nvSpPr>
          <p:cNvPr id="34819" name="Rectangle 3"/>
          <p:cNvSpPr>
            <a:spLocks noGrp="1" noChangeArrowheads="1"/>
          </p:cNvSpPr>
          <p:nvPr>
            <p:ph type="body" idx="4294967295"/>
          </p:nvPr>
        </p:nvSpPr>
        <p:spPr>
          <a:xfrm>
            <a:off x="457200" y="2362200"/>
            <a:ext cx="8382000" cy="2667000"/>
          </a:xfrm>
        </p:spPr>
        <p:txBody>
          <a:bodyPr/>
          <a:lstStyle/>
          <a:p>
            <a:pPr eaLnBrk="1" hangingPunct="1">
              <a:buNone/>
            </a:pPr>
            <a:r>
              <a:rPr lang="en-US" sz="2400" dirty="0" smtClean="0">
                <a:latin typeface="+mj-lt"/>
              </a:rPr>
              <a:t>Null hypothesis restricts the parameter vector</a:t>
            </a:r>
          </a:p>
          <a:p>
            <a:pPr eaLnBrk="1" hangingPunct="1">
              <a:buNone/>
            </a:pPr>
            <a:r>
              <a:rPr lang="en-US" sz="2400" dirty="0" smtClean="0">
                <a:latin typeface="+mj-lt"/>
              </a:rPr>
              <a:t>Alternative relaxes the restriction</a:t>
            </a:r>
          </a:p>
          <a:p>
            <a:pPr eaLnBrk="1" hangingPunct="1">
              <a:buNone/>
            </a:pPr>
            <a:r>
              <a:rPr lang="en-US" sz="2400" dirty="0" smtClean="0">
                <a:latin typeface="+mj-lt"/>
              </a:rPr>
              <a:t>Test statistic: Chi-squared =</a:t>
            </a:r>
            <a:br>
              <a:rPr lang="en-US" sz="2400" dirty="0" smtClean="0">
                <a:latin typeface="+mj-lt"/>
              </a:rPr>
            </a:br>
            <a:r>
              <a:rPr lang="en-US" sz="2400" dirty="0" smtClean="0">
                <a:latin typeface="+mj-lt"/>
              </a:rPr>
              <a:t>   2 (</a:t>
            </a:r>
            <a:r>
              <a:rPr lang="en-US" sz="2400" dirty="0" err="1" smtClean="0">
                <a:latin typeface="+mj-lt"/>
              </a:rPr>
              <a:t>LogL|Unrestricted</a:t>
            </a:r>
            <a:r>
              <a:rPr lang="en-US" sz="2400" dirty="0" smtClean="0">
                <a:latin typeface="+mj-lt"/>
              </a:rPr>
              <a:t> </a:t>
            </a:r>
            <a:r>
              <a:rPr lang="en-US" sz="2400" smtClean="0">
                <a:latin typeface="+mj-lt"/>
              </a:rPr>
              <a:t>model  –  LogL|Restrictions</a:t>
            </a:r>
            <a:r>
              <a:rPr lang="en-US" sz="2400" dirty="0" smtClean="0">
                <a:latin typeface="+mj-lt"/>
              </a:rPr>
              <a:t>) </a:t>
            </a:r>
            <a:r>
              <a:rPr lang="en-US" sz="2400" u="sng" dirty="0" smtClean="0">
                <a:latin typeface="+mj-lt"/>
              </a:rPr>
              <a:t>&gt;</a:t>
            </a:r>
            <a:r>
              <a:rPr lang="en-US" sz="2400" dirty="0" smtClean="0">
                <a:latin typeface="+mj-lt"/>
              </a:rPr>
              <a:t> 0</a:t>
            </a:r>
          </a:p>
          <a:p>
            <a:pPr eaLnBrk="1" hangingPunct="1">
              <a:buFont typeface="Wingdings" pitchFamily="2" charset="2"/>
              <a:buNone/>
            </a:pPr>
            <a:r>
              <a:rPr lang="en-US" sz="2400" smtClean="0">
                <a:latin typeface="+mj-lt"/>
              </a:rPr>
              <a:t>Degrees </a:t>
            </a:r>
            <a:r>
              <a:rPr lang="en-US" sz="2400" dirty="0" smtClean="0">
                <a:latin typeface="+mj-lt"/>
              </a:rPr>
              <a:t>of freedom = number of restrictions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304800" y="1371600"/>
            <a:ext cx="8229600" cy="530225"/>
          </a:xfrm>
        </p:spPr>
        <p:txBody>
          <a:bodyPr/>
          <a:lstStyle/>
          <a:p>
            <a:r>
              <a:rPr lang="en-US" b="1" dirty="0" smtClean="0"/>
              <a:t>LR Test </a:t>
            </a:r>
            <a:r>
              <a:rPr lang="en-US" b="1" smtClean="0"/>
              <a:t>of H</a:t>
            </a:r>
            <a:r>
              <a:rPr lang="en-US" b="1" baseline="-25000" smtClean="0"/>
              <a:t>0</a:t>
            </a:r>
            <a:r>
              <a:rPr lang="en-US" b="1" smtClean="0"/>
              <a:t>:</a:t>
            </a:r>
            <a:r>
              <a:rPr lang="en-US" b="1" smtClean="0">
                <a:latin typeface="Arial" charset="0"/>
                <a:cs typeface="Times New Roman" pitchFamily="18" charset="0"/>
              </a:rPr>
              <a:t> </a:t>
            </a:r>
            <a:r>
              <a:rPr lang="el-GR" b="1" smtClean="0">
                <a:latin typeface="Arial" charset="0"/>
                <a:cs typeface="Times New Roman" pitchFamily="18" charset="0"/>
              </a:rPr>
              <a:t>β</a:t>
            </a:r>
            <a:r>
              <a:rPr lang="en-US" b="1" baseline="-25000" smtClean="0">
                <a:latin typeface="Arial" charset="0"/>
                <a:cs typeface="Times New Roman" pitchFamily="18" charset="0"/>
              </a:rPr>
              <a:t>2</a:t>
            </a:r>
            <a:r>
              <a:rPr lang="en-US" b="1" smtClean="0">
                <a:latin typeface="Arial" charset="0"/>
                <a:cs typeface="Times New Roman" pitchFamily="18" charset="0"/>
              </a:rPr>
              <a:t> = </a:t>
            </a:r>
            <a:r>
              <a:rPr lang="el-GR" b="1" smtClean="0">
                <a:latin typeface="Arial" charset="0"/>
                <a:cs typeface="Times New Roman" pitchFamily="18" charset="0"/>
              </a:rPr>
              <a:t>β</a:t>
            </a:r>
            <a:r>
              <a:rPr lang="en-US" b="1" baseline="-25000" smtClean="0">
                <a:latin typeface="Arial" charset="0"/>
                <a:cs typeface="Times New Roman" pitchFamily="18" charset="0"/>
              </a:rPr>
              <a:t>3</a:t>
            </a:r>
            <a:r>
              <a:rPr lang="en-US" b="1" smtClean="0">
                <a:latin typeface="Arial" charset="0"/>
                <a:cs typeface="Times New Roman" pitchFamily="18" charset="0"/>
              </a:rPr>
              <a:t> = </a:t>
            </a:r>
            <a:r>
              <a:rPr lang="el-GR" b="1" smtClean="0">
                <a:latin typeface="Arial" charset="0"/>
              </a:rPr>
              <a:t>β</a:t>
            </a:r>
            <a:r>
              <a:rPr lang="en-US" b="1" baseline="-25000" smtClean="0">
                <a:latin typeface="Arial" charset="0"/>
              </a:rPr>
              <a:t>5</a:t>
            </a:r>
            <a:r>
              <a:rPr lang="en-US" b="1" smtClean="0">
                <a:latin typeface="Arial" charset="0"/>
              </a:rPr>
              <a:t> = 0 </a:t>
            </a:r>
            <a:endParaRPr lang="en-US" b="1" dirty="0" smtClean="0">
              <a:cs typeface="Times New Roman" pitchFamily="18" charset="0"/>
            </a:endParaRPr>
          </a:p>
        </p:txBody>
      </p:sp>
      <p:sp>
        <p:nvSpPr>
          <p:cNvPr id="35843" name="Text Box 6"/>
          <p:cNvSpPr txBox="1">
            <a:spLocks noChangeArrowheads="1"/>
          </p:cNvSpPr>
          <p:nvPr/>
        </p:nvSpPr>
        <p:spPr bwMode="auto">
          <a:xfrm>
            <a:off x="4572000" y="2187476"/>
            <a:ext cx="3886200" cy="2308324"/>
          </a:xfrm>
          <a:prstGeom prst="rect">
            <a:avLst/>
          </a:prstGeom>
          <a:noFill/>
          <a:ln w="28575">
            <a:solidFill>
              <a:schemeClr val="tx1"/>
            </a:solidFill>
            <a:miter lim="800000"/>
            <a:headEnd/>
            <a:tailEnd/>
          </a:ln>
        </p:spPr>
        <p:txBody>
          <a:bodyPr>
            <a:spAutoFit/>
          </a:bodyPr>
          <a:lstStyle/>
          <a:p>
            <a:r>
              <a:rPr lang="en-US" sz="1200" b="1">
                <a:latin typeface="Courier New" pitchFamily="49" charset="0"/>
              </a:rPr>
              <a:t>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u="sng">
                <a:latin typeface="Courier New" pitchFamily="49" charset="0"/>
              </a:rPr>
              <a:t>Log likelihood function     -2124.06568</a:t>
            </a:r>
          </a:p>
          <a:p>
            <a:r>
              <a:rPr lang="en-US" sz="1200" b="1">
                <a:latin typeface="Courier New" pitchFamily="49" charset="0"/>
              </a:rPr>
              <a:t>Restricted log likelihood   -2169.26982</a:t>
            </a:r>
          </a:p>
          <a:p>
            <a:r>
              <a:rPr lang="en-US" sz="1200" b="1">
                <a:latin typeface="Courier New" pitchFamily="49" charset="0"/>
              </a:rPr>
              <a:t>Chi squared [   2 d.f.]        90.40827</a:t>
            </a:r>
          </a:p>
          <a:p>
            <a:r>
              <a:rPr lang="en-US" sz="1200" b="1">
                <a:latin typeface="Courier New" pitchFamily="49" charset="0"/>
              </a:rPr>
              <a:t>Significance level               .00000</a:t>
            </a:r>
          </a:p>
          <a:p>
            <a:r>
              <a:rPr lang="en-US" sz="1200" b="1">
                <a:latin typeface="Courier New" pitchFamily="49" charset="0"/>
              </a:rPr>
              <a:t>McFadden Pseudo R-squared      .0208384</a:t>
            </a:r>
          </a:p>
          <a:p>
            <a:r>
              <a:rPr lang="en-US" sz="1200" b="1">
                <a:latin typeface="Courier New" pitchFamily="49" charset="0"/>
              </a:rPr>
              <a:t>Estimation based on N =   3377, K =   3</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1.25974     </a:t>
            </a:r>
            <a:r>
              <a:rPr lang="en-US" sz="1200" b="1" smtClean="0">
                <a:latin typeface="Courier New" pitchFamily="49" charset="0"/>
              </a:rPr>
              <a:t>4254.13136</a:t>
            </a:r>
            <a:endParaRPr lang="en-US" sz="1200" b="1">
              <a:latin typeface="Courier New" pitchFamily="49" charset="0"/>
            </a:endParaRPr>
          </a:p>
        </p:txBody>
      </p:sp>
      <p:sp>
        <p:nvSpPr>
          <p:cNvPr id="35844" name="Text Box 7"/>
          <p:cNvSpPr txBox="1">
            <a:spLocks noChangeArrowheads="1"/>
          </p:cNvSpPr>
          <p:nvPr/>
        </p:nvSpPr>
        <p:spPr bwMode="auto">
          <a:xfrm>
            <a:off x="533400" y="2187476"/>
            <a:ext cx="3886200" cy="2308324"/>
          </a:xfrm>
          <a:prstGeom prst="rect">
            <a:avLst/>
          </a:prstGeom>
          <a:noFill/>
          <a:ln w="28575">
            <a:solidFill>
              <a:schemeClr val="tx1"/>
            </a:solidFill>
            <a:miter lim="800000"/>
            <a:headEnd/>
            <a:tailEnd/>
          </a:ln>
        </p:spPr>
        <p:txBody>
          <a:bodyPr>
            <a:spAutoFit/>
          </a:bodyPr>
          <a:lstStyle/>
          <a:p>
            <a:r>
              <a:rPr lang="en-US" sz="1200" b="1">
                <a:latin typeface="Courier New" pitchFamily="49" charset="0"/>
              </a:rPr>
              <a:t>UNRESTRICTED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u="sng">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a:t>
            </a:r>
            <a:r>
              <a:rPr lang="en-US" sz="1200" b="1" smtClean="0">
                <a:latin typeface="Courier New" pitchFamily="49" charset="0"/>
              </a:rPr>
              <a:t>4183.84905</a:t>
            </a:r>
            <a:endParaRPr lang="en-US" sz="1200" b="1">
              <a:latin typeface="Courier New" pitchFamily="49" charset="0"/>
            </a:endParaRPr>
          </a:p>
        </p:txBody>
      </p:sp>
      <p:sp>
        <p:nvSpPr>
          <p:cNvPr id="35845" name="Text Box 8"/>
          <p:cNvSpPr txBox="1">
            <a:spLocks noChangeArrowheads="1"/>
          </p:cNvSpPr>
          <p:nvPr/>
        </p:nvSpPr>
        <p:spPr bwMode="auto">
          <a:xfrm>
            <a:off x="533400" y="48768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Chi squared[3]  =  2[-2085.92452 - (-2124.06568)]  =  77.46456</a:t>
            </a:r>
          </a:p>
        </p:txBody>
      </p:sp>
      <p:sp>
        <p:nvSpPr>
          <p:cNvPr id="6" name="Rectangle 10"/>
          <p:cNvSpPr>
            <a:spLocks noChangeArrowheads="1"/>
          </p:cNvSpPr>
          <p:nvPr/>
        </p:nvSpPr>
        <p:spPr bwMode="auto">
          <a:xfrm>
            <a:off x="533400" y="2743200"/>
            <a:ext cx="7924800" cy="285750"/>
          </a:xfrm>
          <a:prstGeom prst="rect">
            <a:avLst/>
          </a:prstGeom>
          <a:solidFill>
            <a:srgbClr val="7030A0">
              <a:alpha val="30980"/>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33400" y="1447800"/>
            <a:ext cx="7696200" cy="530225"/>
          </a:xfrm>
        </p:spPr>
        <p:txBody>
          <a:bodyPr/>
          <a:lstStyle/>
          <a:p>
            <a:r>
              <a:rPr lang="en-US" b="1" smtClean="0"/>
              <a:t>Wald Test of H</a:t>
            </a:r>
            <a:r>
              <a:rPr lang="en-US" b="1" baseline="-25000" smtClean="0"/>
              <a:t>0</a:t>
            </a:r>
            <a:r>
              <a:rPr lang="en-US" b="1" smtClean="0"/>
              <a:t>:</a:t>
            </a:r>
            <a:r>
              <a:rPr lang="en-US" b="1" smtClean="0">
                <a:latin typeface="Arial" charset="0"/>
                <a:cs typeface="Times New Roman" pitchFamily="18" charset="0"/>
              </a:rPr>
              <a:t> </a:t>
            </a:r>
            <a:r>
              <a:rPr lang="el-GR" b="1" smtClean="0">
                <a:latin typeface="Arial" charset="0"/>
                <a:cs typeface="Times New Roman" pitchFamily="18" charset="0"/>
              </a:rPr>
              <a:t>β</a:t>
            </a:r>
            <a:r>
              <a:rPr lang="en-US" b="1" baseline="-25000" smtClean="0">
                <a:latin typeface="Arial" charset="0"/>
                <a:cs typeface="Times New Roman" pitchFamily="18" charset="0"/>
              </a:rPr>
              <a:t>2</a:t>
            </a:r>
            <a:r>
              <a:rPr lang="en-US" b="1" smtClean="0">
                <a:latin typeface="Arial" charset="0"/>
                <a:cs typeface="Times New Roman" pitchFamily="18" charset="0"/>
              </a:rPr>
              <a:t> = </a:t>
            </a:r>
            <a:r>
              <a:rPr lang="el-GR" b="1" smtClean="0">
                <a:latin typeface="Arial" charset="0"/>
                <a:cs typeface="Times New Roman" pitchFamily="18" charset="0"/>
              </a:rPr>
              <a:t>β</a:t>
            </a:r>
            <a:r>
              <a:rPr lang="en-US" b="1" baseline="-25000" smtClean="0">
                <a:latin typeface="Arial" charset="0"/>
                <a:cs typeface="Times New Roman" pitchFamily="18" charset="0"/>
              </a:rPr>
              <a:t>3</a:t>
            </a:r>
            <a:r>
              <a:rPr lang="en-US" b="1" smtClean="0">
                <a:latin typeface="Arial" charset="0"/>
                <a:cs typeface="Times New Roman" pitchFamily="18" charset="0"/>
              </a:rPr>
              <a:t> = </a:t>
            </a:r>
            <a:r>
              <a:rPr lang="el-GR" b="1" smtClean="0">
                <a:latin typeface="Arial" charset="0"/>
              </a:rPr>
              <a:t>β</a:t>
            </a:r>
            <a:r>
              <a:rPr lang="en-US" b="1" baseline="-25000" smtClean="0">
                <a:latin typeface="Arial" charset="0"/>
              </a:rPr>
              <a:t>5</a:t>
            </a:r>
            <a:r>
              <a:rPr lang="en-US" b="1" smtClean="0">
                <a:latin typeface="Arial" charset="0"/>
              </a:rPr>
              <a:t> = 0 </a:t>
            </a:r>
            <a:endParaRPr lang="en-US" b="1" dirty="0" smtClean="0"/>
          </a:p>
        </p:txBody>
      </p:sp>
      <p:sp>
        <p:nvSpPr>
          <p:cNvPr id="36867" name="Rectangle 3"/>
          <p:cNvSpPr>
            <a:spLocks noGrp="1" noChangeArrowheads="1"/>
          </p:cNvSpPr>
          <p:nvPr>
            <p:ph type="body" idx="4294967295"/>
          </p:nvPr>
        </p:nvSpPr>
        <p:spPr>
          <a:xfrm>
            <a:off x="1524000" y="2438400"/>
            <a:ext cx="6400800" cy="2514600"/>
          </a:xfrm>
        </p:spPr>
        <p:txBody>
          <a:bodyPr/>
          <a:lstStyle/>
          <a:p>
            <a:pPr eaLnBrk="1" hangingPunct="1">
              <a:buNone/>
            </a:pPr>
            <a:r>
              <a:rPr lang="en-US" sz="2400" smtClean="0">
                <a:latin typeface="+mj-lt"/>
              </a:rPr>
              <a:t>Unrestricted parameter vector is estimated</a:t>
            </a:r>
          </a:p>
          <a:p>
            <a:pPr eaLnBrk="1" hangingPunct="1">
              <a:buNone/>
            </a:pPr>
            <a:r>
              <a:rPr lang="en-US" sz="2400" smtClean="0">
                <a:latin typeface="+mj-lt"/>
              </a:rPr>
              <a:t>Discrepancy:  </a:t>
            </a:r>
            <a:r>
              <a:rPr lang="en-US" sz="2400" b="1" smtClean="0">
                <a:latin typeface="+mj-lt"/>
              </a:rPr>
              <a:t>q</a:t>
            </a:r>
            <a:r>
              <a:rPr lang="en-US" sz="2400" smtClean="0">
                <a:latin typeface="+mj-lt"/>
              </a:rPr>
              <a:t>= </a:t>
            </a:r>
            <a:r>
              <a:rPr lang="en-US" sz="2400" b="1" smtClean="0">
                <a:latin typeface="+mj-lt"/>
              </a:rPr>
              <a:t>Rb</a:t>
            </a:r>
            <a:r>
              <a:rPr lang="en-US" sz="2400" smtClean="0">
                <a:latin typeface="+mj-lt"/>
              </a:rPr>
              <a:t> – </a:t>
            </a:r>
            <a:r>
              <a:rPr lang="en-US" sz="2400" b="1" smtClean="0">
                <a:latin typeface="+mj-lt"/>
              </a:rPr>
              <a:t>m</a:t>
            </a:r>
            <a:r>
              <a:rPr lang="en-US" sz="2400" smtClean="0">
                <a:latin typeface="+mj-lt"/>
              </a:rPr>
              <a:t> is computed</a:t>
            </a:r>
            <a:br>
              <a:rPr lang="en-US" sz="2400" smtClean="0">
                <a:latin typeface="+mj-lt"/>
              </a:rPr>
            </a:br>
            <a:r>
              <a:rPr lang="en-US" sz="2400" smtClean="0">
                <a:latin typeface="+mj-lt"/>
              </a:rPr>
              <a:t>(or </a:t>
            </a:r>
            <a:r>
              <a:rPr lang="en-US" sz="2400" b="1" smtClean="0">
                <a:latin typeface="+mj-lt"/>
              </a:rPr>
              <a:t>r</a:t>
            </a:r>
            <a:r>
              <a:rPr lang="en-US" sz="2400" smtClean="0">
                <a:latin typeface="+mj-lt"/>
              </a:rPr>
              <a:t>(</a:t>
            </a:r>
            <a:r>
              <a:rPr lang="en-US" sz="2400" b="1" smtClean="0">
                <a:latin typeface="+mj-lt"/>
              </a:rPr>
              <a:t>b</a:t>
            </a:r>
            <a:r>
              <a:rPr lang="en-US" sz="2400" smtClean="0">
                <a:latin typeface="+mj-lt"/>
              </a:rPr>
              <a:t>,</a:t>
            </a:r>
            <a:r>
              <a:rPr lang="en-US" sz="2400" b="1" smtClean="0">
                <a:latin typeface="+mj-lt"/>
              </a:rPr>
              <a:t>m</a:t>
            </a:r>
            <a:r>
              <a:rPr lang="en-US" sz="2400" smtClean="0">
                <a:latin typeface="+mj-lt"/>
              </a:rPr>
              <a:t>) if nonlinear)</a:t>
            </a:r>
          </a:p>
          <a:p>
            <a:pPr eaLnBrk="1" hangingPunct="1">
              <a:buNone/>
            </a:pPr>
            <a:r>
              <a:rPr lang="en-US" sz="2400" smtClean="0">
                <a:latin typeface="+mj-lt"/>
              </a:rPr>
              <a:t>Variance of discrepancy is estimated:</a:t>
            </a:r>
            <a:br>
              <a:rPr lang="en-US" sz="2400" smtClean="0">
                <a:latin typeface="+mj-lt"/>
              </a:rPr>
            </a:br>
            <a:r>
              <a:rPr lang="en-US" sz="2400" smtClean="0">
                <a:latin typeface="+mj-lt"/>
              </a:rPr>
              <a:t>                       Var[</a:t>
            </a:r>
            <a:r>
              <a:rPr lang="en-US" sz="2400" b="1" smtClean="0">
                <a:latin typeface="+mj-lt"/>
              </a:rPr>
              <a:t>q</a:t>
            </a:r>
            <a:r>
              <a:rPr lang="en-US" sz="2400" smtClean="0">
                <a:latin typeface="+mj-lt"/>
              </a:rPr>
              <a:t>] = </a:t>
            </a:r>
            <a:r>
              <a:rPr lang="en-US" sz="2400" b="1" smtClean="0">
                <a:latin typeface="+mj-lt"/>
              </a:rPr>
              <a:t>R V R</a:t>
            </a:r>
            <a:r>
              <a:rPr lang="en-US" sz="2400" smtClean="0"/>
              <a:t>’</a:t>
            </a:r>
            <a:endParaRPr lang="en-US" sz="2400" b="1" smtClean="0">
              <a:latin typeface="+mj-lt"/>
            </a:endParaRPr>
          </a:p>
          <a:p>
            <a:pPr eaLnBrk="1" hangingPunct="1">
              <a:buNone/>
            </a:pPr>
            <a:r>
              <a:rPr lang="en-US" sz="2400" smtClean="0">
                <a:latin typeface="+mj-lt"/>
              </a:rPr>
              <a:t>Wald Statistic is </a:t>
            </a:r>
            <a:r>
              <a:rPr lang="en-US" sz="2400" b="1" smtClean="0">
                <a:latin typeface="+mj-lt"/>
              </a:rPr>
              <a:t>q</a:t>
            </a:r>
            <a:r>
              <a:rPr lang="en-US" sz="2400" smtClean="0">
                <a:latin typeface="+mj-lt"/>
              </a:rPr>
              <a:t>’[Var(</a:t>
            </a:r>
            <a:r>
              <a:rPr lang="en-US" sz="2400" b="1" smtClean="0">
                <a:latin typeface="+mj-lt"/>
              </a:rPr>
              <a:t>q</a:t>
            </a:r>
            <a:r>
              <a:rPr lang="en-US" sz="2400" smtClean="0">
                <a:latin typeface="+mj-lt"/>
              </a:rPr>
              <a:t>)]</a:t>
            </a:r>
            <a:r>
              <a:rPr lang="en-US" sz="2400" baseline="30000" smtClean="0">
                <a:latin typeface="+mj-lt"/>
              </a:rPr>
              <a:t>-1</a:t>
            </a:r>
            <a:r>
              <a:rPr lang="en-US" sz="2400" b="1" smtClean="0">
                <a:latin typeface="+mj-lt"/>
              </a:rPr>
              <a:t>q = </a:t>
            </a:r>
            <a:r>
              <a:rPr lang="en-US" sz="2400" b="1" smtClean="0"/>
              <a:t>q’</a:t>
            </a:r>
            <a:r>
              <a:rPr lang="en-US" sz="2400" smtClean="0"/>
              <a:t>[</a:t>
            </a:r>
            <a:r>
              <a:rPr lang="en-US" sz="2400" b="1" smtClean="0"/>
              <a:t>RVR’</a:t>
            </a:r>
            <a:r>
              <a:rPr lang="en-US" sz="2400" smtClean="0"/>
              <a:t>]</a:t>
            </a:r>
            <a:r>
              <a:rPr lang="en-US" sz="2400" baseline="30000" smtClean="0"/>
              <a:t>-1</a:t>
            </a:r>
            <a:r>
              <a:rPr lang="en-US" sz="2400" b="1" smtClean="0"/>
              <a:t>q </a:t>
            </a:r>
            <a:r>
              <a:rPr lang="en-US" sz="2400" smtClean="0">
                <a:latin typeface="+mj-lt"/>
              </a:rPr>
              <a:t/>
            </a:r>
            <a:br>
              <a:rPr lang="en-US" sz="2400" smtClean="0">
                <a:latin typeface="+mj-lt"/>
              </a:rPr>
            </a:br>
            <a:endParaRPr lang="en-US" sz="2400" b="1" smtClean="0">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6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960" y="1143000"/>
            <a:ext cx="748284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6"/>
          <p:cNvSpPr txBox="1">
            <a:spLocks noChangeArrowheads="1"/>
          </p:cNvSpPr>
          <p:nvPr/>
        </p:nvSpPr>
        <p:spPr bwMode="auto">
          <a:xfrm>
            <a:off x="533400" y="60960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Chi squared[3]  =  69.0541</a:t>
            </a:r>
          </a:p>
        </p:txBody>
      </p:sp>
      <p:sp>
        <p:nvSpPr>
          <p:cNvPr id="4" name="Rectangle 2"/>
          <p:cNvSpPr txBox="1">
            <a:spLocks noChangeArrowheads="1"/>
          </p:cNvSpPr>
          <p:nvPr/>
        </p:nvSpPr>
        <p:spPr bwMode="auto">
          <a:xfrm>
            <a:off x="1371600" y="838200"/>
            <a:ext cx="26670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a:lstStyle>
          <a:p>
            <a:pPr eaLnBrk="1" hangingPunct="1"/>
            <a:r>
              <a:rPr lang="en-US" b="1" kern="0" dirty="0" smtClean="0">
                <a:latin typeface="Tahoma" panose="020B0604030504040204" pitchFamily="34" charset="0"/>
                <a:ea typeface="Tahoma" panose="020B0604030504040204" pitchFamily="34" charset="0"/>
                <a:cs typeface="Tahoma" panose="020B0604030504040204" pitchFamily="34" charset="0"/>
              </a:rPr>
              <a:t>Wald Test</a:t>
            </a:r>
          </a:p>
        </p:txBody>
      </p:sp>
      <p:sp>
        <p:nvSpPr>
          <p:cNvPr id="5" name="Rectangle 4"/>
          <p:cNvSpPr/>
          <p:nvPr/>
        </p:nvSpPr>
        <p:spPr bwMode="auto">
          <a:xfrm>
            <a:off x="1524000" y="17145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2209800" y="18669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3581400" y="19812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5080000" y="1600200"/>
            <a:ext cx="685800" cy="3556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5105400" y="20574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7010400" y="1600200"/>
            <a:ext cx="838200" cy="685800"/>
          </a:xfrm>
          <a:prstGeom prst="rect">
            <a:avLst/>
          </a:prstGeom>
          <a:solidFill>
            <a:srgbClr val="99CC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2133600" y="4114800"/>
            <a:ext cx="2286000" cy="533400"/>
          </a:xfrm>
          <a:prstGeom prst="rect">
            <a:avLst/>
          </a:prstGeom>
          <a:solidFill>
            <a:srgbClr val="99CC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6527800" y="5118100"/>
            <a:ext cx="1244600" cy="444500"/>
          </a:xfrm>
          <a:prstGeom prst="rect">
            <a:avLst/>
          </a:prstGeom>
          <a:solidFill>
            <a:srgbClr val="99CC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3557662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1295400"/>
            <a:ext cx="8229600" cy="530225"/>
          </a:xfrm>
        </p:spPr>
        <p:txBody>
          <a:bodyPr/>
          <a:lstStyle/>
          <a:p>
            <a:r>
              <a:rPr lang="en-US" sz="2800" b="1" dirty="0" smtClean="0"/>
              <a:t>Lagrange Multiplier Test of H</a:t>
            </a:r>
            <a:r>
              <a:rPr lang="en-US" sz="2800" b="1" baseline="-25000" dirty="0" smtClean="0"/>
              <a:t>0</a:t>
            </a:r>
            <a:r>
              <a:rPr lang="en-US" sz="2800" b="1" dirty="0" smtClean="0"/>
              <a:t>:</a:t>
            </a:r>
            <a:r>
              <a:rPr lang="en-US" sz="2800" b="1" dirty="0" smtClean="0">
                <a:latin typeface="Arial" charset="0"/>
                <a:cs typeface="Times New Roman" pitchFamily="18" charset="0"/>
              </a:rPr>
              <a:t> </a:t>
            </a:r>
            <a:r>
              <a:rPr lang="el-GR" sz="2800" b="1" dirty="0" smtClean="0">
                <a:latin typeface="Arial" charset="0"/>
                <a:cs typeface="Times New Roman" pitchFamily="18" charset="0"/>
              </a:rPr>
              <a:t>β</a:t>
            </a:r>
            <a:r>
              <a:rPr lang="en-US" sz="2800" b="1" baseline="-25000" dirty="0" smtClean="0">
                <a:latin typeface="Arial" charset="0"/>
                <a:cs typeface="Times New Roman" pitchFamily="18" charset="0"/>
              </a:rPr>
              <a:t>2</a:t>
            </a:r>
            <a:r>
              <a:rPr lang="en-US" sz="2800" b="1" dirty="0" smtClean="0">
                <a:latin typeface="Arial" charset="0"/>
                <a:cs typeface="Times New Roman" pitchFamily="18" charset="0"/>
              </a:rPr>
              <a:t> = </a:t>
            </a:r>
            <a:r>
              <a:rPr lang="el-GR" sz="2800" b="1" dirty="0" smtClean="0">
                <a:latin typeface="Arial" charset="0"/>
                <a:cs typeface="Times New Roman" pitchFamily="18" charset="0"/>
              </a:rPr>
              <a:t>β</a:t>
            </a:r>
            <a:r>
              <a:rPr lang="en-US" sz="2800" b="1" baseline="-25000" dirty="0" smtClean="0">
                <a:latin typeface="Arial" charset="0"/>
                <a:cs typeface="Times New Roman" pitchFamily="18" charset="0"/>
              </a:rPr>
              <a:t>3</a:t>
            </a:r>
            <a:r>
              <a:rPr lang="en-US" sz="2800" b="1" dirty="0" smtClean="0">
                <a:latin typeface="Arial" charset="0"/>
                <a:cs typeface="Times New Roman" pitchFamily="18" charset="0"/>
              </a:rPr>
              <a:t> = </a:t>
            </a:r>
            <a:r>
              <a:rPr lang="el-GR" sz="2800" b="1" dirty="0" smtClean="0">
                <a:latin typeface="Arial" charset="0"/>
              </a:rPr>
              <a:t>β</a:t>
            </a:r>
            <a:r>
              <a:rPr lang="en-US" sz="2800" b="1" baseline="-25000" dirty="0" smtClean="0">
                <a:latin typeface="Arial" charset="0"/>
              </a:rPr>
              <a:t>5</a:t>
            </a:r>
            <a:r>
              <a:rPr lang="en-US" sz="2800" b="1" dirty="0" smtClean="0">
                <a:latin typeface="Arial" charset="0"/>
              </a:rPr>
              <a:t> = 0 </a:t>
            </a:r>
            <a:endParaRPr lang="en-US" sz="2800" b="1" dirty="0" smtClean="0"/>
          </a:p>
        </p:txBody>
      </p:sp>
      <p:sp>
        <p:nvSpPr>
          <p:cNvPr id="38915" name="Rectangle 3"/>
          <p:cNvSpPr>
            <a:spLocks noGrp="1" noChangeArrowheads="1"/>
          </p:cNvSpPr>
          <p:nvPr>
            <p:ph type="body" idx="4294967295"/>
          </p:nvPr>
        </p:nvSpPr>
        <p:spPr>
          <a:xfrm>
            <a:off x="1066800" y="2209800"/>
            <a:ext cx="7620000" cy="3276600"/>
          </a:xfrm>
        </p:spPr>
        <p:txBody>
          <a:bodyPr/>
          <a:lstStyle/>
          <a:p>
            <a:pPr eaLnBrk="1" hangingPunct="1"/>
            <a:r>
              <a:rPr lang="en-US" sz="2400" dirty="0" smtClean="0">
                <a:latin typeface="+mj-lt"/>
              </a:rPr>
              <a:t>Restricted model is estimated</a:t>
            </a:r>
          </a:p>
          <a:p>
            <a:pPr eaLnBrk="1" hangingPunct="1"/>
            <a:r>
              <a:rPr lang="en-US" sz="2400" dirty="0" smtClean="0">
                <a:latin typeface="+mj-lt"/>
              </a:rPr>
              <a:t>Derivatives of unrestricted model and variances of derivatives are computed at restricted estimates</a:t>
            </a:r>
          </a:p>
          <a:p>
            <a:pPr eaLnBrk="1" hangingPunct="1"/>
            <a:r>
              <a:rPr lang="en-US" sz="2400" dirty="0" smtClean="0">
                <a:latin typeface="+mj-lt"/>
              </a:rPr>
              <a:t>Wald test of whether derivatives are zero tests the restrictions</a:t>
            </a:r>
          </a:p>
          <a:p>
            <a:pPr eaLnBrk="1" hangingPunct="1"/>
            <a:r>
              <a:rPr lang="en-US" sz="2400" dirty="0" smtClean="0">
                <a:latin typeface="+mj-lt"/>
              </a:rPr>
              <a:t>Usually hard to compute – difficult to program the derivatives and their variances.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57200"/>
            <a:ext cx="6958299" cy="4812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ine 8"/>
          <p:cNvSpPr>
            <a:spLocks noChangeShapeType="1"/>
          </p:cNvSpPr>
          <p:nvPr/>
        </p:nvSpPr>
        <p:spPr bwMode="auto">
          <a:xfrm flipH="1">
            <a:off x="4648200" y="1981200"/>
            <a:ext cx="1447800" cy="0"/>
          </a:xfrm>
          <a:prstGeom prst="line">
            <a:avLst/>
          </a:prstGeom>
          <a:noFill/>
          <a:ln w="57150">
            <a:solidFill>
              <a:srgbClr val="FF3300"/>
            </a:solidFill>
            <a:round/>
            <a:headEnd/>
            <a:tailEnd type="triangle" w="med" len="med"/>
          </a:ln>
        </p:spPr>
        <p:txBody>
          <a:bodyPr wrap="none"/>
          <a:lstStyle/>
          <a:p>
            <a:endParaRPr lang="en-US"/>
          </a:p>
        </p:txBody>
      </p:sp>
    </p:spTree>
    <p:extLst>
      <p:ext uri="{BB962C8B-B14F-4D97-AF65-F5344CB8AC3E}">
        <p14:creationId xmlns:p14="http://schemas.microsoft.com/office/powerpoint/2010/main" val="33511948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457200" y="533401"/>
            <a:ext cx="8229600" cy="685800"/>
          </a:xfrm>
        </p:spPr>
        <p:txBody>
          <a:bodyPr/>
          <a:lstStyle/>
          <a:p>
            <a:pPr eaLnBrk="1" hangingPunct="1"/>
            <a:r>
              <a:rPr lang="en-US" dirty="0" smtClean="0"/>
              <a:t>Application: Health Care Usage</a:t>
            </a:r>
          </a:p>
        </p:txBody>
      </p:sp>
      <p:sp>
        <p:nvSpPr>
          <p:cNvPr id="6147" name="Text Box 3"/>
          <p:cNvSpPr txBox="1">
            <a:spLocks noChangeArrowheads="1"/>
          </p:cNvSpPr>
          <p:nvPr/>
        </p:nvSpPr>
        <p:spPr bwMode="auto">
          <a:xfrm>
            <a:off x="457200" y="1430209"/>
            <a:ext cx="8382000" cy="497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dirty="0">
                <a:solidFill>
                  <a:srgbClr val="FF3300"/>
                </a:solidFill>
              </a:rPr>
              <a:t>German Health Care Usage Data</a:t>
            </a:r>
            <a:r>
              <a:rPr lang="en-US" sz="1400" b="1" dirty="0"/>
              <a:t>, 7,293 Individuals, Varying Numbers of Periods</a:t>
            </a:r>
            <a:r>
              <a:rPr lang="en-US" sz="1400" dirty="0"/>
              <a:t/>
            </a:r>
            <a:br>
              <a:rPr lang="en-US" sz="1400" dirty="0"/>
            </a:br>
            <a:r>
              <a:rPr lang="en-US" sz="1400" b="1" dirty="0"/>
              <a:t>Variables in the file are</a:t>
            </a:r>
            <a:r>
              <a:rPr lang="en-US" sz="1400" dirty="0"/>
              <a:t/>
            </a:r>
            <a:br>
              <a:rPr lang="en-US" sz="1400" dirty="0"/>
            </a:br>
            <a:r>
              <a:rPr lang="en-US" sz="1400" dirty="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2=1079, 3=825, 4=926, 5=1051, 6=1000, 7=887).  Note, the variable NUMOBS below tells how many observations there are for each person.  This variable is repeated in each row of the data for the person.  </a:t>
            </a:r>
            <a:endParaRPr lang="en-US" sz="1400" dirty="0" smtClean="0"/>
          </a:p>
          <a:p>
            <a:pPr>
              <a:spcBef>
                <a:spcPct val="50000"/>
              </a:spcBef>
            </a:pPr>
            <a:r>
              <a:rPr lang="en-US" sz="1400" dirty="0" smtClean="0"/>
              <a:t>                   </a:t>
            </a:r>
            <a:r>
              <a:rPr lang="en-US" sz="1400" b="1" dirty="0"/>
              <a:t>DOCTOR = 1(Number of doctor visits &gt; 0)</a:t>
            </a:r>
            <a:br>
              <a:rPr lang="en-US" sz="1400" b="1" dirty="0"/>
            </a:br>
            <a:r>
              <a:rPr lang="en-US" sz="1400" b="1" dirty="0"/>
              <a:t>                   HOSPITAL = 1(Number of hospital visits &gt; 0)</a:t>
            </a:r>
          </a:p>
          <a:p>
            <a:r>
              <a:rPr lang="en-US" sz="1400" b="1" dirty="0"/>
              <a:t>                   HSAT =  health satisfaction, coded 0 (low) - 10 (high)  </a:t>
            </a:r>
          </a:p>
          <a:p>
            <a:r>
              <a:rPr lang="en-US" sz="1400" b="1" dirty="0">
                <a:solidFill>
                  <a:srgbClr val="FF3300"/>
                </a:solidFill>
              </a:rPr>
              <a:t>                   DOCVIS =  number of doctor visits in last three months</a:t>
            </a:r>
            <a:br>
              <a:rPr lang="en-US" sz="1400" b="1" dirty="0">
                <a:solidFill>
                  <a:srgbClr val="FF3300"/>
                </a:solidFill>
              </a:rPr>
            </a:br>
            <a:r>
              <a:rPr lang="en-US" sz="1400" b="1" dirty="0">
                <a:solidFill>
                  <a:srgbClr val="FF3300"/>
                </a:solidFill>
              </a:rPr>
              <a:t>                   HOSPVIS =  number of hospital visits in last calendar year</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r>
              <a:rPr lang="en-US" sz="1400" dirty="0"/>
              <a:t>                   HHNINC =  household nominal monthly net income in German marks / 10000.</a:t>
            </a:r>
          </a:p>
          <a:p>
            <a:r>
              <a:rPr lang="en-US" sz="1400" dirty="0"/>
              <a:t>                     (4 observations with income=0 were dropped)</a:t>
            </a:r>
            <a:br>
              <a:rPr lang="en-US" sz="1400" dirty="0"/>
            </a:br>
            <a:r>
              <a:rPr lang="en-US" sz="1400" dirty="0"/>
              <a:t>                   HHKIDS = children under age 16 in the household = 1; otherwise = 0</a:t>
            </a:r>
            <a:br>
              <a:rPr lang="en-US" sz="1400" dirty="0"/>
            </a:br>
            <a:r>
              <a:rPr lang="en-US" sz="1400" dirty="0"/>
              <a:t>                   EDUC =  years of schooling </a:t>
            </a:r>
          </a:p>
          <a:p>
            <a:r>
              <a:rPr lang="en-US" sz="1400" dirty="0"/>
              <a:t>                   AGE = age in years</a:t>
            </a:r>
          </a:p>
          <a:p>
            <a:r>
              <a:rPr lang="en-US" sz="1400" dirty="0"/>
              <a:t>                   MARRIED = marital status</a:t>
            </a:r>
          </a:p>
          <a:p>
            <a:r>
              <a:rPr lang="en-US" sz="1400" dirty="0"/>
              <a:t>                   EDUC = years of education</a:t>
            </a:r>
          </a:p>
        </p:txBody>
      </p:sp>
      <p:sp>
        <p:nvSpPr>
          <p:cNvPr id="6148" name="Line 4"/>
          <p:cNvSpPr>
            <a:spLocks noChangeShapeType="1"/>
          </p:cNvSpPr>
          <p:nvPr/>
        </p:nvSpPr>
        <p:spPr bwMode="auto">
          <a:xfrm>
            <a:off x="533400" y="36576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149" name="Line 5"/>
          <p:cNvSpPr>
            <a:spLocks noChangeShapeType="1"/>
          </p:cNvSpPr>
          <p:nvPr/>
        </p:nvSpPr>
        <p:spPr bwMode="auto">
          <a:xfrm>
            <a:off x="533400" y="34290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150" name="Line 4"/>
          <p:cNvSpPr>
            <a:spLocks noChangeShapeType="1"/>
          </p:cNvSpPr>
          <p:nvPr/>
        </p:nvSpPr>
        <p:spPr bwMode="auto">
          <a:xfrm>
            <a:off x="533400" y="44958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990600" y="914400"/>
            <a:ext cx="6781800" cy="606425"/>
          </a:xfrm>
        </p:spPr>
        <p:txBody>
          <a:bodyPr/>
          <a:lstStyle/>
          <a:p>
            <a:pPr eaLnBrk="1" hangingPunct="1"/>
            <a:r>
              <a:rPr lang="en-US" smtClean="0"/>
              <a:t>The Bivariate </a:t>
            </a:r>
            <a:r>
              <a:rPr lang="en-US" dirty="0" err="1" smtClean="0"/>
              <a:t>Probit</a:t>
            </a:r>
            <a:r>
              <a:rPr lang="en-US" dirty="0" smtClean="0"/>
              <a:t> Model</a:t>
            </a:r>
          </a:p>
        </p:txBody>
      </p:sp>
      <p:graphicFrame>
        <p:nvGraphicFramePr>
          <p:cNvPr id="13315" name="Object 3"/>
          <p:cNvGraphicFramePr>
            <a:graphicFrameLocks noGrp="1" noChangeAspect="1"/>
          </p:cNvGraphicFramePr>
          <p:nvPr>
            <p:ph idx="4294967295"/>
            <p:extLst>
              <p:ext uri="{D42A27DB-BD31-4B8C-83A1-F6EECF244321}">
                <p14:modId xmlns:p14="http://schemas.microsoft.com/office/powerpoint/2010/main" val="1934691051"/>
              </p:ext>
            </p:extLst>
          </p:nvPr>
        </p:nvGraphicFramePr>
        <p:xfrm>
          <a:off x="1143000" y="1752600"/>
          <a:ext cx="7379167" cy="4343400"/>
        </p:xfrm>
        <a:graphic>
          <a:graphicData uri="http://schemas.openxmlformats.org/presentationml/2006/ole">
            <mc:AlternateContent xmlns:mc="http://schemas.openxmlformats.org/markup-compatibility/2006">
              <mc:Choice xmlns:v="urn:schemas-microsoft-com:vml" Requires="v">
                <p:oleObj spid="_x0000_s644114" name="Equation" r:id="rId4" imgW="3581400" imgH="2108200" progId="Equation.DSMT4">
                  <p:embed/>
                </p:oleObj>
              </mc:Choice>
              <mc:Fallback>
                <p:oleObj name="Equation" r:id="rId4" imgW="3581400" imgH="2108200" progId="Equation.DSMT4">
                  <p:embed/>
                  <p:pic>
                    <p:nvPicPr>
                      <p:cNvPr id="0" name="Picture 1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379167"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304800" y="1600200"/>
            <a:ext cx="8229600" cy="838200"/>
          </a:xfrm>
        </p:spPr>
        <p:txBody>
          <a:bodyPr/>
          <a:lstStyle/>
          <a:p>
            <a:pPr eaLnBrk="1" hangingPunct="1"/>
            <a:r>
              <a:rPr lang="en-US" dirty="0" smtClean="0"/>
              <a:t>Application to Health Care Data</a:t>
            </a:r>
          </a:p>
        </p:txBody>
      </p:sp>
      <p:sp>
        <p:nvSpPr>
          <p:cNvPr id="15363" name="Rectangle 3"/>
          <p:cNvSpPr>
            <a:spLocks noGrp="1" noChangeArrowheads="1"/>
          </p:cNvSpPr>
          <p:nvPr>
            <p:ph type="body" idx="4294967295"/>
          </p:nvPr>
        </p:nvSpPr>
        <p:spPr>
          <a:xfrm>
            <a:off x="1066800" y="2438400"/>
            <a:ext cx="7391400" cy="2971800"/>
          </a:xfrm>
        </p:spPr>
        <p:txBody>
          <a:bodyPr/>
          <a:lstStyle/>
          <a:p>
            <a:pPr eaLnBrk="1" hangingPunct="1">
              <a:buFont typeface="Wingdings" pitchFamily="2" charset="2"/>
              <a:buNone/>
            </a:pPr>
            <a:endParaRPr lang="en-US" b="1" dirty="0" smtClean="0"/>
          </a:p>
          <a:p>
            <a:pPr eaLnBrk="1" hangingPunct="1">
              <a:buFont typeface="Wingdings" pitchFamily="2" charset="2"/>
              <a:buNone/>
            </a:pPr>
            <a:r>
              <a:rPr lang="en-US" b="1" smtClean="0"/>
              <a:t>    </a:t>
            </a:r>
            <a:r>
              <a:rPr lang="en-US" sz="2400" b="1" smtClean="0">
                <a:latin typeface="+mj-lt"/>
              </a:rPr>
              <a:t>x1=one,age,female,educ,married,working</a:t>
            </a:r>
            <a:endParaRPr lang="en-US" sz="2400" b="1" dirty="0" smtClean="0">
              <a:latin typeface="+mj-lt"/>
            </a:endParaRPr>
          </a:p>
          <a:p>
            <a:pPr eaLnBrk="1" hangingPunct="1">
              <a:buFont typeface="Wingdings" pitchFamily="2" charset="2"/>
              <a:buNone/>
            </a:pPr>
            <a:r>
              <a:rPr lang="en-US" sz="2400" b="1" dirty="0" smtClean="0">
                <a:latin typeface="+mj-lt"/>
              </a:rPr>
              <a:t>     x2=</a:t>
            </a:r>
            <a:r>
              <a:rPr lang="en-US" sz="2400" b="1" dirty="0" err="1" smtClean="0">
                <a:latin typeface="+mj-lt"/>
              </a:rPr>
              <a:t>one,age,female,hhninc,hhkids</a:t>
            </a:r>
            <a:endParaRPr lang="en-US" sz="2400" b="1" dirty="0" smtClean="0">
              <a:latin typeface="+mj-lt"/>
            </a:endParaRPr>
          </a:p>
          <a:p>
            <a:pPr eaLnBrk="1" hangingPunct="1">
              <a:buFont typeface="Wingdings" pitchFamily="2" charset="2"/>
              <a:buNone/>
            </a:pPr>
            <a:r>
              <a:rPr lang="en-US" sz="2400" b="1" dirty="0" smtClean="0">
                <a:latin typeface="+mj-lt"/>
              </a:rPr>
              <a:t>     </a:t>
            </a:r>
            <a:r>
              <a:rPr lang="en-US" sz="2400" b="1" err="1" smtClean="0">
                <a:latin typeface="+mj-lt"/>
              </a:rPr>
              <a:t>BivariateProbit</a:t>
            </a:r>
            <a:r>
              <a:rPr lang="en-US" sz="2400" b="1" smtClean="0">
                <a:latin typeface="+mj-lt"/>
              </a:rPr>
              <a:t> ; lhs=doctor,hospital</a:t>
            </a:r>
            <a:endParaRPr lang="en-US" sz="2400" b="1" dirty="0" smtClean="0">
              <a:latin typeface="+mj-lt"/>
            </a:endParaRPr>
          </a:p>
          <a:p>
            <a:pPr eaLnBrk="1" hangingPunct="1">
              <a:buFont typeface="Wingdings" pitchFamily="2" charset="2"/>
              <a:buNone/>
            </a:pPr>
            <a:r>
              <a:rPr lang="en-US" sz="2400" b="1" smtClean="0">
                <a:latin typeface="+mj-lt"/>
              </a:rPr>
              <a:t>                                ; rh1=x1</a:t>
            </a:r>
            <a:endParaRPr lang="en-US" sz="2400" b="1" dirty="0" smtClean="0">
              <a:latin typeface="+mj-lt"/>
            </a:endParaRPr>
          </a:p>
          <a:p>
            <a:pPr eaLnBrk="1" hangingPunct="1">
              <a:buFont typeface="Wingdings" pitchFamily="2" charset="2"/>
              <a:buNone/>
            </a:pPr>
            <a:r>
              <a:rPr lang="en-US" sz="2400" b="1" smtClean="0">
                <a:latin typeface="+mj-lt"/>
              </a:rPr>
              <a:t>                                ; rh2=x2;marginal </a:t>
            </a:r>
            <a:r>
              <a:rPr lang="en-US" sz="2400" b="1" dirty="0" smtClean="0">
                <a:latin typeface="+mj-lt"/>
              </a:rPr>
              <a:t>effects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228600" y="384175"/>
            <a:ext cx="8229600" cy="835025"/>
          </a:xfrm>
        </p:spPr>
        <p:txBody>
          <a:bodyPr/>
          <a:lstStyle/>
          <a:p>
            <a:pPr eaLnBrk="1" hangingPunct="1"/>
            <a:r>
              <a:rPr lang="en-US" dirty="0" smtClean="0"/>
              <a:t>Parameter Estimates</a:t>
            </a:r>
          </a:p>
        </p:txBody>
      </p:sp>
      <p:sp>
        <p:nvSpPr>
          <p:cNvPr id="16387" name="Text Box 3"/>
          <p:cNvSpPr txBox="1">
            <a:spLocks noChangeArrowheads="1"/>
          </p:cNvSpPr>
          <p:nvPr/>
        </p:nvSpPr>
        <p:spPr bwMode="auto">
          <a:xfrm>
            <a:off x="685800" y="1447800"/>
            <a:ext cx="83058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FIML Estimates of Bivariate Probit Model</a:t>
            </a:r>
          </a:p>
          <a:p>
            <a:r>
              <a:rPr lang="en-US" sz="1400" b="1">
                <a:latin typeface="Courier New" pitchFamily="49" charset="0"/>
              </a:rPr>
              <a:t>Dependent variable               </a:t>
            </a:r>
            <a:r>
              <a:rPr lang="en-US" sz="1400" b="1" smtClean="0">
                <a:latin typeface="Courier New" pitchFamily="49" charset="0"/>
              </a:rPr>
              <a:t>DOCTOR  HOSPITAL</a:t>
            </a:r>
            <a:endParaRPr lang="en-US" sz="1400" b="1">
              <a:latin typeface="Courier New" pitchFamily="49" charset="0"/>
            </a:endParaRPr>
          </a:p>
          <a:p>
            <a:r>
              <a:rPr lang="en-US" sz="1400" b="1">
                <a:latin typeface="Courier New" pitchFamily="49" charset="0"/>
              </a:rPr>
              <a:t>Log likelihood function    -25323.63074</a:t>
            </a:r>
          </a:p>
          <a:p>
            <a:r>
              <a:rPr lang="en-US" sz="1400" b="1">
                <a:latin typeface="Courier New" pitchFamily="49" charset="0"/>
              </a:rPr>
              <a:t>Estimation based on N =  27326, K =  12</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Constant|    -.20664***       .05832       -3.543   .0004</a:t>
            </a:r>
          </a:p>
          <a:p>
            <a:r>
              <a:rPr lang="en-US" sz="1400" b="1">
                <a:latin typeface="Courier New" pitchFamily="49" charset="0"/>
              </a:rPr>
              <a:t>     AGE|     .01402***       .00074       18.948   .0000      43.5257</a:t>
            </a:r>
          </a:p>
          <a:p>
            <a:r>
              <a:rPr lang="en-US" sz="1400" b="1">
                <a:latin typeface="Courier New" pitchFamily="49" charset="0"/>
              </a:rPr>
              <a:t>  FEMALE|     .32453***       .01733       18.722   .0000       .47877</a:t>
            </a:r>
          </a:p>
          <a:p>
            <a:r>
              <a:rPr lang="en-US" sz="1400" b="1">
                <a:latin typeface="Courier New" pitchFamily="49" charset="0"/>
              </a:rPr>
              <a:t>    EDUC|    -.01438***       .00342       -4.209   .0000      11.3206</a:t>
            </a:r>
          </a:p>
          <a:p>
            <a:r>
              <a:rPr lang="en-US" sz="1400" b="1">
                <a:latin typeface="Courier New" pitchFamily="49" charset="0"/>
              </a:rPr>
              <a:t> MARRIED|     .00224          .01856         .121   .9040       .75862</a:t>
            </a:r>
          </a:p>
          <a:p>
            <a:r>
              <a:rPr lang="en-US" sz="1400" b="1">
                <a:latin typeface="Courier New" pitchFamily="49" charset="0"/>
              </a:rPr>
              <a:t> WORKING|    -.08356***       .01891       -4.419   .0000       .67705</a:t>
            </a:r>
          </a:p>
          <a:p>
            <a:r>
              <a:rPr lang="en-US" sz="1400" b="1">
                <a:latin typeface="Courier New" pitchFamily="49" charset="0"/>
              </a:rPr>
              <a:t>        |Index    equation for HOSPITAL</a:t>
            </a:r>
          </a:p>
          <a:p>
            <a:r>
              <a:rPr lang="en-US" sz="1400" b="1">
                <a:latin typeface="Courier New" pitchFamily="49" charset="0"/>
              </a:rPr>
              <a:t>Constant|   -1.62738***       .05430      -29.972   .0000</a:t>
            </a:r>
          </a:p>
          <a:p>
            <a:r>
              <a:rPr lang="en-US" sz="1400" b="1">
                <a:latin typeface="Courier New" pitchFamily="49" charset="0"/>
              </a:rPr>
              <a:t>     AGE|     .00509***       .00100        5.075   .0000      43.5257</a:t>
            </a:r>
          </a:p>
          <a:p>
            <a:r>
              <a:rPr lang="en-US" sz="1400" b="1">
                <a:latin typeface="Courier New" pitchFamily="49" charset="0"/>
              </a:rPr>
              <a:t>  FEMALE|     .12143***       .02153        5.641   .0000       .47877</a:t>
            </a:r>
          </a:p>
          <a:p>
            <a:r>
              <a:rPr lang="en-US" sz="1400" b="1">
                <a:latin typeface="Courier New" pitchFamily="49" charset="0"/>
              </a:rPr>
              <a:t>  HHNINC|    -.03147          .05452        -.577   .5638       .35208</a:t>
            </a:r>
          </a:p>
          <a:p>
            <a:r>
              <a:rPr lang="en-US" sz="1400" b="1">
                <a:latin typeface="Courier New" pitchFamily="49" charset="0"/>
              </a:rPr>
              <a:t>  HHKIDS|    -.00505          .02387        -.212   .8323       .40273</a:t>
            </a:r>
          </a:p>
          <a:p>
            <a:r>
              <a:rPr lang="en-US" sz="1400" b="1">
                <a:latin typeface="Courier New" pitchFamily="49" charset="0"/>
              </a:rPr>
              <a:t>        |Disturbance correlation</a:t>
            </a:r>
          </a:p>
          <a:p>
            <a:r>
              <a:rPr lang="en-US" sz="1400" b="1">
                <a:latin typeface="Courier New" pitchFamily="49" charset="0"/>
              </a:rPr>
              <a:t>RHO(1,2)|     .29611***       .01393       21.253   .0000</a:t>
            </a:r>
          </a:p>
          <a:p>
            <a:r>
              <a:rPr lang="en-US" sz="1400" b="1">
                <a:latin typeface="Courier New" pitchFamily="49" charset="0"/>
              </a:rPr>
              <a:t>--------+-------------------------------------------------------------</a:t>
            </a:r>
          </a:p>
        </p:txBody>
      </p:sp>
      <p:sp>
        <p:nvSpPr>
          <p:cNvPr id="16388" name="Rectangle 3"/>
          <p:cNvSpPr>
            <a:spLocks noChangeArrowheads="1"/>
          </p:cNvSpPr>
          <p:nvPr/>
        </p:nvSpPr>
        <p:spPr bwMode="auto">
          <a:xfrm>
            <a:off x="685800" y="5964238"/>
            <a:ext cx="7620000" cy="512762"/>
          </a:xfrm>
          <a:prstGeom prst="rect">
            <a:avLst/>
          </a:prstGeom>
          <a:solidFill>
            <a:srgbClr val="FF3300">
              <a:alpha val="18039"/>
            </a:srgbClr>
          </a:solidFill>
          <a:ln w="19050" algn="ctr">
            <a:no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457200" y="838201"/>
            <a:ext cx="8229600" cy="685800"/>
          </a:xfrm>
        </p:spPr>
        <p:txBody>
          <a:bodyPr/>
          <a:lstStyle/>
          <a:p>
            <a:pPr eaLnBrk="1" hangingPunct="1"/>
            <a:r>
              <a:rPr lang="en-US" dirty="0" smtClean="0"/>
              <a:t>Marginal Effects</a:t>
            </a:r>
          </a:p>
        </p:txBody>
      </p:sp>
      <p:sp>
        <p:nvSpPr>
          <p:cNvPr id="19459" name="Rectangle 3"/>
          <p:cNvSpPr>
            <a:spLocks noGrp="1" noChangeArrowheads="1"/>
          </p:cNvSpPr>
          <p:nvPr>
            <p:ph type="body" idx="4294967295"/>
          </p:nvPr>
        </p:nvSpPr>
        <p:spPr>
          <a:xfrm>
            <a:off x="914400" y="1828800"/>
            <a:ext cx="7848600" cy="3657600"/>
          </a:xfrm>
        </p:spPr>
        <p:txBody>
          <a:bodyPr/>
          <a:lstStyle/>
          <a:p>
            <a:pPr eaLnBrk="1" hangingPunct="1">
              <a:lnSpc>
                <a:spcPct val="90000"/>
              </a:lnSpc>
            </a:pPr>
            <a:r>
              <a:rPr lang="en-US" sz="2400" dirty="0" smtClean="0">
                <a:latin typeface="+mj-lt"/>
              </a:rPr>
              <a:t>What are the marginal effects</a:t>
            </a:r>
          </a:p>
          <a:p>
            <a:pPr lvl="1" eaLnBrk="1" hangingPunct="1">
              <a:lnSpc>
                <a:spcPct val="90000"/>
              </a:lnSpc>
            </a:pPr>
            <a:r>
              <a:rPr lang="en-US" sz="2000" dirty="0" smtClean="0">
                <a:latin typeface="+mj-lt"/>
              </a:rPr>
              <a:t>Effect of what on what?</a:t>
            </a:r>
          </a:p>
          <a:p>
            <a:pPr lvl="1" eaLnBrk="1" hangingPunct="1">
              <a:lnSpc>
                <a:spcPct val="90000"/>
              </a:lnSpc>
            </a:pPr>
            <a:r>
              <a:rPr lang="en-US" sz="2000" dirty="0" smtClean="0">
                <a:latin typeface="+mj-lt"/>
              </a:rPr>
              <a:t>Two equation model, what is the conditional mean?</a:t>
            </a:r>
          </a:p>
          <a:p>
            <a:pPr eaLnBrk="1" hangingPunct="1">
              <a:lnSpc>
                <a:spcPct val="90000"/>
              </a:lnSpc>
            </a:pPr>
            <a:r>
              <a:rPr lang="en-US" sz="2400" dirty="0" smtClean="0">
                <a:latin typeface="+mj-lt"/>
              </a:rPr>
              <a:t>Possible margins?</a:t>
            </a:r>
          </a:p>
          <a:p>
            <a:pPr lvl="1" eaLnBrk="1" hangingPunct="1">
              <a:lnSpc>
                <a:spcPct val="90000"/>
              </a:lnSpc>
            </a:pPr>
            <a:r>
              <a:rPr lang="en-US" sz="2000" dirty="0" smtClean="0">
                <a:latin typeface="+mj-lt"/>
              </a:rPr>
              <a:t>Derivatives of joint probability = </a:t>
            </a:r>
            <a:r>
              <a:rPr lang="el-GR" sz="2000" dirty="0" smtClean="0">
                <a:latin typeface="+mj-lt"/>
                <a:cs typeface="Times New Roman" pitchFamily="18" charset="0"/>
              </a:rPr>
              <a:t>Φ</a:t>
            </a:r>
            <a:r>
              <a:rPr lang="en-US" sz="2000" baseline="-25000" dirty="0" smtClean="0">
                <a:latin typeface="+mj-lt"/>
                <a:cs typeface="Times New Roman" pitchFamily="18" charset="0"/>
              </a:rPr>
              <a:t>2</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1" baseline="-25000" dirty="0" smtClean="0">
                <a:latin typeface="+mj-lt"/>
                <a:cs typeface="Times New Roman" pitchFamily="18" charset="0"/>
              </a:rPr>
              <a:t>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 </a:t>
            </a:r>
            <a:r>
              <a:rPr lang="el-GR" sz="2000" b="1" dirty="0" smtClean="0">
                <a:latin typeface="+mj-lt"/>
                <a:cs typeface="Times New Roman" pitchFamily="18" charset="0"/>
              </a:rPr>
              <a:t>β</a:t>
            </a:r>
            <a:r>
              <a:rPr lang="en-US" sz="2000" b="1" baseline="-25000" dirty="0" smtClean="0">
                <a:latin typeface="+mj-lt"/>
                <a:cs typeface="Times New Roman" pitchFamily="18" charset="0"/>
              </a:rPr>
              <a:t>2</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a:t>
            </a:r>
            <a:r>
              <a:rPr lang="el-GR" sz="2000" dirty="0" smtClean="0">
                <a:latin typeface="+mj-lt"/>
                <a:cs typeface="Times New Roman" pitchFamily="18" charset="0"/>
              </a:rPr>
              <a:t>ρ</a:t>
            </a:r>
            <a:r>
              <a:rPr lang="en-US" sz="2000" dirty="0" smtClean="0">
                <a:latin typeface="+mj-lt"/>
                <a:cs typeface="Times New Roman" pitchFamily="18" charset="0"/>
              </a:rPr>
              <a:t>) </a:t>
            </a:r>
            <a:endParaRPr lang="en-US" sz="2000" dirty="0" smtClean="0">
              <a:latin typeface="+mj-lt"/>
            </a:endParaRPr>
          </a:p>
          <a:p>
            <a:pPr lvl="1" eaLnBrk="1" hangingPunct="1">
              <a:lnSpc>
                <a:spcPct val="90000"/>
              </a:lnSpc>
            </a:pPr>
            <a:r>
              <a:rPr lang="en-US" sz="2000" dirty="0" smtClean="0">
                <a:latin typeface="+mj-lt"/>
              </a:rPr>
              <a:t>Partials of E[</a:t>
            </a:r>
            <a:r>
              <a:rPr lang="en-US" sz="2000" dirty="0" err="1" smtClean="0">
                <a:latin typeface="+mj-lt"/>
              </a:rPr>
              <a:t>y</a:t>
            </a:r>
            <a:r>
              <a:rPr lang="en-US" sz="2000" baseline="-25000" dirty="0" err="1" smtClean="0">
                <a:latin typeface="+mj-lt"/>
              </a:rPr>
              <a:t>ij</a:t>
            </a:r>
            <a:r>
              <a:rPr lang="en-US" sz="2000" dirty="0" err="1" smtClean="0">
                <a:latin typeface="+mj-lt"/>
              </a:rPr>
              <a:t>|</a:t>
            </a:r>
            <a:r>
              <a:rPr lang="en-US" sz="2000" b="1" dirty="0" err="1" smtClean="0">
                <a:latin typeface="+mj-lt"/>
              </a:rPr>
              <a:t>x</a:t>
            </a:r>
            <a:r>
              <a:rPr lang="en-US" sz="2000" baseline="-25000" dirty="0" err="1" smtClean="0">
                <a:latin typeface="+mj-lt"/>
              </a:rPr>
              <a:t>ij</a:t>
            </a:r>
            <a:r>
              <a:rPr lang="en-US" sz="2000" dirty="0" smtClean="0">
                <a:latin typeface="+mj-lt"/>
              </a:rPr>
              <a:t>] =</a:t>
            </a:r>
            <a:r>
              <a:rPr lang="el-GR" sz="2000" dirty="0" smtClean="0">
                <a:latin typeface="+mj-lt"/>
                <a:cs typeface="Times New Roman" pitchFamily="18" charset="0"/>
              </a:rPr>
              <a:t>Φ</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aseline="-25000" dirty="0" err="1" smtClean="0">
                <a:latin typeface="+mj-lt"/>
                <a:cs typeface="Times New Roman" pitchFamily="18" charset="0"/>
              </a:rPr>
              <a:t>j</a:t>
            </a:r>
            <a:r>
              <a:rPr lang="en-US" sz="2000" dirty="0" err="1" smtClean="0">
                <a:latin typeface="+mj-lt"/>
                <a:cs typeface="Times New Roman" pitchFamily="18" charset="0"/>
              </a:rPr>
              <a:t>’</a:t>
            </a:r>
            <a:r>
              <a:rPr lang="en-US" sz="2000" b="1" dirty="0" err="1" smtClean="0">
                <a:latin typeface="+mj-lt"/>
                <a:cs typeface="Times New Roman" pitchFamily="18" charset="0"/>
              </a:rPr>
              <a:t>x</a:t>
            </a:r>
            <a:r>
              <a:rPr lang="en-US" sz="2000" baseline="-25000" dirty="0" err="1" smtClean="0">
                <a:latin typeface="+mj-lt"/>
                <a:cs typeface="Times New Roman" pitchFamily="18" charset="0"/>
              </a:rPr>
              <a:t>ij</a:t>
            </a:r>
            <a:r>
              <a:rPr lang="en-US" sz="2000" dirty="0" smtClean="0">
                <a:latin typeface="+mj-lt"/>
                <a:cs typeface="Times New Roman" pitchFamily="18" charset="0"/>
              </a:rPr>
              <a:t>)  (</a:t>
            </a:r>
            <a:r>
              <a:rPr lang="en-US" sz="2000" dirty="0" err="1" smtClean="0">
                <a:latin typeface="+mj-lt"/>
                <a:cs typeface="Times New Roman" pitchFamily="18" charset="0"/>
              </a:rPr>
              <a:t>Univariate</a:t>
            </a:r>
            <a:r>
              <a:rPr lang="en-US" sz="2000" dirty="0" smtClean="0">
                <a:latin typeface="+mj-lt"/>
                <a:cs typeface="Times New Roman" pitchFamily="18" charset="0"/>
              </a:rPr>
              <a:t> probability)</a:t>
            </a:r>
          </a:p>
          <a:p>
            <a:pPr lvl="1" eaLnBrk="1" hangingPunct="1">
              <a:lnSpc>
                <a:spcPct val="90000"/>
              </a:lnSpc>
            </a:pPr>
            <a:r>
              <a:rPr lang="en-US" sz="2000" dirty="0" smtClean="0">
                <a:latin typeface="+mj-lt"/>
                <a:cs typeface="Times New Roman" pitchFamily="18" charset="0"/>
              </a:rPr>
              <a:t>Partials of E[y</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 = P(y</a:t>
            </a:r>
            <a:r>
              <a:rPr lang="en-US" sz="2000" baseline="-25000" dirty="0" smtClean="0">
                <a:latin typeface="+mj-lt"/>
                <a:cs typeface="Times New Roman" pitchFamily="18" charset="0"/>
              </a:rPr>
              <a:t>i1</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r>
              <a:rPr lang="en-US" sz="2000" dirty="0" err="1" smtClean="0">
                <a:latin typeface="+mj-lt"/>
                <a:cs typeface="Times New Roman" pitchFamily="18" charset="0"/>
              </a:rPr>
              <a:t>Prob</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p>
          <a:p>
            <a:pPr eaLnBrk="1" hangingPunct="1">
              <a:lnSpc>
                <a:spcPct val="90000"/>
              </a:lnSpc>
            </a:pPr>
            <a:r>
              <a:rPr lang="en-US" sz="2400" dirty="0" smtClean="0">
                <a:latin typeface="+mj-lt"/>
              </a:rPr>
              <a:t>Note marginal effects involve both sets of </a:t>
            </a:r>
            <a:r>
              <a:rPr lang="en-US" sz="2400" dirty="0" err="1" smtClean="0">
                <a:latin typeface="+mj-lt"/>
              </a:rPr>
              <a:t>regressors</a:t>
            </a:r>
            <a:r>
              <a:rPr lang="en-US" sz="2400" dirty="0" smtClean="0">
                <a:latin typeface="+mj-lt"/>
              </a:rPr>
              <a:t>. </a:t>
            </a:r>
            <a:br>
              <a:rPr lang="en-US" sz="2400" dirty="0" smtClean="0">
                <a:latin typeface="+mj-lt"/>
              </a:rPr>
            </a:br>
            <a:r>
              <a:rPr lang="en-US" sz="2400" dirty="0" smtClean="0">
                <a:latin typeface="+mj-lt"/>
              </a:rPr>
              <a:t>If there are common variables, there are two effects </a:t>
            </a:r>
            <a:br>
              <a:rPr lang="en-US" sz="2400" dirty="0" smtClean="0">
                <a:latin typeface="+mj-lt"/>
              </a:rPr>
            </a:br>
            <a:r>
              <a:rPr lang="en-US" sz="2400" dirty="0" smtClean="0">
                <a:latin typeface="+mj-lt"/>
              </a:rPr>
              <a:t>in the derivative that are added</a:t>
            </a:r>
            <a:r>
              <a:rPr lang="en-US" sz="2400" smtClean="0">
                <a:latin typeface="+mj-lt"/>
              </a:rPr>
              <a:t>. </a:t>
            </a:r>
          </a:p>
          <a:p>
            <a:pPr eaLnBrk="1" hangingPunct="1">
              <a:lnSpc>
                <a:spcPct val="90000"/>
              </a:lnSpc>
            </a:pPr>
            <a:r>
              <a:rPr lang="en-US" sz="2400" smtClean="0">
                <a:latin typeface="+mj-lt"/>
              </a:rPr>
              <a:t>(See Appendix for formulations.)</a:t>
            </a:r>
            <a:endParaRPr lang="en-US" sz="2400" dirty="0" smtClean="0">
              <a:latin typeface="+mj-lt"/>
            </a:endParaRPr>
          </a:p>
        </p:txBody>
      </p:sp>
      <p:sp>
        <p:nvSpPr>
          <p:cNvPr id="4" name="Rectangle 3"/>
          <p:cNvSpPr/>
          <p:nvPr/>
        </p:nvSpPr>
        <p:spPr bwMode="auto">
          <a:xfrm>
            <a:off x="1295400" y="3962400"/>
            <a:ext cx="6553200" cy="381000"/>
          </a:xfrm>
          <a:prstGeom prst="rect">
            <a:avLst/>
          </a:prstGeom>
          <a:solidFill>
            <a:srgbClr val="7030A0">
              <a:alpha val="3019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304800" y="612775"/>
            <a:ext cx="8229600" cy="1139825"/>
          </a:xfrm>
        </p:spPr>
        <p:txBody>
          <a:bodyPr/>
          <a:lstStyle/>
          <a:p>
            <a:pPr eaLnBrk="1" hangingPunct="1"/>
            <a:r>
              <a:rPr lang="en-US" sz="3600" dirty="0" smtClean="0"/>
              <a:t>A Simultaneous Equations Model</a:t>
            </a:r>
          </a:p>
        </p:txBody>
      </p:sp>
      <p:graphicFrame>
        <p:nvGraphicFramePr>
          <p:cNvPr id="32771" name="Object 3"/>
          <p:cNvGraphicFramePr>
            <a:graphicFrameLocks noGrp="1" noChangeAspect="1"/>
          </p:cNvGraphicFramePr>
          <p:nvPr>
            <p:ph idx="4294967295"/>
            <p:extLst>
              <p:ext uri="{D42A27DB-BD31-4B8C-83A1-F6EECF244321}">
                <p14:modId xmlns:p14="http://schemas.microsoft.com/office/powerpoint/2010/main" val="2841961422"/>
              </p:ext>
            </p:extLst>
          </p:nvPr>
        </p:nvGraphicFramePr>
        <p:xfrm>
          <a:off x="1512888" y="2133600"/>
          <a:ext cx="6499225" cy="3836988"/>
        </p:xfrm>
        <a:graphic>
          <a:graphicData uri="http://schemas.openxmlformats.org/presentationml/2006/ole">
            <mc:AlternateContent xmlns:mc="http://schemas.openxmlformats.org/markup-compatibility/2006">
              <mc:Choice xmlns:v="urn:schemas-microsoft-com:vml" Requires="v">
                <p:oleObj spid="_x0000_s647186" name="Equation" r:id="rId4" imgW="3162300" imgH="1866900" progId="Equation.DSMT4">
                  <p:embed/>
                </p:oleObj>
              </mc:Choice>
              <mc:Fallback>
                <p:oleObj name="Equation" r:id="rId4" imgW="3162300" imgH="1866900" progId="Equation.DSMT4">
                  <p:embed/>
                  <p:pic>
                    <p:nvPicPr>
                      <p:cNvPr id="0" name="Picture 1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2888" y="2133600"/>
                        <a:ext cx="6499225" cy="3836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60375"/>
            <a:ext cx="8229600" cy="1139825"/>
          </a:xfrm>
        </p:spPr>
        <p:txBody>
          <a:bodyPr/>
          <a:lstStyle/>
          <a:p>
            <a:pPr eaLnBrk="1" hangingPunct="1"/>
            <a:r>
              <a:rPr lang="en-US" sz="3600" dirty="0" smtClean="0"/>
              <a:t>Fully Simultaneous “Model”</a:t>
            </a:r>
          </a:p>
        </p:txBody>
      </p:sp>
      <p:sp>
        <p:nvSpPr>
          <p:cNvPr id="33795" name="Text Box 4"/>
          <p:cNvSpPr txBox="1">
            <a:spLocks noChangeArrowheads="1"/>
          </p:cNvSpPr>
          <p:nvPr/>
        </p:nvSpPr>
        <p:spPr bwMode="auto">
          <a:xfrm>
            <a:off x="1066800" y="1600200"/>
            <a:ext cx="7010400"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DOCHOS</a:t>
            </a:r>
          </a:p>
          <a:p>
            <a:r>
              <a:rPr lang="en-US" sz="1200" b="1">
                <a:latin typeface="Courier New" pitchFamily="49" charset="0"/>
              </a:rPr>
              <a:t>Log likelihood function    -20318.69455</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a:t>
            </a:r>
            <a:r>
              <a:rPr lang="en-US" sz="1200" b="1">
                <a:solidFill>
                  <a:srgbClr val="FF3300"/>
                </a:solidFill>
                <a:latin typeface="Courier New" pitchFamily="49" charset="0"/>
              </a:rPr>
              <a:t>DOCTOR</a:t>
            </a:r>
          </a:p>
          <a:p>
            <a:r>
              <a:rPr lang="en-US" sz="1200" b="1">
                <a:latin typeface="Courier New" pitchFamily="49" charset="0"/>
              </a:rPr>
              <a:t>Constant|    -.46741***       .06726       -6.949   .0000</a:t>
            </a:r>
          </a:p>
          <a:p>
            <a:r>
              <a:rPr lang="en-US" sz="1200" b="1">
                <a:latin typeface="Courier New" pitchFamily="49" charset="0"/>
              </a:rPr>
              <a:t>     AGE|     .01124***       .00084       13.353   .0000      43.5257</a:t>
            </a:r>
          </a:p>
          <a:p>
            <a:r>
              <a:rPr lang="en-US" sz="1200" b="1">
                <a:latin typeface="Courier New" pitchFamily="49" charset="0"/>
              </a:rPr>
              <a:t>  FEMALE|     .27070***       .01961       13.807   .0000       .47877</a:t>
            </a:r>
          </a:p>
          <a:p>
            <a:r>
              <a:rPr lang="en-US" sz="1200" b="1">
                <a:latin typeface="Courier New" pitchFamily="49" charset="0"/>
              </a:rPr>
              <a:t>    EDUC|    -.00025          .00376        -.067   .9463      11.3206</a:t>
            </a:r>
          </a:p>
          <a:p>
            <a:r>
              <a:rPr lang="en-US" sz="1200" b="1">
                <a:latin typeface="Courier New" pitchFamily="49" charset="0"/>
              </a:rPr>
              <a:t> MARRIED|    -.00212          .02114        -.100   .9201       .75862</a:t>
            </a:r>
          </a:p>
          <a:p>
            <a:r>
              <a:rPr lang="en-US" sz="1200" b="1">
                <a:latin typeface="Courier New" pitchFamily="49" charset="0"/>
              </a:rPr>
              <a:t> WORKING|    -.00362          .02212        -.164   .8701       .67705</a:t>
            </a:r>
          </a:p>
          <a:p>
            <a:r>
              <a:rPr lang="en-US" sz="1200" b="1">
                <a:solidFill>
                  <a:srgbClr val="FF3300"/>
                </a:solidFill>
                <a:latin typeface="Courier New" pitchFamily="49" charset="0"/>
              </a:rPr>
              <a:t>HOSPITAL|    2.04295***       .30031        6.803   .0000       .08765</a:t>
            </a:r>
          </a:p>
          <a:p>
            <a:r>
              <a:rPr lang="en-US" sz="1200" b="1">
                <a:latin typeface="Courier New" pitchFamily="49" charset="0"/>
              </a:rPr>
              <a:t>        |Index    equation for </a:t>
            </a:r>
            <a:r>
              <a:rPr lang="en-US" sz="1200" b="1">
                <a:solidFill>
                  <a:srgbClr val="FF3300"/>
                </a:solidFill>
                <a:latin typeface="Courier New" pitchFamily="49" charset="0"/>
              </a:rPr>
              <a:t>HOSPITAL</a:t>
            </a:r>
          </a:p>
          <a:p>
            <a:r>
              <a:rPr lang="en-US" sz="1200" b="1">
                <a:latin typeface="Courier New" pitchFamily="49" charset="0"/>
              </a:rPr>
              <a:t>Constant|   -1.58437***       .08367      -18.936   .0000</a:t>
            </a:r>
          </a:p>
          <a:p>
            <a:r>
              <a:rPr lang="en-US" sz="1200" b="1">
                <a:latin typeface="Courier New" pitchFamily="49" charset="0"/>
              </a:rPr>
              <a:t>     AGE|    -.01115***       .00165       -6.755   .0000      43.5257</a:t>
            </a:r>
          </a:p>
          <a:p>
            <a:r>
              <a:rPr lang="en-US" sz="1200" b="1">
                <a:latin typeface="Courier New" pitchFamily="49" charset="0"/>
              </a:rPr>
              <a:t>  FEMALE|    -.26881***       .03966       -6.778   .0000       .47877</a:t>
            </a:r>
          </a:p>
          <a:p>
            <a:r>
              <a:rPr lang="en-US" sz="1200" b="1">
                <a:latin typeface="Courier New" pitchFamily="49" charset="0"/>
              </a:rPr>
              <a:t>  HHNINC|     .00421          .08006         .053   .9581       .35208</a:t>
            </a:r>
          </a:p>
          <a:p>
            <a:r>
              <a:rPr lang="en-US" sz="1200" b="1">
                <a:latin typeface="Courier New" pitchFamily="49" charset="0"/>
              </a:rPr>
              <a:t>  HHKIDS|    -.00050          .03559        -.014   .9888       .40273</a:t>
            </a:r>
          </a:p>
          <a:p>
            <a:r>
              <a:rPr lang="en-US" sz="1200" b="1">
                <a:latin typeface="Courier New" pitchFamily="49" charset="0"/>
              </a:rPr>
              <a:t>  </a:t>
            </a:r>
            <a:r>
              <a:rPr lang="en-US" sz="1200" b="1">
                <a:solidFill>
                  <a:srgbClr val="FF3300"/>
                </a:solidFill>
                <a:latin typeface="Courier New" pitchFamily="49" charset="0"/>
              </a:rPr>
              <a:t>DOCTOR|    2.04479***       .09133       22.389   .0000       .62911</a:t>
            </a:r>
          </a:p>
          <a:p>
            <a:r>
              <a:rPr lang="en-US" sz="1200" b="1">
                <a:latin typeface="Courier New" pitchFamily="49" charset="0"/>
              </a:rPr>
              <a:t>        |Disturbance correlation</a:t>
            </a:r>
          </a:p>
          <a:p>
            <a:r>
              <a:rPr lang="en-US" sz="1200" b="1">
                <a:solidFill>
                  <a:srgbClr val="FF3300"/>
                </a:solidFill>
                <a:latin typeface="Courier New" pitchFamily="49" charset="0"/>
              </a:rPr>
              <a:t>RHO(1,2)|    -.99996***       .00048     ********   .0000</a:t>
            </a:r>
          </a:p>
          <a:p>
            <a:r>
              <a:rPr lang="en-US" sz="1200" b="1">
                <a:latin typeface="Courier New" pitchFamily="49" charset="0"/>
              </a:rPr>
              <a:t>--------+-------------------------------------------------------------</a:t>
            </a:r>
          </a:p>
        </p:txBody>
      </p:sp>
      <p:sp>
        <p:nvSpPr>
          <p:cNvPr id="2" name="Rectangle 1"/>
          <p:cNvSpPr/>
          <p:nvPr/>
        </p:nvSpPr>
        <p:spPr bwMode="auto">
          <a:xfrm>
            <a:off x="1066800" y="5638800"/>
            <a:ext cx="6705600" cy="549276"/>
          </a:xfrm>
          <a:prstGeom prst="rect">
            <a:avLst/>
          </a:prstGeom>
          <a:solidFill>
            <a:srgbClr val="FF33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457200" y="685800"/>
            <a:ext cx="8229600" cy="1139825"/>
          </a:xfrm>
        </p:spPr>
        <p:txBody>
          <a:bodyPr/>
          <a:lstStyle/>
          <a:p>
            <a:pPr eaLnBrk="1" hangingPunct="1"/>
            <a:r>
              <a:rPr lang="en-US" sz="3200" dirty="0" smtClean="0"/>
              <a:t>A Recursive Simultaneous </a:t>
            </a:r>
            <a:br>
              <a:rPr lang="en-US" sz="3200" dirty="0" smtClean="0"/>
            </a:br>
            <a:r>
              <a:rPr lang="en-US" sz="3200" dirty="0" smtClean="0"/>
              <a:t>Equations Model</a:t>
            </a:r>
          </a:p>
        </p:txBody>
      </p:sp>
      <p:graphicFrame>
        <p:nvGraphicFramePr>
          <p:cNvPr id="35843" name="Object 3"/>
          <p:cNvGraphicFramePr>
            <a:graphicFrameLocks noGrp="1" noChangeAspect="1"/>
          </p:cNvGraphicFramePr>
          <p:nvPr>
            <p:ph idx="4294967295"/>
            <p:extLst>
              <p:ext uri="{D42A27DB-BD31-4B8C-83A1-F6EECF244321}">
                <p14:modId xmlns:p14="http://schemas.microsoft.com/office/powerpoint/2010/main" val="816330000"/>
              </p:ext>
            </p:extLst>
          </p:nvPr>
        </p:nvGraphicFramePr>
        <p:xfrm>
          <a:off x="1652588" y="2052638"/>
          <a:ext cx="6065837" cy="3814762"/>
        </p:xfrm>
        <a:graphic>
          <a:graphicData uri="http://schemas.openxmlformats.org/presentationml/2006/ole">
            <mc:AlternateContent xmlns:mc="http://schemas.openxmlformats.org/markup-compatibility/2006">
              <mc:Choice xmlns:v="urn:schemas-microsoft-com:vml" Requires="v">
                <p:oleObj spid="_x0000_s648210" name="Equation" r:id="rId4" imgW="4038600" imgH="2540000" progId="Equation.DSMT4">
                  <p:embed/>
                </p:oleObj>
              </mc:Choice>
              <mc:Fallback>
                <p:oleObj name="Equation" r:id="rId4" imgW="4038600" imgH="2540000" progId="Equation.DSMT4">
                  <p:embed/>
                  <p:pic>
                    <p:nvPicPr>
                      <p:cNvPr id="0" name="Picture 1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2588" y="2052638"/>
                        <a:ext cx="6065837" cy="3814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44" name="Text Box 4"/>
          <p:cNvSpPr txBox="1">
            <a:spLocks noChangeArrowheads="1"/>
          </p:cNvSpPr>
          <p:nvPr/>
        </p:nvSpPr>
        <p:spPr bwMode="auto">
          <a:xfrm>
            <a:off x="1676400" y="6070600"/>
            <a:ext cx="6019800"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a:latin typeface="Arial" charset="0"/>
              </a:rPr>
              <a:t>Bivariate ; Lhs = y1,y2 ; Rh1=…,y2 ; Rh2 = … $</a:t>
            </a:r>
          </a:p>
        </p:txBody>
      </p:sp>
      <p:sp>
        <p:nvSpPr>
          <p:cNvPr id="35845" name="Rectangle 6"/>
          <p:cNvSpPr>
            <a:spLocks noChangeArrowheads="1"/>
          </p:cNvSpPr>
          <p:nvPr/>
        </p:nvSpPr>
        <p:spPr bwMode="auto">
          <a:xfrm>
            <a:off x="2133600" y="2667000"/>
            <a:ext cx="1295400" cy="762000"/>
          </a:xfrm>
          <a:prstGeom prst="rect">
            <a:avLst/>
          </a:prstGeom>
          <a:solidFill>
            <a:srgbClr val="FF0000">
              <a:alpha val="14902"/>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p:cNvPicPr>
            <a:picLocks noChangeAspect="1" noChangeArrowheads="1"/>
          </p:cNvPicPr>
          <p:nvPr/>
        </p:nvPicPr>
        <p:blipFill>
          <a:blip r:embed="rId2"/>
          <a:srcRect/>
          <a:stretch>
            <a:fillRect/>
          </a:stretch>
        </p:blipFill>
        <p:spPr bwMode="auto">
          <a:xfrm>
            <a:off x="457200" y="1905000"/>
            <a:ext cx="8391371" cy="2971800"/>
          </a:xfrm>
          <a:prstGeom prst="rect">
            <a:avLst/>
          </a:prstGeom>
          <a:noFill/>
          <a:ln w="9525">
            <a:noFill/>
            <a:miter lim="800000"/>
            <a:headEnd/>
            <a:tailEnd/>
          </a:ln>
          <a:effectLst/>
        </p:spPr>
      </p:pic>
    </p:spTree>
    <p:extLst>
      <p:ext uri="{BB962C8B-B14F-4D97-AF65-F5344CB8AC3E}">
        <p14:creationId xmlns:p14="http://schemas.microsoft.com/office/powerpoint/2010/main" val="42185342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p:cNvPicPr>
            <a:picLocks noChangeAspect="1" noChangeArrowheads="1"/>
          </p:cNvPicPr>
          <p:nvPr/>
        </p:nvPicPr>
        <p:blipFill>
          <a:blip r:embed="rId2"/>
          <a:srcRect/>
          <a:stretch>
            <a:fillRect/>
          </a:stretch>
        </p:blipFill>
        <p:spPr bwMode="auto">
          <a:xfrm>
            <a:off x="304800" y="1066800"/>
            <a:ext cx="8459819" cy="2971800"/>
          </a:xfrm>
          <a:prstGeom prst="rect">
            <a:avLst/>
          </a:prstGeom>
          <a:noFill/>
          <a:ln w="9525">
            <a:noFill/>
            <a:miter lim="800000"/>
            <a:headEnd/>
            <a:tailEnd/>
          </a:ln>
          <a:effectLst/>
        </p:spPr>
      </p:pic>
      <p:pic>
        <p:nvPicPr>
          <p:cNvPr id="348163" name="Picture 3"/>
          <p:cNvPicPr>
            <a:picLocks noChangeAspect="1" noChangeArrowheads="1"/>
          </p:cNvPicPr>
          <p:nvPr/>
        </p:nvPicPr>
        <p:blipFill>
          <a:blip r:embed="rId3"/>
          <a:srcRect/>
          <a:stretch>
            <a:fillRect/>
          </a:stretch>
        </p:blipFill>
        <p:spPr bwMode="auto">
          <a:xfrm>
            <a:off x="381000" y="4495800"/>
            <a:ext cx="8365436" cy="1905000"/>
          </a:xfrm>
          <a:prstGeom prst="rect">
            <a:avLst/>
          </a:prstGeom>
          <a:noFill/>
          <a:ln w="9525">
            <a:noFill/>
            <a:miter lim="800000"/>
            <a:headEnd/>
            <a:tailEnd/>
          </a:ln>
          <a:effectLst/>
        </p:spPr>
      </p:pic>
      <p:sp>
        <p:nvSpPr>
          <p:cNvPr id="4" name="Rectangle 6"/>
          <p:cNvSpPr>
            <a:spLocks noChangeArrowheads="1"/>
          </p:cNvSpPr>
          <p:nvPr/>
        </p:nvSpPr>
        <p:spPr bwMode="auto">
          <a:xfrm>
            <a:off x="3200400" y="1981200"/>
            <a:ext cx="32766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3535018" y="5410200"/>
            <a:ext cx="2057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5672473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304800" y="2438400"/>
            <a:ext cx="8700053" cy="1981200"/>
          </a:xfrm>
          <a:prstGeom prst="rect">
            <a:avLst/>
          </a:prstGeom>
          <a:noFill/>
          <a:ln w="9525">
            <a:noFill/>
            <a:miter lim="800000"/>
            <a:headEnd/>
            <a:tailEnd/>
          </a:ln>
          <a:effectLst/>
        </p:spPr>
      </p:pic>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143000"/>
            <a:ext cx="3833813"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306167" y="4800600"/>
            <a:ext cx="7058025" cy="1477328"/>
          </a:xfrm>
          <a:prstGeom prst="rect">
            <a:avLst/>
          </a:prstGeom>
          <a:noFill/>
        </p:spPr>
        <p:txBody>
          <a:bodyPr wrap="square" rtlCol="0">
            <a:spAutoFit/>
          </a:bodyPr>
          <a:lstStyle/>
          <a:p>
            <a:r>
              <a:rPr lang="en-US" smtClean="0"/>
              <a:t>Causal Inference?</a:t>
            </a:r>
          </a:p>
          <a:p>
            <a:r>
              <a:rPr lang="en-US" smtClean="0"/>
              <a:t>There is no partial (marginal) effect for PIP.</a:t>
            </a:r>
          </a:p>
          <a:p>
            <a:r>
              <a:rPr lang="en-US" smtClean="0"/>
              <a:t>PIP cannot change partially (marginally).  It changes because something </a:t>
            </a:r>
            <a:br>
              <a:rPr lang="en-US" smtClean="0"/>
            </a:br>
            <a:r>
              <a:rPr lang="en-US" smtClean="0"/>
              <a:t>else changes. (X or I or u</a:t>
            </a:r>
            <a:r>
              <a:rPr lang="en-US" baseline="-25000" smtClean="0"/>
              <a:t>2</a:t>
            </a:r>
            <a:r>
              <a:rPr lang="en-US" smtClean="0"/>
              <a:t>.)</a:t>
            </a:r>
          </a:p>
          <a:p>
            <a:r>
              <a:rPr lang="en-US" smtClean="0"/>
              <a:t>The calculation of ME</a:t>
            </a:r>
            <a:r>
              <a:rPr lang="en-US" baseline="-25000" smtClean="0"/>
              <a:t>PIP</a:t>
            </a:r>
            <a:r>
              <a:rPr lang="en-US" smtClean="0"/>
              <a:t>  does not make sense.</a:t>
            </a:r>
            <a:endParaRPr lang="en-US"/>
          </a:p>
        </p:txBody>
      </p:sp>
      <p:sp>
        <p:nvSpPr>
          <p:cNvPr id="6" name="Rectangle 6"/>
          <p:cNvSpPr>
            <a:spLocks noChangeArrowheads="1"/>
          </p:cNvSpPr>
          <p:nvPr/>
        </p:nvSpPr>
        <p:spPr bwMode="auto">
          <a:xfrm>
            <a:off x="1306167" y="4800600"/>
            <a:ext cx="6990107" cy="1556861"/>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Title 4"/>
          <p:cNvSpPr>
            <a:spLocks noGrp="1"/>
          </p:cNvSpPr>
          <p:nvPr>
            <p:ph type="title"/>
          </p:nvPr>
        </p:nvSpPr>
        <p:spPr>
          <a:xfrm>
            <a:off x="457200" y="457201"/>
            <a:ext cx="8229600" cy="609600"/>
          </a:xfrm>
        </p:spPr>
        <p:txBody>
          <a:bodyPr/>
          <a:lstStyle/>
          <a:p>
            <a:r>
              <a:rPr lang="en-US" smtClean="0"/>
              <a:t>Causal Inference?</a:t>
            </a:r>
            <a:endParaRPr lang="en-US"/>
          </a:p>
        </p:txBody>
      </p:sp>
    </p:spTree>
    <p:extLst>
      <p:ext uri="{BB962C8B-B14F-4D97-AF65-F5344CB8AC3E}">
        <p14:creationId xmlns:p14="http://schemas.microsoft.com/office/powerpoint/2010/main" val="20900861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p:cNvPicPr>
            <a:picLocks noChangeAspect="1" noChangeArrowheads="1"/>
          </p:cNvPicPr>
          <p:nvPr/>
        </p:nvPicPr>
        <p:blipFill>
          <a:blip r:embed="rId2"/>
          <a:srcRect/>
          <a:stretch>
            <a:fillRect/>
          </a:stretch>
        </p:blipFill>
        <p:spPr bwMode="auto">
          <a:xfrm>
            <a:off x="275775" y="2514600"/>
            <a:ext cx="8715825" cy="1676400"/>
          </a:xfrm>
          <a:prstGeom prst="rect">
            <a:avLst/>
          </a:prstGeom>
          <a:noFill/>
          <a:ln w="9525">
            <a:noFill/>
            <a:miter lim="800000"/>
            <a:headEnd/>
            <a:tailEnd/>
          </a:ln>
          <a:effectLst/>
        </p:spPr>
      </p:pic>
    </p:spTree>
    <p:extLst>
      <p:ext uri="{BB962C8B-B14F-4D97-AF65-F5344CB8AC3E}">
        <p14:creationId xmlns:p14="http://schemas.microsoft.com/office/powerpoint/2010/main" val="18885933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p:cNvPicPr>
            <a:picLocks noChangeAspect="1" noChangeArrowheads="1"/>
          </p:cNvPicPr>
          <p:nvPr/>
        </p:nvPicPr>
        <p:blipFill>
          <a:blip r:embed="rId2"/>
          <a:srcRect/>
          <a:stretch>
            <a:fillRect/>
          </a:stretch>
        </p:blipFill>
        <p:spPr bwMode="auto">
          <a:xfrm>
            <a:off x="381000" y="380999"/>
            <a:ext cx="8382000" cy="6272463"/>
          </a:xfrm>
          <a:prstGeom prst="rect">
            <a:avLst/>
          </a:prstGeom>
          <a:noFill/>
          <a:ln w="9525">
            <a:noFill/>
            <a:miter lim="800000"/>
            <a:headEnd/>
            <a:tailEnd/>
          </a:ln>
          <a:effectLst/>
        </p:spPr>
      </p:pic>
    </p:spTree>
    <p:extLst>
      <p:ext uri="{BB962C8B-B14F-4D97-AF65-F5344CB8AC3E}">
        <p14:creationId xmlns:p14="http://schemas.microsoft.com/office/powerpoint/2010/main" val="2531333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15828</TotalTime>
  <Words>2190</Words>
  <Application>Microsoft Office PowerPoint</Application>
  <PresentationFormat>On-screen Show (4:3)</PresentationFormat>
  <Paragraphs>388</Paragraphs>
  <Slides>54</Slides>
  <Notes>39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3" baseType="lpstr">
      <vt:lpstr>Arial</vt:lpstr>
      <vt:lpstr>Arial Black</vt:lpstr>
      <vt:lpstr>Courier New</vt:lpstr>
      <vt:lpstr>Symbol</vt:lpstr>
      <vt:lpstr>Tahoma</vt:lpstr>
      <vt:lpstr>Times New Roman</vt:lpstr>
      <vt:lpstr>Wingdings</vt:lpstr>
      <vt:lpstr>1_Level</vt:lpstr>
      <vt:lpstr>Equation</vt:lpstr>
      <vt:lpstr>PowerPoint Presentation</vt:lpstr>
      <vt:lpstr>PowerPoint Presentation</vt:lpstr>
      <vt:lpstr>Central Proposition A Utility Based Approach</vt:lpstr>
      <vt:lpstr>Binary Outcome: Visit Doctor In the 1994 year of the GSOEP, 2222 of 3377  individuals visited the doctor at least once.</vt:lpstr>
      <vt:lpstr>A Random Utility Model for  the Binary Choice</vt:lpstr>
      <vt:lpstr> </vt:lpstr>
      <vt:lpstr>PowerPoint Presentation</vt:lpstr>
      <vt:lpstr>An Application</vt:lpstr>
      <vt:lpstr>An Econometric Model</vt:lpstr>
      <vt:lpstr>PowerPoint Presentation</vt:lpstr>
      <vt:lpstr>A Fully Parametric Model</vt:lpstr>
      <vt:lpstr>Parametric Model Estimation</vt:lpstr>
      <vt:lpstr>Completing the Model:  F()</vt:lpstr>
      <vt:lpstr>Estimated Binary Choice Models for Three Distributions</vt:lpstr>
      <vt:lpstr>Partial Effects in Probability Models</vt:lpstr>
      <vt:lpstr>PowerPoint Presentation</vt:lpstr>
      <vt:lpstr>Estimated Partial Effects  for Three Models (Standard errors to be considered later)</vt:lpstr>
      <vt:lpstr>Partial Effect for a Dummy Variable Computed  Using Means of Other Variables</vt:lpstr>
      <vt:lpstr>Partial Effect – Dummy Variable</vt:lpstr>
      <vt:lpstr>Computing Partial Effects</vt:lpstr>
      <vt:lpstr>Partial Effects</vt:lpstr>
      <vt:lpstr>Average Partial Effects        Partial Effects at Data     Means</vt:lpstr>
      <vt:lpstr>APE vs. Partial Effects at the Mean</vt:lpstr>
      <vt:lpstr>PowerPoint Presentation</vt:lpstr>
      <vt:lpstr>PowerPoint Presentation</vt:lpstr>
      <vt:lpstr>PowerPoint Presentation</vt:lpstr>
      <vt:lpstr>How Well Does the Model Fit the Data?</vt:lpstr>
      <vt:lpstr>Pseudo R2 = Likelihood Ratio Index</vt:lpstr>
      <vt:lpstr>Fit Measures Based on Predictions</vt:lpstr>
      <vt:lpstr>Cramer Fit Measure</vt:lpstr>
      <vt:lpstr>Hypothesis Tests</vt:lpstr>
      <vt:lpstr>Computing test statistics requires the log likelihood and/or standard errors based on the Hessian of LogL</vt:lpstr>
      <vt:lpstr>Robust Covariance Matrix (Robust to the model specification? Latent heterogeneity? Correlation across observations?  Not always clear)</vt:lpstr>
      <vt:lpstr>Robust Covariance Matrix  for Logit Model Doesn’t change much. The model is well specified.</vt:lpstr>
      <vt:lpstr>Base Model for Hypothesis Tests</vt:lpstr>
      <vt:lpstr>Likelihood Ratio Test</vt:lpstr>
      <vt:lpstr>LR Test of H0: β2 = β3 = β5 = 0 </vt:lpstr>
      <vt:lpstr>Wald Test of H0: β2 = β3 = β5 = 0 </vt:lpstr>
      <vt:lpstr>PowerPoint Presentation</vt:lpstr>
      <vt:lpstr>Lagrange Multiplier Test of H0: β2 = β3 = β5 = 0 </vt:lpstr>
      <vt:lpstr>PowerPoint Presentation</vt:lpstr>
      <vt:lpstr>Application: Health Care Usage</vt:lpstr>
      <vt:lpstr>The Bivariate Probit Model</vt:lpstr>
      <vt:lpstr>Application to Health Care Data</vt:lpstr>
      <vt:lpstr>Parameter Estimates</vt:lpstr>
      <vt:lpstr>Marginal Effects</vt:lpstr>
      <vt:lpstr>A Simultaneous Equations Model</vt:lpstr>
      <vt:lpstr>Fully Simultaneous “Model”</vt:lpstr>
      <vt:lpstr>A Recursive Simultaneous  Equations Model</vt:lpstr>
      <vt:lpstr>PowerPoint Presentation</vt:lpstr>
      <vt:lpstr>PowerPoint Presentation</vt:lpstr>
      <vt:lpstr>Causal Inference?</vt:lpstr>
      <vt:lpstr>PowerPoint Presentation</vt:lpstr>
      <vt:lpstr>PowerPoint Presentation</vt:lpstr>
    </vt:vector>
  </TitlesOfParts>
  <Company>Stern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Stern User</cp:lastModifiedBy>
  <cp:revision>140</cp:revision>
  <dcterms:created xsi:type="dcterms:W3CDTF">2001-06-17T19:05:03Z</dcterms:created>
  <dcterms:modified xsi:type="dcterms:W3CDTF">2017-03-27T19:36:52Z</dcterms:modified>
</cp:coreProperties>
</file>