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1"/>
  </p:notesMasterIdLst>
  <p:handoutMasterIdLst>
    <p:handoutMasterId r:id="rId42"/>
  </p:handoutMasterIdLst>
  <p:sldIdLst>
    <p:sldId id="514" r:id="rId2"/>
    <p:sldId id="515" r:id="rId3"/>
    <p:sldId id="483" r:id="rId4"/>
    <p:sldId id="484" r:id="rId5"/>
    <p:sldId id="485" r:id="rId6"/>
    <p:sldId id="486" r:id="rId7"/>
    <p:sldId id="487" r:id="rId8"/>
    <p:sldId id="488" r:id="rId9"/>
    <p:sldId id="489" r:id="rId10"/>
    <p:sldId id="490" r:id="rId11"/>
    <p:sldId id="516" r:id="rId12"/>
    <p:sldId id="492" r:id="rId13"/>
    <p:sldId id="500" r:id="rId14"/>
    <p:sldId id="501" r:id="rId15"/>
    <p:sldId id="504" r:id="rId16"/>
    <p:sldId id="520" r:id="rId17"/>
    <p:sldId id="521" r:id="rId18"/>
    <p:sldId id="522" r:id="rId19"/>
    <p:sldId id="523" r:id="rId20"/>
    <p:sldId id="524" r:id="rId21"/>
    <p:sldId id="525" r:id="rId22"/>
    <p:sldId id="526" r:id="rId23"/>
    <p:sldId id="527" r:id="rId24"/>
    <p:sldId id="528" r:id="rId25"/>
    <p:sldId id="529" r:id="rId26"/>
    <p:sldId id="530" r:id="rId27"/>
    <p:sldId id="531" r:id="rId28"/>
    <p:sldId id="532" r:id="rId29"/>
    <p:sldId id="533" r:id="rId30"/>
    <p:sldId id="534" r:id="rId31"/>
    <p:sldId id="535" r:id="rId32"/>
    <p:sldId id="536" r:id="rId33"/>
    <p:sldId id="537" r:id="rId34"/>
    <p:sldId id="538" r:id="rId35"/>
    <p:sldId id="539" r:id="rId36"/>
    <p:sldId id="540" r:id="rId37"/>
    <p:sldId id="541" r:id="rId38"/>
    <p:sldId id="542" r:id="rId39"/>
    <p:sldId id="544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110" d="100"/>
          <a:sy n="110" d="100"/>
        </p:scale>
        <p:origin x="1992" y="10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656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30836-BC60-4C42-A2B7-B518E3B6E0CF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7842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01540-8459-4444-97ED-F2D445FBEC86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51987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8F073-553C-4A9C-A58D-6AC855F014E7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37158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4B9D9-0763-42E9-81C5-411135AD8C66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8890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90851-1448-4E8D-8581-A9F06DF2389B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3638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8534BF-D24F-4087-9E07-F99644F1C013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7990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7A76A-25F5-40E9-B5CF-C21B097DB98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0658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375FC-6A83-48F7-BBE3-8CB90431D406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8266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1264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4188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1719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7740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15981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83039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5792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875B4B7-6813-42BC-80AB-DB45C15C1547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597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A9BA516-8F49-4529-A30B-C4779CB775E8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855883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00A6A0F7-EF7C-4C1C-9CCC-996BCE73F278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2273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39647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1860" name="Slide Number Placeholder 3"/>
          <p:cNvSpPr txBox="1">
            <a:spLocks noGrp="1"/>
          </p:cNvSpPr>
          <p:nvPr/>
        </p:nvSpPr>
        <p:spPr bwMode="auto">
          <a:xfrm>
            <a:off x="3886409" y="8687426"/>
            <a:ext cx="2971593" cy="45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3" rIns="91426" bIns="45713" anchor="b"/>
          <a:lstStyle/>
          <a:p>
            <a:pPr algn="r" defTabSz="914265" eaLnBrk="1" hangingPunct="1"/>
            <a:fld id="{0C8D19DF-B848-426A-B105-0F40D5B2F886}" type="slidenum">
              <a:rPr lang="en-US" sz="1300"/>
              <a:pPr algn="r" defTabSz="914265" eaLnBrk="1" hangingPunct="1"/>
              <a:t>34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409147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55750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371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971768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2026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57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</a:t>
            </a:r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39: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2.2 – Nonlinear Panel</a:t>
            </a:r>
            <a:r>
              <a:rPr lang="en-US" sz="1200" b="0" i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Data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6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6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Nonlinear Panel Data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dirty="0" smtClean="0"/>
          </a:p>
          <a:p>
            <a:r>
              <a:rPr lang="en-US" sz="1400" dirty="0" smtClean="0"/>
              <a:t>Delta </a:t>
            </a:r>
            <a:r>
              <a:rPr lang="en-US" sz="1400" dirty="0" smtClean="0"/>
              <a:t>Method</a:t>
            </a:r>
          </a:p>
          <a:p>
            <a:r>
              <a:rPr lang="en-US" sz="1400" dirty="0" smtClean="0"/>
              <a:t>Average Partial Effect</a:t>
            </a:r>
          </a:p>
          <a:p>
            <a:r>
              <a:rPr lang="en-US" sz="1400" dirty="0" err="1" smtClean="0"/>
              <a:t>Krinsky</a:t>
            </a:r>
            <a:r>
              <a:rPr lang="en-US" sz="1400" dirty="0" smtClean="0"/>
              <a:t> and Robb Method</a:t>
            </a:r>
          </a:p>
          <a:p>
            <a:r>
              <a:rPr lang="en-US" sz="1400" dirty="0" smtClean="0"/>
              <a:t>Interaction Term</a:t>
            </a:r>
          </a:p>
          <a:p>
            <a:r>
              <a:rPr lang="en-US" sz="1400" dirty="0" smtClean="0"/>
              <a:t>Endogenous RHS Variable</a:t>
            </a:r>
          </a:p>
          <a:p>
            <a:r>
              <a:rPr lang="en-US" sz="1400" dirty="0" smtClean="0"/>
              <a:t>Control Function</a:t>
            </a:r>
          </a:p>
          <a:p>
            <a:r>
              <a:rPr lang="en-US" sz="1400" dirty="0" smtClean="0"/>
              <a:t>FIML</a:t>
            </a:r>
          </a:p>
          <a:p>
            <a:r>
              <a:rPr lang="en-US" sz="1400" dirty="0" smtClean="0"/>
              <a:t>2 Step ML</a:t>
            </a:r>
          </a:p>
          <a:p>
            <a:r>
              <a:rPr lang="en-US" sz="1400" dirty="0" smtClean="0"/>
              <a:t>Scaled </a:t>
            </a:r>
            <a:r>
              <a:rPr lang="en-US" sz="1400" dirty="0" smtClean="0"/>
              <a:t>Coefficient</a:t>
            </a:r>
            <a:endParaRPr lang="en-US" sz="14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dirty="0" smtClean="0"/>
          </a:p>
          <a:p>
            <a:r>
              <a:rPr lang="en-US" sz="1400" dirty="0" smtClean="0"/>
              <a:t>Fractional Response Model</a:t>
            </a:r>
          </a:p>
          <a:p>
            <a:r>
              <a:rPr lang="en-US" sz="1400" dirty="0" err="1" smtClean="0"/>
              <a:t>Probit</a:t>
            </a:r>
            <a:endParaRPr lang="en-US" sz="1400" dirty="0" smtClean="0"/>
          </a:p>
          <a:p>
            <a:r>
              <a:rPr lang="en-US" sz="1400" dirty="0" smtClean="0"/>
              <a:t>Logit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08995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Marginal Effects for Binary Choice</a:t>
            </a:r>
          </a:p>
        </p:txBody>
      </p:sp>
      <p:graphicFrame>
        <p:nvGraphicFramePr>
          <p:cNvPr id="205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1977064"/>
              </p:ext>
            </p:extLst>
          </p:nvPr>
        </p:nvGraphicFramePr>
        <p:xfrm>
          <a:off x="1447800" y="3429000"/>
          <a:ext cx="505200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4" imgW="2273300" imgH="685800" progId="Equation.DSMT4">
                  <p:embed/>
                </p:oleObj>
              </mc:Choice>
              <mc:Fallback>
                <p:oleObj name="Equation" r:id="rId4" imgW="2273300" imgH="685800" progId="Equation.DSMT4">
                  <p:embed/>
                  <p:pic>
                    <p:nvPicPr>
                      <p:cNvPr id="0" name="Picture 2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429000"/>
                        <a:ext cx="5052003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5672"/>
              </p:ext>
            </p:extLst>
          </p:nvPr>
        </p:nvGraphicFramePr>
        <p:xfrm>
          <a:off x="1447800" y="2057400"/>
          <a:ext cx="6880186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6" imgW="3378200" imgH="711200" progId="Equation.DSMT4">
                  <p:embed/>
                </p:oleObj>
              </mc:Choice>
              <mc:Fallback>
                <p:oleObj name="Equation" r:id="rId6" imgW="3378200" imgH="711200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057400"/>
                        <a:ext cx="6880186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352800"/>
              </p:ext>
            </p:extLst>
          </p:nvPr>
        </p:nvGraphicFramePr>
        <p:xfrm>
          <a:off x="1524000" y="4944384"/>
          <a:ext cx="6563303" cy="130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8" imgW="3454400" imgH="685800" progId="Equation.DSMT4">
                  <p:embed/>
                </p:oleObj>
              </mc:Choice>
              <mc:Fallback>
                <p:oleObj name="Equation" r:id="rId8" imgW="3454400" imgH="685800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944384"/>
                        <a:ext cx="6563303" cy="1304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3716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The Delta Method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123977"/>
              </p:ext>
            </p:extLst>
          </p:nvPr>
        </p:nvGraphicFramePr>
        <p:xfrm>
          <a:off x="1066800" y="2133600"/>
          <a:ext cx="7646337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4" imgW="3898900" imgH="1981200" progId="Equation.DSMT4">
                  <p:embed/>
                </p:oleObj>
              </mc:Choice>
              <mc:Fallback>
                <p:oleObj name="Equation" r:id="rId4" imgW="3898900" imgH="19812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7646337" cy="388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Computing Effects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81200"/>
            <a:ext cx="7315200" cy="45307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Compute at the data means?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Simple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Inference is well defined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Average the individual effects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More appropriate?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Asymptotic standard errors more complicated.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Is testing about marginal effects meaningful?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f(</a:t>
            </a:r>
            <a:r>
              <a:rPr lang="en-US" sz="2000" b="1" dirty="0" err="1" smtClean="0">
                <a:latin typeface="+mj-lt"/>
              </a:rPr>
              <a:t>b’x</a:t>
            </a:r>
            <a:r>
              <a:rPr lang="en-US" sz="2000" dirty="0" smtClean="0">
                <a:latin typeface="+mj-lt"/>
              </a:rPr>
              <a:t>) must be &gt; 0; </a:t>
            </a:r>
            <a:r>
              <a:rPr lang="en-US" sz="2000" b="1" dirty="0" smtClean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 is highly significant</a:t>
            </a:r>
          </a:p>
          <a:p>
            <a:pPr lvl="1" eaLnBrk="1" hangingPunct="1"/>
            <a:r>
              <a:rPr lang="en-US" sz="2000" dirty="0" smtClean="0">
                <a:latin typeface="+mj-lt"/>
              </a:rPr>
              <a:t>How could f(</a:t>
            </a:r>
            <a:r>
              <a:rPr lang="en-US" sz="2000" b="1" dirty="0" err="1" smtClean="0">
                <a:latin typeface="+mj-lt"/>
              </a:rPr>
              <a:t>b’x</a:t>
            </a:r>
            <a:r>
              <a:rPr lang="en-US" sz="2000" dirty="0" smtClean="0">
                <a:latin typeface="+mj-lt"/>
              </a:rPr>
              <a:t>)*</a:t>
            </a:r>
            <a:r>
              <a:rPr lang="en-US" sz="2000" b="1" dirty="0" smtClean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 equal zero?</a:t>
            </a:r>
            <a:endParaRPr lang="el-GR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228600"/>
          </a:xfrm>
        </p:spPr>
        <p:txBody>
          <a:bodyPr/>
          <a:lstStyle/>
          <a:p>
            <a:r>
              <a:rPr lang="en-US" sz="2400" b="1" dirty="0" smtClean="0"/>
              <a:t>APE vs. Partial Effects at the Mean</a:t>
            </a:r>
            <a:endParaRPr lang="en-US" sz="2400" b="1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43065"/>
              </p:ext>
            </p:extLst>
          </p:nvPr>
        </p:nvGraphicFramePr>
        <p:xfrm>
          <a:off x="2286000" y="1371600"/>
          <a:ext cx="44005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3" imgW="3200400" imgH="609600" progId="Equation.DSMT4">
                  <p:embed/>
                </p:oleObj>
              </mc:Choice>
              <mc:Fallback>
                <p:oleObj name="Equation" r:id="rId3" imgW="3200400" imgH="609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71600"/>
                        <a:ext cx="440055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629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2419350"/>
            <a:ext cx="7210540" cy="409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Method of </a:t>
            </a:r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4495800" cy="39608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Estimate </a:t>
            </a:r>
            <a:r>
              <a:rPr lang="el-GR" b="1">
                <a:cs typeface="Times New Roman" pitchFamily="18" charset="0"/>
              </a:rPr>
              <a:t>β</a:t>
            </a:r>
            <a:r>
              <a:rPr lang="en-US" b="1">
                <a:cs typeface="Times New Roman" pitchFamily="18" charset="0"/>
              </a:rPr>
              <a:t> </a:t>
            </a:r>
            <a:r>
              <a:rPr lang="en-US">
                <a:cs typeface="Times New Roman" pitchFamily="18" charset="0"/>
              </a:rPr>
              <a:t>by Maximum Likelihood with </a:t>
            </a:r>
            <a:r>
              <a:rPr lang="en-US" b="1">
                <a:cs typeface="Times New Roman" pitchFamily="18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Estimate asymptotic covariance matrix with </a:t>
            </a:r>
            <a:r>
              <a:rPr lang="en-US" b="1">
                <a:cs typeface="Times New Roman" pitchFamily="18" charset="0"/>
              </a:rPr>
              <a:t>V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Draw R observations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from the normal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       population N[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,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]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  = 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  +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*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(r), 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(r) drawn from N[0,I]</a:t>
            </a:r>
            <a:br>
              <a:rPr lang="en-US">
                <a:cs typeface="Times New Roman" pitchFamily="18" charset="0"/>
              </a:rPr>
            </a:br>
            <a:r>
              <a:rPr lang="en-US">
                <a:cs typeface="Times New Roman" pitchFamily="18" charset="0"/>
              </a:rPr>
              <a:t>   </a:t>
            </a:r>
            <a:r>
              <a:rPr lang="en-US" b="1">
                <a:cs typeface="Times New Roman" pitchFamily="18" charset="0"/>
              </a:rPr>
              <a:t>C</a:t>
            </a:r>
            <a:r>
              <a:rPr lang="en-US">
                <a:cs typeface="Times New Roman" pitchFamily="18" charset="0"/>
              </a:rPr>
              <a:t>  =  Cholesky matrix, </a:t>
            </a:r>
            <a:r>
              <a:rPr lang="en-US" b="1">
                <a:cs typeface="Times New Roman" pitchFamily="18" charset="0"/>
              </a:rPr>
              <a:t>V</a:t>
            </a:r>
            <a:r>
              <a:rPr lang="en-US">
                <a:cs typeface="Times New Roman" pitchFamily="18" charset="0"/>
              </a:rPr>
              <a:t> = </a:t>
            </a:r>
            <a:r>
              <a:rPr lang="en-US" b="1">
                <a:cs typeface="Times New Roman" pitchFamily="18" charset="0"/>
              </a:rPr>
              <a:t>CC’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partial effects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 using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(r)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Compute the sample variance of </a:t>
            </a:r>
            <a:r>
              <a:rPr lang="en-US" b="1">
                <a:cs typeface="Times New Roman" pitchFamily="18" charset="0"/>
              </a:rPr>
              <a:t>d</a:t>
            </a:r>
            <a:r>
              <a:rPr lang="en-US">
                <a:cs typeface="Times New Roman" pitchFamily="18" charset="0"/>
              </a:rPr>
              <a:t>(r),r=1,…,R</a:t>
            </a:r>
          </a:p>
          <a:p>
            <a:pPr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Use the sample standard deviations of the R observations to estimate the sampling standard errors for the partial effects.</a:t>
            </a:r>
            <a:endParaRPr lang="el-GR">
              <a:cs typeface="Times New Roman" pitchFamily="18" charset="0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57375"/>
            <a:ext cx="38290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err="1" smtClean="0">
                <a:solidFill>
                  <a:srgbClr val="7030A0"/>
                </a:solidFill>
              </a:rPr>
              <a:t>Krinsky</a:t>
            </a:r>
            <a:r>
              <a:rPr lang="en-US" b="1" dirty="0" smtClean="0">
                <a:solidFill>
                  <a:srgbClr val="7030A0"/>
                </a:solidFill>
              </a:rPr>
              <a:t> and Robb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362200"/>
            <a:ext cx="24971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09800"/>
            <a:ext cx="5707063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Line 7"/>
          <p:cNvSpPr>
            <a:spLocks noChangeShapeType="1"/>
          </p:cNvSpPr>
          <p:nvPr/>
        </p:nvSpPr>
        <p:spPr bwMode="auto">
          <a:xfrm flipV="1">
            <a:off x="6172200" y="3581400"/>
            <a:ext cx="1905000" cy="9144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2" name="Line 8"/>
          <p:cNvSpPr>
            <a:spLocks noChangeShapeType="1"/>
          </p:cNvSpPr>
          <p:nvPr/>
        </p:nvSpPr>
        <p:spPr bwMode="auto">
          <a:xfrm flipV="1">
            <a:off x="6172200" y="4343400"/>
            <a:ext cx="1828800" cy="3810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3" name="Line 9"/>
          <p:cNvSpPr>
            <a:spLocks noChangeShapeType="1"/>
          </p:cNvSpPr>
          <p:nvPr/>
        </p:nvSpPr>
        <p:spPr bwMode="auto">
          <a:xfrm>
            <a:off x="6172200" y="4876800"/>
            <a:ext cx="1905000" cy="76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533400" y="4419600"/>
            <a:ext cx="5638800" cy="609600"/>
          </a:xfrm>
          <a:prstGeom prst="rect">
            <a:avLst/>
          </a:prstGeom>
          <a:solidFill>
            <a:srgbClr val="FFCC99">
              <a:alpha val="1686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Text Box 11"/>
          <p:cNvSpPr txBox="1">
            <a:spLocks noChangeArrowheads="1"/>
          </p:cNvSpPr>
          <p:nvPr/>
        </p:nvSpPr>
        <p:spPr bwMode="auto">
          <a:xfrm>
            <a:off x="6426200" y="1981200"/>
            <a:ext cx="24384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Delta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41375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Partial Effect for Nonlinear Terms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17525" y="2057400"/>
          <a:ext cx="8185150" cy="324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Equation" r:id="rId4" imgW="4254500" imgH="1689100" progId="Equation.DSMT4">
                  <p:embed/>
                </p:oleObj>
              </mc:Choice>
              <mc:Fallback>
                <p:oleObj name="Equation" r:id="rId4" imgW="4254500" imgH="16891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057400"/>
                        <a:ext cx="8185150" cy="324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72363"/>
              </p:ext>
            </p:extLst>
          </p:nvPr>
        </p:nvGraphicFramePr>
        <p:xfrm>
          <a:off x="533400" y="5486400"/>
          <a:ext cx="818103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Equation" r:id="rId6" imgW="4635500" imgH="431800" progId="Equation.DSMT4">
                  <p:embed/>
                </p:oleObj>
              </mc:Choice>
              <mc:Fallback>
                <p:oleObj name="Equation" r:id="rId6" imgW="4635500" imgH="43180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86400"/>
                        <a:ext cx="818103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458200" cy="11398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rgbClr val="7030A0"/>
                </a:solidFill>
              </a:rPr>
              <a:t>Average Partial Effect: Averaged over Sample Incomes and Genders for Specific Values of Age</a:t>
            </a:r>
          </a:p>
        </p:txBody>
      </p:sp>
      <p:pic>
        <p:nvPicPr>
          <p:cNvPr id="4546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62200"/>
            <a:ext cx="68971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14400" y="2819400"/>
            <a:ext cx="7696200" cy="990600"/>
          </a:xfrm>
        </p:spPr>
        <p:txBody>
          <a:bodyPr/>
          <a:lstStyle/>
          <a:p>
            <a:pPr marL="0" indent="0" eaLnBrk="1" hangingPunct="1"/>
            <a:r>
              <a:rPr lang="en-US" sz="4400" b="1" smtClean="0">
                <a:latin typeface="Arial" charset="0"/>
              </a:rPr>
              <a:t>Endogeneity</a:t>
            </a:r>
            <a:endParaRPr lang="en-US" sz="4400" b="1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Endogenous RHS Variable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590800"/>
            <a:ext cx="6705600" cy="2667000"/>
          </a:xfrm>
        </p:spPr>
        <p:txBody>
          <a:bodyPr/>
          <a:lstStyle/>
          <a:p>
            <a:pPr eaLnBrk="1" hangingPunct="1"/>
            <a:r>
              <a:rPr lang="en-US" dirty="0" smtClean="0"/>
              <a:t>U*  </a:t>
            </a:r>
            <a:r>
              <a:rPr lang="en-US" dirty="0" smtClean="0">
                <a:latin typeface="+mj-lt"/>
              </a:rPr>
              <a:t>=</a:t>
            </a:r>
            <a:r>
              <a:rPr lang="en-US" dirty="0" smtClean="0"/>
              <a:t> </a:t>
            </a:r>
            <a:r>
              <a:rPr lang="el-GR" b="1" dirty="0" smtClean="0"/>
              <a:t>β</a:t>
            </a:r>
            <a:r>
              <a:rPr lang="en-US" b="1" dirty="0" smtClean="0"/>
              <a:t>’x</a:t>
            </a:r>
            <a:r>
              <a:rPr lang="en-US" dirty="0" smtClean="0"/>
              <a:t> + </a:t>
            </a:r>
            <a:r>
              <a:rPr lang="el-GR" dirty="0" smtClean="0">
                <a:latin typeface="Arial" charset="0"/>
                <a:cs typeface="Arial" charset="0"/>
              </a:rPr>
              <a:t>θ</a:t>
            </a:r>
            <a:r>
              <a:rPr lang="en-US" dirty="0" smtClean="0">
                <a:latin typeface="Arial" charset="0"/>
                <a:cs typeface="Arial" charset="0"/>
              </a:rPr>
              <a:t>h +</a:t>
            </a:r>
            <a:r>
              <a:rPr lang="en-US" dirty="0" smtClean="0"/>
              <a:t> </a:t>
            </a:r>
            <a:r>
              <a:rPr lang="el-GR" dirty="0" smtClean="0"/>
              <a:t>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" charset="0"/>
              </a:rPr>
              <a:t>y     = 1[U* &gt; 0]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Arial" charset="0"/>
              </a:rPr>
              <a:t>E[</a:t>
            </a:r>
            <a:r>
              <a:rPr lang="el-GR" dirty="0" smtClean="0">
                <a:latin typeface="Arial" charset="0"/>
              </a:rPr>
              <a:t>ε</a:t>
            </a:r>
            <a:r>
              <a:rPr lang="en-US" dirty="0" smtClean="0">
                <a:latin typeface="Arial" charset="0"/>
              </a:rPr>
              <a:t>|h] ≠ 0 (h is endogenous)</a:t>
            </a:r>
          </a:p>
          <a:p>
            <a:pPr lvl="1"/>
            <a:r>
              <a:rPr lang="en-US" dirty="0">
                <a:latin typeface="Arial" charset="0"/>
              </a:rPr>
              <a:t>Case 1: h is binary = a treatment effect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Case 2: </a:t>
            </a:r>
            <a:r>
              <a:rPr lang="en-US" dirty="0" smtClean="0">
                <a:latin typeface="Arial" charset="0"/>
              </a:rPr>
              <a:t>h is </a:t>
            </a:r>
            <a:r>
              <a:rPr lang="en-US" dirty="0" smtClean="0">
                <a:latin typeface="Arial" charset="0"/>
              </a:rPr>
              <a:t>continuous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4582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U*  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  = 1[U* &gt; 0]</a:t>
            </a:r>
            <a:br>
              <a:rPr lang="en-US" smtClean="0"/>
            </a:br>
            <a:r>
              <a:rPr lang="en-US" smtClean="0">
                <a:solidFill>
                  <a:srgbClr val="FF3300"/>
                </a:solidFill>
              </a:rPr>
              <a:t>h*   = </a:t>
            </a:r>
            <a:r>
              <a:rPr lang="el-GR" b="1" smtClean="0">
                <a:solidFill>
                  <a:srgbClr val="FF3300"/>
                </a:solidFill>
              </a:rPr>
              <a:t>α</a:t>
            </a:r>
            <a:r>
              <a:rPr lang="en-US" b="1" smtClean="0">
                <a:solidFill>
                  <a:srgbClr val="FF3300"/>
                </a:solidFill>
              </a:rPr>
              <a:t>’z</a:t>
            </a:r>
            <a:r>
              <a:rPr lang="en-US" smtClean="0">
                <a:solidFill>
                  <a:srgbClr val="FF3300"/>
                </a:solidFill>
              </a:rPr>
              <a:t>        + u</a:t>
            </a:r>
            <a:br>
              <a:rPr lang="en-US" smtClean="0">
                <a:solidFill>
                  <a:srgbClr val="FF3300"/>
                </a:solidFill>
              </a:rPr>
            </a:br>
            <a:r>
              <a:rPr lang="en-US" smtClean="0">
                <a:solidFill>
                  <a:srgbClr val="FF3300"/>
                </a:solidFill>
              </a:rPr>
              <a:t>h     = 1[h* &gt; 0]</a:t>
            </a:r>
            <a:endParaRPr lang="el-GR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|h*]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Additional Assumptions: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1910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6908" y="2209800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Binary Variable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1371600" y="1600200"/>
          <a:ext cx="7162800" cy="202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4" imgW="2921000" imgH="825500" progId="Equation.DSMT4">
                  <p:embed/>
                </p:oleObj>
              </mc:Choice>
              <mc:Fallback>
                <p:oleObj name="Equation" r:id="rId4" imgW="2921000" imgH="8255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00200"/>
                        <a:ext cx="7162800" cy="202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267200"/>
            <a:ext cx="3657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267200"/>
            <a:ext cx="4038600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3686175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Arial" charset="0"/>
              </a:rPr>
              <a:t>Doctor = F(age,age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,income,female,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)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4495800" y="3810000"/>
            <a:ext cx="4191000" cy="323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3300"/>
                </a:solidFill>
                <a:latin typeface="Arial" charset="0"/>
              </a:rPr>
              <a:t>Public</a:t>
            </a:r>
            <a:r>
              <a:rPr lang="en-US" sz="1400">
                <a:latin typeface="Arial" charset="0"/>
              </a:rPr>
              <a:t> = F(age,educ,income,married,kids,female)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Identification Issues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1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Researchers usually have a variable in the treatment equation that is not in the main probit equation “to improve identification”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 fully simultaneous model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y1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1,y2),  y2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2,y1)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Not identified even with exclusion restrictions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(Model is “incoherent”)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Log Likelihood for the RBP Model</a:t>
            </a:r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482725" y="1600200"/>
          <a:ext cx="6026150" cy="482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3" imgW="2793960" imgH="2234880" progId="Equation.DSMT4">
                  <p:embed/>
                </p:oleObj>
              </mc:Choice>
              <mc:Fallback>
                <p:oleObj name="Equation" r:id="rId3" imgW="2793960" imgH="223488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725" y="1600200"/>
                        <a:ext cx="6026150" cy="482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70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5334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914400" y="1295400"/>
            <a:ext cx="7696200" cy="52629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FIML - Recursive Bivariate Probit Model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Dependent variable               PUBDOC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Log likelihood function    -25671.32339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Estimation based on N =  27326, K =  14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Inf.Cr.AIC  =  51370.6 AIC/N =    1.880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PUBLIC|                  Standard            Prob.      95% Confidence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DOCTOR|  Coefficient       Error       z    |z|&gt;Z*         Interval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|Index    equation for PUBLIC........................................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Constant|    3.55056***      .07446    47.68  .0000     3.40462   3.69650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AGE|     .00067         .00115      .58  .5626     -.00159    .00293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EDUC|    -.16835***      .00416   -40.48  .0000     -.17650   -.16020</a:t>
            </a:r>
          </a:p>
          <a:p>
            <a:r>
              <a:rPr lang="it-IT" sz="1200" b="1" smtClean="0">
                <a:latin typeface="Courier New" pitchFamily="49" charset="0"/>
                <a:cs typeface="Courier New" pitchFamily="49" charset="0"/>
              </a:rPr>
              <a:t>  INCOME|    -.98735***      .05172   -19.09  .0000    -1.08872   -.88598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MARRIED|    -.00997         .02922     -.34  .7329     -.06724    .04729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HHKIDS|    -.08094***      .02510    -3.22  .0013     -.13014   -.03174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FEMALE|     .12140***      .02231     5.44  .0000      .07768    .16512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|Index    equation for DOCTOR........................................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Constant|     .58983***      .14474     4.08  .0000      .30615    .87351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AGE|    -.05740***      .00601    -9.56  .0000     -.06917   -.04563</a:t>
            </a:r>
          </a:p>
          <a:p>
            <a:r>
              <a:rPr lang="fr-FR" sz="1200" b="1" smtClean="0">
                <a:latin typeface="Courier New" pitchFamily="49" charset="0"/>
                <a:cs typeface="Courier New" pitchFamily="49" charset="0"/>
              </a:rPr>
              <a:t>   AGESQ|     .00082***   .6817D-04    12.10  .0000      .00069    .00096</a:t>
            </a:r>
          </a:p>
          <a:p>
            <a:r>
              <a:rPr lang="it-IT" sz="1200" b="1" smtClean="0">
                <a:latin typeface="Courier New" pitchFamily="49" charset="0"/>
                <a:cs typeface="Courier New" pitchFamily="49" charset="0"/>
              </a:rPr>
              <a:t>  INCOME|     .08900*        .05097     1.75  .0808     -.01091    .18890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FEMALE|     .34580***      .01629    21.22  .0000      .31386    .37773</a:t>
            </a:r>
          </a:p>
          <a:p>
            <a:r>
              <a:rPr lang="fr-FR" sz="1200" b="1" smtClean="0">
                <a:latin typeface="Courier New" pitchFamily="49" charset="0"/>
                <a:cs typeface="Courier New" pitchFamily="49" charset="0"/>
              </a:rPr>
              <a:t>  PUBLIC|     .43595***      .07358     5.92  .0000      .29174    .58016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        |Disturbance correlation.............................................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RHO(1,2)|    -.17317***      .04075    -4.25  .0000     -.25303   -.09330</a:t>
            </a:r>
          </a:p>
          <a:p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914400" y="5901269"/>
            <a:ext cx="7315200" cy="474131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6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/>
          </p:nvPr>
        </p:nvGraphicFramePr>
        <p:xfrm>
          <a:off x="1219200" y="1129931"/>
          <a:ext cx="7010400" cy="5077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4" imgW="3962400" imgH="2870200" progId="Equation.DSMT4">
                  <p:embed/>
                </p:oleObj>
              </mc:Choice>
              <mc:Fallback>
                <p:oleObj name="Equation" r:id="rId4" imgW="3962400" imgH="2870200" progId="Equation.DSMT4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129931"/>
                        <a:ext cx="7010400" cy="50771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447800" y="3657600"/>
            <a:ext cx="1447800" cy="9144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447800" y="5105400"/>
            <a:ext cx="1447800" cy="914400"/>
          </a:xfrm>
          <a:prstGeom prst="rect">
            <a:avLst/>
          </a:prstGeom>
          <a:solidFill>
            <a:srgbClr val="92D05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4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57200"/>
            <a:ext cx="566843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505200"/>
            <a:ext cx="573807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019800" y="2563905"/>
            <a:ext cx="1066800" cy="152400"/>
          </a:xfrm>
          <a:prstGeom prst="rect">
            <a:avLst/>
          </a:prstGeom>
          <a:solidFill>
            <a:srgbClr val="99CC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5562600"/>
            <a:ext cx="1066800" cy="228600"/>
          </a:xfrm>
          <a:prstGeom prst="rect">
            <a:avLst/>
          </a:prstGeom>
          <a:solidFill>
            <a:srgbClr val="99CC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19800" y="2711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5759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88620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Two Stage Least Squares Effects</a:t>
            </a:r>
            <a:endParaRPr lang="en-US" sz="2000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883384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FIML Partial</a:t>
            </a:r>
          </a:p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Effects</a:t>
            </a:r>
            <a:endParaRPr lang="en-US" sz="2000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4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7030A0"/>
                </a:solidFill>
              </a:rPr>
              <a:t>Identification Issues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905001"/>
            <a:ext cx="7315200" cy="3505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Exclusions are not needed for estimation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Identification is, in principle, by “functional form”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Researchers usually have a variable in the treatment equation that is not in the main probit equation “to improve identification”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 fully simultaneous model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y1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1,y2),  y2 = f(</a:t>
            </a:r>
            <a:r>
              <a:rPr lang="en-US" sz="2000" b="1" smtClean="0">
                <a:latin typeface="Arial" charset="0"/>
              </a:rPr>
              <a:t>x</a:t>
            </a:r>
            <a:r>
              <a:rPr lang="en-US" sz="2000" smtClean="0">
                <a:latin typeface="Arial" charset="0"/>
              </a:rPr>
              <a:t>2,y1)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Not identified even with exclusion restrictions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(Model is “incoherent”)</a:t>
            </a:r>
          </a:p>
        </p:txBody>
      </p:sp>
    </p:spTree>
    <p:extLst>
      <p:ext uri="{BB962C8B-B14F-4D97-AF65-F5344CB8AC3E}">
        <p14:creationId xmlns:p14="http://schemas.microsoft.com/office/powerpoint/2010/main" val="16363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A Simultaneous Equations Model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1512888" y="2133600"/>
          <a:ext cx="6499225" cy="383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4" imgW="3162300" imgH="1866900" progId="Equation.DSMT4">
                  <p:embed/>
                </p:oleObj>
              </mc:Choice>
              <mc:Fallback>
                <p:oleObj name="Equation" r:id="rId4" imgW="3162300" imgH="1866900" progId="Equation.DSMT4">
                  <p:embed/>
                  <p:pic>
                    <p:nvPicPr>
                      <p:cNvPr id="32771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2133600"/>
                        <a:ext cx="6499225" cy="383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262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0375"/>
            <a:ext cx="8229600" cy="11398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Fully Simultaneous “Model”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066800" y="1600200"/>
            <a:ext cx="70104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FIML Estimates of Bivariate Probit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DOCHOS</a:t>
            </a:r>
          </a:p>
          <a:p>
            <a:r>
              <a:rPr lang="en-US" sz="1200" b="1">
                <a:latin typeface="Courier New" pitchFamily="49" charset="0"/>
              </a:rPr>
              <a:t>Log likelihood function    -20318.69455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DOCTOR</a:t>
            </a:r>
          </a:p>
          <a:p>
            <a:r>
              <a:rPr lang="en-US" sz="1200" b="1">
                <a:latin typeface="Courier New" pitchFamily="49" charset="0"/>
              </a:rPr>
              <a:t>Constant|    -.46741***       .06726       -6.949   .0000</a:t>
            </a:r>
          </a:p>
          <a:p>
            <a:r>
              <a:rPr lang="en-US" sz="1200" b="1">
                <a:latin typeface="Courier New" pitchFamily="49" charset="0"/>
              </a:rPr>
              <a:t>     AGE|     .01124***       .00084       13.353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 .27070***       .01961       13.807   .0000       .47877</a:t>
            </a:r>
          </a:p>
          <a:p>
            <a:r>
              <a:rPr lang="en-US" sz="1200" b="1">
                <a:latin typeface="Courier New" pitchFamily="49" charset="0"/>
              </a:rPr>
              <a:t>    EDUC|    -.00025          .00376        -.067   .9463      11.3206</a:t>
            </a:r>
          </a:p>
          <a:p>
            <a:r>
              <a:rPr lang="en-US" sz="1200" b="1">
                <a:latin typeface="Courier New" pitchFamily="49" charset="0"/>
              </a:rPr>
              <a:t> MARRIED|    -.00212          .02114        -.100   .9201       .75862</a:t>
            </a:r>
          </a:p>
          <a:p>
            <a:r>
              <a:rPr lang="en-US" sz="1200" b="1">
                <a:latin typeface="Courier New" pitchFamily="49" charset="0"/>
              </a:rPr>
              <a:t> WORKING|    -.00362          .02212        -.164   .8701       .67705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HOSPITAL|    2.04295***       .30031        6.803   .0000       .08765</a:t>
            </a:r>
          </a:p>
          <a:p>
            <a:r>
              <a:rPr lang="en-US" sz="1200" b="1">
                <a:latin typeface="Courier New" pitchFamily="49" charset="0"/>
              </a:rPr>
              <a:t>        |Index    equation for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HOSPITAL</a:t>
            </a:r>
          </a:p>
          <a:p>
            <a:r>
              <a:rPr lang="en-US" sz="1200" b="1">
                <a:latin typeface="Courier New" pitchFamily="49" charset="0"/>
              </a:rPr>
              <a:t>Constant|   -1.58437***       .08367      -18.936   .0000</a:t>
            </a:r>
          </a:p>
          <a:p>
            <a:r>
              <a:rPr lang="en-US" sz="1200" b="1">
                <a:latin typeface="Courier New" pitchFamily="49" charset="0"/>
              </a:rPr>
              <a:t>     AGE|    -.01115***       .00165       -6.755   .0000      43.5257</a:t>
            </a:r>
          </a:p>
          <a:p>
            <a:r>
              <a:rPr lang="en-US" sz="1200" b="1">
                <a:latin typeface="Courier New" pitchFamily="49" charset="0"/>
              </a:rPr>
              <a:t>  FEMALE|    -.26881***       .03966       -6.778   .0000       .47877</a:t>
            </a:r>
          </a:p>
          <a:p>
            <a:r>
              <a:rPr lang="en-US" sz="1200" b="1">
                <a:latin typeface="Courier New" pitchFamily="49" charset="0"/>
              </a:rPr>
              <a:t>  HHNINC|     .00421          .08006         .053   .9581       .35208</a:t>
            </a:r>
          </a:p>
          <a:p>
            <a:r>
              <a:rPr lang="en-US" sz="1200" b="1">
                <a:latin typeface="Courier New" pitchFamily="49" charset="0"/>
              </a:rPr>
              <a:t>  HHKIDS|    -.00050          .03559        -.014   .9888       .40273</a:t>
            </a:r>
          </a:p>
          <a:p>
            <a:r>
              <a:rPr lang="en-US" sz="1200" b="1">
                <a:latin typeface="Courier New" pitchFamily="49" charset="0"/>
              </a:rPr>
              <a:t>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DOCTOR|    2.04479***       .09133       22.389   .0000       .62911</a:t>
            </a:r>
          </a:p>
          <a:p>
            <a:r>
              <a:rPr lang="en-US" sz="1200" b="1">
                <a:latin typeface="Courier New" pitchFamily="49" charset="0"/>
              </a:rPr>
              <a:t>        |Disturbance correlation</a:t>
            </a:r>
          </a:p>
          <a:p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RHO(1,2)|    -.99996***       .00048     ********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066800" y="5638800"/>
            <a:ext cx="6705600" cy="549276"/>
          </a:xfrm>
          <a:prstGeom prst="rect">
            <a:avLst/>
          </a:prstGeom>
          <a:solidFill>
            <a:srgbClr val="FF3300">
              <a:alpha val="2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29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A </a:t>
            </a:r>
            <a:r>
              <a:rPr lang="en-US" sz="3200" smtClean="0"/>
              <a:t>Recursive Bivariate Probit Model</a:t>
            </a:r>
            <a:br>
              <a:rPr lang="en-US" sz="3200" smtClean="0"/>
            </a:br>
            <a:r>
              <a:rPr lang="en-US" smtClean="0"/>
              <a:t>Treatment Effects</a:t>
            </a:r>
            <a:endParaRPr lang="en-US" sz="3200" dirty="0" smtClean="0"/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1835149" y="2044700"/>
          <a:ext cx="6732693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4" imgW="4152600" imgH="2781000" progId="Equation.DSMT4">
                  <p:embed/>
                </p:oleObj>
              </mc:Choice>
              <mc:Fallback>
                <p:oleObj name="Equation" r:id="rId4" imgW="4152600" imgH="2781000" progId="Equation.DSMT4">
                  <p:embed/>
                  <p:pic>
                    <p:nvPicPr>
                      <p:cNvPr id="35843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49" y="2044700"/>
                        <a:ext cx="6732693" cy="450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1676400" y="2743200"/>
            <a:ext cx="4191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6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534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FIML - Recursive Bivariate Probit Model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Dependent variable               PUBDOC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Log likelihood function    -25671.32339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Estimation based on N =  27326, K =  14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Inf.Cr.AIC  =  51370.6 AIC/N =    1.880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PUBLIC|                  Standard            Prob.      95% Confidence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DOCTOR|  Coefficient       Error       z    |z|&gt;Z*        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|Index    equation for PUBLIC....................................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3.55056***      .07446    47.68  .0000     3.40462   3.69650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AGE|     .00067         .00115      .58  .5626     -.00159    .00293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EDUC|    -.16835***      .00416   -40.48  .0000     -.17650   -.16020</a:t>
            </a:r>
          </a:p>
          <a:p>
            <a:r>
              <a:rPr lang="it-IT" sz="1400" b="1" smtClean="0">
                <a:latin typeface="Courier New" pitchFamily="49" charset="0"/>
                <a:cs typeface="Courier New" pitchFamily="49" charset="0"/>
              </a:rPr>
              <a:t>  INCOME|    -.98735***      .05172   -19.09  .0000    -1.08872   -.88598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MARRIED|    -.00997         .02922     -.34  .7329     -.06724    .04729</a:t>
            </a:r>
          </a:p>
          <a:p>
            <a:r>
              <a:rPr lang="de-DE" sz="1400" b="1" smtClean="0">
                <a:latin typeface="Courier New" pitchFamily="49" charset="0"/>
                <a:cs typeface="Courier New" pitchFamily="49" charset="0"/>
              </a:rPr>
              <a:t>  HHKIDS|    -.08094***      .02510    -3.22  .0013     -.13014   -.03174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FEMALE|     .12140***      .02231     5.44  .0000      .07768    .16512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|Index    equation for DOCTOR....................................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 .58983***      .14474     4.08  .0000      .30615    .87351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AGE|    -.05740***      .00601    -9.56  .0000     -.06917   -.04563</a:t>
            </a:r>
          </a:p>
          <a:p>
            <a:r>
              <a:rPr lang="fr-FR" sz="1400" b="1" smtClean="0">
                <a:latin typeface="Courier New" pitchFamily="49" charset="0"/>
                <a:cs typeface="Courier New" pitchFamily="49" charset="0"/>
              </a:rPr>
              <a:t>   AGESQ|     .00082***   .6817D-04    12.10  .0000      .00069    .00096</a:t>
            </a:r>
          </a:p>
          <a:p>
            <a:r>
              <a:rPr lang="it-IT" sz="1400" b="1" smtClean="0">
                <a:latin typeface="Courier New" pitchFamily="49" charset="0"/>
                <a:cs typeface="Courier New" pitchFamily="49" charset="0"/>
              </a:rPr>
              <a:t>  INCOME|     .08900*        .05097     1.75  .0808     -.01091    .18890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FEMALE|     .34580***      .01629    21.22  .0000      .31386    .37773</a:t>
            </a:r>
          </a:p>
          <a:p>
            <a:r>
              <a:rPr lang="fr-FR" sz="1400" b="1" smtClean="0">
                <a:latin typeface="Courier New" pitchFamily="49" charset="0"/>
                <a:cs typeface="Courier New" pitchFamily="49" charset="0"/>
              </a:rPr>
              <a:t>  PUBLIC|     .43595***      .07358     5.92  .0000      .29174    .58016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|Disturbance correlation.........................................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RHO(1,2)|    -.17317***      .04075    -4.25  .0000     -.25303   -.09330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5715000"/>
            <a:ext cx="7772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705100"/>
            <a:ext cx="7772400" cy="1905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57200" y="4406900"/>
            <a:ext cx="7772400" cy="2413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530225"/>
          </a:xfrm>
        </p:spPr>
        <p:txBody>
          <a:bodyPr/>
          <a:lstStyle/>
          <a:p>
            <a:r>
              <a:rPr lang="en-US" smtClean="0"/>
              <a:t>Treatment Effects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30725"/>
          </a:xfrm>
        </p:spPr>
        <p:txBody>
          <a:bodyPr/>
          <a:lstStyle/>
          <a:p>
            <a:pPr>
              <a:buNone/>
            </a:pPr>
            <a:r>
              <a:rPr lang="en-US" smtClean="0"/>
              <a:t>y</a:t>
            </a:r>
            <a:r>
              <a:rPr lang="en-US" baseline="-25000" smtClean="0"/>
              <a:t>1</a:t>
            </a:r>
            <a:r>
              <a:rPr lang="en-US" smtClean="0"/>
              <a:t> is a “treatment”</a:t>
            </a:r>
          </a:p>
          <a:p>
            <a:pPr>
              <a:buNone/>
            </a:pPr>
            <a:r>
              <a:rPr lang="en-US" smtClean="0"/>
              <a:t>Treatment effect of y</a:t>
            </a:r>
            <a:r>
              <a:rPr lang="en-US" baseline="-25000" smtClean="0"/>
              <a:t>1</a:t>
            </a:r>
            <a:r>
              <a:rPr lang="en-US" smtClean="0"/>
              <a:t> on y</a:t>
            </a:r>
            <a:r>
              <a:rPr lang="en-US" baseline="-25000" smtClean="0"/>
              <a:t>2</a:t>
            </a:r>
            <a:r>
              <a:rPr lang="en-US" smtClean="0"/>
              <a:t>.</a:t>
            </a:r>
          </a:p>
          <a:p>
            <a:pPr>
              <a:buNone/>
            </a:pPr>
            <a:r>
              <a:rPr lang="en-US" smtClean="0"/>
              <a:t>   Prob(y</a:t>
            </a:r>
            <a:r>
              <a:rPr lang="en-US" baseline="-25000" smtClean="0"/>
              <a:t>2</a:t>
            </a:r>
            <a:r>
              <a:rPr lang="en-US" smtClean="0"/>
              <a:t>=1)</a:t>
            </a:r>
            <a:r>
              <a:rPr lang="en-US" baseline="-25000" smtClean="0"/>
              <a:t>y1=1</a:t>
            </a:r>
            <a:r>
              <a:rPr lang="en-US" smtClean="0"/>
              <a:t> – Prob(y</a:t>
            </a:r>
            <a:r>
              <a:rPr lang="en-US" baseline="-25000" smtClean="0"/>
              <a:t>2</a:t>
            </a:r>
            <a:r>
              <a:rPr lang="en-US" smtClean="0"/>
              <a:t>=1)</a:t>
            </a:r>
            <a:r>
              <a:rPr lang="en-US" baseline="-25000" smtClean="0"/>
              <a:t>y1=0</a:t>
            </a:r>
          </a:p>
          <a:p>
            <a:pPr>
              <a:buNone/>
            </a:pPr>
            <a:r>
              <a:rPr lang="en-US" smtClean="0"/>
              <a:t>         = </a:t>
            </a:r>
            <a:r>
              <a:rPr lang="en-US" smtClean="0">
                <a:sym typeface="Symbol"/>
              </a:rPr>
              <a:t></a:t>
            </a:r>
            <a:r>
              <a:rPr lang="en-US" smtClean="0"/>
              <a:t>(</a:t>
            </a:r>
            <a:r>
              <a:rPr lang="en-US" b="1" smtClean="0">
                <a:sym typeface="Symbol"/>
              </a:rPr>
              <a:t></a:t>
            </a:r>
            <a:r>
              <a:rPr lang="en-US" b="1" smtClean="0"/>
              <a:t>’x </a:t>
            </a:r>
            <a:r>
              <a:rPr lang="en-US" smtClean="0"/>
              <a:t>+ </a:t>
            </a:r>
            <a:r>
              <a:rPr lang="en-US" smtClean="0">
                <a:sym typeface="Symbol"/>
              </a:rPr>
              <a:t></a:t>
            </a:r>
            <a:r>
              <a:rPr lang="en-US" smtClean="0"/>
              <a:t>)  -  </a:t>
            </a:r>
            <a:r>
              <a:rPr lang="en-US" smtClean="0">
                <a:sym typeface="Symbol"/>
              </a:rPr>
              <a:t></a:t>
            </a:r>
            <a:r>
              <a:rPr lang="en-US" smtClean="0"/>
              <a:t>(</a:t>
            </a:r>
            <a:r>
              <a:rPr lang="en-US" b="1" smtClean="0">
                <a:sym typeface="Symbol"/>
              </a:rPr>
              <a:t></a:t>
            </a:r>
            <a:r>
              <a:rPr lang="en-US" b="1" smtClean="0"/>
              <a:t>’x</a:t>
            </a:r>
            <a:r>
              <a:rPr lang="en-US" smtClean="0"/>
              <a:t>)</a:t>
            </a:r>
          </a:p>
          <a:p>
            <a:pPr>
              <a:buNone/>
            </a:pPr>
            <a:r>
              <a:rPr lang="en-US" smtClean="0"/>
              <a:t>Treatment effect on the treated involves an unobserved counterfactual.  Compare being treated to being untreated for someone who was actually treated.</a:t>
            </a:r>
          </a:p>
          <a:p>
            <a:pPr>
              <a:buNone/>
            </a:pPr>
            <a:r>
              <a:rPr lang="en-US" smtClean="0"/>
              <a:t>   Prob(y</a:t>
            </a:r>
            <a:r>
              <a:rPr lang="en-US" baseline="-25000" smtClean="0"/>
              <a:t>2</a:t>
            </a:r>
            <a:r>
              <a:rPr lang="en-US" smtClean="0"/>
              <a:t>=1|y</a:t>
            </a:r>
            <a:r>
              <a:rPr lang="en-US" baseline="-25000" smtClean="0"/>
              <a:t>1</a:t>
            </a:r>
            <a:r>
              <a:rPr lang="en-US" smtClean="0"/>
              <a:t>=1)</a:t>
            </a:r>
            <a:r>
              <a:rPr lang="en-US" baseline="-25000" smtClean="0"/>
              <a:t>y1=1</a:t>
            </a:r>
            <a:r>
              <a:rPr lang="en-US" smtClean="0"/>
              <a:t> -  Prob(y</a:t>
            </a:r>
            <a:r>
              <a:rPr lang="en-US" baseline="-25000" smtClean="0"/>
              <a:t>2</a:t>
            </a:r>
            <a:r>
              <a:rPr lang="en-US" smtClean="0"/>
              <a:t>=1|y</a:t>
            </a:r>
            <a:r>
              <a:rPr lang="en-US" baseline="-25000" smtClean="0"/>
              <a:t>1</a:t>
            </a:r>
            <a:r>
              <a:rPr lang="en-US" smtClean="0"/>
              <a:t>=1)</a:t>
            </a:r>
            <a:r>
              <a:rPr lang="en-US" baseline="-25000" smtClean="0"/>
              <a:t>y1=0</a:t>
            </a:r>
            <a:endParaRPr lang="en-US" smtClean="0"/>
          </a:p>
          <a:p>
            <a:pPr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6647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Treatment Effect on the Treated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09600" y="1905000"/>
          <a:ext cx="7670800" cy="353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3" imgW="3390840" imgH="1562040" progId="Equation.DSMT4">
                  <p:embed/>
                </p:oleObj>
              </mc:Choice>
              <mc:Fallback>
                <p:oleObj name="Equation" r:id="rId3" imgW="3390840" imgH="156204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7670800" cy="35327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6620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mtClean="0"/>
              <a:t>Treatment Effects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990600"/>
            <a:ext cx="82296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 Analysis for RcrsvBvProb: </a:t>
            </a:r>
            <a:r>
              <a:rPr lang="en-US" sz="2800" b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ATE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of PUBLIC   on DOCTOR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Effects on function with respect to PUBLIC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Results are computed by average over sample observations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for binary var PUBLIC   computed by first difference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df/dPUBLIC         Partial    Standard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APE. Function       .16446     .02820    5.83      .10920      .21973</a:t>
            </a:r>
          </a:p>
          <a:p>
            <a:endParaRPr lang="en-US" sz="1400" b="1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 Analysis for RcrsvBvProb: </a:t>
            </a:r>
            <a:r>
              <a:rPr lang="en-US" sz="2800" b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ATET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of PUBLIC   on DOCTOR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Effects on function with respect to PUBLIC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Results are computed by average over sample observations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Partial effects for binary var PUBLIC   computed by first difference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df/dPUBLIC         Partial    Standard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(Delta Method)     Effect      Error     |t|  95% Confidence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APE. Function       .15417     .02482    6.21      .10553      .20282</a:t>
            </a:r>
          </a:p>
        </p:txBody>
      </p:sp>
    </p:spTree>
    <p:extLst>
      <p:ext uri="{BB962C8B-B14F-4D97-AF65-F5344CB8AC3E}">
        <p14:creationId xmlns:p14="http://schemas.microsoft.com/office/powerpoint/2010/main" val="3026852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83913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965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845981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200400" y="3048000"/>
            <a:ext cx="3276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1676400" y="1219200"/>
            <a:ext cx="685800" cy="914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438400" y="838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/>
              <a:t>recursive</a:t>
            </a: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80278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47" y="2514600"/>
            <a:ext cx="870005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3833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09600"/>
          </a:xfrm>
        </p:spPr>
        <p:txBody>
          <a:bodyPr/>
          <a:lstStyle/>
          <a:p>
            <a:r>
              <a:rPr lang="en-US" smtClean="0"/>
              <a:t>Causal Inference</a:t>
            </a:r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447800" y="4648200"/>
          <a:ext cx="6457950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5" imgW="3835080" imgH="952200" progId="Equation.DSMT4">
                  <p:embed/>
                </p:oleObj>
              </mc:Choice>
              <mc:Fallback>
                <p:oleObj name="Equation" r:id="rId5" imgW="3835080" imgH="952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648200"/>
                        <a:ext cx="6457950" cy="160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886200" y="3429000"/>
            <a:ext cx="20574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95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775" y="2514600"/>
            <a:ext cx="87158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156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0999"/>
            <a:ext cx="8382000" cy="627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00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Continuous Variable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7543800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U* = </a:t>
            </a:r>
            <a:r>
              <a:rPr lang="el-GR" b="1" smtClean="0"/>
              <a:t>β</a:t>
            </a:r>
            <a:r>
              <a:rPr lang="en-US" b="1" smtClean="0"/>
              <a:t>’x</a:t>
            </a:r>
            <a:r>
              <a:rPr lang="en-US" smtClean="0"/>
              <a:t> + </a:t>
            </a:r>
            <a:r>
              <a:rPr lang="el-GR" smtClean="0">
                <a:latin typeface="Arial" charset="0"/>
                <a:cs typeface="Arial" charset="0"/>
              </a:rPr>
              <a:t>θ</a:t>
            </a:r>
            <a:r>
              <a:rPr lang="en-US" smtClean="0">
                <a:latin typeface="Arial" charset="0"/>
                <a:cs typeface="Arial" charset="0"/>
              </a:rPr>
              <a:t>h +</a:t>
            </a:r>
            <a:r>
              <a:rPr lang="en-US" smtClean="0"/>
              <a:t> </a:t>
            </a:r>
            <a:r>
              <a:rPr lang="el-GR" smtClean="0"/>
              <a:t>ε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   = 1[U* &gt; 0]     </a:t>
            </a:r>
            <a:r>
              <a:rPr lang="en-US" b="1" smtClean="0">
                <a:solidFill>
                  <a:srgbClr val="FF0000"/>
                </a:solidFill>
                <a:sym typeface="Symbol"/>
              </a:rPr>
              <a:t>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h   = </a:t>
            </a:r>
            <a:r>
              <a:rPr lang="el-GR" b="1" smtClean="0"/>
              <a:t>α</a:t>
            </a:r>
            <a:r>
              <a:rPr lang="en-US" b="1" smtClean="0"/>
              <a:t>’z</a:t>
            </a:r>
            <a:r>
              <a:rPr lang="en-US" smtClean="0"/>
              <a:t>        + u</a:t>
            </a:r>
            <a:endParaRPr lang="el-GR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E[</a:t>
            </a:r>
            <a:r>
              <a:rPr lang="el-GR" smtClean="0"/>
              <a:t>ε</a:t>
            </a:r>
            <a:r>
              <a:rPr lang="en-US" smtClean="0"/>
              <a:t>|h] ≠ 0 </a:t>
            </a:r>
            <a:r>
              <a:rPr lang="en-US" smtClean="0">
                <a:sym typeface="Wingdings" pitchFamily="2" charset="2"/>
              </a:rPr>
              <a:t> Cov[u, </a:t>
            </a:r>
            <a:r>
              <a:rPr lang="el-GR" smtClean="0"/>
              <a:t>ε</a:t>
            </a:r>
            <a:r>
              <a:rPr lang="en-US" smtClean="0">
                <a:sym typeface="Wingdings" pitchFamily="2" charset="2"/>
              </a:rPr>
              <a:t>] </a:t>
            </a:r>
            <a:r>
              <a:rPr lang="en-US" smtClean="0"/>
              <a:t>≠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Additional Assumptions: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(u,</a:t>
            </a:r>
            <a:r>
              <a:rPr lang="el-GR" smtClean="0"/>
              <a:t>ε</a:t>
            </a:r>
            <a:r>
              <a:rPr lang="en-US" smtClean="0"/>
              <a:t>)  ~  N[(0,0),(</a:t>
            </a:r>
            <a:r>
              <a:rPr lang="el-GR" smtClean="0"/>
              <a:t>σ</a:t>
            </a:r>
            <a:r>
              <a:rPr lang="en-US" baseline="-25000" smtClean="0"/>
              <a:t>u</a:t>
            </a:r>
            <a:r>
              <a:rPr lang="en-US" baseline="30000" smtClean="0"/>
              <a:t>2</a:t>
            </a:r>
            <a:r>
              <a:rPr lang="en-US" smtClean="0"/>
              <a:t>, </a:t>
            </a:r>
            <a:r>
              <a:rPr lang="el-GR" smtClean="0"/>
              <a:t>ρσ</a:t>
            </a:r>
            <a:r>
              <a:rPr lang="en-US" baseline="-25000" smtClean="0"/>
              <a:t>u</a:t>
            </a:r>
            <a:r>
              <a:rPr lang="en-US" smtClean="0"/>
              <a:t>, 1)]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b="1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          =  a valid set of exogenous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              variables, uncorrelated with (u,</a:t>
            </a:r>
            <a:r>
              <a:rPr lang="el-GR" smtClean="0"/>
              <a:t>ε</a:t>
            </a:r>
            <a:r>
              <a:rPr lang="en-US" smtClean="0"/>
              <a:t>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495800" y="1828800"/>
            <a:ext cx="304800" cy="12192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209800"/>
            <a:ext cx="3581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Correlation = </a:t>
            </a:r>
            <a:r>
              <a:rPr lang="el-GR" sz="1400" b="1" smtClean="0">
                <a:latin typeface="+mj-lt"/>
              </a:rPr>
              <a:t>ρ</a:t>
            </a:r>
            <a:r>
              <a:rPr lang="en-US" sz="1400" b="1" smtClean="0">
                <a:latin typeface="+mj-lt"/>
              </a:rPr>
              <a:t>.</a:t>
            </a:r>
          </a:p>
          <a:p>
            <a:r>
              <a:rPr lang="en-US" sz="1400" b="1" smtClean="0">
                <a:latin typeface="+mj-lt"/>
              </a:rPr>
              <a:t>This is the source of the endogeneity  </a:t>
            </a:r>
            <a:endParaRPr lang="en-US" sz="1400" b="1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5791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FF0000"/>
                </a:solidFill>
                <a:latin typeface="+mj-lt"/>
              </a:rPr>
              <a:t>This is not IV estimation. Z may be uncorrelated with X without problems.</a:t>
            </a:r>
            <a:endParaRPr lang="en-US" sz="1600" b="1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337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 idx="4294967295"/>
          </p:nvPr>
        </p:nvSpPr>
        <p:spPr>
          <a:xfrm>
            <a:off x="4114800" y="1752600"/>
            <a:ext cx="4648200" cy="3810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Endogenous Income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35052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2590800" y="4267200"/>
            <a:ext cx="1371600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7349" name="Straight Arrow Connector 8"/>
          <p:cNvCxnSpPr>
            <a:cxnSpLocks noChangeShapeType="1"/>
          </p:cNvCxnSpPr>
          <p:nvPr/>
        </p:nvCxnSpPr>
        <p:spPr bwMode="auto">
          <a:xfrm flipH="1">
            <a:off x="457200" y="4267200"/>
            <a:ext cx="1752600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7350" name="TextBox 10"/>
          <p:cNvSpPr txBox="1">
            <a:spLocks noChangeArrowheads="1"/>
          </p:cNvSpPr>
          <p:nvPr/>
        </p:nvSpPr>
        <p:spPr bwMode="auto">
          <a:xfrm>
            <a:off x="457200" y="4419600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charset="0"/>
                <a:cs typeface="Arial" charset="0"/>
              </a:rPr>
              <a:t>     0 = Not Healthy</a:t>
            </a:r>
          </a:p>
        </p:txBody>
      </p:sp>
      <p:sp>
        <p:nvSpPr>
          <p:cNvPr id="57351" name="TextBox 17"/>
          <p:cNvSpPr txBox="1">
            <a:spLocks noChangeArrowheads="1"/>
          </p:cNvSpPr>
          <p:nvPr/>
        </p:nvSpPr>
        <p:spPr bwMode="auto">
          <a:xfrm>
            <a:off x="2114550" y="43815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  <a:cs typeface="Arial" charset="0"/>
              </a:rPr>
              <a:t>        </a:t>
            </a:r>
            <a:r>
              <a:rPr lang="en-US" sz="1400" b="1">
                <a:latin typeface="Arial" charset="0"/>
                <a:cs typeface="Arial" charset="0"/>
              </a:rPr>
              <a:t>1 = Healthy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457200" y="4800600"/>
            <a:ext cx="3505200" cy="12772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Healthy = 0 or 1</a:t>
            </a:r>
          </a:p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Age</a:t>
            </a:r>
            <a:r>
              <a:rPr lang="en-US" sz="1400" b="1">
                <a:latin typeface="Arial" charset="0"/>
              </a:rPr>
              <a:t>, Married, Kids, Gender, </a:t>
            </a:r>
            <a:r>
              <a:rPr lang="en-US" sz="1400" b="1" smtClean="0">
                <a:solidFill>
                  <a:srgbClr val="FF3300"/>
                </a:solidFill>
                <a:latin typeface="Arial" charset="0"/>
              </a:rPr>
              <a:t>Income</a:t>
            </a:r>
            <a:br>
              <a:rPr lang="en-US" sz="1400" b="1" smtClean="0">
                <a:solidFill>
                  <a:srgbClr val="FF3300"/>
                </a:solidFill>
                <a:latin typeface="Arial" charset="0"/>
              </a:rPr>
            </a:br>
            <a:r>
              <a:rPr lang="en-US" sz="1400" b="1" smtClean="0">
                <a:solidFill>
                  <a:srgbClr val="FF3300"/>
                </a:solidFill>
                <a:latin typeface="Arial" charset="0"/>
              </a:rPr>
              <a:t>Determinants of Income (observed and unobserved) also determine health satisfaction.</a:t>
            </a:r>
            <a:endParaRPr lang="en-US" sz="1400" b="1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76600"/>
            <a:ext cx="4419600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4267200" y="2569458"/>
            <a:ext cx="4343400" cy="63094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Income responds to</a:t>
            </a:r>
          </a:p>
          <a:p>
            <a:pPr algn="ctr">
              <a:spcBef>
                <a:spcPct val="50000"/>
              </a:spcBef>
            </a:pPr>
            <a:r>
              <a:rPr lang="en-US" sz="1400" b="1" smtClean="0">
                <a:latin typeface="Arial" charset="0"/>
              </a:rPr>
              <a:t>Age</a:t>
            </a:r>
            <a:r>
              <a:rPr lang="en-US" sz="1400" b="1">
                <a:latin typeface="Arial" charset="0"/>
              </a:rPr>
              <a:t>, Age</a:t>
            </a:r>
            <a:r>
              <a:rPr lang="en-US" sz="1400" b="1" baseline="30000">
                <a:latin typeface="Arial" charset="0"/>
              </a:rPr>
              <a:t>2</a:t>
            </a:r>
            <a:r>
              <a:rPr lang="en-US" sz="1400" b="1">
                <a:latin typeface="Arial" charset="0"/>
              </a:rPr>
              <a:t>, </a:t>
            </a:r>
            <a:r>
              <a:rPr lang="en-US" sz="1400" b="1">
                <a:solidFill>
                  <a:srgbClr val="FF3300"/>
                </a:solidFill>
                <a:latin typeface="Arial" charset="0"/>
              </a:rPr>
              <a:t>Educ</a:t>
            </a:r>
            <a:r>
              <a:rPr lang="en-US" sz="1400" b="1">
                <a:latin typeface="Arial" charset="0"/>
              </a:rPr>
              <a:t>, Married, Kids, Gender</a:t>
            </a:r>
          </a:p>
        </p:txBody>
      </p:sp>
    </p:spTree>
    <p:extLst>
      <p:ext uri="{BB962C8B-B14F-4D97-AF65-F5344CB8AC3E}">
        <p14:creationId xmlns:p14="http://schemas.microsoft.com/office/powerpoint/2010/main" val="174995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Estimation by ML (Control Function)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2057400" y="1905000"/>
          <a:ext cx="5334000" cy="4140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Equation" r:id="rId4" imgW="3568700" imgH="2768600" progId="Equation.DSMT4">
                  <p:embed/>
                </p:oleObj>
              </mc:Choice>
              <mc:Fallback>
                <p:oleObj name="Equation" r:id="rId4" imgW="3568700" imgH="2768600" progId="Equation.DSMT4">
                  <p:embed/>
                  <p:pic>
                    <p:nvPicPr>
                      <p:cNvPr id="819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05000"/>
                        <a:ext cx="5334000" cy="41407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7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7588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Two Approaches to ML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extLst/>
          </p:nvPr>
        </p:nvGraphicFramePr>
        <p:xfrm>
          <a:off x="1524000" y="1371600"/>
          <a:ext cx="655035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4" imgW="3886200" imgH="3073400" progId="Equation.DSMT4">
                  <p:embed/>
                </p:oleObj>
              </mc:Choice>
              <mc:Fallback>
                <p:oleObj name="Equation" r:id="rId4" imgW="3886200" imgH="3073400" progId="Equation.DSMT4">
                  <p:embed/>
                  <p:pic>
                    <p:nvPicPr>
                      <p:cNvPr id="92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550355" cy="518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017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1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FIML Estimates</a:t>
            </a:r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1371600" y="1676400"/>
            <a:ext cx="7010400" cy="50212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 dirty="0" err="1">
                <a:solidFill>
                  <a:srgbClr val="FF3300"/>
                </a:solidFill>
                <a:latin typeface="Courier New" pitchFamily="49" charset="0"/>
              </a:rPr>
              <a:t>Probit</a:t>
            </a:r>
            <a:r>
              <a:rPr lang="en-US" sz="1200" b="1" dirty="0">
                <a:solidFill>
                  <a:srgbClr val="FF3300"/>
                </a:solidFill>
                <a:latin typeface="Courier New" pitchFamily="49" charset="0"/>
              </a:rPr>
              <a:t> with Endogenous RHS Variable</a:t>
            </a:r>
          </a:p>
          <a:p>
            <a:r>
              <a:rPr lang="en-US" sz="1200" b="1" dirty="0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 dirty="0">
                <a:latin typeface="Courier New" pitchFamily="49" charset="0"/>
              </a:rPr>
              <a:t>Log likelihood function     -6464.60772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Variable| Coefficient    Standard Error  b/</a:t>
            </a:r>
            <a:r>
              <a:rPr lang="en-US" sz="1200" b="1" dirty="0" err="1">
                <a:latin typeface="Courier New" pitchFamily="49" charset="0"/>
              </a:rPr>
              <a:t>St.Er</a:t>
            </a:r>
            <a:r>
              <a:rPr lang="en-US" sz="1200" b="1" dirty="0">
                <a:latin typeface="Courier New" pitchFamily="49" charset="0"/>
              </a:rPr>
              <a:t>. P[|Z|&gt;z]   Mean of X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 dirty="0">
                <a:latin typeface="Courier New" pitchFamily="49" charset="0"/>
              </a:rPr>
              <a:t>        |Coefficients in </a:t>
            </a:r>
            <a:r>
              <a:rPr lang="en-US" sz="1200" b="1" dirty="0" err="1">
                <a:latin typeface="Courier New" pitchFamily="49" charset="0"/>
              </a:rPr>
              <a:t>Probit</a:t>
            </a:r>
            <a:r>
              <a:rPr lang="en-US" sz="1200" b="1" dirty="0">
                <a:latin typeface="Courier New" pitchFamily="49" charset="0"/>
              </a:rPr>
              <a:t> Equation for HEALTHY</a:t>
            </a:r>
          </a:p>
          <a:p>
            <a:r>
              <a:rPr lang="en-US" sz="1200" b="1" dirty="0">
                <a:latin typeface="Courier New" pitchFamily="49" charset="0"/>
              </a:rPr>
              <a:t>Constant|    1.21760***       .06359       19.149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-.02426***       .00081      -29.864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MARRIED|    -.02599          .02329       -1.116   .2644       .75862</a:t>
            </a:r>
          </a:p>
          <a:p>
            <a:r>
              <a:rPr lang="en-US" sz="1200" b="1" dirty="0">
                <a:latin typeface="Courier New" pitchFamily="49" charset="0"/>
              </a:rPr>
              <a:t>  HHKIDS|     .06932***       .01890        3.668   .0002       .40273</a:t>
            </a:r>
          </a:p>
          <a:p>
            <a:r>
              <a:rPr lang="en-US" sz="1200" b="1" dirty="0">
                <a:latin typeface="Courier New" pitchFamily="49" charset="0"/>
              </a:rPr>
              <a:t>  FEMALE|    -.14180***       .01583       -8.959   .0000       .47877</a:t>
            </a:r>
          </a:p>
          <a:p>
            <a:r>
              <a:rPr lang="en-US" sz="1200" b="1" dirty="0">
                <a:latin typeface="Courier New" pitchFamily="49" charset="0"/>
              </a:rPr>
              <a:t>  INCOME|     .53778***       .14473        3.716   .0002       .35208</a:t>
            </a:r>
          </a:p>
          <a:p>
            <a:r>
              <a:rPr lang="en-US" sz="1200" b="1" dirty="0">
                <a:latin typeface="Courier New" pitchFamily="49" charset="0"/>
              </a:rPr>
              <a:t>        |Coefficients in Linear Regression for INCOME</a:t>
            </a:r>
          </a:p>
          <a:p>
            <a:r>
              <a:rPr lang="en-US" sz="1200" b="1" dirty="0">
                <a:latin typeface="Courier New" pitchFamily="49" charset="0"/>
              </a:rPr>
              <a:t>Constant|    -.36099***       .01704      -21.180   .0000</a:t>
            </a:r>
          </a:p>
          <a:p>
            <a:r>
              <a:rPr lang="en-US" sz="1200" b="1" dirty="0">
                <a:latin typeface="Courier New" pitchFamily="49" charset="0"/>
              </a:rPr>
              <a:t>     AGE|     .02159***       .00083       26.062   .0000      43.5257</a:t>
            </a:r>
          </a:p>
          <a:p>
            <a:r>
              <a:rPr lang="en-US" sz="1200" b="1" dirty="0">
                <a:latin typeface="Courier New" pitchFamily="49" charset="0"/>
              </a:rPr>
              <a:t>   AGESQ|    -.00025***     .944134D-05   -26.569   .0000      2022.86</a:t>
            </a:r>
          </a:p>
          <a:p>
            <a:r>
              <a:rPr lang="en-US" sz="1200" b="1" dirty="0">
                <a:latin typeface="Courier New" pitchFamily="49" charset="0"/>
              </a:rPr>
              <a:t>    EDUC|     .02064***       .00039       52.729   .0000      11.3206</a:t>
            </a:r>
          </a:p>
          <a:p>
            <a:r>
              <a:rPr lang="en-US" sz="1200" b="1" dirty="0">
                <a:latin typeface="Courier New" pitchFamily="49" charset="0"/>
              </a:rPr>
              <a:t> MARRIED|     .07783***       .00259       30.080   .0000       .75862</a:t>
            </a:r>
          </a:p>
          <a:p>
            <a:r>
              <a:rPr lang="en-US" sz="1200" b="1" dirty="0">
                <a:latin typeface="Courier New" pitchFamily="49" charset="0"/>
              </a:rPr>
              <a:t>  HHKIDS|    -.03564***       .00232      -15.332   .0000       .40273</a:t>
            </a:r>
          </a:p>
          <a:p>
            <a:r>
              <a:rPr lang="en-US" sz="1200" b="1" dirty="0">
                <a:latin typeface="Courier New" pitchFamily="49" charset="0"/>
              </a:rPr>
              <a:t>  FEMALE|     .00413**        .00203        2.033   .0420       .47877</a:t>
            </a:r>
          </a:p>
          <a:p>
            <a:r>
              <a:rPr lang="en-US" sz="1200" b="1" dirty="0">
                <a:latin typeface="Courier New" pitchFamily="49" charset="0"/>
              </a:rPr>
              <a:t>        |Standard Deviation of Regression Disturbances</a:t>
            </a:r>
          </a:p>
          <a:p>
            <a:r>
              <a:rPr lang="en-US" sz="1200" b="1" dirty="0">
                <a:latin typeface="Courier New" pitchFamily="49" charset="0"/>
              </a:rPr>
              <a:t>Sigma(w)|     .16445***       .00026      644.874   .0000</a:t>
            </a:r>
          </a:p>
          <a:p>
            <a:r>
              <a:rPr lang="en-US" sz="1200" b="1" dirty="0">
                <a:latin typeface="Courier New" pitchFamily="49" charset="0"/>
              </a:rPr>
              <a:t>        |Correlation Between </a:t>
            </a:r>
            <a:r>
              <a:rPr lang="en-US" sz="1200" b="1" dirty="0" err="1">
                <a:latin typeface="Courier New" pitchFamily="49" charset="0"/>
              </a:rPr>
              <a:t>Probit</a:t>
            </a:r>
            <a:r>
              <a:rPr lang="en-US" sz="1200" b="1" dirty="0">
                <a:latin typeface="Courier New" pitchFamily="49" charset="0"/>
              </a:rPr>
              <a:t> and Regression Disturbances</a:t>
            </a:r>
          </a:p>
          <a:p>
            <a:r>
              <a:rPr lang="en-US" sz="1200" b="1" dirty="0">
                <a:latin typeface="Courier New" pitchFamily="49" charset="0"/>
              </a:rPr>
              <a:t>Rho(</a:t>
            </a:r>
            <a:r>
              <a:rPr lang="en-US" sz="1200" b="1" dirty="0" err="1">
                <a:latin typeface="Courier New" pitchFamily="49" charset="0"/>
              </a:rPr>
              <a:t>e,w</a:t>
            </a:r>
            <a:r>
              <a:rPr lang="en-US" sz="1200" b="1" dirty="0">
                <a:latin typeface="Courier New" pitchFamily="49" charset="0"/>
              </a:rPr>
              <a:t>)|    -.02630          .02499       -1.052   .2926</a:t>
            </a:r>
          </a:p>
          <a:p>
            <a:r>
              <a:rPr lang="en-US" sz="1200" b="1" dirty="0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6096000"/>
            <a:ext cx="67056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9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Partial Effects: Scaled Coefficients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90434"/>
              </p:ext>
            </p:extLst>
          </p:nvPr>
        </p:nvGraphicFramePr>
        <p:xfrm>
          <a:off x="561975" y="2049463"/>
          <a:ext cx="7969250" cy="435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4" imgW="4813200" imgH="2628720" progId="Equation.DSMT4">
                  <p:embed/>
                </p:oleObj>
              </mc:Choice>
              <mc:Fallback>
                <p:oleObj name="Equation" r:id="rId4" imgW="4813200" imgH="2628720" progId="Equation.DSMT4">
                  <p:embed/>
                  <p:pic>
                    <p:nvPicPr>
                      <p:cNvPr id="1024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2049463"/>
                        <a:ext cx="7969250" cy="4351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04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457200"/>
            <a:ext cx="566843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505200"/>
            <a:ext cx="573807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3048000" y="2563905"/>
            <a:ext cx="1066800" cy="152400"/>
          </a:xfrm>
          <a:prstGeom prst="rect">
            <a:avLst/>
          </a:prstGeom>
          <a:solidFill>
            <a:srgbClr val="99CC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5562600"/>
            <a:ext cx="1066800" cy="228600"/>
          </a:xfrm>
          <a:prstGeom prst="rect">
            <a:avLst/>
          </a:prstGeom>
          <a:solidFill>
            <a:srgbClr val="99CC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48000" y="271630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95600" y="5759825"/>
            <a:ext cx="1066800" cy="183775"/>
          </a:xfrm>
          <a:prstGeom prst="rect">
            <a:avLst/>
          </a:prstGeom>
          <a:solidFill>
            <a:srgbClr val="FF0000">
              <a:alpha val="3098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88620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Two Stage Least Squares Effects</a:t>
            </a:r>
            <a:endParaRPr lang="en-US" sz="2000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883384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FIML Partial</a:t>
            </a:r>
          </a:p>
          <a:p>
            <a:r>
              <a:rPr lang="en-US" sz="2000" b="1" smtClean="0">
                <a:latin typeface="Tahoma" pitchFamily="34" charset="0"/>
                <a:ea typeface="Tahoma" pitchFamily="34" charset="0"/>
                <a:cs typeface="Tahoma" pitchFamily="34" charset="0"/>
              </a:rPr>
              <a:t>Effects</a:t>
            </a:r>
            <a:endParaRPr lang="en-US" sz="2000" b="1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5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13260</TotalTime>
  <Words>1755</Words>
  <Application>Microsoft Office PowerPoint</Application>
  <PresentationFormat>On-screen Show (4:3)</PresentationFormat>
  <Paragraphs>270</Paragraphs>
  <Slides>39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</vt:lpstr>
      <vt:lpstr>Arial Black</vt:lpstr>
      <vt:lpstr>Courier New</vt:lpstr>
      <vt:lpstr>Symbol</vt:lpstr>
      <vt:lpstr>Tahoma</vt:lpstr>
      <vt:lpstr>Times New Roman</vt:lpstr>
      <vt:lpstr>Verdana</vt:lpstr>
      <vt:lpstr>Wingdings</vt:lpstr>
      <vt:lpstr>1_Level</vt:lpstr>
      <vt:lpstr>Equation</vt:lpstr>
      <vt:lpstr>MathType 6.0 Equation</vt:lpstr>
      <vt:lpstr>PowerPoint Presentation</vt:lpstr>
      <vt:lpstr>PowerPoint Presentation</vt:lpstr>
      <vt:lpstr>Marginal Effects for Binary Choice</vt:lpstr>
      <vt:lpstr>The Delta Method</vt:lpstr>
      <vt:lpstr>Computing Effects</vt:lpstr>
      <vt:lpstr>APE vs. Partial Effects at the Mean</vt:lpstr>
      <vt:lpstr>Method of Krinsky and Robb</vt:lpstr>
      <vt:lpstr>Krinsky and Robb</vt:lpstr>
      <vt:lpstr>Partial Effect for Nonlinear Terms</vt:lpstr>
      <vt:lpstr>Average Partial Effect: Averaged over Sample Incomes and Genders for Specific Values of Age</vt:lpstr>
      <vt:lpstr>Endogeneity</vt:lpstr>
      <vt:lpstr>Endogenous RHS Variable</vt:lpstr>
      <vt:lpstr>Endogenous Binary Variable</vt:lpstr>
      <vt:lpstr>Endogenous Binary Variable</vt:lpstr>
      <vt:lpstr>Identification Issues</vt:lpstr>
      <vt:lpstr>Log Likelihood for the RBP Model</vt:lpstr>
      <vt:lpstr>FIML Estimates</vt:lpstr>
      <vt:lpstr>Partial Effects</vt:lpstr>
      <vt:lpstr>PowerPoint Presentation</vt:lpstr>
      <vt:lpstr>Identification Issues</vt:lpstr>
      <vt:lpstr>A Simultaneous Equations Model</vt:lpstr>
      <vt:lpstr>Fully Simultaneous “Model”</vt:lpstr>
      <vt:lpstr>A Recursive Bivariate Probit Model Treatment Effects</vt:lpstr>
      <vt:lpstr>PowerPoint Presentation</vt:lpstr>
      <vt:lpstr>Treatment Effects</vt:lpstr>
      <vt:lpstr>Treatment Effect on the Treated</vt:lpstr>
      <vt:lpstr>Treatment Effects</vt:lpstr>
      <vt:lpstr>PowerPoint Presentation</vt:lpstr>
      <vt:lpstr>PowerPoint Presentation</vt:lpstr>
      <vt:lpstr>Causal Inference</vt:lpstr>
      <vt:lpstr>PowerPoint Presentation</vt:lpstr>
      <vt:lpstr>PowerPoint Presentation</vt:lpstr>
      <vt:lpstr>Endogenous Continuous Variable</vt:lpstr>
      <vt:lpstr>Endogenous Income</vt:lpstr>
      <vt:lpstr>Estimation by ML (Control Function)</vt:lpstr>
      <vt:lpstr>Two Approaches to ML</vt:lpstr>
      <vt:lpstr>FIML Estimates</vt:lpstr>
      <vt:lpstr>Partial Effects: Scaled Coefficients</vt:lpstr>
      <vt:lpstr>PowerPoint Presentation</vt:lpstr>
    </vt:vector>
  </TitlesOfParts>
  <Company>Stern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Stern User</cp:lastModifiedBy>
  <cp:revision>171</cp:revision>
  <dcterms:created xsi:type="dcterms:W3CDTF">2001-06-17T19:05:03Z</dcterms:created>
  <dcterms:modified xsi:type="dcterms:W3CDTF">2017-03-27T19:46:27Z</dcterms:modified>
</cp:coreProperties>
</file>